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27" r:id="rId2"/>
    <p:sldId id="315" r:id="rId3"/>
    <p:sldId id="328" r:id="rId4"/>
    <p:sldId id="273" r:id="rId5"/>
    <p:sldId id="296" r:id="rId6"/>
    <p:sldId id="295" r:id="rId7"/>
    <p:sldId id="256" r:id="rId8"/>
    <p:sldId id="268" r:id="rId9"/>
    <p:sldId id="317" r:id="rId10"/>
    <p:sldId id="2007577243" r:id="rId11"/>
    <p:sldId id="2007577250" r:id="rId12"/>
    <p:sldId id="318" r:id="rId13"/>
    <p:sldId id="2007577236" r:id="rId14"/>
    <p:sldId id="289" r:id="rId15"/>
    <p:sldId id="2007577253" r:id="rId16"/>
    <p:sldId id="269" r:id="rId17"/>
    <p:sldId id="332" r:id="rId18"/>
    <p:sldId id="319" r:id="rId19"/>
    <p:sldId id="2007577241" r:id="rId20"/>
    <p:sldId id="321" r:id="rId21"/>
    <p:sldId id="322" r:id="rId22"/>
    <p:sldId id="323" r:id="rId23"/>
    <p:sldId id="324" r:id="rId24"/>
    <p:sldId id="334" r:id="rId25"/>
    <p:sldId id="2007577242" r:id="rId26"/>
    <p:sldId id="2007577240" r:id="rId27"/>
    <p:sldId id="2007577244" r:id="rId28"/>
    <p:sldId id="2007577247" r:id="rId29"/>
    <p:sldId id="2007577245" r:id="rId30"/>
    <p:sldId id="309" r:id="rId31"/>
    <p:sldId id="305" r:id="rId32"/>
    <p:sldId id="284" r:id="rId33"/>
    <p:sldId id="2007577249" r:id="rId34"/>
    <p:sldId id="325" r:id="rId35"/>
    <p:sldId id="306" r:id="rId36"/>
    <p:sldId id="2007577246" r:id="rId37"/>
    <p:sldId id="313" r:id="rId38"/>
    <p:sldId id="259" r:id="rId39"/>
    <p:sldId id="316" r:id="rId40"/>
    <p:sldId id="258" r:id="rId41"/>
    <p:sldId id="272" r:id="rId42"/>
    <p:sldId id="264" r:id="rId43"/>
    <p:sldId id="265" r:id="rId44"/>
    <p:sldId id="266" r:id="rId45"/>
    <p:sldId id="2007577252" r:id="rId46"/>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FF"/>
    <a:srgbClr val="FFFFFF"/>
    <a:srgbClr val="0000FF"/>
    <a:srgbClr val="E6E6E6"/>
    <a:srgbClr val="CAD2BB"/>
    <a:srgbClr val="5353FF"/>
    <a:srgbClr val="E5EFF1"/>
    <a:srgbClr val="E0DFDF"/>
    <a:srgbClr val="ADBDB0"/>
    <a:srgbClr val="EEF0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98" autoAdjust="0"/>
    <p:restoredTop sz="94660"/>
  </p:normalViewPr>
  <p:slideViewPr>
    <p:cSldViewPr snapToGrid="0" showGuides="1">
      <p:cViewPr varScale="1">
        <p:scale>
          <a:sx n="83" d="100"/>
          <a:sy n="83" d="100"/>
        </p:scale>
        <p:origin x="936" y="106"/>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5EC3C-69EC-4246-8E68-4309938EEDE5}" type="datetimeFigureOut">
              <a:rPr lang="zh-CN" altLang="en-US" smtClean="0"/>
              <a:pPr/>
              <a:t>2025/1/15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CCD59-4D34-4698-8F8E-7BED3E809CD3}" type="slidenum">
              <a:rPr lang="zh-CN" altLang="en-US" smtClean="0"/>
              <a:pPr/>
              <a:t>‹#›</a:t>
            </a:fld>
            <a:endParaRPr lang="zh-CN" altLang="en-US"/>
          </a:p>
        </p:txBody>
      </p:sp>
    </p:spTree>
    <p:extLst>
      <p:ext uri="{BB962C8B-B14F-4D97-AF65-F5344CB8AC3E}">
        <p14:creationId xmlns:p14="http://schemas.microsoft.com/office/powerpoint/2010/main" val="391972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a:t>
            </a:fld>
            <a:endParaRPr lang="zh-CN" altLang="en-US"/>
          </a:p>
        </p:txBody>
      </p:sp>
    </p:spTree>
    <p:extLst>
      <p:ext uri="{BB962C8B-B14F-4D97-AF65-F5344CB8AC3E}">
        <p14:creationId xmlns:p14="http://schemas.microsoft.com/office/powerpoint/2010/main" val="1232338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17</a:t>
            </a:fld>
            <a:endParaRPr lang="zh-CN" altLang="en-US"/>
          </a:p>
        </p:txBody>
      </p:sp>
    </p:spTree>
    <p:extLst>
      <p:ext uri="{BB962C8B-B14F-4D97-AF65-F5344CB8AC3E}">
        <p14:creationId xmlns:p14="http://schemas.microsoft.com/office/powerpoint/2010/main" val="4191534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30</a:t>
            </a:fld>
            <a:endParaRPr lang="zh-CN" altLang="en-US"/>
          </a:p>
        </p:txBody>
      </p:sp>
    </p:spTree>
    <p:extLst>
      <p:ext uri="{BB962C8B-B14F-4D97-AF65-F5344CB8AC3E}">
        <p14:creationId xmlns:p14="http://schemas.microsoft.com/office/powerpoint/2010/main" val="2078177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31</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32</a:t>
            </a:fld>
            <a:endParaRPr lang="zh-CN" altLang="en-US"/>
          </a:p>
        </p:txBody>
      </p:sp>
    </p:spTree>
    <p:extLst>
      <p:ext uri="{BB962C8B-B14F-4D97-AF65-F5344CB8AC3E}">
        <p14:creationId xmlns:p14="http://schemas.microsoft.com/office/powerpoint/2010/main" val="2813985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35</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37</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38</a:t>
            </a:fld>
            <a:endParaRPr lang="zh-CN" altLang="en-US"/>
          </a:p>
        </p:txBody>
      </p:sp>
    </p:spTree>
    <p:extLst>
      <p:ext uri="{BB962C8B-B14F-4D97-AF65-F5344CB8AC3E}">
        <p14:creationId xmlns:p14="http://schemas.microsoft.com/office/powerpoint/2010/main" val="3734771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41</a:t>
            </a:fld>
            <a:endParaRPr lang="zh-CN" altLang="en-US"/>
          </a:p>
        </p:txBody>
      </p:sp>
    </p:spTree>
    <p:extLst>
      <p:ext uri="{BB962C8B-B14F-4D97-AF65-F5344CB8AC3E}">
        <p14:creationId xmlns:p14="http://schemas.microsoft.com/office/powerpoint/2010/main" val="202480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A4402-6BF4-386B-0247-66C315AC806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9A9BA62-8F0C-D594-B5F3-2C966C78A83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54AAA9C-CB5B-2C01-CE6C-70FF3407563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870C1BC4-7099-5E0D-CA16-C3D494190090}"/>
              </a:ext>
            </a:extLst>
          </p:cNvPr>
          <p:cNvSpPr>
            <a:spLocks noGrp="1"/>
          </p:cNvSpPr>
          <p:nvPr>
            <p:ph type="sldNum" sz="quarter" idx="10"/>
          </p:nvPr>
        </p:nvSpPr>
        <p:spPr/>
        <p:txBody>
          <a:bodyPr/>
          <a:lstStyle/>
          <a:p>
            <a:fld id="{6A3CCD59-4D34-4698-8F8E-7BED3E809CD3}" type="slidenum">
              <a:rPr lang="zh-CN" altLang="en-US" smtClean="0"/>
              <a:pPr/>
              <a:t>45</a:t>
            </a:fld>
            <a:endParaRPr lang="zh-CN" altLang="en-US"/>
          </a:p>
        </p:txBody>
      </p:sp>
    </p:spTree>
    <p:extLst>
      <p:ext uri="{BB962C8B-B14F-4D97-AF65-F5344CB8AC3E}">
        <p14:creationId xmlns:p14="http://schemas.microsoft.com/office/powerpoint/2010/main" val="341890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7</a:t>
            </a:fld>
            <a:endParaRPr lang="zh-CN" altLang="en-US"/>
          </a:p>
        </p:txBody>
      </p:sp>
    </p:spTree>
    <p:extLst>
      <p:ext uri="{BB962C8B-B14F-4D97-AF65-F5344CB8AC3E}">
        <p14:creationId xmlns:p14="http://schemas.microsoft.com/office/powerpoint/2010/main" val="350988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8</a:t>
            </a:fld>
            <a:endParaRPr lang="zh-CN" altLang="en-US"/>
          </a:p>
        </p:txBody>
      </p:sp>
    </p:spTree>
    <p:extLst>
      <p:ext uri="{BB962C8B-B14F-4D97-AF65-F5344CB8AC3E}">
        <p14:creationId xmlns:p14="http://schemas.microsoft.com/office/powerpoint/2010/main" val="2381811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11</a:t>
            </a:fld>
            <a:endParaRPr lang="zh-CN" altLang="en-US"/>
          </a:p>
        </p:txBody>
      </p:sp>
    </p:spTree>
    <p:extLst>
      <p:ext uri="{BB962C8B-B14F-4D97-AF65-F5344CB8AC3E}">
        <p14:creationId xmlns:p14="http://schemas.microsoft.com/office/powerpoint/2010/main" val="2192990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12</a:t>
            </a:fld>
            <a:endParaRPr lang="zh-CN" altLang="en-US"/>
          </a:p>
        </p:txBody>
      </p:sp>
    </p:spTree>
    <p:extLst>
      <p:ext uri="{BB962C8B-B14F-4D97-AF65-F5344CB8AC3E}">
        <p14:creationId xmlns:p14="http://schemas.microsoft.com/office/powerpoint/2010/main" val="2121682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9D957DA-6244-4967-A459-3ED206733BD8}" type="slidenum">
              <a:rPr lang="zh-CN" altLang="en-US" smtClean="0"/>
              <a:t>13</a:t>
            </a:fld>
            <a:endParaRPr lang="zh-CN" altLang="en-US"/>
          </a:p>
        </p:txBody>
      </p:sp>
    </p:spTree>
    <p:extLst>
      <p:ext uri="{BB962C8B-B14F-4D97-AF65-F5344CB8AC3E}">
        <p14:creationId xmlns:p14="http://schemas.microsoft.com/office/powerpoint/2010/main" val="2930588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14</a:t>
            </a:fld>
            <a:endParaRPr lang="zh-CN" altLang="en-US"/>
          </a:p>
        </p:txBody>
      </p:sp>
    </p:spTree>
    <p:extLst>
      <p:ext uri="{BB962C8B-B14F-4D97-AF65-F5344CB8AC3E}">
        <p14:creationId xmlns:p14="http://schemas.microsoft.com/office/powerpoint/2010/main" val="2141073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A09F3-369C-1BA7-BD33-03156852754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EACC1E9-A091-4232-D282-5AD0F345EA8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080A0A8-D7E8-5311-F382-FF13A3F385D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304F171-5562-9193-EE6E-3DF3D9509ADE}"/>
              </a:ext>
            </a:extLst>
          </p:cNvPr>
          <p:cNvSpPr>
            <a:spLocks noGrp="1"/>
          </p:cNvSpPr>
          <p:nvPr>
            <p:ph type="sldNum" sz="quarter" idx="10"/>
          </p:nvPr>
        </p:nvSpPr>
        <p:spPr/>
        <p:txBody>
          <a:bodyPr/>
          <a:lstStyle/>
          <a:p>
            <a:fld id="{6A3CCD59-4D34-4698-8F8E-7BED3E809CD3}" type="slidenum">
              <a:rPr lang="zh-CN" altLang="en-US" smtClean="0"/>
              <a:pPr/>
              <a:t>15</a:t>
            </a:fld>
            <a:endParaRPr lang="zh-CN" altLang="en-US"/>
          </a:p>
        </p:txBody>
      </p:sp>
    </p:spTree>
    <p:extLst>
      <p:ext uri="{BB962C8B-B14F-4D97-AF65-F5344CB8AC3E}">
        <p14:creationId xmlns:p14="http://schemas.microsoft.com/office/powerpoint/2010/main" val="3932477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16</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225910" y="0"/>
            <a:ext cx="12417910"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9991112"/>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D1CEE-88B7-4A26-8F8F-F50B72EE9D5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D47B8FC-E4A5-4E70-BC25-E001F71FE4F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9C905A-1A1F-4939-AA6C-A3E05064765E}"/>
              </a:ext>
            </a:extLst>
          </p:cNvPr>
          <p:cNvSpPr>
            <a:spLocks noGrp="1"/>
          </p:cNvSpPr>
          <p:nvPr>
            <p:ph type="dt" sz="half" idx="10"/>
          </p:nvPr>
        </p:nvSpPr>
        <p:spPr/>
        <p:txBody>
          <a:bodyPr/>
          <a:lstStyle/>
          <a:p>
            <a:fld id="{65392A0F-0DC5-4618-A466-341129C70E44}"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CFFAB406-4947-495C-A8EE-F486554017E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816077A-FE13-4FDE-8BFD-B97F7CDEA8A3}"/>
              </a:ext>
            </a:extLst>
          </p:cNvPr>
          <p:cNvSpPr>
            <a:spLocks noGrp="1"/>
          </p:cNvSpPr>
          <p:nvPr>
            <p:ph type="sldNum" sz="quarter" idx="12"/>
          </p:nvPr>
        </p:nvSpPr>
        <p:spPr/>
        <p:txBody>
          <a:bodyPr/>
          <a:lstStyle/>
          <a:p>
            <a:fld id="{AE8CCB0E-F53B-4DBD-A83F-5B5B5AF264EE}" type="slidenum">
              <a:rPr lang="zh-CN" altLang="en-US" smtClean="0"/>
              <a:t>‹#›</a:t>
            </a:fld>
            <a:endParaRPr lang="zh-CN" altLang="en-US"/>
          </a:p>
        </p:txBody>
      </p:sp>
    </p:spTree>
    <p:extLst>
      <p:ext uri="{BB962C8B-B14F-4D97-AF65-F5344CB8AC3E}">
        <p14:creationId xmlns:p14="http://schemas.microsoft.com/office/powerpoint/2010/main" val="1925638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E7A80-AE5F-4A03-8553-A709FC95F92A}" type="datetimeFigureOut">
              <a:rPr lang="zh-CN" altLang="en-US" smtClean="0"/>
              <a:pPr/>
              <a:t>2025/1/15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38CA9-1627-4F87-83F0-A21ADEA6B49A}" type="slidenum">
              <a:rPr lang="zh-CN" altLang="en-US" smtClean="0"/>
              <a:pPr/>
              <a:t>‹#›</a:t>
            </a:fld>
            <a:endParaRPr lang="zh-CN" altLang="en-US"/>
          </a:p>
        </p:txBody>
      </p:sp>
    </p:spTree>
    <p:extLst>
      <p:ext uri="{BB962C8B-B14F-4D97-AF65-F5344CB8AC3E}">
        <p14:creationId xmlns:p14="http://schemas.microsoft.com/office/powerpoint/2010/main" val="2411867631"/>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tags" Target="../tags/tag40.xml"/><Relationship Id="rId21" Type="http://schemas.openxmlformats.org/officeDocument/2006/relationships/tags" Target="../tags/tag22.xml"/><Relationship Id="rId34" Type="http://schemas.openxmlformats.org/officeDocument/2006/relationships/tags" Target="../tags/tag35.xml"/><Relationship Id="rId42" Type="http://schemas.openxmlformats.org/officeDocument/2006/relationships/tags" Target="../tags/tag43.xml"/><Relationship Id="rId47" Type="http://schemas.openxmlformats.org/officeDocument/2006/relationships/image" Target="../media/image17.png"/><Relationship Id="rId50" Type="http://schemas.openxmlformats.org/officeDocument/2006/relationships/image" Target="../media/image23.jpeg"/><Relationship Id="rId7" Type="http://schemas.openxmlformats.org/officeDocument/2006/relationships/tags" Target="../tags/tag8.xml"/><Relationship Id="rId2" Type="http://schemas.openxmlformats.org/officeDocument/2006/relationships/tags" Target="../tags/tag3.xml"/><Relationship Id="rId16" Type="http://schemas.openxmlformats.org/officeDocument/2006/relationships/tags" Target="../tags/tag17.xml"/><Relationship Id="rId29" Type="http://schemas.openxmlformats.org/officeDocument/2006/relationships/tags" Target="../tags/tag30.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tags" Target="../tags/tag41.xml"/><Relationship Id="rId45" Type="http://schemas.openxmlformats.org/officeDocument/2006/relationships/slideLayout" Target="../slideLayouts/slideLayout1.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49" Type="http://schemas.openxmlformats.org/officeDocument/2006/relationships/image" Target="../media/image19.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4" Type="http://schemas.openxmlformats.org/officeDocument/2006/relationships/tags" Target="../tags/tag45.xml"/><Relationship Id="rId52" Type="http://schemas.microsoft.com/office/2007/relationships/hdphoto" Target="../media/hdphoto3.wdp"/><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 Id="rId43" Type="http://schemas.openxmlformats.org/officeDocument/2006/relationships/tags" Target="../tags/tag44.xml"/><Relationship Id="rId48" Type="http://schemas.openxmlformats.org/officeDocument/2006/relationships/image" Target="../media/image16.png"/><Relationship Id="rId8" Type="http://schemas.openxmlformats.org/officeDocument/2006/relationships/tags" Target="../tags/tag9.xml"/><Relationship Id="rId51" Type="http://schemas.openxmlformats.org/officeDocument/2006/relationships/image" Target="../media/image24.png"/><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46" Type="http://schemas.openxmlformats.org/officeDocument/2006/relationships/notesSlide" Target="../notesSlides/notesSlide5.xml"/><Relationship Id="rId20" Type="http://schemas.openxmlformats.org/officeDocument/2006/relationships/tags" Target="../tags/tag21.xml"/><Relationship Id="rId41" Type="http://schemas.openxmlformats.org/officeDocument/2006/relationships/tags" Target="../tags/tag42.xml"/><Relationship Id="rId1" Type="http://schemas.openxmlformats.org/officeDocument/2006/relationships/tags" Target="../tags/tag2.xml"/><Relationship Id="rId6"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tags" Target="../tags/tag48.xml"/><Relationship Id="rId7" Type="http://schemas.openxmlformats.org/officeDocument/2006/relationships/slideLayout" Target="../slideLayouts/slideLayout1.xml"/><Relationship Id="rId12" Type="http://schemas.openxmlformats.org/officeDocument/2006/relationships/image" Target="../media/image34.png"/><Relationship Id="rId2" Type="http://schemas.openxmlformats.org/officeDocument/2006/relationships/tags" Target="../tags/tag47.xml"/><Relationship Id="rId16" Type="http://schemas.microsoft.com/office/2007/relationships/hdphoto" Target="../media/hdphoto3.wdp"/><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33.png"/><Relationship Id="rId5" Type="http://schemas.openxmlformats.org/officeDocument/2006/relationships/tags" Target="../tags/tag50.xml"/><Relationship Id="rId15" Type="http://schemas.openxmlformats.org/officeDocument/2006/relationships/image" Target="../media/image24.png"/><Relationship Id="rId10" Type="http://schemas.openxmlformats.org/officeDocument/2006/relationships/image" Target="../media/image32.png"/><Relationship Id="rId4" Type="http://schemas.openxmlformats.org/officeDocument/2006/relationships/tags" Target="../tags/tag49.xml"/><Relationship Id="rId9" Type="http://schemas.openxmlformats.org/officeDocument/2006/relationships/image" Target="../media/image31.png"/><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3.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6.png"/><Relationship Id="rId7"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17.png"/><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slideLayout" Target="../slideLayouts/slideLayout2.xml"/><Relationship Id="rId7" Type="http://schemas.openxmlformats.org/officeDocument/2006/relationships/slide" Target="slide4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3.xml"/><Relationship Id="rId11" Type="http://schemas.openxmlformats.org/officeDocument/2006/relationships/image" Target="../media/image60.png"/><Relationship Id="rId5" Type="http://schemas.openxmlformats.org/officeDocument/2006/relationships/slide" Target="slide42.xml"/><Relationship Id="rId10" Type="http://schemas.openxmlformats.org/officeDocument/2006/relationships/image" Target="../media/image59.gif"/><Relationship Id="rId4" Type="http://schemas.openxmlformats.org/officeDocument/2006/relationships/image" Target="../media/image56.png"/><Relationship Id="rId9" Type="http://schemas.openxmlformats.org/officeDocument/2006/relationships/image" Target="../media/image58.gif"/></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61.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slide" Target="slide40.xml"/><Relationship Id="rId7" Type="http://schemas.microsoft.com/office/2007/relationships/hdphoto" Target="../media/hdphoto7.wdp"/><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4.jpe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4.jpe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vi.wikipedia.org/wiki/Qu%E1%BA%A3ng_B%C3%ACnh" TargetMode="Externa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B03961-91B9-990B-C40D-26225BE03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91" y="0"/>
            <a:ext cx="1727199" cy="1371599"/>
          </a:xfrm>
          <a:prstGeom prst="rect">
            <a:avLst/>
          </a:prstGeom>
          <a:ln>
            <a:noFill/>
          </a:ln>
          <a:effectLst>
            <a:outerShdw blurRad="292100" dist="139700" dir="2700000" algn="tl" rotWithShape="0">
              <a:srgbClr val="333333">
                <a:alpha val="65000"/>
              </a:srgbClr>
            </a:outerShdw>
          </a:effectLst>
        </p:spPr>
      </p:pic>
      <p:sp>
        <p:nvSpPr>
          <p:cNvPr id="3" name="圆角矩形 139">
            <a:extLst>
              <a:ext uri="{FF2B5EF4-FFF2-40B4-BE49-F238E27FC236}">
                <a16:creationId xmlns:a16="http://schemas.microsoft.com/office/drawing/2014/main" id="{D2C17CBA-1209-AFFA-FD98-B9604F8AB84D}"/>
              </a:ext>
            </a:extLst>
          </p:cNvPr>
          <p:cNvSpPr/>
          <p:nvPr/>
        </p:nvSpPr>
        <p:spPr bwMode="auto">
          <a:xfrm>
            <a:off x="1856590" y="1692275"/>
            <a:ext cx="7131050" cy="1903411"/>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5"/>
          </a:p>
        </p:txBody>
      </p:sp>
      <p:cxnSp>
        <p:nvCxnSpPr>
          <p:cNvPr id="4" name="直接连接符 145">
            <a:extLst>
              <a:ext uri="{FF2B5EF4-FFF2-40B4-BE49-F238E27FC236}">
                <a16:creationId xmlns:a16="http://schemas.microsoft.com/office/drawing/2014/main" id="{D0E6AC8D-7E8E-810A-A94F-5A0824BE7B34}"/>
              </a:ext>
            </a:extLst>
          </p:cNvPr>
          <p:cNvCxnSpPr>
            <a:cxnSpLocks/>
          </p:cNvCxnSpPr>
          <p:nvPr/>
        </p:nvCxnSpPr>
        <p:spPr bwMode="auto">
          <a:xfrm>
            <a:off x="3208946" y="11340"/>
            <a:ext cx="0" cy="1680935"/>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接连接符 143">
            <a:extLst>
              <a:ext uri="{FF2B5EF4-FFF2-40B4-BE49-F238E27FC236}">
                <a16:creationId xmlns:a16="http://schemas.microsoft.com/office/drawing/2014/main" id="{D13CCC78-FA01-86D6-318A-560487C0A11C}"/>
              </a:ext>
            </a:extLst>
          </p:cNvPr>
          <p:cNvCxnSpPr/>
          <p:nvPr/>
        </p:nvCxnSpPr>
        <p:spPr bwMode="auto">
          <a:xfrm>
            <a:off x="7284026" y="0"/>
            <a:ext cx="0" cy="1692275"/>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图片 144">
            <a:extLst>
              <a:ext uri="{FF2B5EF4-FFF2-40B4-BE49-F238E27FC236}">
                <a16:creationId xmlns:a16="http://schemas.microsoft.com/office/drawing/2014/main" id="{3A505838-2BDF-5CA9-AF7D-0DCAFF98ECE9}"/>
              </a:ext>
            </a:extLst>
          </p:cNvPr>
          <p:cNvPicPr>
            <a:picLocks noChangeAspect="1"/>
          </p:cNvPicPr>
          <p:nvPr/>
        </p:nvPicPr>
        <p:blipFill>
          <a:blip r:embed="rId4"/>
          <a:stretch>
            <a:fillRect/>
          </a:stretch>
        </p:blipFill>
        <p:spPr bwMode="auto">
          <a:xfrm>
            <a:off x="3006533" y="1290239"/>
            <a:ext cx="404825" cy="420698"/>
          </a:xfrm>
          <a:prstGeom prst="rect">
            <a:avLst/>
          </a:prstGeom>
          <a:effectLst>
            <a:outerShdw blurRad="50800" dist="38100" dir="5400000" algn="t" rotWithShape="0">
              <a:prstClr val="black">
                <a:alpha val="40000"/>
              </a:prstClr>
            </a:outerShdw>
          </a:effectLst>
        </p:spPr>
      </p:pic>
      <p:pic>
        <p:nvPicPr>
          <p:cNvPr id="8" name="图片 142">
            <a:extLst>
              <a:ext uri="{FF2B5EF4-FFF2-40B4-BE49-F238E27FC236}">
                <a16:creationId xmlns:a16="http://schemas.microsoft.com/office/drawing/2014/main" id="{753DA6F4-DC20-3672-563F-3857BAE42D5E}"/>
              </a:ext>
            </a:extLst>
          </p:cNvPr>
          <p:cNvPicPr>
            <a:picLocks noChangeAspect="1"/>
          </p:cNvPicPr>
          <p:nvPr/>
        </p:nvPicPr>
        <p:blipFill>
          <a:blip r:embed="rId4"/>
          <a:stretch>
            <a:fillRect/>
          </a:stretch>
        </p:blipFill>
        <p:spPr bwMode="auto">
          <a:xfrm>
            <a:off x="7145863" y="1323805"/>
            <a:ext cx="373075" cy="388947"/>
          </a:xfrm>
          <a:prstGeom prst="rect">
            <a:avLst/>
          </a:prstGeom>
          <a:effectLst>
            <a:outerShdw blurRad="50800" dist="38100" dir="5400000" algn="t" rotWithShape="0">
              <a:prstClr val="black">
                <a:alpha val="40000"/>
              </a:prstClr>
            </a:outerShdw>
          </a:effectLst>
        </p:spPr>
      </p:pic>
      <p:sp>
        <p:nvSpPr>
          <p:cNvPr id="9" name="Rectangle 8">
            <a:extLst>
              <a:ext uri="{FF2B5EF4-FFF2-40B4-BE49-F238E27FC236}">
                <a16:creationId xmlns:a16="http://schemas.microsoft.com/office/drawing/2014/main" id="{AFD27E83-C286-D911-4B86-9874A7190EE5}"/>
              </a:ext>
            </a:extLst>
          </p:cNvPr>
          <p:cNvSpPr/>
          <p:nvPr/>
        </p:nvSpPr>
        <p:spPr>
          <a:xfrm>
            <a:off x="2410608" y="1841360"/>
            <a:ext cx="6325770" cy="1446550"/>
          </a:xfrm>
          <a:prstGeom prst="rect">
            <a:avLst/>
          </a:prstGeom>
          <a:noFill/>
        </p:spPr>
        <p:txBody>
          <a:bodyPr wrap="none" lIns="91440" tIns="45720" rIns="91440" bIns="45720">
            <a:spAutoFit/>
          </a:bodyPr>
          <a:lstStyle/>
          <a:p>
            <a:pPr algn="ctr"/>
            <a:r>
              <a:rPr lang="vi-VN" sz="4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CHÀO MỪNG CÁC EM </a:t>
            </a:r>
          </a:p>
          <a:p>
            <a:pPr algn="ctr"/>
            <a:r>
              <a:rPr lang="vi-VN" sz="4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ĐẾN VỚI TIẾT HỌC</a:t>
            </a:r>
            <a:endParaRPr lang="en-US" sz="4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6" name="Picture 5" descr="22858PICdbgea5Gz679dY_PIC2018.png">
            <a:extLst>
              <a:ext uri="{FF2B5EF4-FFF2-40B4-BE49-F238E27FC236}">
                <a16:creationId xmlns:a16="http://schemas.microsoft.com/office/drawing/2014/main" id="{22D36DC6-BEB9-0F57-3298-AE44D4D66532}"/>
              </a:ext>
            </a:extLst>
          </p:cNvPr>
          <p:cNvPicPr>
            <a:picLocks noChangeAspect="1"/>
          </p:cNvPicPr>
          <p:nvPr/>
        </p:nvPicPr>
        <p:blipFill>
          <a:blip r:embed="rId5"/>
          <a:stretch>
            <a:fillRect/>
          </a:stretch>
        </p:blipFill>
        <p:spPr>
          <a:xfrm>
            <a:off x="8663344" y="2470843"/>
            <a:ext cx="3330730" cy="3332798"/>
          </a:xfrm>
          <a:prstGeom prst="rect">
            <a:avLst/>
          </a:prstGeom>
          <a:noFill/>
          <a:ln w="9525">
            <a:noFill/>
          </a:ln>
        </p:spPr>
      </p:pic>
    </p:spTree>
    <p:extLst>
      <p:ext uri="{BB962C8B-B14F-4D97-AF65-F5344CB8AC3E}">
        <p14:creationId xmlns:p14="http://schemas.microsoft.com/office/powerpoint/2010/main" val="248791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sndAc>
          <p:stSnd>
            <p:snd r:embed="rId2" name="applause.wav"/>
          </p:stSnd>
        </p:sndAc>
      </p:transition>
    </mc:Choice>
    <mc:Fallback xmlns="">
      <p:transition spd="slow" advTm="3000">
        <p:fade/>
        <p:sndAc>
          <p:stSnd>
            <p:snd r:embed="rId6"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820D04F3-6B37-CF73-AEA4-65FFB888E54C}"/>
              </a:ext>
            </a:extLst>
          </p:cNvPr>
          <p:cNvGrpSpPr/>
          <p:nvPr/>
        </p:nvGrpSpPr>
        <p:grpSpPr>
          <a:xfrm>
            <a:off x="-561574" y="2630239"/>
            <a:ext cx="2939568" cy="2506219"/>
            <a:chOff x="8151967" y="2553255"/>
            <a:chExt cx="2720898" cy="2700270"/>
          </a:xfrm>
        </p:grpSpPr>
        <p:pic>
          <p:nvPicPr>
            <p:cNvPr id="3" name="图片 9">
              <a:extLst>
                <a:ext uri="{FF2B5EF4-FFF2-40B4-BE49-F238E27FC236}">
                  <a16:creationId xmlns:a16="http://schemas.microsoft.com/office/drawing/2014/main" id="{F5B5E1DB-A468-D067-22C5-876860DD5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967" y="2553255"/>
              <a:ext cx="2720898" cy="2700270"/>
            </a:xfrm>
            <a:prstGeom prst="rect">
              <a:avLst/>
            </a:prstGeom>
            <a:effectLst>
              <a:softEdge rad="31750"/>
            </a:effectLst>
          </p:spPr>
        </p:pic>
        <p:sp>
          <p:nvSpPr>
            <p:cNvPr id="4" name="文本框 10">
              <a:extLst>
                <a:ext uri="{FF2B5EF4-FFF2-40B4-BE49-F238E27FC236}">
                  <a16:creationId xmlns:a16="http://schemas.microsoft.com/office/drawing/2014/main" id="{127EBB20-A6B7-0143-119A-849D04AA6AB7}"/>
                </a:ext>
              </a:extLst>
            </p:cNvPr>
            <p:cNvSpPr txBox="1"/>
            <p:nvPr/>
          </p:nvSpPr>
          <p:spPr>
            <a:xfrm>
              <a:off x="9034497" y="3316684"/>
              <a:ext cx="1117771" cy="1160625"/>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b="1">
                  <a:solidFill>
                    <a:schemeClr val="bg1"/>
                  </a:solidFill>
                  <a:latin typeface="Lobster Two" panose="02000506000000020003" pitchFamily="2" charset="0"/>
                  <a:ea typeface="叶根友毛笔行书2.0版" panose="02010601030101010101" pitchFamily="2" charset="-122"/>
                  <a:cs typeface="+mn-ea"/>
                  <a:sym typeface="+mn-lt"/>
                </a:rPr>
                <a:t>1. Tác </a:t>
              </a:r>
              <a:r>
                <a:rPr lang="en-US" altLang="zh-CN" b="1" dirty="0" err="1">
                  <a:solidFill>
                    <a:schemeClr val="bg1"/>
                  </a:solidFill>
                  <a:latin typeface="Lobster Two" panose="02000506000000020003" pitchFamily="2" charset="0"/>
                  <a:ea typeface="叶根友毛笔行书2.0版" panose="02010601030101010101" pitchFamily="2" charset="-122"/>
                  <a:cs typeface="+mn-ea"/>
                  <a:sym typeface="+mn-lt"/>
                </a:rPr>
                <a:t>giả</a:t>
              </a:r>
              <a:endParaRPr lang="zh-CN" altLang="en-US"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pic>
        <p:nvPicPr>
          <p:cNvPr id="6" name="图片 22">
            <a:extLst>
              <a:ext uri="{FF2B5EF4-FFF2-40B4-BE49-F238E27FC236}">
                <a16:creationId xmlns:a16="http://schemas.microsoft.com/office/drawing/2014/main" id="{C222FCA4-AF8D-0927-FD22-55DBEB13B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4098" name="Picture 1">
            <a:extLst>
              <a:ext uri="{FF2B5EF4-FFF2-40B4-BE49-F238E27FC236}">
                <a16:creationId xmlns:a16="http://schemas.microsoft.com/office/drawing/2014/main" id="{6C350546-A1C7-787A-D018-D49FF01C2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894" y="-93306"/>
            <a:ext cx="4970105" cy="686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D7D227B8-AAB3-ED2C-647E-A5DDCEEFBB7D}"/>
              </a:ext>
            </a:extLst>
          </p:cNvPr>
          <p:cNvGraphicFramePr>
            <a:graphicFrameLocks noGrp="1"/>
          </p:cNvGraphicFramePr>
          <p:nvPr>
            <p:extLst>
              <p:ext uri="{D42A27DB-BD31-4B8C-83A1-F6EECF244321}">
                <p14:modId xmlns:p14="http://schemas.microsoft.com/office/powerpoint/2010/main" val="2978529632"/>
              </p:ext>
            </p:extLst>
          </p:nvPr>
        </p:nvGraphicFramePr>
        <p:xfrm>
          <a:off x="6331158" y="-42118"/>
          <a:ext cx="5860841" cy="6864223"/>
        </p:xfrm>
        <a:graphic>
          <a:graphicData uri="http://schemas.openxmlformats.org/drawingml/2006/table">
            <a:tbl>
              <a:tblPr firstRow="1" bandRow="1">
                <a:tableStyleId>{F5AB1C69-6EDB-4FF4-983F-18BD219EF322}</a:tableStyleId>
              </a:tblPr>
              <a:tblGrid>
                <a:gridCol w="5860841">
                  <a:extLst>
                    <a:ext uri="{9D8B030D-6E8A-4147-A177-3AD203B41FA5}">
                      <a16:colId xmlns:a16="http://schemas.microsoft.com/office/drawing/2014/main" val="20000"/>
                    </a:ext>
                  </a:extLst>
                </a:gridCol>
              </a:tblGrid>
              <a:tr h="500889">
                <a:tc>
                  <a:txBody>
                    <a:bodyPr/>
                    <a:lstStyle/>
                    <a:p>
                      <a:pPr algn="just"/>
                      <a:r>
                        <a:rPr lang="en-US" sz="2600" dirty="0">
                          <a:solidFill>
                            <a:srgbClr val="FFFF00"/>
                          </a:solidFill>
                          <a:latin typeface="Times New Roman" pitchFamily="18" charset="0"/>
                          <a:cs typeface="Times New Roman" pitchFamily="18" charset="0"/>
                        </a:rPr>
                        <a:t>BÀ</a:t>
                      </a:r>
                      <a:r>
                        <a:rPr lang="en-US" sz="2600" baseline="0" dirty="0">
                          <a:solidFill>
                            <a:srgbClr val="FFFF00"/>
                          </a:solidFill>
                          <a:latin typeface="Times New Roman" pitchFamily="18" charset="0"/>
                          <a:cs typeface="Times New Roman" pitchFamily="18" charset="0"/>
                        </a:rPr>
                        <a:t> HUYỆN THANH QUAN</a:t>
                      </a:r>
                      <a:endParaRPr lang="en-US" sz="2600" dirty="0">
                        <a:solidFill>
                          <a:srgbClr val="FFFF00"/>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6363334">
                <a:tc>
                  <a:txBody>
                    <a:bodyPr/>
                    <a:lstStyle/>
                    <a:p>
                      <a:pPr algn="just">
                        <a:buFont typeface="Wingdings" pitchFamily="2" charset="2"/>
                        <a:buChar char="v"/>
                      </a:pPr>
                      <a:r>
                        <a:rPr lang="en-US" sz="2400"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Tên</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thật</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Nguyễn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Thị</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Hinh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sống</a:t>
                      </a:r>
                      <a:r>
                        <a:rPr lang="en-US" sz="2400" baseline="0" dirty="0">
                          <a:solidFill>
                            <a:schemeClr val="tx1"/>
                          </a:solidFill>
                          <a:latin typeface="Times New Roman" pitchFamily="18" charset="0"/>
                          <a:cs typeface="Times New Roman" pitchFamily="18" charset="0"/>
                        </a:rPr>
                        <a:t> ở </a:t>
                      </a:r>
                      <a:r>
                        <a:rPr lang="en-US" sz="2400" baseline="0" dirty="0" err="1">
                          <a:solidFill>
                            <a:schemeClr val="tx1"/>
                          </a:solidFill>
                          <a:latin typeface="Times New Roman" pitchFamily="18" charset="0"/>
                          <a:cs typeface="Times New Roman" pitchFamily="18" charset="0"/>
                        </a:rPr>
                        <a:t>thế</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kỉ</a:t>
                      </a:r>
                      <a:r>
                        <a:rPr lang="en-US" sz="2400" baseline="0" dirty="0">
                          <a:solidFill>
                            <a:schemeClr val="tx1"/>
                          </a:solidFill>
                          <a:latin typeface="Times New Roman" pitchFamily="18" charset="0"/>
                          <a:cs typeface="Times New Roman" pitchFamily="18" charset="0"/>
                        </a:rPr>
                        <a:t> XIX.</a:t>
                      </a:r>
                    </a:p>
                    <a:p>
                      <a:pPr algn="just">
                        <a:buFont typeface="Wingdings" pitchFamily="2" charset="2"/>
                        <a:buChar char="v"/>
                      </a:pPr>
                      <a:r>
                        <a:rPr lang="en-US" sz="2400"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Quê</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quán</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Nghi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Tàm</a:t>
                      </a:r>
                      <a:r>
                        <a:rPr lang="en-US" sz="2400" baseline="0" dirty="0">
                          <a:solidFill>
                            <a:schemeClr val="tx1"/>
                          </a:solidFill>
                          <a:latin typeface="Times New Roman" pitchFamily="18" charset="0"/>
                          <a:cs typeface="Times New Roman" pitchFamily="18" charset="0"/>
                        </a:rPr>
                        <a:t> (nay </a:t>
                      </a:r>
                      <a:r>
                        <a:rPr lang="en-US" sz="2400" baseline="0" dirty="0" err="1">
                          <a:solidFill>
                            <a:schemeClr val="tx1"/>
                          </a:solidFill>
                          <a:latin typeface="Times New Roman" pitchFamily="18" charset="0"/>
                          <a:cs typeface="Times New Roman" pitchFamily="18" charset="0"/>
                        </a:rPr>
                        <a:t>thuộc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Tây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Hồ</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Hà</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Nội</a:t>
                      </a:r>
                      <a:r>
                        <a:rPr lang="en-US" sz="2400" baseline="0" dirty="0">
                          <a:solidFill>
                            <a:schemeClr val="tx1"/>
                          </a:solidFill>
                          <a:latin typeface="Times New Roman" pitchFamily="18" charset="0"/>
                          <a:cs typeface="Times New Roman" pitchFamily="18" charset="0"/>
                        </a:rPr>
                        <a:t>)</a:t>
                      </a:r>
                    </a:p>
                    <a:p>
                      <a:pPr algn="just">
                        <a:buFont typeface="Wingdings" pitchFamily="2" charset="2"/>
                        <a:buChar char="v"/>
                      </a:pPr>
                      <a:r>
                        <a:rPr lang="en-US" sz="2400"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Cuộc</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đời</a:t>
                      </a:r>
                      <a:r>
                        <a:rPr lang="en-US" sz="2400" b="1" baseline="0" dirty="0">
                          <a:solidFill>
                            <a:schemeClr val="tx1"/>
                          </a:solidFill>
                          <a:latin typeface="Times New Roman" pitchFamily="18" charset="0"/>
                          <a:cs typeface="Times New Roman" pitchFamily="18" charset="0"/>
                        </a:rPr>
                        <a:t>: </a:t>
                      </a:r>
                    </a:p>
                    <a:p>
                      <a:pPr algn="just">
                        <a:buFont typeface="Wingdings" pitchFamily="2" charset="2"/>
                        <a:buNone/>
                      </a:pP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Lấy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chồng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là</a:t>
                      </a:r>
                      <a:r>
                        <a:rPr lang="en-US" sz="2400" baseline="0" dirty="0">
                          <a:solidFill>
                            <a:schemeClr val="tx1"/>
                          </a:solidFill>
                          <a:latin typeface="Times New Roman" pitchFamily="18" charset="0"/>
                          <a:cs typeface="Times New Roman" pitchFamily="18" charset="0"/>
                        </a:rPr>
                        <a:t> tri </a:t>
                      </a:r>
                      <a:r>
                        <a:rPr lang="en-US" sz="2400" baseline="0" dirty="0" err="1">
                          <a:solidFill>
                            <a:schemeClr val="tx1"/>
                          </a:solidFill>
                          <a:latin typeface="Times New Roman" pitchFamily="18" charset="0"/>
                          <a:cs typeface="Times New Roman" pitchFamily="18" charset="0"/>
                        </a:rPr>
                        <a:t>huyện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Thanh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Quan</a:t>
                      </a:r>
                      <a:r>
                        <a:rPr lang="en-US" sz="2400" baseline="0" dirty="0">
                          <a:solidFill>
                            <a:schemeClr val="tx1"/>
                          </a:solidFill>
                          <a:latin typeface="Times New Roman" pitchFamily="18" charset="0"/>
                          <a:cs typeface="Times New Roman" pitchFamily="18" charset="0"/>
                        </a:rPr>
                        <a:t> (nay </a:t>
                      </a:r>
                      <a:r>
                        <a:rPr lang="en-US" sz="2400" baseline="0" dirty="0" err="1">
                          <a:solidFill>
                            <a:schemeClr val="tx1"/>
                          </a:solidFill>
                          <a:latin typeface="Times New Roman" pitchFamily="18" charset="0"/>
                          <a:cs typeface="Times New Roman" pitchFamily="18" charset="0"/>
                        </a:rPr>
                        <a:t>thuộc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Thái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Bình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nên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được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gọi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là</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bà</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huyện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Thanh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Quan</a:t>
                      </a:r>
                      <a:endParaRPr lang="en-US" sz="2400" baseline="0" dirty="0">
                        <a:solidFill>
                          <a:schemeClr val="tx1"/>
                        </a:solidFill>
                        <a:latin typeface="Times New Roman" pitchFamily="18" charset="0"/>
                        <a:cs typeface="Times New Roman" pitchFamily="18" charset="0"/>
                      </a:endParaRPr>
                    </a:p>
                    <a:p>
                      <a:pPr algn="just">
                        <a:buFontTx/>
                        <a:buChar char="-"/>
                      </a:pP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Giữ</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chức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Giáo</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tập</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trong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cung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chuyên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dạy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lễ</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nghi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văn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chương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cho</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công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chúa</a:t>
                      </a:r>
                      <a:r>
                        <a:rPr lang="en-US" sz="2400" baseline="0" dirty="0">
                          <a:solidFill>
                            <a:schemeClr val="tx1"/>
                          </a:solidFill>
                          <a:latin typeface="Times New Roman" pitchFamily="18" charset="0"/>
                          <a:cs typeface="Times New Roman" pitchFamily="18" charset="0"/>
                        </a:rPr>
                        <a:t>, phi </a:t>
                      </a:r>
                      <a:r>
                        <a:rPr lang="en-US" sz="2400" baseline="0" dirty="0" err="1">
                          <a:solidFill>
                            <a:schemeClr val="tx1"/>
                          </a:solidFill>
                          <a:latin typeface="Times New Roman" pitchFamily="18" charset="0"/>
                          <a:cs typeface="Times New Roman" pitchFamily="18" charset="0"/>
                        </a:rPr>
                        <a:t>tần</a:t>
                      </a:r>
                      <a:r>
                        <a:rPr lang="en-US" sz="2400" baseline="0" dirty="0">
                          <a:solidFill>
                            <a:schemeClr val="tx1"/>
                          </a:solidFill>
                          <a:latin typeface="Times New Roman" pitchFamily="18" charset="0"/>
                          <a:cs typeface="Times New Roman" pitchFamily="18" charset="0"/>
                        </a:rPr>
                        <a:t>.</a:t>
                      </a:r>
                    </a:p>
                    <a:p>
                      <a:pPr algn="just">
                        <a:buFont typeface="Wingdings" pitchFamily="2" charset="2"/>
                        <a:buChar char="v"/>
                      </a:pP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Sự</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nghiệp</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Nữ</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sĩ</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tài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hoa</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hiếm</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có</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để</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lại</a:t>
                      </a:r>
                      <a:r>
                        <a:rPr lang="en-US" sz="2400" baseline="0" dirty="0">
                          <a:solidFill>
                            <a:schemeClr val="tx1"/>
                          </a:solidFill>
                          <a:latin typeface="Times New Roman" pitchFamily="18" charset="0"/>
                          <a:cs typeface="Times New Roman" pitchFamily="18" charset="0"/>
                        </a:rPr>
                        <a:t> 6 </a:t>
                      </a:r>
                      <a:r>
                        <a:rPr lang="en-US" sz="2400" baseline="0" dirty="0" err="1">
                          <a:solidFill>
                            <a:schemeClr val="tx1"/>
                          </a:solidFill>
                          <a:latin typeface="Times New Roman" pitchFamily="18" charset="0"/>
                          <a:cs typeface="Times New Roman" pitchFamily="18" charset="0"/>
                        </a:rPr>
                        <a:t>bài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thơ</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Nôm</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Đường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luật</a:t>
                      </a:r>
                      <a:r>
                        <a:rPr lang="en-US" sz="2400" baseline="0" dirty="0">
                          <a:solidFill>
                            <a:schemeClr val="tx1"/>
                          </a:solidFill>
                          <a:latin typeface="Times New Roman" pitchFamily="18" charset="0"/>
                          <a:cs typeface="Times New Roman" pitchFamily="18" charset="0"/>
                        </a:rPr>
                        <a:t> </a:t>
                      </a:r>
                      <a:r>
                        <a:rPr lang="en-US" sz="2400" i="1" baseline="0" dirty="0">
                          <a:solidFill>
                            <a:schemeClr val="tx1"/>
                          </a:solidFill>
                          <a:latin typeface="Times New Roman" pitchFamily="18" charset="0"/>
                          <a:cs typeface="Times New Roman" pitchFamily="18" charset="0"/>
                        </a:rPr>
                        <a:t>(</a:t>
                      </a:r>
                      <a:r>
                        <a:rPr lang="en-US" sz="2400" i="1" baseline="0" dirty="0" err="1">
                          <a:solidFill>
                            <a:schemeClr val="tx1"/>
                          </a:solidFill>
                          <a:latin typeface="Times New Roman" pitchFamily="18" charset="0"/>
                          <a:cs typeface="Times New Roman" pitchFamily="18" charset="0"/>
                        </a:rPr>
                        <a:t>Thăng</a:t>
                      </a:r>
                      <a:r>
                        <a:rPr lang="en-US" sz="2400" i="1" baseline="0" dirty="0">
                          <a:solidFill>
                            <a:schemeClr val="tx1"/>
                          </a:solidFill>
                          <a:latin typeface="Times New Roman" pitchFamily="18" charset="0"/>
                          <a:cs typeface="Times New Roman" pitchFamily="18" charset="0"/>
                        </a:rPr>
                        <a:t> Long </a:t>
                      </a:r>
                      <a:r>
                        <a:rPr lang="en-US" sz="2400" i="1" baseline="0" dirty="0" err="1">
                          <a:solidFill>
                            <a:schemeClr val="tx1"/>
                          </a:solidFill>
                          <a:latin typeface="Times New Roman" pitchFamily="18" charset="0"/>
                          <a:cs typeface="Times New Roman" pitchFamily="18" charset="0"/>
                        </a:rPr>
                        <a:t>thành</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hoài</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cổ</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Chiều</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hôm</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nhớ</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nhà</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Chùa</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Trấn</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Bắc</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Cảnh</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chiều</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hôm</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Đền</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Trấn</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Võ</a:t>
                      </a:r>
                      <a:r>
                        <a:rPr lang="en-US" sz="2400" i="1" baseline="0" dirty="0">
                          <a:solidFill>
                            <a:schemeClr val="tx1"/>
                          </a:solidFill>
                          <a:latin typeface="Times New Roman" pitchFamily="18" charset="0"/>
                          <a:cs typeface="Times New Roman" pitchFamily="18" charset="0"/>
                        </a:rPr>
                        <a:t>; Qua </a:t>
                      </a:r>
                      <a:r>
                        <a:rPr lang="en-US" sz="2400" i="1" baseline="0" dirty="0" err="1">
                          <a:solidFill>
                            <a:schemeClr val="tx1"/>
                          </a:solidFill>
                          <a:latin typeface="Times New Roman" pitchFamily="18" charset="0"/>
                          <a:cs typeface="Times New Roman" pitchFamily="18" charset="0"/>
                        </a:rPr>
                        <a:t>Đèo</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Ngang</a:t>
                      </a:r>
                      <a:r>
                        <a:rPr lang="en-US" sz="2400" i="1" baseline="0" dirty="0">
                          <a:solidFill>
                            <a:schemeClr val="tx1"/>
                          </a:solidFill>
                          <a:latin typeface="Times New Roman" pitchFamily="18" charset="0"/>
                          <a:cs typeface="Times New Roman" pitchFamily="18" charset="0"/>
                        </a:rPr>
                        <a:t>)</a:t>
                      </a:r>
                    </a:p>
                    <a:p>
                      <a:pPr algn="just">
                        <a:buFont typeface="Wingdings" pitchFamily="2" charset="2"/>
                        <a:buChar char="v"/>
                      </a:pPr>
                      <a:r>
                        <a:rPr lang="en-US" sz="2400" b="1" baseline="0" dirty="0" err="1">
                          <a:solidFill>
                            <a:schemeClr val="tx1"/>
                          </a:solidFill>
                          <a:latin typeface="Times New Roman" pitchFamily="18" charset="0"/>
                          <a:cs typeface="Times New Roman" pitchFamily="18" charset="0"/>
                        </a:rPr>
                        <a:t>Phong</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cách</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sáng</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tác</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Bác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học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hoài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cổ</a:t>
                      </a:r>
                      <a:endParaRPr lang="en-US" sz="240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pic>
        <p:nvPicPr>
          <p:cNvPr id="4100" name="Picture 4" descr="BÀ HUYỆN THANH QUAN - NỮ THI SĨ HỌC SÂU HIỂU RỘNG - Trải Nghiệm Sống">
            <a:extLst>
              <a:ext uri="{FF2B5EF4-FFF2-40B4-BE49-F238E27FC236}">
                <a16:creationId xmlns:a16="http://schemas.microsoft.com/office/drawing/2014/main" id="{6D09EBF8-9785-6EBA-88C7-FCE4689CE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162" y="0"/>
            <a:ext cx="4566995" cy="684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762970"/>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B689FC74-AAA6-B765-EAE0-AED337445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6146" name="Picture 2" descr="Cuộc đời và sự nghiệp sáng tác của Bà Huyện Thanh Quan">
            <a:extLst>
              <a:ext uri="{FF2B5EF4-FFF2-40B4-BE49-F238E27FC236}">
                <a16:creationId xmlns:a16="http://schemas.microsoft.com/office/drawing/2014/main" id="{6F2F4828-FBB7-6A4A-3392-F511FEE74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353889"/>
            <a:ext cx="12192000" cy="45196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7DBE5F-670C-AF81-763F-11824C417778}"/>
              </a:ext>
            </a:extLst>
          </p:cNvPr>
          <p:cNvSpPr txBox="1"/>
          <p:nvPr/>
        </p:nvSpPr>
        <p:spPr>
          <a:xfrm>
            <a:off x="5429250" y="675999"/>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pitchFamily="34" charset="0"/>
              </a:rPr>
              <a:t>a. </a:t>
            </a:r>
            <a:r>
              <a:rPr lang="en-US" sz="3200" b="1" dirty="0" err="1">
                <a:solidFill>
                  <a:srgbClr val="FF0000"/>
                </a:solidFill>
                <a:effectLst/>
                <a:latin typeface="Times New Roman" panose="02020603050405020304" pitchFamily="18" charset="0"/>
                <a:ea typeface="Calibri" panose="020F0502020204030204" pitchFamily="34" charset="0"/>
              </a:rPr>
              <a:t>Đọc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và</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tìm</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hiểu</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chú</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thích</a:t>
            </a:r>
            <a:endParaRPr lang="en-US" sz="3200" b="1" dirty="0">
              <a:solidFill>
                <a:srgbClr val="FF0000"/>
              </a:solidFill>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91AF6D6E-C44D-5917-F025-8B71B6E0636D}"/>
              </a:ext>
            </a:extLst>
          </p:cNvPr>
          <p:cNvSpPr txBox="1"/>
          <p:nvPr/>
        </p:nvSpPr>
        <p:spPr>
          <a:xfrm>
            <a:off x="5429250" y="1396707"/>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a:solidFill>
                  <a:srgbClr val="FF0000"/>
                </a:solidFill>
                <a:effectLst/>
                <a:latin typeface="Times New Roman" panose="02020603050405020304" pitchFamily="18" charset="0"/>
                <a:ea typeface="Calibri" panose="020F0502020204030204" pitchFamily="34" charset="0"/>
              </a:rPr>
              <a:t>b. Tìm hiểu chung về tác phẩm</a:t>
            </a:r>
          </a:p>
        </p:txBody>
      </p:sp>
      <p:grpSp>
        <p:nvGrpSpPr>
          <p:cNvPr id="18" name="组合 8">
            <a:extLst>
              <a:ext uri="{FF2B5EF4-FFF2-40B4-BE49-F238E27FC236}">
                <a16:creationId xmlns:a16="http://schemas.microsoft.com/office/drawing/2014/main" id="{C6D17CB2-D7A3-EB56-5A17-02D5C1243131}"/>
              </a:ext>
            </a:extLst>
          </p:cNvPr>
          <p:cNvGrpSpPr/>
          <p:nvPr/>
        </p:nvGrpSpPr>
        <p:grpSpPr>
          <a:xfrm>
            <a:off x="1682651" y="-375849"/>
            <a:ext cx="3819955" cy="2700270"/>
            <a:chOff x="9207561" y="3057494"/>
            <a:chExt cx="2720898" cy="2700270"/>
          </a:xfrm>
        </p:grpSpPr>
        <p:pic>
          <p:nvPicPr>
            <p:cNvPr id="19" name="图片 9">
              <a:extLst>
                <a:ext uri="{FF2B5EF4-FFF2-40B4-BE49-F238E27FC236}">
                  <a16:creationId xmlns:a16="http://schemas.microsoft.com/office/drawing/2014/main" id="{FC470712-0549-53ED-478B-B6138F582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7561" y="3057494"/>
              <a:ext cx="2720898" cy="2700270"/>
            </a:xfrm>
            <a:prstGeom prst="rect">
              <a:avLst/>
            </a:prstGeom>
            <a:effectLst>
              <a:softEdge rad="31750"/>
            </a:effectLst>
          </p:spPr>
        </p:pic>
        <p:sp>
          <p:nvSpPr>
            <p:cNvPr id="20" name="文本框 10">
              <a:extLst>
                <a:ext uri="{FF2B5EF4-FFF2-40B4-BE49-F238E27FC236}">
                  <a16:creationId xmlns:a16="http://schemas.microsoft.com/office/drawing/2014/main" id="{23AF80D2-1831-0F57-E1E0-6B6E26505860}"/>
                </a:ext>
              </a:extLst>
            </p:cNvPr>
            <p:cNvSpPr txBox="1"/>
            <p:nvPr/>
          </p:nvSpPr>
          <p:spPr>
            <a:xfrm>
              <a:off x="9945508" y="3657954"/>
              <a:ext cx="1313877" cy="1200329"/>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sz="3600" b="1">
                  <a:solidFill>
                    <a:schemeClr val="bg1"/>
                  </a:solidFill>
                  <a:latin typeface="Lobster Two" panose="02000506000000020003" pitchFamily="2" charset="0"/>
                  <a:ea typeface="叶根友毛笔行书2.0版" panose="02010601030101010101" pitchFamily="2" charset="-122"/>
                  <a:cs typeface="+mn-ea"/>
                  <a:sym typeface="+mn-lt"/>
                </a:rPr>
                <a:t>2. Tác </a:t>
              </a:r>
              <a:r>
                <a:rPr lang="en-US" altLang="zh-CN" sz="3600" b="1" dirty="0" err="1">
                  <a:solidFill>
                    <a:schemeClr val="bg1"/>
                  </a:solidFill>
                  <a:latin typeface="Lobster Two" panose="02000506000000020003" pitchFamily="2" charset="0"/>
                  <a:ea typeface="叶根友毛笔行书2.0版" panose="02010601030101010101" pitchFamily="2" charset="-122"/>
                  <a:cs typeface="+mn-ea"/>
                  <a:sym typeface="+mn-lt"/>
                </a:rPr>
                <a:t>phẩm</a:t>
              </a:r>
              <a:endParaRPr lang="zh-CN" altLang="en-US" sz="3600"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spTree>
    <p:extLst>
      <p:ext uri="{BB962C8B-B14F-4D97-AF65-F5344CB8AC3E}">
        <p14:creationId xmlns:p14="http://schemas.microsoft.com/office/powerpoint/2010/main" val="767475524"/>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22">
            <a:extLst>
              <a:ext uri="{FF2B5EF4-FFF2-40B4-BE49-F238E27FC236}">
                <a16:creationId xmlns:a16="http://schemas.microsoft.com/office/drawing/2014/main" id="{78E6F1EB-A8B0-11DA-52CB-4FED38A4FE5B}"/>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12" name="图片 11"/>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2" name="组合 8">
            <a:extLst>
              <a:ext uri="{FF2B5EF4-FFF2-40B4-BE49-F238E27FC236}">
                <a16:creationId xmlns:a16="http://schemas.microsoft.com/office/drawing/2014/main" id="{E3DFD31B-6EC1-4CFE-8596-031B2D629F66}"/>
              </a:ext>
            </a:extLst>
          </p:cNvPr>
          <p:cNvGrpSpPr/>
          <p:nvPr/>
        </p:nvGrpSpPr>
        <p:grpSpPr>
          <a:xfrm>
            <a:off x="-768001" y="1651157"/>
            <a:ext cx="3819955" cy="2700270"/>
            <a:chOff x="9207561" y="3057494"/>
            <a:chExt cx="2720898" cy="2700270"/>
          </a:xfrm>
        </p:grpSpPr>
        <p:pic>
          <p:nvPicPr>
            <p:cNvPr id="10" name="图片 9">
              <a:extLst>
                <a:ext uri="{FF2B5EF4-FFF2-40B4-BE49-F238E27FC236}">
                  <a16:creationId xmlns:a16="http://schemas.microsoft.com/office/drawing/2014/main" id="{86C3A105-A843-47B0-8A3A-C3F9BCAD9B2B}"/>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9207561" y="3057494"/>
              <a:ext cx="2720898" cy="2700270"/>
            </a:xfrm>
            <a:prstGeom prst="rect">
              <a:avLst/>
            </a:prstGeom>
            <a:effectLst>
              <a:softEdge rad="31750"/>
            </a:effectLst>
          </p:spPr>
        </p:pic>
        <p:sp>
          <p:nvSpPr>
            <p:cNvPr id="11" name="文本框 10">
              <a:extLst>
                <a:ext uri="{FF2B5EF4-FFF2-40B4-BE49-F238E27FC236}">
                  <a16:creationId xmlns:a16="http://schemas.microsoft.com/office/drawing/2014/main" id="{D39E5A0E-C59B-42EE-9728-4DEACE856063}"/>
                </a:ext>
              </a:extLst>
            </p:cNvPr>
            <p:cNvSpPr txBox="1"/>
            <p:nvPr/>
          </p:nvSpPr>
          <p:spPr>
            <a:xfrm>
              <a:off x="9945508" y="3657954"/>
              <a:ext cx="1313877" cy="1200329"/>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sz="3600" b="1">
                  <a:solidFill>
                    <a:schemeClr val="bg1"/>
                  </a:solidFill>
                  <a:latin typeface="Lobster Two" panose="02000506000000020003" pitchFamily="2" charset="0"/>
                  <a:ea typeface="叶根友毛笔行书2.0版" panose="02010601030101010101" pitchFamily="2" charset="-122"/>
                  <a:cs typeface="+mn-ea"/>
                  <a:sym typeface="+mn-lt"/>
                </a:rPr>
                <a:t>2. Tác </a:t>
              </a:r>
              <a:r>
                <a:rPr lang="en-US" altLang="zh-CN" sz="3600" b="1" dirty="0" err="1">
                  <a:solidFill>
                    <a:schemeClr val="bg1"/>
                  </a:solidFill>
                  <a:latin typeface="Lobster Two" panose="02000506000000020003" pitchFamily="2" charset="0"/>
                  <a:ea typeface="叶根友毛笔行书2.0版" panose="02010601030101010101" pitchFamily="2" charset="-122"/>
                  <a:cs typeface="+mn-ea"/>
                  <a:sym typeface="+mn-lt"/>
                </a:rPr>
                <a:t>phẩm</a:t>
              </a:r>
              <a:endParaRPr lang="zh-CN" altLang="en-US" sz="3600"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grpSp>
        <p:nvGrpSpPr>
          <p:cNvPr id="60" name="Group 59">
            <a:extLst>
              <a:ext uri="{FF2B5EF4-FFF2-40B4-BE49-F238E27FC236}">
                <a16:creationId xmlns:a16="http://schemas.microsoft.com/office/drawing/2014/main" id="{75B6E965-5A3C-B610-F6C8-3A73B07B2EC5}"/>
              </a:ext>
            </a:extLst>
          </p:cNvPr>
          <p:cNvGrpSpPr/>
          <p:nvPr/>
        </p:nvGrpSpPr>
        <p:grpSpPr>
          <a:xfrm>
            <a:off x="1789612" y="3240472"/>
            <a:ext cx="9189258" cy="3617527"/>
            <a:chOff x="1799945" y="3240473"/>
            <a:chExt cx="8674099" cy="2992844"/>
          </a:xfrm>
        </p:grpSpPr>
        <p:grpSp>
          <p:nvGrpSpPr>
            <p:cNvPr id="3" name="组合 1">
              <a:extLst>
                <a:ext uri="{FF2B5EF4-FFF2-40B4-BE49-F238E27FC236}">
                  <a16:creationId xmlns:a16="http://schemas.microsoft.com/office/drawing/2014/main" id="{55795FEE-983F-DFDC-5342-DF6F931DB40F}"/>
                </a:ext>
              </a:extLst>
            </p:cNvPr>
            <p:cNvGrpSpPr/>
            <p:nvPr/>
          </p:nvGrpSpPr>
          <p:grpSpPr>
            <a:xfrm>
              <a:off x="1799945" y="3285220"/>
              <a:ext cx="8674099" cy="2948097"/>
              <a:chOff x="3154364" y="2643188"/>
              <a:chExt cx="6027737" cy="2308377"/>
            </a:xfrm>
          </p:grpSpPr>
          <p:sp>
            <p:nvSpPr>
              <p:cNvPr id="5" name="MH_SubTitle_1">
                <a:extLst>
                  <a:ext uri="{FF2B5EF4-FFF2-40B4-BE49-F238E27FC236}">
                    <a16:creationId xmlns:a16="http://schemas.microsoft.com/office/drawing/2014/main" id="{808CF2C2-69BE-9E44-1B09-4055D86574AA}"/>
                  </a:ext>
                </a:extLst>
              </p:cNvPr>
              <p:cNvSpPr/>
              <p:nvPr>
                <p:custDataLst>
                  <p:tags r:id="rId1"/>
                </p:custDataLst>
              </p:nvPr>
            </p:nvSpPr>
            <p:spPr>
              <a:xfrm>
                <a:off x="3154364" y="2643188"/>
                <a:ext cx="2949575" cy="3048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cs typeface="+mn-ea"/>
                  <a:sym typeface="+mn-lt"/>
                </a:endParaRPr>
              </a:p>
            </p:txBody>
          </p:sp>
          <p:sp>
            <p:nvSpPr>
              <p:cNvPr id="6" name="MH_Text_1">
                <a:extLst>
                  <a:ext uri="{FF2B5EF4-FFF2-40B4-BE49-F238E27FC236}">
                    <a16:creationId xmlns:a16="http://schemas.microsoft.com/office/drawing/2014/main" id="{879A5BC3-05F1-26C9-C246-3C5C1AFCA08B}"/>
                  </a:ext>
                </a:extLst>
              </p:cNvPr>
              <p:cNvSpPr/>
              <p:nvPr>
                <p:custDataLst>
                  <p:tags r:id="rId2"/>
                </p:custDataLst>
              </p:nvPr>
            </p:nvSpPr>
            <p:spPr>
              <a:xfrm>
                <a:off x="3208920" y="3108108"/>
                <a:ext cx="2840741" cy="1843457"/>
              </a:xfrm>
              <a:prstGeom prst="rect">
                <a:avLst/>
              </a:prstGeom>
              <a:solidFill>
                <a:srgbClr val="FFFFFF"/>
              </a:solidFill>
              <a:ln w="1270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anchor="ctr">
                <a:normAutofit/>
              </a:bodyPr>
              <a:lstStyle/>
              <a:p>
                <a:pPr algn="just">
                  <a:lnSpc>
                    <a:spcPct val="130000"/>
                  </a:lnSpc>
                  <a:spcBef>
                    <a:spcPts val="1200"/>
                  </a:spcBef>
                  <a:defRPr/>
                </a:pPr>
                <a:endParaRPr lang="zh-CN" altLang="en-US" sz="1600" kern="0" dirty="0">
                  <a:solidFill>
                    <a:srgbClr val="3A3A3A"/>
                  </a:solidFill>
                  <a:cs typeface="+mn-ea"/>
                  <a:sym typeface="+mn-lt"/>
                </a:endParaRPr>
              </a:p>
            </p:txBody>
          </p:sp>
          <p:sp>
            <p:nvSpPr>
              <p:cNvPr id="7" name="MH_Other_1">
                <a:extLst>
                  <a:ext uri="{FF2B5EF4-FFF2-40B4-BE49-F238E27FC236}">
                    <a16:creationId xmlns:a16="http://schemas.microsoft.com/office/drawing/2014/main" id="{E9FFC52D-F27D-56CC-D0B0-5EEA10E54D24}"/>
                  </a:ext>
                </a:extLst>
              </p:cNvPr>
              <p:cNvSpPr/>
              <p:nvPr>
                <p:custDataLst>
                  <p:tags r:id="rId3"/>
                </p:custDataLst>
              </p:nvPr>
            </p:nvSpPr>
            <p:spPr>
              <a:xfrm rot="4460462">
                <a:off x="3351213"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8" name="MH_Other_2">
                <a:extLst>
                  <a:ext uri="{FF2B5EF4-FFF2-40B4-BE49-F238E27FC236}">
                    <a16:creationId xmlns:a16="http://schemas.microsoft.com/office/drawing/2014/main" id="{AE0CA879-99C1-3641-5325-A1FE2B8D42B5}"/>
                  </a:ext>
                </a:extLst>
              </p:cNvPr>
              <p:cNvSpPr/>
              <p:nvPr>
                <p:custDataLst>
                  <p:tags r:id="rId4"/>
                </p:custDataLst>
              </p:nvPr>
            </p:nvSpPr>
            <p:spPr>
              <a:xfrm rot="4460462">
                <a:off x="3348038"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9" name="MH_Other_3">
                <a:extLst>
                  <a:ext uri="{FF2B5EF4-FFF2-40B4-BE49-F238E27FC236}">
                    <a16:creationId xmlns:a16="http://schemas.microsoft.com/office/drawing/2014/main" id="{64D2A8D3-76E0-41DC-00D6-6C9EA26CEC3D}"/>
                  </a:ext>
                </a:extLst>
              </p:cNvPr>
              <p:cNvSpPr/>
              <p:nvPr>
                <p:custDataLst>
                  <p:tags r:id="rId5"/>
                </p:custDataLst>
              </p:nvPr>
            </p:nvSpPr>
            <p:spPr>
              <a:xfrm rot="5441149">
                <a:off x="3369997"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3" name="MH_Other_4">
                <a:extLst>
                  <a:ext uri="{FF2B5EF4-FFF2-40B4-BE49-F238E27FC236}">
                    <a16:creationId xmlns:a16="http://schemas.microsoft.com/office/drawing/2014/main" id="{2FA44354-CC9A-09AC-B744-D67CCBD1D5BE}"/>
                  </a:ext>
                </a:extLst>
              </p:cNvPr>
              <p:cNvSpPr/>
              <p:nvPr>
                <p:custDataLst>
                  <p:tags r:id="rId6"/>
                </p:custDataLst>
              </p:nvPr>
            </p:nvSpPr>
            <p:spPr>
              <a:xfrm rot="5441149">
                <a:off x="3368940"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4" name="MH_Other_5">
                <a:extLst>
                  <a:ext uri="{FF2B5EF4-FFF2-40B4-BE49-F238E27FC236}">
                    <a16:creationId xmlns:a16="http://schemas.microsoft.com/office/drawing/2014/main" id="{9D461014-DB69-3E3A-9F92-172B41A80E0B}"/>
                  </a:ext>
                </a:extLst>
              </p:cNvPr>
              <p:cNvSpPr/>
              <p:nvPr>
                <p:custDataLst>
                  <p:tags r:id="rId7"/>
                </p:custDataLst>
              </p:nvPr>
            </p:nvSpPr>
            <p:spPr>
              <a:xfrm rot="5441149">
                <a:off x="3283744" y="2983706"/>
                <a:ext cx="215900" cy="46038"/>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6" name="MH_Other_6">
                <a:extLst>
                  <a:ext uri="{FF2B5EF4-FFF2-40B4-BE49-F238E27FC236}">
                    <a16:creationId xmlns:a16="http://schemas.microsoft.com/office/drawing/2014/main" id="{CE5921A1-E181-8352-CE08-4EAC96E9D0C6}"/>
                  </a:ext>
                </a:extLst>
              </p:cNvPr>
              <p:cNvSpPr/>
              <p:nvPr>
                <p:custDataLst>
                  <p:tags r:id="rId8"/>
                </p:custDataLst>
              </p:nvPr>
            </p:nvSpPr>
            <p:spPr>
              <a:xfrm rot="4460462">
                <a:off x="3462338"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7" name="MH_Other_7">
                <a:extLst>
                  <a:ext uri="{FF2B5EF4-FFF2-40B4-BE49-F238E27FC236}">
                    <a16:creationId xmlns:a16="http://schemas.microsoft.com/office/drawing/2014/main" id="{9FBD914F-2A34-D911-B059-8CCDAEEB3A51}"/>
                  </a:ext>
                </a:extLst>
              </p:cNvPr>
              <p:cNvSpPr/>
              <p:nvPr>
                <p:custDataLst>
                  <p:tags r:id="rId9"/>
                </p:custDataLst>
              </p:nvPr>
            </p:nvSpPr>
            <p:spPr>
              <a:xfrm rot="4460462">
                <a:off x="3457575"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8" name="MH_Other_8">
                <a:extLst>
                  <a:ext uri="{FF2B5EF4-FFF2-40B4-BE49-F238E27FC236}">
                    <a16:creationId xmlns:a16="http://schemas.microsoft.com/office/drawing/2014/main" id="{F424D0FC-C578-9E24-57AC-F5D21B345303}"/>
                  </a:ext>
                </a:extLst>
              </p:cNvPr>
              <p:cNvSpPr/>
              <p:nvPr>
                <p:custDataLst>
                  <p:tags r:id="rId10"/>
                </p:custDataLst>
              </p:nvPr>
            </p:nvSpPr>
            <p:spPr>
              <a:xfrm rot="5441149">
                <a:off x="3480462"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0" name="MH_Other_9">
                <a:extLst>
                  <a:ext uri="{FF2B5EF4-FFF2-40B4-BE49-F238E27FC236}">
                    <a16:creationId xmlns:a16="http://schemas.microsoft.com/office/drawing/2014/main" id="{EA07FA4C-E357-64EC-49C0-E41061C141DA}"/>
                  </a:ext>
                </a:extLst>
              </p:cNvPr>
              <p:cNvSpPr/>
              <p:nvPr>
                <p:custDataLst>
                  <p:tags r:id="rId11"/>
                </p:custDataLst>
              </p:nvPr>
            </p:nvSpPr>
            <p:spPr>
              <a:xfrm rot="5441149">
                <a:off x="3479405"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1" name="MH_Other_10">
                <a:extLst>
                  <a:ext uri="{FF2B5EF4-FFF2-40B4-BE49-F238E27FC236}">
                    <a16:creationId xmlns:a16="http://schemas.microsoft.com/office/drawing/2014/main" id="{EF0751B2-F8C1-4709-BF91-FFC7864F2993}"/>
                  </a:ext>
                </a:extLst>
              </p:cNvPr>
              <p:cNvSpPr/>
              <p:nvPr>
                <p:custDataLst>
                  <p:tags r:id="rId12"/>
                </p:custDataLst>
              </p:nvPr>
            </p:nvSpPr>
            <p:spPr>
              <a:xfrm rot="5441149">
                <a:off x="3394076"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2" name="MH_Other_11">
                <a:extLst>
                  <a:ext uri="{FF2B5EF4-FFF2-40B4-BE49-F238E27FC236}">
                    <a16:creationId xmlns:a16="http://schemas.microsoft.com/office/drawing/2014/main" id="{F46DE6E5-D75F-6B8C-A353-BE78063200C2}"/>
                  </a:ext>
                </a:extLst>
              </p:cNvPr>
              <p:cNvSpPr/>
              <p:nvPr>
                <p:custDataLst>
                  <p:tags r:id="rId13"/>
                </p:custDataLst>
              </p:nvPr>
            </p:nvSpPr>
            <p:spPr>
              <a:xfrm rot="4460462">
                <a:off x="5686425"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3" name="MH_Other_12">
                <a:extLst>
                  <a:ext uri="{FF2B5EF4-FFF2-40B4-BE49-F238E27FC236}">
                    <a16:creationId xmlns:a16="http://schemas.microsoft.com/office/drawing/2014/main" id="{9E7602C9-78FE-DBF5-CC77-A6EFB201BD4F}"/>
                  </a:ext>
                </a:extLst>
              </p:cNvPr>
              <p:cNvSpPr/>
              <p:nvPr>
                <p:custDataLst>
                  <p:tags r:id="rId14"/>
                </p:custDataLst>
              </p:nvPr>
            </p:nvSpPr>
            <p:spPr>
              <a:xfrm rot="4460462">
                <a:off x="5683250"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4" name="MH_Other_13">
                <a:extLst>
                  <a:ext uri="{FF2B5EF4-FFF2-40B4-BE49-F238E27FC236}">
                    <a16:creationId xmlns:a16="http://schemas.microsoft.com/office/drawing/2014/main" id="{9D90F683-2841-4FAB-B23C-147C9CFB546B}"/>
                  </a:ext>
                </a:extLst>
              </p:cNvPr>
              <p:cNvSpPr/>
              <p:nvPr>
                <p:custDataLst>
                  <p:tags r:id="rId15"/>
                </p:custDataLst>
              </p:nvPr>
            </p:nvSpPr>
            <p:spPr>
              <a:xfrm rot="5441149">
                <a:off x="5705489"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5" name="MH_Other_14">
                <a:extLst>
                  <a:ext uri="{FF2B5EF4-FFF2-40B4-BE49-F238E27FC236}">
                    <a16:creationId xmlns:a16="http://schemas.microsoft.com/office/drawing/2014/main" id="{13AEB3DF-B548-27B0-0F42-247DE73E9C3B}"/>
                  </a:ext>
                </a:extLst>
              </p:cNvPr>
              <p:cNvSpPr/>
              <p:nvPr>
                <p:custDataLst>
                  <p:tags r:id="rId16"/>
                </p:custDataLst>
              </p:nvPr>
            </p:nvSpPr>
            <p:spPr>
              <a:xfrm rot="5441149">
                <a:off x="5704432"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6" name="MH_Other_15">
                <a:extLst>
                  <a:ext uri="{FF2B5EF4-FFF2-40B4-BE49-F238E27FC236}">
                    <a16:creationId xmlns:a16="http://schemas.microsoft.com/office/drawing/2014/main" id="{4A1DACB7-8BDD-08C3-5BA6-71DA67395B9D}"/>
                  </a:ext>
                </a:extLst>
              </p:cNvPr>
              <p:cNvSpPr/>
              <p:nvPr>
                <p:custDataLst>
                  <p:tags r:id="rId17"/>
                </p:custDataLst>
              </p:nvPr>
            </p:nvSpPr>
            <p:spPr>
              <a:xfrm rot="5441149">
                <a:off x="5619751"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7" name="MH_Other_16">
                <a:extLst>
                  <a:ext uri="{FF2B5EF4-FFF2-40B4-BE49-F238E27FC236}">
                    <a16:creationId xmlns:a16="http://schemas.microsoft.com/office/drawing/2014/main" id="{4DEF101B-BC84-B86C-F0E6-6A479F8AC5C9}"/>
                  </a:ext>
                </a:extLst>
              </p:cNvPr>
              <p:cNvSpPr/>
              <p:nvPr>
                <p:custDataLst>
                  <p:tags r:id="rId18"/>
                </p:custDataLst>
              </p:nvPr>
            </p:nvSpPr>
            <p:spPr>
              <a:xfrm rot="4460462">
                <a:off x="5797550"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8" name="MH_Other_17">
                <a:extLst>
                  <a:ext uri="{FF2B5EF4-FFF2-40B4-BE49-F238E27FC236}">
                    <a16:creationId xmlns:a16="http://schemas.microsoft.com/office/drawing/2014/main" id="{421A0752-5F05-8D0C-A1D1-47B69E956B96}"/>
                  </a:ext>
                </a:extLst>
              </p:cNvPr>
              <p:cNvSpPr/>
              <p:nvPr>
                <p:custDataLst>
                  <p:tags r:id="rId19"/>
                </p:custDataLst>
              </p:nvPr>
            </p:nvSpPr>
            <p:spPr>
              <a:xfrm rot="4460462">
                <a:off x="5792788"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9" name="MH_Other_18">
                <a:extLst>
                  <a:ext uri="{FF2B5EF4-FFF2-40B4-BE49-F238E27FC236}">
                    <a16:creationId xmlns:a16="http://schemas.microsoft.com/office/drawing/2014/main" id="{A094C2C5-C2F0-C60B-574F-DC84AFC5C279}"/>
                  </a:ext>
                </a:extLst>
              </p:cNvPr>
              <p:cNvSpPr/>
              <p:nvPr>
                <p:custDataLst>
                  <p:tags r:id="rId20"/>
                </p:custDataLst>
              </p:nvPr>
            </p:nvSpPr>
            <p:spPr>
              <a:xfrm rot="5441149">
                <a:off x="5815954"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0" name="MH_Other_19">
                <a:extLst>
                  <a:ext uri="{FF2B5EF4-FFF2-40B4-BE49-F238E27FC236}">
                    <a16:creationId xmlns:a16="http://schemas.microsoft.com/office/drawing/2014/main" id="{DAF2113C-DC36-5700-27E9-BF39BD515897}"/>
                  </a:ext>
                </a:extLst>
              </p:cNvPr>
              <p:cNvSpPr/>
              <p:nvPr>
                <p:custDataLst>
                  <p:tags r:id="rId21"/>
                </p:custDataLst>
              </p:nvPr>
            </p:nvSpPr>
            <p:spPr>
              <a:xfrm rot="5441149">
                <a:off x="5814897"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1" name="MH_Other_20">
                <a:extLst>
                  <a:ext uri="{FF2B5EF4-FFF2-40B4-BE49-F238E27FC236}">
                    <a16:creationId xmlns:a16="http://schemas.microsoft.com/office/drawing/2014/main" id="{5CA1625C-1E30-0D7D-F683-8245184C3AC7}"/>
                  </a:ext>
                </a:extLst>
              </p:cNvPr>
              <p:cNvSpPr/>
              <p:nvPr>
                <p:custDataLst>
                  <p:tags r:id="rId22"/>
                </p:custDataLst>
              </p:nvPr>
            </p:nvSpPr>
            <p:spPr>
              <a:xfrm rot="5441149">
                <a:off x="5730082" y="2983707"/>
                <a:ext cx="215900" cy="46037"/>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2" name="MH_SubTitle_2">
                <a:extLst>
                  <a:ext uri="{FF2B5EF4-FFF2-40B4-BE49-F238E27FC236}">
                    <a16:creationId xmlns:a16="http://schemas.microsoft.com/office/drawing/2014/main" id="{D339A2BD-A93C-DF9A-35DF-02E1E2BA73D0}"/>
                  </a:ext>
                </a:extLst>
              </p:cNvPr>
              <p:cNvSpPr/>
              <p:nvPr>
                <p:custDataLst>
                  <p:tags r:id="rId23"/>
                </p:custDataLst>
              </p:nvPr>
            </p:nvSpPr>
            <p:spPr>
              <a:xfrm>
                <a:off x="6232526" y="2643188"/>
                <a:ext cx="2949575" cy="3048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cs typeface="+mn-ea"/>
                  <a:sym typeface="+mn-lt"/>
                </a:endParaRPr>
              </a:p>
            </p:txBody>
          </p:sp>
          <p:sp>
            <p:nvSpPr>
              <p:cNvPr id="33" name="MH_Text_2">
                <a:extLst>
                  <a:ext uri="{FF2B5EF4-FFF2-40B4-BE49-F238E27FC236}">
                    <a16:creationId xmlns:a16="http://schemas.microsoft.com/office/drawing/2014/main" id="{DB7759AA-339B-5426-2125-89EECC854001}"/>
                  </a:ext>
                </a:extLst>
              </p:cNvPr>
              <p:cNvSpPr/>
              <p:nvPr>
                <p:custDataLst>
                  <p:tags r:id="rId24"/>
                </p:custDataLst>
              </p:nvPr>
            </p:nvSpPr>
            <p:spPr>
              <a:xfrm>
                <a:off x="6286986" y="3108108"/>
                <a:ext cx="2840741" cy="1843457"/>
              </a:xfrm>
              <a:prstGeom prst="rect">
                <a:avLst/>
              </a:prstGeom>
              <a:solidFill>
                <a:srgbClr val="FFFFFF"/>
              </a:solidFill>
              <a:ln w="1270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anchor="ctr">
                <a:normAutofit/>
              </a:bodyPr>
              <a:lstStyle/>
              <a:p>
                <a:pPr algn="just">
                  <a:lnSpc>
                    <a:spcPct val="130000"/>
                  </a:lnSpc>
                  <a:spcBef>
                    <a:spcPts val="1200"/>
                  </a:spcBef>
                  <a:defRPr/>
                </a:pPr>
                <a:endParaRPr lang="zh-CN" altLang="en-US" sz="1600" kern="0" dirty="0">
                  <a:solidFill>
                    <a:srgbClr val="3A3A3A"/>
                  </a:solidFill>
                  <a:cs typeface="+mn-ea"/>
                  <a:sym typeface="+mn-lt"/>
                </a:endParaRPr>
              </a:p>
            </p:txBody>
          </p:sp>
          <p:sp>
            <p:nvSpPr>
              <p:cNvPr id="34" name="MH_Other_21">
                <a:extLst>
                  <a:ext uri="{FF2B5EF4-FFF2-40B4-BE49-F238E27FC236}">
                    <a16:creationId xmlns:a16="http://schemas.microsoft.com/office/drawing/2014/main" id="{C6FD1D3F-4F2B-A138-2604-15757D80EDCB}"/>
                  </a:ext>
                </a:extLst>
              </p:cNvPr>
              <p:cNvSpPr/>
              <p:nvPr>
                <p:custDataLst>
                  <p:tags r:id="rId25"/>
                </p:custDataLst>
              </p:nvPr>
            </p:nvSpPr>
            <p:spPr>
              <a:xfrm rot="4460462">
                <a:off x="6429375"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5" name="MH_Other_22">
                <a:extLst>
                  <a:ext uri="{FF2B5EF4-FFF2-40B4-BE49-F238E27FC236}">
                    <a16:creationId xmlns:a16="http://schemas.microsoft.com/office/drawing/2014/main" id="{C519E3D5-6538-5665-3CD1-A87346AA843D}"/>
                  </a:ext>
                </a:extLst>
              </p:cNvPr>
              <p:cNvSpPr/>
              <p:nvPr>
                <p:custDataLst>
                  <p:tags r:id="rId26"/>
                </p:custDataLst>
              </p:nvPr>
            </p:nvSpPr>
            <p:spPr>
              <a:xfrm rot="4460462">
                <a:off x="6426200"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6" name="MH_Other_23">
                <a:extLst>
                  <a:ext uri="{FF2B5EF4-FFF2-40B4-BE49-F238E27FC236}">
                    <a16:creationId xmlns:a16="http://schemas.microsoft.com/office/drawing/2014/main" id="{22B91424-F854-17D7-0844-E88BDC1B2959}"/>
                  </a:ext>
                </a:extLst>
              </p:cNvPr>
              <p:cNvSpPr/>
              <p:nvPr>
                <p:custDataLst>
                  <p:tags r:id="rId27"/>
                </p:custDataLst>
              </p:nvPr>
            </p:nvSpPr>
            <p:spPr>
              <a:xfrm rot="5441149">
                <a:off x="6448063"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7" name="MH_Other_24">
                <a:extLst>
                  <a:ext uri="{FF2B5EF4-FFF2-40B4-BE49-F238E27FC236}">
                    <a16:creationId xmlns:a16="http://schemas.microsoft.com/office/drawing/2014/main" id="{5AEA8A5D-875E-0BAD-4DC5-9612AF6B47B1}"/>
                  </a:ext>
                </a:extLst>
              </p:cNvPr>
              <p:cNvSpPr/>
              <p:nvPr>
                <p:custDataLst>
                  <p:tags r:id="rId28"/>
                </p:custDataLst>
              </p:nvPr>
            </p:nvSpPr>
            <p:spPr>
              <a:xfrm rot="5441149">
                <a:off x="6447006"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8" name="MH_Other_25">
                <a:extLst>
                  <a:ext uri="{FF2B5EF4-FFF2-40B4-BE49-F238E27FC236}">
                    <a16:creationId xmlns:a16="http://schemas.microsoft.com/office/drawing/2014/main" id="{46DE0AA4-CA04-CCD0-B492-52A51C2530CE}"/>
                  </a:ext>
                </a:extLst>
              </p:cNvPr>
              <p:cNvSpPr/>
              <p:nvPr>
                <p:custDataLst>
                  <p:tags r:id="rId29"/>
                </p:custDataLst>
              </p:nvPr>
            </p:nvSpPr>
            <p:spPr>
              <a:xfrm rot="5441149">
                <a:off x="6361907" y="2983707"/>
                <a:ext cx="215900" cy="46037"/>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9" name="MH_Other_26">
                <a:extLst>
                  <a:ext uri="{FF2B5EF4-FFF2-40B4-BE49-F238E27FC236}">
                    <a16:creationId xmlns:a16="http://schemas.microsoft.com/office/drawing/2014/main" id="{0D594949-85C3-8663-3F74-7B004429FE7D}"/>
                  </a:ext>
                </a:extLst>
              </p:cNvPr>
              <p:cNvSpPr/>
              <p:nvPr>
                <p:custDataLst>
                  <p:tags r:id="rId30"/>
                </p:custDataLst>
              </p:nvPr>
            </p:nvSpPr>
            <p:spPr>
              <a:xfrm rot="4460462">
                <a:off x="6540500"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0" name="MH_Other_27">
                <a:extLst>
                  <a:ext uri="{FF2B5EF4-FFF2-40B4-BE49-F238E27FC236}">
                    <a16:creationId xmlns:a16="http://schemas.microsoft.com/office/drawing/2014/main" id="{3C4C0BAF-E3AD-2D48-2AD3-43733F4AE3CC}"/>
                  </a:ext>
                </a:extLst>
              </p:cNvPr>
              <p:cNvSpPr/>
              <p:nvPr>
                <p:custDataLst>
                  <p:tags r:id="rId31"/>
                </p:custDataLst>
              </p:nvPr>
            </p:nvSpPr>
            <p:spPr>
              <a:xfrm rot="4460462">
                <a:off x="6535738"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1" name="MH_Other_28">
                <a:extLst>
                  <a:ext uri="{FF2B5EF4-FFF2-40B4-BE49-F238E27FC236}">
                    <a16:creationId xmlns:a16="http://schemas.microsoft.com/office/drawing/2014/main" id="{FA67FB82-D89E-5791-1DF7-9D50586B3950}"/>
                  </a:ext>
                </a:extLst>
              </p:cNvPr>
              <p:cNvSpPr/>
              <p:nvPr>
                <p:custDataLst>
                  <p:tags r:id="rId32"/>
                </p:custDataLst>
              </p:nvPr>
            </p:nvSpPr>
            <p:spPr>
              <a:xfrm rot="5441149">
                <a:off x="6558528"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2" name="MH_Other_29">
                <a:extLst>
                  <a:ext uri="{FF2B5EF4-FFF2-40B4-BE49-F238E27FC236}">
                    <a16:creationId xmlns:a16="http://schemas.microsoft.com/office/drawing/2014/main" id="{5E1FC14A-CE1F-F708-9C53-27693D104082}"/>
                  </a:ext>
                </a:extLst>
              </p:cNvPr>
              <p:cNvSpPr/>
              <p:nvPr>
                <p:custDataLst>
                  <p:tags r:id="rId33"/>
                </p:custDataLst>
              </p:nvPr>
            </p:nvSpPr>
            <p:spPr>
              <a:xfrm rot="5441149">
                <a:off x="6557471"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3" name="MH_Other_30">
                <a:extLst>
                  <a:ext uri="{FF2B5EF4-FFF2-40B4-BE49-F238E27FC236}">
                    <a16:creationId xmlns:a16="http://schemas.microsoft.com/office/drawing/2014/main" id="{19AE7091-F93B-6FA8-F90D-095DBB90A2D8}"/>
                  </a:ext>
                </a:extLst>
              </p:cNvPr>
              <p:cNvSpPr/>
              <p:nvPr>
                <p:custDataLst>
                  <p:tags r:id="rId34"/>
                </p:custDataLst>
              </p:nvPr>
            </p:nvSpPr>
            <p:spPr>
              <a:xfrm rot="5441149">
                <a:off x="6472238"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4" name="MH_Other_31">
                <a:extLst>
                  <a:ext uri="{FF2B5EF4-FFF2-40B4-BE49-F238E27FC236}">
                    <a16:creationId xmlns:a16="http://schemas.microsoft.com/office/drawing/2014/main" id="{B1714E62-6677-1950-CFB7-34BF9DFC0165}"/>
                  </a:ext>
                </a:extLst>
              </p:cNvPr>
              <p:cNvSpPr/>
              <p:nvPr>
                <p:custDataLst>
                  <p:tags r:id="rId35"/>
                </p:custDataLst>
              </p:nvPr>
            </p:nvSpPr>
            <p:spPr>
              <a:xfrm rot="4460462">
                <a:off x="8764588"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5" name="MH_Other_32">
                <a:extLst>
                  <a:ext uri="{FF2B5EF4-FFF2-40B4-BE49-F238E27FC236}">
                    <a16:creationId xmlns:a16="http://schemas.microsoft.com/office/drawing/2014/main" id="{8600CB3F-DB08-3865-171D-64F826193471}"/>
                  </a:ext>
                </a:extLst>
              </p:cNvPr>
              <p:cNvSpPr/>
              <p:nvPr>
                <p:custDataLst>
                  <p:tags r:id="rId36"/>
                </p:custDataLst>
              </p:nvPr>
            </p:nvSpPr>
            <p:spPr>
              <a:xfrm rot="4460462">
                <a:off x="8761413"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6" name="MH_Other_33">
                <a:extLst>
                  <a:ext uri="{FF2B5EF4-FFF2-40B4-BE49-F238E27FC236}">
                    <a16:creationId xmlns:a16="http://schemas.microsoft.com/office/drawing/2014/main" id="{43995139-056E-6047-0C02-DEC8B358A5AB}"/>
                  </a:ext>
                </a:extLst>
              </p:cNvPr>
              <p:cNvSpPr/>
              <p:nvPr>
                <p:custDataLst>
                  <p:tags r:id="rId37"/>
                </p:custDataLst>
              </p:nvPr>
            </p:nvSpPr>
            <p:spPr>
              <a:xfrm rot="5441149">
                <a:off x="8783555"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7" name="MH_Other_34">
                <a:extLst>
                  <a:ext uri="{FF2B5EF4-FFF2-40B4-BE49-F238E27FC236}">
                    <a16:creationId xmlns:a16="http://schemas.microsoft.com/office/drawing/2014/main" id="{3F6165B2-4E80-6BF6-93A3-C61472F69B00}"/>
                  </a:ext>
                </a:extLst>
              </p:cNvPr>
              <p:cNvSpPr/>
              <p:nvPr>
                <p:custDataLst>
                  <p:tags r:id="rId38"/>
                </p:custDataLst>
              </p:nvPr>
            </p:nvSpPr>
            <p:spPr>
              <a:xfrm rot="5441149">
                <a:off x="8782498"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8" name="MH_Other_35">
                <a:extLst>
                  <a:ext uri="{FF2B5EF4-FFF2-40B4-BE49-F238E27FC236}">
                    <a16:creationId xmlns:a16="http://schemas.microsoft.com/office/drawing/2014/main" id="{4D402BC8-CB0C-26ED-97CB-3B094889509D}"/>
                  </a:ext>
                </a:extLst>
              </p:cNvPr>
              <p:cNvSpPr/>
              <p:nvPr>
                <p:custDataLst>
                  <p:tags r:id="rId39"/>
                </p:custDataLst>
              </p:nvPr>
            </p:nvSpPr>
            <p:spPr>
              <a:xfrm rot="5441149">
                <a:off x="8697913"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9" name="MH_Other_36">
                <a:extLst>
                  <a:ext uri="{FF2B5EF4-FFF2-40B4-BE49-F238E27FC236}">
                    <a16:creationId xmlns:a16="http://schemas.microsoft.com/office/drawing/2014/main" id="{A7239AE5-4BFC-EC4A-97C9-3A9157AF58BD}"/>
                  </a:ext>
                </a:extLst>
              </p:cNvPr>
              <p:cNvSpPr/>
              <p:nvPr>
                <p:custDataLst>
                  <p:tags r:id="rId40"/>
                </p:custDataLst>
              </p:nvPr>
            </p:nvSpPr>
            <p:spPr>
              <a:xfrm rot="4460462">
                <a:off x="8875713"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0" name="MH_Other_37">
                <a:extLst>
                  <a:ext uri="{FF2B5EF4-FFF2-40B4-BE49-F238E27FC236}">
                    <a16:creationId xmlns:a16="http://schemas.microsoft.com/office/drawing/2014/main" id="{25854BA1-7E3B-6E47-1C68-FFE6B953D56E}"/>
                  </a:ext>
                </a:extLst>
              </p:cNvPr>
              <p:cNvSpPr/>
              <p:nvPr>
                <p:custDataLst>
                  <p:tags r:id="rId41"/>
                </p:custDataLst>
              </p:nvPr>
            </p:nvSpPr>
            <p:spPr>
              <a:xfrm rot="4460462">
                <a:off x="8870950"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1" name="MH_Other_38">
                <a:extLst>
                  <a:ext uri="{FF2B5EF4-FFF2-40B4-BE49-F238E27FC236}">
                    <a16:creationId xmlns:a16="http://schemas.microsoft.com/office/drawing/2014/main" id="{F8642B6B-928C-6490-DC70-5E8C472E1F23}"/>
                  </a:ext>
                </a:extLst>
              </p:cNvPr>
              <p:cNvSpPr/>
              <p:nvPr>
                <p:custDataLst>
                  <p:tags r:id="rId42"/>
                </p:custDataLst>
              </p:nvPr>
            </p:nvSpPr>
            <p:spPr>
              <a:xfrm rot="5441149">
                <a:off x="8894020"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2" name="MH_Other_39">
                <a:extLst>
                  <a:ext uri="{FF2B5EF4-FFF2-40B4-BE49-F238E27FC236}">
                    <a16:creationId xmlns:a16="http://schemas.microsoft.com/office/drawing/2014/main" id="{84BE7240-4EB2-EC48-FB12-1CA25204451D}"/>
                  </a:ext>
                </a:extLst>
              </p:cNvPr>
              <p:cNvSpPr/>
              <p:nvPr>
                <p:custDataLst>
                  <p:tags r:id="rId43"/>
                </p:custDataLst>
              </p:nvPr>
            </p:nvSpPr>
            <p:spPr>
              <a:xfrm rot="5441149">
                <a:off x="8892963"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3" name="MH_Other_40">
                <a:extLst>
                  <a:ext uri="{FF2B5EF4-FFF2-40B4-BE49-F238E27FC236}">
                    <a16:creationId xmlns:a16="http://schemas.microsoft.com/office/drawing/2014/main" id="{DC9B15E3-32C4-D285-9EE1-E316213A2E9D}"/>
                  </a:ext>
                </a:extLst>
              </p:cNvPr>
              <p:cNvSpPr/>
              <p:nvPr>
                <p:custDataLst>
                  <p:tags r:id="rId44"/>
                </p:custDataLst>
              </p:nvPr>
            </p:nvSpPr>
            <p:spPr>
              <a:xfrm rot="5441149">
                <a:off x="8808244" y="2983706"/>
                <a:ext cx="215900" cy="46038"/>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grpSp>
        <p:sp>
          <p:nvSpPr>
            <p:cNvPr id="54" name="Rectangle 53">
              <a:extLst>
                <a:ext uri="{FF2B5EF4-FFF2-40B4-BE49-F238E27FC236}">
                  <a16:creationId xmlns:a16="http://schemas.microsoft.com/office/drawing/2014/main" id="{5934635C-1D35-2D12-88F7-0FE7BDC416F1}"/>
                </a:ext>
              </a:extLst>
            </p:cNvPr>
            <p:cNvSpPr/>
            <p:nvPr/>
          </p:nvSpPr>
          <p:spPr>
            <a:xfrm>
              <a:off x="2448879" y="3240473"/>
              <a:ext cx="2759089" cy="461665"/>
            </a:xfrm>
            <a:prstGeom prst="rect">
              <a:avLst/>
            </a:prstGeom>
            <a:noFill/>
          </p:spPr>
          <p:txBody>
            <a:bodyPr wrap="none" lIns="91440" tIns="45720" rIns="91440" bIns="45720">
              <a:spAutoFit/>
            </a:bodyPr>
            <a:lstStyle/>
            <a:p>
              <a:pPr algn="ctr"/>
              <a:r>
                <a:rPr lang="en-US" sz="2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Hoàn cảnh sáng tác</a:t>
              </a:r>
            </a:p>
          </p:txBody>
        </p:sp>
        <p:sp>
          <p:nvSpPr>
            <p:cNvPr id="55" name="Rectangle 54">
              <a:extLst>
                <a:ext uri="{FF2B5EF4-FFF2-40B4-BE49-F238E27FC236}">
                  <a16:creationId xmlns:a16="http://schemas.microsoft.com/office/drawing/2014/main" id="{A8ABB07E-6C3B-02B1-047A-3BCE2609110A}"/>
                </a:ext>
              </a:extLst>
            </p:cNvPr>
            <p:cNvSpPr/>
            <p:nvPr/>
          </p:nvSpPr>
          <p:spPr>
            <a:xfrm>
              <a:off x="7577556" y="3256230"/>
              <a:ext cx="1252267" cy="461665"/>
            </a:xfrm>
            <a:prstGeom prst="rect">
              <a:avLst/>
            </a:prstGeom>
            <a:noFill/>
          </p:spPr>
          <p:txBody>
            <a:bodyPr wrap="none" lIns="91440" tIns="45720" rIns="91440" bIns="45720">
              <a:spAutoFit/>
            </a:bodyPr>
            <a:lstStyle/>
            <a:p>
              <a:pPr algn="ctr"/>
              <a:r>
                <a:rPr lang="en-US" sz="2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Thể loại</a:t>
              </a:r>
            </a:p>
          </p:txBody>
        </p:sp>
      </p:grpSp>
      <p:sp>
        <p:nvSpPr>
          <p:cNvPr id="57" name="TextBox 56">
            <a:extLst>
              <a:ext uri="{FF2B5EF4-FFF2-40B4-BE49-F238E27FC236}">
                <a16:creationId xmlns:a16="http://schemas.microsoft.com/office/drawing/2014/main" id="{78402CD6-8AE3-56FC-DA3C-CA8C01204854}"/>
              </a:ext>
            </a:extLst>
          </p:cNvPr>
          <p:cNvSpPr txBox="1"/>
          <p:nvPr/>
        </p:nvSpPr>
        <p:spPr>
          <a:xfrm>
            <a:off x="1964616" y="4053070"/>
            <a:ext cx="4162450" cy="2677656"/>
          </a:xfrm>
          <a:prstGeom prst="rect">
            <a:avLst/>
          </a:prstGeom>
          <a:noFill/>
        </p:spPr>
        <p:txBody>
          <a:bodyPr wrap="square">
            <a:spAutoFit/>
          </a:bodyPr>
          <a:lstStyle/>
          <a:p>
            <a:pPr algn="just" eaLnBrk="1" hangingPunct="1">
              <a:defRPr/>
            </a:pP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Bài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thơ</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được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ra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đời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khoảng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thế</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kỷXIX</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khi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bà</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Huyện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Thanh</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Quan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lần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đầu</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xa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nhà</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xa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quê</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vào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kinh</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đô</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Huế</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nhận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chức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cung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trung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giáo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tập</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dạy</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nghi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lễ</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cho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các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cung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nữ</a:t>
            </a:r>
            <a:r>
              <a:rPr lang="en-US" sz="2400" dirty="0">
                <a:effectLst>
                  <a:outerShdw blurRad="38100" dist="38100" dir="2700000" algn="tl">
                    <a:srgbClr val="C0C0C0"/>
                  </a:outerShdw>
                </a:effectLst>
                <a:latin typeface="Times New Roman" pitchFamily="18" charset="0"/>
              </a:rPr>
              <a:t>, phi </a:t>
            </a:r>
            <a:r>
              <a:rPr lang="en-US" sz="2400" dirty="0" err="1">
                <a:effectLst>
                  <a:outerShdw blurRad="38100" dist="38100" dir="2700000" algn="tl">
                    <a:srgbClr val="C0C0C0"/>
                  </a:outerShdw>
                </a:effectLst>
                <a:latin typeface="Times New Roman" pitchFamily="18" charset="0"/>
              </a:rPr>
              <a:t>tần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theo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chỉ</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dụ</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của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nhà</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vua</a:t>
            </a:r>
            <a:r>
              <a:rPr lang="en-US" sz="2400" dirty="0">
                <a:effectLst>
                  <a:outerShdw blurRad="38100" dist="38100" dir="2700000" algn="tl">
                    <a:srgbClr val="C0C0C0"/>
                  </a:outerShdw>
                </a:effectLst>
                <a:latin typeface="Times New Roman" pitchFamily="18" charset="0"/>
              </a:rPr>
              <a:t>).</a:t>
            </a:r>
          </a:p>
        </p:txBody>
      </p:sp>
      <p:pic>
        <p:nvPicPr>
          <p:cNvPr id="58" name="Picture 2" descr="Cuộc đời và sự nghiệp sáng tác của Bà Huyện Thanh Quan">
            <a:extLst>
              <a:ext uri="{FF2B5EF4-FFF2-40B4-BE49-F238E27FC236}">
                <a16:creationId xmlns:a16="http://schemas.microsoft.com/office/drawing/2014/main" id="{83FFEE82-9BF9-9E38-628B-513760CE3A38}"/>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773313" y="444469"/>
            <a:ext cx="7771024" cy="252237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71479374-CE69-3C4D-6EF0-12B9017613BE}"/>
              </a:ext>
            </a:extLst>
          </p:cNvPr>
          <p:cNvSpPr txBox="1"/>
          <p:nvPr/>
        </p:nvSpPr>
        <p:spPr>
          <a:xfrm>
            <a:off x="6711077" y="4864632"/>
            <a:ext cx="4087913" cy="830997"/>
          </a:xfrm>
          <a:prstGeom prst="rect">
            <a:avLst/>
          </a:prstGeom>
          <a:noFill/>
        </p:spPr>
        <p:txBody>
          <a:bodyPr wrap="square">
            <a:spAutoFit/>
          </a:bodyPr>
          <a:lstStyle/>
          <a:p>
            <a:pPr algn="just" eaLnBrk="1" hangingPunct="1">
              <a:defRPr/>
            </a:pP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Bài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thơ</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được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viết</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theo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thể</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thơ</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Thất</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ngôn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bát</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cú</a:t>
            </a:r>
            <a:r>
              <a:rPr lang="en-US" sz="2400" dirty="0">
                <a:effectLst>
                  <a:outerShdw blurRad="38100" dist="38100" dir="2700000" algn="tl">
                    <a:srgbClr val="C0C0C0"/>
                  </a:outerShdw>
                </a:effectLst>
                <a:latin typeface="Times New Roman" pitchFamily="18" charset="0"/>
              </a:rPr>
              <a:t>”</a:t>
            </a:r>
          </a:p>
        </p:txBody>
      </p:sp>
      <p:pic>
        <p:nvPicPr>
          <p:cNvPr id="15" name="图片 25">
            <a:extLst>
              <a:ext uri="{FF2B5EF4-FFF2-40B4-BE49-F238E27FC236}">
                <a16:creationId xmlns:a16="http://schemas.microsoft.com/office/drawing/2014/main" id="{2864A398-3A56-4B7E-81C3-9A7E2B561059}"/>
              </a:ext>
            </a:extLst>
          </p:cNvPr>
          <p:cNvPicPr>
            <a:picLocks noChangeAspect="1"/>
          </p:cNvPicPr>
          <p:nvPr/>
        </p:nvPicPr>
        <p:blipFill>
          <a:blip r:embed="rId51" cstate="print">
            <a:extLst>
              <a:ext uri="{BEBA8EAE-BF5A-486C-A8C5-ECC9F3942E4B}">
                <a14:imgProps xmlns:a14="http://schemas.microsoft.com/office/drawing/2010/main">
                  <a14:imgLayer r:embed="rId52">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415393" y="-113970"/>
            <a:ext cx="1237671" cy="802423"/>
          </a:xfrm>
          <a:prstGeom prst="rect">
            <a:avLst/>
          </a:prstGeom>
        </p:spPr>
      </p:pic>
      <p:pic>
        <p:nvPicPr>
          <p:cNvPr id="19" name="图片 25">
            <a:extLst>
              <a:ext uri="{FF2B5EF4-FFF2-40B4-BE49-F238E27FC236}">
                <a16:creationId xmlns:a16="http://schemas.microsoft.com/office/drawing/2014/main" id="{2864A398-3A56-4B7E-81C3-9A7E2B561059}"/>
              </a:ext>
            </a:extLst>
          </p:cNvPr>
          <p:cNvPicPr>
            <a:picLocks noChangeAspect="1"/>
          </p:cNvPicPr>
          <p:nvPr/>
        </p:nvPicPr>
        <p:blipFill>
          <a:blip r:embed="rId51" cstate="print">
            <a:extLst>
              <a:ext uri="{BEBA8EAE-BF5A-486C-A8C5-ECC9F3942E4B}">
                <a14:imgProps xmlns:a14="http://schemas.microsoft.com/office/drawing/2010/main">
                  <a14:imgLayer r:embed="rId52">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853056" y="2391324"/>
            <a:ext cx="1237671" cy="802423"/>
          </a:xfrm>
          <a:prstGeom prst="rect">
            <a:avLst/>
          </a:prstGeom>
        </p:spPr>
      </p:pic>
    </p:spTree>
    <p:extLst>
      <p:ext uri="{BB962C8B-B14F-4D97-AF65-F5344CB8AC3E}">
        <p14:creationId xmlns:p14="http://schemas.microsoft.com/office/powerpoint/2010/main" val="1171986544"/>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barn(inVertical)">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barn(inVertical)">
                                      <p:cBhvr>
                                        <p:cTn id="1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2834FB0-A5F1-4100-B83A-531E9A84C0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577"/>
            <a:ext cx="12192000" cy="6858000"/>
          </a:xfrm>
          <a:prstGeom prst="rect">
            <a:avLst/>
          </a:prstGeom>
          <a:solidFill>
            <a:schemeClr val="accent2">
              <a:lumMod val="60000"/>
              <a:lumOff val="40000"/>
            </a:schemeClr>
          </a:solidFill>
        </p:spPr>
      </p:pic>
      <p:sp>
        <p:nvSpPr>
          <p:cNvPr id="36" name="Google Shape;1812;p38">
            <a:extLst>
              <a:ext uri="{FF2B5EF4-FFF2-40B4-BE49-F238E27FC236}">
                <a16:creationId xmlns:a16="http://schemas.microsoft.com/office/drawing/2014/main" id="{B73F2898-10E7-A044-8B80-4A0F1A775149}"/>
              </a:ext>
            </a:extLst>
          </p:cNvPr>
          <p:cNvSpPr/>
          <p:nvPr/>
        </p:nvSpPr>
        <p:spPr>
          <a:xfrm flipH="1">
            <a:off x="1974695" y="4751625"/>
            <a:ext cx="3173606" cy="669347"/>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b="1" kern="0">
                <a:solidFill>
                  <a:srgbClr val="FFFFFF"/>
                </a:solidFill>
                <a:latin typeface="+mj-lt"/>
                <a:ea typeface="Freeform" panose="02020500000000000000" pitchFamily="18" charset="77"/>
                <a:cs typeface="Freeform" panose="02020500000000000000" pitchFamily="18" charset="77"/>
                <a:sym typeface="+mn-lt"/>
              </a:rPr>
              <a:t>Nhịp</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39" name="Google Shape;1817;p38">
            <a:extLst>
              <a:ext uri="{FF2B5EF4-FFF2-40B4-BE49-F238E27FC236}">
                <a16:creationId xmlns:a16="http://schemas.microsoft.com/office/drawing/2014/main" id="{0D814667-AE68-E54F-A659-609EB0A065C4}"/>
              </a:ext>
            </a:extLst>
          </p:cNvPr>
          <p:cNvSpPr/>
          <p:nvPr/>
        </p:nvSpPr>
        <p:spPr>
          <a:xfrm flipH="1">
            <a:off x="2002615" y="3947113"/>
            <a:ext cx="3173606" cy="669347"/>
          </a:xfrm>
          <a:prstGeom prst="roundRect">
            <a:avLst>
              <a:gd name="adj" fmla="val 50000"/>
            </a:avLst>
          </a:prstGeom>
          <a:solidFill>
            <a:srgbClr val="51AA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Vần</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1" name="Google Shape;1832;p38">
            <a:extLst>
              <a:ext uri="{FF2B5EF4-FFF2-40B4-BE49-F238E27FC236}">
                <a16:creationId xmlns:a16="http://schemas.microsoft.com/office/drawing/2014/main" id="{6B397CDA-9939-0249-ADE7-C8527CC97368}"/>
              </a:ext>
            </a:extLst>
          </p:cNvPr>
          <p:cNvSpPr/>
          <p:nvPr/>
        </p:nvSpPr>
        <p:spPr>
          <a:xfrm>
            <a:off x="1974695" y="2284730"/>
            <a:ext cx="3173606" cy="669347"/>
          </a:xfrm>
          <a:prstGeom prst="roundRect">
            <a:avLst>
              <a:gd name="adj" fmla="val 50000"/>
            </a:avLst>
          </a:prstGeom>
          <a:solidFill>
            <a:schemeClr val="accent2">
              <a:lumMod val="7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Luật</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4" name="Google Shape;1837;p38">
            <a:extLst>
              <a:ext uri="{FF2B5EF4-FFF2-40B4-BE49-F238E27FC236}">
                <a16:creationId xmlns:a16="http://schemas.microsoft.com/office/drawing/2014/main" id="{1E7AB5A0-F33C-F34F-B2EF-FDCB53CB2F9E}"/>
              </a:ext>
            </a:extLst>
          </p:cNvPr>
          <p:cNvSpPr/>
          <p:nvPr/>
        </p:nvSpPr>
        <p:spPr>
          <a:xfrm>
            <a:off x="2030534" y="3175750"/>
            <a:ext cx="3173606" cy="669347"/>
          </a:xfrm>
          <a:prstGeom prst="roundRect">
            <a:avLst>
              <a:gd name="adj" fmla="val 50000"/>
            </a:avLst>
          </a:prstGeom>
          <a:solidFill>
            <a:srgbClr val="00B05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Niêm</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7" name="Google Shape;1843;p38">
            <a:extLst>
              <a:ext uri="{FF2B5EF4-FFF2-40B4-BE49-F238E27FC236}">
                <a16:creationId xmlns:a16="http://schemas.microsoft.com/office/drawing/2014/main" id="{2253A75F-26F0-D245-A081-089F7A93F694}"/>
              </a:ext>
            </a:extLst>
          </p:cNvPr>
          <p:cNvSpPr/>
          <p:nvPr/>
        </p:nvSpPr>
        <p:spPr>
          <a:xfrm>
            <a:off x="1974695" y="1377506"/>
            <a:ext cx="3173606" cy="669347"/>
          </a:xfrm>
          <a:prstGeom prst="roundRect">
            <a:avLst>
              <a:gd name="adj" fmla="val 50000"/>
            </a:avLst>
          </a:pr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rPr>
              <a:t>Bố cục</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9" name="文本框 3">
            <a:extLst>
              <a:ext uri="{FF2B5EF4-FFF2-40B4-BE49-F238E27FC236}">
                <a16:creationId xmlns:a16="http://schemas.microsoft.com/office/drawing/2014/main" id="{58BA6E44-BB03-8640-BA63-7A135DECBAA0}"/>
              </a:ext>
            </a:extLst>
          </p:cNvPr>
          <p:cNvSpPr txBox="1"/>
          <p:nvPr/>
        </p:nvSpPr>
        <p:spPr>
          <a:xfrm>
            <a:off x="1974695" y="372249"/>
            <a:ext cx="7891649" cy="646331"/>
          </a:xfrm>
          <a:prstGeom prst="rect">
            <a:avLst/>
          </a:prstGeom>
          <a:noFill/>
        </p:spPr>
        <p:txBody>
          <a:bodyPr wrap="none" rtlCol="0">
            <a:spAutoFit/>
          </a:bodyPr>
          <a:lstStyle/>
          <a:p>
            <a:pPr algn="ctr"/>
            <a:r>
              <a:rPr lang="vi-VN" altLang="zh-CN" sz="3600" b="1">
                <a:solidFill>
                  <a:schemeClr val="tx2">
                    <a:lumMod val="75000"/>
                  </a:schemeClr>
                </a:solidFill>
                <a:latin typeface="SVN-Rosalinda" pitchFamily="2" charset="77"/>
              </a:rPr>
              <a:t>Đặc điểm thể loại: Thơ thất ngôn bát cú</a:t>
            </a:r>
            <a:endParaRPr lang="zh-CN" altLang="en-US" sz="3600" b="1" dirty="0">
              <a:solidFill>
                <a:schemeClr val="tx2">
                  <a:lumMod val="75000"/>
                </a:schemeClr>
              </a:solidFill>
              <a:latin typeface="SVN-Rosalinda" pitchFamily="2" charset="77"/>
            </a:endParaRPr>
          </a:p>
        </p:txBody>
      </p:sp>
      <p:pic>
        <p:nvPicPr>
          <p:cNvPr id="2" name="图片 22">
            <a:extLst>
              <a:ext uri="{FF2B5EF4-FFF2-40B4-BE49-F238E27FC236}">
                <a16:creationId xmlns:a16="http://schemas.microsoft.com/office/drawing/2014/main" id="{73D6FAEB-E7DC-ECE4-991D-C6838AE91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86" y="7302"/>
            <a:ext cx="2530312" cy="3801408"/>
          </a:xfrm>
          <a:prstGeom prst="rect">
            <a:avLst/>
          </a:prstGeom>
        </p:spPr>
      </p:pic>
      <p:sp>
        <p:nvSpPr>
          <p:cNvPr id="3" name="Google Shape;1812;p38">
            <a:extLst>
              <a:ext uri="{FF2B5EF4-FFF2-40B4-BE49-F238E27FC236}">
                <a16:creationId xmlns:a16="http://schemas.microsoft.com/office/drawing/2014/main" id="{B936CEB7-DD0D-B167-34B4-B70A54752F6B}"/>
              </a:ext>
            </a:extLst>
          </p:cNvPr>
          <p:cNvSpPr/>
          <p:nvPr/>
        </p:nvSpPr>
        <p:spPr>
          <a:xfrm flipH="1">
            <a:off x="2030534" y="5536236"/>
            <a:ext cx="3173606" cy="669347"/>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Đối</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pic>
        <p:nvPicPr>
          <p:cNvPr id="5124" name="Picture 4" descr="Bà Huyện Thanh Quan - nữ thi sĩ học sâu hiểu rộng">
            <a:extLst>
              <a:ext uri="{FF2B5EF4-FFF2-40B4-BE49-F238E27FC236}">
                <a16:creationId xmlns:a16="http://schemas.microsoft.com/office/drawing/2014/main" id="{8CB685B4-9C85-23B8-50B5-52D0B79FFC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87496">
            <a:off x="6374681" y="3539243"/>
            <a:ext cx="4590939" cy="31811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2" descr="Phân Tích Bài Thơ Qua Đèo Ngang Của Bà Huyện Thanh Quan">
            <a:extLst>
              <a:ext uri="{FF2B5EF4-FFF2-40B4-BE49-F238E27FC236}">
                <a16:creationId xmlns:a16="http://schemas.microsoft.com/office/drawing/2014/main" id="{EE6CD95E-2D71-94DD-FDF1-F927B809F2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47674">
            <a:off x="6890659" y="1043092"/>
            <a:ext cx="3780775" cy="296583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701021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E7DF7CAF-C69A-CBD3-B963-1E8F0B744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
        <p:nvSpPr>
          <p:cNvPr id="6" name="Cloud 5">
            <a:extLst>
              <a:ext uri="{FF2B5EF4-FFF2-40B4-BE49-F238E27FC236}">
                <a16:creationId xmlns:a16="http://schemas.microsoft.com/office/drawing/2014/main" id="{4313C2AC-27D4-F5CA-0D44-EF917254E70A}"/>
              </a:ext>
            </a:extLst>
          </p:cNvPr>
          <p:cNvSpPr/>
          <p:nvPr/>
        </p:nvSpPr>
        <p:spPr>
          <a:xfrm>
            <a:off x="1299440" y="2124875"/>
            <a:ext cx="4629151" cy="2893910"/>
          </a:xfrm>
          <a:prstGeom prst="cloud">
            <a:avLst/>
          </a:prstGeom>
          <a:solidFill>
            <a:srgbClr val="E0DF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15" name="图片 25">
            <a:extLst>
              <a:ext uri="{FF2B5EF4-FFF2-40B4-BE49-F238E27FC236}">
                <a16:creationId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494483" y="-197483"/>
            <a:ext cx="1237671" cy="802423"/>
          </a:xfrm>
          <a:prstGeom prst="rect">
            <a:avLst/>
          </a:prstGeom>
        </p:spPr>
      </p:pic>
      <p:pic>
        <p:nvPicPr>
          <p:cNvPr id="19" name="图片 25">
            <a:extLst>
              <a:ext uri="{FF2B5EF4-FFF2-40B4-BE49-F238E27FC236}">
                <a16:creationId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494483" y="6153942"/>
            <a:ext cx="1237671" cy="802423"/>
          </a:xfrm>
          <a:prstGeom prst="rect">
            <a:avLst/>
          </a:prstGeom>
        </p:spPr>
      </p:pic>
      <p:pic>
        <p:nvPicPr>
          <p:cNvPr id="7170" name="Picture 1">
            <a:extLst>
              <a:ext uri="{FF2B5EF4-FFF2-40B4-BE49-F238E27FC236}">
                <a16:creationId xmlns:a16="http://schemas.microsoft.com/office/drawing/2014/main" id="{C5D1533B-E44D-F864-F451-033BFEE9D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0169" y="-85726"/>
            <a:ext cx="5459846"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59D6A4D-BD86-DDD4-C759-74F12E0CB264}"/>
              </a:ext>
            </a:extLst>
          </p:cNvPr>
          <p:cNvSpPr txBox="1"/>
          <p:nvPr/>
        </p:nvSpPr>
        <p:spPr>
          <a:xfrm>
            <a:off x="1810218" y="2340723"/>
            <a:ext cx="3607594" cy="2462213"/>
          </a:xfrm>
          <a:prstGeom prst="rect">
            <a:avLst/>
          </a:prstGeom>
          <a:noFill/>
        </p:spPr>
        <p:txBody>
          <a:bodyPr wrap="square">
            <a:spAutoFit/>
          </a:bodyPr>
          <a:lstStyle/>
          <a:p>
            <a:pPr algn="ctr"/>
            <a:r>
              <a:rPr lang="en-US" altLang="zh-CN" sz="2200" spc="300">
                <a:solidFill>
                  <a:srgbClr val="FF0000"/>
                </a:solidFill>
                <a:latin typeface="Times New Roman" pitchFamily="18" charset="0"/>
                <a:ea typeface="华文中宋" panose="02010600040101010101" pitchFamily="2" charset="-122"/>
                <a:cs typeface="Times New Roman" pitchFamily="18" charset="0"/>
              </a:rPr>
              <a:t>Dựa vào đặc điểm của thể thơ, em hãy nêu đặc điểm của thể thơ Thất ngôn bát cú thể hiện trong văn bản bằng cách hoàn thiện phiếu học tập sau: </a:t>
            </a:r>
            <a:endParaRPr lang="en-US" sz="2200">
              <a:solidFill>
                <a:srgbClr val="FF0000"/>
              </a:solidFill>
            </a:endParaRPr>
          </a:p>
        </p:txBody>
      </p:sp>
      <p:pic>
        <p:nvPicPr>
          <p:cNvPr id="7173" name="Picture 1">
            <a:extLst>
              <a:ext uri="{FF2B5EF4-FFF2-40B4-BE49-F238E27FC236}">
                <a16:creationId xmlns:a16="http://schemas.microsoft.com/office/drawing/2014/main" id="{8C0ACC38-9E5B-DA2A-DEF1-2EA59D5C85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7559" y="-162648"/>
            <a:ext cx="5459845" cy="693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34C0BBA-E0F4-D7A9-7446-180EE3E8485D}"/>
              </a:ext>
            </a:extLst>
          </p:cNvPr>
          <p:cNvSpPr txBox="1">
            <a:spLocks noChangeArrowheads="1"/>
          </p:cNvSpPr>
          <p:nvPr/>
        </p:nvSpPr>
        <p:spPr bwMode="auto">
          <a:xfrm>
            <a:off x="2532904" y="917672"/>
            <a:ext cx="20505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b="1">
                <a:latin typeface="Times New Roman" panose="02020603050405020304" pitchFamily="18" charset="0"/>
                <a:cs typeface="Times New Roman" panose="02020603050405020304" pitchFamily="18" charset="0"/>
              </a:rPr>
              <a:t>Qua đèo Ngang</a:t>
            </a:r>
          </a:p>
        </p:txBody>
      </p:sp>
      <p:sp>
        <p:nvSpPr>
          <p:cNvPr id="13" name="TextBox 12">
            <a:extLst>
              <a:ext uri="{FF2B5EF4-FFF2-40B4-BE49-F238E27FC236}">
                <a16:creationId xmlns:a16="http://schemas.microsoft.com/office/drawing/2014/main" id="{E776CEE5-56F5-7750-9C85-33CC815BEA96}"/>
              </a:ext>
            </a:extLst>
          </p:cNvPr>
          <p:cNvSpPr txBox="1">
            <a:spLocks noChangeArrowheads="1"/>
          </p:cNvSpPr>
          <p:nvPr/>
        </p:nvSpPr>
        <p:spPr bwMode="auto">
          <a:xfrm>
            <a:off x="1585912" y="2190769"/>
            <a:ext cx="45100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Bước tới đèo Ngang bóng xế </a:t>
            </a:r>
            <a:r>
              <a:rPr lang="en-US" altLang="en-US" sz="2200">
                <a:solidFill>
                  <a:srgbClr val="FF0000"/>
                </a:solidFill>
                <a:latin typeface="Times New Roman" panose="02020603050405020304" pitchFamily="18" charset="0"/>
                <a:cs typeface="Times New Roman" panose="02020603050405020304" pitchFamily="18" charset="0"/>
              </a:rPr>
              <a:t>tà</a:t>
            </a:r>
          </a:p>
        </p:txBody>
      </p:sp>
      <p:sp>
        <p:nvSpPr>
          <p:cNvPr id="14" name="TextBox 13">
            <a:extLst>
              <a:ext uri="{FF2B5EF4-FFF2-40B4-BE49-F238E27FC236}">
                <a16:creationId xmlns:a16="http://schemas.microsoft.com/office/drawing/2014/main" id="{2E55CF0B-F731-7398-81CA-623A6300FBC1}"/>
              </a:ext>
            </a:extLst>
          </p:cNvPr>
          <p:cNvSpPr txBox="1">
            <a:spLocks noChangeArrowheads="1"/>
          </p:cNvSpPr>
          <p:nvPr/>
        </p:nvSpPr>
        <p:spPr bwMode="auto">
          <a:xfrm>
            <a:off x="1728355" y="2716232"/>
            <a:ext cx="33393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Cỏ cây chen đá, lá chen </a:t>
            </a:r>
            <a:r>
              <a:rPr lang="en-US" altLang="en-US" sz="2200">
                <a:solidFill>
                  <a:srgbClr val="FF0000"/>
                </a:solidFill>
                <a:latin typeface="Times New Roman" panose="02020603050405020304" pitchFamily="18" charset="0"/>
                <a:cs typeface="Times New Roman" panose="02020603050405020304" pitchFamily="18" charset="0"/>
              </a:rPr>
              <a:t>hoa</a:t>
            </a:r>
          </a:p>
        </p:txBody>
      </p:sp>
      <p:sp>
        <p:nvSpPr>
          <p:cNvPr id="17" name="TextBox 16">
            <a:extLst>
              <a:ext uri="{FF2B5EF4-FFF2-40B4-BE49-F238E27FC236}">
                <a16:creationId xmlns:a16="http://schemas.microsoft.com/office/drawing/2014/main" id="{1D86E45E-CB01-2CB0-7554-8FC162F8AE8A}"/>
              </a:ext>
            </a:extLst>
          </p:cNvPr>
          <p:cNvSpPr txBox="1">
            <a:spLocks noChangeArrowheads="1"/>
          </p:cNvSpPr>
          <p:nvPr/>
        </p:nvSpPr>
        <p:spPr bwMode="auto">
          <a:xfrm>
            <a:off x="1555750" y="3202007"/>
            <a:ext cx="4572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Lom khom dưới núi tiều vài chú</a:t>
            </a:r>
          </a:p>
        </p:txBody>
      </p:sp>
      <p:sp>
        <p:nvSpPr>
          <p:cNvPr id="18" name="TextBox 17">
            <a:extLst>
              <a:ext uri="{FF2B5EF4-FFF2-40B4-BE49-F238E27FC236}">
                <a16:creationId xmlns:a16="http://schemas.microsoft.com/office/drawing/2014/main" id="{907527D9-B454-93ED-BDF2-73AF6A23A201}"/>
              </a:ext>
            </a:extLst>
          </p:cNvPr>
          <p:cNvSpPr txBox="1">
            <a:spLocks noChangeArrowheads="1"/>
          </p:cNvSpPr>
          <p:nvPr/>
        </p:nvSpPr>
        <p:spPr bwMode="auto">
          <a:xfrm>
            <a:off x="1752197" y="3732232"/>
            <a:ext cx="366157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Lác đác bên sông chọ mấy </a:t>
            </a:r>
            <a:r>
              <a:rPr lang="en-US" altLang="en-US" sz="2200">
                <a:solidFill>
                  <a:srgbClr val="FF0000"/>
                </a:solidFill>
                <a:latin typeface="Times New Roman" panose="02020603050405020304" pitchFamily="18" charset="0"/>
                <a:cs typeface="Times New Roman" panose="02020603050405020304" pitchFamily="18" charset="0"/>
              </a:rPr>
              <a:t>nhà</a:t>
            </a:r>
          </a:p>
        </p:txBody>
      </p:sp>
      <p:sp>
        <p:nvSpPr>
          <p:cNvPr id="23" name="TextBox 22">
            <a:extLst>
              <a:ext uri="{FF2B5EF4-FFF2-40B4-BE49-F238E27FC236}">
                <a16:creationId xmlns:a16="http://schemas.microsoft.com/office/drawing/2014/main" id="{F8404DE0-A25B-D7EB-E9BE-399CCEA07172}"/>
              </a:ext>
            </a:extLst>
          </p:cNvPr>
          <p:cNvSpPr txBox="1">
            <a:spLocks noChangeArrowheads="1"/>
          </p:cNvSpPr>
          <p:nvPr/>
        </p:nvSpPr>
        <p:spPr bwMode="auto">
          <a:xfrm>
            <a:off x="1773185" y="4233882"/>
            <a:ext cx="40815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Nhớ nước đau lòng con quốc quốc</a:t>
            </a:r>
          </a:p>
        </p:txBody>
      </p:sp>
      <p:sp>
        <p:nvSpPr>
          <p:cNvPr id="24" name="TextBox 23">
            <a:extLst>
              <a:ext uri="{FF2B5EF4-FFF2-40B4-BE49-F238E27FC236}">
                <a16:creationId xmlns:a16="http://schemas.microsoft.com/office/drawing/2014/main" id="{AC6B7A3B-F0B3-BBFC-4794-0F837180E542}"/>
              </a:ext>
            </a:extLst>
          </p:cNvPr>
          <p:cNvSpPr txBox="1">
            <a:spLocks noChangeArrowheads="1"/>
          </p:cNvSpPr>
          <p:nvPr/>
        </p:nvSpPr>
        <p:spPr bwMode="auto">
          <a:xfrm>
            <a:off x="1747022" y="4745057"/>
            <a:ext cx="40751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Thương nhà mỏi miệng cái gia </a:t>
            </a:r>
            <a:r>
              <a:rPr lang="en-US" altLang="en-US" sz="2200">
                <a:solidFill>
                  <a:srgbClr val="FF0000"/>
                </a:solidFill>
                <a:latin typeface="Times New Roman" panose="02020603050405020304" pitchFamily="18" charset="0"/>
                <a:cs typeface="Times New Roman" panose="02020603050405020304" pitchFamily="18" charset="0"/>
              </a:rPr>
              <a:t>gia</a:t>
            </a:r>
          </a:p>
        </p:txBody>
      </p:sp>
      <p:sp>
        <p:nvSpPr>
          <p:cNvPr id="25" name="TextBox 24">
            <a:extLst>
              <a:ext uri="{FF2B5EF4-FFF2-40B4-BE49-F238E27FC236}">
                <a16:creationId xmlns:a16="http://schemas.microsoft.com/office/drawing/2014/main" id="{570FF050-D213-9706-C36B-C0D3968D579C}"/>
              </a:ext>
            </a:extLst>
          </p:cNvPr>
          <p:cNvSpPr txBox="1">
            <a:spLocks noChangeArrowheads="1"/>
          </p:cNvSpPr>
          <p:nvPr/>
        </p:nvSpPr>
        <p:spPr bwMode="auto">
          <a:xfrm>
            <a:off x="1765623" y="5264169"/>
            <a:ext cx="41681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Dừng chân đứng lại trời, non, nước</a:t>
            </a:r>
          </a:p>
        </p:txBody>
      </p:sp>
      <p:sp>
        <p:nvSpPr>
          <p:cNvPr id="26" name="TextBox 25">
            <a:extLst>
              <a:ext uri="{FF2B5EF4-FFF2-40B4-BE49-F238E27FC236}">
                <a16:creationId xmlns:a16="http://schemas.microsoft.com/office/drawing/2014/main" id="{D7161647-947C-5E46-5D86-55458807AF2F}"/>
              </a:ext>
            </a:extLst>
          </p:cNvPr>
          <p:cNvSpPr txBox="1">
            <a:spLocks noChangeArrowheads="1"/>
          </p:cNvSpPr>
          <p:nvPr/>
        </p:nvSpPr>
        <p:spPr bwMode="auto">
          <a:xfrm>
            <a:off x="1773730" y="5788044"/>
            <a:ext cx="36407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Một mảnh tình riêng, ta với </a:t>
            </a:r>
            <a:r>
              <a:rPr lang="en-US" altLang="en-US" sz="2200">
                <a:solidFill>
                  <a:srgbClr val="FF0000"/>
                </a:solidFill>
                <a:latin typeface="Times New Roman" panose="02020603050405020304" pitchFamily="18" charset="0"/>
                <a:cs typeface="Times New Roman" panose="02020603050405020304" pitchFamily="18" charset="0"/>
              </a:rPr>
              <a:t>ta</a:t>
            </a:r>
            <a:r>
              <a:rPr lang="en-US" altLang="en-US" sz="2200">
                <a:latin typeface="Times New Roman" panose="02020603050405020304" pitchFamily="18" charset="0"/>
                <a:cs typeface="Times New Roman" panose="02020603050405020304" pitchFamily="18" charset="0"/>
              </a:rPr>
              <a:t>.</a:t>
            </a:r>
          </a:p>
        </p:txBody>
      </p:sp>
      <p:cxnSp>
        <p:nvCxnSpPr>
          <p:cNvPr id="28" name="Straight Arrow Connector 27">
            <a:extLst>
              <a:ext uri="{FF2B5EF4-FFF2-40B4-BE49-F238E27FC236}">
                <a16:creationId xmlns:a16="http://schemas.microsoft.com/office/drawing/2014/main" id="{01BB9011-767F-67C1-4EDD-1B3921DB9E01}"/>
              </a:ext>
            </a:extLst>
          </p:cNvPr>
          <p:cNvCxnSpPr>
            <a:stCxn id="18" idx="1"/>
          </p:cNvCxnSpPr>
          <p:nvPr/>
        </p:nvCxnSpPr>
        <p:spPr>
          <a:xfrm flipH="1" flipV="1">
            <a:off x="1052513" y="3790969"/>
            <a:ext cx="699684" cy="1567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B8D9471-4402-0619-47C8-727704BE7322}"/>
              </a:ext>
            </a:extLst>
          </p:cNvPr>
          <p:cNvCxnSpPr/>
          <p:nvPr/>
        </p:nvCxnSpPr>
        <p:spPr>
          <a:xfrm rot="10800000" flipV="1">
            <a:off x="976312" y="2343169"/>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B4FC72E-7CFF-34B8-BAB5-FDD013F70F55}"/>
              </a:ext>
            </a:extLst>
          </p:cNvPr>
          <p:cNvCxnSpPr/>
          <p:nvPr/>
        </p:nvCxnSpPr>
        <p:spPr>
          <a:xfrm rot="10800000">
            <a:off x="976312" y="2800369"/>
            <a:ext cx="533400" cy="146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46243E8-B7C1-B512-5814-4F9B35293007}"/>
              </a:ext>
            </a:extLst>
          </p:cNvPr>
          <p:cNvCxnSpPr>
            <a:stCxn id="17" idx="1"/>
          </p:cNvCxnSpPr>
          <p:nvPr/>
        </p:nvCxnSpPr>
        <p:spPr>
          <a:xfrm flipH="1">
            <a:off x="1052512" y="3417451"/>
            <a:ext cx="503238" cy="2973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A3C6D2C-1F6D-50D1-2A5F-47BC1FE48485}"/>
              </a:ext>
            </a:extLst>
          </p:cNvPr>
          <p:cNvCxnSpPr>
            <a:stCxn id="23" idx="1"/>
          </p:cNvCxnSpPr>
          <p:nvPr/>
        </p:nvCxnSpPr>
        <p:spPr>
          <a:xfrm flipH="1">
            <a:off x="1052513" y="4449326"/>
            <a:ext cx="720672" cy="2560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FEEB5E3-1C71-AC57-93D3-28E142172E9A}"/>
              </a:ext>
            </a:extLst>
          </p:cNvPr>
          <p:cNvCxnSpPr/>
          <p:nvPr/>
        </p:nvCxnSpPr>
        <p:spPr>
          <a:xfrm rot="10800000">
            <a:off x="1052512" y="4781569"/>
            <a:ext cx="531813"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51CAD01-BAE3-4C00-E63B-65062F4FE81F}"/>
              </a:ext>
            </a:extLst>
          </p:cNvPr>
          <p:cNvCxnSpPr>
            <a:stCxn id="25" idx="1"/>
          </p:cNvCxnSpPr>
          <p:nvPr/>
        </p:nvCxnSpPr>
        <p:spPr>
          <a:xfrm flipH="1">
            <a:off x="1128713" y="5479613"/>
            <a:ext cx="636910" cy="3687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F499FAE-5E46-C9C2-1018-763DC83EAB04}"/>
              </a:ext>
            </a:extLst>
          </p:cNvPr>
          <p:cNvCxnSpPr/>
          <p:nvPr/>
        </p:nvCxnSpPr>
        <p:spPr>
          <a:xfrm rot="10800000">
            <a:off x="1204912" y="5924569"/>
            <a:ext cx="381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DABAB13-8B84-98A4-22BC-DF80EFD105BC}"/>
              </a:ext>
            </a:extLst>
          </p:cNvPr>
          <p:cNvSpPr txBox="1"/>
          <p:nvPr/>
        </p:nvSpPr>
        <p:spPr>
          <a:xfrm>
            <a:off x="204787" y="2543194"/>
            <a:ext cx="583814"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Đề</a:t>
            </a:r>
            <a:r>
              <a:rPr lang="en-US" sz="2200" b="1" dirty="0">
                <a:solidFill>
                  <a:schemeClr val="accent6">
                    <a:lumMod val="75000"/>
                  </a:schemeClr>
                </a:solidFill>
              </a:rPr>
              <a:t> </a:t>
            </a:r>
          </a:p>
        </p:txBody>
      </p:sp>
      <p:sp>
        <p:nvSpPr>
          <p:cNvPr id="37" name="TextBox 36">
            <a:extLst>
              <a:ext uri="{FF2B5EF4-FFF2-40B4-BE49-F238E27FC236}">
                <a16:creationId xmlns:a16="http://schemas.microsoft.com/office/drawing/2014/main" id="{3DE2E16C-E9ED-64B1-EAC1-2C87B2081E36}"/>
              </a:ext>
            </a:extLst>
          </p:cNvPr>
          <p:cNvSpPr txBox="1"/>
          <p:nvPr/>
        </p:nvSpPr>
        <p:spPr>
          <a:xfrm>
            <a:off x="-3175" y="3492519"/>
            <a:ext cx="894797"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Thực</a:t>
            </a:r>
            <a:r>
              <a:rPr lang="en-US" sz="2200" b="1" dirty="0">
                <a:solidFill>
                  <a:schemeClr val="accent6">
                    <a:lumMod val="75000"/>
                  </a:schemeClr>
                </a:solidFill>
              </a:rPr>
              <a:t> </a:t>
            </a:r>
          </a:p>
        </p:txBody>
      </p:sp>
      <p:sp>
        <p:nvSpPr>
          <p:cNvPr id="38" name="TextBox 37">
            <a:extLst>
              <a:ext uri="{FF2B5EF4-FFF2-40B4-BE49-F238E27FC236}">
                <a16:creationId xmlns:a16="http://schemas.microsoft.com/office/drawing/2014/main" id="{4CC8AA36-0D8E-41CD-C7AA-43E88E504BB4}"/>
              </a:ext>
            </a:extLst>
          </p:cNvPr>
          <p:cNvSpPr txBox="1"/>
          <p:nvPr/>
        </p:nvSpPr>
        <p:spPr>
          <a:xfrm>
            <a:off x="133350" y="4472007"/>
            <a:ext cx="827471"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Luận</a:t>
            </a:r>
            <a:endParaRPr lang="en-US" sz="2200" b="1" dirty="0">
              <a:solidFill>
                <a:schemeClr val="accent6">
                  <a:lumMod val="75000"/>
                </a:schemeClr>
              </a:solidFill>
            </a:endParaRPr>
          </a:p>
        </p:txBody>
      </p:sp>
      <p:sp>
        <p:nvSpPr>
          <p:cNvPr id="39" name="TextBox 38">
            <a:extLst>
              <a:ext uri="{FF2B5EF4-FFF2-40B4-BE49-F238E27FC236}">
                <a16:creationId xmlns:a16="http://schemas.microsoft.com/office/drawing/2014/main" id="{33197E75-FBFB-FF1D-4125-FFBA26CF1706}"/>
              </a:ext>
            </a:extLst>
          </p:cNvPr>
          <p:cNvSpPr txBox="1"/>
          <p:nvPr/>
        </p:nvSpPr>
        <p:spPr>
          <a:xfrm>
            <a:off x="219075" y="5619769"/>
            <a:ext cx="623889"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Kết</a:t>
            </a:r>
            <a:endParaRPr lang="en-US" sz="2200" b="1" dirty="0">
              <a:solidFill>
                <a:schemeClr val="accent6">
                  <a:lumMod val="75000"/>
                </a:schemeClr>
              </a:solidFill>
            </a:endParaRPr>
          </a:p>
        </p:txBody>
      </p:sp>
      <p:cxnSp>
        <p:nvCxnSpPr>
          <p:cNvPr id="40" name="Straight Arrow Connector 39">
            <a:extLst>
              <a:ext uri="{FF2B5EF4-FFF2-40B4-BE49-F238E27FC236}">
                <a16:creationId xmlns:a16="http://schemas.microsoft.com/office/drawing/2014/main" id="{2D60DAC3-B604-A4CD-1AD8-B240EEE9BE50}"/>
              </a:ext>
            </a:extLst>
          </p:cNvPr>
          <p:cNvCxnSpPr>
            <a:cxnSpLocks/>
          </p:cNvCxnSpPr>
          <p:nvPr/>
        </p:nvCxnSpPr>
        <p:spPr>
          <a:xfrm>
            <a:off x="5632621" y="3426520"/>
            <a:ext cx="776287" cy="2528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18C0829-9525-FB4A-480E-45EB04FA8207}"/>
              </a:ext>
            </a:extLst>
          </p:cNvPr>
          <p:cNvCxnSpPr/>
          <p:nvPr/>
        </p:nvCxnSpPr>
        <p:spPr>
          <a:xfrm flipV="1">
            <a:off x="5471797" y="3714788"/>
            <a:ext cx="784225"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D251100-FDF6-B298-2548-73A7FB4FBD4B}"/>
              </a:ext>
            </a:extLst>
          </p:cNvPr>
          <p:cNvCxnSpPr/>
          <p:nvPr/>
        </p:nvCxnSpPr>
        <p:spPr>
          <a:xfrm>
            <a:off x="5938805" y="4478455"/>
            <a:ext cx="444500" cy="2397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388F107-B8DA-119D-DF07-2BAACC10217A}"/>
              </a:ext>
            </a:extLst>
          </p:cNvPr>
          <p:cNvCxnSpPr/>
          <p:nvPr/>
        </p:nvCxnSpPr>
        <p:spPr>
          <a:xfrm flipV="1">
            <a:off x="5939630" y="4781569"/>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7E4AFF9-68EC-54D1-D032-5C25BECCE3DB}"/>
              </a:ext>
            </a:extLst>
          </p:cNvPr>
          <p:cNvSpPr txBox="1">
            <a:spLocks noChangeArrowheads="1"/>
          </p:cNvSpPr>
          <p:nvPr/>
        </p:nvSpPr>
        <p:spPr bwMode="auto">
          <a:xfrm>
            <a:off x="6137945" y="3417450"/>
            <a:ext cx="68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7030A0"/>
                </a:solidFill>
                <a:latin typeface=".VnTime" pitchFamily="34" charset="0"/>
              </a:rPr>
              <a:t>Đối</a:t>
            </a:r>
          </a:p>
        </p:txBody>
      </p:sp>
      <p:sp>
        <p:nvSpPr>
          <p:cNvPr id="45" name="TextBox 44">
            <a:extLst>
              <a:ext uri="{FF2B5EF4-FFF2-40B4-BE49-F238E27FC236}">
                <a16:creationId xmlns:a16="http://schemas.microsoft.com/office/drawing/2014/main" id="{5BE2C600-3EEB-014D-36BB-9CAB703F396B}"/>
              </a:ext>
            </a:extLst>
          </p:cNvPr>
          <p:cNvSpPr txBox="1">
            <a:spLocks noChangeArrowheads="1"/>
          </p:cNvSpPr>
          <p:nvPr/>
        </p:nvSpPr>
        <p:spPr bwMode="auto">
          <a:xfrm>
            <a:off x="6298604" y="4515880"/>
            <a:ext cx="6078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7030A0"/>
                </a:solidFill>
                <a:latin typeface=".VnTime" pitchFamily="34" charset="0"/>
              </a:rPr>
              <a:t>Đối</a:t>
            </a:r>
          </a:p>
        </p:txBody>
      </p:sp>
    </p:spTree>
    <p:extLst>
      <p:ext uri="{BB962C8B-B14F-4D97-AF65-F5344CB8AC3E}">
        <p14:creationId xmlns:p14="http://schemas.microsoft.com/office/powerpoint/2010/main" val="1444492391"/>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xit" presetSubtype="10"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strVal val="ppt_h"/>
                                          </p:val>
                                        </p:tav>
                                      </p:tavLst>
                                    </p:anim>
                                    <p:set>
                                      <p:cBhvr>
                                        <p:cTn id="19" dur="1" fill="hold">
                                          <p:stCondLst>
                                            <p:cond delay="499"/>
                                          </p:stCondLst>
                                        </p:cTn>
                                        <p:tgtEl>
                                          <p:spTgt spid="6"/>
                                        </p:tgtEl>
                                        <p:attrNameLst>
                                          <p:attrName>style.visibility</p:attrName>
                                        </p:attrNameLst>
                                      </p:cBhvr>
                                      <p:to>
                                        <p:strVal val="hidden"/>
                                      </p:to>
                                    </p:set>
                                  </p:childTnLst>
                                </p:cTn>
                              </p:par>
                              <p:par>
                                <p:cTn id="20" presetID="17" presetClass="exit" presetSubtype="10" fill="hold" grpId="1" nodeType="withEffect">
                                  <p:stCondLst>
                                    <p:cond delay="0"/>
                                  </p:stCondLst>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strVal val="ppt_h"/>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linds(horizontal)">
                                      <p:cBhvr>
                                        <p:cTn id="50" dur="500"/>
                                        <p:tgtEl>
                                          <p:spTgt spid="29"/>
                                        </p:tgtEl>
                                      </p:cBhvr>
                                    </p:animEffect>
                                  </p:childTnLst>
                                </p:cTn>
                              </p:par>
                              <p:par>
                                <p:cTn id="51" presetID="3" presetClass="entr" presetSubtype="1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linds(horizont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linds(horizontal)">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linds(horizontal)">
                                      <p:cBhvr>
                                        <p:cTn id="63" dur="500"/>
                                        <p:tgtEl>
                                          <p:spTgt spid="36"/>
                                        </p:tgtEl>
                                      </p:cBhvr>
                                    </p:animEffect>
                                  </p:childTnLst>
                                </p:cTn>
                              </p:par>
                              <p:par>
                                <p:cTn id="64" presetID="3" presetClass="entr" presetSubtype="10"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linds(horizontal)">
                                      <p:cBhvr>
                                        <p:cTn id="66" dur="500"/>
                                        <p:tgtEl>
                                          <p:spTgt spid="31"/>
                                        </p:tgtEl>
                                      </p:cBhvr>
                                    </p:animEffect>
                                  </p:childTnLst>
                                </p:cTn>
                              </p:par>
                              <p:par>
                                <p:cTn id="67" presetID="3" presetClass="entr" presetSubtype="1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linds(horizontal)">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2"/>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blinds(horizontal)">
                                      <p:cBhvr>
                                        <p:cTn id="86" dur="500"/>
                                        <p:tgtEl>
                                          <p:spTgt spid="38"/>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linds(horizontal)">
                                      <p:cBhvr>
                                        <p:cTn id="91" dur="500"/>
                                        <p:tgtEl>
                                          <p:spTgt spid="38"/>
                                        </p:tgtEl>
                                      </p:cBhvr>
                                    </p:animEffect>
                                  </p:childTnLst>
                                </p:cTn>
                              </p:par>
                              <p:par>
                                <p:cTn id="92" presetID="3" presetClass="entr" presetSubtype="10"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5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blinds(horizontal)">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blinds(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nodeType="clickEffect">
                                  <p:stCondLst>
                                    <p:cond delay="0"/>
                                  </p:stCondLst>
                                  <p:childTnLst>
                                    <p:set>
                                      <p:cBhvr>
                                        <p:cTn id="106" dur="1" fill="hold">
                                          <p:stCondLst>
                                            <p:cond delay="0"/>
                                          </p:stCondLst>
                                        </p:cTn>
                                        <p:tgtEl>
                                          <p:spTgt spid="7173"/>
                                        </p:tgtEl>
                                        <p:attrNameLst>
                                          <p:attrName>style.visibility</p:attrName>
                                        </p:attrNameLst>
                                      </p:cBhvr>
                                      <p:to>
                                        <p:strVal val="visible"/>
                                      </p:to>
                                    </p:set>
                                    <p:animEffect transition="in" filter="wipe(down)">
                                      <p:cBhvr>
                                        <p:cTn id="107" dur="580">
                                          <p:stCondLst>
                                            <p:cond delay="0"/>
                                          </p:stCondLst>
                                        </p:cTn>
                                        <p:tgtEl>
                                          <p:spTgt spid="7173"/>
                                        </p:tgtEl>
                                      </p:cBhvr>
                                    </p:animEffect>
                                    <p:anim calcmode="lin" valueType="num">
                                      <p:cBhvr>
                                        <p:cTn id="108"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113" dur="26">
                                          <p:stCondLst>
                                            <p:cond delay="650"/>
                                          </p:stCondLst>
                                        </p:cTn>
                                        <p:tgtEl>
                                          <p:spTgt spid="7173"/>
                                        </p:tgtEl>
                                      </p:cBhvr>
                                      <p:to x="100000" y="60000"/>
                                    </p:animScale>
                                    <p:animScale>
                                      <p:cBhvr>
                                        <p:cTn id="114" dur="166" decel="50000">
                                          <p:stCondLst>
                                            <p:cond delay="676"/>
                                          </p:stCondLst>
                                        </p:cTn>
                                        <p:tgtEl>
                                          <p:spTgt spid="7173"/>
                                        </p:tgtEl>
                                      </p:cBhvr>
                                      <p:to x="100000" y="100000"/>
                                    </p:animScale>
                                    <p:animScale>
                                      <p:cBhvr>
                                        <p:cTn id="115" dur="26">
                                          <p:stCondLst>
                                            <p:cond delay="1312"/>
                                          </p:stCondLst>
                                        </p:cTn>
                                        <p:tgtEl>
                                          <p:spTgt spid="7173"/>
                                        </p:tgtEl>
                                      </p:cBhvr>
                                      <p:to x="100000" y="80000"/>
                                    </p:animScale>
                                    <p:animScale>
                                      <p:cBhvr>
                                        <p:cTn id="116" dur="166" decel="50000">
                                          <p:stCondLst>
                                            <p:cond delay="1338"/>
                                          </p:stCondLst>
                                        </p:cTn>
                                        <p:tgtEl>
                                          <p:spTgt spid="7173"/>
                                        </p:tgtEl>
                                      </p:cBhvr>
                                      <p:to x="100000" y="100000"/>
                                    </p:animScale>
                                    <p:animScale>
                                      <p:cBhvr>
                                        <p:cTn id="117" dur="26">
                                          <p:stCondLst>
                                            <p:cond delay="1642"/>
                                          </p:stCondLst>
                                        </p:cTn>
                                        <p:tgtEl>
                                          <p:spTgt spid="7173"/>
                                        </p:tgtEl>
                                      </p:cBhvr>
                                      <p:to x="100000" y="90000"/>
                                    </p:animScale>
                                    <p:animScale>
                                      <p:cBhvr>
                                        <p:cTn id="118" dur="166" decel="50000">
                                          <p:stCondLst>
                                            <p:cond delay="1668"/>
                                          </p:stCondLst>
                                        </p:cTn>
                                        <p:tgtEl>
                                          <p:spTgt spid="7173"/>
                                        </p:tgtEl>
                                      </p:cBhvr>
                                      <p:to x="100000" y="100000"/>
                                    </p:animScale>
                                    <p:animScale>
                                      <p:cBhvr>
                                        <p:cTn id="119" dur="26">
                                          <p:stCondLst>
                                            <p:cond delay="1808"/>
                                          </p:stCondLst>
                                        </p:cTn>
                                        <p:tgtEl>
                                          <p:spTgt spid="7173"/>
                                        </p:tgtEl>
                                      </p:cBhvr>
                                      <p:to x="100000" y="95000"/>
                                    </p:animScale>
                                    <p:animScale>
                                      <p:cBhvr>
                                        <p:cTn id="120" dur="166" decel="50000">
                                          <p:stCondLst>
                                            <p:cond delay="1834"/>
                                          </p:stCondLst>
                                        </p:cTn>
                                        <p:tgtEl>
                                          <p:spTgt spid="7173"/>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nodeType="clickEffect">
                                  <p:stCondLst>
                                    <p:cond delay="0"/>
                                  </p:stCondLst>
                                  <p:childTnLst>
                                    <p:set>
                                      <p:cBhvr>
                                        <p:cTn id="124" dur="1" fill="hold">
                                          <p:stCondLst>
                                            <p:cond delay="0"/>
                                          </p:stCondLst>
                                        </p:cTn>
                                        <p:tgtEl>
                                          <p:spTgt spid="40"/>
                                        </p:tgtEl>
                                        <p:attrNameLst>
                                          <p:attrName>style.visibility</p:attrName>
                                        </p:attrNameLst>
                                      </p:cBhvr>
                                      <p:to>
                                        <p:strVal val="visible"/>
                                      </p:to>
                                    </p:set>
                                    <p:animEffect transition="in" filter="blinds(horizontal)">
                                      <p:cBhvr>
                                        <p:cTn id="125" dur="500"/>
                                        <p:tgtEl>
                                          <p:spTgt spid="40"/>
                                        </p:tgtEl>
                                      </p:cBhvr>
                                    </p:animEffect>
                                  </p:childTnLst>
                                </p:cTn>
                              </p:par>
                              <p:par>
                                <p:cTn id="126" presetID="3" presetClass="entr" presetSubtype="10"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linds(horizontal)">
                                      <p:cBhvr>
                                        <p:cTn id="128" dur="500"/>
                                        <p:tgtEl>
                                          <p:spTgt spid="41"/>
                                        </p:tgtEl>
                                      </p:cBhvr>
                                    </p:animEffect>
                                  </p:childTnLst>
                                </p:cTn>
                              </p:par>
                              <p:par>
                                <p:cTn id="129" presetID="3" presetClass="entr" presetSubtype="10" fill="hold" nodeType="with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blinds(horizontal)">
                                      <p:cBhvr>
                                        <p:cTn id="131" dur="500"/>
                                        <p:tgtEl>
                                          <p:spTgt spid="42"/>
                                        </p:tgtEl>
                                      </p:cBhvr>
                                    </p:animEffect>
                                  </p:childTnLst>
                                </p:cTn>
                              </p:par>
                              <p:par>
                                <p:cTn id="132" presetID="3" presetClass="entr" presetSubtype="10" fill="hold" nodeType="withEffect">
                                  <p:stCondLst>
                                    <p:cond delay="0"/>
                                  </p:stCondLst>
                                  <p:childTnLst>
                                    <p:set>
                                      <p:cBhvr>
                                        <p:cTn id="133" dur="1" fill="hold">
                                          <p:stCondLst>
                                            <p:cond delay="0"/>
                                          </p:stCondLst>
                                        </p:cTn>
                                        <p:tgtEl>
                                          <p:spTgt spid="43"/>
                                        </p:tgtEl>
                                        <p:attrNameLst>
                                          <p:attrName>style.visibility</p:attrName>
                                        </p:attrNameLst>
                                      </p:cBhvr>
                                      <p:to>
                                        <p:strVal val="visible"/>
                                      </p:to>
                                    </p:set>
                                    <p:animEffect transition="in" filter="blinds(horizontal)">
                                      <p:cBhvr>
                                        <p:cTn id="134" dur="500"/>
                                        <p:tgtEl>
                                          <p:spTgt spid="43"/>
                                        </p:tgtEl>
                                      </p:cBhvr>
                                    </p:animEffect>
                                  </p:childTnLst>
                                </p:cTn>
                              </p:par>
                            </p:childTnLst>
                          </p:cTn>
                        </p:par>
                      </p:childTnLst>
                    </p:cTn>
                  </p:par>
                  <p:par>
                    <p:cTn id="135" fill="hold">
                      <p:stCondLst>
                        <p:cond delay="indefinite"/>
                      </p:stCondLst>
                      <p:childTnLst>
                        <p:par>
                          <p:cTn id="136" fill="hold">
                            <p:stCondLst>
                              <p:cond delay="0"/>
                            </p:stCondLst>
                            <p:childTnLst>
                              <p:par>
                                <p:cTn id="137" presetID="3" presetClass="entr" presetSubtype="10" fill="hold" nodeType="click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blinds(horizontal)">
                                      <p:cBhvr>
                                        <p:cTn id="139" dur="500"/>
                                        <p:tgtEl>
                                          <p:spTgt spid="40"/>
                                        </p:tgtEl>
                                      </p:cBhvr>
                                    </p:animEffect>
                                  </p:childTnLst>
                                </p:cTn>
                              </p:par>
                              <p:par>
                                <p:cTn id="140" presetID="3" presetClass="entr" presetSubtype="10" fill="hold" nodeType="withEffect">
                                  <p:stCondLst>
                                    <p:cond delay="0"/>
                                  </p:stCondLst>
                                  <p:childTnLst>
                                    <p:set>
                                      <p:cBhvr>
                                        <p:cTn id="141" dur="1" fill="hold">
                                          <p:stCondLst>
                                            <p:cond delay="0"/>
                                          </p:stCondLst>
                                        </p:cTn>
                                        <p:tgtEl>
                                          <p:spTgt spid="41"/>
                                        </p:tgtEl>
                                        <p:attrNameLst>
                                          <p:attrName>style.visibility</p:attrName>
                                        </p:attrNameLst>
                                      </p:cBhvr>
                                      <p:to>
                                        <p:strVal val="visible"/>
                                      </p:to>
                                    </p:set>
                                    <p:animEffect transition="in" filter="blinds(horizontal)">
                                      <p:cBhvr>
                                        <p:cTn id="142" dur="500"/>
                                        <p:tgtEl>
                                          <p:spTgt spid="41"/>
                                        </p:tgtEl>
                                      </p:cBhvr>
                                    </p:animEffect>
                                  </p:childTnLst>
                                </p:cTn>
                              </p:par>
                              <p:par>
                                <p:cTn id="143" presetID="3" presetClass="entr" presetSubtype="10" fill="hold" nodeType="with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blinds(horizontal)">
                                      <p:cBhvr>
                                        <p:cTn id="145" dur="500"/>
                                        <p:tgtEl>
                                          <p:spTgt spid="42"/>
                                        </p:tgtEl>
                                      </p:cBhvr>
                                    </p:animEffect>
                                  </p:childTnLst>
                                </p:cTn>
                              </p:par>
                              <p:par>
                                <p:cTn id="146" presetID="3" presetClass="entr" presetSubtype="10" fill="hold" nodeType="withEffect">
                                  <p:stCondLst>
                                    <p:cond delay="0"/>
                                  </p:stCondLst>
                                  <p:childTnLst>
                                    <p:set>
                                      <p:cBhvr>
                                        <p:cTn id="147" dur="1" fill="hold">
                                          <p:stCondLst>
                                            <p:cond delay="0"/>
                                          </p:stCondLst>
                                        </p:cTn>
                                        <p:tgtEl>
                                          <p:spTgt spid="43"/>
                                        </p:tgtEl>
                                        <p:attrNameLst>
                                          <p:attrName>style.visibility</p:attrName>
                                        </p:attrNameLst>
                                      </p:cBhvr>
                                      <p:to>
                                        <p:strVal val="visible"/>
                                      </p:to>
                                    </p:set>
                                    <p:animEffect transition="in" filter="blinds(horizontal)">
                                      <p:cBhvr>
                                        <p:cTn id="148" dur="500"/>
                                        <p:tgtEl>
                                          <p:spTgt spid="43"/>
                                        </p:tgtEl>
                                      </p:cBhvr>
                                    </p:animEffect>
                                  </p:childTnLst>
                                </p:cTn>
                              </p:par>
                              <p:par>
                                <p:cTn id="149" presetID="3" presetClass="entr" presetSubtype="10" fill="hold" nodeType="with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blinds(horizontal)">
                                      <p:cBhvr>
                                        <p:cTn id="151" dur="500"/>
                                        <p:tgtEl>
                                          <p:spTgt spid="44"/>
                                        </p:tgtEl>
                                      </p:cBhvr>
                                    </p:animEffect>
                                  </p:childTnLst>
                                </p:cTn>
                              </p:par>
                              <p:par>
                                <p:cTn id="152" presetID="3" presetClass="entr" presetSubtype="10" fill="hold" nodeType="withEffect">
                                  <p:stCondLst>
                                    <p:cond delay="0"/>
                                  </p:stCondLst>
                                  <p:childTnLst>
                                    <p:set>
                                      <p:cBhvr>
                                        <p:cTn id="153" dur="1" fill="hold">
                                          <p:stCondLst>
                                            <p:cond delay="0"/>
                                          </p:stCondLst>
                                        </p:cTn>
                                        <p:tgtEl>
                                          <p:spTgt spid="45"/>
                                        </p:tgtEl>
                                        <p:attrNameLst>
                                          <p:attrName>style.visibility</p:attrName>
                                        </p:attrNameLst>
                                      </p:cBhvr>
                                      <p:to>
                                        <p:strVal val="visible"/>
                                      </p:to>
                                    </p:set>
                                    <p:animEffect transition="in" filter="blinds(horizontal)">
                                      <p:cBhvr>
                                        <p:cTn id="15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p:bldP spid="4" grpId="1"/>
      <p:bldP spid="9" grpId="0"/>
      <p:bldP spid="13" grpId="0"/>
      <p:bldP spid="14" grpId="0"/>
      <p:bldP spid="17" grpId="0"/>
      <p:bldP spid="18" grpId="0"/>
      <p:bldP spid="23" grpId="0"/>
      <p:bldP spid="24" grpId="0"/>
      <p:bldP spid="25" grpId="0"/>
      <p:bldP spid="26" grpId="0"/>
      <p:bldP spid="36" grpId="0"/>
      <p:bldP spid="36" grpId="1"/>
      <p:bldP spid="37" grpId="0"/>
      <p:bldP spid="37" grpId="1"/>
      <p:bldP spid="38" grpId="0"/>
      <p:bldP spid="38" grpId="1"/>
      <p:bldP spid="39"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366DD-EE69-8848-F733-2D279FC64C38}"/>
            </a:ext>
          </a:extLst>
        </p:cNvPr>
        <p:cNvGrpSpPr/>
        <p:nvPr/>
      </p:nvGrpSpPr>
      <p:grpSpPr>
        <a:xfrm>
          <a:off x="0" y="0"/>
          <a:ext cx="0" cy="0"/>
          <a:chOff x="0" y="0"/>
          <a:chExt cx="0" cy="0"/>
        </a:xfrm>
      </p:grpSpPr>
      <p:pic>
        <p:nvPicPr>
          <p:cNvPr id="15" name="图片 14">
            <a:extLst>
              <a:ext uri="{FF2B5EF4-FFF2-40B4-BE49-F238E27FC236}">
                <a16:creationId xmlns:a16="http://schemas.microsoft.com/office/drawing/2014/main" id="{C9469EFE-EF50-7215-11D1-8594D7A8C5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a:extLst>
              <a:ext uri="{FF2B5EF4-FFF2-40B4-BE49-F238E27FC236}">
                <a16:creationId xmlns:a16="http://schemas.microsoft.com/office/drawing/2014/main" id="{22E4E8C4-F9F7-17E8-5B33-48895047A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6" name="图片 22">
            <a:extLst>
              <a:ext uri="{FF2B5EF4-FFF2-40B4-BE49-F238E27FC236}">
                <a16:creationId xmlns:a16="http://schemas.microsoft.com/office/drawing/2014/main" id="{2DB815A0-DDD3-C638-DBB9-0EA57FE0B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5" name="图片 9">
            <a:extLst>
              <a:ext uri="{FF2B5EF4-FFF2-40B4-BE49-F238E27FC236}">
                <a16:creationId xmlns:a16="http://schemas.microsoft.com/office/drawing/2014/main" id="{74B83658-52CC-EC22-926A-36D7FC2554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0797" y="363185"/>
            <a:ext cx="3819955" cy="2700270"/>
          </a:xfrm>
          <a:prstGeom prst="rect">
            <a:avLst/>
          </a:prstGeom>
          <a:effectLst>
            <a:softEdge rad="31750"/>
          </a:effectLst>
        </p:spPr>
      </p:pic>
      <p:sp>
        <p:nvSpPr>
          <p:cNvPr id="7" name="文本框 10">
            <a:extLst>
              <a:ext uri="{FF2B5EF4-FFF2-40B4-BE49-F238E27FC236}">
                <a16:creationId xmlns:a16="http://schemas.microsoft.com/office/drawing/2014/main" id="{59EEAEF0-5A8A-C852-9903-C39294524045}"/>
              </a:ext>
            </a:extLst>
          </p:cNvPr>
          <p:cNvSpPr txBox="1"/>
          <p:nvPr/>
        </p:nvSpPr>
        <p:spPr>
          <a:xfrm>
            <a:off x="3676004" y="1390154"/>
            <a:ext cx="1514831" cy="646331"/>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sz="3600" b="1">
                <a:solidFill>
                  <a:schemeClr val="bg1"/>
                </a:solidFill>
                <a:latin typeface="Lobster Two" panose="02000506000000020003" pitchFamily="2" charset="0"/>
                <a:ea typeface="叶根友毛笔行书2.0版" panose="02010601030101010101" pitchFamily="2" charset="-122"/>
                <a:cs typeface="+mn-ea"/>
                <a:sym typeface="+mn-lt"/>
              </a:rPr>
              <a:t>3.Đọc</a:t>
            </a:r>
            <a:endParaRPr lang="zh-CN" altLang="en-US" sz="3600"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spTree>
    <p:extLst>
      <p:ext uri="{BB962C8B-B14F-4D97-AF65-F5344CB8AC3E}">
        <p14:creationId xmlns:p14="http://schemas.microsoft.com/office/powerpoint/2010/main" val="914032192"/>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4887653" y="596916"/>
            <a:ext cx="1687764" cy="1493597"/>
            <a:chOff x="2286023" y="5807"/>
            <a:chExt cx="1687764"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620607" y="102840"/>
              <a:ext cx="1179443" cy="1200329"/>
            </a:xfrm>
            <a:prstGeom prst="rect">
              <a:avLst/>
            </a:prstGeom>
            <a:noFill/>
          </p:spPr>
          <p:txBody>
            <a:bodyPr wrap="square" rtlCol="0">
              <a:spAutoFit/>
            </a:bodyPr>
            <a:lstStyle/>
            <a:p>
              <a:r>
                <a:rPr lang="en-US" altLang="zh-CN" sz="7200" b="1" dirty="0">
                  <a:solidFill>
                    <a:srgbClr val="FF0000"/>
                  </a:solidFill>
                  <a:latin typeface="Times New Roman" pitchFamily="18" charset="0"/>
                  <a:ea typeface="叶根友毛笔行书2.0版" panose="02010601030101010101" pitchFamily="2" charset="-122"/>
                  <a:cs typeface="Times New Roman" pitchFamily="18" charset="0"/>
                </a:rPr>
                <a:t>II</a:t>
              </a:r>
              <a:endParaRPr lang="zh-CN" altLang="en-US" sz="7200" b="1" dirty="0">
                <a:solidFill>
                  <a:srgbClr val="FF0000"/>
                </a:solidFill>
                <a:latin typeface="Times New Roman" pitchFamily="18" charset="0"/>
                <a:ea typeface="叶根友毛笔行书2.0版" panose="02010601030101010101" pitchFamily="2" charset="-122"/>
                <a:cs typeface="Times New Roman" pitchFamily="18" charset="0"/>
              </a:endParaRPr>
            </a:p>
          </p:txBody>
        </p:sp>
      </p:grpSp>
      <p:sp>
        <p:nvSpPr>
          <p:cNvPr id="3" name="文本框 2">
            <a:extLst>
              <a:ext uri="{FF2B5EF4-FFF2-40B4-BE49-F238E27FC236}">
                <a16:creationId xmlns:a16="http://schemas.microsoft.com/office/drawing/2014/main" id="{813F4B1A-4FF2-4162-A55C-E3E1907F987C}"/>
              </a:ext>
            </a:extLst>
          </p:cNvPr>
          <p:cNvSpPr txBox="1"/>
          <p:nvPr/>
        </p:nvSpPr>
        <p:spPr>
          <a:xfrm>
            <a:off x="549845" y="2371851"/>
            <a:ext cx="10524226" cy="2308324"/>
          </a:xfrm>
          <a:prstGeom prst="rect">
            <a:avLst/>
          </a:prstGeom>
          <a:noFill/>
        </p:spPr>
        <p:txBody>
          <a:bodyPr wrap="square" rtlCol="0">
            <a:spAutoFit/>
          </a:bodyPr>
          <a:lstStyle/>
          <a:p>
            <a:pPr algn="ctr"/>
            <a:r>
              <a:rPr lang="en-US" altLang="zh-CN" sz="7200" b="1" spc="600">
                <a:solidFill>
                  <a:srgbClr val="FF0000"/>
                </a:solidFill>
                <a:latin typeface="Times New Roman" pitchFamily="18" charset="0"/>
                <a:ea typeface="华文中宋" panose="02010600040101010101" pitchFamily="2" charset="-122"/>
                <a:cs typeface="Times New Roman" pitchFamily="18" charset="0"/>
              </a:rPr>
              <a:t>SUY NGẪM VÀ PHẢN HỒI</a:t>
            </a:r>
            <a:endParaRPr lang="zh-CN" altLang="en-US" sz="7200" b="1" spc="600" dirty="0">
              <a:solidFill>
                <a:srgbClr val="FF0000"/>
              </a:solidFill>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a16="http://schemas.microsoft.com/office/drawing/2014/main" id="{BF7B19D8-CA3D-4C5C-72DC-025751A2F5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2492489" y="1684599"/>
            <a:ext cx="1228508" cy="1054955"/>
            <a:chOff x="2286023" y="5807"/>
            <a:chExt cx="1687764"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518058" y="182101"/>
              <a:ext cx="1179443" cy="871495"/>
            </a:xfrm>
            <a:prstGeom prst="rect">
              <a:avLst/>
            </a:prstGeom>
            <a:noFill/>
          </p:spPr>
          <p:txBody>
            <a:bodyPr wrap="square" rtlCol="0">
              <a:spAutoFit/>
            </a:bodyPr>
            <a:lstStyle/>
            <a:p>
              <a:pPr algn="ctr"/>
              <a:r>
                <a:rPr lang="vi-VN" altLang="zh-CN" sz="3400" b="1">
                  <a:latin typeface="Times New Roman" pitchFamily="18" charset="0"/>
                  <a:ea typeface="叶根友毛笔行书2.0版" panose="02010601030101010101" pitchFamily="2" charset="-122"/>
                  <a:cs typeface="Times New Roman" pitchFamily="18" charset="0"/>
                </a:rPr>
                <a:t>1</a:t>
              </a:r>
              <a:endParaRPr lang="zh-CN" altLang="en-US" sz="3400" b="1" dirty="0">
                <a:latin typeface="Times New Roman" pitchFamily="18" charset="0"/>
                <a:ea typeface="叶根友毛笔行书2.0版" panose="02010601030101010101" pitchFamily="2" charset="-122"/>
                <a:cs typeface="Times New Roman" pitchFamily="18" charset="0"/>
              </a:endParaRPr>
            </a:p>
          </p:txBody>
        </p:sp>
      </p:grpSp>
      <p:pic>
        <p:nvPicPr>
          <p:cNvPr id="6" name="图片 22">
            <a:extLst>
              <a:ext uri="{FF2B5EF4-FFF2-40B4-BE49-F238E27FC236}">
                <a16:creationId xmlns:a16="http://schemas.microsoft.com/office/drawing/2014/main" id="{BF7B19D8-CA3D-4C5C-72DC-025751A2F5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grpSp>
        <p:nvGrpSpPr>
          <p:cNvPr id="5" name="组合 3">
            <a:extLst>
              <a:ext uri="{FF2B5EF4-FFF2-40B4-BE49-F238E27FC236}">
                <a16:creationId xmlns:a16="http://schemas.microsoft.com/office/drawing/2014/main" id="{882B400E-B520-39ED-6C85-0CFB794FF1D5}"/>
              </a:ext>
            </a:extLst>
          </p:cNvPr>
          <p:cNvGrpSpPr/>
          <p:nvPr/>
        </p:nvGrpSpPr>
        <p:grpSpPr>
          <a:xfrm>
            <a:off x="2508594" y="3473479"/>
            <a:ext cx="1228508" cy="1054955"/>
            <a:chOff x="2286023" y="5807"/>
            <a:chExt cx="1687764" cy="1493597"/>
          </a:xfrm>
        </p:grpSpPr>
        <p:pic>
          <p:nvPicPr>
            <p:cNvPr id="7" name="图片 42">
              <a:extLst>
                <a:ext uri="{FF2B5EF4-FFF2-40B4-BE49-F238E27FC236}">
                  <a16:creationId xmlns:a16="http://schemas.microsoft.com/office/drawing/2014/main" id="{D8683F60-086C-6E34-BF9E-DB974A2B6BFC}"/>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8" name="文本框 1">
              <a:extLst>
                <a:ext uri="{FF2B5EF4-FFF2-40B4-BE49-F238E27FC236}">
                  <a16:creationId xmlns:a16="http://schemas.microsoft.com/office/drawing/2014/main" id="{22C42C43-6489-B2C8-D25E-48D7506869D0}"/>
                </a:ext>
              </a:extLst>
            </p:cNvPr>
            <p:cNvSpPr txBox="1"/>
            <p:nvPr/>
          </p:nvSpPr>
          <p:spPr>
            <a:xfrm>
              <a:off x="2518058" y="182101"/>
              <a:ext cx="1179443" cy="871495"/>
            </a:xfrm>
            <a:prstGeom prst="rect">
              <a:avLst/>
            </a:prstGeom>
            <a:noFill/>
          </p:spPr>
          <p:txBody>
            <a:bodyPr wrap="square" rtlCol="0">
              <a:spAutoFit/>
            </a:bodyPr>
            <a:lstStyle/>
            <a:p>
              <a:pPr algn="ctr"/>
              <a:r>
                <a:rPr lang="vi-VN" altLang="zh-CN" sz="3400" b="1">
                  <a:latin typeface="Times New Roman" pitchFamily="18" charset="0"/>
                  <a:ea typeface="叶根友毛笔行书2.0版" panose="02010601030101010101" pitchFamily="2" charset="-122"/>
                  <a:cs typeface="Times New Roman" pitchFamily="18" charset="0"/>
                </a:rPr>
                <a:t>2</a:t>
              </a:r>
              <a:endParaRPr lang="zh-CN" altLang="en-US" sz="3400" b="1" dirty="0">
                <a:latin typeface="Times New Roman" pitchFamily="18" charset="0"/>
                <a:ea typeface="叶根友毛笔行书2.0版" panose="02010601030101010101" pitchFamily="2" charset="-122"/>
                <a:cs typeface="Times New Roman" pitchFamily="18" charset="0"/>
              </a:endParaRPr>
            </a:p>
          </p:txBody>
        </p:sp>
      </p:grpSp>
      <p:sp>
        <p:nvSpPr>
          <p:cNvPr id="13" name="TextBox 12">
            <a:extLst>
              <a:ext uri="{FF2B5EF4-FFF2-40B4-BE49-F238E27FC236}">
                <a16:creationId xmlns:a16="http://schemas.microsoft.com/office/drawing/2014/main" id="{1F69FDBF-5982-FBB2-A82B-C1C213BAF9F4}"/>
              </a:ext>
            </a:extLst>
          </p:cNvPr>
          <p:cNvSpPr txBox="1"/>
          <p:nvPr/>
        </p:nvSpPr>
        <p:spPr>
          <a:xfrm>
            <a:off x="3676005" y="1916426"/>
            <a:ext cx="6729705" cy="954107"/>
          </a:xfrm>
          <a:prstGeom prst="rect">
            <a:avLst/>
          </a:prstGeom>
          <a:noFill/>
        </p:spPr>
        <p:txBody>
          <a:bodyPr wrap="square">
            <a:spAutoFit/>
          </a:bodyPr>
          <a:lstStyle/>
          <a:p>
            <a:pPr marL="0" marR="0" algn="just">
              <a:spcBef>
                <a:spcPts val="0"/>
              </a:spcBef>
              <a:spcAft>
                <a:spcPts val="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87D3E92-67EF-2B99-B1CA-32F49B18E46A}"/>
              </a:ext>
            </a:extLst>
          </p:cNvPr>
          <p:cNvSpPr txBox="1"/>
          <p:nvPr/>
        </p:nvSpPr>
        <p:spPr>
          <a:xfrm>
            <a:off x="3720997" y="3770123"/>
            <a:ext cx="6729705" cy="523220"/>
          </a:xfrm>
          <a:prstGeom prst="rect">
            <a:avLst/>
          </a:prstGeom>
          <a:noFill/>
        </p:spPr>
        <p:txBody>
          <a:bodyPr wrap="square">
            <a:spAutoFit/>
          </a:bodyPr>
          <a:lstStyle/>
          <a:p>
            <a:pPr marL="0" marR="0" algn="just">
              <a:spcBef>
                <a:spcPts val="0"/>
              </a:spcBef>
              <a:spcAft>
                <a:spcPts val="0"/>
              </a:spcAft>
            </a:pPr>
            <a:r>
              <a:rPr lang="vi-VN"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Tình cảm, cảm xúc của tác giả</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文本框 2">
            <a:extLst>
              <a:ext uri="{FF2B5EF4-FFF2-40B4-BE49-F238E27FC236}">
                <a16:creationId xmlns:a16="http://schemas.microsoft.com/office/drawing/2014/main" id="{678B2D8D-AB18-EC1F-B32F-03146B691252}"/>
              </a:ext>
            </a:extLst>
          </p:cNvPr>
          <p:cNvSpPr txBox="1"/>
          <p:nvPr/>
        </p:nvSpPr>
        <p:spPr>
          <a:xfrm>
            <a:off x="1876345" y="488720"/>
            <a:ext cx="9132848" cy="769441"/>
          </a:xfrm>
          <a:prstGeom prst="rect">
            <a:avLst/>
          </a:prstGeom>
          <a:noFill/>
        </p:spPr>
        <p:txBody>
          <a:bodyPr wrap="square" rtlCol="0">
            <a:spAutoFit/>
          </a:bodyPr>
          <a:lstStyle/>
          <a:p>
            <a:pPr algn="ctr"/>
            <a:r>
              <a:rPr lang="vi-VN" altLang="zh-CN" sz="4400" b="1" spc="600">
                <a:solidFill>
                  <a:srgbClr val="FF0000"/>
                </a:solidFill>
                <a:latin typeface="Times New Roman" pitchFamily="18" charset="0"/>
                <a:ea typeface="华文中宋" panose="02010600040101010101" pitchFamily="2" charset="-122"/>
                <a:cs typeface="Times New Roman" pitchFamily="18" charset="0"/>
              </a:rPr>
              <a:t>II. </a:t>
            </a:r>
            <a:r>
              <a:rPr lang="en-US" altLang="zh-CN" sz="4400" b="1" spc="600">
                <a:solidFill>
                  <a:srgbClr val="FF0000"/>
                </a:solidFill>
                <a:latin typeface="Times New Roman" pitchFamily="18" charset="0"/>
                <a:ea typeface="华文中宋" panose="02010600040101010101" pitchFamily="2" charset="-122"/>
                <a:cs typeface="Times New Roman" pitchFamily="18" charset="0"/>
              </a:rPr>
              <a:t>Suy ngẫm và phản hồi</a:t>
            </a:r>
            <a:endParaRPr lang="zh-CN" altLang="en-US" sz="4400" b="1" spc="600" dirty="0">
              <a:solidFill>
                <a:srgbClr val="FF0000"/>
              </a:solidFill>
              <a:latin typeface="Times New Roman" pitchFamily="18" charset="0"/>
              <a:ea typeface="华文中宋" panose="02010600040101010101" pitchFamily="2" charset="-122"/>
              <a:cs typeface="Times New Roman" pitchFamily="18" charset="0"/>
            </a:endParaRPr>
          </a:p>
        </p:txBody>
      </p:sp>
    </p:spTree>
    <p:extLst>
      <p:ext uri="{BB962C8B-B14F-4D97-AF65-F5344CB8AC3E}">
        <p14:creationId xmlns:p14="http://schemas.microsoft.com/office/powerpoint/2010/main" val="927933336"/>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par>
                                <p:cTn id="12" presetID="53"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AF9A9-0C08-C839-C8C3-798AADDE451F}"/>
              </a:ext>
            </a:extLst>
          </p:cNvPr>
          <p:cNvSpPr txBox="1"/>
          <p:nvPr/>
        </p:nvSpPr>
        <p:spPr>
          <a:xfrm>
            <a:off x="324237" y="204182"/>
            <a:ext cx="11867763" cy="523220"/>
          </a:xfrm>
          <a:prstGeom prst="rect">
            <a:avLst/>
          </a:prstGeom>
          <a:noFill/>
        </p:spPr>
        <p:txBody>
          <a:bodyPr wrap="square">
            <a:spAutoFit/>
          </a:bodyPr>
          <a:lstStyle/>
          <a:p>
            <a:pPr marL="0" marR="0" algn="just">
              <a:spcBef>
                <a:spcPts val="0"/>
              </a:spcBef>
              <a:spcAft>
                <a:spcPts val="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218" name="Picture 1">
            <a:extLst>
              <a:ext uri="{FF2B5EF4-FFF2-40B4-BE49-F238E27FC236}">
                <a16:creationId xmlns:a16="http://schemas.microsoft.com/office/drawing/2014/main" id="{7CAF5A3B-946B-F30A-C5BB-F80CFBC4BE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6954" y="905070"/>
            <a:ext cx="5034304" cy="539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D9350D-474C-FA05-3891-8AE662FEAD55}"/>
              </a:ext>
            </a:extLst>
          </p:cNvPr>
          <p:cNvSpPr txBox="1"/>
          <p:nvPr/>
        </p:nvSpPr>
        <p:spPr>
          <a:xfrm>
            <a:off x="53936" y="2911621"/>
            <a:ext cx="6603018" cy="2677656"/>
          </a:xfrm>
          <a:prstGeom prst="rect">
            <a:avLst/>
          </a:prstGeom>
          <a:noFill/>
        </p:spPr>
        <p:txBody>
          <a:bodyPr wrap="square">
            <a:spAutoFit/>
          </a:bodyPr>
          <a:lstStyle/>
          <a:p>
            <a:pPr marL="0" marR="0" algn="just">
              <a:spcBef>
                <a:spcPts val="0"/>
              </a:spcBef>
              <a:spcAft>
                <a:spcPts val="0"/>
              </a:spcAft>
            </a:pP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Nhóm</a:t>
            </a:r>
            <a:r>
              <a:rPr lang="en-US" sz="2800" b="1" dirty="0">
                <a:solidFill>
                  <a:srgbClr val="0000FF"/>
                </a:solidFill>
                <a:effectLst/>
                <a:latin typeface="Times New Roman" panose="02020603050405020304" pitchFamily="18" charset="0"/>
                <a:ea typeface="Calibri" panose="020F0502020204030204" pitchFamily="34" charset="0"/>
              </a:rPr>
              <a:t> 1,3: </a:t>
            </a:r>
            <a:r>
              <a:rPr lang="en-US" sz="2800" b="1" dirty="0" err="1">
                <a:solidFill>
                  <a:srgbClr val="0000FF"/>
                </a:solidFill>
                <a:effectLst/>
                <a:latin typeface="Times New Roman" panose="02020603050405020304" pitchFamily="18" charset="0"/>
                <a:ea typeface="Calibri" panose="020F0502020204030204" pitchFamily="34" charset="0"/>
              </a:rPr>
              <a:t>tìm</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hiểu</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về</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các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hình</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ảnh</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từ</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ngữ</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đặc</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sắc</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trong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bài</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thơ</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và</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tác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dụng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của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nó</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trong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việc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thể</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hiện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nội</a:t>
            </a:r>
            <a:r>
              <a:rPr lang="en-US" sz="2800" b="1" dirty="0">
                <a:solidFill>
                  <a:srgbClr val="0000FF"/>
                </a:solidFill>
                <a:effectLst/>
                <a:latin typeface="Times New Roman" panose="02020603050405020304" pitchFamily="18" charset="0"/>
                <a:ea typeface="Calibri" panose="020F0502020204030204" pitchFamily="34" charset="0"/>
              </a:rPr>
              <a:t> dung.</a:t>
            </a:r>
          </a:p>
          <a:p>
            <a:pPr marL="0" marR="0" algn="just">
              <a:spcBef>
                <a:spcPts val="0"/>
              </a:spcBef>
              <a:spcAft>
                <a:spcPts val="0"/>
              </a:spcAft>
            </a:pP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Nhóm</a:t>
            </a:r>
            <a:r>
              <a:rPr lang="en-US" sz="2800" b="1" dirty="0">
                <a:solidFill>
                  <a:srgbClr val="0000FF"/>
                </a:solidFill>
                <a:effectLst/>
                <a:latin typeface="Times New Roman" panose="02020603050405020304" pitchFamily="18" charset="0"/>
                <a:ea typeface="Calibri" panose="020F0502020204030204" pitchFamily="34" charset="0"/>
              </a:rPr>
              <a:t> 2,4: </a:t>
            </a:r>
            <a:r>
              <a:rPr lang="en-US" sz="2800" b="1" dirty="0" err="1">
                <a:solidFill>
                  <a:srgbClr val="0000FF"/>
                </a:solidFill>
                <a:effectLst/>
                <a:latin typeface="Times New Roman" panose="02020603050405020304" pitchFamily="18" charset="0"/>
                <a:ea typeface="Calibri" panose="020F0502020204030204" pitchFamily="34" charset="0"/>
              </a:rPr>
              <a:t>tìm</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hiểu</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về</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biện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pháp</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tu</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từ</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đặc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sắc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trong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bài</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và</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tác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dụng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của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biện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pháp</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tu</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từ</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đó</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trong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bài</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thơ</a:t>
            </a:r>
            <a:r>
              <a:rPr lang="en-US" sz="2800" b="1" dirty="0">
                <a:solidFill>
                  <a:srgbClr val="0000FF"/>
                </a:solidFill>
                <a:effectLst/>
                <a:latin typeface="Times New Roman" panose="02020603050405020304" pitchFamily="18" charset="0"/>
                <a:ea typeface="Calibri" panose="020F0502020204030204" pitchFamily="34" charset="0"/>
              </a:rPr>
              <a:t>.</a:t>
            </a:r>
          </a:p>
        </p:txBody>
      </p:sp>
      <p:grpSp>
        <p:nvGrpSpPr>
          <p:cNvPr id="17" name="Group 16">
            <a:extLst>
              <a:ext uri="{FF2B5EF4-FFF2-40B4-BE49-F238E27FC236}">
                <a16:creationId xmlns:a16="http://schemas.microsoft.com/office/drawing/2014/main" id="{D2D37D75-7383-3095-4007-69DE57761AB5}"/>
              </a:ext>
            </a:extLst>
          </p:cNvPr>
          <p:cNvGrpSpPr/>
          <p:nvPr/>
        </p:nvGrpSpPr>
        <p:grpSpPr>
          <a:xfrm>
            <a:off x="0" y="905070"/>
            <a:ext cx="6209522" cy="2324100"/>
            <a:chOff x="0" y="905070"/>
            <a:chExt cx="6209522" cy="2324100"/>
          </a:xfrm>
        </p:grpSpPr>
        <p:grpSp>
          <p:nvGrpSpPr>
            <p:cNvPr id="6" name="Group 5">
              <a:extLst>
                <a:ext uri="{FF2B5EF4-FFF2-40B4-BE49-F238E27FC236}">
                  <a16:creationId xmlns:a16="http://schemas.microsoft.com/office/drawing/2014/main" id="{EECF85CF-83E7-A739-1EFD-6AFB167D35A0}"/>
                </a:ext>
              </a:extLst>
            </p:cNvPr>
            <p:cNvGrpSpPr/>
            <p:nvPr/>
          </p:nvGrpSpPr>
          <p:grpSpPr>
            <a:xfrm>
              <a:off x="1460353" y="905070"/>
              <a:ext cx="3243394" cy="2324100"/>
              <a:chOff x="1041400" y="508000"/>
              <a:chExt cx="10210800" cy="4051300"/>
            </a:xfrm>
          </p:grpSpPr>
          <p:pic>
            <p:nvPicPr>
              <p:cNvPr id="7" name="PA_1">
                <a:extLst>
                  <a:ext uri="{FF2B5EF4-FFF2-40B4-BE49-F238E27FC236}">
                    <a16:creationId xmlns:a16="http://schemas.microsoft.com/office/drawing/2014/main" id="{F4880D8B-ED74-4AE7-F508-09268850CA72}"/>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rcRect l="8540" t="35741" r="76042" b="33519"/>
              <a:stretch>
                <a:fillRect/>
              </a:stretch>
            </p:blipFill>
            <p:spPr bwMode="auto">
              <a:xfrm>
                <a:off x="1041400" y="2451100"/>
                <a:ext cx="18796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A_2">
                <a:extLst>
                  <a:ext uri="{FF2B5EF4-FFF2-40B4-BE49-F238E27FC236}">
                    <a16:creationId xmlns:a16="http://schemas.microsoft.com/office/drawing/2014/main" id="{DA4C2304-A17B-51DF-4379-805B4258965E}"/>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rcRect l="19479" t="9259" r="56876" b="50555"/>
              <a:stretch>
                <a:fillRect/>
              </a:stretch>
            </p:blipFill>
            <p:spPr bwMode="auto">
              <a:xfrm>
                <a:off x="2374900" y="635000"/>
                <a:ext cx="28829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A_3">
                <a:extLst>
                  <a:ext uri="{FF2B5EF4-FFF2-40B4-BE49-F238E27FC236}">
                    <a16:creationId xmlns:a16="http://schemas.microsoft.com/office/drawing/2014/main" id="{2274C907-DFB0-FF01-07B2-F5AC8B878278}"/>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rcRect l="37500" t="7407" r="44479" b="52037"/>
              <a:stretch>
                <a:fillRect/>
              </a:stretch>
            </p:blipFill>
            <p:spPr bwMode="auto">
              <a:xfrm>
                <a:off x="4572000" y="508000"/>
                <a:ext cx="21971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A_4">
                <a:extLst>
                  <a:ext uri="{FF2B5EF4-FFF2-40B4-BE49-F238E27FC236}">
                    <a16:creationId xmlns:a16="http://schemas.microsoft.com/office/drawing/2014/main" id="{147C9CEF-076E-EA49-CCC4-E7CCCC435088}"/>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rcRect l="52396" t="15926" r="33646" b="54630"/>
              <a:stretch>
                <a:fillRect/>
              </a:stretch>
            </p:blipFill>
            <p:spPr bwMode="auto">
              <a:xfrm>
                <a:off x="6388100" y="1092200"/>
                <a:ext cx="1701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A_6">
                <a:extLst>
                  <a:ext uri="{FF2B5EF4-FFF2-40B4-BE49-F238E27FC236}">
                    <a16:creationId xmlns:a16="http://schemas.microsoft.com/office/drawing/2014/main" id="{26E864F3-EC47-094D-36AC-30A518E52EFE}"/>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rcRect l="78333" t="27408" r="7709" b="42223"/>
              <a:stretch>
                <a:fillRect/>
              </a:stretch>
            </p:blipFill>
            <p:spPr bwMode="auto">
              <a:xfrm>
                <a:off x="9550400" y="1879600"/>
                <a:ext cx="1701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A_5">
                <a:extLst>
                  <a:ext uri="{FF2B5EF4-FFF2-40B4-BE49-F238E27FC236}">
                    <a16:creationId xmlns:a16="http://schemas.microsoft.com/office/drawing/2014/main" id="{CAA1EABC-64D0-BDA5-92F7-AFDCAC3522AB}"/>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rcRect l="63750" t="14444" r="19688" b="50000"/>
              <a:stretch>
                <a:fillRect/>
              </a:stretch>
            </p:blipFill>
            <p:spPr bwMode="auto">
              <a:xfrm>
                <a:off x="7772400" y="990600"/>
                <a:ext cx="20193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id="{3B7E5AC2-143F-B565-C531-CE1ED9B23C1D}"/>
                </a:ext>
              </a:extLst>
            </p:cNvPr>
            <p:cNvSpPr txBox="1"/>
            <p:nvPr/>
          </p:nvSpPr>
          <p:spPr>
            <a:xfrm>
              <a:off x="0" y="2506895"/>
              <a:ext cx="6209522" cy="461665"/>
            </a:xfrm>
            <a:prstGeom prst="rect">
              <a:avLst/>
            </a:prstGeom>
            <a:noFill/>
          </p:spPr>
          <p:txBody>
            <a:bodyPr wrap="square">
              <a:spAutoFit/>
            </a:bodyPr>
            <a:lstStyle/>
            <a:p>
              <a:pPr algn="ctr"/>
              <a:r>
                <a:rPr lang="en-US" sz="2400" b="1"/>
                <a:t>THẢO LUẬN NHÓM</a:t>
              </a:r>
            </a:p>
          </p:txBody>
        </p:sp>
      </p:grpSp>
      <p:pic>
        <p:nvPicPr>
          <p:cNvPr id="15" name="图片 25">
            <a:extLst>
              <a:ext uri="{FF2B5EF4-FFF2-40B4-BE49-F238E27FC236}">
                <a16:creationId xmlns:a16="http://schemas.microsoft.com/office/drawing/2014/main" id="{067AACF2-ADF4-6227-561C-89BBC9FBE06B}"/>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49690" y="5711752"/>
            <a:ext cx="1237671" cy="802423"/>
          </a:xfrm>
          <a:prstGeom prst="rect">
            <a:avLst/>
          </a:prstGeom>
        </p:spPr>
      </p:pic>
      <p:sp>
        <p:nvSpPr>
          <p:cNvPr id="16" name="矩形 26">
            <a:extLst>
              <a:ext uri="{FF2B5EF4-FFF2-40B4-BE49-F238E27FC236}">
                <a16:creationId xmlns:a16="http://schemas.microsoft.com/office/drawing/2014/main" id="{AFEF351D-E84F-B1B9-94AF-1072B7A1A38C}"/>
              </a:ext>
            </a:extLst>
          </p:cNvPr>
          <p:cNvSpPr/>
          <p:nvPr/>
        </p:nvSpPr>
        <p:spPr>
          <a:xfrm>
            <a:off x="1041306" y="5890055"/>
            <a:ext cx="6663065" cy="461665"/>
          </a:xfrm>
          <a:prstGeom prst="rect">
            <a:avLst/>
          </a:prstGeom>
        </p:spPr>
        <p:txBody>
          <a:bodyPr wrap="square">
            <a:spAutoFit/>
          </a:bodyPr>
          <a:lstStyle/>
          <a:p>
            <a:pPr algn="just"/>
            <a:r>
              <a:rPr lang="en-US" altLang="zh-CN" sz="2400" b="1" spc="300" dirty="0" err="1">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Thời</a:t>
            </a:r>
            <a:r>
              <a:rPr lang="en-US" altLang="zh-CN" sz="2400" b="1" spc="300" dirty="0">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spc="300" dirty="0" err="1">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gian</a:t>
            </a:r>
            <a:r>
              <a:rPr lang="en-US" altLang="zh-CN" sz="2400" b="1" spc="300" dirty="0">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 7 </a:t>
            </a:r>
            <a:r>
              <a:rPr lang="en-US" altLang="zh-CN" sz="2400" b="1" spc="300" dirty="0" err="1">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phút</a:t>
            </a:r>
            <a:endParaRPr lang="zh-CN" altLang="en-US" sz="2400" b="1" spc="300" dirty="0">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422698013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Shape 15">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
            <a:extLst>
              <a:ext uri="{FF2B5EF4-FFF2-40B4-BE49-F238E27FC236}">
                <a16:creationId xmlns:a16="http://schemas.microsoft.com/office/drawing/2014/main" id="{22D43BEA-4588-E438-D963-04F6B72CECD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5862" y="811763"/>
            <a:ext cx="3663256" cy="42920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Shape 17">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Cuộc đời và sự nghiệp sáng tác của Bà Huyện Thanh Quan">
            <a:extLst>
              <a:ext uri="{FF2B5EF4-FFF2-40B4-BE49-F238E27FC236}">
                <a16:creationId xmlns:a16="http://schemas.microsoft.com/office/drawing/2014/main" id="{726C3575-8AD6-702D-073C-2161E166BB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5244" y="2050411"/>
            <a:ext cx="6020730" cy="3296349"/>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5">
            <a:extLst>
              <a:ext uri="{FF2B5EF4-FFF2-40B4-BE49-F238E27FC236}">
                <a16:creationId xmlns:a16="http://schemas.microsoft.com/office/drawing/2014/main" id="{B7D16BF4-7024-BBA0-544B-19C922F462F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524685" y="5590737"/>
            <a:ext cx="1237671" cy="802423"/>
          </a:xfrm>
          <a:prstGeom prst="rect">
            <a:avLst/>
          </a:prstGeom>
        </p:spPr>
      </p:pic>
      <p:pic>
        <p:nvPicPr>
          <p:cNvPr id="3" name="图片 25">
            <a:extLst>
              <a:ext uri="{FF2B5EF4-FFF2-40B4-BE49-F238E27FC236}">
                <a16:creationId xmlns:a16="http://schemas.microsoft.com/office/drawing/2014/main" id="{9E0D719F-98F5-1B9B-1E62-3DC6CAC1EAC7}"/>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49690" y="5711752"/>
            <a:ext cx="1237671" cy="802423"/>
          </a:xfrm>
          <a:prstGeom prst="rect">
            <a:avLst/>
          </a:prstGeom>
        </p:spPr>
      </p:pic>
      <p:pic>
        <p:nvPicPr>
          <p:cNvPr id="6" name="图片 25">
            <a:extLst>
              <a:ext uri="{FF2B5EF4-FFF2-40B4-BE49-F238E27FC236}">
                <a16:creationId xmlns:a16="http://schemas.microsoft.com/office/drawing/2014/main" id="{4C41B500-C644-6E21-ACF4-8D39535822B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362667" y="5645025"/>
            <a:ext cx="1237671" cy="802423"/>
          </a:xfrm>
          <a:prstGeom prst="rect">
            <a:avLst/>
          </a:prstGeom>
        </p:spPr>
      </p:pic>
      <p:pic>
        <p:nvPicPr>
          <p:cNvPr id="7" name="图片 25">
            <a:extLst>
              <a:ext uri="{FF2B5EF4-FFF2-40B4-BE49-F238E27FC236}">
                <a16:creationId xmlns:a16="http://schemas.microsoft.com/office/drawing/2014/main" id="{E5BD51E7-7337-B9D9-B71F-A426C75AC53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8561210" y="76969"/>
            <a:ext cx="1237671" cy="802423"/>
          </a:xfrm>
          <a:prstGeom prst="rect">
            <a:avLst/>
          </a:prstGeom>
        </p:spPr>
      </p:pic>
      <p:pic>
        <p:nvPicPr>
          <p:cNvPr id="8" name="图片 25">
            <a:extLst>
              <a:ext uri="{FF2B5EF4-FFF2-40B4-BE49-F238E27FC236}">
                <a16:creationId xmlns:a16="http://schemas.microsoft.com/office/drawing/2014/main" id="{DB944605-D411-A8FD-7083-7D19112D6E49}"/>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4845555" y="159799"/>
            <a:ext cx="1237671" cy="802423"/>
          </a:xfrm>
          <a:prstGeom prst="rect">
            <a:avLst/>
          </a:prstGeom>
        </p:spPr>
      </p:pic>
      <p:pic>
        <p:nvPicPr>
          <p:cNvPr id="9" name="图片 25">
            <a:extLst>
              <a:ext uri="{FF2B5EF4-FFF2-40B4-BE49-F238E27FC236}">
                <a16:creationId xmlns:a16="http://schemas.microsoft.com/office/drawing/2014/main" id="{FA8E09C9-CBF6-71F0-C4E7-E6874DB3A857}"/>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6089974" y="142927"/>
            <a:ext cx="1237671" cy="802423"/>
          </a:xfrm>
          <a:prstGeom prst="rect">
            <a:avLst/>
          </a:prstGeom>
        </p:spPr>
      </p:pic>
      <p:pic>
        <p:nvPicPr>
          <p:cNvPr id="11" name="图片 25">
            <a:extLst>
              <a:ext uri="{FF2B5EF4-FFF2-40B4-BE49-F238E27FC236}">
                <a16:creationId xmlns:a16="http://schemas.microsoft.com/office/drawing/2014/main" id="{8161F2AA-AE94-EBB4-E4F6-C2C392069C27}"/>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1015834" y="66231"/>
            <a:ext cx="1237671" cy="802423"/>
          </a:xfrm>
          <a:prstGeom prst="rect">
            <a:avLst/>
          </a:prstGeom>
        </p:spPr>
      </p:pic>
      <p:pic>
        <p:nvPicPr>
          <p:cNvPr id="13" name="图片 25">
            <a:extLst>
              <a:ext uri="{FF2B5EF4-FFF2-40B4-BE49-F238E27FC236}">
                <a16:creationId xmlns:a16="http://schemas.microsoft.com/office/drawing/2014/main" id="{D01FA736-2330-B404-3731-64A01F2CC1C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7122886" y="146843"/>
            <a:ext cx="1237671" cy="802423"/>
          </a:xfrm>
          <a:prstGeom prst="rect">
            <a:avLst/>
          </a:prstGeom>
        </p:spPr>
      </p:pic>
      <p:pic>
        <p:nvPicPr>
          <p:cNvPr id="15" name="图片 25">
            <a:extLst>
              <a:ext uri="{FF2B5EF4-FFF2-40B4-BE49-F238E27FC236}">
                <a16:creationId xmlns:a16="http://schemas.microsoft.com/office/drawing/2014/main" id="{EB302A34-B506-1B86-EB2F-B32821690D6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853816" y="120519"/>
            <a:ext cx="1237671" cy="802423"/>
          </a:xfrm>
          <a:prstGeom prst="rect">
            <a:avLst/>
          </a:prstGeom>
        </p:spPr>
      </p:pic>
    </p:spTree>
    <p:extLst>
      <p:ext uri="{BB962C8B-B14F-4D97-AF65-F5344CB8AC3E}">
        <p14:creationId xmlns:p14="http://schemas.microsoft.com/office/powerpoint/2010/main" val="3243094192"/>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8">
            <a:extLst>
              <a:ext uri="{FF2B5EF4-FFF2-40B4-BE49-F238E27FC236}">
                <a16:creationId xmlns:a16="http://schemas.microsoft.com/office/drawing/2014/main" id="{5237F046-9D7F-338F-74D4-5E834D59B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090" y="643467"/>
            <a:ext cx="7657819"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CC3824A-C5BB-0C14-6762-6E6DC2BE75E6}"/>
              </a:ext>
            </a:extLst>
          </p:cNvPr>
          <p:cNvSpPr txBox="1"/>
          <p:nvPr/>
        </p:nvSpPr>
        <p:spPr>
          <a:xfrm>
            <a:off x="3731385" y="2367170"/>
            <a:ext cx="4280146" cy="2123658"/>
          </a:xfrm>
          <a:prstGeom prst="rect">
            <a:avLst/>
          </a:prstGeom>
          <a:noFill/>
        </p:spPr>
        <p:txBody>
          <a:bodyPr wrap="square" rtlCol="0">
            <a:spAutoFit/>
          </a:bodyPr>
          <a:lstStyle/>
          <a:p>
            <a:pPr algn="ctr"/>
            <a:r>
              <a:rPr lang="en-US" sz="6600" dirty="0">
                <a:solidFill>
                  <a:schemeClr val="bg1"/>
                </a:solidFill>
                <a:latin typeface="Times New Roman" panose="02020603050405020304" pitchFamily="18" charset="0"/>
                <a:ea typeface="Barlow Condensed" panose="00000506000000000000" charset="0"/>
                <a:cs typeface="Times New Roman" panose="02020603050405020304" pitchFamily="18" charset="0"/>
              </a:rPr>
              <a:t>KHỞI ĐỘNG</a:t>
            </a:r>
          </a:p>
        </p:txBody>
      </p:sp>
      <p:sp>
        <p:nvSpPr>
          <p:cNvPr id="5" name="TextBox 4">
            <a:extLst>
              <a:ext uri="{FF2B5EF4-FFF2-40B4-BE49-F238E27FC236}">
                <a16:creationId xmlns:a16="http://schemas.microsoft.com/office/drawing/2014/main" id="{4C9EFA8A-72DB-E630-9DC3-D7AC8DA29A6B}"/>
              </a:ext>
            </a:extLst>
          </p:cNvPr>
          <p:cNvSpPr txBox="1"/>
          <p:nvPr/>
        </p:nvSpPr>
        <p:spPr>
          <a:xfrm>
            <a:off x="2880826" y="3328309"/>
            <a:ext cx="6209522" cy="369332"/>
          </a:xfrm>
          <a:prstGeom prst="rect">
            <a:avLst/>
          </a:prstGeom>
          <a:noFill/>
        </p:spPr>
        <p:txBody>
          <a:bodyPr wrap="square">
            <a:spAutoFit/>
          </a:bodyPr>
          <a:lstStyle/>
          <a:p>
            <a:endParaRPr lang="en-US"/>
          </a:p>
        </p:txBody>
      </p:sp>
    </p:spTree>
    <p:extLst>
      <p:ext uri="{BB962C8B-B14F-4D97-AF65-F5344CB8AC3E}">
        <p14:creationId xmlns:p14="http://schemas.microsoft.com/office/powerpoint/2010/main" val="2646380893"/>
      </p:ext>
    </p:extLst>
  </p:cSld>
  <p:clrMapOvr>
    <a:masterClrMapping/>
  </p:clrMapOvr>
  <p:transition spd="slow" advTm="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8" descr="Deongang1">
            <a:extLst>
              <a:ext uri="{FF2B5EF4-FFF2-40B4-BE49-F238E27FC236}">
                <a16:creationId xmlns:a16="http://schemas.microsoft.com/office/drawing/2014/main" id="{FEBA835A-EDC3-5A93-4BF0-8787A4FCF8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89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F0B57FA-B83E-8F42-7DE9-733591A0E14E}"/>
              </a:ext>
            </a:extLst>
          </p:cNvPr>
          <p:cNvSpPr txBox="1"/>
          <p:nvPr/>
        </p:nvSpPr>
        <p:spPr>
          <a:xfrm>
            <a:off x="477981" y="1122363"/>
            <a:ext cx="4023360" cy="3204134"/>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3400" b="1" dirty="0">
                <a:solidFill>
                  <a:srgbClr val="FF0000"/>
                </a:solidFill>
                <a:effectLst/>
                <a:latin typeface="Times New Roman" panose="02020603050405020304" pitchFamily="18" charset="0"/>
                <a:ea typeface="+mj-ea"/>
                <a:cs typeface="Times New Roman" panose="02020603050405020304" pitchFamily="18" charset="0"/>
              </a:rPr>
              <a:t>1</a:t>
            </a:r>
            <a:r>
              <a:rPr lang="en-US" sz="4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Nét</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độc</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đáo</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của</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bài</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thơ</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thể</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hiện</a:t>
            </a:r>
            <a:r>
              <a:rPr lang="en-US" sz="3400" b="1" dirty="0">
                <a:solidFill>
                  <a:srgbClr val="FF0000"/>
                </a:solidFill>
                <a:effectLst/>
                <a:latin typeface="Times New Roman" panose="02020603050405020304" pitchFamily="18" charset="0"/>
                <a:ea typeface="+mj-ea"/>
                <a:cs typeface="Times New Roman" panose="02020603050405020304" pitchFamily="18" charset="0"/>
              </a:rPr>
              <a:t> qua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hình</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ảnh</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từ</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ngữ</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biện</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pháp</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tu</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từ</a:t>
            </a:r>
            <a:r>
              <a:rPr lang="en-US" sz="3400" b="1" dirty="0">
                <a:solidFill>
                  <a:srgbClr val="FF0000"/>
                </a:solidFill>
                <a:effectLst/>
                <a:latin typeface="Times New Roman" panose="02020603050405020304" pitchFamily="18" charset="0"/>
                <a:ea typeface="+mj-ea"/>
                <a:cs typeface="Times New Roman" panose="02020603050405020304" pitchFamily="18" charset="0"/>
              </a:rPr>
              <a:t>.</a:t>
            </a:r>
            <a:endParaRPr lang="en-US" sz="3400" dirty="0">
              <a:solidFill>
                <a:srgbClr val="FF0000"/>
              </a:solidFill>
              <a:effectLst/>
              <a:latin typeface="Times New Roman" panose="02020603050405020304" pitchFamily="18" charset="0"/>
              <a:ea typeface="+mj-ea"/>
              <a:cs typeface="Times New Roman" panose="02020603050405020304" pitchFamily="18"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22">
            <a:extLst>
              <a:ext uri="{FF2B5EF4-FFF2-40B4-BE49-F238E27FC236}">
                <a16:creationId xmlns:a16="http://schemas.microsoft.com/office/drawing/2014/main" id="{85EA406C-5627-2E18-6098-29A97BB2A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Tree>
    <p:extLst>
      <p:ext uri="{BB962C8B-B14F-4D97-AF65-F5344CB8AC3E}">
        <p14:creationId xmlns:p14="http://schemas.microsoft.com/office/powerpoint/2010/main" val="299014112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0E5A2B-E562-2F24-AC71-F90135C5011D}"/>
              </a:ext>
            </a:extLst>
          </p:cNvPr>
          <p:cNvSpPr txBox="1"/>
          <p:nvPr/>
        </p:nvSpPr>
        <p:spPr>
          <a:xfrm>
            <a:off x="478154" y="-947344"/>
            <a:ext cx="8589645" cy="1956841"/>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2400" b="1">
                <a:solidFill>
                  <a:srgbClr val="FF0000"/>
                </a:solidFill>
                <a:effectLst/>
                <a:latin typeface="Lobster Two" panose="02000506000000020003" pitchFamily="2" charset="0"/>
                <a:ea typeface="+mj-ea"/>
                <a:cs typeface="+mj-cs"/>
              </a:rPr>
              <a:t>1. Nét độc đáo của bài thơ thể hiện qua hình ảnh, từ ngữ, biện pháp tu từ.</a:t>
            </a:r>
            <a:endParaRPr lang="en-US" sz="2400">
              <a:solidFill>
                <a:srgbClr val="FF0000"/>
              </a:solidFill>
              <a:effectLst/>
              <a:latin typeface="Lobster Two" panose="02000506000000020003" pitchFamily="2" charset="0"/>
              <a:ea typeface="+mj-ea"/>
              <a:cs typeface="+mj-cs"/>
            </a:endParaRPr>
          </a:p>
        </p:txBody>
      </p:sp>
      <p:pic>
        <p:nvPicPr>
          <p:cNvPr id="3" name="Picture 8" descr="Deongang1">
            <a:extLst>
              <a:ext uri="{FF2B5EF4-FFF2-40B4-BE49-F238E27FC236}">
                <a16:creationId xmlns:a16="http://schemas.microsoft.com/office/drawing/2014/main" id="{E2268857-40F8-C49A-D247-E23551A614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87" r="24663"/>
          <a:stretch/>
        </p:blipFill>
        <p:spPr bwMode="auto">
          <a:xfrm>
            <a:off x="7037899" y="876301"/>
            <a:ext cx="5151053" cy="59817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DDC0D07-F108-C1D8-9D00-BF77889A52AE}"/>
              </a:ext>
            </a:extLst>
          </p:cNvPr>
          <p:cNvSpPr txBox="1"/>
          <p:nvPr/>
        </p:nvSpPr>
        <p:spPr>
          <a:xfrm>
            <a:off x="1154662" y="1150544"/>
            <a:ext cx="6209522" cy="424732"/>
          </a:xfrm>
          <a:prstGeom prst="rect">
            <a:avLst/>
          </a:prstGeom>
          <a:noFill/>
        </p:spPr>
        <p:txBody>
          <a:bodyPr wrap="square">
            <a:spAutoFit/>
          </a:bodyPr>
          <a:lstStyle/>
          <a:p>
            <a:pPr marL="0" marR="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Thời gian: </a:t>
            </a:r>
            <a:r>
              <a:rPr lang="en-US" sz="2400" i="1">
                <a:effectLst/>
                <a:latin typeface="Times New Roman" panose="02020603050405020304" pitchFamily="18" charset="0"/>
                <a:cs typeface="Times New Roman" panose="02020603050405020304" pitchFamily="18" charset="0"/>
              </a:rPr>
              <a:t>bóng xế tà</a:t>
            </a:r>
          </a:p>
        </p:txBody>
      </p:sp>
      <p:sp>
        <p:nvSpPr>
          <p:cNvPr id="7" name="TextBox 6">
            <a:extLst>
              <a:ext uri="{FF2B5EF4-FFF2-40B4-BE49-F238E27FC236}">
                <a16:creationId xmlns:a16="http://schemas.microsoft.com/office/drawing/2014/main" id="{82F1F873-F219-F675-1B6D-96AB24EEE583}"/>
              </a:ext>
            </a:extLst>
          </p:cNvPr>
          <p:cNvSpPr txBox="1"/>
          <p:nvPr/>
        </p:nvSpPr>
        <p:spPr>
          <a:xfrm>
            <a:off x="1154662" y="1716323"/>
            <a:ext cx="6209522" cy="424732"/>
          </a:xfrm>
          <a:prstGeom prst="rect">
            <a:avLst/>
          </a:prstGeom>
          <a:noFill/>
        </p:spPr>
        <p:txBody>
          <a:bodyPr wrap="square">
            <a:spAutoFit/>
          </a:bodyPr>
          <a:lstStyle/>
          <a:p>
            <a:pPr marL="0" marR="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Hình ảnh: </a:t>
            </a:r>
            <a:r>
              <a:rPr lang="en-US" sz="2400" i="1">
                <a:effectLst/>
                <a:latin typeface="Times New Roman" panose="02020603050405020304" pitchFamily="18" charset="0"/>
                <a:cs typeface="Times New Roman" panose="02020603050405020304" pitchFamily="18" charset="0"/>
              </a:rPr>
              <a:t>cỏ, cây, đá, lá, hoa</a:t>
            </a:r>
          </a:p>
        </p:txBody>
      </p:sp>
      <p:sp>
        <p:nvSpPr>
          <p:cNvPr id="9" name="TextBox 8">
            <a:extLst>
              <a:ext uri="{FF2B5EF4-FFF2-40B4-BE49-F238E27FC236}">
                <a16:creationId xmlns:a16="http://schemas.microsoft.com/office/drawing/2014/main" id="{84134C62-CE61-A796-639B-5878639B30EF}"/>
              </a:ext>
            </a:extLst>
          </p:cNvPr>
          <p:cNvSpPr txBox="1"/>
          <p:nvPr/>
        </p:nvSpPr>
        <p:spPr>
          <a:xfrm>
            <a:off x="1154662" y="2281967"/>
            <a:ext cx="6209522" cy="424732"/>
          </a:xfrm>
          <a:prstGeom prst="rect">
            <a:avLst/>
          </a:prstGeom>
          <a:noFill/>
        </p:spPr>
        <p:txBody>
          <a:bodyPr wrap="square">
            <a:spAutoFit/>
          </a:bodyPr>
          <a:lstStyle/>
          <a:p>
            <a:pPr marL="0" marR="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Từ láy: </a:t>
            </a:r>
            <a:r>
              <a:rPr lang="en-US" sz="2400" i="1">
                <a:effectLst/>
                <a:latin typeface="Times New Roman" panose="02020603050405020304" pitchFamily="18" charset="0"/>
                <a:cs typeface="Times New Roman" panose="02020603050405020304" pitchFamily="18" charset="0"/>
              </a:rPr>
              <a:t>lom khom, lác đác</a:t>
            </a:r>
          </a:p>
        </p:txBody>
      </p:sp>
      <p:sp>
        <p:nvSpPr>
          <p:cNvPr id="11" name="TextBox 10">
            <a:extLst>
              <a:ext uri="{FF2B5EF4-FFF2-40B4-BE49-F238E27FC236}">
                <a16:creationId xmlns:a16="http://schemas.microsoft.com/office/drawing/2014/main" id="{FED65CA4-DF2A-CAA5-7A01-DD0D8EE755C7}"/>
              </a:ext>
            </a:extLst>
          </p:cNvPr>
          <p:cNvSpPr txBox="1"/>
          <p:nvPr/>
        </p:nvSpPr>
        <p:spPr>
          <a:xfrm>
            <a:off x="1070687" y="2895019"/>
            <a:ext cx="6209522" cy="424732"/>
          </a:xfrm>
          <a:prstGeom prst="rect">
            <a:avLst/>
          </a:prstGeom>
          <a:noFill/>
        </p:spPr>
        <p:txBody>
          <a:bodyPr wrap="square">
            <a:spAutoFit/>
          </a:bodyPr>
          <a:lstStyle/>
          <a:p>
            <a:pPr marL="342900" marR="0" lvl="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Điệp từ: </a:t>
            </a:r>
            <a:r>
              <a:rPr lang="en-US" sz="2400" i="1">
                <a:effectLst/>
                <a:latin typeface="Times New Roman" panose="02020603050405020304" pitchFamily="18" charset="0"/>
                <a:cs typeface="Times New Roman" panose="02020603050405020304" pitchFamily="18" charset="0"/>
              </a:rPr>
              <a:t>chen</a:t>
            </a:r>
          </a:p>
        </p:txBody>
      </p:sp>
      <p:sp>
        <p:nvSpPr>
          <p:cNvPr id="13" name="TextBox 12">
            <a:extLst>
              <a:ext uri="{FF2B5EF4-FFF2-40B4-BE49-F238E27FC236}">
                <a16:creationId xmlns:a16="http://schemas.microsoft.com/office/drawing/2014/main" id="{FAD5F95E-9EAB-122B-DE60-3C764AD799B8}"/>
              </a:ext>
            </a:extLst>
          </p:cNvPr>
          <p:cNvSpPr txBox="1"/>
          <p:nvPr/>
        </p:nvSpPr>
        <p:spPr>
          <a:xfrm>
            <a:off x="0" y="3954046"/>
            <a:ext cx="7037899" cy="2246769"/>
          </a:xfrm>
          <a:prstGeom prst="rect">
            <a:avLst/>
          </a:prstGeom>
          <a:noFill/>
        </p:spPr>
        <p:txBody>
          <a:bodyPr wrap="square">
            <a:spAutoFit/>
          </a:bodyPr>
          <a:lstStyle/>
          <a:p>
            <a:pPr marR="0" algn="just">
              <a:spcBef>
                <a:spcPts val="0"/>
              </a:spcBef>
            </a:pPr>
            <a:r>
              <a:rPr lang="en-US" sz="2800" b="1" dirty="0">
                <a:solidFill>
                  <a:srgbClr val="0000FF"/>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800" b="1" dirty="0" err="1">
                <a:solidFill>
                  <a:srgbClr val="5757FF"/>
                </a:solidFill>
                <a:effectLst/>
                <a:latin typeface="Times New Roman" panose="02020603050405020304" pitchFamily="18" charset="0"/>
                <a:cs typeface="Times New Roman" panose="02020603050405020304" pitchFamily="18" charset="0"/>
              </a:rPr>
              <a:t>Khung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cảnh</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hoang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vắng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nhưng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đầy</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sức</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sống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của</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thiên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nhiên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Đèo</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Ngang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và</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sự</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lặng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lẽ</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đìu</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hiu</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của</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đời</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sống</a:t>
            </a:r>
            <a:r>
              <a:rPr lang="en-US" sz="2800" b="1" dirty="0">
                <a:solidFill>
                  <a:srgbClr val="5757FF"/>
                </a:solidFill>
                <a:effectLst/>
                <a:latin typeface="Times New Roman" panose="02020603050405020304" pitchFamily="18" charset="0"/>
                <a:cs typeface="Times New Roman" panose="02020603050405020304" pitchFamily="18" charset="0"/>
              </a:rPr>
              <a:t> con </a:t>
            </a:r>
            <a:r>
              <a:rPr lang="en-US" sz="2800" b="1" dirty="0" err="1">
                <a:solidFill>
                  <a:srgbClr val="5757FF"/>
                </a:solidFill>
                <a:effectLst/>
                <a:latin typeface="Times New Roman" panose="02020603050405020304" pitchFamily="18" charset="0"/>
                <a:cs typeface="Times New Roman" panose="02020603050405020304" pitchFamily="18" charset="0"/>
              </a:rPr>
              <a:t>người</a:t>
            </a:r>
            <a:r>
              <a:rPr lang="en-US" sz="2800" b="1" dirty="0">
                <a:solidFill>
                  <a:srgbClr val="5757FF"/>
                </a:solidFill>
                <a:effectLst/>
                <a:latin typeface="Times New Roman" panose="02020603050405020304" pitchFamily="18" charset="0"/>
                <a:cs typeface="Times New Roman" panose="02020603050405020304" pitchFamily="18" charset="0"/>
              </a:rPr>
              <a:t>. Qua </a:t>
            </a:r>
            <a:r>
              <a:rPr lang="en-US" sz="2800" b="1" dirty="0" err="1">
                <a:solidFill>
                  <a:srgbClr val="5757FF"/>
                </a:solidFill>
                <a:effectLst/>
                <a:latin typeface="Times New Roman" panose="02020603050405020304" pitchFamily="18" charset="0"/>
                <a:cs typeface="Times New Roman" panose="02020603050405020304" pitchFamily="18" charset="0"/>
              </a:rPr>
              <a:t>đó</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làm</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nổi</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bật</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tâm</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trạng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cô</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đơn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rợn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ngợp</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trước</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thiên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nhiên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bao</a:t>
            </a:r>
            <a:r>
              <a:rPr lang="en-US" sz="2800" b="1" dirty="0">
                <a:solidFill>
                  <a:srgbClr val="5757FF"/>
                </a:solidFill>
                <a:effectLst/>
                <a:latin typeface="Times New Roman" panose="02020603050405020304" pitchFamily="18" charset="0"/>
                <a:cs typeface="Times New Roman" panose="02020603050405020304" pitchFamily="18" charset="0"/>
              </a:rPr>
              <a:t> la </a:t>
            </a:r>
            <a:r>
              <a:rPr lang="en-US" sz="2800" b="1" dirty="0" err="1">
                <a:solidFill>
                  <a:srgbClr val="5757FF"/>
                </a:solidFill>
                <a:effectLst/>
                <a:latin typeface="Times New Roman" panose="02020603050405020304" pitchFamily="18" charset="0"/>
                <a:cs typeface="Times New Roman" panose="02020603050405020304" pitchFamily="18" charset="0"/>
              </a:rPr>
              <a:t>của</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tác</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giả</a:t>
            </a:r>
            <a:r>
              <a:rPr lang="en-US" sz="2800" b="1" dirty="0">
                <a:solidFill>
                  <a:srgbClr val="5757FF"/>
                </a:solidFill>
                <a:effectLst/>
                <a:latin typeface="Times New Roman" panose="02020603050405020304" pitchFamily="18" charset="0"/>
                <a:cs typeface="Times New Roman" panose="02020603050405020304" pitchFamily="18" charset="0"/>
              </a:rPr>
              <a:t>.</a:t>
            </a:r>
            <a:r>
              <a:rPr lang="vi-VN" sz="2800" b="1" dirty="0">
                <a:solidFill>
                  <a:srgbClr val="5757FF"/>
                </a:solidFill>
                <a:effectLst/>
                <a:latin typeface="Times New Roman" panose="02020603050405020304" pitchFamily="18" charset="0"/>
                <a:cs typeface="Times New Roman" panose="02020603050405020304" pitchFamily="18" charset="0"/>
              </a:rPr>
              <a:t> </a:t>
            </a:r>
            <a:endParaRPr lang="en-US" sz="2800" b="1" dirty="0">
              <a:solidFill>
                <a:srgbClr val="5757FF"/>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5D4E338-0624-E34C-B6F9-1A0579DB5A8D}"/>
              </a:ext>
            </a:extLst>
          </p:cNvPr>
          <p:cNvSpPr txBox="1"/>
          <p:nvPr/>
        </p:nvSpPr>
        <p:spPr>
          <a:xfrm>
            <a:off x="1155593" y="3447474"/>
            <a:ext cx="5555090" cy="461665"/>
          </a:xfrm>
          <a:prstGeom prst="rect">
            <a:avLst/>
          </a:prstGeom>
          <a:noFill/>
        </p:spPr>
        <p:txBody>
          <a:bodyPr wrap="square">
            <a:spAutoFit/>
          </a:bodyPr>
          <a:lstStyle/>
          <a:p>
            <a:pPr marL="342900" indent="-342900" algn="just">
              <a:buFont typeface="Arial" panose="020B0604020202020204" pitchFamily="34" charset="0"/>
              <a:buChar char="•"/>
            </a:pPr>
            <a:r>
              <a:rPr lang="en-US" sz="2400">
                <a:latin typeface="Times New Roman" pitchFamily="18" charset="0"/>
                <a:cs typeface="Times New Roman" pitchFamily="18" charset="0"/>
              </a:rPr>
              <a:t>Từ tượng thanh </a:t>
            </a:r>
            <a:r>
              <a:rPr lang="en-US" sz="2400" i="1">
                <a:latin typeface="Times New Roman" pitchFamily="18" charset="0"/>
                <a:cs typeface="Times New Roman" pitchFamily="18" charset="0"/>
              </a:rPr>
              <a:t>“quốc quốc”, “gia gia”</a:t>
            </a:r>
            <a:endParaRPr lang="en-US" sz="2400"/>
          </a:p>
        </p:txBody>
      </p:sp>
      <p:sp>
        <p:nvSpPr>
          <p:cNvPr id="8" name="TextBox 7">
            <a:extLst>
              <a:ext uri="{FF2B5EF4-FFF2-40B4-BE49-F238E27FC236}">
                <a16:creationId xmlns:a16="http://schemas.microsoft.com/office/drawing/2014/main" id="{C312B2D6-7C78-7372-BCB7-4B03CF1A1DEB}"/>
              </a:ext>
            </a:extLst>
          </p:cNvPr>
          <p:cNvSpPr txBox="1"/>
          <p:nvPr/>
        </p:nvSpPr>
        <p:spPr>
          <a:xfrm>
            <a:off x="1593201" y="6264300"/>
            <a:ext cx="6209522" cy="461665"/>
          </a:xfrm>
          <a:prstGeom prst="rect">
            <a:avLst/>
          </a:prstGeom>
          <a:noFill/>
        </p:spPr>
        <p:txBody>
          <a:bodyPr wrap="square">
            <a:spAutoFit/>
          </a:bodyPr>
          <a:lstStyle/>
          <a:p>
            <a:r>
              <a:rPr lang="vi-VN" sz="2400" b="1">
                <a:solidFill>
                  <a:srgbClr val="5757FF"/>
                </a:solidFill>
                <a:effectLst/>
                <a:latin typeface="Times New Roman" panose="02020603050405020304" pitchFamily="18" charset="0"/>
                <a:cs typeface="Times New Roman" panose="02020603050405020304" pitchFamily="18" charset="0"/>
              </a:rPr>
              <a:t>=&gt; Tả cảnh ngụ tình.</a:t>
            </a:r>
            <a:endParaRPr lang="en-US" sz="2400" b="1"/>
          </a:p>
        </p:txBody>
      </p:sp>
    </p:spTree>
    <p:extLst>
      <p:ext uri="{BB962C8B-B14F-4D97-AF65-F5344CB8AC3E}">
        <p14:creationId xmlns:p14="http://schemas.microsoft.com/office/powerpoint/2010/main" val="344151605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80">
                                          <p:stCondLst>
                                            <p:cond delay="0"/>
                                          </p:stCondLst>
                                        </p:cTn>
                                        <p:tgtEl>
                                          <p:spTgt spid="8"/>
                                        </p:tgtEl>
                                      </p:cBhvr>
                                    </p:animEffect>
                                    <p:anim calcmode="lin" valueType="num">
                                      <p:cBhvr>
                                        <p:cTn id="3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3" dur="26">
                                          <p:stCondLst>
                                            <p:cond delay="650"/>
                                          </p:stCondLst>
                                        </p:cTn>
                                        <p:tgtEl>
                                          <p:spTgt spid="8"/>
                                        </p:tgtEl>
                                      </p:cBhvr>
                                      <p:to x="100000" y="60000"/>
                                    </p:animScale>
                                    <p:animScale>
                                      <p:cBhvr>
                                        <p:cTn id="44" dur="166" decel="50000">
                                          <p:stCondLst>
                                            <p:cond delay="676"/>
                                          </p:stCondLst>
                                        </p:cTn>
                                        <p:tgtEl>
                                          <p:spTgt spid="8"/>
                                        </p:tgtEl>
                                      </p:cBhvr>
                                      <p:to x="100000" y="100000"/>
                                    </p:animScale>
                                    <p:animScale>
                                      <p:cBhvr>
                                        <p:cTn id="45" dur="26">
                                          <p:stCondLst>
                                            <p:cond delay="1312"/>
                                          </p:stCondLst>
                                        </p:cTn>
                                        <p:tgtEl>
                                          <p:spTgt spid="8"/>
                                        </p:tgtEl>
                                      </p:cBhvr>
                                      <p:to x="100000" y="80000"/>
                                    </p:animScale>
                                    <p:animScale>
                                      <p:cBhvr>
                                        <p:cTn id="46" dur="166" decel="50000">
                                          <p:stCondLst>
                                            <p:cond delay="1338"/>
                                          </p:stCondLst>
                                        </p:cTn>
                                        <p:tgtEl>
                                          <p:spTgt spid="8"/>
                                        </p:tgtEl>
                                      </p:cBhvr>
                                      <p:to x="100000" y="100000"/>
                                    </p:animScale>
                                    <p:animScale>
                                      <p:cBhvr>
                                        <p:cTn id="47" dur="26">
                                          <p:stCondLst>
                                            <p:cond delay="1642"/>
                                          </p:stCondLst>
                                        </p:cTn>
                                        <p:tgtEl>
                                          <p:spTgt spid="8"/>
                                        </p:tgtEl>
                                      </p:cBhvr>
                                      <p:to x="100000" y="90000"/>
                                    </p:animScale>
                                    <p:animScale>
                                      <p:cBhvr>
                                        <p:cTn id="48" dur="166" decel="50000">
                                          <p:stCondLst>
                                            <p:cond delay="1668"/>
                                          </p:stCondLst>
                                        </p:cTn>
                                        <p:tgtEl>
                                          <p:spTgt spid="8"/>
                                        </p:tgtEl>
                                      </p:cBhvr>
                                      <p:to x="100000" y="100000"/>
                                    </p:animScale>
                                    <p:animScale>
                                      <p:cBhvr>
                                        <p:cTn id="49" dur="26">
                                          <p:stCondLst>
                                            <p:cond delay="1808"/>
                                          </p:stCondLst>
                                        </p:cTn>
                                        <p:tgtEl>
                                          <p:spTgt spid="8"/>
                                        </p:tgtEl>
                                      </p:cBhvr>
                                      <p:to x="100000" y="95000"/>
                                    </p:animScale>
                                    <p:animScale>
                                      <p:cBhvr>
                                        <p:cTn id="5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4"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36E03E-3280-D983-30BD-8D3E04D5BD50}"/>
              </a:ext>
            </a:extLst>
          </p:cNvPr>
          <p:cNvSpPr txBox="1"/>
          <p:nvPr/>
        </p:nvSpPr>
        <p:spPr>
          <a:xfrm>
            <a:off x="478154" y="-806297"/>
            <a:ext cx="8589645" cy="1956841"/>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2400" b="1">
                <a:solidFill>
                  <a:srgbClr val="FF0000"/>
                </a:solidFill>
                <a:effectLst/>
                <a:latin typeface="Lobster Two" panose="02000506000000020003" pitchFamily="2" charset="0"/>
                <a:ea typeface="+mj-ea"/>
                <a:cs typeface="+mj-cs"/>
              </a:rPr>
              <a:t>1. Nét độc đáo của bài thơ thể hiện qua hình ảnh, từ ngữ, biện pháp tu từ.</a:t>
            </a:r>
            <a:endParaRPr lang="en-US" sz="2400">
              <a:solidFill>
                <a:srgbClr val="FF0000"/>
              </a:solidFill>
              <a:effectLst/>
              <a:latin typeface="Lobster Two" panose="02000506000000020003" pitchFamily="2" charset="0"/>
              <a:ea typeface="+mj-ea"/>
              <a:cs typeface="+mj-cs"/>
            </a:endParaRPr>
          </a:p>
        </p:txBody>
      </p:sp>
      <p:pic>
        <p:nvPicPr>
          <p:cNvPr id="5" name="Picture 8" descr="Deongang1">
            <a:extLst>
              <a:ext uri="{FF2B5EF4-FFF2-40B4-BE49-F238E27FC236}">
                <a16:creationId xmlns:a16="http://schemas.microsoft.com/office/drawing/2014/main" id="{DCCEA614-4060-6750-9213-C1ED73DE16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87" r="24663"/>
          <a:stretch/>
        </p:blipFill>
        <p:spPr bwMode="auto">
          <a:xfrm>
            <a:off x="7037899" y="1722511"/>
            <a:ext cx="5151053" cy="513548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57222E0-F153-A080-6CAD-069682D2BA2D}"/>
              </a:ext>
            </a:extLst>
          </p:cNvPr>
          <p:cNvSpPr txBox="1"/>
          <p:nvPr/>
        </p:nvSpPr>
        <p:spPr>
          <a:xfrm>
            <a:off x="623102" y="1048009"/>
            <a:ext cx="6209522" cy="424732"/>
          </a:xfrm>
          <a:prstGeom prst="rect">
            <a:avLst/>
          </a:prstGeom>
          <a:noFill/>
        </p:spPr>
        <p:txBody>
          <a:bodyPr wrap="square">
            <a:spAutoFit/>
          </a:bodyPr>
          <a:lstStyle/>
          <a:p>
            <a:pPr marL="342900" marR="0" lvl="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Biện pháp tu từ:</a:t>
            </a:r>
          </a:p>
        </p:txBody>
      </p:sp>
      <p:sp>
        <p:nvSpPr>
          <p:cNvPr id="8" name="TextBox 7">
            <a:extLst>
              <a:ext uri="{FF2B5EF4-FFF2-40B4-BE49-F238E27FC236}">
                <a16:creationId xmlns:a16="http://schemas.microsoft.com/office/drawing/2014/main" id="{26DD25E4-19D1-9696-5893-095E490E5473}"/>
              </a:ext>
            </a:extLst>
          </p:cNvPr>
          <p:cNvSpPr txBox="1"/>
          <p:nvPr/>
        </p:nvSpPr>
        <p:spPr>
          <a:xfrm>
            <a:off x="828377" y="1497854"/>
            <a:ext cx="6209522" cy="1243417"/>
          </a:xfrm>
          <a:prstGeom prst="rect">
            <a:avLst/>
          </a:prstGeom>
          <a:noFill/>
        </p:spPr>
        <p:txBody>
          <a:bodyPr wrap="square">
            <a:spAutoFit/>
          </a:bodyPr>
          <a:lstStyle/>
          <a:p>
            <a:pPr marR="0">
              <a:lnSpc>
                <a:spcPct val="90000"/>
              </a:lnSpc>
              <a:spcBef>
                <a:spcPts val="0"/>
              </a:spcBef>
              <a:spcAft>
                <a:spcPts val="600"/>
              </a:spcAft>
            </a:pPr>
            <a:r>
              <a:rPr lang="en-US" sz="2400">
                <a:effectLst/>
                <a:latin typeface="Times New Roman" panose="02020603050405020304" pitchFamily="18" charset="0"/>
                <a:cs typeface="Times New Roman" panose="02020603050405020304" pitchFamily="18" charset="0"/>
              </a:rPr>
              <a:t>+ Biện pháp đảo ngữ, đối lập: Cặp câu 3 – 4:</a:t>
            </a:r>
          </a:p>
          <a:p>
            <a:pPr marR="0">
              <a:lnSpc>
                <a:spcPct val="90000"/>
              </a:lnSpc>
              <a:spcBef>
                <a:spcPts val="0"/>
              </a:spcBef>
              <a:spcAft>
                <a:spcPts val="600"/>
              </a:spcAft>
            </a:pPr>
            <a:r>
              <a:rPr lang="en-US" sz="2400">
                <a:effectLst/>
                <a:latin typeface="Times New Roman" panose="02020603050405020304" pitchFamily="18" charset="0"/>
                <a:cs typeface="Times New Roman" panose="02020603050405020304" pitchFamily="18" charset="0"/>
              </a:rPr>
              <a:t>                 </a:t>
            </a:r>
            <a:r>
              <a:rPr lang="en-US" sz="2400" i="1">
                <a:effectLst/>
                <a:latin typeface="Times New Roman" panose="02020603050405020304" pitchFamily="18" charset="0"/>
                <a:cs typeface="Times New Roman" panose="02020603050405020304" pitchFamily="18" charset="0"/>
              </a:rPr>
              <a:t>Lom khom dưới núi, </a:t>
            </a:r>
            <a:r>
              <a:rPr lang="en-US" sz="2400" i="1">
                <a:solidFill>
                  <a:srgbClr val="FF0000"/>
                </a:solidFill>
                <a:effectLst/>
                <a:latin typeface="Times New Roman" panose="02020603050405020304" pitchFamily="18" charset="0"/>
                <a:cs typeface="Times New Roman" panose="02020603050405020304" pitchFamily="18" charset="0"/>
              </a:rPr>
              <a:t>tiều vài chú</a:t>
            </a:r>
          </a:p>
          <a:p>
            <a:pPr marR="0">
              <a:lnSpc>
                <a:spcPct val="90000"/>
              </a:lnSpc>
              <a:spcBef>
                <a:spcPts val="0"/>
              </a:spcBef>
              <a:spcAft>
                <a:spcPts val="600"/>
              </a:spcAft>
            </a:pPr>
            <a:r>
              <a:rPr lang="en-US" sz="2400" i="1">
                <a:latin typeface="Times New Roman" panose="02020603050405020304" pitchFamily="18" charset="0"/>
                <a:cs typeface="Times New Roman" panose="02020603050405020304" pitchFamily="18" charset="0"/>
              </a:rPr>
              <a:t>                 Lác đác bên sông, </a:t>
            </a:r>
            <a:r>
              <a:rPr lang="en-US" sz="2400" i="1">
                <a:solidFill>
                  <a:srgbClr val="FF0000"/>
                </a:solidFill>
                <a:latin typeface="Times New Roman" panose="02020603050405020304" pitchFamily="18" charset="0"/>
                <a:cs typeface="Times New Roman" panose="02020603050405020304" pitchFamily="18" charset="0"/>
              </a:rPr>
              <a:t>chợ mấy nhà</a:t>
            </a:r>
            <a:endParaRPr lang="en-US" sz="2400" i="1">
              <a:solidFill>
                <a:srgbClr val="FF0000"/>
              </a:solidFill>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6E1243E-9B04-E92A-108A-F9E3550E27A1}"/>
              </a:ext>
            </a:extLst>
          </p:cNvPr>
          <p:cNvSpPr txBox="1"/>
          <p:nvPr/>
        </p:nvSpPr>
        <p:spPr>
          <a:xfrm>
            <a:off x="1" y="2781221"/>
            <a:ext cx="7037898" cy="2677656"/>
          </a:xfrm>
          <a:prstGeom prst="rect">
            <a:avLst/>
          </a:prstGeom>
          <a:noFill/>
        </p:spPr>
        <p:txBody>
          <a:bodyPr wrap="square">
            <a:spAutoFit/>
          </a:bodyPr>
          <a:lstStyle/>
          <a:p>
            <a:pPr marR="0" algn="just">
              <a:spcBef>
                <a:spcPts val="0"/>
              </a:spcBef>
            </a:pPr>
            <a:r>
              <a:rPr lang="en-US" sz="2800" b="1" i="1"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5757FF"/>
                </a:solidFill>
                <a:effectLst/>
                <a:latin typeface="Times New Roman" panose="02020603050405020304" pitchFamily="18" charset="0"/>
                <a:cs typeface="Times New Roman" panose="02020603050405020304" pitchFamily="18" charset="0"/>
              </a:rPr>
              <a:t>Tác</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dụng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nhấn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mạnh</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sự</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nhỏ</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bé</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của</a:t>
            </a:r>
            <a:r>
              <a:rPr lang="en-US" sz="2800" b="1" i="1" dirty="0">
                <a:solidFill>
                  <a:srgbClr val="5757FF"/>
                </a:solidFill>
                <a:effectLst/>
                <a:latin typeface="Times New Roman" panose="02020603050405020304" pitchFamily="18" charset="0"/>
                <a:cs typeface="Times New Roman" panose="02020603050405020304" pitchFamily="18" charset="0"/>
              </a:rPr>
              <a:t> con </a:t>
            </a:r>
            <a:r>
              <a:rPr lang="en-US" sz="2800" b="1" i="1" dirty="0" err="1">
                <a:solidFill>
                  <a:srgbClr val="5757FF"/>
                </a:solidFill>
                <a:effectLst/>
                <a:latin typeface="Times New Roman" panose="02020603050405020304" pitchFamily="18" charset="0"/>
                <a:cs typeface="Times New Roman" panose="02020603050405020304" pitchFamily="18" charset="0"/>
              </a:rPr>
              <a:t>người</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trước</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thiên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nhiên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rộng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lớn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Cảnh</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vật</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và</a:t>
            </a:r>
            <a:r>
              <a:rPr lang="en-US" sz="2800" b="1" i="1" dirty="0">
                <a:solidFill>
                  <a:srgbClr val="5757FF"/>
                </a:solidFill>
                <a:effectLst/>
                <a:latin typeface="Times New Roman" panose="02020603050405020304" pitchFamily="18" charset="0"/>
                <a:cs typeface="Times New Roman" panose="02020603050405020304" pitchFamily="18" charset="0"/>
              </a:rPr>
              <a:t> con </a:t>
            </a:r>
            <a:r>
              <a:rPr lang="en-US" sz="2800" b="1" i="1" dirty="0" err="1">
                <a:solidFill>
                  <a:srgbClr val="5757FF"/>
                </a:solidFill>
                <a:effectLst/>
                <a:latin typeface="Times New Roman" panose="02020603050405020304" pitchFamily="18" charset="0"/>
                <a:cs typeface="Times New Roman" panose="02020603050405020304" pitchFamily="18" charset="0"/>
              </a:rPr>
              <a:t>người</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dường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như</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có</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sự</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xa</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cách</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khiến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cho</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không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khí</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càng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thêm</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hoang</a:t>
            </a:r>
            <a:r>
              <a:rPr lang="en-US" sz="2800" b="1" i="1" dirty="0">
                <a:solidFill>
                  <a:srgbClr val="5757FF"/>
                </a:solidFill>
                <a:effectLst/>
                <a:latin typeface="Times New Roman" panose="02020603050405020304" pitchFamily="18" charset="0"/>
                <a:cs typeface="Times New Roman" panose="02020603050405020304" pitchFamily="18" charset="0"/>
              </a:rPr>
              <a:t> vu, </a:t>
            </a:r>
            <a:r>
              <a:rPr lang="en-US" sz="2800" b="1" i="1" dirty="0" err="1">
                <a:solidFill>
                  <a:srgbClr val="5757FF"/>
                </a:solidFill>
                <a:effectLst/>
                <a:latin typeface="Times New Roman" panose="02020603050405020304" pitchFamily="18" charset="0"/>
                <a:cs typeface="Times New Roman" panose="02020603050405020304" pitchFamily="18" charset="0"/>
              </a:rPr>
              <a:t>cô</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quạnh</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Từ</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đó</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làm</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rõ</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tâm</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trạng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cô</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đơn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lẻ</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loi</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và</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nhớ</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nước</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thương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nhà</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của</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tác</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giả</a:t>
            </a:r>
            <a:r>
              <a:rPr lang="en-US" sz="2800" b="1" i="1" dirty="0">
                <a:solidFill>
                  <a:srgbClr val="5757FF"/>
                </a:solidFill>
                <a:effectLst/>
                <a:latin typeface="Times New Roman" panose="02020603050405020304" pitchFamily="18" charset="0"/>
                <a:cs typeface="Times New Roman" panose="02020603050405020304" pitchFamily="18" charset="0"/>
              </a:rPr>
              <a:t>. </a:t>
            </a:r>
          </a:p>
        </p:txBody>
      </p:sp>
      <p:cxnSp>
        <p:nvCxnSpPr>
          <p:cNvPr id="14" name="Straight Connector 13">
            <a:extLst>
              <a:ext uri="{FF2B5EF4-FFF2-40B4-BE49-F238E27FC236}">
                <a16:creationId xmlns:a16="http://schemas.microsoft.com/office/drawing/2014/main" id="{138AC3C3-3C1A-D1CC-CFFC-429CAB5FCD2A}"/>
              </a:ext>
            </a:extLst>
          </p:cNvPr>
          <p:cNvCxnSpPr>
            <a:cxnSpLocks/>
          </p:cNvCxnSpPr>
          <p:nvPr/>
        </p:nvCxnSpPr>
        <p:spPr>
          <a:xfrm>
            <a:off x="2313992" y="2230017"/>
            <a:ext cx="1091682" cy="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32E3ACEE-833E-2A91-DC64-4FACF005B291}"/>
              </a:ext>
            </a:extLst>
          </p:cNvPr>
          <p:cNvCxnSpPr>
            <a:cxnSpLocks/>
          </p:cNvCxnSpPr>
          <p:nvPr/>
        </p:nvCxnSpPr>
        <p:spPr>
          <a:xfrm>
            <a:off x="2158482" y="2662335"/>
            <a:ext cx="920621"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77827265"/>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3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80">
                                          <p:stCondLst>
                                            <p:cond delay="0"/>
                                          </p:stCondLst>
                                        </p:cTn>
                                        <p:tgtEl>
                                          <p:spTgt spid="11"/>
                                        </p:tgtEl>
                                      </p:cBhvr>
                                    </p:animEffect>
                                    <p:anim calcmode="lin" valueType="num">
                                      <p:cBhvr>
                                        <p:cTn id="2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2" dur="26">
                                          <p:stCondLst>
                                            <p:cond delay="650"/>
                                          </p:stCondLst>
                                        </p:cTn>
                                        <p:tgtEl>
                                          <p:spTgt spid="11"/>
                                        </p:tgtEl>
                                      </p:cBhvr>
                                      <p:to x="100000" y="60000"/>
                                    </p:animScale>
                                    <p:animScale>
                                      <p:cBhvr>
                                        <p:cTn id="33" dur="166" decel="50000">
                                          <p:stCondLst>
                                            <p:cond delay="676"/>
                                          </p:stCondLst>
                                        </p:cTn>
                                        <p:tgtEl>
                                          <p:spTgt spid="11"/>
                                        </p:tgtEl>
                                      </p:cBhvr>
                                      <p:to x="100000" y="100000"/>
                                    </p:animScale>
                                    <p:animScale>
                                      <p:cBhvr>
                                        <p:cTn id="34" dur="26">
                                          <p:stCondLst>
                                            <p:cond delay="1312"/>
                                          </p:stCondLst>
                                        </p:cTn>
                                        <p:tgtEl>
                                          <p:spTgt spid="11"/>
                                        </p:tgtEl>
                                      </p:cBhvr>
                                      <p:to x="100000" y="80000"/>
                                    </p:animScale>
                                    <p:animScale>
                                      <p:cBhvr>
                                        <p:cTn id="35" dur="166" decel="50000">
                                          <p:stCondLst>
                                            <p:cond delay="1338"/>
                                          </p:stCondLst>
                                        </p:cTn>
                                        <p:tgtEl>
                                          <p:spTgt spid="11"/>
                                        </p:tgtEl>
                                      </p:cBhvr>
                                      <p:to x="100000" y="100000"/>
                                    </p:animScale>
                                    <p:animScale>
                                      <p:cBhvr>
                                        <p:cTn id="36" dur="26">
                                          <p:stCondLst>
                                            <p:cond delay="1642"/>
                                          </p:stCondLst>
                                        </p:cTn>
                                        <p:tgtEl>
                                          <p:spTgt spid="11"/>
                                        </p:tgtEl>
                                      </p:cBhvr>
                                      <p:to x="100000" y="90000"/>
                                    </p:animScale>
                                    <p:animScale>
                                      <p:cBhvr>
                                        <p:cTn id="37" dur="166" decel="50000">
                                          <p:stCondLst>
                                            <p:cond delay="1668"/>
                                          </p:stCondLst>
                                        </p:cTn>
                                        <p:tgtEl>
                                          <p:spTgt spid="11"/>
                                        </p:tgtEl>
                                      </p:cBhvr>
                                      <p:to x="100000" y="100000"/>
                                    </p:animScale>
                                    <p:animScale>
                                      <p:cBhvr>
                                        <p:cTn id="38" dur="26">
                                          <p:stCondLst>
                                            <p:cond delay="1808"/>
                                          </p:stCondLst>
                                        </p:cTn>
                                        <p:tgtEl>
                                          <p:spTgt spid="11"/>
                                        </p:tgtEl>
                                      </p:cBhvr>
                                      <p:to x="100000" y="95000"/>
                                    </p:animScale>
                                    <p:animScale>
                                      <p:cBhvr>
                                        <p:cTn id="39"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36E03E-3280-D983-30BD-8D3E04D5BD50}"/>
              </a:ext>
            </a:extLst>
          </p:cNvPr>
          <p:cNvSpPr txBox="1"/>
          <p:nvPr/>
        </p:nvSpPr>
        <p:spPr>
          <a:xfrm>
            <a:off x="478154" y="-806297"/>
            <a:ext cx="8589645" cy="1956841"/>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2400" b="1">
                <a:solidFill>
                  <a:srgbClr val="FF0000"/>
                </a:solidFill>
                <a:effectLst/>
                <a:latin typeface="Lobster Two" panose="02000506000000020003" pitchFamily="2" charset="0"/>
                <a:ea typeface="+mj-ea"/>
                <a:cs typeface="+mj-cs"/>
              </a:rPr>
              <a:t>1. Nét độc đáo của bài thơ thể hiện qua hình ảnh, từ ngữ, biện pháp tu từ.</a:t>
            </a:r>
            <a:endParaRPr lang="en-US" sz="2400">
              <a:solidFill>
                <a:srgbClr val="FF0000"/>
              </a:solidFill>
              <a:effectLst/>
              <a:latin typeface="Lobster Two" panose="02000506000000020003" pitchFamily="2" charset="0"/>
              <a:ea typeface="+mj-ea"/>
              <a:cs typeface="+mj-cs"/>
            </a:endParaRPr>
          </a:p>
        </p:txBody>
      </p:sp>
      <p:pic>
        <p:nvPicPr>
          <p:cNvPr id="5" name="Picture 8" descr="Deongang1">
            <a:extLst>
              <a:ext uri="{FF2B5EF4-FFF2-40B4-BE49-F238E27FC236}">
                <a16:creationId xmlns:a16="http://schemas.microsoft.com/office/drawing/2014/main" id="{DCCEA614-4060-6750-9213-C1ED73DE16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87" r="24663"/>
          <a:stretch/>
        </p:blipFill>
        <p:spPr bwMode="auto">
          <a:xfrm>
            <a:off x="7037899" y="1722511"/>
            <a:ext cx="5151053" cy="513548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57222E0-F153-A080-6CAD-069682D2BA2D}"/>
              </a:ext>
            </a:extLst>
          </p:cNvPr>
          <p:cNvSpPr txBox="1"/>
          <p:nvPr/>
        </p:nvSpPr>
        <p:spPr>
          <a:xfrm>
            <a:off x="623102" y="1048009"/>
            <a:ext cx="6209522" cy="424732"/>
          </a:xfrm>
          <a:prstGeom prst="rect">
            <a:avLst/>
          </a:prstGeom>
          <a:noFill/>
        </p:spPr>
        <p:txBody>
          <a:bodyPr wrap="square">
            <a:spAutoFit/>
          </a:bodyPr>
          <a:lstStyle/>
          <a:p>
            <a:pPr marL="342900" marR="0" lvl="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Biện pháp tu từ:</a:t>
            </a:r>
          </a:p>
        </p:txBody>
      </p:sp>
      <p:sp>
        <p:nvSpPr>
          <p:cNvPr id="3" name="TextBox 2">
            <a:extLst>
              <a:ext uri="{FF2B5EF4-FFF2-40B4-BE49-F238E27FC236}">
                <a16:creationId xmlns:a16="http://schemas.microsoft.com/office/drawing/2014/main" id="{12A7917B-8606-012B-508C-6663CD9ACA8C}"/>
              </a:ext>
            </a:extLst>
          </p:cNvPr>
          <p:cNvSpPr txBox="1"/>
          <p:nvPr/>
        </p:nvSpPr>
        <p:spPr>
          <a:xfrm>
            <a:off x="828377" y="1611103"/>
            <a:ext cx="6209522" cy="1200329"/>
          </a:xfrm>
          <a:prstGeom prst="rect">
            <a:avLst/>
          </a:prstGeom>
          <a:noFill/>
        </p:spPr>
        <p:txBody>
          <a:bodyPr wrap="square">
            <a:spAutoFit/>
          </a:bodyPr>
          <a:lstStyle/>
          <a:p>
            <a:pPr algn="just"/>
            <a:r>
              <a:rPr lang="en-US" sz="2400">
                <a:effectLst/>
                <a:latin typeface="Times New Roman" panose="02020603050405020304" pitchFamily="18" charset="0"/>
                <a:cs typeface="Times New Roman" panose="02020603050405020304" pitchFamily="18" charset="0"/>
              </a:rPr>
              <a:t>+ Biện pháp nhân hoá: Cặp câu 5 – 6: </a:t>
            </a:r>
          </a:p>
          <a:p>
            <a:pPr algn="just"/>
            <a:r>
              <a:rPr lang="en-US" sz="2400" i="1">
                <a:latin typeface="Times New Roman" panose="02020603050405020304" pitchFamily="18" charset="0"/>
                <a:cs typeface="Times New Roman" panose="02020603050405020304" pitchFamily="18" charset="0"/>
              </a:rPr>
              <a:t>      Nhớ nước đau lòng, con quốc quốc</a:t>
            </a:r>
          </a:p>
          <a:p>
            <a:pPr algn="just"/>
            <a:r>
              <a:rPr lang="en-US" sz="2400" i="1">
                <a:effectLst/>
                <a:latin typeface="Times New Roman" panose="02020603050405020304" pitchFamily="18" charset="0"/>
                <a:cs typeface="Times New Roman" panose="02020603050405020304" pitchFamily="18" charset="0"/>
              </a:rPr>
              <a:t>      Thương nhà mỏi miệng cái </a:t>
            </a:r>
            <a:r>
              <a:rPr lang="vi-VN" sz="2400" i="1">
                <a:effectLst/>
                <a:latin typeface="Times New Roman" panose="02020603050405020304" pitchFamily="18" charset="0"/>
                <a:cs typeface="Times New Roman" panose="02020603050405020304" pitchFamily="18" charset="0"/>
              </a:rPr>
              <a:t>gia gi</a:t>
            </a:r>
            <a:r>
              <a:rPr lang="en-US" sz="2400" i="1">
                <a:effectLst/>
                <a:latin typeface="Times New Roman" panose="02020603050405020304" pitchFamily="18" charset="0"/>
                <a:cs typeface="Times New Roman" panose="02020603050405020304" pitchFamily="18" charset="0"/>
              </a:rPr>
              <a:t>a</a:t>
            </a:r>
          </a:p>
        </p:txBody>
      </p:sp>
      <p:sp>
        <p:nvSpPr>
          <p:cNvPr id="9" name="TextBox 8">
            <a:extLst>
              <a:ext uri="{FF2B5EF4-FFF2-40B4-BE49-F238E27FC236}">
                <a16:creationId xmlns:a16="http://schemas.microsoft.com/office/drawing/2014/main" id="{790E9FEB-C43C-72FA-7F7A-D141F1537503}"/>
              </a:ext>
            </a:extLst>
          </p:cNvPr>
          <p:cNvSpPr txBox="1"/>
          <p:nvPr/>
        </p:nvSpPr>
        <p:spPr>
          <a:xfrm>
            <a:off x="623102" y="2811432"/>
            <a:ext cx="6209522" cy="1200329"/>
          </a:xfrm>
          <a:prstGeom prst="rect">
            <a:avLst/>
          </a:prstGeom>
          <a:noFill/>
        </p:spPr>
        <p:txBody>
          <a:bodyPr wrap="square">
            <a:spAutoFit/>
          </a:bodyPr>
          <a:lstStyle/>
          <a:p>
            <a:pPr algn="just"/>
            <a:r>
              <a:rPr lang="en-US" sz="240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a:solidFill>
                  <a:srgbClr val="0000FF"/>
                </a:solidFill>
                <a:effectLst/>
                <a:latin typeface="Times New Roman" panose="02020603050405020304" pitchFamily="18" charset="0"/>
                <a:cs typeface="Times New Roman" panose="02020603050405020304" pitchFamily="18" charset="0"/>
              </a:rPr>
              <a:t> Tác dụng: nhấn mạnh sức sống mạnh mẽ của thiên nhiên, đối lập với sự thiếu sức sống của bức tranh sinh hoạt nơi xóm núi.</a:t>
            </a:r>
            <a:endParaRPr lang="en-US" sz="2400">
              <a:solidFill>
                <a:srgbClr val="0000FF"/>
              </a:solidFill>
            </a:endParaRPr>
          </a:p>
        </p:txBody>
      </p:sp>
      <p:sp>
        <p:nvSpPr>
          <p:cNvPr id="2" name="TextBox 1">
            <a:extLst>
              <a:ext uri="{FF2B5EF4-FFF2-40B4-BE49-F238E27FC236}">
                <a16:creationId xmlns:a16="http://schemas.microsoft.com/office/drawing/2014/main" id="{69DF2204-4298-1D37-CB49-9D6F47EC871F}"/>
              </a:ext>
            </a:extLst>
          </p:cNvPr>
          <p:cNvSpPr txBox="1"/>
          <p:nvPr/>
        </p:nvSpPr>
        <p:spPr>
          <a:xfrm>
            <a:off x="828377" y="4123156"/>
            <a:ext cx="6209522" cy="1200329"/>
          </a:xfrm>
          <a:prstGeom prst="rect">
            <a:avLst/>
          </a:prstGeom>
          <a:noFill/>
        </p:spPr>
        <p:txBody>
          <a:bodyPr wrap="square">
            <a:spAutoFit/>
          </a:bodyPr>
          <a:lstStyle/>
          <a:p>
            <a:pPr algn="just"/>
            <a:r>
              <a:rPr lang="en-US" sz="2400">
                <a:effectLst/>
                <a:latin typeface="Times New Roman" panose="02020603050405020304" pitchFamily="18" charset="0"/>
                <a:cs typeface="Times New Roman" panose="02020603050405020304" pitchFamily="18" charset="0"/>
              </a:rPr>
              <a:t>+ Biện pháp </a:t>
            </a:r>
            <a:r>
              <a:rPr lang="en-US" sz="2400">
                <a:latin typeface="Times New Roman" panose="02020603050405020304" pitchFamily="18" charset="0"/>
                <a:cs typeface="Times New Roman" panose="02020603050405020304" pitchFamily="18" charset="0"/>
              </a:rPr>
              <a:t>đối lập, tương phản</a:t>
            </a:r>
            <a:r>
              <a:rPr lang="en-US" sz="2400">
                <a:effectLst/>
                <a:latin typeface="Times New Roman" panose="02020603050405020304" pitchFamily="18" charset="0"/>
                <a:cs typeface="Times New Roman" panose="02020603050405020304" pitchFamily="18" charset="0"/>
              </a:rPr>
              <a:t>: Cặp câu 7 – 8: </a:t>
            </a:r>
          </a:p>
          <a:p>
            <a:pPr algn="just"/>
            <a:r>
              <a:rPr lang="en-US" sz="2400" i="1">
                <a:latin typeface="Times New Roman" panose="02020603050405020304" pitchFamily="18" charset="0"/>
                <a:cs typeface="Times New Roman" panose="02020603050405020304" pitchFamily="18" charset="0"/>
              </a:rPr>
              <a:t>      Dừng chân đứng lại: trời, non, nước</a:t>
            </a:r>
          </a:p>
          <a:p>
            <a:pPr algn="just"/>
            <a:r>
              <a:rPr lang="en-US" sz="2400" i="1">
                <a:latin typeface="Times New Roman" panose="02020603050405020304" pitchFamily="18" charset="0"/>
                <a:cs typeface="Times New Roman" panose="02020603050405020304" pitchFamily="18" charset="0"/>
              </a:rPr>
              <a:t>      Một mảnh tình riêng, ta với ta</a:t>
            </a:r>
            <a:endParaRPr lang="en-US" sz="2400" i="1">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1B7D4AD-EB32-3998-8187-4038F2023F98}"/>
              </a:ext>
            </a:extLst>
          </p:cNvPr>
          <p:cNvSpPr txBox="1"/>
          <p:nvPr/>
        </p:nvSpPr>
        <p:spPr>
          <a:xfrm>
            <a:off x="623102" y="5434880"/>
            <a:ext cx="6209522" cy="1200329"/>
          </a:xfrm>
          <a:prstGeom prst="rect">
            <a:avLst/>
          </a:prstGeom>
          <a:noFill/>
        </p:spPr>
        <p:txBody>
          <a:bodyPr wrap="square">
            <a:spAutoFit/>
          </a:bodyPr>
          <a:lstStyle/>
          <a:p>
            <a:pPr algn="just"/>
            <a:r>
              <a:rPr lang="en-US" sz="240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a:solidFill>
                  <a:srgbClr val="0000FF"/>
                </a:solidFill>
                <a:effectLst/>
                <a:latin typeface="Times New Roman" panose="02020603050405020304" pitchFamily="18" charset="0"/>
                <a:cs typeface="Times New Roman" panose="02020603050405020304" pitchFamily="18" charset="0"/>
              </a:rPr>
              <a:t> Tác dụng: nhấn mạnh sự đối lập giữa không gian hùng vĩ bao la với con người nhỏ nhoi, đơn lẻ .</a:t>
            </a:r>
            <a:endParaRPr lang="en-US" sz="2400">
              <a:solidFill>
                <a:srgbClr val="0000FF"/>
              </a:solidFill>
            </a:endParaRPr>
          </a:p>
        </p:txBody>
      </p:sp>
    </p:spTree>
    <p:extLst>
      <p:ext uri="{BB962C8B-B14F-4D97-AF65-F5344CB8AC3E}">
        <p14:creationId xmlns:p14="http://schemas.microsoft.com/office/powerpoint/2010/main" val="1083848352"/>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5EFF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ài Thơ: Qua Đèo Ngang | Bà Huyện Thanh Quan - YouTube">
            <a:extLst>
              <a:ext uri="{FF2B5EF4-FFF2-40B4-BE49-F238E27FC236}">
                <a16:creationId xmlns:a16="http://schemas.microsoft.com/office/drawing/2014/main" id="{D4C52723-0B23-2F18-D6A5-82DBE091D2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03" t="14933" r="25059"/>
          <a:stretch/>
        </p:blipFill>
        <p:spPr bwMode="auto">
          <a:xfrm>
            <a:off x="4978972" y="-74645"/>
            <a:ext cx="7209980" cy="69430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FB69B2-A268-62F8-E26F-2F9B15D6CF86}"/>
              </a:ext>
            </a:extLst>
          </p:cNvPr>
          <p:cNvSpPr txBox="1"/>
          <p:nvPr/>
        </p:nvSpPr>
        <p:spPr>
          <a:xfrm>
            <a:off x="552626" y="-598852"/>
            <a:ext cx="4023360" cy="3204134"/>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vi-VN" sz="3400" b="1">
                <a:solidFill>
                  <a:srgbClr val="FF0000"/>
                </a:solidFill>
                <a:effectLst/>
                <a:latin typeface="Lobster Two" panose="02000506000000020003" pitchFamily="2" charset="0"/>
                <a:ea typeface="+mj-ea"/>
                <a:cs typeface="+mj-cs"/>
              </a:rPr>
              <a:t>2</a:t>
            </a:r>
            <a:r>
              <a:rPr lang="en-US" sz="4400" b="1">
                <a:solidFill>
                  <a:srgbClr val="FF0000"/>
                </a:solidFill>
                <a:effectLst/>
                <a:latin typeface="+mj-lt"/>
                <a:ea typeface="+mj-ea"/>
                <a:cs typeface="+mj-cs"/>
              </a:rPr>
              <a:t>. </a:t>
            </a:r>
            <a:r>
              <a:rPr lang="vi-VN" sz="3400" b="1">
                <a:solidFill>
                  <a:srgbClr val="FF0000"/>
                </a:solidFill>
                <a:effectLst/>
                <a:latin typeface="Lobster Two" panose="02000506000000020003" pitchFamily="2" charset="0"/>
                <a:ea typeface="+mj-ea"/>
                <a:cs typeface="+mj-cs"/>
              </a:rPr>
              <a:t>Tình cảm, cảm xúc của tác giả</a:t>
            </a:r>
            <a:r>
              <a:rPr lang="en-US" sz="3400" b="1">
                <a:solidFill>
                  <a:srgbClr val="FF0000"/>
                </a:solidFill>
                <a:effectLst/>
                <a:latin typeface="Lobster Two" panose="02000506000000020003" pitchFamily="2" charset="0"/>
                <a:ea typeface="+mj-ea"/>
                <a:cs typeface="+mj-cs"/>
              </a:rPr>
              <a:t>.</a:t>
            </a:r>
            <a:endParaRPr lang="en-US" sz="3400">
              <a:solidFill>
                <a:srgbClr val="FF0000"/>
              </a:solidFill>
              <a:effectLst/>
              <a:latin typeface="Lobster Two" panose="02000506000000020003" pitchFamily="2" charset="0"/>
              <a:ea typeface="+mj-ea"/>
              <a:cs typeface="+mj-cs"/>
            </a:endParaRPr>
          </a:p>
        </p:txBody>
      </p:sp>
      <p:pic>
        <p:nvPicPr>
          <p:cNvPr id="7" name="图片 22">
            <a:extLst>
              <a:ext uri="{FF2B5EF4-FFF2-40B4-BE49-F238E27FC236}">
                <a16:creationId xmlns:a16="http://schemas.microsoft.com/office/drawing/2014/main" id="{2A5633FA-8019-AAE0-ED75-DF246C95B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Tree>
    <p:extLst>
      <p:ext uri="{BB962C8B-B14F-4D97-AF65-F5344CB8AC3E}">
        <p14:creationId xmlns:p14="http://schemas.microsoft.com/office/powerpoint/2010/main" val="200132276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ộc đời và sự nghiệp sáng tác của Bà Huyện Thanh Quan">
            <a:extLst>
              <a:ext uri="{FF2B5EF4-FFF2-40B4-BE49-F238E27FC236}">
                <a16:creationId xmlns:a16="http://schemas.microsoft.com/office/drawing/2014/main" id="{F857ECA0-57EC-6686-5F91-0BCAD6552E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90" b="2101"/>
          <a:stretch/>
        </p:blipFill>
        <p:spPr bwMode="auto">
          <a:xfrm>
            <a:off x="-1" y="1"/>
            <a:ext cx="6550091" cy="60682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10" name="Freeform: Shape 9">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3" name="Freeform: Shape 12">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grpSp>
        <p:nvGrpSpPr>
          <p:cNvPr id="16" name="Group 15">
            <a:extLst>
              <a:ext uri="{FF2B5EF4-FFF2-40B4-BE49-F238E27FC236}">
                <a16:creationId xmlns:a16="http://schemas.microsoft.com/office/drawing/2014/main" id="{943D05EF-4A10-F1E5-3AB2-45799C458CA5}"/>
              </a:ext>
            </a:extLst>
          </p:cNvPr>
          <p:cNvGrpSpPr/>
          <p:nvPr/>
        </p:nvGrpSpPr>
        <p:grpSpPr>
          <a:xfrm>
            <a:off x="7202688" y="3840481"/>
            <a:ext cx="4802077" cy="2461768"/>
            <a:chOff x="4179571" y="5055205"/>
            <a:chExt cx="2773366" cy="1222071"/>
          </a:xfrm>
        </p:grpSpPr>
        <p:sp>
          <p:nvSpPr>
            <p:cNvPr id="8" name="Cloud Callout 9">
              <a:extLst>
                <a:ext uri="{FF2B5EF4-FFF2-40B4-BE49-F238E27FC236}">
                  <a16:creationId xmlns:a16="http://schemas.microsoft.com/office/drawing/2014/main" id="{B90C7550-B7CF-9754-ECFA-8EE34E207D6A}"/>
                </a:ext>
              </a:extLst>
            </p:cNvPr>
            <p:cNvSpPr/>
            <p:nvPr/>
          </p:nvSpPr>
          <p:spPr>
            <a:xfrm>
              <a:off x="4179571" y="5055205"/>
              <a:ext cx="2773366" cy="1222071"/>
            </a:xfrm>
            <a:prstGeom prst="cloudCallout">
              <a:avLst>
                <a:gd name="adj1" fmla="val -11749"/>
                <a:gd name="adj2" fmla="val -118929"/>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60" b="0" i="0" u="none" strike="noStrike" kern="1200" cap="none" spc="0" normalizeH="0" baseline="0" noProof="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9">
              <a:extLst>
                <a:ext uri="{FF2B5EF4-FFF2-40B4-BE49-F238E27FC236}">
                  <a16:creationId xmlns:a16="http://schemas.microsoft.com/office/drawing/2014/main" id="{1818E849-7385-DF69-2C3C-79FB8DB75225}"/>
                </a:ext>
              </a:extLst>
            </p:cNvPr>
            <p:cNvSpPr/>
            <p:nvPr/>
          </p:nvSpPr>
          <p:spPr>
            <a:xfrm>
              <a:off x="4338735" y="5160636"/>
              <a:ext cx="2500603" cy="1063625"/>
            </a:xfrm>
            <a:prstGeom prst="cloudCallout">
              <a:avLst>
                <a:gd name="adj1" fmla="val -12800"/>
                <a:gd name="adj2" fmla="val -145408"/>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60" b="0" i="0" u="none" strike="noStrike" kern="1200" cap="none" spc="0" normalizeH="0" baseline="0" noProof="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2FEA52CF-09F8-2C54-4985-CEDDE40CDFD5}"/>
                </a:ext>
              </a:extLst>
            </p:cNvPr>
            <p:cNvSpPr/>
            <p:nvPr/>
          </p:nvSpPr>
          <p:spPr>
            <a:xfrm>
              <a:off x="4506764" y="5208813"/>
              <a:ext cx="2270165" cy="962555"/>
            </a:xfrm>
            <a:prstGeom prst="rect">
              <a:avLst/>
            </a:prstGeom>
            <a:noFill/>
          </p:spPr>
          <p:txBody>
            <a:bodyPr wrap="square" lIns="91440" tIns="45720" rIns="91440" bIns="45720">
              <a:spAutoFit/>
            </a:bodyPr>
            <a:lstStyle/>
            <a:p>
              <a:pPr algn="ctr"/>
              <a:r>
                <a:rPr lang="en-US" sz="2400" b="1" dirty="0" err="1">
                  <a:ln w="9525">
                    <a:solidFill>
                      <a:schemeClr val="bg1"/>
                    </a:solidFill>
                    <a:prstDash val="solid"/>
                  </a:ln>
                  <a:latin typeface="Times New Roman" panose="02020603050405020304" pitchFamily="18" charset="0"/>
                  <a:cs typeface="Times New Roman" panose="02020603050405020304" pitchFamily="18" charset="0"/>
                </a:rPr>
                <a:t>Em</a:t>
              </a:r>
              <a:r>
                <a:rPr lang="en-US" sz="2400" b="1"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dirty="0" err="1">
                  <a:ln w="9525">
                    <a:solidFill>
                      <a:schemeClr val="bg1"/>
                    </a:solidFill>
                    <a:prstDash val="solid"/>
                  </a:ln>
                  <a:latin typeface="Times New Roman" panose="02020603050405020304" pitchFamily="18" charset="0"/>
                  <a:cs typeface="Times New Roman" panose="02020603050405020304" pitchFamily="18" charset="0"/>
                </a:rPr>
                <a:t>hãy</a:t>
              </a:r>
              <a:r>
                <a:rPr lang="en-US" sz="2400" b="1"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dirty="0" err="1">
                  <a:ln w="9525">
                    <a:solidFill>
                      <a:schemeClr val="bg1"/>
                    </a:solidFill>
                    <a:prstDash val="solid"/>
                  </a:ln>
                  <a:latin typeface="Times New Roman" panose="02020603050405020304" pitchFamily="18" charset="0"/>
                  <a:cs typeface="Times New Roman" panose="02020603050405020304" pitchFamily="18" charset="0"/>
                </a:rPr>
                <a:t>n</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hận</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xét</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cách</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ngắt</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nhịp</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của</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câu</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thơ</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thứ</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7?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Cách</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ngắt</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nhịp</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đó</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giúp</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em</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hình</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dung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như</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thế</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nào</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về</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tâm</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trạng</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của</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tác</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giả</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a:t>
              </a:r>
            </a:p>
          </p:txBody>
        </p:sp>
      </p:grpSp>
      <p:grpSp>
        <p:nvGrpSpPr>
          <p:cNvPr id="17" name="Group 16">
            <a:extLst>
              <a:ext uri="{FF2B5EF4-FFF2-40B4-BE49-F238E27FC236}">
                <a16:creationId xmlns:a16="http://schemas.microsoft.com/office/drawing/2014/main" id="{7FEFAA22-A5EC-9371-FD81-A0AC064C0B42}"/>
              </a:ext>
            </a:extLst>
          </p:cNvPr>
          <p:cNvGrpSpPr/>
          <p:nvPr/>
        </p:nvGrpSpPr>
        <p:grpSpPr>
          <a:xfrm>
            <a:off x="7285711" y="981609"/>
            <a:ext cx="4170363" cy="2634254"/>
            <a:chOff x="640080" y="3204134"/>
            <a:chExt cx="4170363" cy="2634254"/>
          </a:xfrm>
        </p:grpSpPr>
        <p:pic>
          <p:nvPicPr>
            <p:cNvPr id="19" name="Hình ảnh 1" descr="Ảnh có chứa tối&#10;&#10;Mô tả được tạo tự động">
              <a:extLst>
                <a:ext uri="{FF2B5EF4-FFF2-40B4-BE49-F238E27FC236}">
                  <a16:creationId xmlns:a16="http://schemas.microsoft.com/office/drawing/2014/main" id="{65E4A6D5-FAFC-5F1A-66FF-A275E7BA7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48" y="3204134"/>
              <a:ext cx="2286136" cy="218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Hộp Văn bản 3">
              <a:extLst>
                <a:ext uri="{FF2B5EF4-FFF2-40B4-BE49-F238E27FC236}">
                  <a16:creationId xmlns:a16="http://schemas.microsoft.com/office/drawing/2014/main" id="{688FE33A-FCD8-7F8A-9758-8433C7C450F3}"/>
                </a:ext>
              </a:extLst>
            </p:cNvPr>
            <p:cNvSpPr txBox="1">
              <a:spLocks noChangeArrowheads="1"/>
            </p:cNvSpPr>
            <p:nvPr/>
          </p:nvSpPr>
          <p:spPr bwMode="auto">
            <a:xfrm>
              <a:off x="640080" y="5192276"/>
              <a:ext cx="4170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r>
                <a:rPr lang="en-US" altLang="en-US" sz="3600" dirty="0" err="1">
                  <a:solidFill>
                    <a:srgbClr val="0000FF"/>
                  </a:solidFill>
                  <a:latin typeface="Times New Roman" panose="02020603050405020304" pitchFamily="18" charset="0"/>
                  <a:cs typeface="Times New Roman" panose="02020603050405020304" pitchFamily="18" charset="0"/>
                </a:rPr>
                <a:t>Cặp</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đôi</a:t>
              </a:r>
              <a:r>
                <a:rPr lang="en-US" altLang="en-US" sz="3600" dirty="0">
                  <a:solidFill>
                    <a:srgbClr val="0000FF"/>
                  </a:solidFill>
                  <a:latin typeface="Times New Roman" panose="02020603050405020304" pitchFamily="18" charset="0"/>
                  <a:cs typeface="Times New Roman" panose="02020603050405020304" pitchFamily="18" charset="0"/>
                </a:rPr>
                <a:t> chia </a:t>
              </a:r>
              <a:r>
                <a:rPr lang="en-US" altLang="en-US" sz="3600" dirty="0" err="1">
                  <a:solidFill>
                    <a:srgbClr val="0000FF"/>
                  </a:solidFill>
                  <a:latin typeface="Times New Roman" panose="02020603050405020304" pitchFamily="18" charset="0"/>
                  <a:cs typeface="Times New Roman" panose="02020603050405020304" pitchFamily="18" charset="0"/>
                </a:rPr>
                <a:t>sẻ</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4882744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Vẽ trang minh họa bài thơ &quot;Qua đèo ngang&quot; - Hoc24">
            <a:extLst>
              <a:ext uri="{FF2B5EF4-FFF2-40B4-BE49-F238E27FC236}">
                <a16:creationId xmlns:a16="http://schemas.microsoft.com/office/drawing/2014/main" id="{C12BC8BC-C41A-4D85-CAB4-4D1C6E0929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l="4006" r="10337"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F7F956C-F409-5253-8FDC-41E7F9677F96}"/>
              </a:ext>
            </a:extLst>
          </p:cNvPr>
          <p:cNvSpPr txBox="1"/>
          <p:nvPr/>
        </p:nvSpPr>
        <p:spPr>
          <a:xfrm>
            <a:off x="5607398" y="57583"/>
            <a:ext cx="6102220" cy="590931"/>
          </a:xfrm>
          <a:prstGeom prst="rect">
            <a:avLst/>
          </a:prstGeom>
          <a:noFill/>
        </p:spPr>
        <p:txBody>
          <a:bodyPr wrap="square">
            <a:spAutoFit/>
          </a:bodyPr>
          <a:lstStyle/>
          <a:p>
            <a:pPr marL="0" marR="0">
              <a:lnSpc>
                <a:spcPct val="90000"/>
              </a:lnSpc>
              <a:spcBef>
                <a:spcPct val="0"/>
              </a:spcBef>
              <a:spcAft>
                <a:spcPts val="600"/>
              </a:spcAft>
            </a:pPr>
            <a:r>
              <a:rPr lang="vi-VN" sz="2800" b="1">
                <a:solidFill>
                  <a:srgbClr val="FF0000"/>
                </a:solidFill>
                <a:effectLst/>
                <a:latin typeface="Lobster Two" panose="02000506000000020003" pitchFamily="2" charset="0"/>
                <a:ea typeface="+mj-ea"/>
                <a:cs typeface="+mj-cs"/>
              </a:rPr>
              <a:t>2</a:t>
            </a:r>
            <a:r>
              <a:rPr lang="en-US" sz="3600" b="1">
                <a:solidFill>
                  <a:srgbClr val="FF0000"/>
                </a:solidFill>
                <a:effectLst/>
                <a:latin typeface="+mj-lt"/>
                <a:ea typeface="+mj-ea"/>
                <a:cs typeface="+mj-cs"/>
              </a:rPr>
              <a:t>. </a:t>
            </a:r>
            <a:r>
              <a:rPr lang="vi-VN" sz="2800" b="1">
                <a:solidFill>
                  <a:srgbClr val="FF0000"/>
                </a:solidFill>
                <a:effectLst/>
                <a:latin typeface="Lobster Two" panose="02000506000000020003" pitchFamily="2" charset="0"/>
                <a:ea typeface="+mj-ea"/>
                <a:cs typeface="+mj-cs"/>
              </a:rPr>
              <a:t>Tình cảm, cảm xúc của tác giả</a:t>
            </a:r>
            <a:r>
              <a:rPr lang="en-US" sz="2800" b="1">
                <a:solidFill>
                  <a:srgbClr val="FF0000"/>
                </a:solidFill>
                <a:effectLst/>
                <a:latin typeface="Lobster Two" panose="02000506000000020003" pitchFamily="2" charset="0"/>
                <a:ea typeface="+mj-ea"/>
                <a:cs typeface="+mj-cs"/>
              </a:rPr>
              <a:t>.</a:t>
            </a:r>
            <a:endParaRPr lang="en-US" sz="2800">
              <a:solidFill>
                <a:srgbClr val="FF0000"/>
              </a:solidFill>
              <a:effectLst/>
              <a:latin typeface="Lobster Two" panose="02000506000000020003" pitchFamily="2" charset="0"/>
              <a:ea typeface="+mj-ea"/>
              <a:cs typeface="+mj-cs"/>
            </a:endParaRPr>
          </a:p>
        </p:txBody>
      </p:sp>
      <p:sp>
        <p:nvSpPr>
          <p:cNvPr id="8" name="TextBox 7">
            <a:extLst>
              <a:ext uri="{FF2B5EF4-FFF2-40B4-BE49-F238E27FC236}">
                <a16:creationId xmlns:a16="http://schemas.microsoft.com/office/drawing/2014/main" id="{853DC1D1-22AB-CF05-7AF6-13358ADAC38E}"/>
              </a:ext>
            </a:extLst>
          </p:cNvPr>
          <p:cNvSpPr txBox="1"/>
          <p:nvPr/>
        </p:nvSpPr>
        <p:spPr>
          <a:xfrm>
            <a:off x="6521159" y="685880"/>
            <a:ext cx="5347692" cy="424732"/>
          </a:xfrm>
          <a:prstGeom prst="rect">
            <a:avLst/>
          </a:prstGeom>
          <a:noFill/>
        </p:spPr>
        <p:txBody>
          <a:bodyPr wrap="square">
            <a:spAutoFit/>
          </a:bodyPr>
          <a:lstStyle/>
          <a:p>
            <a:pPr marL="0" marR="0">
              <a:lnSpc>
                <a:spcPct val="90000"/>
              </a:lnSpc>
              <a:spcBef>
                <a:spcPct val="0"/>
              </a:spcBef>
              <a:spcAft>
                <a:spcPts val="600"/>
              </a:spcAft>
            </a:pPr>
            <a:r>
              <a:rPr lang="vi-VN" sz="2400" b="1" i="1" dirty="0">
                <a:solidFill>
                  <a:srgbClr val="7030A0"/>
                </a:solidFill>
                <a:effectLst/>
                <a:latin typeface="+mj-lt"/>
                <a:ea typeface="+mj-ea"/>
                <a:cs typeface="+mj-cs"/>
              </a:rPr>
              <a:t>Dừng chân đứng lại, trời, non, nước</a:t>
            </a:r>
            <a:endParaRPr lang="en-US" sz="2400" i="1" dirty="0">
              <a:solidFill>
                <a:srgbClr val="7030A0"/>
              </a:solidFill>
              <a:effectLst/>
              <a:latin typeface="+mj-lt"/>
              <a:ea typeface="+mj-ea"/>
              <a:cs typeface="+mj-cs"/>
            </a:endParaRPr>
          </a:p>
        </p:txBody>
      </p:sp>
      <p:sp>
        <p:nvSpPr>
          <p:cNvPr id="10" name="TextBox 9">
            <a:extLst>
              <a:ext uri="{FF2B5EF4-FFF2-40B4-BE49-F238E27FC236}">
                <a16:creationId xmlns:a16="http://schemas.microsoft.com/office/drawing/2014/main" id="{78D7BE65-013F-E885-456A-90328DCD573F}"/>
              </a:ext>
            </a:extLst>
          </p:cNvPr>
          <p:cNvSpPr txBox="1"/>
          <p:nvPr/>
        </p:nvSpPr>
        <p:spPr>
          <a:xfrm>
            <a:off x="6630986" y="1646006"/>
            <a:ext cx="5347692" cy="461665"/>
          </a:xfrm>
          <a:prstGeom prst="rect">
            <a:avLst/>
          </a:prstGeom>
          <a:noFill/>
        </p:spPr>
        <p:txBody>
          <a:bodyPr wrap="square">
            <a:spAutoFit/>
          </a:bodyPr>
          <a:lstStyle/>
          <a:p>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r>
              <a:rPr lang="vi-VN" sz="2400">
                <a:effectLst/>
                <a:latin typeface="Times New Roman" panose="02020603050405020304" pitchFamily="18" charset="0"/>
                <a:cs typeface="Times New Roman" panose="02020603050405020304" pitchFamily="18" charset="0"/>
                <a:sym typeface="Wingdings" panose="05000000000000000000" pitchFamily="2" charset="2"/>
              </a:rPr>
              <a:t>Ngắt nhịp:4/1/1/1</a:t>
            </a:r>
            <a:endParaRPr lang="en-US" sz="2400"/>
          </a:p>
        </p:txBody>
      </p:sp>
      <p:sp>
        <p:nvSpPr>
          <p:cNvPr id="12" name="TextBox 11">
            <a:extLst>
              <a:ext uri="{FF2B5EF4-FFF2-40B4-BE49-F238E27FC236}">
                <a16:creationId xmlns:a16="http://schemas.microsoft.com/office/drawing/2014/main" id="{7A445678-A7EF-A81F-4E2D-294BB0E65432}"/>
              </a:ext>
            </a:extLst>
          </p:cNvPr>
          <p:cNvSpPr txBox="1"/>
          <p:nvPr/>
        </p:nvSpPr>
        <p:spPr>
          <a:xfrm>
            <a:off x="6586474" y="2659718"/>
            <a:ext cx="5347692" cy="1569660"/>
          </a:xfrm>
          <a:prstGeom prst="rect">
            <a:avLst/>
          </a:prstGeom>
          <a:noFill/>
        </p:spPr>
        <p:txBody>
          <a:bodyPr wrap="square">
            <a:spAutoFit/>
          </a:bodyPr>
          <a:lstStyle/>
          <a:p>
            <a:pPr algn="just"/>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a:effectLst/>
                <a:latin typeface="Times New Roman" panose="02020603050405020304" pitchFamily="18" charset="0"/>
                <a:ea typeface="Calibri" panose="020F0502020204030204" pitchFamily="34" charset="0"/>
              </a:rPr>
              <a:t> </a:t>
            </a:r>
            <a:r>
              <a:rPr lang="en-US" sz="2400">
                <a:solidFill>
                  <a:srgbClr val="5757FF"/>
                </a:solidFill>
                <a:effectLst/>
                <a:latin typeface="Times New Roman" panose="02020603050405020304" pitchFamily="18" charset="0"/>
                <a:ea typeface="Calibri" panose="020F0502020204030204" pitchFamily="34" charset="0"/>
              </a:rPr>
              <a:t>T</a:t>
            </a:r>
            <a:r>
              <a:rPr lang="en-US" sz="2400">
                <a:solidFill>
                  <a:srgbClr val="5353FF"/>
                </a:solidFill>
                <a:effectLst/>
                <a:latin typeface="Times New Roman" panose="02020603050405020304" pitchFamily="18" charset="0"/>
                <a:ea typeface="Calibri" panose="020F0502020204030204" pitchFamily="34" charset="0"/>
              </a:rPr>
              <a:t>âm trạng: ngập ngừng khi dừng chân</a:t>
            </a:r>
            <a:r>
              <a:rPr lang="vi-VN" sz="2400">
                <a:solidFill>
                  <a:srgbClr val="5353FF"/>
                </a:solidFill>
                <a:effectLst/>
                <a:latin typeface="Times New Roman" panose="02020603050405020304" pitchFamily="18" charset="0"/>
                <a:ea typeface="Calibri" panose="020F0502020204030204" pitchFamily="34" charset="0"/>
              </a:rPr>
              <a:t>;</a:t>
            </a:r>
            <a:r>
              <a:rPr lang="en-US" sz="2400">
                <a:solidFill>
                  <a:srgbClr val="5353FF"/>
                </a:solidFill>
                <a:effectLst/>
                <a:latin typeface="Times New Roman" panose="02020603050405020304" pitchFamily="18" charset="0"/>
                <a:ea typeface="Calibri" panose="020F0502020204030204" pitchFamily="34" charset="0"/>
              </a:rPr>
              <a:t> cảm thấy cô đơn, rợn ngợp khi nhận ra mình nhỏ bé trước thiên nhiên hùng vĩ “trời, non, nước”.</a:t>
            </a:r>
            <a:endParaRPr lang="en-US" sz="2400">
              <a:solidFill>
                <a:srgbClr val="5353FF"/>
              </a:solidFill>
            </a:endParaRPr>
          </a:p>
        </p:txBody>
      </p:sp>
      <p:cxnSp>
        <p:nvCxnSpPr>
          <p:cNvPr id="13" name="Straight Connector 12">
            <a:extLst>
              <a:ext uri="{FF2B5EF4-FFF2-40B4-BE49-F238E27FC236}">
                <a16:creationId xmlns:a16="http://schemas.microsoft.com/office/drawing/2014/main" id="{F3799B4D-AFD8-12AB-C83E-0420BEB0F5D3}"/>
              </a:ext>
            </a:extLst>
          </p:cNvPr>
          <p:cNvCxnSpPr>
            <a:cxnSpLocks/>
          </p:cNvCxnSpPr>
          <p:nvPr/>
        </p:nvCxnSpPr>
        <p:spPr>
          <a:xfrm flipH="1">
            <a:off x="9811974" y="752234"/>
            <a:ext cx="74645" cy="369537"/>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732697E7-7D42-E877-A109-58932D9142A4}"/>
              </a:ext>
            </a:extLst>
          </p:cNvPr>
          <p:cNvCxnSpPr>
            <a:cxnSpLocks/>
          </p:cNvCxnSpPr>
          <p:nvPr/>
        </p:nvCxnSpPr>
        <p:spPr>
          <a:xfrm flipH="1">
            <a:off x="9185675" y="738328"/>
            <a:ext cx="74645" cy="369537"/>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44DAE967-1438-2D43-2701-36AC73208D08}"/>
              </a:ext>
            </a:extLst>
          </p:cNvPr>
          <p:cNvCxnSpPr>
            <a:cxnSpLocks/>
          </p:cNvCxnSpPr>
          <p:nvPr/>
        </p:nvCxnSpPr>
        <p:spPr>
          <a:xfrm flipH="1">
            <a:off x="10387296" y="738328"/>
            <a:ext cx="74645" cy="369537"/>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0795914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circle(in)">
                                      <p:cBhvr>
                                        <p:cTn id="28"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ộc đời và sự nghiệp sáng tác của Bà Huyện Thanh Quan">
            <a:extLst>
              <a:ext uri="{FF2B5EF4-FFF2-40B4-BE49-F238E27FC236}">
                <a16:creationId xmlns:a16="http://schemas.microsoft.com/office/drawing/2014/main" id="{F857ECA0-57EC-6686-5F91-0BCAD6552E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90" b="2101"/>
          <a:stretch/>
        </p:blipFill>
        <p:spPr bwMode="auto">
          <a:xfrm>
            <a:off x="139713" y="298580"/>
            <a:ext cx="6550091" cy="606829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43D05EF-4A10-F1E5-3AB2-45799C458CA5}"/>
              </a:ext>
            </a:extLst>
          </p:cNvPr>
          <p:cNvGrpSpPr/>
          <p:nvPr/>
        </p:nvGrpSpPr>
        <p:grpSpPr>
          <a:xfrm>
            <a:off x="6278958" y="2095931"/>
            <a:ext cx="4152666" cy="1876430"/>
            <a:chOff x="4179570" y="5055204"/>
            <a:chExt cx="2773366" cy="1222071"/>
          </a:xfrm>
        </p:grpSpPr>
        <p:sp>
          <p:nvSpPr>
            <p:cNvPr id="8" name="Cloud Callout 9">
              <a:extLst>
                <a:ext uri="{FF2B5EF4-FFF2-40B4-BE49-F238E27FC236}">
                  <a16:creationId xmlns:a16="http://schemas.microsoft.com/office/drawing/2014/main" id="{B90C7550-B7CF-9754-ECFA-8EE34E207D6A}"/>
                </a:ext>
              </a:extLst>
            </p:cNvPr>
            <p:cNvSpPr/>
            <p:nvPr/>
          </p:nvSpPr>
          <p:spPr>
            <a:xfrm>
              <a:off x="4179570" y="5055204"/>
              <a:ext cx="2773366" cy="1222071"/>
            </a:xfrm>
            <a:prstGeom prst="cloudCallout">
              <a:avLst>
                <a:gd name="adj1" fmla="val 56332"/>
                <a:gd name="adj2" fmla="val 55110"/>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60" b="0" i="0" u="none" strike="noStrike" kern="1200" cap="none" spc="0" normalizeH="0" baseline="0" noProof="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9">
              <a:extLst>
                <a:ext uri="{FF2B5EF4-FFF2-40B4-BE49-F238E27FC236}">
                  <a16:creationId xmlns:a16="http://schemas.microsoft.com/office/drawing/2014/main" id="{1818E849-7385-DF69-2C3C-79FB8DB75225}"/>
                </a:ext>
              </a:extLst>
            </p:cNvPr>
            <p:cNvSpPr/>
            <p:nvPr/>
          </p:nvSpPr>
          <p:spPr>
            <a:xfrm>
              <a:off x="4338735" y="5160636"/>
              <a:ext cx="2500603" cy="1063625"/>
            </a:xfrm>
            <a:prstGeom prst="cloudCallout">
              <a:avLst>
                <a:gd name="adj1" fmla="val 59966"/>
                <a:gd name="adj2" fmla="val 59127"/>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60" b="0" i="0" u="none" strike="noStrike" kern="1200" cap="none" spc="0" normalizeH="0" baseline="0" noProof="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2FEA52CF-09F8-2C54-4985-CEDDE40CDFD5}"/>
                </a:ext>
              </a:extLst>
            </p:cNvPr>
            <p:cNvSpPr/>
            <p:nvPr/>
          </p:nvSpPr>
          <p:spPr>
            <a:xfrm>
              <a:off x="4453954" y="5312888"/>
              <a:ext cx="2270165" cy="781744"/>
            </a:xfrm>
            <a:prstGeom prst="rect">
              <a:avLst/>
            </a:prstGeom>
            <a:noFill/>
          </p:spPr>
          <p:txBody>
            <a:bodyPr wrap="square" lIns="91440" tIns="45720" rIns="91440" bIns="45720">
              <a:spAutoFit/>
            </a:bodyPr>
            <a:lstStyle/>
            <a:p>
              <a:pPr algn="ctr"/>
              <a:r>
                <a:rPr lang="en-US" b="1" cap="none" spc="0">
                  <a:ln w="9525">
                    <a:solidFill>
                      <a:schemeClr val="bg1"/>
                    </a:solidFill>
                    <a:prstDash val="solid"/>
                  </a:ln>
                  <a:solidFill>
                    <a:srgbClr val="0000FF"/>
                  </a:solidFill>
                  <a:latin typeface="Lobster Two" panose="02000506000000020003" pitchFamily="2" charset="0"/>
                  <a:ea typeface="Calibri" panose="020F0502020204030204" pitchFamily="34" charset="0"/>
                </a:rPr>
                <a:t>Theo em, </a:t>
              </a:r>
              <a:r>
                <a:rPr lang="en-US" b="1">
                  <a:ln w="9525">
                    <a:solidFill>
                      <a:schemeClr val="bg1"/>
                    </a:solidFill>
                    <a:prstDash val="solid"/>
                  </a:ln>
                  <a:solidFill>
                    <a:srgbClr val="0000FF"/>
                  </a:solidFill>
                  <a:latin typeface="Lobster Two" panose="02000506000000020003" pitchFamily="2" charset="0"/>
                  <a:ea typeface="Calibri" panose="020F0502020204030204" pitchFamily="34" charset="0"/>
                </a:rPr>
                <a:t>đại từ “</a:t>
              </a:r>
              <a:r>
                <a:rPr lang="en-US" b="1" cap="none" spc="0">
                  <a:ln w="9525">
                    <a:solidFill>
                      <a:schemeClr val="bg1"/>
                    </a:solidFill>
                    <a:prstDash val="solid"/>
                  </a:ln>
                  <a:solidFill>
                    <a:srgbClr val="0000FF"/>
                  </a:solidFill>
                  <a:latin typeface="Lobster Two" panose="02000506000000020003" pitchFamily="2" charset="0"/>
                  <a:ea typeface="Calibri" panose="020F0502020204030204" pitchFamily="34" charset="0"/>
                </a:rPr>
                <a:t>ta” </a:t>
              </a:r>
              <a:r>
                <a:rPr lang="en-US" b="1">
                  <a:ln w="9525">
                    <a:solidFill>
                      <a:schemeClr val="bg1"/>
                    </a:solidFill>
                    <a:prstDash val="solid"/>
                  </a:ln>
                  <a:solidFill>
                    <a:srgbClr val="0000FF"/>
                  </a:solidFill>
                  <a:latin typeface="Lobster Two" panose="02000506000000020003" pitchFamily="2" charset="0"/>
                  <a:ea typeface="Calibri" panose="020F0502020204030204" pitchFamily="34" charset="0"/>
                </a:rPr>
                <a:t>trong câu thơ cuối được hiểu như thế nào?</a:t>
              </a:r>
            </a:p>
            <a:p>
              <a:pPr algn="ctr"/>
              <a:r>
                <a:rPr lang="en-US" sz="1800">
                  <a:solidFill>
                    <a:srgbClr val="0000FF"/>
                  </a:solidFill>
                  <a:effectLst/>
                  <a:latin typeface="Lobster Two" panose="02000506000000020003" pitchFamily="2" charset="0"/>
                  <a:ea typeface="Calibri" panose="020F0502020204030204" pitchFamily="34" charset="0"/>
                </a:rPr>
                <a:t>Tình cảm của tác giả thể hiện qua câu thơ cuối là gì?</a:t>
              </a:r>
            </a:p>
          </p:txBody>
        </p:sp>
      </p:grpSp>
      <p:pic>
        <p:nvPicPr>
          <p:cNvPr id="3" name="Picture 2">
            <a:extLst>
              <a:ext uri="{FF2B5EF4-FFF2-40B4-BE49-F238E27FC236}">
                <a16:creationId xmlns:a16="http://schemas.microsoft.com/office/drawing/2014/main" id="{EAC3C371-67CC-6267-B571-A81FF61C86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9854" y="1676400"/>
            <a:ext cx="1743624"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413141"/>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16284" y="2571250"/>
            <a:ext cx="2028703" cy="523220"/>
          </a:xfrm>
          <a:prstGeom prst="rect">
            <a:avLst/>
          </a:prstGeom>
        </p:spPr>
        <p:txBody>
          <a:bodyPr wrap="square">
            <a:spAutoFit/>
          </a:bodyPr>
          <a:lstStyle/>
          <a:p>
            <a:pPr algn="just"/>
            <a:r>
              <a:rPr lang="vi-VN" sz="2800" b="1" i="1" dirty="0">
                <a:solidFill>
                  <a:srgbClr val="0070C0"/>
                </a:solidFill>
                <a:latin typeface="+mj-lt"/>
              </a:rPr>
              <a:t>“Ta với ta”</a:t>
            </a:r>
            <a:endParaRPr lang="en-US" sz="2800" b="1" i="1" dirty="0">
              <a:solidFill>
                <a:srgbClr val="0070C0"/>
              </a:solidFill>
              <a:latin typeface="+mj-lt"/>
            </a:endParaRPr>
          </a:p>
        </p:txBody>
      </p:sp>
      <p:sp>
        <p:nvSpPr>
          <p:cNvPr id="22" name="Rectangle 21"/>
          <p:cNvSpPr/>
          <p:nvPr/>
        </p:nvSpPr>
        <p:spPr>
          <a:xfrm>
            <a:off x="4582743" y="1623211"/>
            <a:ext cx="7059882" cy="523220"/>
          </a:xfrm>
          <a:prstGeom prst="rect">
            <a:avLst/>
          </a:prstGeom>
        </p:spPr>
        <p:txBody>
          <a:bodyPr wrap="square">
            <a:spAutoFit/>
          </a:bodyPr>
          <a:lstStyle/>
          <a:p>
            <a:pPr algn="just"/>
            <a:r>
              <a:rPr lang="vi-VN" sz="2800" dirty="0">
                <a:latin typeface="+mj-lt"/>
              </a:rPr>
              <a:t>Đối diện với chính mình. </a:t>
            </a:r>
            <a:endParaRPr lang="en-US" sz="2800" dirty="0">
              <a:latin typeface="+mj-lt"/>
            </a:endParaRPr>
          </a:p>
        </p:txBody>
      </p:sp>
      <p:cxnSp>
        <p:nvCxnSpPr>
          <p:cNvPr id="23" name="Straight Arrow Connector 22"/>
          <p:cNvCxnSpPr>
            <a:stCxn id="20" idx="3"/>
            <a:endCxn id="22" idx="1"/>
          </p:cNvCxnSpPr>
          <p:nvPr/>
        </p:nvCxnSpPr>
        <p:spPr>
          <a:xfrm flipV="1">
            <a:off x="2844987" y="1884821"/>
            <a:ext cx="1737756" cy="94803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604515" y="2369379"/>
            <a:ext cx="7038110" cy="954107"/>
          </a:xfrm>
          <a:prstGeom prst="rect">
            <a:avLst/>
          </a:prstGeom>
        </p:spPr>
        <p:txBody>
          <a:bodyPr wrap="square">
            <a:spAutoFit/>
          </a:bodyPr>
          <a:lstStyle/>
          <a:p>
            <a:pPr algn="just"/>
            <a:r>
              <a:rPr lang="vi-VN" sz="2800" dirty="0">
                <a:latin typeface="+mj-lt"/>
              </a:rPr>
              <a:t>Các con </a:t>
            </a:r>
            <a:r>
              <a:rPr lang="vi-VN" sz="2800">
                <a:latin typeface="+mj-lt"/>
              </a:rPr>
              <a:t>chữ đều </a:t>
            </a:r>
            <a:r>
              <a:rPr lang="vi-VN" sz="2800" dirty="0">
                <a:latin typeface="+mj-lt"/>
              </a:rPr>
              <a:t>mang một nỗi niềm đơn chiếc: “một - mảnh - riêng – ta </a:t>
            </a:r>
            <a:r>
              <a:rPr lang="vi-VN" sz="2800">
                <a:latin typeface="+mj-lt"/>
              </a:rPr>
              <a:t>– ta</a:t>
            </a:r>
            <a:r>
              <a:rPr lang="en-US" sz="2800">
                <a:latin typeface="+mj-lt"/>
              </a:rPr>
              <a:t>”</a:t>
            </a:r>
            <a:endParaRPr lang="en-US" sz="2800" dirty="0">
              <a:latin typeface="+mj-lt"/>
            </a:endParaRPr>
          </a:p>
        </p:txBody>
      </p:sp>
      <p:cxnSp>
        <p:nvCxnSpPr>
          <p:cNvPr id="25" name="Straight Arrow Connector 24"/>
          <p:cNvCxnSpPr>
            <a:stCxn id="20" idx="3"/>
            <a:endCxn id="24" idx="1"/>
          </p:cNvCxnSpPr>
          <p:nvPr/>
        </p:nvCxnSpPr>
        <p:spPr>
          <a:xfrm>
            <a:off x="2844987" y="2832860"/>
            <a:ext cx="1759528" cy="135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566915" y="3376779"/>
            <a:ext cx="7038110" cy="954107"/>
          </a:xfrm>
          <a:prstGeom prst="rect">
            <a:avLst/>
          </a:prstGeom>
        </p:spPr>
        <p:txBody>
          <a:bodyPr wrap="square">
            <a:spAutoFit/>
          </a:bodyPr>
          <a:lstStyle/>
          <a:p>
            <a:pPr algn="just"/>
            <a:r>
              <a:rPr lang="vi-VN" sz="2800" dirty="0">
                <a:latin typeface="+mj-lt"/>
              </a:rPr>
              <a:t>Tất cả </a:t>
            </a:r>
            <a:r>
              <a:rPr lang="vi-VN" sz="2800">
                <a:latin typeface="+mj-lt"/>
              </a:rPr>
              <a:t>đều </a:t>
            </a:r>
            <a:r>
              <a:rPr lang="en-US" sz="2800">
                <a:latin typeface="+mj-lt"/>
              </a:rPr>
              <a:t>thể hiện </a:t>
            </a:r>
            <a:r>
              <a:rPr lang="vi-VN" sz="2800">
                <a:latin typeface="+mj-lt"/>
              </a:rPr>
              <a:t>nỗi </a:t>
            </a:r>
            <a:r>
              <a:rPr lang="vi-VN" sz="2800" dirty="0">
                <a:latin typeface="+mj-lt"/>
              </a:rPr>
              <a:t>buồn thầm lặng cô đơn đến tột cùng của người lữ thứ.</a:t>
            </a:r>
            <a:endParaRPr lang="en-US" sz="2800" dirty="0">
              <a:latin typeface="+mj-lt"/>
            </a:endParaRPr>
          </a:p>
        </p:txBody>
      </p:sp>
      <p:cxnSp>
        <p:nvCxnSpPr>
          <p:cNvPr id="32" name="Straight Arrow Connector 31"/>
          <p:cNvCxnSpPr>
            <a:stCxn id="20" idx="3"/>
            <a:endCxn id="31" idx="1"/>
          </p:cNvCxnSpPr>
          <p:nvPr/>
        </p:nvCxnSpPr>
        <p:spPr>
          <a:xfrm>
            <a:off x="2844987" y="2832860"/>
            <a:ext cx="1721928" cy="10209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 name="图片 22">
            <a:extLst>
              <a:ext uri="{FF2B5EF4-FFF2-40B4-BE49-F238E27FC236}">
                <a16:creationId xmlns:a16="http://schemas.microsoft.com/office/drawing/2014/main" id="{99419AF6-671D-BC95-385C-4E6D2F7CB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Tree>
    <p:extLst>
      <p:ext uri="{BB962C8B-B14F-4D97-AF65-F5344CB8AC3E}">
        <p14:creationId xmlns:p14="http://schemas.microsoft.com/office/powerpoint/2010/main" val="2918513069"/>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ppt_x"/>
                                          </p:val>
                                        </p:tav>
                                        <p:tav tm="100000">
                                          <p:val>
                                            <p:strVal val="#ppt_x"/>
                                          </p:val>
                                        </p:tav>
                                      </p:tavLst>
                                    </p:anim>
                                    <p:anim calcmode="lin" valueType="num">
                                      <p:cBhvr additive="base">
                                        <p:cTn id="33" dur="500" fill="hold"/>
                                        <p:tgtEl>
                                          <p:spTgt spid="3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ppt_x"/>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ẽ trang minh họa bài thơ &quot;Qua đèo ngang&quot; - Hoc24">
            <a:extLst>
              <a:ext uri="{FF2B5EF4-FFF2-40B4-BE49-F238E27FC236}">
                <a16:creationId xmlns:a16="http://schemas.microsoft.com/office/drawing/2014/main" id="{C12BC8BC-C41A-4D85-CAB4-4D1C6E0929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25" b="89897" l="4000" r="91000">
                        <a14:foregroundMark x1="5625" y1="2474" x2="375" y2="15258"/>
                        <a14:foregroundMark x1="375" y1="15258" x2="12000" y2="73814"/>
                        <a14:foregroundMark x1="12000" y1="73814" x2="17375" y2="84536"/>
                        <a14:foregroundMark x1="30347" y1="95079" x2="34625" y2="98557"/>
                        <a14:foregroundMark x1="17375" y1="84536" x2="28969" y2="93960"/>
                        <a14:foregroundMark x1="34625" y1="98557" x2="53375" y2="98144"/>
                        <a14:foregroundMark x1="53375" y1="98144" x2="75625" y2="85361"/>
                        <a14:foregroundMark x1="75625" y1="85361" x2="84500" y2="85567"/>
                        <a14:foregroundMark x1="84500" y1="85567" x2="93875" y2="81443"/>
                        <a14:foregroundMark x1="93875" y1="81443" x2="96500" y2="68247"/>
                        <a14:foregroundMark x1="96500" y1="68247" x2="94875" y2="58351"/>
                        <a14:foregroundMark x1="94875" y1="58351" x2="97875" y2="32371"/>
                        <a14:foregroundMark x1="97875" y1="32371" x2="90250" y2="13608"/>
                        <a14:foregroundMark x1="90250" y1="13608" x2="76875" y2="3299"/>
                        <a14:foregroundMark x1="76875" y1="3299" x2="67750" y2="825"/>
                        <a14:foregroundMark x1="67750" y1="825" x2="4000" y2="4124"/>
                        <a14:foregroundMark x1="84625" y1="26392" x2="69250" y2="25155"/>
                        <a14:foregroundMark x1="69250" y1="25155" x2="41750" y2="7629"/>
                        <a14:foregroundMark x1="41750" y1="7629" x2="19500" y2="11546"/>
                        <a14:foregroundMark x1="19500" y1="11546" x2="9500" y2="27010"/>
                        <a14:foregroundMark x1="9500" y1="27010" x2="14750" y2="59381"/>
                        <a14:foregroundMark x1="14750" y1="59381" x2="36125" y2="80619"/>
                        <a14:foregroundMark x1="36125" y1="80619" x2="49625" y2="77526"/>
                        <a14:foregroundMark x1="80332" y1="82183" x2="82250" y2="82474"/>
                        <a14:foregroundMark x1="79334" y1="82032" x2="79504" y2="82058"/>
                        <a14:foregroundMark x1="49625" y1="77526" x2="65151" y2="79881"/>
                        <a14:foregroundMark x1="88156" y1="67254" x2="90250" y2="61856"/>
                        <a14:foregroundMark x1="82250" y1="82474" x2="84223" y2="77390"/>
                        <a14:foregroundMark x1="90250" y1="61856" x2="86000" y2="28866"/>
                        <a14:foregroundMark x1="86000" y1="28866" x2="85500" y2="27423"/>
                        <a14:foregroundMark x1="30125" y1="88247" x2="45250" y2="88660"/>
                        <a14:foregroundMark x1="45250" y1="88660" x2="73375" y2="85361"/>
                        <a14:foregroundMark x1="73375" y1="85361" x2="83000" y2="78351"/>
                        <a14:foregroundMark x1="83000" y1="78351" x2="91000" y2="64330"/>
                        <a14:backgroundMark x1="70188" y1="82153" x2="75247" y2="80952"/>
                        <a14:backgroundMark x1="90237" y1="67334" x2="90500" y2="67010"/>
                      </a14:backgroundRemoval>
                    </a14:imgEffect>
                    <a14:imgEffect>
                      <a14:sharpenSoften amount="-33000"/>
                    </a14:imgEffect>
                  </a14:imgLayer>
                </a14:imgProps>
              </a:ext>
              <a:ext uri="{28A0092B-C50C-407E-A947-70E740481C1C}">
                <a14:useLocalDpi xmlns:a14="http://schemas.microsoft.com/office/drawing/2010/main" val="0"/>
              </a:ext>
            </a:extLst>
          </a:blip>
          <a:srcRect l="4006" r="10337" b="-1"/>
          <a:stretch/>
        </p:blipFill>
        <p:spPr bwMode="auto">
          <a:xfrm>
            <a:off x="127235" y="461675"/>
            <a:ext cx="4987014" cy="5868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7F956C-F409-5253-8FDC-41E7F9677F96}"/>
              </a:ext>
            </a:extLst>
          </p:cNvPr>
          <p:cNvSpPr txBox="1"/>
          <p:nvPr/>
        </p:nvSpPr>
        <p:spPr>
          <a:xfrm>
            <a:off x="4693238" y="57583"/>
            <a:ext cx="7016380" cy="590931"/>
          </a:xfrm>
          <a:prstGeom prst="rect">
            <a:avLst/>
          </a:prstGeom>
          <a:noFill/>
        </p:spPr>
        <p:txBody>
          <a:bodyPr wrap="square">
            <a:spAutoFit/>
          </a:bodyPr>
          <a:lstStyle/>
          <a:p>
            <a:pPr marL="0" marR="0">
              <a:lnSpc>
                <a:spcPct val="90000"/>
              </a:lnSpc>
              <a:spcBef>
                <a:spcPct val="0"/>
              </a:spcBef>
              <a:spcAft>
                <a:spcPts val="600"/>
              </a:spcAft>
            </a:pPr>
            <a:r>
              <a:rPr lang="vi-VN" sz="2800" b="1">
                <a:solidFill>
                  <a:srgbClr val="FF0000"/>
                </a:solidFill>
                <a:effectLst/>
                <a:latin typeface="Lobster Two" panose="02000506000000020003" pitchFamily="2" charset="0"/>
                <a:ea typeface="+mj-ea"/>
                <a:cs typeface="+mj-cs"/>
              </a:rPr>
              <a:t>2</a:t>
            </a:r>
            <a:r>
              <a:rPr lang="en-US" sz="3600" b="1">
                <a:solidFill>
                  <a:srgbClr val="FF0000"/>
                </a:solidFill>
                <a:effectLst/>
                <a:latin typeface="+mj-lt"/>
                <a:ea typeface="+mj-ea"/>
                <a:cs typeface="+mj-cs"/>
              </a:rPr>
              <a:t>. </a:t>
            </a:r>
            <a:r>
              <a:rPr lang="vi-VN" sz="2800" b="1">
                <a:solidFill>
                  <a:srgbClr val="FF0000"/>
                </a:solidFill>
                <a:effectLst/>
                <a:latin typeface="Lobster Two" panose="02000506000000020003" pitchFamily="2" charset="0"/>
                <a:ea typeface="+mj-ea"/>
                <a:cs typeface="+mj-cs"/>
              </a:rPr>
              <a:t>Tình cảm, cảm xúc của tác giả</a:t>
            </a:r>
            <a:r>
              <a:rPr lang="en-US" sz="2800" b="1">
                <a:solidFill>
                  <a:srgbClr val="FF0000"/>
                </a:solidFill>
                <a:effectLst/>
                <a:latin typeface="Lobster Two" panose="02000506000000020003" pitchFamily="2" charset="0"/>
                <a:ea typeface="+mj-ea"/>
                <a:cs typeface="+mj-cs"/>
              </a:rPr>
              <a:t>.</a:t>
            </a:r>
            <a:endParaRPr lang="en-US" sz="2800">
              <a:solidFill>
                <a:srgbClr val="FF0000"/>
              </a:solidFill>
              <a:effectLst/>
              <a:latin typeface="Lobster Two" panose="02000506000000020003" pitchFamily="2" charset="0"/>
              <a:ea typeface="+mj-ea"/>
              <a:cs typeface="+mj-cs"/>
            </a:endParaRPr>
          </a:p>
        </p:txBody>
      </p:sp>
      <p:sp>
        <p:nvSpPr>
          <p:cNvPr id="8" name="TextBox 7">
            <a:extLst>
              <a:ext uri="{FF2B5EF4-FFF2-40B4-BE49-F238E27FC236}">
                <a16:creationId xmlns:a16="http://schemas.microsoft.com/office/drawing/2014/main" id="{853DC1D1-22AB-CF05-7AF6-13358ADAC38E}"/>
              </a:ext>
            </a:extLst>
          </p:cNvPr>
          <p:cNvSpPr txBox="1"/>
          <p:nvPr/>
        </p:nvSpPr>
        <p:spPr>
          <a:xfrm>
            <a:off x="5720033" y="685880"/>
            <a:ext cx="6148818" cy="424732"/>
          </a:xfrm>
          <a:prstGeom prst="rect">
            <a:avLst/>
          </a:prstGeom>
          <a:noFill/>
        </p:spPr>
        <p:txBody>
          <a:bodyPr wrap="square">
            <a:spAutoFit/>
          </a:bodyPr>
          <a:lstStyle/>
          <a:p>
            <a:pPr marL="0" marR="0">
              <a:lnSpc>
                <a:spcPct val="90000"/>
              </a:lnSpc>
              <a:spcBef>
                <a:spcPct val="0"/>
              </a:spcBef>
              <a:spcAft>
                <a:spcPts val="600"/>
              </a:spcAft>
            </a:pPr>
            <a:r>
              <a:rPr lang="vi-VN" sz="2400" b="1" i="1">
                <a:solidFill>
                  <a:srgbClr val="7030A0"/>
                </a:solidFill>
                <a:effectLst/>
                <a:latin typeface="Lobster Two" panose="02000506000000020003" pitchFamily="2" charset="0"/>
                <a:ea typeface="+mj-ea"/>
                <a:cs typeface="+mj-cs"/>
              </a:rPr>
              <a:t>Dừng chân đứng lại, trời, non, nước</a:t>
            </a:r>
            <a:endParaRPr lang="en-US" sz="2400" i="1">
              <a:solidFill>
                <a:srgbClr val="7030A0"/>
              </a:solidFill>
              <a:effectLst/>
              <a:latin typeface="Lobster Two" panose="02000506000000020003" pitchFamily="2" charset="0"/>
              <a:ea typeface="+mj-ea"/>
              <a:cs typeface="+mj-cs"/>
            </a:endParaRPr>
          </a:p>
        </p:txBody>
      </p:sp>
      <p:sp>
        <p:nvSpPr>
          <p:cNvPr id="10" name="TextBox 9">
            <a:extLst>
              <a:ext uri="{FF2B5EF4-FFF2-40B4-BE49-F238E27FC236}">
                <a16:creationId xmlns:a16="http://schemas.microsoft.com/office/drawing/2014/main" id="{78D7BE65-013F-E885-456A-90328DCD573F}"/>
              </a:ext>
            </a:extLst>
          </p:cNvPr>
          <p:cNvSpPr txBox="1"/>
          <p:nvPr/>
        </p:nvSpPr>
        <p:spPr>
          <a:xfrm>
            <a:off x="5785348" y="1139091"/>
            <a:ext cx="6148818" cy="461665"/>
          </a:xfrm>
          <a:prstGeom prst="rect">
            <a:avLst/>
          </a:prstGeom>
          <a:noFill/>
        </p:spPr>
        <p:txBody>
          <a:bodyPr wrap="square">
            <a:spAutoFit/>
          </a:bodyPr>
          <a:lstStyle/>
          <a:p>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r>
              <a:rPr lang="vi-VN" sz="2400">
                <a:effectLst/>
                <a:latin typeface="Times New Roman" panose="02020603050405020304" pitchFamily="18" charset="0"/>
                <a:cs typeface="Times New Roman" panose="02020603050405020304" pitchFamily="18" charset="0"/>
                <a:sym typeface="Wingdings" panose="05000000000000000000" pitchFamily="2" charset="2"/>
              </a:rPr>
              <a:t>Ngắt nhịp:4/1/1/1</a:t>
            </a:r>
            <a:endParaRPr lang="en-US" sz="2400"/>
          </a:p>
        </p:txBody>
      </p:sp>
      <p:sp>
        <p:nvSpPr>
          <p:cNvPr id="12" name="TextBox 11">
            <a:extLst>
              <a:ext uri="{FF2B5EF4-FFF2-40B4-BE49-F238E27FC236}">
                <a16:creationId xmlns:a16="http://schemas.microsoft.com/office/drawing/2014/main" id="{7A445678-A7EF-A81F-4E2D-294BB0E65432}"/>
              </a:ext>
            </a:extLst>
          </p:cNvPr>
          <p:cNvSpPr txBox="1"/>
          <p:nvPr/>
        </p:nvSpPr>
        <p:spPr>
          <a:xfrm>
            <a:off x="5794678" y="1571766"/>
            <a:ext cx="6148818" cy="1200329"/>
          </a:xfrm>
          <a:prstGeom prst="rect">
            <a:avLst/>
          </a:prstGeom>
          <a:noFill/>
        </p:spPr>
        <p:txBody>
          <a:bodyPr wrap="square">
            <a:spAutoFit/>
          </a:bodyPr>
          <a:lstStyle/>
          <a:p>
            <a:pPr algn="just"/>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a:effectLst/>
                <a:latin typeface="Times New Roman" panose="02020603050405020304" pitchFamily="18" charset="0"/>
                <a:ea typeface="Calibri" panose="020F0502020204030204" pitchFamily="34" charset="0"/>
              </a:rPr>
              <a:t> </a:t>
            </a:r>
            <a:r>
              <a:rPr lang="en-US" sz="2400">
                <a:solidFill>
                  <a:srgbClr val="5353FF"/>
                </a:solidFill>
                <a:effectLst/>
                <a:latin typeface="Times New Roman" panose="02020603050405020304" pitchFamily="18" charset="0"/>
                <a:ea typeface="Calibri" panose="020F0502020204030204" pitchFamily="34" charset="0"/>
              </a:rPr>
              <a:t>tâm trạng: ngập ngừng khi dừng chân</a:t>
            </a:r>
            <a:r>
              <a:rPr lang="vi-VN" sz="2400">
                <a:solidFill>
                  <a:srgbClr val="5353FF"/>
                </a:solidFill>
                <a:effectLst/>
                <a:latin typeface="Times New Roman" panose="02020603050405020304" pitchFamily="18" charset="0"/>
                <a:ea typeface="Calibri" panose="020F0502020204030204" pitchFamily="34" charset="0"/>
              </a:rPr>
              <a:t>;</a:t>
            </a:r>
            <a:r>
              <a:rPr lang="en-US" sz="2400">
                <a:solidFill>
                  <a:srgbClr val="5353FF"/>
                </a:solidFill>
                <a:effectLst/>
                <a:latin typeface="Times New Roman" panose="02020603050405020304" pitchFamily="18" charset="0"/>
                <a:ea typeface="Calibri" panose="020F0502020204030204" pitchFamily="34" charset="0"/>
              </a:rPr>
              <a:t> cảm thấy cô đơn, rợn ngợp khi nhận ra mình nhỏ bé trước thiên nhiên hùng vĩ “trời, non, nước”.</a:t>
            </a:r>
            <a:endParaRPr lang="en-US" sz="2400">
              <a:solidFill>
                <a:srgbClr val="5353FF"/>
              </a:solidFill>
            </a:endParaRPr>
          </a:p>
        </p:txBody>
      </p:sp>
      <p:cxnSp>
        <p:nvCxnSpPr>
          <p:cNvPr id="13" name="Straight Connector 12">
            <a:extLst>
              <a:ext uri="{FF2B5EF4-FFF2-40B4-BE49-F238E27FC236}">
                <a16:creationId xmlns:a16="http://schemas.microsoft.com/office/drawing/2014/main" id="{F3799B4D-AFD8-12AB-C83E-0420BEB0F5D3}"/>
              </a:ext>
            </a:extLst>
          </p:cNvPr>
          <p:cNvCxnSpPr>
            <a:cxnSpLocks/>
          </p:cNvCxnSpPr>
          <p:nvPr/>
        </p:nvCxnSpPr>
        <p:spPr>
          <a:xfrm flipH="1">
            <a:off x="9567518" y="715022"/>
            <a:ext cx="74645" cy="369537"/>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732697E7-7D42-E877-A109-58932D9142A4}"/>
              </a:ext>
            </a:extLst>
          </p:cNvPr>
          <p:cNvCxnSpPr>
            <a:cxnSpLocks/>
          </p:cNvCxnSpPr>
          <p:nvPr/>
        </p:nvCxnSpPr>
        <p:spPr>
          <a:xfrm flipH="1">
            <a:off x="9036379" y="719666"/>
            <a:ext cx="74645" cy="369537"/>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44DAE967-1438-2D43-2701-36AC73208D08}"/>
              </a:ext>
            </a:extLst>
          </p:cNvPr>
          <p:cNvCxnSpPr>
            <a:cxnSpLocks/>
          </p:cNvCxnSpPr>
          <p:nvPr/>
        </p:nvCxnSpPr>
        <p:spPr>
          <a:xfrm flipH="1">
            <a:off x="8430595" y="688920"/>
            <a:ext cx="74645" cy="369537"/>
          </a:xfrm>
          <a:prstGeom prst="line">
            <a:avLst/>
          </a:prstGeom>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8C48B016-D302-8C01-F400-972A26EF6A5F}"/>
              </a:ext>
            </a:extLst>
          </p:cNvPr>
          <p:cNvSpPr txBox="1"/>
          <p:nvPr/>
        </p:nvSpPr>
        <p:spPr>
          <a:xfrm>
            <a:off x="5738510" y="2938856"/>
            <a:ext cx="6148818" cy="424732"/>
          </a:xfrm>
          <a:prstGeom prst="rect">
            <a:avLst/>
          </a:prstGeom>
          <a:noFill/>
        </p:spPr>
        <p:txBody>
          <a:bodyPr wrap="square">
            <a:spAutoFit/>
          </a:bodyPr>
          <a:lstStyle/>
          <a:p>
            <a:pPr marL="0" marR="0">
              <a:lnSpc>
                <a:spcPct val="90000"/>
              </a:lnSpc>
              <a:spcBef>
                <a:spcPct val="0"/>
              </a:spcBef>
              <a:spcAft>
                <a:spcPts val="600"/>
              </a:spcAft>
            </a:pPr>
            <a:r>
              <a:rPr lang="vi-VN" sz="2400" b="1" i="1">
                <a:solidFill>
                  <a:srgbClr val="7030A0"/>
                </a:solidFill>
                <a:effectLst/>
                <a:latin typeface="Lobster Two" panose="02000506000000020003" pitchFamily="2" charset="0"/>
                <a:ea typeface="+mj-ea"/>
                <a:cs typeface="+mj-cs"/>
              </a:rPr>
              <a:t>Một mảnh tình riêng, ta với ta</a:t>
            </a:r>
            <a:endParaRPr lang="en-US" sz="2400" i="1">
              <a:solidFill>
                <a:srgbClr val="7030A0"/>
              </a:solidFill>
              <a:effectLst/>
              <a:latin typeface="Lobster Two" panose="02000506000000020003" pitchFamily="2" charset="0"/>
              <a:ea typeface="+mj-ea"/>
              <a:cs typeface="+mj-cs"/>
            </a:endParaRPr>
          </a:p>
        </p:txBody>
      </p:sp>
      <p:sp>
        <p:nvSpPr>
          <p:cNvPr id="18" name="TextBox 17">
            <a:extLst>
              <a:ext uri="{FF2B5EF4-FFF2-40B4-BE49-F238E27FC236}">
                <a16:creationId xmlns:a16="http://schemas.microsoft.com/office/drawing/2014/main" id="{E3A59726-31EE-BB5A-FA28-3277080D2D26}"/>
              </a:ext>
            </a:extLst>
          </p:cNvPr>
          <p:cNvSpPr txBox="1"/>
          <p:nvPr/>
        </p:nvSpPr>
        <p:spPr>
          <a:xfrm>
            <a:off x="5718262" y="3429177"/>
            <a:ext cx="6261153" cy="1569660"/>
          </a:xfrm>
          <a:prstGeom prst="rect">
            <a:avLst/>
          </a:prstGeom>
          <a:noFill/>
        </p:spPr>
        <p:txBody>
          <a:bodyPr wrap="square">
            <a:spAutoFit/>
          </a:bodyPr>
          <a:lstStyle/>
          <a:p>
            <a:pPr algn="just"/>
            <a:r>
              <a:rPr lang="vi-VN" sz="2400">
                <a:solidFill>
                  <a:srgbClr val="000000"/>
                </a:solidFill>
                <a:effectLst/>
                <a:latin typeface="Times New Roman" panose="02020603050405020304" pitchFamily="18" charset="0"/>
                <a:ea typeface="Calibri" panose="020F0502020204030204" pitchFamily="34" charset="0"/>
              </a:rPr>
              <a:t>+ </a:t>
            </a:r>
            <a:r>
              <a:rPr lang="en-US" sz="2400">
                <a:solidFill>
                  <a:srgbClr val="000000"/>
                </a:solidFill>
                <a:effectLst/>
                <a:latin typeface="Times New Roman" panose="02020603050405020304" pitchFamily="18" charset="0"/>
                <a:ea typeface="Calibri" panose="020F0502020204030204" pitchFamily="34" charset="0"/>
              </a:rPr>
              <a:t>Từ ngữ đặc sắc: </a:t>
            </a:r>
            <a:r>
              <a:rPr lang="en-US" sz="2400" i="1">
                <a:solidFill>
                  <a:srgbClr val="000000"/>
                </a:solidFill>
                <a:effectLst/>
                <a:latin typeface="Times New Roman" panose="02020603050405020304" pitchFamily="18" charset="0"/>
                <a:ea typeface="Calibri" panose="020F0502020204030204" pitchFamily="34" charset="0"/>
              </a:rPr>
              <a:t>mảnh tình </a:t>
            </a:r>
            <a:r>
              <a:rPr lang="en-US" sz="2400">
                <a:solidFill>
                  <a:srgbClr val="000000"/>
                </a:solidFill>
                <a:latin typeface="Times New Roman" panose="02020603050405020304" pitchFamily="18" charset="0"/>
                <a:ea typeface="Calibri" panose="020F0502020204030204" pitchFamily="34" charset="0"/>
                <a:sym typeface="Wingdings" panose="05000000000000000000" pitchFamily="2" charset="2"/>
              </a:rPr>
              <a:t> mỏng manh, nhỏ bé</a:t>
            </a:r>
            <a:r>
              <a:rPr lang="en-US" sz="2400">
                <a:solidFill>
                  <a:srgbClr val="000000"/>
                </a:solidFill>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rPr>
              <a:t>+ Cách diễn đạt độc đáo: </a:t>
            </a:r>
            <a:r>
              <a:rPr lang="en-US" sz="2400" i="1">
                <a:solidFill>
                  <a:srgbClr val="000000"/>
                </a:solidFill>
                <a:effectLst/>
                <a:latin typeface="Times New Roman" panose="02020603050405020304" pitchFamily="18" charset="0"/>
                <a:ea typeface="Calibri" panose="020F0502020204030204" pitchFamily="34" charset="0"/>
              </a:rPr>
              <a:t>ta với ta </a:t>
            </a:r>
            <a:r>
              <a:rPr lang="en-US" sz="240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a:t>
            </a:r>
            <a:r>
              <a:rPr lang="en-US" sz="2400" i="1">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 </a:t>
            </a:r>
            <a:r>
              <a:rPr lang="en-US" sz="240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tác giả đối diện với chính mình</a:t>
            </a:r>
            <a:r>
              <a:rPr lang="en-US" sz="2400">
                <a:solidFill>
                  <a:srgbClr val="000000"/>
                </a:solidFill>
                <a:effectLst/>
                <a:latin typeface="Times New Roman" panose="02020603050405020304" pitchFamily="18" charset="0"/>
                <a:ea typeface="Calibri" panose="020F0502020204030204" pitchFamily="34" charset="0"/>
              </a:rPr>
              <a:t>.</a:t>
            </a:r>
          </a:p>
        </p:txBody>
      </p:sp>
      <p:sp>
        <p:nvSpPr>
          <p:cNvPr id="20" name="TextBox 19">
            <a:extLst>
              <a:ext uri="{FF2B5EF4-FFF2-40B4-BE49-F238E27FC236}">
                <a16:creationId xmlns:a16="http://schemas.microsoft.com/office/drawing/2014/main" id="{B3BB05B5-1CC8-6BA0-7CEB-34CC3093AB66}"/>
              </a:ext>
            </a:extLst>
          </p:cNvPr>
          <p:cNvSpPr txBox="1"/>
          <p:nvPr/>
        </p:nvSpPr>
        <p:spPr>
          <a:xfrm>
            <a:off x="5508728" y="4958113"/>
            <a:ext cx="6680223" cy="1569660"/>
          </a:xfrm>
          <a:prstGeom prst="rect">
            <a:avLst/>
          </a:prstGeom>
          <a:noFill/>
        </p:spPr>
        <p:txBody>
          <a:bodyPr wrap="square">
            <a:spAutoFit/>
          </a:bodyPr>
          <a:lstStyle/>
          <a:p>
            <a:pPr marL="0" marR="0" algn="just">
              <a:spcBef>
                <a:spcPts val="0"/>
              </a:spcBef>
              <a:spcAft>
                <a:spcPts val="0"/>
              </a:spcAft>
            </a:pPr>
            <a:r>
              <a:rPr lang="en-US" sz="2400">
                <a:solidFill>
                  <a:srgbClr val="5353FF"/>
                </a:solidFill>
                <a:latin typeface="Times New Roman" panose="02020603050405020304" pitchFamily="18" charset="0"/>
                <a:ea typeface="Calibri" panose="020F0502020204030204" pitchFamily="34" charset="0"/>
                <a:sym typeface="Wingdings" panose="05000000000000000000" pitchFamily="2" charset="2"/>
              </a:rPr>
              <a:t></a:t>
            </a:r>
            <a:r>
              <a:rPr lang="en-US" sz="2400">
                <a:solidFill>
                  <a:srgbClr val="5353FF"/>
                </a:solidFill>
                <a:latin typeface="Times New Roman" panose="02020603050405020304" pitchFamily="18" charset="0"/>
                <a:ea typeface="Calibri" panose="020F0502020204030204" pitchFamily="34" charset="0"/>
              </a:rPr>
              <a:t> Mạch cảm xúc có sự vận động: từ nỗi buồn do ngoại cảnh tác động đến tâm trạng nhớ nước, thương nhà và cuối cùng là sự cô đơn khi đối diện chính mình, không có đối tượng để chia sẻ.</a:t>
            </a:r>
          </a:p>
        </p:txBody>
      </p:sp>
    </p:spTree>
    <p:extLst>
      <p:ext uri="{BB962C8B-B14F-4D97-AF65-F5344CB8AC3E}">
        <p14:creationId xmlns:p14="http://schemas.microsoft.com/office/powerpoint/2010/main" val="419626301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10">
            <a:extLst>
              <a:ext uri="{FF2B5EF4-FFF2-40B4-BE49-F238E27FC236}">
                <a16:creationId xmlns:a16="http://schemas.microsoft.com/office/drawing/2014/main" id="{6632235E-73E4-0317-5D1D-E1187DBAC4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119" r="-2" b="5116"/>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ướng dẫn du lịch Quảng Bình Đèo Ngang 2023 sẽ giúp bạn tìm hiểu đầy đủ nhất về hành trình lần này. Hãy bắt đầu chuyến phiêu lưu đích thực và khám phá những điều kì diệu tại đây.">
            <a:extLst>
              <a:ext uri="{FF2B5EF4-FFF2-40B4-BE49-F238E27FC236}">
                <a16:creationId xmlns:a16="http://schemas.microsoft.com/office/drawing/2014/main" id="{5058BC84-ADD2-5AD9-CC8F-9611880532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08" r="2" b="2"/>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oody-upload-api-foody-mobile-oq-jpg-180828143616.jpg">
            <a:extLst>
              <a:ext uri="{FF2B5EF4-FFF2-40B4-BE49-F238E27FC236}">
                <a16:creationId xmlns:a16="http://schemas.microsoft.com/office/drawing/2014/main" id="{A49ABD6D-B01C-BA04-80E7-6E60C2F51CA6}"/>
              </a:ext>
            </a:extLst>
          </p:cNvPr>
          <p:cNvPicPr>
            <a:picLocks noChangeAspect="1"/>
          </p:cNvPicPr>
          <p:nvPr/>
        </p:nvPicPr>
        <p:blipFill rotWithShape="1">
          <a:blip r:embed="rId4"/>
          <a:srcRect t="13477" r="-2" b="2559"/>
          <a:stretch/>
        </p:blipFill>
        <p:spPr>
          <a:xfrm>
            <a:off x="198739" y="3510858"/>
            <a:ext cx="5804105" cy="2789948"/>
          </a:xfrm>
          <a:prstGeom prst="rect">
            <a:avLst/>
          </a:prstGeom>
        </p:spPr>
      </p:pic>
      <p:pic>
        <p:nvPicPr>
          <p:cNvPr id="9" name="Picture 2" descr="Đèo Ngang | Khám phá cung đường đèo thơ mộng nhất Việt Nam">
            <a:extLst>
              <a:ext uri="{FF2B5EF4-FFF2-40B4-BE49-F238E27FC236}">
                <a16:creationId xmlns:a16="http://schemas.microsoft.com/office/drawing/2014/main" id="{BB26D4B0-6A02-4F81-B2BF-FDE2FEA8CC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453" r="2" b="2"/>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934;p41">
            <a:extLst>
              <a:ext uri="{FF2B5EF4-FFF2-40B4-BE49-F238E27FC236}">
                <a16:creationId xmlns:a16="http://schemas.microsoft.com/office/drawing/2014/main" id="{87E78E66-0C84-10BA-FEE9-692EB7DA9A57}"/>
              </a:ext>
            </a:extLst>
          </p:cNvPr>
          <p:cNvSpPr/>
          <p:nvPr/>
        </p:nvSpPr>
        <p:spPr>
          <a:xfrm>
            <a:off x="3705383" y="2921639"/>
            <a:ext cx="5205351" cy="1006723"/>
          </a:xfrm>
          <a:prstGeom prst="roundRect">
            <a:avLst>
              <a:gd name="adj" fmla="val 16667"/>
            </a:avLst>
          </a:prstGeom>
          <a:solidFill>
            <a:srgbClr val="51AAA0"/>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spcFirstLastPara="1" wrap="square" lIns="121900" tIns="121900" rIns="487667" bIns="121900" anchor="ctr" anchorCtr="0">
            <a:noAutofit/>
          </a:bodyPr>
          <a:lstStyle/>
          <a:p>
            <a:pPr algn="ctr" defTabSz="1219170">
              <a:buClr>
                <a:srgbClr val="000000"/>
              </a:buClr>
              <a:defRPr/>
            </a:pPr>
            <a:r>
              <a:rPr lang="en-US" sz="2000" b="1" kern="0">
                <a:solidFill>
                  <a:schemeClr val="bg1"/>
                </a:solidFill>
                <a:latin typeface="Times New Roman" panose="02020603050405020304" pitchFamily="18" charset="0"/>
                <a:cs typeface="Times New Roman" panose="02020603050405020304" pitchFamily="18" charset="0"/>
                <a:sym typeface="+mn-lt"/>
              </a:rPr>
              <a:t>Quan sát các hình ảnh sau và cho biết:</a:t>
            </a:r>
          </a:p>
          <a:p>
            <a:pPr algn="ctr" defTabSz="1219170">
              <a:buClr>
                <a:srgbClr val="000000"/>
              </a:buClr>
              <a:defRPr/>
            </a:pPr>
            <a:r>
              <a:rPr lang="vi-VN" sz="2000" i="1" kern="0">
                <a:solidFill>
                  <a:schemeClr val="bg1"/>
                </a:solidFill>
                <a:latin typeface="Times New Roman" panose="02020603050405020304" pitchFamily="18" charset="0"/>
                <a:cs typeface="Times New Roman" panose="02020603050405020304" pitchFamily="18" charset="0"/>
                <a:sym typeface="+mn-lt"/>
              </a:rPr>
              <a:t>Những hình ảnh này là của địa danh nào?</a:t>
            </a:r>
          </a:p>
          <a:p>
            <a:pPr algn="ctr" defTabSz="1219170">
              <a:buClr>
                <a:srgbClr val="000000"/>
              </a:buClr>
              <a:defRPr/>
            </a:pPr>
            <a:r>
              <a:rPr lang="vi-VN" sz="2000" i="1" kern="0">
                <a:solidFill>
                  <a:schemeClr val="bg1"/>
                </a:solidFill>
                <a:latin typeface="Times New Roman" panose="02020603050405020304" pitchFamily="18" charset="0"/>
                <a:cs typeface="Times New Roman" panose="02020603050405020304" pitchFamily="18" charset="0"/>
                <a:sym typeface="+mn-lt"/>
              </a:rPr>
              <a:t>Chia sẻ hiểu biết của em về địa danh đó</a:t>
            </a:r>
            <a:r>
              <a:rPr lang="en-US" sz="2000" i="1" kern="0">
                <a:solidFill>
                  <a:schemeClr val="bg1"/>
                </a:solidFill>
                <a:latin typeface="Times New Roman" panose="02020603050405020304" pitchFamily="18" charset="0"/>
                <a:cs typeface="Times New Roman" panose="02020603050405020304" pitchFamily="18" charset="0"/>
                <a:sym typeface="+mn-lt"/>
              </a:rPr>
              <a:t>.</a:t>
            </a:r>
            <a:endParaRPr sz="2000" i="1" kern="0" dirty="0">
              <a:solidFill>
                <a:schemeClr val="bg1"/>
              </a:solidFill>
              <a:latin typeface="Lobster Two" panose="02000506000000020003" pitchFamily="2" charset="0"/>
              <a:cs typeface="Times New Roman" panose="02020603050405020304" pitchFamily="18" charset="0"/>
              <a:sym typeface="+mn-lt"/>
            </a:endParaRPr>
          </a:p>
        </p:txBody>
      </p:sp>
    </p:spTree>
    <p:extLst>
      <p:ext uri="{BB962C8B-B14F-4D97-AF65-F5344CB8AC3E}">
        <p14:creationId xmlns:p14="http://schemas.microsoft.com/office/powerpoint/2010/main" val="386275578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26" name="图片 25">
            <a:extLst>
              <a:ext uri="{FF2B5EF4-FFF2-40B4-BE49-F238E27FC236}">
                <a16:creationId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39939" y="1519636"/>
            <a:ext cx="1237671" cy="802423"/>
          </a:xfrm>
          <a:prstGeom prst="rect">
            <a:avLst/>
          </a:prstGeom>
        </p:spPr>
      </p:pic>
      <p:sp>
        <p:nvSpPr>
          <p:cNvPr id="40" name="矩形 26">
            <a:extLst>
              <a:ext uri="{FF2B5EF4-FFF2-40B4-BE49-F238E27FC236}">
                <a16:creationId xmlns:a16="http://schemas.microsoft.com/office/drawing/2014/main" id="{2013BB68-1A03-4557-B8FA-C747F3F22078}"/>
              </a:ext>
            </a:extLst>
          </p:cNvPr>
          <p:cNvSpPr/>
          <p:nvPr/>
        </p:nvSpPr>
        <p:spPr>
          <a:xfrm>
            <a:off x="1430936" y="1555439"/>
            <a:ext cx="10218758" cy="954107"/>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nước</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không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gian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lịch</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sử</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văn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hóa</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err="1">
                <a:solidFill>
                  <a:srgbClr val="77384B"/>
                </a:solidFill>
                <a:latin typeface="Times New Roman" pitchFamily="18" charset="0"/>
                <a:ea typeface="华文中宋" panose="02010600040101010101" pitchFamily="2" charset="-122"/>
                <a:cs typeface="Times New Roman" pitchFamily="18" charset="0"/>
                <a:sym typeface="+mn-lt"/>
              </a:rPr>
              <a:t>của</a:t>
            </a:r>
            <a:r>
              <a:rPr lang="en-US" altLang="zh-CN" sz="2800" spc="300">
                <a:solidFill>
                  <a:srgbClr val="77384B"/>
                </a:solidFill>
                <a:latin typeface="Times New Roman" pitchFamily="18" charset="0"/>
                <a:ea typeface="华文中宋" panose="02010600040101010101" pitchFamily="2" charset="-122"/>
                <a:cs typeface="Times New Roman" pitchFamily="18" charset="0"/>
                <a:sym typeface="+mn-lt"/>
              </a:rPr>
              <a:t> một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thời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đã</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qua</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44" name="图片 25">
            <a:extLst>
              <a:ext uri="{FF2B5EF4-FFF2-40B4-BE49-F238E27FC236}">
                <a16:creationId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82652" y="2721855"/>
            <a:ext cx="1237671" cy="802423"/>
          </a:xfrm>
          <a:prstGeom prst="rect">
            <a:avLst/>
          </a:prstGeom>
        </p:spPr>
      </p:pic>
      <p:sp>
        <p:nvSpPr>
          <p:cNvPr id="54" name="矩形 26">
            <a:extLst>
              <a:ext uri="{FF2B5EF4-FFF2-40B4-BE49-F238E27FC236}">
                <a16:creationId xmlns:a16="http://schemas.microsoft.com/office/drawing/2014/main" id="{2013BB68-1A03-4557-B8FA-C747F3F22078}"/>
              </a:ext>
            </a:extLst>
          </p:cNvPr>
          <p:cNvSpPr/>
          <p:nvPr/>
        </p:nvSpPr>
        <p:spPr>
          <a:xfrm>
            <a:off x="1480528" y="2817025"/>
            <a:ext cx="9991038" cy="523220"/>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Thương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nhà</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ấm</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gia</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đình</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quê</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hương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55" name="图片 25">
            <a:extLst>
              <a:ext uri="{FF2B5EF4-FFF2-40B4-BE49-F238E27FC236}">
                <a16:creationId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52839" y="3688442"/>
            <a:ext cx="1237671" cy="802423"/>
          </a:xfrm>
          <a:prstGeom prst="rect">
            <a:avLst/>
          </a:prstGeom>
        </p:spPr>
      </p:pic>
      <p:sp>
        <p:nvSpPr>
          <p:cNvPr id="56" name="矩形 26">
            <a:extLst>
              <a:ext uri="{FF2B5EF4-FFF2-40B4-BE49-F238E27FC236}">
                <a16:creationId xmlns:a16="http://schemas.microsoft.com/office/drawing/2014/main" id="{2013BB68-1A03-4557-B8FA-C747F3F22078}"/>
              </a:ext>
            </a:extLst>
          </p:cNvPr>
          <p:cNvSpPr/>
          <p:nvPr/>
        </p:nvSpPr>
        <p:spPr>
          <a:xfrm>
            <a:off x="1508168" y="3676741"/>
            <a:ext cx="10105900" cy="954107"/>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nước</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thương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nhà</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và</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mang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một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nỗi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buồn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thầm</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lặng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bâng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khuâng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57" name="图片 25">
            <a:extLst>
              <a:ext uri="{FF2B5EF4-FFF2-40B4-BE49-F238E27FC236}">
                <a16:creationId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45536" y="4875872"/>
            <a:ext cx="1237671" cy="802423"/>
          </a:xfrm>
          <a:prstGeom prst="rect">
            <a:avLst/>
          </a:prstGeom>
        </p:spPr>
      </p:pic>
      <p:sp>
        <p:nvSpPr>
          <p:cNvPr id="58" name="矩形 26">
            <a:extLst>
              <a:ext uri="{FF2B5EF4-FFF2-40B4-BE49-F238E27FC236}">
                <a16:creationId xmlns:a16="http://schemas.microsoft.com/office/drawing/2014/main" id="{2013BB68-1A03-4557-B8FA-C747F3F22078}"/>
              </a:ext>
            </a:extLst>
          </p:cNvPr>
          <p:cNvSpPr/>
          <p:nvPr/>
        </p:nvSpPr>
        <p:spPr>
          <a:xfrm>
            <a:off x="1526536" y="4923549"/>
            <a:ext cx="8591241" cy="954107"/>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Nỗi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uất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ức</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oan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khuất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phải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từ</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bỏ</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mình</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yêu</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quý</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để</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đến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một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hoang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vu.</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sp>
        <p:nvSpPr>
          <p:cNvPr id="13" name="矩形 26">
            <a:extLst>
              <a:ext uri="{FF2B5EF4-FFF2-40B4-BE49-F238E27FC236}">
                <a16:creationId xmlns:a16="http://schemas.microsoft.com/office/drawing/2014/main" id="{2013BB68-1A03-4557-B8FA-C747F3F22078}"/>
              </a:ext>
            </a:extLst>
          </p:cNvPr>
          <p:cNvSpPr/>
          <p:nvPr/>
        </p:nvSpPr>
        <p:spPr>
          <a:xfrm>
            <a:off x="706643" y="202485"/>
            <a:ext cx="10871791" cy="954107"/>
          </a:xfrm>
          <a:prstGeom prst="rect">
            <a:avLst/>
          </a:prstGeom>
        </p:spPr>
        <p:txBody>
          <a:bodyPr wrap="square">
            <a:spAutoFit/>
          </a:bodyPr>
          <a:lstStyle/>
          <a:p>
            <a:pPr algn="ct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Tâm</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trạng</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của</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nhà</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thơ</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được</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bộc</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lộ</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trực</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tiếp</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trong</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err="1">
                <a:solidFill>
                  <a:srgbClr val="FF0000"/>
                </a:solidFill>
                <a:latin typeface="Times New Roman" pitchFamily="18" charset="0"/>
                <a:ea typeface="华文中宋" panose="02010600040101010101" pitchFamily="2" charset="-122"/>
                <a:cs typeface="Times New Roman" pitchFamily="18" charset="0"/>
                <a:sym typeface="+mn-lt"/>
              </a:rPr>
              <a:t>thơ</a:t>
            </a:r>
            <a:r>
              <a:rPr lang="en-US" altLang="zh-CN" sz="2800" b="1" spc="300">
                <a:solidFill>
                  <a:srgbClr val="FF0000"/>
                </a:solidFill>
                <a:latin typeface="Times New Roman" pitchFamily="18" charset="0"/>
                <a:ea typeface="华文中宋" panose="02010600040101010101" pitchFamily="2" charset="-122"/>
                <a:cs typeface="Times New Roman" pitchFamily="18" charset="0"/>
                <a:sym typeface="+mn-lt"/>
              </a:rPr>
              <a:t> là:</a:t>
            </a:r>
            <a:endParaRPr lang="zh-CN" altLang="en-US" sz="2800" b="1" spc="300" dirty="0">
              <a:solidFill>
                <a:srgbClr val="FF0000"/>
              </a:solidFill>
              <a:latin typeface="Times New Roman" pitchFamily="18" charset="0"/>
              <a:ea typeface="华文中宋" panose="02010600040101010101" pitchFamily="2" charset="-122"/>
              <a:cs typeface="Times New Roman" pitchFamily="18" charset="0"/>
              <a:sym typeface="+mn-lt"/>
            </a:endParaRPr>
          </a:p>
        </p:txBody>
      </p:sp>
    </p:spTree>
    <p:extLst>
      <p:ext uri="{BB962C8B-B14F-4D97-AF65-F5344CB8AC3E}">
        <p14:creationId xmlns:p14="http://schemas.microsoft.com/office/powerpoint/2010/main" val="343209158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strips(downLeft)">
                                      <p:cBhvr>
                                        <p:cTn id="12" dur="500"/>
                                        <p:tgtEl>
                                          <p:spTgt spid="2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strips(downLef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strips(downLeft)">
                                      <p:cBhvr>
                                        <p:cTn id="20" dur="500"/>
                                        <p:tgtEl>
                                          <p:spTgt spid="44"/>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strips(downLeft)">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strips(downLeft)">
                                      <p:cBhvr>
                                        <p:cTn id="28" dur="500"/>
                                        <p:tgtEl>
                                          <p:spTgt spid="55"/>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strips(downLeft)">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strips(downLeft)">
                                      <p:cBhvr>
                                        <p:cTn id="36" dur="500"/>
                                        <p:tgtEl>
                                          <p:spTgt spid="57"/>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strips(downLeft)">
                                      <p:cBhvr>
                                        <p:cTn id="39" dur="500"/>
                                        <p:tgtEl>
                                          <p:spTgt spid="58"/>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4" grpId="0"/>
      <p:bldP spid="56" grpId="0"/>
      <p:bldP spid="58"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4724423" y="1294410"/>
            <a:ext cx="2115764" cy="1772911"/>
            <a:chOff x="2286023" y="5807"/>
            <a:chExt cx="1687764"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620607" y="152861"/>
              <a:ext cx="1179443" cy="1011223"/>
            </a:xfrm>
            <a:prstGeom prst="rect">
              <a:avLst/>
            </a:prstGeom>
            <a:noFill/>
          </p:spPr>
          <p:txBody>
            <a:bodyPr wrap="square" rtlCol="0">
              <a:spAutoFit/>
            </a:bodyPr>
            <a:lstStyle/>
            <a:p>
              <a:r>
                <a:rPr lang="en-US" altLang="zh-CN" sz="7200" b="1" dirty="0">
                  <a:solidFill>
                    <a:srgbClr val="FF0000"/>
                  </a:solidFill>
                  <a:latin typeface="Times New Roman" pitchFamily="18" charset="0"/>
                  <a:ea typeface="叶根友毛笔行书2.0版" panose="02010601030101010101" pitchFamily="2" charset="-122"/>
                  <a:cs typeface="Times New Roman" pitchFamily="18" charset="0"/>
                </a:rPr>
                <a:t>III</a:t>
              </a:r>
              <a:endParaRPr lang="zh-CN" altLang="en-US" sz="7200" b="1" dirty="0">
                <a:solidFill>
                  <a:srgbClr val="FF0000"/>
                </a:solidFill>
                <a:latin typeface="Times New Roman" pitchFamily="18" charset="0"/>
                <a:ea typeface="叶根友毛笔行书2.0版" panose="02010601030101010101" pitchFamily="2" charset="-122"/>
                <a:cs typeface="Times New Roman" pitchFamily="18" charset="0"/>
              </a:endParaRPr>
            </a:p>
          </p:txBody>
        </p:sp>
      </p:grpSp>
      <p:sp>
        <p:nvSpPr>
          <p:cNvPr id="3" name="文本框 2">
            <a:extLst>
              <a:ext uri="{FF2B5EF4-FFF2-40B4-BE49-F238E27FC236}">
                <a16:creationId xmlns:a16="http://schemas.microsoft.com/office/drawing/2014/main" id="{813F4B1A-4FF2-4162-A55C-E3E1907F987C}"/>
              </a:ext>
            </a:extLst>
          </p:cNvPr>
          <p:cNvSpPr txBox="1"/>
          <p:nvPr/>
        </p:nvSpPr>
        <p:spPr>
          <a:xfrm>
            <a:off x="3379108" y="3354263"/>
            <a:ext cx="5254253" cy="1446550"/>
          </a:xfrm>
          <a:prstGeom prst="rect">
            <a:avLst/>
          </a:prstGeom>
          <a:noFill/>
        </p:spPr>
        <p:txBody>
          <a:bodyPr wrap="square" rtlCol="0">
            <a:spAutoFit/>
          </a:bodyPr>
          <a:lstStyle/>
          <a:p>
            <a:pPr algn="ctr"/>
            <a:r>
              <a:rPr lang="en-US" altLang="zh-CN" sz="8800" b="1" spc="600" dirty="0" err="1">
                <a:solidFill>
                  <a:srgbClr val="FF0000"/>
                </a:solidFill>
                <a:latin typeface="Times New Roman" pitchFamily="18" charset="0"/>
                <a:ea typeface="华文中宋" panose="02010600040101010101" pitchFamily="2" charset="-122"/>
                <a:cs typeface="Times New Roman" pitchFamily="18" charset="0"/>
              </a:rPr>
              <a:t>Tổng</a:t>
            </a:r>
            <a:r>
              <a:rPr lang="en-US" altLang="zh-CN" sz="8800" b="1" spc="600" dirty="0">
                <a:solidFill>
                  <a:srgbClr val="FF0000"/>
                </a:solidFill>
                <a:latin typeface="Times New Roman" pitchFamily="18" charset="0"/>
                <a:ea typeface="华文中宋" panose="02010600040101010101" pitchFamily="2" charset="-122"/>
                <a:cs typeface="Times New Roman" pitchFamily="18" charset="0"/>
              </a:rPr>
              <a:t> </a:t>
            </a:r>
            <a:r>
              <a:rPr lang="en-US" altLang="zh-CN" sz="8800" b="1" spc="600" dirty="0" err="1">
                <a:solidFill>
                  <a:srgbClr val="FF0000"/>
                </a:solidFill>
                <a:latin typeface="Times New Roman" pitchFamily="18" charset="0"/>
                <a:ea typeface="华文中宋" panose="02010600040101010101" pitchFamily="2" charset="-122"/>
                <a:cs typeface="Times New Roman" pitchFamily="18" charset="0"/>
              </a:rPr>
              <a:t>kết</a:t>
            </a:r>
            <a:endParaRPr lang="zh-CN" altLang="en-US" sz="8800" b="1" spc="600" dirty="0">
              <a:solidFill>
                <a:srgbClr val="FF0000"/>
              </a:solidFill>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a16="http://schemas.microsoft.com/office/drawing/2014/main" id="{40E8BD55-ED79-3418-B91C-EC598E4834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473177" y="4524319"/>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22" name="组合 21">
            <a:extLst>
              <a:ext uri="{FF2B5EF4-FFF2-40B4-BE49-F238E27FC236}">
                <a16:creationId xmlns:a16="http://schemas.microsoft.com/office/drawing/2014/main" id="{E7BA5A7F-F97C-4000-A4D8-7EC670653A5F}"/>
              </a:ext>
            </a:extLst>
          </p:cNvPr>
          <p:cNvGrpSpPr/>
          <p:nvPr/>
        </p:nvGrpSpPr>
        <p:grpSpPr>
          <a:xfrm>
            <a:off x="2220078" y="475420"/>
            <a:ext cx="2719676" cy="1156448"/>
            <a:chOff x="864162" y="3561973"/>
            <a:chExt cx="1452730" cy="572612"/>
          </a:xfrm>
        </p:grpSpPr>
        <p:pic>
          <p:nvPicPr>
            <p:cNvPr id="23" name="Picture 6" descr="E:\水墨图表素材\图片1.png">
              <a:extLst>
                <a:ext uri="{FF2B5EF4-FFF2-40B4-BE49-F238E27FC236}">
                  <a16:creationId xmlns:a16="http://schemas.microsoft.com/office/drawing/2014/main" id="{C232D2DA-9C06-48B1-B47B-AED34CA6C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162" y="3561973"/>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65">
              <a:extLst>
                <a:ext uri="{FF2B5EF4-FFF2-40B4-BE49-F238E27FC236}">
                  <a16:creationId xmlns:a16="http://schemas.microsoft.com/office/drawing/2014/main" id="{003D1D89-C03F-4346-BBCE-89831F579A01}"/>
                </a:ext>
              </a:extLst>
            </p:cNvPr>
            <p:cNvSpPr txBox="1">
              <a:spLocks noChangeArrowheads="1"/>
            </p:cNvSpPr>
            <p:nvPr/>
          </p:nvSpPr>
          <p:spPr bwMode="auto">
            <a:xfrm>
              <a:off x="911002" y="3650598"/>
              <a:ext cx="1345045" cy="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zh-CN" sz="3200" b="1" dirty="0" err="1">
                  <a:solidFill>
                    <a:srgbClr val="FF0000"/>
                  </a:solidFill>
                  <a:latin typeface="Times New Roman" pitchFamily="18" charset="0"/>
                  <a:ea typeface="华文中宋" panose="02010600040101010101" pitchFamily="2" charset="-122"/>
                  <a:cs typeface="Times New Roman" pitchFamily="18" charset="0"/>
                  <a:sym typeface="+mn-lt"/>
                </a:rPr>
                <a:t>Nghệ</a:t>
              </a:r>
              <a:r>
                <a:rPr lang="en-US" altLang="zh-CN" sz="3200" b="1"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3200" b="1" dirty="0" err="1">
                  <a:solidFill>
                    <a:srgbClr val="FF0000"/>
                  </a:solidFill>
                  <a:latin typeface="Times New Roman" pitchFamily="18" charset="0"/>
                  <a:ea typeface="华文中宋" panose="02010600040101010101" pitchFamily="2" charset="-122"/>
                  <a:cs typeface="Times New Roman" pitchFamily="18" charset="0"/>
                  <a:sym typeface="+mn-lt"/>
                </a:rPr>
                <a:t>thuật</a:t>
              </a:r>
              <a:endParaRPr lang="zh-CN" altLang="en-US" sz="3200" b="1"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grpSp>
        <p:nvGrpSpPr>
          <p:cNvPr id="28" name="组合 27">
            <a:extLst>
              <a:ext uri="{FF2B5EF4-FFF2-40B4-BE49-F238E27FC236}">
                <a16:creationId xmlns:a16="http://schemas.microsoft.com/office/drawing/2014/main" id="{B347C863-803A-46F2-9877-9664BC95DB85}"/>
              </a:ext>
            </a:extLst>
          </p:cNvPr>
          <p:cNvGrpSpPr/>
          <p:nvPr/>
        </p:nvGrpSpPr>
        <p:grpSpPr>
          <a:xfrm>
            <a:off x="2352547" y="3741225"/>
            <a:ext cx="2428518" cy="1092530"/>
            <a:chOff x="5495534" y="684782"/>
            <a:chExt cx="1452730" cy="572612"/>
          </a:xfrm>
        </p:grpSpPr>
        <p:pic>
          <p:nvPicPr>
            <p:cNvPr id="29" name="Picture 6" descr="E:\水墨图表素材\图片1.png">
              <a:extLst>
                <a:ext uri="{FF2B5EF4-FFF2-40B4-BE49-F238E27FC236}">
                  <a16:creationId xmlns:a16="http://schemas.microsoft.com/office/drawing/2014/main" id="{04747BC0-9C6A-43E3-917E-0C157B335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534" y="684782"/>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265">
              <a:extLst>
                <a:ext uri="{FF2B5EF4-FFF2-40B4-BE49-F238E27FC236}">
                  <a16:creationId xmlns:a16="http://schemas.microsoft.com/office/drawing/2014/main" id="{9FE8AED3-EF35-48FC-B91F-8C65ECD89B2F}"/>
                </a:ext>
              </a:extLst>
            </p:cNvPr>
            <p:cNvSpPr txBox="1">
              <a:spLocks noChangeArrowheads="1"/>
            </p:cNvSpPr>
            <p:nvPr/>
          </p:nvSpPr>
          <p:spPr bwMode="auto">
            <a:xfrm>
              <a:off x="5592614" y="760273"/>
              <a:ext cx="1275401" cy="35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zh-CN" sz="3200" b="1" dirty="0" err="1">
                  <a:solidFill>
                    <a:srgbClr val="FF0000"/>
                  </a:solidFill>
                  <a:latin typeface="Times New Roman" pitchFamily="18" charset="0"/>
                  <a:ea typeface="华文中宋" panose="02010600040101010101" pitchFamily="2" charset="-122"/>
                  <a:cs typeface="Times New Roman" pitchFamily="18" charset="0"/>
                  <a:sym typeface="+mn-lt"/>
                </a:rPr>
                <a:t>Nội</a:t>
              </a:r>
              <a:r>
                <a:rPr lang="en-US" altLang="zh-CN" sz="3200" b="1" dirty="0">
                  <a:solidFill>
                    <a:srgbClr val="FF0000"/>
                  </a:solidFill>
                  <a:latin typeface="Times New Roman" pitchFamily="18" charset="0"/>
                  <a:ea typeface="华文中宋" panose="02010600040101010101" pitchFamily="2" charset="-122"/>
                  <a:cs typeface="Times New Roman" pitchFamily="18" charset="0"/>
                  <a:sym typeface="+mn-lt"/>
                </a:rPr>
                <a:t> dung</a:t>
              </a:r>
              <a:endParaRPr lang="zh-CN" altLang="en-US" sz="3200" b="1"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sp>
        <p:nvSpPr>
          <p:cNvPr id="3" name="TextBox 2">
            <a:extLst>
              <a:ext uri="{FF2B5EF4-FFF2-40B4-BE49-F238E27FC236}">
                <a16:creationId xmlns:a16="http://schemas.microsoft.com/office/drawing/2014/main" id="{FB3AE178-74FD-9FB9-E130-B436BEFCB793}"/>
              </a:ext>
            </a:extLst>
          </p:cNvPr>
          <p:cNvSpPr txBox="1"/>
          <p:nvPr/>
        </p:nvSpPr>
        <p:spPr>
          <a:xfrm>
            <a:off x="3938588" y="1631868"/>
            <a:ext cx="7248524" cy="1964961"/>
          </a:xfrm>
          <a:prstGeom prst="rect">
            <a:avLst/>
          </a:prstGeom>
          <a:noFill/>
        </p:spPr>
        <p:txBody>
          <a:bodyPr wrap="square">
            <a:spAutoFit/>
          </a:bodyPr>
          <a:lstStyle/>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 Thể thơ thất ngôn bát cú được sử dụng điêu luyện.</a:t>
            </a:r>
          </a:p>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 Sử dụng nghệ thuật tả cảnh ngụ tình, phép đối hiệu quả. </a:t>
            </a:r>
          </a:p>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 Sáng tạo trong việc sử dụng từ láy, từ đồng âm khác nghĩa.</a:t>
            </a:r>
          </a:p>
        </p:txBody>
      </p:sp>
      <p:pic>
        <p:nvPicPr>
          <p:cNvPr id="4" name="图片 22">
            <a:extLst>
              <a:ext uri="{FF2B5EF4-FFF2-40B4-BE49-F238E27FC236}">
                <a16:creationId xmlns:a16="http://schemas.microsoft.com/office/drawing/2014/main" id="{86C6051F-E740-2F91-20F5-9E7EBD36F9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
        <p:nvSpPr>
          <p:cNvPr id="7" name="TextBox 6">
            <a:extLst>
              <a:ext uri="{FF2B5EF4-FFF2-40B4-BE49-F238E27FC236}">
                <a16:creationId xmlns:a16="http://schemas.microsoft.com/office/drawing/2014/main" id="{56B22F78-6284-5458-CBDA-A6CDB09D741A}"/>
              </a:ext>
            </a:extLst>
          </p:cNvPr>
          <p:cNvSpPr txBox="1"/>
          <p:nvPr/>
        </p:nvSpPr>
        <p:spPr>
          <a:xfrm>
            <a:off x="3767138" y="4977790"/>
            <a:ext cx="7248524" cy="1484830"/>
          </a:xfrm>
          <a:prstGeom prst="rect">
            <a:avLst/>
          </a:prstGeom>
          <a:noFill/>
        </p:spPr>
        <p:txBody>
          <a:bodyPr wrap="square">
            <a:spAutoFit/>
          </a:bodyPr>
          <a:lstStyle/>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    Nỗi buồn, nỗi cô đơn, lẻ loi của nhà thơ khi đứng trước khung cảnh hoang vắng của Đèo Ngang, chạnh lòng nhớ nhà, nhớ nước của một thời quá vãng.</a:t>
            </a:r>
          </a:p>
        </p:txBody>
      </p:sp>
      <p:sp>
        <p:nvSpPr>
          <p:cNvPr id="8" name="文本框 2">
            <a:extLst>
              <a:ext uri="{FF2B5EF4-FFF2-40B4-BE49-F238E27FC236}">
                <a16:creationId xmlns:a16="http://schemas.microsoft.com/office/drawing/2014/main" id="{28882E05-1DE4-6725-DEB8-E8F9516BD1BC}"/>
              </a:ext>
            </a:extLst>
          </p:cNvPr>
          <p:cNvSpPr txBox="1"/>
          <p:nvPr/>
        </p:nvSpPr>
        <p:spPr>
          <a:xfrm>
            <a:off x="-1017402" y="2169157"/>
            <a:ext cx="5254253" cy="707886"/>
          </a:xfrm>
          <a:prstGeom prst="rect">
            <a:avLst/>
          </a:prstGeom>
          <a:noFill/>
        </p:spPr>
        <p:txBody>
          <a:bodyPr wrap="square" rtlCol="0">
            <a:spAutoFit/>
          </a:bodyPr>
          <a:lstStyle/>
          <a:p>
            <a:pPr algn="ctr"/>
            <a:r>
              <a:rPr lang="en-US" altLang="zh-CN" sz="4000" b="1" spc="600" dirty="0" err="1">
                <a:latin typeface="Times New Roman" pitchFamily="18" charset="0"/>
                <a:ea typeface="华文中宋" panose="02010600040101010101" pitchFamily="2" charset="-122"/>
                <a:cs typeface="Times New Roman" pitchFamily="18" charset="0"/>
              </a:rPr>
              <a:t>Tổng</a:t>
            </a:r>
            <a:r>
              <a:rPr lang="en-US" altLang="zh-CN" sz="4000" b="1" spc="600" dirty="0">
                <a:latin typeface="Times New Roman" pitchFamily="18" charset="0"/>
                <a:ea typeface="华文中宋" panose="02010600040101010101" pitchFamily="2" charset="-122"/>
                <a:cs typeface="Times New Roman" pitchFamily="18" charset="0"/>
              </a:rPr>
              <a:t> </a:t>
            </a:r>
            <a:r>
              <a:rPr lang="en-US" altLang="zh-CN" sz="4000" b="1" spc="600" dirty="0" err="1">
                <a:latin typeface="Times New Roman" pitchFamily="18" charset="0"/>
                <a:ea typeface="华文中宋" panose="02010600040101010101" pitchFamily="2" charset="-122"/>
                <a:cs typeface="Times New Roman" pitchFamily="18" charset="0"/>
              </a:rPr>
              <a:t>kết</a:t>
            </a:r>
            <a:endParaRPr lang="zh-CN" altLang="en-US" sz="4000" b="1" spc="600" dirty="0">
              <a:latin typeface="Times New Roman" pitchFamily="18" charset="0"/>
              <a:ea typeface="华文中宋" panose="02010600040101010101" pitchFamily="2" charset="-122"/>
              <a:cs typeface="Times New Roman" pitchFamily="18" charset="0"/>
            </a:endParaRPr>
          </a:p>
        </p:txBody>
      </p:sp>
    </p:spTree>
    <p:extLst>
      <p:ext uri="{BB962C8B-B14F-4D97-AF65-F5344CB8AC3E}">
        <p14:creationId xmlns:p14="http://schemas.microsoft.com/office/powerpoint/2010/main" val="2609709694"/>
      </p:ext>
    </p:extLst>
  </p:cSld>
  <p:clrMapOvr>
    <a:masterClrMapping/>
  </p:clrMapOvr>
  <p:transition spd="slow" advTm="3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circle(in)">
                                      <p:cBhvr>
                                        <p:cTn id="41" dur="2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A3B87D30-2C2A-8BB3-DE34-FA482F6491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5" name="图片 11">
            <a:extLst>
              <a:ext uri="{FF2B5EF4-FFF2-40B4-BE49-F238E27FC236}">
                <a16:creationId xmlns:a16="http://schemas.microsoft.com/office/drawing/2014/main" id="{A6F4A430-A01D-0103-E9A7-156FAB6F7F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6" name="图片 22">
            <a:extLst>
              <a:ext uri="{FF2B5EF4-FFF2-40B4-BE49-F238E27FC236}">
                <a16:creationId xmlns:a16="http://schemas.microsoft.com/office/drawing/2014/main" id="{19883270-B69D-05E7-3031-C84012682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grpSp>
        <p:nvGrpSpPr>
          <p:cNvPr id="2" name="组合 27">
            <a:extLst>
              <a:ext uri="{FF2B5EF4-FFF2-40B4-BE49-F238E27FC236}">
                <a16:creationId xmlns:a16="http://schemas.microsoft.com/office/drawing/2014/main" id="{6720A35C-31F0-70A5-4237-667313C354DC}"/>
              </a:ext>
            </a:extLst>
          </p:cNvPr>
          <p:cNvGrpSpPr/>
          <p:nvPr/>
        </p:nvGrpSpPr>
        <p:grpSpPr>
          <a:xfrm>
            <a:off x="1533396" y="121725"/>
            <a:ext cx="5364474" cy="1707828"/>
            <a:chOff x="5495534" y="684782"/>
            <a:chExt cx="1452730" cy="572612"/>
          </a:xfrm>
        </p:grpSpPr>
        <p:pic>
          <p:nvPicPr>
            <p:cNvPr id="3" name="Picture 6" descr="E:\水墨图表素材\图片1.png">
              <a:extLst>
                <a:ext uri="{FF2B5EF4-FFF2-40B4-BE49-F238E27FC236}">
                  <a16:creationId xmlns:a16="http://schemas.microsoft.com/office/drawing/2014/main" id="{19B13B05-CAA8-FD82-C74D-8131FFF7D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534" y="684782"/>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65">
              <a:extLst>
                <a:ext uri="{FF2B5EF4-FFF2-40B4-BE49-F238E27FC236}">
                  <a16:creationId xmlns:a16="http://schemas.microsoft.com/office/drawing/2014/main" id="{434940F4-BCFD-B3B2-DC03-061B5FBF80D5}"/>
                </a:ext>
              </a:extLst>
            </p:cNvPr>
            <p:cNvSpPr txBox="1">
              <a:spLocks noChangeArrowheads="1"/>
            </p:cNvSpPr>
            <p:nvPr/>
          </p:nvSpPr>
          <p:spPr bwMode="auto">
            <a:xfrm>
              <a:off x="5592614" y="760273"/>
              <a:ext cx="1275401" cy="31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800" b="1">
                  <a:solidFill>
                    <a:srgbClr val="FF0000"/>
                  </a:solidFill>
                  <a:effectLst/>
                  <a:latin typeface="Times New Roman" panose="02020603050405020304" pitchFamily="18" charset="0"/>
                  <a:ea typeface="Calibri" panose="020F0502020204030204" pitchFamily="34" charset="0"/>
                </a:rPr>
                <a:t>Chiến thuật đọc hiểu thơ </a:t>
              </a:r>
            </a:p>
            <a:p>
              <a:pPr algn="ctr"/>
              <a:r>
                <a:rPr lang="en-US" sz="2800" b="1">
                  <a:solidFill>
                    <a:srgbClr val="FF0000"/>
                  </a:solidFill>
                  <a:effectLst/>
                  <a:latin typeface="Times New Roman" panose="02020603050405020304" pitchFamily="18" charset="0"/>
                  <a:ea typeface="Calibri" panose="020F0502020204030204" pitchFamily="34" charset="0"/>
                </a:rPr>
                <a:t>thất ngôn bát cú luật Đường</a:t>
              </a:r>
              <a:endParaRPr lang="zh-CN" altLang="en-US" sz="4400" b="1"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pic>
        <p:nvPicPr>
          <p:cNvPr id="14" name="图片 25">
            <a:extLst>
              <a:ext uri="{FF2B5EF4-FFF2-40B4-BE49-F238E27FC236}">
                <a16:creationId xmlns:a16="http://schemas.microsoft.com/office/drawing/2014/main" id="{087F7836-7673-B794-79BF-D107749A6787}"/>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012486" y="1692626"/>
            <a:ext cx="873590" cy="566377"/>
          </a:xfrm>
          <a:prstGeom prst="rect">
            <a:avLst/>
          </a:prstGeom>
        </p:spPr>
      </p:pic>
      <p:sp>
        <p:nvSpPr>
          <p:cNvPr id="16" name="TextBox 15">
            <a:extLst>
              <a:ext uri="{FF2B5EF4-FFF2-40B4-BE49-F238E27FC236}">
                <a16:creationId xmlns:a16="http://schemas.microsoft.com/office/drawing/2014/main" id="{D8DD13F8-C8B1-CA66-0169-E4C01F3588E6}"/>
              </a:ext>
            </a:extLst>
          </p:cNvPr>
          <p:cNvSpPr txBox="1"/>
          <p:nvPr/>
        </p:nvSpPr>
        <p:spPr>
          <a:xfrm>
            <a:off x="2814638" y="1761835"/>
            <a:ext cx="7248524" cy="524567"/>
          </a:xfrm>
          <a:prstGeom prst="rect">
            <a:avLst/>
          </a:prstGeom>
          <a:noFill/>
        </p:spPr>
        <p:txBody>
          <a:bodyPr wrap="square">
            <a:spAutoFit/>
          </a:bodyPr>
          <a:lstStyle/>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Xác định đặc trưng thể loại thơ.</a:t>
            </a:r>
          </a:p>
        </p:txBody>
      </p:sp>
      <p:pic>
        <p:nvPicPr>
          <p:cNvPr id="17" name="图片 25">
            <a:extLst>
              <a:ext uri="{FF2B5EF4-FFF2-40B4-BE49-F238E27FC236}">
                <a16:creationId xmlns:a16="http://schemas.microsoft.com/office/drawing/2014/main" id="{CA4004C8-1C29-381E-1D2D-616218A5C7C0}"/>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012486" y="2783540"/>
            <a:ext cx="873590" cy="566377"/>
          </a:xfrm>
          <a:prstGeom prst="rect">
            <a:avLst/>
          </a:prstGeom>
        </p:spPr>
      </p:pic>
      <p:sp>
        <p:nvSpPr>
          <p:cNvPr id="19" name="TextBox 18">
            <a:extLst>
              <a:ext uri="{FF2B5EF4-FFF2-40B4-BE49-F238E27FC236}">
                <a16:creationId xmlns:a16="http://schemas.microsoft.com/office/drawing/2014/main" id="{9986B649-1FB5-54DE-BBB6-7CBCC63D83C9}"/>
              </a:ext>
            </a:extLst>
          </p:cNvPr>
          <p:cNvSpPr txBox="1"/>
          <p:nvPr/>
        </p:nvSpPr>
        <p:spPr>
          <a:xfrm>
            <a:off x="2814638" y="2440418"/>
            <a:ext cx="5886449" cy="1200329"/>
          </a:xfrm>
          <a:prstGeom prst="rect">
            <a:avLst/>
          </a:prstGeom>
          <a:noFill/>
        </p:spPr>
        <p:txBody>
          <a:bodyPr wrap="square">
            <a:spAutoFit/>
          </a:bodyPr>
          <a:lstStyle/>
          <a:p>
            <a:pPr marL="0" marR="0" algn="just">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Nhận biết và phân tích được nét độc đáo của bài thơ thể hiện qua từ ngữ, hình ảnh, bố cục, mạch cảm xúc.</a:t>
            </a:r>
          </a:p>
        </p:txBody>
      </p:sp>
      <p:pic>
        <p:nvPicPr>
          <p:cNvPr id="20" name="图片 25">
            <a:extLst>
              <a:ext uri="{FF2B5EF4-FFF2-40B4-BE49-F238E27FC236}">
                <a16:creationId xmlns:a16="http://schemas.microsoft.com/office/drawing/2014/main" id="{A3242F7C-0565-9BC9-E63A-EDA15C6B0DCA}"/>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012486" y="3899113"/>
            <a:ext cx="873590" cy="566377"/>
          </a:xfrm>
          <a:prstGeom prst="rect">
            <a:avLst/>
          </a:prstGeom>
        </p:spPr>
      </p:pic>
      <p:sp>
        <p:nvSpPr>
          <p:cNvPr id="22" name="TextBox 21">
            <a:extLst>
              <a:ext uri="{FF2B5EF4-FFF2-40B4-BE49-F238E27FC236}">
                <a16:creationId xmlns:a16="http://schemas.microsoft.com/office/drawing/2014/main" id="{2FCB1329-F88E-8B71-7EAA-554CC2F7B563}"/>
              </a:ext>
            </a:extLst>
          </p:cNvPr>
          <p:cNvSpPr txBox="1"/>
          <p:nvPr/>
        </p:nvSpPr>
        <p:spPr>
          <a:xfrm>
            <a:off x="2814638" y="3821110"/>
            <a:ext cx="5886449" cy="830997"/>
          </a:xfrm>
          <a:prstGeom prst="rect">
            <a:avLst/>
          </a:prstGeom>
          <a:noFill/>
        </p:spPr>
        <p:txBody>
          <a:bodyPr wrap="square">
            <a:spAutoFit/>
          </a:bodyPr>
          <a:lstStyle/>
          <a:p>
            <a:pPr algn="just"/>
            <a:r>
              <a:rPr lang="en-US" sz="2400">
                <a:solidFill>
                  <a:srgbClr val="0000FF"/>
                </a:solidFill>
                <a:effectLst/>
                <a:latin typeface="Times New Roman" panose="02020603050405020304" pitchFamily="18" charset="0"/>
                <a:ea typeface="Calibri" panose="020F0502020204030204" pitchFamily="34" charset="0"/>
              </a:rPr>
              <a:t>Xác định tình cảm, cảm xúc, cảm hứng chủ đạo của người viết thể hiện qua bài thơ.</a:t>
            </a:r>
            <a:endParaRPr lang="en-US" sz="2400">
              <a:solidFill>
                <a:srgbClr val="0000FF"/>
              </a:solidFill>
            </a:endParaRPr>
          </a:p>
        </p:txBody>
      </p:sp>
    </p:spTree>
    <p:extLst>
      <p:ext uri="{BB962C8B-B14F-4D97-AF65-F5344CB8AC3E}">
        <p14:creationId xmlns:p14="http://schemas.microsoft.com/office/powerpoint/2010/main" val="125155642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ongang06097.jpg">
            <a:extLst>
              <a:ext uri="{FF2B5EF4-FFF2-40B4-BE49-F238E27FC236}">
                <a16:creationId xmlns:a16="http://schemas.microsoft.com/office/drawing/2014/main" id="{5F498EEA-D682-09DD-622D-B28C12E9BD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064" y="1413587"/>
            <a:ext cx="4655976"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269200710423010">
            <a:extLst>
              <a:ext uri="{FF2B5EF4-FFF2-40B4-BE49-F238E27FC236}">
                <a16:creationId xmlns:a16="http://schemas.microsoft.com/office/drawing/2014/main" id="{6276597C-0F72-3373-1C1D-F542A92A6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948268" y="1413587"/>
            <a:ext cx="4655976"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C8E12AC5-AB89-6B15-E265-B439B8D9F859}"/>
              </a:ext>
            </a:extLst>
          </p:cNvPr>
          <p:cNvSpPr/>
          <p:nvPr/>
        </p:nvSpPr>
        <p:spPr>
          <a:xfrm>
            <a:off x="2792754" y="238330"/>
            <a:ext cx="6009337" cy="923330"/>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Đèo Ngang ngày nay</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4739007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4855048" y="1294410"/>
            <a:ext cx="2115764" cy="1772911"/>
            <a:chOff x="2286023" y="5807"/>
            <a:chExt cx="1687764"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620607" y="152861"/>
              <a:ext cx="1179443" cy="1011223"/>
            </a:xfrm>
            <a:prstGeom prst="rect">
              <a:avLst/>
            </a:prstGeom>
            <a:noFill/>
          </p:spPr>
          <p:txBody>
            <a:bodyPr wrap="square" rtlCol="0">
              <a:spAutoFit/>
            </a:bodyPr>
            <a:lstStyle/>
            <a:p>
              <a:r>
                <a:rPr lang="en-US" altLang="zh-CN" sz="7200" b="1" dirty="0">
                  <a:latin typeface="Times New Roman" pitchFamily="18" charset="0"/>
                  <a:ea typeface="叶根友毛笔行书2.0版" panose="02010601030101010101" pitchFamily="2" charset="-122"/>
                  <a:cs typeface="Times New Roman" pitchFamily="18" charset="0"/>
                </a:rPr>
                <a:t>IV</a:t>
              </a:r>
              <a:endParaRPr lang="zh-CN" altLang="en-US" sz="7200" b="1" dirty="0">
                <a:latin typeface="Times New Roman" pitchFamily="18" charset="0"/>
                <a:ea typeface="叶根友毛笔行书2.0版" panose="02010601030101010101" pitchFamily="2" charset="-122"/>
                <a:cs typeface="Times New Roman" pitchFamily="18" charset="0"/>
              </a:endParaRPr>
            </a:p>
          </p:txBody>
        </p:sp>
      </p:grpSp>
      <p:sp>
        <p:nvSpPr>
          <p:cNvPr id="3" name="文本框 2">
            <a:extLst>
              <a:ext uri="{FF2B5EF4-FFF2-40B4-BE49-F238E27FC236}">
                <a16:creationId xmlns:a16="http://schemas.microsoft.com/office/drawing/2014/main" id="{813F4B1A-4FF2-4162-A55C-E3E1907F987C}"/>
              </a:ext>
            </a:extLst>
          </p:cNvPr>
          <p:cNvSpPr txBox="1"/>
          <p:nvPr/>
        </p:nvSpPr>
        <p:spPr>
          <a:xfrm>
            <a:off x="3010983" y="3354263"/>
            <a:ext cx="6394284" cy="1446550"/>
          </a:xfrm>
          <a:prstGeom prst="rect">
            <a:avLst/>
          </a:prstGeom>
          <a:noFill/>
        </p:spPr>
        <p:txBody>
          <a:bodyPr wrap="square" rtlCol="0">
            <a:spAutoFit/>
          </a:bodyPr>
          <a:lstStyle/>
          <a:p>
            <a:pPr algn="ctr"/>
            <a:r>
              <a:rPr lang="en-US" altLang="zh-CN" sz="8800" b="1" spc="600" dirty="0" err="1">
                <a:latin typeface="Times New Roman" pitchFamily="18" charset="0"/>
                <a:ea typeface="华文中宋" panose="02010600040101010101" pitchFamily="2" charset="-122"/>
                <a:cs typeface="Times New Roman" pitchFamily="18" charset="0"/>
              </a:rPr>
              <a:t>Luyện</a:t>
            </a:r>
            <a:r>
              <a:rPr lang="en-US" altLang="zh-CN" sz="8800" b="1" spc="600" dirty="0">
                <a:latin typeface="Times New Roman" pitchFamily="18" charset="0"/>
                <a:ea typeface="华文中宋" panose="02010600040101010101" pitchFamily="2" charset="-122"/>
                <a:cs typeface="Times New Roman" pitchFamily="18" charset="0"/>
              </a:rPr>
              <a:t> </a:t>
            </a:r>
            <a:r>
              <a:rPr lang="en-US" altLang="zh-CN" sz="8800" b="1" spc="600" dirty="0" err="1">
                <a:latin typeface="Times New Roman" pitchFamily="18" charset="0"/>
                <a:ea typeface="华文中宋" panose="02010600040101010101" pitchFamily="2" charset="-122"/>
                <a:cs typeface="Times New Roman" pitchFamily="18" charset="0"/>
              </a:rPr>
              <a:t>tập</a:t>
            </a:r>
            <a:endParaRPr lang="zh-CN" altLang="en-US" sz="8800" b="1" spc="600" dirty="0">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a16="http://schemas.microsoft.com/office/drawing/2014/main" id="{5CB299EE-1B6B-D875-3ACC-9F23A8700C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图片 14">
            <a:extLst>
              <a:ext uri="{FF2B5EF4-FFF2-40B4-BE49-F238E27FC236}">
                <a16:creationId xmlns:a16="http://schemas.microsoft.com/office/drawing/2014/main" id="{F551073D-14A0-33D6-5D23-A8A21FEDD2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859" t="10122"/>
          <a:stretch/>
        </p:blipFill>
        <p:spPr>
          <a:xfrm>
            <a:off x="7434360" y="2218276"/>
            <a:ext cx="4932968" cy="4516226"/>
          </a:xfrm>
          <a:prstGeom prst="rect">
            <a:avLst/>
          </a:prstGeom>
          <a:effectLst>
            <a:softEdge rad="635000"/>
          </a:effectLst>
        </p:spPr>
      </p:pic>
      <p:pic>
        <p:nvPicPr>
          <p:cNvPr id="19" name="图片 11">
            <a:extLst>
              <a:ext uri="{FF2B5EF4-FFF2-40B4-BE49-F238E27FC236}">
                <a16:creationId xmlns:a16="http://schemas.microsoft.com/office/drawing/2014/main" id="{8639F24C-7A0B-70DF-6A79-24053ACA0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44" y="4585592"/>
            <a:ext cx="5364474" cy="2276190"/>
          </a:xfrm>
          <a:prstGeom prst="rect">
            <a:avLst/>
          </a:prstGeom>
        </p:spPr>
      </p:pic>
      <p:pic>
        <p:nvPicPr>
          <p:cNvPr id="20" name="图片 22">
            <a:extLst>
              <a:ext uri="{FF2B5EF4-FFF2-40B4-BE49-F238E27FC236}">
                <a16:creationId xmlns:a16="http://schemas.microsoft.com/office/drawing/2014/main" id="{657F2262-7CAC-9485-41CD-F1F8067CD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21" name="图片 11">
            <a:extLst>
              <a:ext uri="{FF2B5EF4-FFF2-40B4-BE49-F238E27FC236}">
                <a16:creationId xmlns:a16="http://schemas.microsoft.com/office/drawing/2014/main" id="{FA4CF5E1-5C7A-1167-2473-6A09FFA63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886" y="-870022"/>
            <a:ext cx="5364474" cy="2276190"/>
          </a:xfrm>
          <a:prstGeom prst="rect">
            <a:avLst/>
          </a:prstGeom>
        </p:spPr>
      </p:pic>
      <p:sp>
        <p:nvSpPr>
          <p:cNvPr id="23" name="TextBox 22">
            <a:extLst>
              <a:ext uri="{FF2B5EF4-FFF2-40B4-BE49-F238E27FC236}">
                <a16:creationId xmlns:a16="http://schemas.microsoft.com/office/drawing/2014/main" id="{882CC3EE-BCD3-8401-F50D-78E84F1CA697}"/>
              </a:ext>
            </a:extLst>
          </p:cNvPr>
          <p:cNvSpPr txBox="1"/>
          <p:nvPr/>
        </p:nvSpPr>
        <p:spPr>
          <a:xfrm>
            <a:off x="3207592" y="355637"/>
            <a:ext cx="6543674" cy="1005660"/>
          </a:xfrm>
          <a:prstGeom prst="rect">
            <a:avLst/>
          </a:prstGeom>
          <a:noFill/>
        </p:spPr>
        <p:txBody>
          <a:bodyPr wrap="square">
            <a:spAutoFit/>
          </a:bodyPr>
          <a:lstStyle/>
          <a:p>
            <a:pPr marL="0" marR="0" algn="ctr">
              <a:lnSpc>
                <a:spcPct val="130000"/>
              </a:lnSpc>
              <a:spcBef>
                <a:spcPts val="0"/>
              </a:spcBef>
              <a:spcAft>
                <a:spcPts val="0"/>
              </a:spcAft>
            </a:pPr>
            <a:r>
              <a:rPr lang="en-US" sz="2400">
                <a:solidFill>
                  <a:srgbClr val="0000FF"/>
                </a:solidFill>
                <a:effectLst/>
                <a:latin typeface="Lobster Two" panose="02000506000000020003" pitchFamily="2" charset="0"/>
                <a:ea typeface="Calibri" panose="020F0502020204030204" pitchFamily="34" charset="0"/>
              </a:rPr>
              <a:t>Em hãy hệ thống lại nội dung bài học theo đặc trưng thể loại bằng sơ đồ tư duy dựa vào gợi ý sau:</a:t>
            </a:r>
          </a:p>
        </p:txBody>
      </p:sp>
      <p:pic>
        <p:nvPicPr>
          <p:cNvPr id="24" name="Picture 10">
            <a:extLst>
              <a:ext uri="{FF2B5EF4-FFF2-40B4-BE49-F238E27FC236}">
                <a16:creationId xmlns:a16="http://schemas.microsoft.com/office/drawing/2014/main" id="{4F10EB61-43C2-9C92-2D55-C3D848219A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2897726"/>
            <a:ext cx="4668837" cy="14430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a:extLst>
              <a:ext uri="{FF2B5EF4-FFF2-40B4-BE49-F238E27FC236}">
                <a16:creationId xmlns:a16="http://schemas.microsoft.com/office/drawing/2014/main" id="{437B8AF5-CFFD-9228-BD2D-CA7FA869C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5450" y="3056476"/>
            <a:ext cx="5141913" cy="2413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a:extLst>
              <a:ext uri="{FF2B5EF4-FFF2-40B4-BE49-F238E27FC236}">
                <a16:creationId xmlns:a16="http://schemas.microsoft.com/office/drawing/2014/main" id="{46F0DA69-568B-0D89-FE74-2BBE1E700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9263" y="2873914"/>
            <a:ext cx="51054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a:extLst>
              <a:ext uri="{FF2B5EF4-FFF2-40B4-BE49-F238E27FC236}">
                <a16:creationId xmlns:a16="http://schemas.microsoft.com/office/drawing/2014/main" id="{7C5A2C16-A5D7-5A76-8A38-8D6780761F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8388" y="1637251"/>
            <a:ext cx="4487862" cy="21701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9F2A1E17-8F2F-D444-BF53-4DAA50391B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7913" y="3056476"/>
            <a:ext cx="424497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a:extLst>
              <a:ext uri="{FF2B5EF4-FFF2-40B4-BE49-F238E27FC236}">
                <a16:creationId xmlns:a16="http://schemas.microsoft.com/office/drawing/2014/main" id="{F15AE751-3697-B859-E528-F44B944FE6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7913" y="1648364"/>
            <a:ext cx="4281487" cy="2159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AA399045-F29A-E380-BCD6-346FAFAA7F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21250" y="2218276"/>
            <a:ext cx="3116263" cy="24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76706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ou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righ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3" name="文本框 2">
            <a:extLst>
              <a:ext uri="{FF2B5EF4-FFF2-40B4-BE49-F238E27FC236}">
                <a16:creationId xmlns:a16="http://schemas.microsoft.com/office/drawing/2014/main" id="{813F4B1A-4FF2-4162-A55C-E3E1907F987C}"/>
              </a:ext>
            </a:extLst>
          </p:cNvPr>
          <p:cNvSpPr txBox="1"/>
          <p:nvPr/>
        </p:nvSpPr>
        <p:spPr>
          <a:xfrm>
            <a:off x="1351808" y="0"/>
            <a:ext cx="9488384" cy="769441"/>
          </a:xfrm>
          <a:prstGeom prst="rect">
            <a:avLst/>
          </a:prstGeom>
          <a:noFill/>
        </p:spPr>
        <p:txBody>
          <a:bodyPr wrap="square" rtlCol="0">
            <a:spAutoFit/>
          </a:bodyPr>
          <a:lstStyle/>
          <a:p>
            <a:pPr algn="ctr"/>
            <a:r>
              <a:rPr lang="en-US" altLang="zh-CN" sz="4400" b="1" spc="600">
                <a:latin typeface="Times New Roman" pitchFamily="18" charset="0"/>
                <a:ea typeface="华文中宋" panose="02010600040101010101" pitchFamily="2" charset="-122"/>
                <a:cs typeface="Times New Roman" pitchFamily="18" charset="0"/>
              </a:rPr>
              <a:t>Hướng dẫn tự học</a:t>
            </a:r>
            <a:endParaRPr lang="zh-CN" altLang="en-US" sz="4400" b="1" spc="600" dirty="0">
              <a:latin typeface="Times New Roman" pitchFamily="18" charset="0"/>
              <a:ea typeface="华文中宋" panose="02010600040101010101" pitchFamily="2" charset="-122"/>
              <a:cs typeface="Times New Roman" pitchFamily="18" charset="0"/>
            </a:endParaRPr>
          </a:p>
        </p:txBody>
      </p:sp>
      <p:sp>
        <p:nvSpPr>
          <p:cNvPr id="6" name="矩形 26">
            <a:extLst>
              <a:ext uri="{FF2B5EF4-FFF2-40B4-BE49-F238E27FC236}">
                <a16:creationId xmlns:a16="http://schemas.microsoft.com/office/drawing/2014/main" id="{4454A9B5-5FB3-AE8A-DB13-58D32AAEF159}"/>
              </a:ext>
            </a:extLst>
          </p:cNvPr>
          <p:cNvSpPr/>
          <p:nvPr/>
        </p:nvSpPr>
        <p:spPr>
          <a:xfrm>
            <a:off x="2163742" y="1867192"/>
            <a:ext cx="9436075" cy="1815882"/>
          </a:xfrm>
          <a:prstGeom prst="rect">
            <a:avLst/>
          </a:prstGeom>
        </p:spPr>
        <p:txBody>
          <a:bodyPr wrap="square">
            <a:spAutoFit/>
          </a:bodyPr>
          <a:lstStyle/>
          <a:p>
            <a:pPr algn="just"/>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Tìm</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đọc</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trên</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Internet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một</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số</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thơ</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của</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Huyện</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Thanh</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Quan</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Thăng</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Long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thành</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hoài</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cổ</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Chiều</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nhà</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Chùa</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Trấn</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Bắc</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Cảnh</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chiều</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hôm</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Đền</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Trấn</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Võ</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7" name="图片 25">
            <a:extLst>
              <a:ext uri="{FF2B5EF4-FFF2-40B4-BE49-F238E27FC236}">
                <a16:creationId xmlns:a16="http://schemas.microsoft.com/office/drawing/2014/main" id="{F5AF0D39-3FA7-562B-86E8-BA0D43300F22}"/>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824124"/>
            <a:ext cx="1237671" cy="802423"/>
          </a:xfrm>
          <a:prstGeom prst="rect">
            <a:avLst/>
          </a:prstGeom>
        </p:spPr>
      </p:pic>
      <p:sp>
        <p:nvSpPr>
          <p:cNvPr id="8" name="矩形 26">
            <a:extLst>
              <a:ext uri="{FF2B5EF4-FFF2-40B4-BE49-F238E27FC236}">
                <a16:creationId xmlns:a16="http://schemas.microsoft.com/office/drawing/2014/main" id="{C7CE68BF-DF4C-3219-DC5C-DD6BA4F486BB}"/>
              </a:ext>
            </a:extLst>
          </p:cNvPr>
          <p:cNvSpPr/>
          <p:nvPr/>
        </p:nvSpPr>
        <p:spPr>
          <a:xfrm>
            <a:off x="2163742" y="963725"/>
            <a:ext cx="9628950" cy="523220"/>
          </a:xfrm>
          <a:prstGeom prst="rect">
            <a:avLst/>
          </a:prstGeom>
        </p:spPr>
        <p:txBody>
          <a:bodyPr wrap="square">
            <a:spAutoFit/>
          </a:bodyPr>
          <a:lstStyle/>
          <a:p>
            <a:pPr algn="just"/>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Đọc</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lại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thơ</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xem</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lại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nội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dung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học</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9" name="图片 25">
            <a:extLst>
              <a:ext uri="{FF2B5EF4-FFF2-40B4-BE49-F238E27FC236}">
                <a16:creationId xmlns:a16="http://schemas.microsoft.com/office/drawing/2014/main" id="{A853B367-946B-6EE7-EBCF-BD6B1BE70F74}"/>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2164789"/>
            <a:ext cx="1237671" cy="802423"/>
          </a:xfrm>
          <a:prstGeom prst="rect">
            <a:avLst/>
          </a:prstGeom>
        </p:spPr>
      </p:pic>
      <p:pic>
        <p:nvPicPr>
          <p:cNvPr id="10" name="图片 25">
            <a:extLst>
              <a:ext uri="{FF2B5EF4-FFF2-40B4-BE49-F238E27FC236}">
                <a16:creationId xmlns:a16="http://schemas.microsoft.com/office/drawing/2014/main" id="{6D1C7AD5-AAB2-4BF0-D866-94AE6A20A68E}"/>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3923719"/>
            <a:ext cx="1237671" cy="802423"/>
          </a:xfrm>
          <a:prstGeom prst="rect">
            <a:avLst/>
          </a:prstGeom>
        </p:spPr>
      </p:pic>
      <p:sp>
        <p:nvSpPr>
          <p:cNvPr id="11" name="矩形 26">
            <a:extLst>
              <a:ext uri="{FF2B5EF4-FFF2-40B4-BE49-F238E27FC236}">
                <a16:creationId xmlns:a16="http://schemas.microsoft.com/office/drawing/2014/main" id="{8A0EB4E3-7A44-0BA6-F120-34A6C801514E}"/>
              </a:ext>
            </a:extLst>
          </p:cNvPr>
          <p:cNvSpPr/>
          <p:nvPr/>
        </p:nvSpPr>
        <p:spPr>
          <a:xfrm>
            <a:off x="2163742" y="4116361"/>
            <a:ext cx="9628950" cy="523220"/>
          </a:xfrm>
          <a:prstGeom prst="rect">
            <a:avLst/>
          </a:prstGeom>
        </p:spPr>
        <p:txBody>
          <a:bodyPr wrap="square">
            <a:spAutoFit/>
          </a:bodyPr>
          <a:lstStyle/>
          <a:p>
            <a:pPr algn="just"/>
            <a:r>
              <a:rPr lang="en-US" altLang="zh-CN" sz="2800" b="1" spc="300">
                <a:solidFill>
                  <a:srgbClr val="77384B"/>
                </a:solidFill>
                <a:latin typeface="Times New Roman" pitchFamily="18" charset="0"/>
                <a:ea typeface="华文中宋" panose="02010600040101010101" pitchFamily="2" charset="-122"/>
                <a:cs typeface="Times New Roman" pitchFamily="18" charset="0"/>
                <a:sym typeface="+mn-lt"/>
              </a:rPr>
              <a:t>Xem lại cách đọc hiểu thể thơ Thất ngôn bát cú.</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13" name="图片 25">
            <a:extLst>
              <a:ext uri="{FF2B5EF4-FFF2-40B4-BE49-F238E27FC236}">
                <a16:creationId xmlns:a16="http://schemas.microsoft.com/office/drawing/2014/main" id="{613DA07C-74BE-9C65-C7B7-59DF10F1FA9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5028346"/>
            <a:ext cx="1237671" cy="802423"/>
          </a:xfrm>
          <a:prstGeom prst="rect">
            <a:avLst/>
          </a:prstGeom>
        </p:spPr>
      </p:pic>
      <p:sp>
        <p:nvSpPr>
          <p:cNvPr id="14" name="矩形 26">
            <a:extLst>
              <a:ext uri="{FF2B5EF4-FFF2-40B4-BE49-F238E27FC236}">
                <a16:creationId xmlns:a16="http://schemas.microsoft.com/office/drawing/2014/main" id="{E14336D4-F7FC-BE25-1314-928758D29763}"/>
              </a:ext>
            </a:extLst>
          </p:cNvPr>
          <p:cNvSpPr/>
          <p:nvPr/>
        </p:nvSpPr>
        <p:spPr>
          <a:xfrm>
            <a:off x="2163742" y="5220988"/>
            <a:ext cx="9628950" cy="523220"/>
          </a:xfrm>
          <a:prstGeom prst="rect">
            <a:avLst/>
          </a:prstGeom>
        </p:spPr>
        <p:txBody>
          <a:bodyPr wrap="square">
            <a:spAutoFit/>
          </a:bodyPr>
          <a:lstStyle/>
          <a:p>
            <a:pPr algn="just"/>
            <a:r>
              <a:rPr lang="en-US" altLang="zh-CN" sz="2800" b="1" spc="300">
                <a:solidFill>
                  <a:srgbClr val="77384B"/>
                </a:solidFill>
                <a:latin typeface="Times New Roman" pitchFamily="18" charset="0"/>
                <a:ea typeface="华文中宋" panose="02010600040101010101" pitchFamily="2" charset="-122"/>
                <a:cs typeface="Times New Roman" pitchFamily="18" charset="0"/>
                <a:sym typeface="+mn-lt"/>
              </a:rPr>
              <a:t>Chuẩn bị bài: </a:t>
            </a:r>
            <a:r>
              <a:rPr lang="en-US" altLang="zh-CN" sz="2800" b="1" i="1" spc="300">
                <a:solidFill>
                  <a:srgbClr val="77384B"/>
                </a:solidFill>
                <a:latin typeface="Times New Roman" pitchFamily="18" charset="0"/>
                <a:ea typeface="华文中宋" panose="02010600040101010101" pitchFamily="2" charset="-122"/>
                <a:cs typeface="Times New Roman" pitchFamily="18" charset="0"/>
                <a:sym typeface="+mn-lt"/>
              </a:rPr>
              <a:t>Lòng yêu nước của nhân dân ta.</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a:extLst>
              <a:ext uri="{FF2B5EF4-FFF2-40B4-BE49-F238E27FC236}">
                <a16:creationId xmlns:a16="http://schemas.microsoft.com/office/drawing/2014/main" id="{E13F57E0-3C6A-4C57-B833-2C49EEC13F36}"/>
              </a:ext>
            </a:extLst>
          </p:cNvPr>
          <p:cNvSpPr txBox="1"/>
          <p:nvPr/>
        </p:nvSpPr>
        <p:spPr>
          <a:xfrm>
            <a:off x="5959066" y="4467363"/>
            <a:ext cx="4820134" cy="1635639"/>
          </a:xfrm>
          <a:prstGeom prst="rect">
            <a:avLst/>
          </a:prstGeom>
        </p:spPr>
        <p:txBody>
          <a:bodyPr vert="horz" lIns="91440" tIns="45720" rIns="91440" bIns="45720" rtlCol="0" anchor="t">
            <a:normAutofit lnSpcReduction="10000"/>
          </a:bodyPr>
          <a:lstStyle/>
          <a:p>
            <a:pPr algn="ctr">
              <a:lnSpc>
                <a:spcPct val="90000"/>
              </a:lnSpc>
              <a:spcBef>
                <a:spcPct val="0"/>
              </a:spcBef>
              <a:spcAft>
                <a:spcPts val="600"/>
              </a:spcAft>
            </a:pPr>
            <a:r>
              <a:rPr lang="en-US" altLang="zh-CN" sz="6000" kern="1200">
                <a:solidFill>
                  <a:schemeClr val="tx2"/>
                </a:solidFill>
                <a:latin typeface="+mj-lt"/>
                <a:ea typeface="+mj-ea"/>
                <a:cs typeface="+mj-cs"/>
              </a:rPr>
              <a:t>CHÚC CÁC EM HỌC TỐT</a:t>
            </a:r>
          </a:p>
        </p:txBody>
      </p:sp>
      <p:pic>
        <p:nvPicPr>
          <p:cNvPr id="3" name="图片 14">
            <a:extLst>
              <a:ext uri="{FF2B5EF4-FFF2-40B4-BE49-F238E27FC236}">
                <a16:creationId xmlns:a16="http://schemas.microsoft.com/office/drawing/2014/main" id="{EE23DE5B-4DDD-03A4-AD43-21F78176F3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09" r="2" b="2"/>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2" name="Group 41">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43" name="Freeform: Shape 42">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6" name="Freeform: Shape 45">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图片 5"/>
          <p:cNvPicPr>
            <a:picLocks noChangeAspect="1"/>
          </p:cNvPicPr>
          <p:nvPr/>
        </p:nvPicPr>
        <p:blipFill rotWithShape="1">
          <a:blip r:embed="rId4">
            <a:alphaModFix/>
            <a:extLst>
              <a:ext uri="{28A0092B-C50C-407E-A947-70E740481C1C}">
                <a14:useLocalDpi xmlns:a14="http://schemas.microsoft.com/office/drawing/2010/main" val="0"/>
              </a:ext>
            </a:extLst>
          </a:blip>
          <a:srcRect l="9080" r="14404" b="1"/>
          <a:stretch/>
        </p:blipFill>
        <p:spPr>
          <a:xfrm>
            <a:off x="5626004" y="-122968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48" name="Group 47">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49" name="Freeform: Shape 48">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2" name="Freeform: Shape 51">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888703146"/>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13957356-3E45-CA70-98E5-3E3618D677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859" t="10122"/>
          <a:stretch/>
        </p:blipFill>
        <p:spPr>
          <a:xfrm>
            <a:off x="5696320" y="2869002"/>
            <a:ext cx="6732552" cy="6163780"/>
          </a:xfrm>
          <a:prstGeom prst="rect">
            <a:avLst/>
          </a:prstGeom>
          <a:effectLst>
            <a:softEdge rad="635000"/>
          </a:effectLst>
        </p:spPr>
      </p:pic>
      <p:sp>
        <p:nvSpPr>
          <p:cNvPr id="2" name="TextBox 7">
            <a:extLst>
              <a:ext uri="{FF2B5EF4-FFF2-40B4-BE49-F238E27FC236}">
                <a16:creationId xmlns:a16="http://schemas.microsoft.com/office/drawing/2014/main" id="{CCA4830C-B8F7-7FCF-29AC-CF5A25842DC1}"/>
              </a:ext>
            </a:extLst>
          </p:cNvPr>
          <p:cNvSpPr txBox="1"/>
          <p:nvPr/>
        </p:nvSpPr>
        <p:spPr>
          <a:xfrm>
            <a:off x="0" y="1533465"/>
            <a:ext cx="9078686" cy="5324535"/>
          </a:xfrm>
          <a:prstGeom prst="rect">
            <a:avLst/>
          </a:prstGeom>
          <a:solidFill>
            <a:schemeClr val="accent5">
              <a:lumMod val="20000"/>
              <a:lumOff val="80000"/>
            </a:schemeClr>
          </a:solidFill>
          <a:ln w="28575">
            <a:solidFill>
              <a:srgbClr val="00B050"/>
            </a:solidFill>
            <a:prstDash val="dashDot"/>
          </a:ln>
        </p:spPr>
        <p:txBody>
          <a:bodyPr wrap="square" rtlCol="0">
            <a:spAutoFit/>
          </a:bodyPr>
          <a:lstStyle/>
          <a:p>
            <a:pPr algn="just"/>
            <a:r>
              <a:rPr lang="en-US" sz="2000" b="1"/>
              <a:t>1. Về kiến thức</a:t>
            </a:r>
            <a:endParaRPr lang="en-US" sz="2000"/>
          </a:p>
          <a:p>
            <a:pPr algn="just"/>
            <a:r>
              <a:rPr lang="en-US" sz="2000"/>
              <a:t>- Nhận biết được một số yếu tố thi luật của thơ thất ngôn bát cú và thơ tứ tuyệt luật Đường như: bố cục, niêm, luật, vần, nhịp, đối…</a:t>
            </a:r>
          </a:p>
          <a:p>
            <a:pPr algn="just"/>
            <a:r>
              <a:rPr lang="en-US" sz="2000"/>
              <a:t>- Nhận biết và phân tích được nét độc đáo của bài thơ thể hiện qua từ ngữ, hình ảnh, bố cục, mạch cảm xúc, biện pháp tu từ.</a:t>
            </a:r>
          </a:p>
          <a:p>
            <a:pPr algn="just"/>
            <a:r>
              <a:rPr lang="en-US" sz="2000"/>
              <a:t>- Nhận biết và phân tích được tình cảm, cảm xúc, cảm hứng chủ đạo của người viết thể hiện qua văn bản.</a:t>
            </a:r>
          </a:p>
          <a:p>
            <a:pPr algn="just"/>
            <a:r>
              <a:rPr lang="en-US" sz="2000" b="1"/>
              <a:t>2</a:t>
            </a:r>
            <a:r>
              <a:rPr lang="vi-VN" sz="2000" b="1"/>
              <a:t>. </a:t>
            </a:r>
            <a:r>
              <a:rPr lang="en-US" sz="2000" b="1"/>
              <a:t>Về n</a:t>
            </a:r>
            <a:r>
              <a:rPr lang="vi-VN" sz="2000" b="1"/>
              <a:t>ăng lực	</a:t>
            </a:r>
            <a:endParaRPr lang="en-US" sz="2000"/>
          </a:p>
          <a:p>
            <a:pPr algn="just"/>
            <a:r>
              <a:rPr lang="en-US" sz="2000"/>
              <a:t>- Phát triển năng lực ngôn ngữ và năng lực hợp tác qua hoạt động nhóm và trình bày sản phẩm học tập.</a:t>
            </a:r>
          </a:p>
          <a:p>
            <a:pPr algn="just"/>
            <a:r>
              <a:rPr lang="en-US" sz="2000"/>
              <a:t>- Nhận biết được một số yếu tốt hình thức (cốt truyện, nhân vật, chi tiết, ngôi kể, ngôn ngữ…) và nội dung (đề tài, chủ đề, ý nghĩa, tình cảm, thái độ của người kể chuyện…) của truyện ngắn “Gió lạnh đầu mùa”.</a:t>
            </a:r>
          </a:p>
          <a:p>
            <a:pPr algn="just"/>
            <a:r>
              <a:rPr lang="en-US" sz="2000"/>
              <a:t>- Phát hiện, phân tích đặc điểm nổi bật về nghệ thuật kể chuyện của nhà Thạch Lam</a:t>
            </a:r>
          </a:p>
          <a:p>
            <a:pPr algn="just"/>
            <a:r>
              <a:rPr lang="en-US" sz="2000"/>
              <a:t>- Cảm nhận được ý nghĩa nhân văn sâu sắc của truyện.</a:t>
            </a:r>
          </a:p>
          <a:p>
            <a:pPr algn="just"/>
            <a:r>
              <a:rPr lang="en-US" sz="2000" b="1"/>
              <a:t>3</a:t>
            </a:r>
            <a:r>
              <a:rPr lang="vi-VN" sz="2000" b="1"/>
              <a:t>. </a:t>
            </a:r>
            <a:r>
              <a:rPr lang="en-US" sz="2000" b="1"/>
              <a:t>Về p</a:t>
            </a:r>
            <a:r>
              <a:rPr lang="vi-VN" sz="2000" b="1"/>
              <a:t>hẩm chất</a:t>
            </a:r>
            <a:endParaRPr lang="en-US" sz="2000"/>
          </a:p>
          <a:p>
            <a:pPr algn="just"/>
            <a:r>
              <a:rPr lang="en-US" sz="2000"/>
              <a:t>Tiết học góp phần bồi dưỡng phẩm chất yêu nước, yêu thiên nhiên.</a:t>
            </a:r>
          </a:p>
        </p:txBody>
      </p:sp>
      <p:sp>
        <p:nvSpPr>
          <p:cNvPr id="3" name="文本框 50">
            <a:extLst>
              <a:ext uri="{FF2B5EF4-FFF2-40B4-BE49-F238E27FC236}">
                <a16:creationId xmlns:a16="http://schemas.microsoft.com/office/drawing/2014/main" id="{23C053BB-5C54-BFA2-C59C-37C899FED391}"/>
              </a:ext>
            </a:extLst>
          </p:cNvPr>
          <p:cNvSpPr txBox="1"/>
          <p:nvPr/>
        </p:nvSpPr>
        <p:spPr>
          <a:xfrm>
            <a:off x="2350683" y="542531"/>
            <a:ext cx="3598677" cy="646331"/>
          </a:xfrm>
          <a:prstGeom prst="rect">
            <a:avLst/>
          </a:prstGeom>
          <a:noFill/>
        </p:spPr>
        <p:txBody>
          <a:bodyPr wrap="none" rtlCol="0">
            <a:spAutoFit/>
            <a:scene3d>
              <a:camera prst="orthographicFront"/>
              <a:lightRig rig="threePt" dir="t"/>
            </a:scene3d>
            <a:sp3d contourW="12700"/>
          </a:bodyPr>
          <a:lstStyle/>
          <a:p>
            <a:r>
              <a:rPr lang="en-US" altLang="zh-CN" sz="3600" dirty="0">
                <a:solidFill>
                  <a:srgbClr val="FF0000"/>
                </a:solidFill>
                <a:cs typeface="+mn-ea"/>
                <a:sym typeface="+mn-lt"/>
              </a:rPr>
              <a:t>YÊU CẦU CẦN ĐẠT</a:t>
            </a:r>
            <a:endParaRPr lang="zh-CN" altLang="en-US" sz="3600" dirty="0">
              <a:solidFill>
                <a:srgbClr val="FF0000"/>
              </a:solidFill>
              <a:cs typeface="+mn-ea"/>
              <a:sym typeface="+mn-lt"/>
            </a:endParaRPr>
          </a:p>
        </p:txBody>
      </p:sp>
    </p:spTree>
    <p:extLst>
      <p:ext uri="{BB962C8B-B14F-4D97-AF65-F5344CB8AC3E}">
        <p14:creationId xmlns:p14="http://schemas.microsoft.com/office/powerpoint/2010/main" val="1518069084"/>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49122FC-D6C5-1660-D163-262E17587C6C}"/>
              </a:ext>
            </a:extLst>
          </p:cNvPr>
          <p:cNvPicPr>
            <a:picLocks noChangeAspect="1"/>
          </p:cNvPicPr>
          <p:nvPr/>
        </p:nvPicPr>
        <p:blipFill>
          <a:blip r:embed="rId3"/>
          <a:stretch>
            <a:fillRect/>
          </a:stretch>
        </p:blipFill>
        <p:spPr>
          <a:xfrm flipH="1">
            <a:off x="0" y="1560159"/>
            <a:ext cx="5561046" cy="5297841"/>
          </a:xfrm>
          <a:prstGeom prst="rect">
            <a:avLst/>
          </a:prstGeom>
        </p:spPr>
      </p:pic>
      <p:sp>
        <p:nvSpPr>
          <p:cNvPr id="3" name="TextBox 2">
            <a:extLst>
              <a:ext uri="{FF2B5EF4-FFF2-40B4-BE49-F238E27FC236}">
                <a16:creationId xmlns:a16="http://schemas.microsoft.com/office/drawing/2014/main" id="{E725E9BA-F368-5C4B-3A2E-766A3803716D}"/>
              </a:ext>
            </a:extLst>
          </p:cNvPr>
          <p:cNvSpPr txBox="1"/>
          <p:nvPr/>
        </p:nvSpPr>
        <p:spPr>
          <a:xfrm>
            <a:off x="1936102" y="4928509"/>
            <a:ext cx="7249886" cy="369332"/>
          </a:xfrm>
          <a:prstGeom prst="rect">
            <a:avLst/>
          </a:prstGeom>
          <a:noFill/>
        </p:spPr>
        <p:txBody>
          <a:bodyPr wrap="square">
            <a:spAutoFit/>
          </a:bodyPr>
          <a:lstStyle/>
          <a:p>
            <a:endParaRPr lang="en-US"/>
          </a:p>
        </p:txBody>
      </p:sp>
      <p:sp>
        <p:nvSpPr>
          <p:cNvPr id="14" name="TextBox 13">
            <a:extLst>
              <a:ext uri="{FF2B5EF4-FFF2-40B4-BE49-F238E27FC236}">
                <a16:creationId xmlns:a16="http://schemas.microsoft.com/office/drawing/2014/main" id="{FF4A022C-0C9E-7AE3-1219-59A6ECC737F8}"/>
              </a:ext>
            </a:extLst>
          </p:cNvPr>
          <p:cNvSpPr txBox="1"/>
          <p:nvPr/>
        </p:nvSpPr>
        <p:spPr>
          <a:xfrm>
            <a:off x="1721497" y="2238042"/>
            <a:ext cx="3065106" cy="923330"/>
          </a:xfrm>
          <a:prstGeom prst="rect">
            <a:avLst/>
          </a:prstGeom>
          <a:noFill/>
        </p:spPr>
        <p:txBody>
          <a:bodyPr wrap="square">
            <a:spAutoFit/>
          </a:bodyPr>
          <a:lstStyle/>
          <a:p>
            <a:pPr algn="ctr"/>
            <a:r>
              <a:rPr lang="en-US" sz="1800">
                <a:solidFill>
                  <a:schemeClr val="bg1"/>
                </a:solidFill>
                <a:latin typeface="Times New Roman" pitchFamily="18" charset="0"/>
                <a:cs typeface="Times New Roman" pitchFamily="18" charset="0"/>
              </a:rPr>
              <a:t>Bây giờ, cả lớp mình sẽ cùng nghe các bạn hướng dẫn viên giới thiệu về Đèo Ngang nhé!</a:t>
            </a:r>
            <a:endParaRPr lang="en-US" sz="1800" dirty="0">
              <a:solidFill>
                <a:schemeClr val="bg1"/>
              </a:solidFill>
              <a:latin typeface="Times New Roman" pitchFamily="18" charset="0"/>
              <a:cs typeface="Times New Roman" pitchFamily="18" charset="0"/>
            </a:endParaRPr>
          </a:p>
        </p:txBody>
      </p:sp>
      <p:pic>
        <p:nvPicPr>
          <p:cNvPr id="2" name="Picture 1" descr="foody-upload-api-foody-mobile-oq-jpg-180828143616.jpg">
            <a:extLst>
              <a:ext uri="{FF2B5EF4-FFF2-40B4-BE49-F238E27FC236}">
                <a16:creationId xmlns:a16="http://schemas.microsoft.com/office/drawing/2014/main" id="{8B9953C7-FB99-A4DB-98DD-B09057A544CE}"/>
              </a:ext>
            </a:extLst>
          </p:cNvPr>
          <p:cNvPicPr>
            <a:picLocks noChangeAspect="1"/>
          </p:cNvPicPr>
          <p:nvPr/>
        </p:nvPicPr>
        <p:blipFill>
          <a:blip r:embed="rId4"/>
          <a:stretch>
            <a:fillRect/>
          </a:stretch>
        </p:blipFill>
        <p:spPr>
          <a:xfrm>
            <a:off x="9051389" y="0"/>
            <a:ext cx="3140611" cy="2869002"/>
          </a:xfrm>
          <a:prstGeom prst="rect">
            <a:avLst/>
          </a:prstGeom>
        </p:spPr>
      </p:pic>
      <p:pic>
        <p:nvPicPr>
          <p:cNvPr id="4" name="Picture 10">
            <a:extLst>
              <a:ext uri="{FF2B5EF4-FFF2-40B4-BE49-F238E27FC236}">
                <a16:creationId xmlns:a16="http://schemas.microsoft.com/office/drawing/2014/main" id="{544B2EEE-983A-71CD-D3B8-6A916D0A19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408" y="18103"/>
            <a:ext cx="3304980" cy="283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ướng dẫn du lịch Quảng Bình Đèo Ngang 2023 sẽ giúp bạn tìm hiểu đầy đủ nhất về hành trình lần này. Hãy bắt đầu chuyến phiêu lưu đích thực và khám phá những điều kì diệu tại đây.">
            <a:extLst>
              <a:ext uri="{FF2B5EF4-FFF2-40B4-BE49-F238E27FC236}">
                <a16:creationId xmlns:a16="http://schemas.microsoft.com/office/drawing/2014/main" id="{28231F8F-445D-C1E5-1761-865AFA7693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408" y="2972227"/>
            <a:ext cx="3304980" cy="32979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èo Ngang | Khám phá cung đường đèo thơ mộng nhất Việt Nam">
            <a:extLst>
              <a:ext uri="{FF2B5EF4-FFF2-40B4-BE49-F238E27FC236}">
                <a16:creationId xmlns:a16="http://schemas.microsoft.com/office/drawing/2014/main" id="{361E4828-8473-AA05-25DA-0CD601BA57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51388" y="2990330"/>
            <a:ext cx="3140612" cy="3214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3709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p:cTn id="25" dur="1000" fill="hold"/>
                                        <p:tgtEl>
                                          <p:spTgt spid="1026"/>
                                        </p:tgtEl>
                                        <p:attrNameLst>
                                          <p:attrName>ppt_w</p:attrName>
                                        </p:attrNameLst>
                                      </p:cBhvr>
                                      <p:tavLst>
                                        <p:tav tm="0">
                                          <p:val>
                                            <p:fltVal val="0"/>
                                          </p:val>
                                        </p:tav>
                                        <p:tav tm="100000">
                                          <p:val>
                                            <p:strVal val="#ppt_w"/>
                                          </p:val>
                                        </p:tav>
                                      </p:tavLst>
                                    </p:anim>
                                    <p:anim calcmode="lin" valueType="num">
                                      <p:cBhvr>
                                        <p:cTn id="26" dur="1000" fill="hold"/>
                                        <p:tgtEl>
                                          <p:spTgt spid="1026"/>
                                        </p:tgtEl>
                                        <p:attrNameLst>
                                          <p:attrName>ppt_h</p:attrName>
                                        </p:attrNameLst>
                                      </p:cBhvr>
                                      <p:tavLst>
                                        <p:tav tm="0">
                                          <p:val>
                                            <p:fltVal val="0"/>
                                          </p:val>
                                        </p:tav>
                                        <p:tav tm="100000">
                                          <p:val>
                                            <p:strVal val="#ppt_h"/>
                                          </p:val>
                                        </p:tav>
                                      </p:tavLst>
                                    </p:anim>
                                    <p:anim calcmode="lin" valueType="num">
                                      <p:cBhvr>
                                        <p:cTn id="27" dur="1000" fill="hold"/>
                                        <p:tgtEl>
                                          <p:spTgt spid="1026"/>
                                        </p:tgtEl>
                                        <p:attrNameLst>
                                          <p:attrName>style.rotation</p:attrName>
                                        </p:attrNameLst>
                                      </p:cBhvr>
                                      <p:tavLst>
                                        <p:tav tm="0">
                                          <p:val>
                                            <p:fltVal val="90"/>
                                          </p:val>
                                        </p:tav>
                                        <p:tav tm="100000">
                                          <p:val>
                                            <p:fltVal val="0"/>
                                          </p:val>
                                        </p:tav>
                                      </p:tavLst>
                                    </p:anim>
                                    <p:animEffect transition="in" filter="fade">
                                      <p:cBhvr>
                                        <p:cTn id="28"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3367784">
              <a:off x="6674685" y="1340513"/>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Bim</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bim</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177609">
              <a:off x="5742637" y="2113644"/>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May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mắn</a:t>
              </a: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lần</a:t>
              </a: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sau</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373200"/>
              <a:ext cx="2025648" cy="462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Thêm</a:t>
              </a: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60703"/>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+1 điểm</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20066354">
              <a:off x="5697321" y="356027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mút</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3584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413720"/>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4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bóng</a:t>
              </a: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bay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93511" y="50140"/>
            <a:ext cx="6187413"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417338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9"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B689FC74-AAA6-B765-EAE0-AED337445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
        <p:nvSpPr>
          <p:cNvPr id="13" name="TextBox 12">
            <a:extLst>
              <a:ext uri="{FF2B5EF4-FFF2-40B4-BE49-F238E27FC236}">
                <a16:creationId xmlns:a16="http://schemas.microsoft.com/office/drawing/2014/main" id="{757DBE5F-670C-AF81-763F-11824C417778}"/>
              </a:ext>
            </a:extLst>
          </p:cNvPr>
          <p:cNvSpPr txBox="1"/>
          <p:nvPr/>
        </p:nvSpPr>
        <p:spPr>
          <a:xfrm>
            <a:off x="4785264" y="426338"/>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dirty="0">
                <a:solidFill>
                  <a:srgbClr val="002060"/>
                </a:solidFill>
                <a:effectLst/>
                <a:latin typeface="Times New Roman" panose="02020603050405020304" pitchFamily="18" charset="0"/>
                <a:ea typeface="Calibri" panose="020F0502020204030204" pitchFamily="34" charset="0"/>
              </a:rPr>
              <a:t>a. </a:t>
            </a:r>
            <a:r>
              <a:rPr lang="en-US" sz="3200" b="1" dirty="0" err="1">
                <a:solidFill>
                  <a:srgbClr val="002060"/>
                </a:solidFill>
                <a:effectLst/>
                <a:latin typeface="Times New Roman" panose="02020603050405020304" pitchFamily="18" charset="0"/>
                <a:ea typeface="Calibri" panose="020F0502020204030204" pitchFamily="34" charset="0"/>
              </a:rPr>
              <a:t>Đọc</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và</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tìm</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hiểu</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chú</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thích</a:t>
            </a:r>
            <a:endParaRPr lang="en-US" sz="3200" b="1" dirty="0">
              <a:solidFill>
                <a:srgbClr val="002060"/>
              </a:solidFill>
              <a:effectLst/>
              <a:latin typeface="Times New Roman" panose="02020603050405020304" pitchFamily="18" charset="0"/>
              <a:ea typeface="Calibri" panose="020F0502020204030204" pitchFamily="34" charset="0"/>
            </a:endParaRPr>
          </a:p>
        </p:txBody>
      </p:sp>
      <p:grpSp>
        <p:nvGrpSpPr>
          <p:cNvPr id="18" name="组合 8">
            <a:extLst>
              <a:ext uri="{FF2B5EF4-FFF2-40B4-BE49-F238E27FC236}">
                <a16:creationId xmlns:a16="http://schemas.microsoft.com/office/drawing/2014/main" id="{C6D17CB2-D7A3-EB56-5A17-02D5C1243131}"/>
              </a:ext>
            </a:extLst>
          </p:cNvPr>
          <p:cNvGrpSpPr/>
          <p:nvPr/>
        </p:nvGrpSpPr>
        <p:grpSpPr>
          <a:xfrm>
            <a:off x="1682651" y="-375849"/>
            <a:ext cx="3819955" cy="2700270"/>
            <a:chOff x="9207561" y="3057494"/>
            <a:chExt cx="2720898" cy="2700270"/>
          </a:xfrm>
        </p:grpSpPr>
        <p:pic>
          <p:nvPicPr>
            <p:cNvPr id="19" name="图片 9">
              <a:extLst>
                <a:ext uri="{FF2B5EF4-FFF2-40B4-BE49-F238E27FC236}">
                  <a16:creationId xmlns:a16="http://schemas.microsoft.com/office/drawing/2014/main" id="{FC470712-0549-53ED-478B-B6138F582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7561" y="3057494"/>
              <a:ext cx="2720898" cy="2700270"/>
            </a:xfrm>
            <a:prstGeom prst="rect">
              <a:avLst/>
            </a:prstGeom>
            <a:effectLst>
              <a:softEdge rad="31750"/>
            </a:effectLst>
          </p:spPr>
        </p:pic>
        <p:sp>
          <p:nvSpPr>
            <p:cNvPr id="20" name="文本框 10">
              <a:extLst>
                <a:ext uri="{FF2B5EF4-FFF2-40B4-BE49-F238E27FC236}">
                  <a16:creationId xmlns:a16="http://schemas.microsoft.com/office/drawing/2014/main" id="{23AF80D2-1831-0F57-E1E0-6B6E26505860}"/>
                </a:ext>
              </a:extLst>
            </p:cNvPr>
            <p:cNvSpPr txBox="1"/>
            <p:nvPr/>
          </p:nvSpPr>
          <p:spPr>
            <a:xfrm>
              <a:off x="9945508" y="3657954"/>
              <a:ext cx="1313877" cy="1200329"/>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sz="3600" b="1">
                  <a:solidFill>
                    <a:schemeClr val="bg1"/>
                  </a:solidFill>
                  <a:latin typeface="Lobster Two" panose="02000506000000020003" pitchFamily="2" charset="0"/>
                  <a:ea typeface="叶根友毛笔行书2.0版" panose="02010601030101010101" pitchFamily="2" charset="-122"/>
                  <a:cs typeface="+mn-ea"/>
                  <a:sym typeface="+mn-lt"/>
                </a:rPr>
                <a:t>2. Tác </a:t>
              </a:r>
              <a:r>
                <a:rPr lang="en-US" altLang="zh-CN" sz="3600" b="1" dirty="0" err="1">
                  <a:solidFill>
                    <a:schemeClr val="bg1"/>
                  </a:solidFill>
                  <a:latin typeface="Lobster Two" panose="02000506000000020003" pitchFamily="2" charset="0"/>
                  <a:ea typeface="叶根友毛笔行书2.0版" panose="02010601030101010101" pitchFamily="2" charset="-122"/>
                  <a:cs typeface="+mn-ea"/>
                  <a:sym typeface="+mn-lt"/>
                </a:rPr>
                <a:t>phẩm</a:t>
              </a:r>
              <a:endParaRPr lang="zh-CN" altLang="en-US" sz="3600"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sp>
        <p:nvSpPr>
          <p:cNvPr id="6" name="TextBox 5">
            <a:extLst>
              <a:ext uri="{FF2B5EF4-FFF2-40B4-BE49-F238E27FC236}">
                <a16:creationId xmlns:a16="http://schemas.microsoft.com/office/drawing/2014/main" id="{04B4182A-8B3C-8C95-FA06-DABE295D1453}"/>
              </a:ext>
            </a:extLst>
          </p:cNvPr>
          <p:cNvSpPr txBox="1"/>
          <p:nvPr/>
        </p:nvSpPr>
        <p:spPr>
          <a:xfrm>
            <a:off x="5390009" y="1102750"/>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a:solidFill>
                  <a:srgbClr val="FF0000"/>
                </a:solidFill>
                <a:effectLst/>
                <a:latin typeface="Times New Roman" panose="02020603050405020304" pitchFamily="18" charset="0"/>
                <a:ea typeface="Calibri" panose="020F0502020204030204" pitchFamily="34" charset="0"/>
              </a:rPr>
              <a:t>- Đọc</a:t>
            </a:r>
          </a:p>
        </p:txBody>
      </p:sp>
      <p:sp>
        <p:nvSpPr>
          <p:cNvPr id="8" name="TextBox 7">
            <a:extLst>
              <a:ext uri="{FF2B5EF4-FFF2-40B4-BE49-F238E27FC236}">
                <a16:creationId xmlns:a16="http://schemas.microsoft.com/office/drawing/2014/main" id="{5C8DD2FB-ABC4-3DA8-E96F-50B889F71FA5}"/>
              </a:ext>
            </a:extLst>
          </p:cNvPr>
          <p:cNvSpPr txBox="1"/>
          <p:nvPr/>
        </p:nvSpPr>
        <p:spPr>
          <a:xfrm>
            <a:off x="5403450" y="1870649"/>
            <a:ext cx="6210300" cy="584775"/>
          </a:xfrm>
          <a:prstGeom prst="rect">
            <a:avLst/>
          </a:prstGeom>
          <a:noFill/>
        </p:spPr>
        <p:txBody>
          <a:bodyPr wrap="square">
            <a:spAutoFit/>
          </a:bodyPr>
          <a:lstStyle/>
          <a:p>
            <a:r>
              <a:rPr lang="en-US" sz="3200" b="1">
                <a:solidFill>
                  <a:srgbClr val="FF0000"/>
                </a:solidFill>
                <a:effectLst/>
                <a:latin typeface="Times New Roman" panose="02020603050405020304" pitchFamily="18" charset="0"/>
                <a:ea typeface="Calibri" panose="020F0502020204030204" pitchFamily="34" charset="0"/>
              </a:rPr>
              <a:t>- Tìm hiểu chú thích</a:t>
            </a:r>
            <a:endParaRPr lang="en-US" sz="3200" b="1"/>
          </a:p>
        </p:txBody>
      </p:sp>
      <p:pic>
        <p:nvPicPr>
          <p:cNvPr id="28" name="Picture 2" descr="C:\Users\ADMIN\Desktop\Tai nguyen thiet ke tro choi\Bảng gỗ\wooden-blank-sign-clipart-1.jpg">
            <a:extLst>
              <a:ext uri="{FF2B5EF4-FFF2-40B4-BE49-F238E27FC236}">
                <a16:creationId xmlns:a16="http://schemas.microsoft.com/office/drawing/2014/main" id="{F8277539-BD00-AC8B-6427-6826D29D18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578974" y="-2621363"/>
            <a:ext cx="4636759" cy="27992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62F471B-74D2-7AB7-8D5A-F0D037A4595F}"/>
              </a:ext>
            </a:extLst>
          </p:cNvPr>
          <p:cNvSpPr/>
          <p:nvPr/>
        </p:nvSpPr>
        <p:spPr>
          <a:xfrm>
            <a:off x="2753545" y="3126608"/>
            <a:ext cx="7099582"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2800" b="1" i="0" u="none" strike="noStrike" kern="1200" cap="none" spc="0" normalizeH="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CHƠI: </a:t>
            </a:r>
            <a:r>
              <a:rPr kumimoji="0" lang="en-US" sz="2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MAY </a:t>
            </a: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p>
        </p:txBody>
      </p:sp>
    </p:spTree>
    <p:extLst>
      <p:ext uri="{BB962C8B-B14F-4D97-AF65-F5344CB8AC3E}">
        <p14:creationId xmlns:p14="http://schemas.microsoft.com/office/powerpoint/2010/main" val="213828418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26"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80">
                                          <p:stCondLst>
                                            <p:cond delay="0"/>
                                          </p:stCondLst>
                                        </p:cTn>
                                        <p:tgtEl>
                                          <p:spTgt spid="28"/>
                                        </p:tgtEl>
                                      </p:cBhvr>
                                    </p:animEffect>
                                    <p:anim calcmode="lin" valueType="num">
                                      <p:cBhvr>
                                        <p:cTn id="2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6" dur="26">
                                          <p:stCondLst>
                                            <p:cond delay="650"/>
                                          </p:stCondLst>
                                        </p:cTn>
                                        <p:tgtEl>
                                          <p:spTgt spid="28"/>
                                        </p:tgtEl>
                                      </p:cBhvr>
                                      <p:to x="100000" y="60000"/>
                                    </p:animScale>
                                    <p:animScale>
                                      <p:cBhvr>
                                        <p:cTn id="27" dur="166" decel="50000">
                                          <p:stCondLst>
                                            <p:cond delay="676"/>
                                          </p:stCondLst>
                                        </p:cTn>
                                        <p:tgtEl>
                                          <p:spTgt spid="28"/>
                                        </p:tgtEl>
                                      </p:cBhvr>
                                      <p:to x="100000" y="100000"/>
                                    </p:animScale>
                                    <p:animScale>
                                      <p:cBhvr>
                                        <p:cTn id="28" dur="26">
                                          <p:stCondLst>
                                            <p:cond delay="1312"/>
                                          </p:stCondLst>
                                        </p:cTn>
                                        <p:tgtEl>
                                          <p:spTgt spid="28"/>
                                        </p:tgtEl>
                                      </p:cBhvr>
                                      <p:to x="100000" y="80000"/>
                                    </p:animScale>
                                    <p:animScale>
                                      <p:cBhvr>
                                        <p:cTn id="29" dur="166" decel="50000">
                                          <p:stCondLst>
                                            <p:cond delay="1338"/>
                                          </p:stCondLst>
                                        </p:cTn>
                                        <p:tgtEl>
                                          <p:spTgt spid="28"/>
                                        </p:tgtEl>
                                      </p:cBhvr>
                                      <p:to x="100000" y="100000"/>
                                    </p:animScale>
                                    <p:animScale>
                                      <p:cBhvr>
                                        <p:cTn id="30" dur="26">
                                          <p:stCondLst>
                                            <p:cond delay="1642"/>
                                          </p:stCondLst>
                                        </p:cTn>
                                        <p:tgtEl>
                                          <p:spTgt spid="28"/>
                                        </p:tgtEl>
                                      </p:cBhvr>
                                      <p:to x="100000" y="90000"/>
                                    </p:animScale>
                                    <p:animScale>
                                      <p:cBhvr>
                                        <p:cTn id="31" dur="166" decel="50000">
                                          <p:stCondLst>
                                            <p:cond delay="1668"/>
                                          </p:stCondLst>
                                        </p:cTn>
                                        <p:tgtEl>
                                          <p:spTgt spid="28"/>
                                        </p:tgtEl>
                                      </p:cBhvr>
                                      <p:to x="100000" y="100000"/>
                                    </p:animScale>
                                    <p:animScale>
                                      <p:cBhvr>
                                        <p:cTn id="32" dur="26">
                                          <p:stCondLst>
                                            <p:cond delay="1808"/>
                                          </p:stCondLst>
                                        </p:cTn>
                                        <p:tgtEl>
                                          <p:spTgt spid="28"/>
                                        </p:tgtEl>
                                      </p:cBhvr>
                                      <p:to x="100000" y="95000"/>
                                    </p:animScale>
                                    <p:animScale>
                                      <p:cBhvr>
                                        <p:cTn id="33" dur="166" decel="50000">
                                          <p:stCondLst>
                                            <p:cond delay="1834"/>
                                          </p:stCondLst>
                                        </p:cTn>
                                        <p:tgtEl>
                                          <p:spTgt spid="28"/>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1" nodeType="clickEffect">
                                  <p:stCondLst>
                                    <p:cond delay="0"/>
                                  </p:stCondLst>
                                  <p:iterate type="lt">
                                    <p:tmPct val="0"/>
                                  </p:iterate>
                                  <p:childTnLst>
                                    <p:set>
                                      <p:cBhvr>
                                        <p:cTn id="37" dur="1" fill="hold">
                                          <p:stCondLst>
                                            <p:cond delay="0"/>
                                          </p:stCondLst>
                                        </p:cTn>
                                        <p:tgtEl>
                                          <p:spTgt spid="10"/>
                                        </p:tgtEl>
                                        <p:attrNameLst>
                                          <p:attrName>style.visibility</p:attrName>
                                        </p:attrNameLst>
                                      </p:cBhvr>
                                      <p:to>
                                        <p:strVal val="visible"/>
                                      </p:to>
                                    </p:set>
                                    <p:animEffect transition="in" filter="wheel(1)">
                                      <p:cBhvr>
                                        <p:cTn id="38" dur="2000"/>
                                        <p:tgtEl>
                                          <p:spTgt spid="10"/>
                                        </p:tgtEl>
                                      </p:cBhvr>
                                    </p:animEffect>
                                  </p:childTnLst>
                                </p:cTn>
                              </p:par>
                              <p:par>
                                <p:cTn id="39"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40" dur="250" accel="50000" decel="50000" autoRev="1" fill="hold">
                                          <p:stCondLst>
                                            <p:cond delay="0"/>
                                          </p:stCondLst>
                                        </p:cTn>
                                        <p:tgtEl>
                                          <p:spTgt spid="10"/>
                                        </p:tgtEl>
                                        <p:attrNameLst>
                                          <p:attrName>ppt_x</p:attrName>
                                          <p:attrName>ppt_y</p:attrName>
                                        </p:attrNameLst>
                                      </p:cBhvr>
                                      <p:rCtr x="0" y="-1204"/>
                                    </p:animMotion>
                                    <p:animRot by="1500000">
                                      <p:cBhvr>
                                        <p:cTn id="41" dur="125" fill="hold">
                                          <p:stCondLst>
                                            <p:cond delay="0"/>
                                          </p:stCondLst>
                                        </p:cTn>
                                        <p:tgtEl>
                                          <p:spTgt spid="10"/>
                                        </p:tgtEl>
                                        <p:attrNameLst>
                                          <p:attrName>r</p:attrName>
                                        </p:attrNameLst>
                                      </p:cBhvr>
                                    </p:animRot>
                                    <p:animRot by="-1500000">
                                      <p:cBhvr>
                                        <p:cTn id="42" dur="125" fill="hold">
                                          <p:stCondLst>
                                            <p:cond delay="125"/>
                                          </p:stCondLst>
                                        </p:cTn>
                                        <p:tgtEl>
                                          <p:spTgt spid="10"/>
                                        </p:tgtEl>
                                        <p:attrNameLst>
                                          <p:attrName>r</p:attrName>
                                        </p:attrNameLst>
                                      </p:cBhvr>
                                    </p:animRot>
                                    <p:animRot by="-1500000">
                                      <p:cBhvr>
                                        <p:cTn id="43" dur="125" fill="hold">
                                          <p:stCondLst>
                                            <p:cond delay="250"/>
                                          </p:stCondLst>
                                        </p:cTn>
                                        <p:tgtEl>
                                          <p:spTgt spid="10"/>
                                        </p:tgtEl>
                                        <p:attrNameLst>
                                          <p:attrName>r</p:attrName>
                                        </p:attrNameLst>
                                      </p:cBhvr>
                                    </p:animRot>
                                    <p:animRot by="1500000">
                                      <p:cBhvr>
                                        <p:cTn id="44"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8" grpId="0"/>
      <p:bldP spid="10" grpId="0"/>
      <p:bldP spid="1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8801" y="304800"/>
            <a:ext cx="8610601" cy="3317398"/>
            <a:chOff x="304800" y="304799"/>
            <a:chExt cx="8610601" cy="3317398"/>
          </a:xfrm>
        </p:grpSpPr>
        <p:pic>
          <p:nvPicPr>
            <p:cNvPr id="3074" name="Picture 2" descr="D:\ẢNH LÀM CHIPI\MOI NHAT\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14675" y="-2505076"/>
              <a:ext cx="2990851" cy="8610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821430"/>
              <a:ext cx="7086600" cy="2800767"/>
            </a:xfrm>
            <a:prstGeom prst="rect">
              <a:avLst/>
            </a:prstGeom>
            <a:noFill/>
          </p:spPr>
          <p:txBody>
            <a:bodyPr wrap="square" rtlCol="0">
              <a:spAutoFit/>
            </a:bodyPr>
            <a:lstStyle/>
            <a:p>
              <a:endParaRPr lang="en-US" sz="2000" dirty="0"/>
            </a:p>
            <a:p>
              <a:pPr algn="just"/>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hãy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giải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thích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nghĩa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từ</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tiều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thơ</a:t>
              </a:r>
              <a:r>
                <a:rPr lang="en-US" sz="3200" b="1" dirty="0">
                  <a:solidFill>
                    <a:srgbClr val="FF0000"/>
                  </a:solidFill>
                  <a:latin typeface="Times New Roman" pitchFamily="18" charset="0"/>
                  <a:cs typeface="Times New Roman" pitchFamily="18" charset="0"/>
                </a:rPr>
                <a:t>: </a:t>
              </a:r>
            </a:p>
            <a:p>
              <a:pPr algn="just"/>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Lom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khom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dưới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núi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tiều</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chú</a:t>
              </a:r>
              <a:endParaRPr lang="en-US" sz="3200" b="1" i="1" dirty="0">
                <a:solidFill>
                  <a:srgbClr val="FF0000"/>
                </a:solidFill>
                <a:latin typeface="Times New Roman" pitchFamily="18" charset="0"/>
                <a:cs typeface="Times New Roman" pitchFamily="18" charset="0"/>
              </a:endParaRPr>
            </a:p>
            <a:p>
              <a:endParaRPr lang="en-US" sz="2000" dirty="0"/>
            </a:p>
            <a:p>
              <a:endParaRPr lang="en-US" sz="2000" dirty="0"/>
            </a:p>
            <a:p>
              <a:endParaRPr lang="en-US" sz="2000" dirty="0"/>
            </a:p>
          </p:txBody>
        </p:sp>
      </p:grpSp>
      <p:pic>
        <p:nvPicPr>
          <p:cNvPr id="3076" name="Picture 4">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7999" y="489857"/>
            <a:ext cx="704850" cy="68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2D2B29C1-115C-C6C1-EFD3-943158F505B7}"/>
              </a:ext>
            </a:extLst>
          </p:cNvPr>
          <p:cNvGrpSpPr/>
          <p:nvPr/>
        </p:nvGrpSpPr>
        <p:grpSpPr>
          <a:xfrm>
            <a:off x="1371599" y="3047997"/>
            <a:ext cx="9296400" cy="3809999"/>
            <a:chOff x="1371599" y="3047997"/>
            <a:chExt cx="9296400" cy="3809999"/>
          </a:xfrm>
        </p:grpSpPr>
        <p:grpSp>
          <p:nvGrpSpPr>
            <p:cNvPr id="7" name="Group 6"/>
            <p:cNvGrpSpPr/>
            <p:nvPr/>
          </p:nvGrpSpPr>
          <p:grpSpPr>
            <a:xfrm>
              <a:off x="1371599" y="3047997"/>
              <a:ext cx="9296400" cy="3809999"/>
              <a:chOff x="-152401" y="3047996"/>
              <a:chExt cx="9296400" cy="3809999"/>
            </a:xfrm>
          </p:grpSpPr>
          <p:pic>
            <p:nvPicPr>
              <p:cNvPr id="3075" name="Picture 3" descr="D:\ẢNH LÀM CHIPI\MOI NHAT\81277115d54491d5dc558a5e282eb2d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590799" y="304796"/>
                <a:ext cx="3809999" cy="929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62940" y="3707217"/>
                <a:ext cx="4386945" cy="2739211"/>
              </a:xfrm>
              <a:prstGeom prst="rect">
                <a:avLst/>
              </a:prstGeom>
              <a:noFill/>
            </p:spPr>
            <p:txBody>
              <a:bodyPr wrap="square" rtlCol="0">
                <a:spAutoFit/>
              </a:bodyPr>
              <a:lstStyle/>
              <a:p>
                <a:endParaRPr lang="en-US"/>
              </a:p>
              <a:p>
                <a:endParaRPr lang="en-US"/>
              </a:p>
              <a:p>
                <a:pPr algn="ctr"/>
                <a:r>
                  <a:rPr lang="en-US" sz="3200" b="1" cap="none" spc="0">
                    <a:ln w="6600">
                      <a:solidFill>
                        <a:schemeClr val="accent2"/>
                      </a:solidFill>
                      <a:prstDash val="solid"/>
                    </a:ln>
                    <a:solidFill>
                      <a:srgbClr val="FF0000"/>
                    </a:solidFill>
                    <a:effectLst>
                      <a:outerShdw dist="38100" dir="2700000" algn="tl" rotWithShape="0">
                        <a:schemeClr val="accent2"/>
                      </a:outerShdw>
                    </a:effectLst>
                  </a:rPr>
                  <a:t>Tiều: </a:t>
                </a:r>
                <a:r>
                  <a:rPr lang="en-US" sz="3200" b="1" cap="none" spc="0">
                    <a:ln w="6600">
                      <a:solidFill>
                        <a:schemeClr val="accent2"/>
                      </a:solidFill>
                      <a:prstDash val="solid"/>
                    </a:ln>
                    <a:solidFill>
                      <a:schemeClr val="accent5">
                        <a:lumMod val="75000"/>
                      </a:schemeClr>
                    </a:solidFill>
                    <a:effectLst>
                      <a:outerShdw dist="38100" dir="2700000" algn="tl" rotWithShape="0">
                        <a:schemeClr val="accent2"/>
                      </a:outerShdw>
                    </a:effectLst>
                  </a:rPr>
                  <a:t>người chuyên làm nghề đốn củi</a:t>
                </a:r>
              </a:p>
              <a:p>
                <a:pPr algn="ctr"/>
                <a:endParaRPr lang="en-US"/>
              </a:p>
              <a:p>
                <a:pPr algn="ctr"/>
                <a:endParaRPr lang="en-US"/>
              </a:p>
              <a:p>
                <a:pPr algn="ctr"/>
                <a:endParaRPr lang="en-US"/>
              </a:p>
              <a:p>
                <a:pPr algn="ctr"/>
                <a:endParaRPr lang="en-US"/>
              </a:p>
            </p:txBody>
          </p:sp>
        </p:grpSp>
        <p:pic>
          <p:nvPicPr>
            <p:cNvPr id="1026" name="Picture 2" descr="Tiều Phu đốn Củi Và Củi | Công cụ đồ họa PSD Tải xuống miễn phí - Pikbest">
              <a:extLst>
                <a:ext uri="{FF2B5EF4-FFF2-40B4-BE49-F238E27FC236}">
                  <a16:creationId xmlns:a16="http://schemas.microsoft.com/office/drawing/2014/main" id="{E3614C4D-4DB9-015C-486A-B74ED513639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852" b="89924" l="10000" r="90000">
                          <a14:foregroundMark x1="28571" y1="83270" x2="24286" y2="94106"/>
                          <a14:foregroundMark x1="24286" y1="94106" x2="33571" y2="98289"/>
                          <a14:foregroundMark x1="33571" y1="98289" x2="36714" y2="87452"/>
                          <a14:foregroundMark x1="36714" y1="87452" x2="42286" y2="80038"/>
                          <a14:foregroundMark x1="42286" y1="80038" x2="45000" y2="91065"/>
                          <a14:foregroundMark x1="45000" y1="91065" x2="51000" y2="97719"/>
                          <a14:foregroundMark x1="51000" y1="97719" x2="57429" y2="78517"/>
                          <a14:foregroundMark x1="57429" y1="78517" x2="57857" y2="68061"/>
                          <a14:foregroundMark x1="57857" y1="68061" x2="53143" y2="58365"/>
                          <a14:foregroundMark x1="53143" y1="58365" x2="61571" y2="65209"/>
                          <a14:foregroundMark x1="61571" y1="65209" x2="67857" y2="58555"/>
                          <a14:foregroundMark x1="67857" y1="58555" x2="70000" y2="46008"/>
                          <a14:foregroundMark x1="70000" y1="46008" x2="79571" y2="37452"/>
                          <a14:foregroundMark x1="79571" y1="37452" x2="75571" y2="28137"/>
                          <a14:foregroundMark x1="75571" y1="28137" x2="68143" y2="30798"/>
                          <a14:foregroundMark x1="68143" y1="30798" x2="65857" y2="43346"/>
                          <a14:foregroundMark x1="65857" y1="43346" x2="61714" y2="34791"/>
                          <a14:foregroundMark x1="61714" y1="34791" x2="58286" y2="9506"/>
                          <a14:foregroundMark x1="58286" y1="9506" x2="40714" y2="2852"/>
                          <a14:foregroundMark x1="40714" y1="2852" x2="35714" y2="11217"/>
                          <a14:foregroundMark x1="35714" y1="11217" x2="40286" y2="18441"/>
                          <a14:foregroundMark x1="40286" y1="18441" x2="33000" y2="29278"/>
                          <a14:foregroundMark x1="33000" y1="29278" x2="25571" y2="34030"/>
                          <a14:foregroundMark x1="25571" y1="34030" x2="21143" y2="48859"/>
                          <a14:foregroundMark x1="21143" y1="48859" x2="28143" y2="60266"/>
                          <a14:foregroundMark x1="28143" y1="60266" x2="29714" y2="73384"/>
                          <a14:foregroundMark x1="29714" y1="73384" x2="28571" y2="83080"/>
                          <a14:foregroundMark x1="28571" y1="83080" x2="28571" y2="83080"/>
                        </a14:backgroundRemoval>
                      </a14:imgEffect>
                    </a14:imgLayer>
                  </a14:imgProps>
                </a:ext>
                <a:ext uri="{28A0092B-C50C-407E-A947-70E740481C1C}">
                  <a14:useLocalDpi xmlns:a14="http://schemas.microsoft.com/office/drawing/2010/main" val="0"/>
                </a:ext>
              </a:extLst>
            </a:blip>
            <a:srcRect/>
            <a:stretch>
              <a:fillRect/>
            </a:stretch>
          </p:blipFill>
          <p:spPr bwMode="auto">
            <a:xfrm>
              <a:off x="2286992" y="4060486"/>
              <a:ext cx="2853785" cy="21444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607184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8801" y="304800"/>
            <a:ext cx="8610601" cy="3248530"/>
            <a:chOff x="304800" y="304799"/>
            <a:chExt cx="8610601" cy="3248530"/>
          </a:xfrm>
        </p:grpSpPr>
        <p:pic>
          <p:nvPicPr>
            <p:cNvPr id="3074" name="Picture 2" descr="D:\ẢNH LÀM CHIPI\MOI NHAT\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14675" y="-2505076"/>
              <a:ext cx="2990851" cy="8610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506341"/>
              <a:ext cx="7086600" cy="3046988"/>
            </a:xfrm>
            <a:prstGeom prst="rect">
              <a:avLst/>
            </a:prstGeom>
            <a:noFill/>
          </p:spPr>
          <p:txBody>
            <a:bodyPr wrap="square" rtlCol="0">
              <a:spAutoFit/>
            </a:bodyPr>
            <a:lstStyle/>
            <a:p>
              <a:endParaRPr lang="en-US" sz="2400" dirty="0"/>
            </a:p>
            <a:p>
              <a:endParaRPr lang="en-US" sz="2400" dirty="0"/>
            </a:p>
            <a:p>
              <a:pPr algn="ctr"/>
              <a:r>
                <a:rPr lang="en-US" sz="3600" b="1" dirty="0" err="1">
                  <a:solidFill>
                    <a:srgbClr val="FF0000"/>
                  </a:solidFill>
                  <a:latin typeface="Times New Roman" pitchFamily="18" charset="0"/>
                  <a:cs typeface="Times New Roman" pitchFamily="18" charset="0"/>
                </a:rPr>
                <a:t>Chim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quốc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quốc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còn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gọi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a:p>
              <a:endParaRPr lang="en-US" sz="2400" dirty="0"/>
            </a:p>
            <a:p>
              <a:endParaRPr lang="en-US" sz="2400" dirty="0"/>
            </a:p>
            <a:p>
              <a:endParaRPr lang="en-US" sz="2400" dirty="0"/>
            </a:p>
          </p:txBody>
        </p:sp>
      </p:grpSp>
      <p:pic>
        <p:nvPicPr>
          <p:cNvPr id="9" name="Picture 4">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6446" y="569555"/>
            <a:ext cx="704850" cy="68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4EE2DAE5-3D5F-597D-FFFD-EC637A344F55}"/>
              </a:ext>
            </a:extLst>
          </p:cNvPr>
          <p:cNvGrpSpPr/>
          <p:nvPr/>
        </p:nvGrpSpPr>
        <p:grpSpPr>
          <a:xfrm>
            <a:off x="1371599" y="3047997"/>
            <a:ext cx="9296400" cy="3809999"/>
            <a:chOff x="1371599" y="3047997"/>
            <a:chExt cx="9296400" cy="3809999"/>
          </a:xfrm>
        </p:grpSpPr>
        <p:grpSp>
          <p:nvGrpSpPr>
            <p:cNvPr id="7" name="Group 6"/>
            <p:cNvGrpSpPr/>
            <p:nvPr/>
          </p:nvGrpSpPr>
          <p:grpSpPr>
            <a:xfrm>
              <a:off x="1371599" y="3047997"/>
              <a:ext cx="9296400" cy="3809999"/>
              <a:chOff x="-152401" y="3047996"/>
              <a:chExt cx="9296400" cy="3809999"/>
            </a:xfrm>
          </p:grpSpPr>
          <p:pic>
            <p:nvPicPr>
              <p:cNvPr id="3075" name="Picture 3" descr="D:\ẢNH LÀM CHIPI\MOI NHAT\81277115d54491d5dc558a5e282eb2d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590799" y="304796"/>
                <a:ext cx="3809999" cy="929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28750" y="3897088"/>
                <a:ext cx="7010400" cy="2862322"/>
              </a:xfrm>
              <a:prstGeom prst="rect">
                <a:avLst/>
              </a:prstGeom>
              <a:noFill/>
            </p:spPr>
            <p:txBody>
              <a:bodyPr wrap="square" rtlCol="0">
                <a:spAutoFit/>
              </a:bodyPr>
              <a:lstStyle/>
              <a:p>
                <a:endParaRPr lang="en-US"/>
              </a:p>
              <a:p>
                <a:endParaRPr lang="en-US"/>
              </a:p>
              <a:p>
                <a:pPr algn="ctr"/>
                <a:r>
                  <a:rPr lang="en-US" sz="3600" b="1">
                    <a:solidFill>
                      <a:srgbClr val="0070C0"/>
                    </a:solidFill>
                    <a:latin typeface="Times New Roman" pitchFamily="18" charset="0"/>
                    <a:cs typeface="Times New Roman" pitchFamily="18" charset="0"/>
                  </a:rPr>
                  <a:t> </a:t>
                </a:r>
                <a:r>
                  <a:rPr lang="en-US" sz="3600" b="1">
                    <a:solidFill>
                      <a:srgbClr val="C00000"/>
                    </a:solidFill>
                    <a:latin typeface="Times New Roman" pitchFamily="18" charset="0"/>
                    <a:cs typeface="Times New Roman" pitchFamily="18" charset="0"/>
                  </a:rPr>
                  <a:t>Chim quốc,</a:t>
                </a:r>
              </a:p>
              <a:p>
                <a:pPr algn="ctr"/>
                <a:r>
                  <a:rPr lang="en-US" sz="3600" b="1">
                    <a:solidFill>
                      <a:srgbClr val="C00000"/>
                    </a:solidFill>
                    <a:latin typeface="Times New Roman" pitchFamily="18" charset="0"/>
                    <a:cs typeface="Times New Roman" pitchFamily="18" charset="0"/>
                  </a:rPr>
                  <a:t> chim đỗ quyên</a:t>
                </a:r>
              </a:p>
              <a:p>
                <a:pPr algn="ctr"/>
                <a:endParaRPr lang="en-US"/>
              </a:p>
              <a:p>
                <a:pPr algn="ctr"/>
                <a:endParaRPr lang="en-US"/>
              </a:p>
              <a:p>
                <a:pPr algn="ctr"/>
                <a:endParaRPr lang="en-US"/>
              </a:p>
              <a:p>
                <a:pPr algn="ctr"/>
                <a:endParaRPr lang="en-US"/>
              </a:p>
            </p:txBody>
          </p:sp>
        </p:grpSp>
        <p:pic>
          <p:nvPicPr>
            <p:cNvPr id="2052" name="Picture 4" descr="Tiếng cuốc kêu">
              <a:extLst>
                <a:ext uri="{FF2B5EF4-FFF2-40B4-BE49-F238E27FC236}">
                  <a16:creationId xmlns:a16="http://schemas.microsoft.com/office/drawing/2014/main" id="{50B69D6C-24D0-F7D7-DD15-0797618062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521032"/>
              <a:ext cx="2269078" cy="1606507"/>
            </a:xfrm>
            <a:prstGeom prst="decagon">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941269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8801" y="304800"/>
            <a:ext cx="8610601" cy="2990851"/>
            <a:chOff x="304800" y="304799"/>
            <a:chExt cx="8610601" cy="2990851"/>
          </a:xfrm>
        </p:grpSpPr>
        <p:pic>
          <p:nvPicPr>
            <p:cNvPr id="3074" name="Picture 2" descr="D:\ẢNH LÀM CHIPI\MOI NHAT\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14675" y="-2505076"/>
              <a:ext cx="2990851" cy="8610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914400"/>
              <a:ext cx="7086600" cy="1569660"/>
            </a:xfrm>
            <a:prstGeom prst="rect">
              <a:avLst/>
            </a:prstGeom>
            <a:noFill/>
          </p:spPr>
          <p:txBody>
            <a:bodyPr wrap="square" rtlCol="0">
              <a:spAutoFit/>
            </a:bodyPr>
            <a:lstStyle/>
            <a:p>
              <a:pPr algn="just"/>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Cái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trong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Thương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nhà</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mỏi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miệng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cái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gia</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gia</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để</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chỉ</a:t>
              </a:r>
              <a:r>
                <a:rPr lang="en-US" sz="3200" b="1" dirty="0">
                  <a:solidFill>
                    <a:srgbClr val="C00000"/>
                  </a:solidFill>
                  <a:latin typeface="Times New Roman" panose="02020603050405020304" pitchFamily="18" charset="0"/>
                  <a:cs typeface="Times New Roman" panose="02020603050405020304" pitchFamily="18" charset="0"/>
                </a:rPr>
                <a:t> con </a:t>
              </a:r>
              <a:r>
                <a:rPr lang="en-US" sz="3200" b="1" dirty="0" err="1">
                  <a:solidFill>
                    <a:srgbClr val="C00000"/>
                  </a:solidFill>
                  <a:latin typeface="Times New Roman" panose="02020603050405020304" pitchFamily="18" charset="0"/>
                  <a:cs typeface="Times New Roman" panose="02020603050405020304" pitchFamily="18" charset="0"/>
                </a:rPr>
                <a:t>vật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cs typeface="Times New Roman" panose="02020603050405020304" pitchFamily="18" charset="0"/>
                </a:rPr>
                <a:t>?</a:t>
              </a:r>
            </a:p>
          </p:txBody>
        </p:sp>
      </p:grpSp>
      <p:pic>
        <p:nvPicPr>
          <p:cNvPr id="9" name="Picture 4">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8978" y="698651"/>
            <a:ext cx="704850" cy="68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B398CC36-C561-F0E6-B05E-E98D654CDECC}"/>
              </a:ext>
            </a:extLst>
          </p:cNvPr>
          <p:cNvGrpSpPr/>
          <p:nvPr/>
        </p:nvGrpSpPr>
        <p:grpSpPr>
          <a:xfrm>
            <a:off x="1371599" y="3047997"/>
            <a:ext cx="9296400" cy="3809999"/>
            <a:chOff x="1371599" y="3047997"/>
            <a:chExt cx="9296400" cy="3809999"/>
          </a:xfrm>
        </p:grpSpPr>
        <p:grpSp>
          <p:nvGrpSpPr>
            <p:cNvPr id="7" name="Group 6"/>
            <p:cNvGrpSpPr/>
            <p:nvPr/>
          </p:nvGrpSpPr>
          <p:grpSpPr>
            <a:xfrm>
              <a:off x="1371599" y="3047997"/>
              <a:ext cx="9296400" cy="3809999"/>
              <a:chOff x="-152401" y="3047996"/>
              <a:chExt cx="9296400" cy="3809999"/>
            </a:xfrm>
          </p:grpSpPr>
          <p:pic>
            <p:nvPicPr>
              <p:cNvPr id="3075" name="Picture 3" descr="D:\ẢNH LÀM CHIPI\MOI NHAT\81277115d54491d5dc558a5e282eb2d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590799" y="304796"/>
                <a:ext cx="3809999" cy="929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1" y="3690878"/>
                <a:ext cx="7010400" cy="2862322"/>
              </a:xfrm>
              <a:prstGeom prst="rect">
                <a:avLst/>
              </a:prstGeom>
              <a:noFill/>
            </p:spPr>
            <p:txBody>
              <a:bodyPr wrap="square" rtlCol="0">
                <a:spAutoFit/>
              </a:bodyPr>
              <a:lstStyle/>
              <a:p>
                <a:endParaRPr lang="en-US"/>
              </a:p>
              <a:p>
                <a:endParaRPr lang="en-US"/>
              </a:p>
              <a:p>
                <a:pPr algn="ctr"/>
                <a:r>
                  <a:rPr lang="en-US" sz="3600" b="1">
                    <a:solidFill>
                      <a:srgbClr val="C00000"/>
                    </a:solidFill>
                    <a:latin typeface="Times New Roman" pitchFamily="18" charset="0"/>
                    <a:cs typeface="Times New Roman" pitchFamily="18" charset="0"/>
                  </a:rPr>
                  <a:t>Chim đa đa</a:t>
                </a:r>
              </a:p>
              <a:p>
                <a:pPr algn="ctr"/>
                <a:r>
                  <a:rPr lang="en-US" sz="3600" b="1">
                    <a:solidFill>
                      <a:srgbClr val="C00000"/>
                    </a:solidFill>
                    <a:latin typeface="Times New Roman" pitchFamily="18" charset="0"/>
                    <a:cs typeface="Times New Roman" pitchFamily="18" charset="0"/>
                  </a:rPr>
                  <a:t>Con gà gô</a:t>
                </a:r>
              </a:p>
              <a:p>
                <a:pPr algn="ctr"/>
                <a:endParaRPr lang="en-US"/>
              </a:p>
              <a:p>
                <a:pPr algn="ctr"/>
                <a:endParaRPr lang="en-US"/>
              </a:p>
              <a:p>
                <a:pPr algn="ctr"/>
                <a:endParaRPr lang="en-US"/>
              </a:p>
              <a:p>
                <a:pPr algn="ctr"/>
                <a:endParaRPr lang="en-US"/>
              </a:p>
            </p:txBody>
          </p:sp>
        </p:grpSp>
        <p:pic>
          <p:nvPicPr>
            <p:cNvPr id="2" name="Picture 2" descr="Sự tích chim đa đa [Truyện cổ tích về con vật] - Thế giới cổ tích">
              <a:extLst>
                <a:ext uri="{FF2B5EF4-FFF2-40B4-BE49-F238E27FC236}">
                  <a16:creationId xmlns:a16="http://schemas.microsoft.com/office/drawing/2014/main" id="{37F1FA01-D1B3-96A9-96BA-4B5C7BFA34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599" y="3690879"/>
              <a:ext cx="2307770" cy="2252720"/>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504251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B6B93-9CF2-8671-FB07-698A8D8C8E56}"/>
            </a:ext>
          </a:extLst>
        </p:cNvPr>
        <p:cNvGrpSpPr/>
        <p:nvPr/>
      </p:nvGrpSpPr>
      <p:grpSpPr>
        <a:xfrm>
          <a:off x="0" y="0"/>
          <a:ext cx="0" cy="0"/>
          <a:chOff x="0" y="0"/>
          <a:chExt cx="0" cy="0"/>
        </a:xfrm>
      </p:grpSpPr>
      <p:pic>
        <p:nvPicPr>
          <p:cNvPr id="15" name="图片 14">
            <a:extLst>
              <a:ext uri="{FF2B5EF4-FFF2-40B4-BE49-F238E27FC236}">
                <a16:creationId xmlns:a16="http://schemas.microsoft.com/office/drawing/2014/main" id="{09C49B52-ABBB-45D9-9A3A-D09A5B81D6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a:extLst>
              <a:ext uri="{FF2B5EF4-FFF2-40B4-BE49-F238E27FC236}">
                <a16:creationId xmlns:a16="http://schemas.microsoft.com/office/drawing/2014/main" id="{839D0DA2-40B7-A329-870D-AE0A4CAFCF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415" y="4652466"/>
            <a:ext cx="5364474" cy="2276190"/>
          </a:xfrm>
          <a:prstGeom prst="rect">
            <a:avLst/>
          </a:prstGeom>
        </p:spPr>
      </p:pic>
      <p:grpSp>
        <p:nvGrpSpPr>
          <p:cNvPr id="4" name="组合 3">
            <a:extLst>
              <a:ext uri="{FF2B5EF4-FFF2-40B4-BE49-F238E27FC236}">
                <a16:creationId xmlns:a16="http://schemas.microsoft.com/office/drawing/2014/main" id="{7BA81800-00E7-9408-4A92-4D4115B1B073}"/>
              </a:ext>
            </a:extLst>
          </p:cNvPr>
          <p:cNvGrpSpPr/>
          <p:nvPr/>
        </p:nvGrpSpPr>
        <p:grpSpPr>
          <a:xfrm>
            <a:off x="4855048" y="1294410"/>
            <a:ext cx="2115764" cy="1772911"/>
            <a:chOff x="2286023" y="5807"/>
            <a:chExt cx="1687764" cy="1493597"/>
          </a:xfrm>
        </p:grpSpPr>
        <p:pic>
          <p:nvPicPr>
            <p:cNvPr id="43" name="图片 42">
              <a:extLst>
                <a:ext uri="{FF2B5EF4-FFF2-40B4-BE49-F238E27FC236}">
                  <a16:creationId xmlns:a16="http://schemas.microsoft.com/office/drawing/2014/main" id="{C4E0F376-3AB9-6C79-D5BB-F4A0567B6A18}"/>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61CF616F-B68F-0793-EFB8-64ACEB730B1D}"/>
                </a:ext>
              </a:extLst>
            </p:cNvPr>
            <p:cNvSpPr txBox="1"/>
            <p:nvPr/>
          </p:nvSpPr>
          <p:spPr>
            <a:xfrm>
              <a:off x="2620607" y="152861"/>
              <a:ext cx="1179443" cy="1011223"/>
            </a:xfrm>
            <a:prstGeom prst="rect">
              <a:avLst/>
            </a:prstGeom>
            <a:noFill/>
          </p:spPr>
          <p:txBody>
            <a:bodyPr wrap="square" rtlCol="0">
              <a:spAutoFit/>
            </a:bodyPr>
            <a:lstStyle/>
            <a:p>
              <a:r>
                <a:rPr lang="en-US" altLang="zh-CN" sz="7200" b="1" dirty="0">
                  <a:latin typeface="Times New Roman" pitchFamily="18" charset="0"/>
                  <a:ea typeface="叶根友毛笔行书2.0版" panose="02010601030101010101" pitchFamily="2" charset="-122"/>
                  <a:cs typeface="Times New Roman" pitchFamily="18" charset="0"/>
                </a:rPr>
                <a:t>IV</a:t>
              </a:r>
              <a:endParaRPr lang="zh-CN" altLang="en-US" sz="7200" b="1" dirty="0">
                <a:latin typeface="Times New Roman" pitchFamily="18" charset="0"/>
                <a:ea typeface="叶根友毛笔行书2.0版" panose="02010601030101010101" pitchFamily="2" charset="-122"/>
                <a:cs typeface="Times New Roman" pitchFamily="18" charset="0"/>
              </a:endParaRPr>
            </a:p>
          </p:txBody>
        </p:sp>
      </p:grpSp>
      <p:sp>
        <p:nvSpPr>
          <p:cNvPr id="3" name="文本框 2">
            <a:extLst>
              <a:ext uri="{FF2B5EF4-FFF2-40B4-BE49-F238E27FC236}">
                <a16:creationId xmlns:a16="http://schemas.microsoft.com/office/drawing/2014/main" id="{26F26E3C-227D-9401-C115-8B4A4ACBACD8}"/>
              </a:ext>
            </a:extLst>
          </p:cNvPr>
          <p:cNvSpPr txBox="1"/>
          <p:nvPr/>
        </p:nvSpPr>
        <p:spPr>
          <a:xfrm>
            <a:off x="3010983" y="3354263"/>
            <a:ext cx="6394284" cy="1446550"/>
          </a:xfrm>
          <a:prstGeom prst="rect">
            <a:avLst/>
          </a:prstGeom>
          <a:noFill/>
        </p:spPr>
        <p:txBody>
          <a:bodyPr wrap="square" rtlCol="0">
            <a:spAutoFit/>
          </a:bodyPr>
          <a:lstStyle/>
          <a:p>
            <a:pPr algn="ctr"/>
            <a:r>
              <a:rPr lang="en-US" altLang="zh-CN" sz="8800" b="1" spc="600" dirty="0" err="1">
                <a:latin typeface="Times New Roman" pitchFamily="18" charset="0"/>
                <a:ea typeface="华文中宋" panose="02010600040101010101" pitchFamily="2" charset="-122"/>
                <a:cs typeface="Times New Roman" pitchFamily="18" charset="0"/>
              </a:rPr>
              <a:t>Luyện</a:t>
            </a:r>
            <a:r>
              <a:rPr lang="en-US" altLang="zh-CN" sz="8800" b="1" spc="600" dirty="0">
                <a:latin typeface="Times New Roman" pitchFamily="18" charset="0"/>
                <a:ea typeface="华文中宋" panose="02010600040101010101" pitchFamily="2" charset="-122"/>
                <a:cs typeface="Times New Roman" pitchFamily="18" charset="0"/>
              </a:rPr>
              <a:t> </a:t>
            </a:r>
            <a:r>
              <a:rPr lang="en-US" altLang="zh-CN" sz="8800" b="1" spc="600" dirty="0" err="1">
                <a:latin typeface="Times New Roman" pitchFamily="18" charset="0"/>
                <a:ea typeface="华文中宋" panose="02010600040101010101" pitchFamily="2" charset="-122"/>
                <a:cs typeface="Times New Roman" pitchFamily="18" charset="0"/>
              </a:rPr>
              <a:t>tập</a:t>
            </a:r>
            <a:endParaRPr lang="zh-CN" altLang="en-US" sz="8800" b="1" spc="600" dirty="0">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a16="http://schemas.microsoft.com/office/drawing/2014/main" id="{677D889D-9E4C-BE62-E778-5D0AAE0C93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Tree>
    <p:extLst>
      <p:ext uri="{BB962C8B-B14F-4D97-AF65-F5344CB8AC3E}">
        <p14:creationId xmlns:p14="http://schemas.microsoft.com/office/powerpoint/2010/main" val="242170736"/>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ễ Thương Học Sinh Nam Phim Hoạt Hình Vẫy Tay Hình minh họa Sẵn có - Tải  xuống Hình ảnh Ngay bây giờ - Ba lô, Biểu cảm khuôn mặt, Bàn tay -">
            <a:extLst>
              <a:ext uri="{FF2B5EF4-FFF2-40B4-BE49-F238E27FC236}">
                <a16:creationId xmlns:a16="http://schemas.microsoft.com/office/drawing/2014/main" id="{2BB78AEF-8DC3-B8B2-1F11-A636626B0A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862456" y="3907451"/>
            <a:ext cx="2874349" cy="32382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foody-upload-api-foody-mobile-oq-jpg-180828143616.jpg"/>
          <p:cNvPicPr>
            <a:picLocks noChangeAspect="1"/>
          </p:cNvPicPr>
          <p:nvPr/>
        </p:nvPicPr>
        <p:blipFill>
          <a:blip r:embed="rId4"/>
          <a:stretch>
            <a:fillRect/>
          </a:stretch>
        </p:blipFill>
        <p:spPr>
          <a:xfrm>
            <a:off x="8294914" y="0"/>
            <a:ext cx="3897086" cy="3560055"/>
          </a:xfrm>
          <a:prstGeom prst="rect">
            <a:avLst/>
          </a:prstGeom>
        </p:spPr>
      </p:pic>
      <p:sp>
        <p:nvSpPr>
          <p:cNvPr id="3" name="TextBox 2"/>
          <p:cNvSpPr txBox="1"/>
          <p:nvPr/>
        </p:nvSpPr>
        <p:spPr>
          <a:xfrm>
            <a:off x="2970368" y="3510570"/>
            <a:ext cx="6251263" cy="830997"/>
          </a:xfrm>
          <a:prstGeom prst="rect">
            <a:avLst/>
          </a:prstGeom>
          <a:noFill/>
        </p:spPr>
        <p:txBody>
          <a:bodyPr wrap="none" rtlCol="0">
            <a:spAutoFit/>
          </a:bodyPr>
          <a:lstStyle/>
          <a:p>
            <a:pPr algn="ctr"/>
            <a:r>
              <a:rPr lang="en-US" sz="2400" dirty="0" err="1">
                <a:solidFill>
                  <a:srgbClr val="0000FF"/>
                </a:solidFill>
                <a:latin typeface="Times New Roman" pitchFamily="18" charset="0"/>
                <a:cs typeface="Times New Roman" pitchFamily="18" charset="0"/>
              </a:rPr>
              <a:t>Đèo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Ngang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thuộc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dãy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núi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Hoành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Sơn</a:t>
            </a:r>
            <a:r>
              <a:rPr lang="en-US" sz="2400" dirty="0">
                <a:solidFill>
                  <a:srgbClr val="0000FF"/>
                </a:solidFill>
                <a:latin typeface="Times New Roman" pitchFamily="18" charset="0"/>
                <a:cs typeface="Times New Roman" pitchFamily="18" charset="0"/>
              </a:rPr>
              <a:t>, </a:t>
            </a:r>
          </a:p>
          <a:p>
            <a:pPr algn="just"/>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cách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địa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giới</a:t>
            </a:r>
            <a:r>
              <a:rPr lang="en-US" sz="2400" dirty="0">
                <a:solidFill>
                  <a:srgbClr val="0000FF"/>
                </a:solidFill>
                <a:latin typeface="Times New Roman" pitchFamily="18" charset="0"/>
                <a:cs typeface="Times New Roman" pitchFamily="18" charset="0"/>
              </a:rPr>
              <a:t> 2 </a:t>
            </a:r>
            <a:r>
              <a:rPr lang="en-US" sz="2400" dirty="0" err="1">
                <a:solidFill>
                  <a:srgbClr val="0000FF"/>
                </a:solidFill>
                <a:latin typeface="Times New Roman" pitchFamily="18" charset="0"/>
                <a:cs typeface="Times New Roman" pitchFamily="18" charset="0"/>
              </a:rPr>
              <a:t>tỉnh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Tĩnh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Quảng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Bình</a:t>
            </a:r>
            <a:endParaRPr lang="en-US" sz="2400" dirty="0">
              <a:solidFill>
                <a:srgbClr val="0000FF"/>
              </a:solidFill>
              <a:latin typeface="Times New Roman" pitchFamily="18" charset="0"/>
              <a:cs typeface="Times New Roman" pitchFamily="18" charset="0"/>
            </a:endParaRPr>
          </a:p>
        </p:txBody>
      </p:sp>
      <p:pic>
        <p:nvPicPr>
          <p:cNvPr id="4" name="Picture 10">
            <a:extLst>
              <a:ext uri="{FF2B5EF4-FFF2-40B4-BE49-F238E27FC236}">
                <a16:creationId xmlns:a16="http://schemas.microsoft.com/office/drawing/2014/main" id="{4E3D3D2D-3047-B443-CF7A-2D636668B0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8816" y="0"/>
            <a:ext cx="4301412" cy="356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ướng dẫn du lịch Quảng Bình Đèo Ngang 2023 sẽ giúp bạn tìm hiểu đầy đủ nhất về hành trình lần này. Hãy bắt đầu chuyến phiêu lưu đích thực và khám phá những điều kì diệu tại đây.">
            <a:extLst>
              <a:ext uri="{FF2B5EF4-FFF2-40B4-BE49-F238E27FC236}">
                <a16:creationId xmlns:a16="http://schemas.microsoft.com/office/drawing/2014/main" id="{B45BF2C5-9218-6A16-75D4-030A5D2CB8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662"/>
            <a:ext cx="4058816" cy="35600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EF1CBE-49A0-34E2-A170-6623E725C0EC}"/>
              </a:ext>
            </a:extLst>
          </p:cNvPr>
          <p:cNvSpPr txBox="1"/>
          <p:nvPr/>
        </p:nvSpPr>
        <p:spPr>
          <a:xfrm>
            <a:off x="74646" y="4292082"/>
            <a:ext cx="10291664" cy="2677656"/>
          </a:xfrm>
          <a:prstGeom prst="rect">
            <a:avLst/>
          </a:prstGeom>
          <a:noFill/>
        </p:spPr>
        <p:txBody>
          <a:bodyPr wrap="square">
            <a:spAutoFit/>
          </a:bodyPr>
          <a:lstStyle/>
          <a:p>
            <a:pPr algn="just"/>
            <a:r>
              <a:rPr lang="en-US" sz="2400">
                <a:solidFill>
                  <a:srgbClr val="5757FF"/>
                </a:solidFill>
                <a:latin typeface="Times New Roman" pitchFamily="18" charset="0"/>
                <a:cs typeface="Times New Roman" pitchFamily="18" charset="0"/>
              </a:rPr>
              <a:t>      Đèo dài 6 km, đỉnh cao khoảng 250 m, phần đất phía </a:t>
            </a:r>
            <a:r>
              <a:rPr lang="en-US" sz="2400">
                <a:solidFill>
                  <a:srgbClr val="5757FF"/>
                </a:solidFill>
                <a:latin typeface="Times New Roman" pitchFamily="18" charset="0"/>
                <a:cs typeface="Times New Roman" pitchFamily="18" charset="0"/>
                <a:hlinkClick r:id="rId7" tooltip="Quảng Bình">
                  <a:extLst>
                    <a:ext uri="{A12FA001-AC4F-418D-AE19-62706E023703}">
                      <ahyp:hlinkClr xmlns:ahyp="http://schemas.microsoft.com/office/drawing/2018/hyperlinkcolor" val="tx"/>
                    </a:ext>
                  </a:extLst>
                </a:hlinkClick>
              </a:rPr>
              <a:t>Quảng Bình</a:t>
            </a:r>
            <a:r>
              <a:rPr lang="en-US" sz="2400">
                <a:solidFill>
                  <a:srgbClr val="5757FF"/>
                </a:solidFill>
                <a:latin typeface="Times New Roman" pitchFamily="18" charset="0"/>
                <a:cs typeface="Times New Roman" pitchFamily="18" charset="0"/>
              </a:rPr>
              <a:t> (tức phần phía Nam) thuộc xã Quảng Đông, huyện Quảng Trạch, phần đất phía Hà Tĩnh (tức phần phía Bắc) thuộc xã Kỳ Nam,thị xã Kỳ Anh. Đèo Ngang cách thị xã Ba Đồn 24 km, cách bờ sông Gianh (một giới tuyến Bắc-Nam khác trong lịch sử Việt Nam về sau này) 27 km, cách thành phố Đồng Hới tỉnh Quảng Bình 80 km về phía Bắc (Đồng Hới ở phía Nam đèo Ngang), cách thành phố Hà Tĩnh tỉnh Hà Tĩnh 75 km về phía Nam (Hà Tĩnh ở phía Bắc đèo Ngang).</a:t>
            </a:r>
          </a:p>
        </p:txBody>
      </p:sp>
    </p:spTree>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9" name="Rectangle 9228">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9231" name="Freeform: Shape 9230">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descr="Hầm đường bộ Đèo Ngang – Wikipedia tiếng Việt">
            <a:extLst>
              <a:ext uri="{FF2B5EF4-FFF2-40B4-BE49-F238E27FC236}">
                <a16:creationId xmlns:a16="http://schemas.microsoft.com/office/drawing/2014/main" id="{1B164835-496B-F246-BAC3-8052BF82CE3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83" r="23715" b="1"/>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9233" name="Freeform: Shape 9232">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235" name="Freeform: Shape 9234">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Picture 6" descr="deo-ngang.jpg"/>
          <p:cNvPicPr>
            <a:picLocks noChangeAspect="1"/>
          </p:cNvPicPr>
          <p:nvPr/>
        </p:nvPicPr>
        <p:blipFill rotWithShape="1">
          <a:blip r:embed="rId3"/>
          <a:srcRect r="26978" b="2"/>
          <a:stretch/>
        </p:blipFill>
        <p:spPr>
          <a:xfrm>
            <a:off x="6842866" y="1415331"/>
            <a:ext cx="5349134" cy="5127642"/>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237" name="Freeform: Shape 9236">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9218" name="AutoShape 2"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0" name="AutoShape 4"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2" name="AutoShape 6"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4" name="AutoShape 8"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57B825C5-85B1-3FA7-097F-E2A9B9C46F8F}"/>
              </a:ext>
            </a:extLst>
          </p:cNvPr>
          <p:cNvSpPr/>
          <p:nvPr/>
        </p:nvSpPr>
        <p:spPr>
          <a:xfrm>
            <a:off x="6096000" y="196889"/>
            <a:ext cx="5508303" cy="769441"/>
          </a:xfrm>
          <a:prstGeom prst="rect">
            <a:avLst/>
          </a:prstGeom>
          <a:noFill/>
        </p:spPr>
        <p:txBody>
          <a:bodyPr wrap="none" lIns="91440" tIns="45720" rIns="91440" bIns="45720">
            <a:spAutoFit/>
          </a:bodyPr>
          <a:lstStyle/>
          <a:p>
            <a:pPr algn="ctr"/>
            <a:r>
              <a:rPr lang="en-US" sz="4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Hình ảnh về đèo Ngang</a:t>
            </a:r>
          </a:p>
        </p:txBody>
      </p:sp>
      <p:sp>
        <p:nvSpPr>
          <p:cNvPr id="5" name="TextBox 4">
            <a:extLst>
              <a:ext uri="{FF2B5EF4-FFF2-40B4-BE49-F238E27FC236}">
                <a16:creationId xmlns:a16="http://schemas.microsoft.com/office/drawing/2014/main" id="{ADB01401-1D4E-AEB7-A73C-9B174BC95CFC}"/>
              </a:ext>
            </a:extLst>
          </p:cNvPr>
          <p:cNvSpPr txBox="1"/>
          <p:nvPr/>
        </p:nvSpPr>
        <p:spPr>
          <a:xfrm>
            <a:off x="-28226" y="5037617"/>
            <a:ext cx="12339863" cy="1815882"/>
          </a:xfrm>
          <a:prstGeom prst="rect">
            <a:avLst/>
          </a:prstGeom>
          <a:solidFill>
            <a:schemeClr val="bg1"/>
          </a:solidFill>
        </p:spPr>
        <p:txBody>
          <a:bodyPr wrap="square">
            <a:spAutoFit/>
          </a:bodyPr>
          <a:lstStyle/>
          <a:p>
            <a:pPr algn="ctr"/>
            <a:r>
              <a:rPr lang="vi-VN" sz="2800" b="0" i="0" dirty="0">
                <a:solidFill>
                  <a:srgbClr val="0000FF"/>
                </a:solidFill>
                <a:effectLst/>
                <a:latin typeface="+mj-lt"/>
              </a:rPr>
              <a:t>Đèo Ngang là con đèo lịch sử đã đi vào ca dao, huyền thoại. </a:t>
            </a:r>
            <a:r>
              <a:rPr lang="vi-VN" sz="2800" b="0" i="1" strike="noStrike" dirty="0">
                <a:solidFill>
                  <a:srgbClr val="0000FF"/>
                </a:solidFill>
                <a:effectLst/>
                <a:latin typeface="+mj-lt"/>
              </a:rPr>
              <a:t>Lê Thánh Tông</a:t>
            </a:r>
            <a:r>
              <a:rPr lang="vi-VN" sz="2800" b="0" i="1" dirty="0">
                <a:solidFill>
                  <a:srgbClr val="0000FF"/>
                </a:solidFill>
                <a:effectLst/>
                <a:latin typeface="+mj-lt"/>
              </a:rPr>
              <a:t>, </a:t>
            </a:r>
            <a:r>
              <a:rPr lang="vi-VN" sz="2800" b="0" i="1" strike="noStrike" dirty="0">
                <a:solidFill>
                  <a:srgbClr val="0000FF"/>
                </a:solidFill>
                <a:effectLst/>
                <a:latin typeface="+mj-lt"/>
              </a:rPr>
              <a:t>Nguyễn Thiếp</a:t>
            </a:r>
            <a:r>
              <a:rPr lang="vi-VN" sz="2800" b="0" i="1" dirty="0">
                <a:solidFill>
                  <a:srgbClr val="0000FF"/>
                </a:solidFill>
                <a:effectLst/>
                <a:latin typeface="+mj-lt"/>
              </a:rPr>
              <a:t>, </a:t>
            </a:r>
            <a:r>
              <a:rPr lang="vi-VN" sz="2800" b="0" i="1" strike="noStrike" dirty="0">
                <a:solidFill>
                  <a:srgbClr val="0000FF"/>
                </a:solidFill>
                <a:effectLst/>
                <a:latin typeface="+mj-lt"/>
              </a:rPr>
              <a:t>Vũ Tông Phan</a:t>
            </a:r>
            <a:r>
              <a:rPr lang="vi-VN" sz="2800" b="0" i="1" dirty="0">
                <a:solidFill>
                  <a:srgbClr val="0000FF"/>
                </a:solidFill>
                <a:effectLst/>
                <a:latin typeface="+mj-lt"/>
              </a:rPr>
              <a:t>, </a:t>
            </a:r>
            <a:r>
              <a:rPr lang="vi-VN" sz="2800" b="0" i="1" strike="noStrike" dirty="0">
                <a:solidFill>
                  <a:srgbClr val="0000FF"/>
                </a:solidFill>
                <a:effectLst/>
                <a:latin typeface="+mj-lt"/>
              </a:rPr>
              <a:t>Ngô Thì Nhậm</a:t>
            </a:r>
            <a:r>
              <a:rPr lang="vi-VN" sz="2800" b="0" i="1" dirty="0">
                <a:solidFill>
                  <a:srgbClr val="0000FF"/>
                </a:solidFill>
                <a:effectLst/>
                <a:latin typeface="+mj-lt"/>
              </a:rPr>
              <a:t>, </a:t>
            </a:r>
            <a:r>
              <a:rPr lang="vi-VN" sz="2800" b="0" i="1" strike="noStrike" dirty="0">
                <a:solidFill>
                  <a:srgbClr val="0000FF"/>
                </a:solidFill>
                <a:effectLst/>
                <a:latin typeface="+mj-lt"/>
              </a:rPr>
              <a:t>Nguyễn Du</a:t>
            </a:r>
            <a:r>
              <a:rPr lang="vi-VN" sz="2800" b="0" i="1" dirty="0">
                <a:solidFill>
                  <a:srgbClr val="0000FF"/>
                </a:solidFill>
                <a:effectLst/>
                <a:latin typeface="+mj-lt"/>
              </a:rPr>
              <a:t>, vua </a:t>
            </a:r>
            <a:r>
              <a:rPr lang="vi-VN" sz="2800" b="0" i="1" strike="noStrike" dirty="0">
                <a:solidFill>
                  <a:srgbClr val="0000FF"/>
                </a:solidFill>
                <a:effectLst/>
                <a:latin typeface="+mj-lt"/>
              </a:rPr>
              <a:t>Thiệu Trị</a:t>
            </a:r>
            <a:r>
              <a:rPr lang="vi-VN" sz="2800" b="0" i="1" dirty="0">
                <a:solidFill>
                  <a:srgbClr val="0000FF"/>
                </a:solidFill>
                <a:effectLst/>
                <a:latin typeface="+mj-lt"/>
              </a:rPr>
              <a:t>, </a:t>
            </a:r>
            <a:r>
              <a:rPr lang="vi-VN" sz="2800" b="0" i="1" strike="noStrike" dirty="0">
                <a:solidFill>
                  <a:srgbClr val="0000FF"/>
                </a:solidFill>
                <a:effectLst/>
                <a:latin typeface="+mj-lt"/>
              </a:rPr>
              <a:t>Nguyễn Hàm Ninh</a:t>
            </a:r>
            <a:r>
              <a:rPr lang="vi-VN" sz="2800" b="0" i="1" dirty="0">
                <a:solidFill>
                  <a:srgbClr val="0000FF"/>
                </a:solidFill>
                <a:effectLst/>
                <a:latin typeface="+mj-lt"/>
              </a:rPr>
              <a:t>, </a:t>
            </a:r>
            <a:r>
              <a:rPr lang="vi-VN" sz="2800" b="0" i="1" strike="noStrike" dirty="0">
                <a:solidFill>
                  <a:srgbClr val="0000FF"/>
                </a:solidFill>
                <a:effectLst/>
                <a:latin typeface="+mj-lt"/>
              </a:rPr>
              <a:t>Bà huyện Thanh Quan</a:t>
            </a:r>
            <a:r>
              <a:rPr lang="vi-VN" sz="2800" b="0" i="1" dirty="0">
                <a:solidFill>
                  <a:srgbClr val="0000FF"/>
                </a:solidFill>
                <a:effectLst/>
                <a:latin typeface="+mj-lt"/>
              </a:rPr>
              <a:t>, </a:t>
            </a:r>
            <a:r>
              <a:rPr lang="vi-VN" sz="2800" b="0" i="1" strike="noStrike" dirty="0">
                <a:solidFill>
                  <a:srgbClr val="0000FF"/>
                </a:solidFill>
                <a:effectLst/>
                <a:latin typeface="+mj-lt"/>
              </a:rPr>
              <a:t>Nguyễn Phước Miên Thẩm</a:t>
            </a:r>
            <a:r>
              <a:rPr lang="vi-VN" sz="2800" b="0" i="1" dirty="0">
                <a:solidFill>
                  <a:srgbClr val="0000FF"/>
                </a:solidFill>
                <a:effectLst/>
                <a:latin typeface="+mj-lt"/>
              </a:rPr>
              <a:t>, </a:t>
            </a:r>
            <a:r>
              <a:rPr lang="vi-VN" sz="2800" b="0" i="1" strike="noStrike" dirty="0">
                <a:solidFill>
                  <a:srgbClr val="0000FF"/>
                </a:solidFill>
                <a:effectLst/>
                <a:latin typeface="+mj-lt"/>
              </a:rPr>
              <a:t>Nguyễn Văn Siêu</a:t>
            </a:r>
            <a:r>
              <a:rPr lang="vi-VN" sz="2800" b="0" i="1" dirty="0">
                <a:solidFill>
                  <a:srgbClr val="0000FF"/>
                </a:solidFill>
                <a:effectLst/>
                <a:latin typeface="+mj-lt"/>
              </a:rPr>
              <a:t>, </a:t>
            </a:r>
            <a:r>
              <a:rPr lang="vi-VN" sz="2800" b="0" i="1" strike="noStrike" dirty="0">
                <a:solidFill>
                  <a:srgbClr val="0000FF"/>
                </a:solidFill>
                <a:effectLst/>
                <a:latin typeface="+mj-lt"/>
              </a:rPr>
              <a:t>Cao Bá Quát</a:t>
            </a:r>
            <a:r>
              <a:rPr lang="vi-VN" sz="2800" b="0" i="0" dirty="0">
                <a:solidFill>
                  <a:srgbClr val="0000FF"/>
                </a:solidFill>
                <a:effectLst/>
                <a:latin typeface="+mj-lt"/>
              </a:rPr>
              <a:t>... đã lưu dấu tại đèo Ngang và những tuyệt phẩm thơ cổ. </a:t>
            </a:r>
            <a:endParaRPr lang="en-US" sz="2800" dirty="0">
              <a:solidFill>
                <a:srgbClr val="0000FF"/>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6" name="文本框 5">
            <a:extLst>
              <a:ext uri="{FF2B5EF4-FFF2-40B4-BE49-F238E27FC236}">
                <a16:creationId xmlns:a16="http://schemas.microsoft.com/office/drawing/2014/main" id="{4439478B-9A3A-476F-BD92-442B0C84C5F4}"/>
              </a:ext>
            </a:extLst>
          </p:cNvPr>
          <p:cNvSpPr txBox="1"/>
          <p:nvPr/>
        </p:nvSpPr>
        <p:spPr>
          <a:xfrm>
            <a:off x="289932" y="1937555"/>
            <a:ext cx="11902068" cy="1877437"/>
          </a:xfrm>
          <a:prstGeom prst="rect">
            <a:avLst/>
          </a:prstGeom>
          <a:noFill/>
        </p:spPr>
        <p:txBody>
          <a:bodyPr wrap="square" rtlCol="0">
            <a:spAutoFit/>
          </a:bodyPr>
          <a:lstStyle/>
          <a:p>
            <a:pPr algn="ctr"/>
            <a:r>
              <a:rPr lang="en-US" altLang="zh-CN" sz="7200" spc="60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Qua </a:t>
            </a:r>
            <a:r>
              <a:rPr lang="en-US" altLang="zh-CN" sz="7200" spc="600" dirty="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Đ</a:t>
            </a:r>
            <a:r>
              <a:rPr lang="en-US" altLang="zh-CN" sz="7200" spc="60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èo </a:t>
            </a:r>
            <a:r>
              <a:rPr lang="en-US" altLang="zh-CN" sz="7200" spc="600" dirty="0" err="1">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ngang</a:t>
            </a:r>
            <a:endParaRPr lang="en-US" altLang="zh-CN" sz="7200" spc="600" dirty="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endParaRPr>
          </a:p>
          <a:p>
            <a:pPr algn="r"/>
            <a:r>
              <a:rPr lang="en-US" altLang="zh-CN" sz="4400" spc="600" dirty="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Bà</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Huyện</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Thanh</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Quan</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a:t>
            </a:r>
            <a:endParaRPr lang="zh-CN" altLang="en-US"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endParaRPr>
          </a:p>
        </p:txBody>
      </p:sp>
      <p:sp>
        <p:nvSpPr>
          <p:cNvPr id="2" name="Rectangle 1">
            <a:extLst>
              <a:ext uri="{FF2B5EF4-FFF2-40B4-BE49-F238E27FC236}">
                <a16:creationId xmlns:a16="http://schemas.microsoft.com/office/drawing/2014/main" id="{DB7EE274-F016-5909-6FC7-7570F10D128B}"/>
              </a:ext>
            </a:extLst>
          </p:cNvPr>
          <p:cNvSpPr/>
          <p:nvPr/>
        </p:nvSpPr>
        <p:spPr>
          <a:xfrm>
            <a:off x="1478960" y="737226"/>
            <a:ext cx="3065499" cy="1200329"/>
          </a:xfrm>
          <a:prstGeom prst="rect">
            <a:avLst/>
          </a:prstGeom>
          <a:noFill/>
        </p:spPr>
        <p:txBody>
          <a:bodyPr wrap="square" lIns="91440" tIns="45720" rIns="91440" bIns="45720">
            <a:spAutoFit/>
          </a:bodyPr>
          <a:lstStyle/>
          <a:p>
            <a:pPr algn="just"/>
            <a:r>
              <a:rPr lang="en-US" sz="36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obster Two" panose="02000506000000020003" pitchFamily="2" charset="0"/>
              </a:rPr>
              <a:t>Bài 6</a:t>
            </a:r>
          </a:p>
          <a:p>
            <a:pPr algn="just"/>
            <a:r>
              <a:rPr lang="en-US" sz="36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obster Two" panose="02000506000000020003" pitchFamily="2" charset="0"/>
              </a:rPr>
              <a:t>           Tiết: 75</a:t>
            </a:r>
            <a:endParaRPr lang="en-US" sz="36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obster Two" panose="02000506000000020003" pitchFamily="2" charset="0"/>
            </a:endParaRPr>
          </a:p>
        </p:txBody>
      </p:sp>
      <p:pic>
        <p:nvPicPr>
          <p:cNvPr id="3" name="图片 22">
            <a:extLst>
              <a:ext uri="{FF2B5EF4-FFF2-40B4-BE49-F238E27FC236}">
                <a16:creationId xmlns:a16="http://schemas.microsoft.com/office/drawing/2014/main" id="{329C99A7-6EBB-0EC8-477A-795A487E9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Tree>
    <p:extLst>
      <p:ext uri="{BB962C8B-B14F-4D97-AF65-F5344CB8AC3E}">
        <p14:creationId xmlns:p14="http://schemas.microsoft.com/office/powerpoint/2010/main" val="1745578566"/>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5047802" y="1744229"/>
            <a:ext cx="1714745" cy="1493597"/>
            <a:chOff x="2286023" y="5807"/>
            <a:chExt cx="1714745"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821325" y="91689"/>
              <a:ext cx="1179443" cy="1107996"/>
            </a:xfrm>
            <a:prstGeom prst="rect">
              <a:avLst/>
            </a:prstGeom>
            <a:noFill/>
          </p:spPr>
          <p:txBody>
            <a:bodyPr wrap="square" rtlCol="0">
              <a:spAutoFit/>
            </a:bodyPr>
            <a:lstStyle/>
            <a:p>
              <a:r>
                <a:rPr lang="en-US" altLang="zh-CN" sz="6600" b="1" dirty="0">
                  <a:solidFill>
                    <a:srgbClr val="FF0000"/>
                  </a:solidFill>
                  <a:latin typeface="叶根友毛笔行书2.0版" panose="02010601030101010101" pitchFamily="2" charset="-122"/>
                  <a:ea typeface="叶根友毛笔行书2.0版" panose="02010601030101010101" pitchFamily="2" charset="-122"/>
                </a:rPr>
                <a:t>I</a:t>
              </a:r>
              <a:endParaRPr lang="zh-CN" altLang="en-US" sz="6600" b="1" dirty="0">
                <a:solidFill>
                  <a:srgbClr val="FF0000"/>
                </a:solidFill>
                <a:latin typeface="叶根友毛笔行书2.0版" panose="02010601030101010101" pitchFamily="2" charset="-122"/>
                <a:ea typeface="叶根友毛笔行书2.0版" panose="02010601030101010101" pitchFamily="2" charset="-122"/>
              </a:endParaRPr>
            </a:p>
          </p:txBody>
        </p:sp>
      </p:grpSp>
      <p:sp>
        <p:nvSpPr>
          <p:cNvPr id="3" name="文本框 2">
            <a:extLst>
              <a:ext uri="{FF2B5EF4-FFF2-40B4-BE49-F238E27FC236}">
                <a16:creationId xmlns:a16="http://schemas.microsoft.com/office/drawing/2014/main" id="{813F4B1A-4FF2-4162-A55C-E3E1907F987C}"/>
              </a:ext>
            </a:extLst>
          </p:cNvPr>
          <p:cNvSpPr txBox="1"/>
          <p:nvPr/>
        </p:nvSpPr>
        <p:spPr>
          <a:xfrm>
            <a:off x="603849" y="3468672"/>
            <a:ext cx="11024559" cy="769441"/>
          </a:xfrm>
          <a:prstGeom prst="rect">
            <a:avLst/>
          </a:prstGeom>
          <a:noFill/>
        </p:spPr>
        <p:txBody>
          <a:bodyPr wrap="square" rtlCol="0">
            <a:spAutoFit/>
          </a:bodyPr>
          <a:lstStyle/>
          <a:p>
            <a:r>
              <a:rPr lang="en-US" altLang="zh-CN" sz="4400" b="1" spc="600">
                <a:solidFill>
                  <a:srgbClr val="FF0000"/>
                </a:solidFill>
                <a:latin typeface="Times New Roman" pitchFamily="18" charset="0"/>
                <a:ea typeface="华文中宋" panose="02010600040101010101" pitchFamily="2" charset="-122"/>
                <a:cs typeface="Times New Roman" pitchFamily="18" charset="0"/>
              </a:rPr>
              <a:t>TRẢI NGHIỆM CÙNG VĂN BẢN</a:t>
            </a:r>
            <a:endParaRPr lang="zh-CN" altLang="en-US" sz="4400" b="1" spc="600" dirty="0">
              <a:solidFill>
                <a:srgbClr val="FF0000"/>
              </a:solidFill>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a16="http://schemas.microsoft.com/office/drawing/2014/main" id="{B63FCB95-A2ED-D22D-118E-B725E76913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848" y="0"/>
            <a:ext cx="3115379" cy="4680382"/>
          </a:xfrm>
          <a:prstGeom prst="rect">
            <a:avLst/>
          </a:prstGeom>
        </p:spPr>
      </p:pic>
    </p:spTree>
    <p:extLst>
      <p:ext uri="{BB962C8B-B14F-4D97-AF65-F5344CB8AC3E}">
        <p14:creationId xmlns:p14="http://schemas.microsoft.com/office/powerpoint/2010/main" val="131555774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820D04F3-6B37-CF73-AEA4-65FFB888E54C}"/>
              </a:ext>
            </a:extLst>
          </p:cNvPr>
          <p:cNvGrpSpPr/>
          <p:nvPr/>
        </p:nvGrpSpPr>
        <p:grpSpPr>
          <a:xfrm>
            <a:off x="-561574" y="2630239"/>
            <a:ext cx="2939568" cy="2506219"/>
            <a:chOff x="8151967" y="2553255"/>
            <a:chExt cx="2720898" cy="2700270"/>
          </a:xfrm>
        </p:grpSpPr>
        <p:pic>
          <p:nvPicPr>
            <p:cNvPr id="3" name="图片 9">
              <a:extLst>
                <a:ext uri="{FF2B5EF4-FFF2-40B4-BE49-F238E27FC236}">
                  <a16:creationId xmlns:a16="http://schemas.microsoft.com/office/drawing/2014/main" id="{F5B5E1DB-A468-D067-22C5-876860DD5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967" y="2553255"/>
              <a:ext cx="2720898" cy="2700270"/>
            </a:xfrm>
            <a:prstGeom prst="rect">
              <a:avLst/>
            </a:prstGeom>
            <a:effectLst>
              <a:softEdge rad="31750"/>
            </a:effectLst>
          </p:spPr>
        </p:pic>
        <p:sp>
          <p:nvSpPr>
            <p:cNvPr id="4" name="文本框 10">
              <a:extLst>
                <a:ext uri="{FF2B5EF4-FFF2-40B4-BE49-F238E27FC236}">
                  <a16:creationId xmlns:a16="http://schemas.microsoft.com/office/drawing/2014/main" id="{127EBB20-A6B7-0143-119A-849D04AA6AB7}"/>
                </a:ext>
              </a:extLst>
            </p:cNvPr>
            <p:cNvSpPr txBox="1"/>
            <p:nvPr/>
          </p:nvSpPr>
          <p:spPr>
            <a:xfrm>
              <a:off x="9034497" y="3316684"/>
              <a:ext cx="1117771" cy="1160625"/>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b="1">
                  <a:solidFill>
                    <a:schemeClr val="bg1"/>
                  </a:solidFill>
                  <a:latin typeface="Lobster Two" panose="02000506000000020003" pitchFamily="2" charset="0"/>
                  <a:ea typeface="叶根友毛笔行书2.0版" panose="02010601030101010101" pitchFamily="2" charset="-122"/>
                  <a:cs typeface="+mn-ea"/>
                  <a:sym typeface="+mn-lt"/>
                </a:rPr>
                <a:t>1. Tác </a:t>
              </a:r>
              <a:r>
                <a:rPr lang="en-US" altLang="zh-CN" b="1" dirty="0" err="1">
                  <a:solidFill>
                    <a:schemeClr val="bg1"/>
                  </a:solidFill>
                  <a:latin typeface="Lobster Two" panose="02000506000000020003" pitchFamily="2" charset="0"/>
                  <a:ea typeface="叶根友毛笔行书2.0版" panose="02010601030101010101" pitchFamily="2" charset="-122"/>
                  <a:cs typeface="+mn-ea"/>
                  <a:sym typeface="+mn-lt"/>
                </a:rPr>
                <a:t>giả</a:t>
              </a:r>
              <a:endParaRPr lang="zh-CN" altLang="en-US"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pic>
        <p:nvPicPr>
          <p:cNvPr id="6" name="图片 22">
            <a:extLst>
              <a:ext uri="{FF2B5EF4-FFF2-40B4-BE49-F238E27FC236}">
                <a16:creationId xmlns:a16="http://schemas.microsoft.com/office/drawing/2014/main" id="{C222FCA4-AF8D-0927-FD22-55DBEB13B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4098" name="Picture 1">
            <a:extLst>
              <a:ext uri="{FF2B5EF4-FFF2-40B4-BE49-F238E27FC236}">
                <a16:creationId xmlns:a16="http://schemas.microsoft.com/office/drawing/2014/main" id="{6C350546-A1C7-787A-D018-D49FF01C2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894" y="-93306"/>
            <a:ext cx="4970105" cy="686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C016B8A7-4278-00D3-73F5-6772CCD9DE72}"/>
              </a:ext>
            </a:extLst>
          </p:cNvPr>
          <p:cNvGrpSpPr/>
          <p:nvPr/>
        </p:nvGrpSpPr>
        <p:grpSpPr>
          <a:xfrm>
            <a:off x="2223586" y="725239"/>
            <a:ext cx="4235069" cy="3347733"/>
            <a:chOff x="2223586" y="725239"/>
            <a:chExt cx="4235069" cy="3347733"/>
          </a:xfrm>
        </p:grpSpPr>
        <p:pic>
          <p:nvPicPr>
            <p:cNvPr id="5" name="Hình ảnh 1">
              <a:extLst>
                <a:ext uri="{FF2B5EF4-FFF2-40B4-BE49-F238E27FC236}">
                  <a16:creationId xmlns:a16="http://schemas.microsoft.com/office/drawing/2014/main" id="{80F48F43-8CF2-C5C8-4D3F-FF3F56279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4079" y="725239"/>
              <a:ext cx="3336174" cy="333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1E30DD1-A0C2-64B6-1BEA-48433A5B3F07}"/>
                </a:ext>
              </a:extLst>
            </p:cNvPr>
            <p:cNvSpPr/>
            <p:nvPr/>
          </p:nvSpPr>
          <p:spPr>
            <a:xfrm>
              <a:off x="2223586" y="3426641"/>
              <a:ext cx="4235069" cy="646331"/>
            </a:xfrm>
            <a:prstGeom prst="rect">
              <a:avLst/>
            </a:prstGeom>
            <a:noFill/>
          </p:spPr>
          <p:txBody>
            <a:bodyPr wrap="none" lIns="91440" tIns="45720" rIns="91440" bIns="45720">
              <a:prstTxWarp prst="textChevronInverted">
                <a:avLst/>
              </a:prstTxWarp>
              <a:spAutoFit/>
            </a:bodyPr>
            <a:lstStyle/>
            <a:p>
              <a:pPr algn="ctr"/>
              <a:r>
                <a:rPr lang="en-US" sz="36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Hỏi ý kiến chuyên gia</a:t>
              </a:r>
            </a:p>
          </p:txBody>
        </p:sp>
      </p:grpSp>
    </p:spTree>
    <p:extLst>
      <p:ext uri="{BB962C8B-B14F-4D97-AF65-F5344CB8AC3E}">
        <p14:creationId xmlns:p14="http://schemas.microsoft.com/office/powerpoint/2010/main" val="2540373333"/>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barn(inVertical)">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墨中国风感恩教师节PPT模板"/>
</p:tagLst>
</file>

<file path=ppt/tags/tag1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7"/>
</p:tagLst>
</file>

<file path=ppt/tags/tag1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8"/>
</p:tagLst>
</file>

<file path=ppt/tags/tag1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9"/>
</p:tagLst>
</file>

<file path=ppt/tags/tag1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0"/>
</p:tagLst>
</file>

<file path=ppt/tags/tag1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1"/>
</p:tagLst>
</file>

<file path=ppt/tags/tag1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2"/>
</p:tagLst>
</file>

<file path=ppt/tags/tag1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3"/>
</p:tagLst>
</file>

<file path=ppt/tags/tag1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4"/>
</p:tagLst>
</file>

<file path=ppt/tags/tag1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5"/>
</p:tagLst>
</file>

<file path=ppt/tags/tag1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6"/>
</p:tagLst>
</file>

<file path=ppt/tags/tag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7"/>
</p:tagLst>
</file>

<file path=ppt/tags/tag2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8"/>
</p:tagLst>
</file>

<file path=ppt/tags/tag2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9"/>
</p:tagLst>
</file>

<file path=ppt/tags/tag2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0"/>
</p:tagLst>
</file>

<file path=ppt/tags/tag2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SubTitle"/>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Text"/>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1"/>
</p:tagLst>
</file>

<file path=ppt/tags/tag2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2"/>
</p:tagLst>
</file>

<file path=ppt/tags/tag2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3"/>
</p:tagLst>
</file>

<file path=ppt/tags/tag2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4"/>
</p:tagLst>
</file>

<file path=ppt/tags/tag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Text"/>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5"/>
</p:tagLst>
</file>

<file path=ppt/tags/tag3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6"/>
</p:tagLst>
</file>

<file path=ppt/tags/tag3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7"/>
</p:tagLst>
</file>

<file path=ppt/tags/tag3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8"/>
</p:tagLst>
</file>

<file path=ppt/tags/tag3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9"/>
</p:tagLst>
</file>

<file path=ppt/tags/tag3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0"/>
</p:tagLst>
</file>

<file path=ppt/tags/tag3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1"/>
</p:tagLst>
</file>

<file path=ppt/tags/tag3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2"/>
</p:tagLst>
</file>

<file path=ppt/tags/tag3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3"/>
</p:tagLst>
</file>

<file path=ppt/tags/tag3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4"/>
</p:tagLst>
</file>

<file path=ppt/tags/tag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5"/>
</p:tagLst>
</file>

<file path=ppt/tags/tag4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6"/>
</p:tagLst>
</file>

<file path=ppt/tags/tag4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7"/>
</p:tagLst>
</file>

<file path=ppt/tags/tag4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8"/>
</p:tagLst>
</file>

<file path=ppt/tags/tag4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9"/>
</p:tagLst>
</file>

<file path=ppt/tags/tag4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4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PA" val="v3.0.0"/>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
</p:tagLst>
</file>

<file path=ppt/tags/tag50.xml><?xml version="1.0" encoding="utf-8"?>
<p:tagLst xmlns:a="http://schemas.openxmlformats.org/drawingml/2006/main" xmlns:r="http://schemas.openxmlformats.org/officeDocument/2006/relationships" xmlns:p="http://schemas.openxmlformats.org/presentationml/2006/main">
  <p:tag name="PA" val="v3.0.0"/>
</p:tagLst>
</file>

<file path=ppt/tags/tag51.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2101</TotalTime>
  <Words>2315</Words>
  <Application>Microsoft Office PowerPoint</Application>
  <PresentationFormat>Widescreen</PresentationFormat>
  <Paragraphs>225</Paragraphs>
  <Slides>45</Slides>
  <Notes>18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Meiryo</vt:lpstr>
      <vt:lpstr>.VnTime</vt:lpstr>
      <vt:lpstr>Algerian</vt:lpstr>
      <vt:lpstr>Arial</vt:lpstr>
      <vt:lpstr>Calibri</vt:lpstr>
      <vt:lpstr>Calibri Light</vt:lpstr>
      <vt:lpstr>Lobster Two</vt:lpstr>
      <vt:lpstr>SVN-Rosalinda</vt:lpstr>
      <vt:lpstr>Tahoma</vt:lpstr>
      <vt:lpstr>Times New Roman</vt:lpstr>
      <vt:lpstr>Wingdings</vt:lpstr>
      <vt:lpstr>叶根友毛笔行书2.0版</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水墨中国风感恩教师节PPT模板</dc:title>
  <dc:creator>Figbank</dc:creator>
  <cp:lastModifiedBy>Nguyễn Châu Bảo Hân</cp:lastModifiedBy>
  <cp:revision>108</cp:revision>
  <dcterms:created xsi:type="dcterms:W3CDTF">2017-01-03T02:44:21Z</dcterms:created>
  <dcterms:modified xsi:type="dcterms:W3CDTF">2025-01-15T01:42:41Z</dcterms:modified>
</cp:coreProperties>
</file>