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23"/>
  </p:notesMasterIdLst>
  <p:sldIdLst>
    <p:sldId id="623" r:id="rId3"/>
    <p:sldId id="595" r:id="rId4"/>
    <p:sldId id="625" r:id="rId5"/>
    <p:sldId id="626" r:id="rId6"/>
    <p:sldId id="627" r:id="rId7"/>
    <p:sldId id="628" r:id="rId8"/>
    <p:sldId id="629" r:id="rId9"/>
    <p:sldId id="630" r:id="rId10"/>
    <p:sldId id="631" r:id="rId11"/>
    <p:sldId id="611" r:id="rId12"/>
    <p:sldId id="612" r:id="rId13"/>
    <p:sldId id="613" r:id="rId14"/>
    <p:sldId id="614" r:id="rId15"/>
    <p:sldId id="615" r:id="rId16"/>
    <p:sldId id="632" r:id="rId17"/>
    <p:sldId id="618" r:id="rId18"/>
    <p:sldId id="619" r:id="rId19"/>
    <p:sldId id="636" r:id="rId20"/>
    <p:sldId id="637" r:id="rId21"/>
    <p:sldId id="622"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09231C-8223-4CE2-AC78-1706E3775D69}">
          <p14:sldIdLst>
            <p14:sldId id="623"/>
            <p14:sldId id="595"/>
          </p14:sldIdLst>
        </p14:section>
        <p14:section name="Untitled Section" id="{0146097A-5A99-497D-BE1A-88C279C1A606}">
          <p14:sldIdLst>
            <p14:sldId id="625"/>
            <p14:sldId id="626"/>
            <p14:sldId id="627"/>
            <p14:sldId id="628"/>
            <p14:sldId id="629"/>
            <p14:sldId id="630"/>
            <p14:sldId id="631"/>
            <p14:sldId id="611"/>
            <p14:sldId id="612"/>
            <p14:sldId id="613"/>
            <p14:sldId id="614"/>
            <p14:sldId id="615"/>
            <p14:sldId id="632"/>
            <p14:sldId id="618"/>
            <p14:sldId id="619"/>
            <p14:sldId id="636"/>
            <p14:sldId id="637"/>
            <p14:sldId id="6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BF8"/>
    <a:srgbClr val="D9FAF7"/>
    <a:srgbClr val="D5FBF6"/>
    <a:srgbClr val="E3FBF8"/>
    <a:srgbClr val="CDFBF4"/>
    <a:srgbClr val="E4E4E4"/>
    <a:srgbClr val="EE526C"/>
    <a:srgbClr val="D74773"/>
    <a:srgbClr val="E85854"/>
    <a:srgbClr val="E0A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294" autoAdjust="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D14E7-7602-4B91-9719-26E33814539B}" type="datetimeFigureOut">
              <a:rPr lang="zh-CN" altLang="en-US" smtClean="0"/>
              <a:t>2023/2/17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75F28-B4EF-4448-81E4-906C444786DF}" type="slidenum">
              <a:rPr lang="zh-CN" altLang="en-US" smtClean="0"/>
              <a:t>‹#›</a:t>
            </a:fld>
            <a:endParaRPr lang="zh-CN" altLang="en-US"/>
          </a:p>
        </p:txBody>
      </p:sp>
    </p:spTree>
    <p:extLst>
      <p:ext uri="{BB962C8B-B14F-4D97-AF65-F5344CB8AC3E}">
        <p14:creationId xmlns:p14="http://schemas.microsoft.com/office/powerpoint/2010/main" val="246583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75F28-B4EF-4448-81E4-906C444786DF}" type="slidenum">
              <a:rPr lang="zh-CN" altLang="en-US" smtClean="0"/>
              <a:t>2</a:t>
            </a:fld>
            <a:endParaRPr lang="zh-CN" altLang="en-US"/>
          </a:p>
        </p:txBody>
      </p:sp>
    </p:spTree>
    <p:extLst>
      <p:ext uri="{BB962C8B-B14F-4D97-AF65-F5344CB8AC3E}">
        <p14:creationId xmlns:p14="http://schemas.microsoft.com/office/powerpoint/2010/main" val="3863948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275F28-B4EF-4448-81E4-906C444786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7347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275F28-B4EF-4448-81E4-906C444786DF}" type="slidenum">
              <a:rPr lang="zh-CN" altLang="en-US" smtClean="0"/>
              <a:t>20</a:t>
            </a:fld>
            <a:endParaRPr lang="zh-CN" altLang="en-US"/>
          </a:p>
        </p:txBody>
      </p:sp>
    </p:spTree>
    <p:extLst>
      <p:ext uri="{BB962C8B-B14F-4D97-AF65-F5344CB8AC3E}">
        <p14:creationId xmlns:p14="http://schemas.microsoft.com/office/powerpoint/2010/main" val="172333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75F28-B4EF-4448-81E4-906C444786DF}" type="slidenum">
              <a:rPr lang="zh-CN" altLang="en-US" smtClean="0"/>
              <a:t>11</a:t>
            </a:fld>
            <a:endParaRPr lang="zh-CN" altLang="en-US"/>
          </a:p>
        </p:txBody>
      </p:sp>
    </p:spTree>
    <p:extLst>
      <p:ext uri="{BB962C8B-B14F-4D97-AF65-F5344CB8AC3E}">
        <p14:creationId xmlns:p14="http://schemas.microsoft.com/office/powerpoint/2010/main" val="59905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75F28-B4EF-4448-81E4-906C444786DF}" type="slidenum">
              <a:rPr lang="zh-CN" altLang="en-US" smtClean="0"/>
              <a:t>12</a:t>
            </a:fld>
            <a:endParaRPr lang="zh-CN" altLang="en-US"/>
          </a:p>
        </p:txBody>
      </p:sp>
    </p:spTree>
    <p:extLst>
      <p:ext uri="{BB962C8B-B14F-4D97-AF65-F5344CB8AC3E}">
        <p14:creationId xmlns:p14="http://schemas.microsoft.com/office/powerpoint/2010/main" val="46358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75F28-B4EF-4448-81E4-906C444786DF}" type="slidenum">
              <a:rPr lang="zh-CN" altLang="en-US" smtClean="0"/>
              <a:t>13</a:t>
            </a:fld>
            <a:endParaRPr lang="zh-CN" altLang="en-US"/>
          </a:p>
        </p:txBody>
      </p:sp>
    </p:spTree>
    <p:extLst>
      <p:ext uri="{BB962C8B-B14F-4D97-AF65-F5344CB8AC3E}">
        <p14:creationId xmlns:p14="http://schemas.microsoft.com/office/powerpoint/2010/main" val="1851540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75F28-B4EF-4448-81E4-906C444786DF}" type="slidenum">
              <a:rPr lang="zh-CN" altLang="en-US" smtClean="0"/>
              <a:t>14</a:t>
            </a:fld>
            <a:endParaRPr lang="zh-CN" altLang="en-US"/>
          </a:p>
        </p:txBody>
      </p:sp>
    </p:spTree>
    <p:extLst>
      <p:ext uri="{BB962C8B-B14F-4D97-AF65-F5344CB8AC3E}">
        <p14:creationId xmlns:p14="http://schemas.microsoft.com/office/powerpoint/2010/main" val="312874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75F28-B4EF-4448-81E4-906C444786DF}" type="slidenum">
              <a:rPr lang="zh-CN" altLang="en-US" smtClean="0"/>
              <a:t>15</a:t>
            </a:fld>
            <a:endParaRPr lang="zh-CN" altLang="en-US"/>
          </a:p>
        </p:txBody>
      </p:sp>
    </p:spTree>
    <p:extLst>
      <p:ext uri="{BB962C8B-B14F-4D97-AF65-F5344CB8AC3E}">
        <p14:creationId xmlns:p14="http://schemas.microsoft.com/office/powerpoint/2010/main" val="153794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75F28-B4EF-4448-81E4-906C444786DF}" type="slidenum">
              <a:rPr lang="zh-CN" altLang="en-US" smtClean="0"/>
              <a:t>16</a:t>
            </a:fld>
            <a:endParaRPr lang="zh-CN" altLang="en-US"/>
          </a:p>
        </p:txBody>
      </p:sp>
    </p:spTree>
    <p:extLst>
      <p:ext uri="{BB962C8B-B14F-4D97-AF65-F5344CB8AC3E}">
        <p14:creationId xmlns:p14="http://schemas.microsoft.com/office/powerpoint/2010/main" val="34506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i="1" kern="1200" dirty="0">
                <a:solidFill>
                  <a:schemeClr val="tx1"/>
                </a:solidFill>
                <a:effectLst/>
                <a:latin typeface="+mn-lt"/>
                <a:ea typeface="+mn-ea"/>
                <a:cs typeface="+mn-cs"/>
              </a:rPr>
              <a:t>con người trong cuộc sống vẫn thường gặp những cám dỗ và quyến rũ. Muốn khước từ chúng, cần có những điểm tựa vững chắc mà tình mẫu tử là một trong những điểm tựa ấy. Bài thơ đã chắp cánh cho trí tưởng tượng của tuổi thơ song cũng nhắc nhở chúng ta rằng, hạnh phúc không phải là điều gì xa xôi bí ẩn, do ai ban cho mà là ở ngay trên trần thế và do chính con người tạo ra.</a:t>
            </a:r>
            <a:endParaRPr lang="vi-V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1275F28-B4EF-4448-81E4-906C444786DF}" type="slidenum">
              <a:rPr lang="zh-CN" altLang="en-US" smtClean="0"/>
              <a:t>17</a:t>
            </a:fld>
            <a:endParaRPr lang="zh-CN" altLang="en-US"/>
          </a:p>
        </p:txBody>
      </p:sp>
    </p:spTree>
    <p:extLst>
      <p:ext uri="{BB962C8B-B14F-4D97-AF65-F5344CB8AC3E}">
        <p14:creationId xmlns:p14="http://schemas.microsoft.com/office/powerpoint/2010/main" val="363603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275F28-B4EF-4448-81E4-906C444786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725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5974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1128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7092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304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C4A26CD-1737-4A0A-A5A5-F06FB85C9A31}"/>
              </a:ext>
            </a:extLst>
          </p:cNvPr>
          <p:cNvSpPr txBox="1"/>
          <p:nvPr userDrawn="1"/>
        </p:nvSpPr>
        <p:spPr>
          <a:xfrm rot="16200000">
            <a:off x="11617704" y="354486"/>
            <a:ext cx="917761" cy="230832"/>
          </a:xfrm>
          <a:prstGeom prst="rect">
            <a:avLst/>
          </a:prstGeom>
          <a:noFill/>
        </p:spPr>
        <p:txBody>
          <a:bodyPr wrap="square">
            <a:spAutoFit/>
          </a:bodyPr>
          <a:lstStyle/>
          <a:p>
            <a:r>
              <a:rPr lang="en-US" sz="900">
                <a:solidFill>
                  <a:srgbClr val="E0FBF8"/>
                </a:solidFill>
              </a:rPr>
              <a:t>Ms. Ngoc Phan</a:t>
            </a:r>
          </a:p>
        </p:txBody>
      </p:sp>
    </p:spTree>
    <p:extLst>
      <p:ext uri="{BB962C8B-B14F-4D97-AF65-F5344CB8AC3E}">
        <p14:creationId xmlns:p14="http://schemas.microsoft.com/office/powerpoint/2010/main" val="200954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1073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9288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7695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9780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6626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5980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2602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
        <p:nvSpPr>
          <p:cNvPr id="4" name="TextBox 3">
            <a:extLst>
              <a:ext uri="{FF2B5EF4-FFF2-40B4-BE49-F238E27FC236}">
                <a16:creationId xmlns:a16="http://schemas.microsoft.com/office/drawing/2014/main" id="{5420A797-54B4-47BB-B8F7-A1CE34E75C25}"/>
              </a:ext>
            </a:extLst>
          </p:cNvPr>
          <p:cNvSpPr txBox="1"/>
          <p:nvPr userDrawn="1"/>
        </p:nvSpPr>
        <p:spPr>
          <a:xfrm rot="16200000">
            <a:off x="11617704" y="354486"/>
            <a:ext cx="917761" cy="230832"/>
          </a:xfrm>
          <a:prstGeom prst="rect">
            <a:avLst/>
          </a:prstGeom>
          <a:noFill/>
        </p:spPr>
        <p:txBody>
          <a:bodyPr wrap="square">
            <a:spAutoFit/>
          </a:bodyPr>
          <a:lstStyle/>
          <a:p>
            <a:r>
              <a:rPr lang="en-US" sz="900">
                <a:solidFill>
                  <a:schemeClr val="bg1">
                    <a:lumMod val="85000"/>
                  </a:schemeClr>
                </a:solidFill>
              </a:rPr>
              <a:t>Ms. Ngoc Phan</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2/17/2023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7777090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7.svg"/><Relationship Id="rId4" Type="http://schemas.openxmlformats.org/officeDocument/2006/relationships/image" Target="../media/image3.png"/><Relationship Id="rId9" Type="http://schemas.openxmlformats.org/officeDocument/2006/relationships/image" Target="../media/image81.sv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7.jpeg"/><Relationship Id="rId5" Type="http://schemas.openxmlformats.org/officeDocument/2006/relationships/image" Target="../media/image24.jpeg"/><Relationship Id="rId10" Type="http://schemas.microsoft.com/office/2007/relationships/hdphoto" Target="../media/hdphoto5.wdp"/><Relationship Id="rId4" Type="http://schemas.openxmlformats.org/officeDocument/2006/relationships/image" Target="../media/image23.jpe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9.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16.png"/><Relationship Id="rId7" Type="http://schemas.openxmlformats.org/officeDocument/2006/relationships/image" Target="../media/image14.png"/><Relationship Id="rId12" Type="http://schemas.openxmlformats.org/officeDocument/2006/relationships/image" Target="../media/image39.sv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75.svg"/><Relationship Id="rId5" Type="http://schemas.openxmlformats.org/officeDocument/2006/relationships/image" Target="../media/image13.png"/><Relationship Id="rId4" Type="http://schemas.openxmlformats.org/officeDocument/2006/relationships/image" Target="../media/image73.svg"/><Relationship Id="rId9" Type="http://schemas.openxmlformats.org/officeDocument/2006/relationships/image" Target="../media/image15.png"/><Relationship Id="rId14" Type="http://schemas.openxmlformats.org/officeDocument/2006/relationships/image" Target="../media/image81.sv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9.sv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25.sv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16.png"/><Relationship Id="rId7" Type="http://schemas.openxmlformats.org/officeDocument/2006/relationships/image" Target="../media/image14.png"/><Relationship Id="rId12" Type="http://schemas.openxmlformats.org/officeDocument/2006/relationships/image" Target="../media/image39.sv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75.svg"/><Relationship Id="rId5" Type="http://schemas.openxmlformats.org/officeDocument/2006/relationships/image" Target="../media/image13.png"/><Relationship Id="rId4" Type="http://schemas.openxmlformats.org/officeDocument/2006/relationships/image" Target="../media/image73.svg"/><Relationship Id="rId9" Type="http://schemas.openxmlformats.org/officeDocument/2006/relationships/image" Target="../media/image15.png"/><Relationship Id="rId14" Type="http://schemas.openxmlformats.org/officeDocument/2006/relationships/image" Target="../media/image8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1659982" y="2463801"/>
            <a:ext cx="9178925" cy="2215991"/>
          </a:xfrm>
          <a:prstGeom prst="rect">
            <a:avLst/>
          </a:prstGeom>
        </p:spPr>
        <p:txBody>
          <a:bodyPr wrap="square" lIns="0" tIns="0" rIns="0" bIns="0" rtlCol="0" anchor="t">
            <a:spAutoFit/>
          </a:bodyPr>
          <a:lstStyle/>
          <a:p>
            <a:pPr algn="ctr" defTabSz="609630">
              <a:lnSpc>
                <a:spcPct val="150000"/>
              </a:lnSpc>
              <a:spcBef>
                <a:spcPct val="0"/>
              </a:spcBef>
            </a:pPr>
            <a:r>
              <a:rPr lang="en-US" sz="4800" b="1" dirty="0">
                <a:solidFill>
                  <a:srgbClr val="414C64"/>
                </a:solidFill>
                <a:latin typeface="Times New Roman" panose="02020603050405020304" pitchFamily="18" charset="0"/>
                <a:cs typeface="Times New Roman" panose="02020603050405020304" pitchFamily="18" charset="0"/>
              </a:rPr>
              <a:t>CHÀO MỪNG CÁC EM ĐẾN VỚI BÀI HỌC NGÀY HÔM NAY!</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0736" b="3380"/>
          <a:stretch>
            <a:fillRect/>
          </a:stretch>
        </p:blipFill>
        <p:spPr>
          <a:xfrm>
            <a:off x="8326473" y="5571399"/>
            <a:ext cx="3865527" cy="1286601"/>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0736" b="3380"/>
          <a:stretch>
            <a:fillRect/>
          </a:stretch>
        </p:blipFill>
        <p:spPr>
          <a:xfrm flipH="1">
            <a:off x="0" y="5571399"/>
            <a:ext cx="3865527" cy="128660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051933" y="0"/>
            <a:ext cx="1140067" cy="20588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0" y="0"/>
            <a:ext cx="1140067" cy="205881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791200" y="1342187"/>
            <a:ext cx="916490" cy="696532"/>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62700" y="237989"/>
            <a:ext cx="940129" cy="791417"/>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89172" y="290092"/>
            <a:ext cx="940129" cy="791417"/>
          </a:xfrm>
          <a:prstGeom prst="rect">
            <a:avLst/>
          </a:prstGeom>
        </p:spPr>
      </p:pic>
    </p:spTree>
    <p:extLst>
      <p:ext uri="{BB962C8B-B14F-4D97-AF65-F5344CB8AC3E}">
        <p14:creationId xmlns:p14="http://schemas.microsoft.com/office/powerpoint/2010/main" val="22920863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D55E189D-C4D3-2D45-83B9-E9F44E885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 y="0"/>
            <a:ext cx="12211188" cy="6858000"/>
          </a:xfrm>
          <a:prstGeom prst="rect">
            <a:avLst/>
          </a:prstGeom>
        </p:spPr>
      </p:pic>
      <p:grpSp>
        <p:nvGrpSpPr>
          <p:cNvPr id="52" name="Group 51">
            <a:extLst>
              <a:ext uri="{FF2B5EF4-FFF2-40B4-BE49-F238E27FC236}">
                <a16:creationId xmlns:a16="http://schemas.microsoft.com/office/drawing/2014/main" id="{98D43D68-696E-504C-8B90-472B3611882D}"/>
              </a:ext>
            </a:extLst>
          </p:cNvPr>
          <p:cNvGrpSpPr/>
          <p:nvPr/>
        </p:nvGrpSpPr>
        <p:grpSpPr>
          <a:xfrm>
            <a:off x="360409" y="229367"/>
            <a:ext cx="11318500" cy="1240581"/>
            <a:chOff x="4338421" y="1784631"/>
            <a:chExt cx="6607374" cy="1240581"/>
          </a:xfrm>
        </p:grpSpPr>
        <p:sp>
          <p:nvSpPr>
            <p:cNvPr id="53" name="Rectangle: Rounded Corners 2">
              <a:extLst>
                <a:ext uri="{FF2B5EF4-FFF2-40B4-BE49-F238E27FC236}">
                  <a16:creationId xmlns:a16="http://schemas.microsoft.com/office/drawing/2014/main" id="{976248A8-8A96-D949-AFAC-669C29CFCA55}"/>
                </a:ext>
              </a:extLst>
            </p:cNvPr>
            <p:cNvSpPr/>
            <p:nvPr/>
          </p:nvSpPr>
          <p:spPr>
            <a:xfrm>
              <a:off x="4338421" y="1784631"/>
              <a:ext cx="5499151" cy="652102"/>
            </a:xfrm>
            <a:prstGeom prst="roundRect">
              <a:avLst>
                <a:gd name="adj" fmla="val 48060"/>
              </a:avLst>
            </a:prstGeom>
            <a:noFill/>
            <a:ln>
              <a:solidFill>
                <a:srgbClr val="FF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   </a:t>
              </a:r>
            </a:p>
          </p:txBody>
        </p:sp>
        <p:sp>
          <p:nvSpPr>
            <p:cNvPr id="54" name="矩形 57">
              <a:extLst>
                <a:ext uri="{FF2B5EF4-FFF2-40B4-BE49-F238E27FC236}">
                  <a16:creationId xmlns:a16="http://schemas.microsoft.com/office/drawing/2014/main" id="{9E0C62B6-D5B9-F64D-8D0E-A00B9DBC12D0}"/>
                </a:ext>
              </a:extLst>
            </p:cNvPr>
            <p:cNvSpPr>
              <a:spLocks noChangeArrowheads="1"/>
            </p:cNvSpPr>
            <p:nvPr/>
          </p:nvSpPr>
          <p:spPr bwMode="auto">
            <a:xfrm>
              <a:off x="4957804" y="1824928"/>
              <a:ext cx="5987991" cy="120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4" tIns="45698" rIns="91394" bIns="456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thuật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55" name="椭圆 38">
            <a:extLst>
              <a:ext uri="{FF2B5EF4-FFF2-40B4-BE49-F238E27FC236}">
                <a16:creationId xmlns:a16="http://schemas.microsoft.com/office/drawing/2014/main" id="{A2DC83FB-3643-6D45-976E-AC45CEC2F0EC}"/>
              </a:ext>
            </a:extLst>
          </p:cNvPr>
          <p:cNvSpPr/>
          <p:nvPr/>
        </p:nvSpPr>
        <p:spPr>
          <a:xfrm>
            <a:off x="282768" y="229367"/>
            <a:ext cx="653136" cy="65313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0000"/>
                </a:solidFill>
                <a:latin typeface="Times New Roman" panose="02020603050405020304" pitchFamily="18" charset="0"/>
                <a:cs typeface="Times New Roman" panose="02020603050405020304" pitchFamily="18" charset="0"/>
              </a:rPr>
              <a:t>1</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7D48E2C8-D808-284B-9453-695645C1BF5B}"/>
              </a:ext>
            </a:extLst>
          </p:cNvPr>
          <p:cNvGrpSpPr/>
          <p:nvPr/>
        </p:nvGrpSpPr>
        <p:grpSpPr>
          <a:xfrm>
            <a:off x="282768" y="1316183"/>
            <a:ext cx="5035631" cy="4447308"/>
            <a:chOff x="5882185" y="1265874"/>
            <a:chExt cx="4440001" cy="2767728"/>
          </a:xfrm>
        </p:grpSpPr>
        <p:sp>
          <p:nvSpPr>
            <p:cNvPr id="23" name="TextBox 22">
              <a:extLst>
                <a:ext uri="{FF2B5EF4-FFF2-40B4-BE49-F238E27FC236}">
                  <a16:creationId xmlns:a16="http://schemas.microsoft.com/office/drawing/2014/main" id="{2EC5AE52-0F87-C247-8D6A-A8950E2F691C}"/>
                </a:ext>
              </a:extLst>
            </p:cNvPr>
            <p:cNvSpPr txBox="1"/>
            <p:nvPr/>
          </p:nvSpPr>
          <p:spPr>
            <a:xfrm>
              <a:off x="6466865" y="1623948"/>
              <a:ext cx="3270640" cy="2202721"/>
            </a:xfrm>
            <a:prstGeom prst="rect">
              <a:avLst/>
            </a:prstGeom>
            <a:noFill/>
          </p:spPr>
          <p:txBody>
            <a:bodyPr wrap="square">
              <a:spAutoFit/>
            </a:bodyPr>
            <a:lstStyle/>
            <a:p>
              <a:pPr algn="ct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Em</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hãy</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nêu</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ấn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tượng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chung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của</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em</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về</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bài</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thơ</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và</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hãy</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liệt</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kê</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những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hình</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ảnh</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biện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pháp</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tu</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từ</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gợi</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cho</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em</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sự</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ấn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tượng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Thảo</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luận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cùng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các</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bạn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rồi</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điền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vào</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bảng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bên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a:t>
              </a:r>
            </a:p>
          </p:txBody>
        </p:sp>
        <p:sp>
          <p:nvSpPr>
            <p:cNvPr id="24" name="Cloud 23">
              <a:extLst>
                <a:ext uri="{FF2B5EF4-FFF2-40B4-BE49-F238E27FC236}">
                  <a16:creationId xmlns:a16="http://schemas.microsoft.com/office/drawing/2014/main" id="{B66A7190-47E6-FA4A-A0D7-B0F1DC403D60}"/>
                </a:ext>
              </a:extLst>
            </p:cNvPr>
            <p:cNvSpPr/>
            <p:nvPr/>
          </p:nvSpPr>
          <p:spPr>
            <a:xfrm>
              <a:off x="5882185" y="1265874"/>
              <a:ext cx="4440001" cy="276772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aphicFrame>
        <p:nvGraphicFramePr>
          <p:cNvPr id="2" name="Table 1">
            <a:extLst>
              <a:ext uri="{FF2B5EF4-FFF2-40B4-BE49-F238E27FC236}">
                <a16:creationId xmlns:a16="http://schemas.microsoft.com/office/drawing/2014/main" id="{24AB5F28-2D27-3D4E-B1DB-EC27FB597D5E}"/>
              </a:ext>
            </a:extLst>
          </p:cNvPr>
          <p:cNvGraphicFramePr>
            <a:graphicFrameLocks noGrp="1"/>
          </p:cNvGraphicFramePr>
          <p:nvPr>
            <p:extLst>
              <p:ext uri="{D42A27DB-BD31-4B8C-83A1-F6EECF244321}">
                <p14:modId xmlns:p14="http://schemas.microsoft.com/office/powerpoint/2010/main" val="1999279394"/>
              </p:ext>
            </p:extLst>
          </p:nvPr>
        </p:nvGraphicFramePr>
        <p:xfrm>
          <a:off x="5811486" y="2208526"/>
          <a:ext cx="6360510" cy="3222456"/>
        </p:xfrm>
        <a:graphic>
          <a:graphicData uri="http://schemas.openxmlformats.org/drawingml/2006/table">
            <a:tbl>
              <a:tblPr firstRow="1" bandRow="1">
                <a:tableStyleId>{7DF18680-E054-41AD-8BC1-D1AEF772440D}</a:tableStyleId>
              </a:tblPr>
              <a:tblGrid>
                <a:gridCol w="2722914">
                  <a:extLst>
                    <a:ext uri="{9D8B030D-6E8A-4147-A177-3AD203B41FA5}">
                      <a16:colId xmlns:a16="http://schemas.microsoft.com/office/drawing/2014/main" val="954025645"/>
                    </a:ext>
                  </a:extLst>
                </a:gridCol>
                <a:gridCol w="3637596">
                  <a:extLst>
                    <a:ext uri="{9D8B030D-6E8A-4147-A177-3AD203B41FA5}">
                      <a16:colId xmlns:a16="http://schemas.microsoft.com/office/drawing/2014/main" val="2579014400"/>
                    </a:ext>
                  </a:extLst>
                </a:gridCol>
              </a:tblGrid>
              <a:tr h="1644464">
                <a:tc>
                  <a:txBody>
                    <a:bodyPr/>
                    <a:lstStyle/>
                    <a:p>
                      <a:pPr algn="ct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endParaRPr lang="en-US" sz="3200" dirty="0">
                        <a:latin typeface="Times New Roman" panose="02020603050405020304" pitchFamily="18" charset="0"/>
                        <a:cs typeface="Times New Roman" panose="02020603050405020304" pitchFamily="18" charset="0"/>
                      </a:endParaRPr>
                    </a:p>
                    <a:p>
                      <a:pPr algn="ct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1171192"/>
                  </a:ext>
                </a:extLst>
              </a:tr>
              <a:tr h="157799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86098207"/>
                  </a:ext>
                </a:extLst>
              </a:tr>
            </a:tbl>
          </a:graphicData>
        </a:graphic>
      </p:graphicFrame>
    </p:spTree>
    <p:extLst>
      <p:ext uri="{BB962C8B-B14F-4D97-AF65-F5344CB8AC3E}">
        <p14:creationId xmlns:p14="http://schemas.microsoft.com/office/powerpoint/2010/main" val="166569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55"/>
                                        </p:tgtEl>
                                      </p:cBhvr>
                                    </p:animEffect>
                                    <p:animScale>
                                      <p:cBhvr>
                                        <p:cTn id="12" dur="250" autoRev="1" fill="hold"/>
                                        <p:tgtEl>
                                          <p:spTgt spid="55"/>
                                        </p:tgtEl>
                                      </p:cBhvr>
                                      <p:by x="105000" y="105000"/>
                                    </p:animScale>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ppt_x</p:attrName>
                                        </p:attrNameLst>
                                      </p:cBhvr>
                                      <p:tavLst>
                                        <p:tav tm="0">
                                          <p:val>
                                            <p:strVal val="#ppt_x-#ppt_w/2"/>
                                          </p:val>
                                        </p:tav>
                                        <p:tav tm="100000">
                                          <p:val>
                                            <p:strVal val="#ppt_x"/>
                                          </p:val>
                                        </p:tav>
                                      </p:tavLst>
                                    </p:anim>
                                    <p:anim calcmode="lin" valueType="num">
                                      <p:cBhvr>
                                        <p:cTn id="17" dur="500" fill="hold"/>
                                        <p:tgtEl>
                                          <p:spTgt spid="52"/>
                                        </p:tgtEl>
                                        <p:attrNameLst>
                                          <p:attrName>ppt_y</p:attrName>
                                        </p:attrNameLst>
                                      </p:cBhvr>
                                      <p:tavLst>
                                        <p:tav tm="0">
                                          <p:val>
                                            <p:strVal val="#ppt_y"/>
                                          </p:val>
                                        </p:tav>
                                        <p:tav tm="100000">
                                          <p:val>
                                            <p:strVal val="#ppt_y"/>
                                          </p:val>
                                        </p:tav>
                                      </p:tavLst>
                                    </p:anim>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6"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AB5F28-2D27-3D4E-B1DB-EC27FB597D5E}"/>
              </a:ext>
            </a:extLst>
          </p:cNvPr>
          <p:cNvGraphicFramePr>
            <a:graphicFrameLocks noGrp="1"/>
          </p:cNvGraphicFramePr>
          <p:nvPr>
            <p:extLst>
              <p:ext uri="{D42A27DB-BD31-4B8C-83A1-F6EECF244321}">
                <p14:modId xmlns:p14="http://schemas.microsoft.com/office/powerpoint/2010/main" val="1607071927"/>
              </p:ext>
            </p:extLst>
          </p:nvPr>
        </p:nvGraphicFramePr>
        <p:xfrm>
          <a:off x="0" y="0"/>
          <a:ext cx="12192000" cy="685799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954025645"/>
                    </a:ext>
                  </a:extLst>
                </a:gridCol>
                <a:gridCol w="6096000">
                  <a:extLst>
                    <a:ext uri="{9D8B030D-6E8A-4147-A177-3AD203B41FA5}">
                      <a16:colId xmlns:a16="http://schemas.microsoft.com/office/drawing/2014/main" val="2579014400"/>
                    </a:ext>
                  </a:extLst>
                </a:gridCol>
              </a:tblGrid>
              <a:tr h="1311089">
                <a:tc>
                  <a:txBody>
                    <a:bodyPr/>
                    <a:lstStyle/>
                    <a:p>
                      <a:pPr algn="ct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endParaRPr lang="en-US" sz="3600" dirty="0">
                        <a:latin typeface="Times New Roman" panose="02020603050405020304" pitchFamily="18" charset="0"/>
                        <a:cs typeface="Times New Roman" panose="02020603050405020304" pitchFamily="18" charset="0"/>
                      </a:endParaRPr>
                    </a:p>
                    <a:p>
                      <a:pPr algn="ct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1171192"/>
                  </a:ext>
                </a:extLst>
              </a:tr>
              <a:tr h="5546910">
                <a:tc>
                  <a:txBody>
                    <a:bodyPr/>
                    <a:lstStyle/>
                    <a:p>
                      <a:pPr marL="285750" indent="-285750">
                        <a:buFontTx/>
                        <a:buChar char="-"/>
                      </a:pP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a:t>
                      </a:r>
                      <a:r>
                        <a:rPr lang="en-US" sz="3600" dirty="0">
                          <a:latin typeface="Times New Roman" panose="02020603050405020304" pitchFamily="18" charset="0"/>
                          <a:cs typeface="Times New Roman" panose="02020603050405020304" pitchFamily="18" charset="0"/>
                        </a:rPr>
                        <a:t>.</a:t>
                      </a:r>
                    </a:p>
                    <a:p>
                      <a:pPr marL="285750" indent="-285750">
                        <a:buFontTx/>
                        <a:buChar char="-"/>
                      </a:pP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con.</a:t>
                      </a:r>
                    </a:p>
                  </a:txBody>
                  <a:tcPr/>
                </a:tc>
                <a:tc>
                  <a:txBody>
                    <a:bodyPr/>
                    <a:lstStyle/>
                    <a:p>
                      <a:pPr marL="285750" indent="-285750">
                        <a:buFontTx/>
                        <a:buChar char="-"/>
                      </a:pPr>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sóng</a:t>
                      </a:r>
                      <a:r>
                        <a:rPr lang="en-US" sz="3600" dirty="0">
                          <a:latin typeface="Times New Roman" panose="02020603050405020304" pitchFamily="18" charset="0"/>
                          <a:cs typeface="Times New Roman" panose="02020603050405020304" pitchFamily="18" charset="0"/>
                        </a:rPr>
                        <a:t>.</a:t>
                      </a:r>
                    </a:p>
                    <a:p>
                      <a:pPr marL="285750" indent="-285750">
                        <a:buFontTx/>
                        <a:buChar char="-"/>
                      </a:pPr>
                      <a:r>
                        <a:rPr lang="en-US" sz="3600" dirty="0">
                          <a:latin typeface="Times New Roman" panose="02020603050405020304" pitchFamily="18" charset="0"/>
                          <a:cs typeface="Times New Roman" panose="02020603050405020304" pitchFamily="18" charset="0"/>
                        </a:rPr>
                        <a:t>Con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trăng</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bờ</a:t>
                      </a:r>
                      <a:r>
                        <a:rPr lang="en-US" sz="3600" dirty="0">
                          <a:latin typeface="Times New Roman" panose="02020603050405020304" pitchFamily="18" charset="0"/>
                          <a:cs typeface="Times New Roman" panose="02020603050405020304" pitchFamily="18" charset="0"/>
                        </a:rPr>
                        <a:t>.</a:t>
                      </a:r>
                    </a:p>
                    <a:p>
                      <a:pPr marL="285750" indent="-285750">
                        <a:buFontTx/>
                        <a:buChar char="-"/>
                      </a:pPr>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so </a:t>
                      </a:r>
                      <a:r>
                        <a:rPr lang="en-US" sz="3600" dirty="0" err="1">
                          <a:latin typeface="Times New Roman" panose="02020603050405020304" pitchFamily="18" charset="0"/>
                          <a:cs typeface="Times New Roman" panose="02020603050405020304" pitchFamily="18" charset="0"/>
                        </a:rPr>
                        <a:t>sánh</a:t>
                      </a:r>
                      <a:r>
                        <a:rPr lang="en-US" sz="3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886098207"/>
                  </a:ext>
                </a:extLst>
              </a:tr>
            </a:tbl>
          </a:graphicData>
        </a:graphic>
      </p:graphicFrame>
    </p:spTree>
    <p:extLst>
      <p:ext uri="{BB962C8B-B14F-4D97-AF65-F5344CB8AC3E}">
        <p14:creationId xmlns:p14="http://schemas.microsoft.com/office/powerpoint/2010/main" val="32858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A628697-3F9E-8D44-937A-30F0B545186A}"/>
              </a:ext>
            </a:extLst>
          </p:cNvPr>
          <p:cNvGrpSpPr/>
          <p:nvPr/>
        </p:nvGrpSpPr>
        <p:grpSpPr>
          <a:xfrm>
            <a:off x="143663" y="32614"/>
            <a:ext cx="6317674" cy="715922"/>
            <a:chOff x="4338420" y="1784631"/>
            <a:chExt cx="6324627" cy="715922"/>
          </a:xfrm>
        </p:grpSpPr>
        <p:sp>
          <p:nvSpPr>
            <p:cNvPr id="10" name="Rectangle: Rounded Corners 25">
              <a:extLst>
                <a:ext uri="{FF2B5EF4-FFF2-40B4-BE49-F238E27FC236}">
                  <a16:creationId xmlns:a16="http://schemas.microsoft.com/office/drawing/2014/main" id="{699032DC-FB7B-0D4A-8D2D-5DBFA8395681}"/>
                </a:ext>
              </a:extLst>
            </p:cNvPr>
            <p:cNvSpPr/>
            <p:nvPr/>
          </p:nvSpPr>
          <p:spPr>
            <a:xfrm>
              <a:off x="4338420" y="1784631"/>
              <a:ext cx="6324626" cy="652102"/>
            </a:xfrm>
            <a:prstGeom prst="roundRect">
              <a:avLst>
                <a:gd name="adj" fmla="val 48060"/>
              </a:avLst>
            </a:prstGeom>
            <a:noFill/>
            <a:ln>
              <a:solidFill>
                <a:srgbClr val="659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   </a:t>
              </a:r>
            </a:p>
          </p:txBody>
        </p:sp>
        <p:sp>
          <p:nvSpPr>
            <p:cNvPr id="11" name="矩形 57">
              <a:extLst>
                <a:ext uri="{FF2B5EF4-FFF2-40B4-BE49-F238E27FC236}">
                  <a16:creationId xmlns:a16="http://schemas.microsoft.com/office/drawing/2014/main" id="{4E105CA0-B032-E34C-9925-72384F73E5B2}"/>
                </a:ext>
              </a:extLst>
            </p:cNvPr>
            <p:cNvSpPr>
              <a:spLocks noChangeArrowheads="1"/>
            </p:cNvSpPr>
            <p:nvPr/>
          </p:nvSpPr>
          <p:spPr bwMode="auto">
            <a:xfrm>
              <a:off x="4533375" y="1854267"/>
              <a:ext cx="6129672"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4" tIns="45698" rIns="91394" bIns="456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sz="3600" b="1" dirty="0" smtClean="0">
                  <a:solidFill>
                    <a:srgbClr val="FF0000"/>
                  </a:solidFill>
                  <a:latin typeface="Times New Roman" panose="02020603050405020304" pitchFamily="18" charset="0"/>
                  <a:cs typeface="Times New Roman" panose="02020603050405020304" pitchFamily="18" charset="0"/>
                </a:rPr>
                <a:t>2. </a:t>
              </a:r>
              <a:r>
                <a:rPr lang="en-US" sz="3600" b="1" dirty="0" err="1" smtClean="0">
                  <a:solidFill>
                    <a:srgbClr val="FF0000"/>
                  </a:solidFill>
                  <a:latin typeface="Times New Roman" panose="02020603050405020304" pitchFamily="18" charset="0"/>
                  <a:cs typeface="Times New Roman" panose="02020603050405020304" pitchFamily="18" charset="0"/>
                </a:rPr>
                <a:t>Các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endParaRPr lang="en-US" sz="36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62967E9F-8B0E-DA45-927F-17FD871A39FA}"/>
              </a:ext>
            </a:extLst>
          </p:cNvPr>
          <p:cNvGrpSpPr/>
          <p:nvPr/>
        </p:nvGrpSpPr>
        <p:grpSpPr>
          <a:xfrm>
            <a:off x="5843016" y="32251"/>
            <a:ext cx="6106193" cy="2766367"/>
            <a:chOff x="5882185" y="1265874"/>
            <a:chExt cx="4440001" cy="2767728"/>
          </a:xfrm>
        </p:grpSpPr>
        <p:sp>
          <p:nvSpPr>
            <p:cNvPr id="15" name="TextBox 14">
              <a:extLst>
                <a:ext uri="{FF2B5EF4-FFF2-40B4-BE49-F238E27FC236}">
                  <a16:creationId xmlns:a16="http://schemas.microsoft.com/office/drawing/2014/main" id="{25194E4C-B193-064E-9719-4BD0BDDB8EA6}"/>
                </a:ext>
              </a:extLst>
            </p:cNvPr>
            <p:cNvSpPr txBox="1"/>
            <p:nvPr/>
          </p:nvSpPr>
          <p:spPr>
            <a:xfrm>
              <a:off x="6508325" y="1443429"/>
              <a:ext cx="3187720" cy="1965254"/>
            </a:xfrm>
            <a:prstGeom prst="rect">
              <a:avLst/>
            </a:prstGeom>
            <a:noFill/>
          </p:spPr>
          <p:txBody>
            <a:bodyPr wrap="square">
              <a:spAutoFit/>
            </a:bodyPr>
            <a:lstStyle/>
            <a:p>
              <a:pPr algn="ct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Thảo</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luận</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nhóm</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a:t>
              </a:r>
            </a:p>
            <a:p>
              <a:pPr algn="ct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Tìm</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và</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nêu</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hiệu</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quả</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của</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việc</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sử</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dụng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các</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yếu</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tố</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tự</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sự</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và</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miêu</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tả</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trong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bài</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thơ</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Điền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kết</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quả</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vào</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PHT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sau</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a:t>
              </a:r>
            </a:p>
          </p:txBody>
        </p:sp>
        <p:sp>
          <p:nvSpPr>
            <p:cNvPr id="16" name="Cloud 15">
              <a:extLst>
                <a:ext uri="{FF2B5EF4-FFF2-40B4-BE49-F238E27FC236}">
                  <a16:creationId xmlns:a16="http://schemas.microsoft.com/office/drawing/2014/main" id="{0940C7FA-FCA2-6F4A-9DDB-923F4C36F81F}"/>
                </a:ext>
              </a:extLst>
            </p:cNvPr>
            <p:cNvSpPr/>
            <p:nvPr/>
          </p:nvSpPr>
          <p:spPr>
            <a:xfrm>
              <a:off x="5882185" y="1265874"/>
              <a:ext cx="4440001" cy="276772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aphicFrame>
        <p:nvGraphicFramePr>
          <p:cNvPr id="3" name="Table 2">
            <a:extLst>
              <a:ext uri="{FF2B5EF4-FFF2-40B4-BE49-F238E27FC236}">
                <a16:creationId xmlns:a16="http://schemas.microsoft.com/office/drawing/2014/main" id="{C0AA52F5-D012-1340-A93A-F9D221F21E5C}"/>
              </a:ext>
            </a:extLst>
          </p:cNvPr>
          <p:cNvGraphicFramePr>
            <a:graphicFrameLocks noGrp="1"/>
          </p:cNvGraphicFramePr>
          <p:nvPr>
            <p:extLst>
              <p:ext uri="{D42A27DB-BD31-4B8C-83A1-F6EECF244321}">
                <p14:modId xmlns:p14="http://schemas.microsoft.com/office/powerpoint/2010/main" val="3081047509"/>
              </p:ext>
            </p:extLst>
          </p:nvPr>
        </p:nvGraphicFramePr>
        <p:xfrm>
          <a:off x="0" y="2798618"/>
          <a:ext cx="12191999" cy="399123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168376535"/>
                    </a:ext>
                  </a:extLst>
                </a:gridCol>
                <a:gridCol w="3699164">
                  <a:extLst>
                    <a:ext uri="{9D8B030D-6E8A-4147-A177-3AD203B41FA5}">
                      <a16:colId xmlns:a16="http://schemas.microsoft.com/office/drawing/2014/main" val="586295189"/>
                    </a:ext>
                  </a:extLst>
                </a:gridCol>
                <a:gridCol w="5597235">
                  <a:extLst>
                    <a:ext uri="{9D8B030D-6E8A-4147-A177-3AD203B41FA5}">
                      <a16:colId xmlns:a16="http://schemas.microsoft.com/office/drawing/2014/main" val="940947576"/>
                    </a:ext>
                  </a:extLst>
                </a:gridCol>
              </a:tblGrid>
              <a:tr h="534954">
                <a:tc>
                  <a:txBody>
                    <a:bodyPr/>
                    <a:lstStyle/>
                    <a:p>
                      <a:pPr algn="ct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37890365"/>
                  </a:ext>
                </a:extLst>
              </a:tr>
              <a:tr h="1230797">
                <a:tc>
                  <a:txBody>
                    <a:bodyPr/>
                    <a:lstStyle/>
                    <a:p>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thẳm</a:t>
                      </a:r>
                      <a:r>
                        <a:rPr lang="en-US" sz="2800" dirty="0">
                          <a:latin typeface="Times New Roman" panose="02020603050405020304" pitchFamily="18" charset="0"/>
                          <a:cs typeface="Times New Roman" panose="02020603050405020304" pitchFamily="18" charset="0"/>
                        </a:rPr>
                        <a:t>”.</a:t>
                      </a:r>
                    </a:p>
                  </a:txBody>
                  <a:tcPr/>
                </a:tc>
                <a:tc>
                  <a:txBody>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txBody>
                  <a:tcPr/>
                </a:tc>
                <a:tc>
                  <a:txBody>
                    <a:bodyPr/>
                    <a:lstStyle/>
                    <a:p>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462070570"/>
                  </a:ext>
                </a:extLst>
              </a:tr>
              <a:tr h="1230797">
                <a:tc>
                  <a:txBody>
                    <a:bodyPr/>
                    <a:lstStyle/>
                    <a:p>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txBody>
                  <a:tcPr/>
                </a:tc>
                <a:tc>
                  <a:txBody>
                    <a:bodyPr/>
                    <a:lstStyle/>
                    <a:p>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483484604"/>
                  </a:ext>
                </a:extLst>
              </a:tr>
              <a:tr h="713080">
                <a:tc gridSpan="3">
                  <a:txBody>
                    <a:bodyPr/>
                    <a:lstStyle/>
                    <a:p>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51989979"/>
                  </a:ext>
                </a:extLst>
              </a:tr>
            </a:tbl>
          </a:graphicData>
        </a:graphic>
      </p:graphicFrame>
    </p:spTree>
    <p:extLst>
      <p:ext uri="{BB962C8B-B14F-4D97-AF65-F5344CB8AC3E}">
        <p14:creationId xmlns:p14="http://schemas.microsoft.com/office/powerpoint/2010/main" val="9352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par>
                                <p:cTn id="11" presetID="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AA52F5-D012-1340-A93A-F9D221F21E5C}"/>
              </a:ext>
            </a:extLst>
          </p:cNvPr>
          <p:cNvGraphicFramePr>
            <a:graphicFrameLocks noGrp="1"/>
          </p:cNvGraphicFramePr>
          <p:nvPr>
            <p:extLst>
              <p:ext uri="{D42A27DB-BD31-4B8C-83A1-F6EECF244321}">
                <p14:modId xmlns:p14="http://schemas.microsoft.com/office/powerpoint/2010/main" val="549142046"/>
              </p:ext>
            </p:extLst>
          </p:nvPr>
        </p:nvGraphicFramePr>
        <p:xfrm>
          <a:off x="0" y="0"/>
          <a:ext cx="12192000" cy="6844145"/>
        </p:xfrm>
        <a:graphic>
          <a:graphicData uri="http://schemas.openxmlformats.org/drawingml/2006/table">
            <a:tbl>
              <a:tblPr firstRow="1" bandRow="1">
                <a:tableStyleId>{5C22544A-7EE6-4342-B048-85BDC9FD1C3A}</a:tableStyleId>
              </a:tblPr>
              <a:tblGrid>
                <a:gridCol w="1995055">
                  <a:extLst>
                    <a:ext uri="{9D8B030D-6E8A-4147-A177-3AD203B41FA5}">
                      <a16:colId xmlns:a16="http://schemas.microsoft.com/office/drawing/2014/main" val="2168376535"/>
                    </a:ext>
                  </a:extLst>
                </a:gridCol>
                <a:gridCol w="6965502">
                  <a:extLst>
                    <a:ext uri="{9D8B030D-6E8A-4147-A177-3AD203B41FA5}">
                      <a16:colId xmlns:a16="http://schemas.microsoft.com/office/drawing/2014/main" val="586295189"/>
                    </a:ext>
                  </a:extLst>
                </a:gridCol>
                <a:gridCol w="3231443">
                  <a:extLst>
                    <a:ext uri="{9D8B030D-6E8A-4147-A177-3AD203B41FA5}">
                      <a16:colId xmlns:a16="http://schemas.microsoft.com/office/drawing/2014/main" val="940947576"/>
                    </a:ext>
                  </a:extLst>
                </a:gridCol>
              </a:tblGrid>
              <a:tr h="553116">
                <a:tc>
                  <a:txBody>
                    <a:bodyPr/>
                    <a:lstStyle/>
                    <a:p>
                      <a:pPr algn="ct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endParaRPr lang="en-US"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a:latin typeface="Times New Roman" panose="02020603050405020304" pitchFamily="18" charset="0"/>
                          <a:cs typeface="Times New Roman" panose="02020603050405020304" pitchFamily="18" charset="0"/>
                        </a:rPr>
                        <a:t>Yếu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endParaRPr lang="en-US"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a:latin typeface="Times New Roman" panose="02020603050405020304" pitchFamily="18" charset="0"/>
                          <a:cs typeface="Times New Roman" panose="02020603050405020304" pitchFamily="18" charset="0"/>
                        </a:rPr>
                        <a:t>Yếu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tả</a:t>
                      </a: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37890365"/>
                  </a:ext>
                </a:extLst>
              </a:tr>
              <a:tr h="1769968">
                <a:tc>
                  <a:txBody>
                    <a:bodyPr/>
                    <a:lstStyle/>
                    <a:p>
                      <a:r>
                        <a:rPr lang="en-US" sz="2600" dirty="0" err="1">
                          <a:latin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ơi</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Bầu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thẳm</a:t>
                      </a:r>
                      <a:r>
                        <a:rPr lang="en-US" sz="2600" dirty="0">
                          <a:latin typeface="Times New Roman" panose="02020603050405020304" pitchFamily="18" charset="0"/>
                          <a:cs typeface="Times New Roman" panose="02020603050405020304" pitchFamily="18" charset="0"/>
                        </a:rPr>
                        <a:t>”.</a:t>
                      </a:r>
                    </a:p>
                  </a:txBody>
                  <a:tcPr/>
                </a:tc>
                <a:tc>
                  <a:txBody>
                    <a:bodyPr/>
                    <a:lstStyle/>
                    <a:p>
                      <a:r>
                        <a:rPr lang="en-US" sz="2600" dirty="0">
                          <a:latin typeface="Times New Roman" panose="02020603050405020304" pitchFamily="18" charset="0"/>
                          <a:cs typeface="Times New Roman" panose="02020603050405020304" pitchFamily="18" charset="0"/>
                        </a:rPr>
                        <a:t>=&gt;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nghĩ</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a:t>
                      </a:r>
                    </a:p>
                  </a:txBody>
                  <a:tcPr/>
                </a:tc>
                <a:tc>
                  <a:txBody>
                    <a:bodyPr/>
                    <a:lstStyle/>
                    <a:p>
                      <a:r>
                        <a:rPr lang="en-US" sz="2600" dirty="0">
                          <a:latin typeface="Times New Roman" panose="02020603050405020304" pitchFamily="18" charset="0"/>
                          <a:cs typeface="Times New Roman" panose="02020603050405020304" pitchFamily="18" charset="0"/>
                        </a:rPr>
                        <a:t>=&gt; </a:t>
                      </a:r>
                      <a:r>
                        <a:rPr lang="en-US" sz="2600" dirty="0" err="1">
                          <a:latin typeface="Times New Roman" panose="02020603050405020304" pitchFamily="18" charset="0"/>
                          <a:cs typeface="Times New Roman" panose="02020603050405020304" pitchFamily="18" charset="0"/>
                        </a:rPr>
                        <a:t>Bình</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vàng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mỉm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bay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bầu</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trời</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thẳm</a:t>
                      </a:r>
                      <a:r>
                        <a:rPr lang="en-US" sz="2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462070570"/>
                  </a:ext>
                </a:extLst>
              </a:tr>
              <a:tr h="1797625">
                <a:tc>
                  <a:txBody>
                    <a:bodyPr/>
                    <a:lstStyle/>
                    <a:p>
                      <a:r>
                        <a:rPr lang="en-US" sz="2600" dirty="0" err="1">
                          <a:latin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cs typeface="Times New Roman" panose="02020603050405020304" pitchFamily="18" charset="0"/>
                        </a:rPr>
                        <a:t> 2: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=&gt;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thú</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nghĩ</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trò</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a:t>
                      </a:r>
                    </a:p>
                  </a:txBody>
                  <a:tcPr/>
                </a:tc>
                <a:tc>
                  <a:txBody>
                    <a:bodyPr/>
                    <a:lstStyle/>
                    <a:p>
                      <a:r>
                        <a:rPr lang="en-US" sz="2600" dirty="0">
                          <a:latin typeface="Times New Roman" panose="02020603050405020304" pitchFamily="18" charset="0"/>
                          <a:cs typeface="Times New Roman" panose="02020603050405020304" pitchFamily="18" charset="0"/>
                        </a:rPr>
                        <a:t>=&gt; </a:t>
                      </a:r>
                      <a:r>
                        <a:rPr lang="en-US" sz="2600" dirty="0" err="1">
                          <a:latin typeface="Times New Roman" panose="02020603050405020304" pitchFamily="18" charset="0"/>
                          <a:cs typeface="Times New Roman" panose="02020603050405020304" pitchFamily="18" charset="0"/>
                        </a:rPr>
                        <a:t>Họ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mỉm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lướt</a:t>
                      </a:r>
                      <a:r>
                        <a:rPr lang="en-US" sz="2600" dirty="0">
                          <a:latin typeface="Times New Roman" panose="02020603050405020304" pitchFamily="18" charset="0"/>
                          <a:cs typeface="Times New Roman" panose="02020603050405020304" pitchFamily="18" charset="0"/>
                        </a:rPr>
                        <a:t> qua; con </a:t>
                      </a:r>
                      <a:r>
                        <a:rPr lang="en-US" sz="2600" dirty="0" err="1">
                          <a:latin typeface="Times New Roman" panose="02020603050405020304" pitchFamily="18" charset="0"/>
                          <a:cs typeface="Times New Roman" panose="02020603050405020304" pitchFamily="18" charset="0"/>
                        </a:rPr>
                        <a:t>lăn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tan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483484604"/>
                  </a:ext>
                </a:extLst>
              </a:tr>
              <a:tr h="2723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err="1">
                          <a:latin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góp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mẫu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tử</a:t>
                      </a:r>
                      <a:r>
                        <a:rPr lang="en-US" sz="2600" dirty="0">
                          <a:latin typeface="Times New Roman" panose="02020603050405020304" pitchFamily="18" charset="0"/>
                          <a:cs typeface="Times New Roman" panose="02020603050405020304" pitchFamily="18" charset="0"/>
                        </a:rPr>
                        <a:t>.</a:t>
                      </a:r>
                    </a:p>
                  </a:txBody>
                  <a:tcPr/>
                </a:tc>
                <a:tc>
                  <a:txBody>
                    <a:bodyPr/>
                    <a:lstStyle/>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ảo</a:t>
                      </a:r>
                      <a:r>
                        <a:rPr lang="en-US" sz="2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134403984"/>
                  </a:ext>
                </a:extLst>
              </a:tr>
            </a:tbl>
          </a:graphicData>
        </a:graphic>
      </p:graphicFrame>
    </p:spTree>
    <p:extLst>
      <p:ext uri="{BB962C8B-B14F-4D97-AF65-F5344CB8AC3E}">
        <p14:creationId xmlns:p14="http://schemas.microsoft.com/office/powerpoint/2010/main" val="329875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CF9E1B4-C160-3049-9E36-EA019C2B3969}"/>
              </a:ext>
            </a:extLst>
          </p:cNvPr>
          <p:cNvGrpSpPr/>
          <p:nvPr/>
        </p:nvGrpSpPr>
        <p:grpSpPr>
          <a:xfrm>
            <a:off x="-1" y="106277"/>
            <a:ext cx="5815008" cy="653136"/>
            <a:chOff x="4338421" y="1783597"/>
            <a:chExt cx="6217456" cy="653136"/>
          </a:xfrm>
        </p:grpSpPr>
        <p:sp>
          <p:nvSpPr>
            <p:cNvPr id="14" name="Rectangle: Rounded Corners 28">
              <a:extLst>
                <a:ext uri="{FF2B5EF4-FFF2-40B4-BE49-F238E27FC236}">
                  <a16:creationId xmlns:a16="http://schemas.microsoft.com/office/drawing/2014/main" id="{74CFE031-C510-B842-9371-58C00F345C11}"/>
                </a:ext>
              </a:extLst>
            </p:cNvPr>
            <p:cNvSpPr/>
            <p:nvPr/>
          </p:nvSpPr>
          <p:spPr>
            <a:xfrm>
              <a:off x="4338421" y="1784631"/>
              <a:ext cx="5880919" cy="652102"/>
            </a:xfrm>
            <a:prstGeom prst="roundRect">
              <a:avLst>
                <a:gd name="adj" fmla="val 48060"/>
              </a:avLst>
            </a:prstGeom>
            <a:noFill/>
            <a:ln>
              <a:solidFill>
                <a:srgbClr val="007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   </a:t>
              </a:r>
            </a:p>
          </p:txBody>
        </p:sp>
        <p:sp>
          <p:nvSpPr>
            <p:cNvPr id="15" name="矩形 57">
              <a:extLst>
                <a:ext uri="{FF2B5EF4-FFF2-40B4-BE49-F238E27FC236}">
                  <a16:creationId xmlns:a16="http://schemas.microsoft.com/office/drawing/2014/main" id="{05E7F381-9F94-534C-9EA8-6E5D0624C315}"/>
                </a:ext>
              </a:extLst>
            </p:cNvPr>
            <p:cNvSpPr>
              <a:spLocks noChangeArrowheads="1"/>
            </p:cNvSpPr>
            <p:nvPr/>
          </p:nvSpPr>
          <p:spPr bwMode="auto">
            <a:xfrm>
              <a:off x="5132203" y="1783597"/>
              <a:ext cx="5423674"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4" tIns="45698" rIns="91394" bIns="456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do</a:t>
              </a:r>
            </a:p>
          </p:txBody>
        </p:sp>
      </p:grpSp>
      <p:sp>
        <p:nvSpPr>
          <p:cNvPr id="16" name="椭圆 40">
            <a:extLst>
              <a:ext uri="{FF2B5EF4-FFF2-40B4-BE49-F238E27FC236}">
                <a16:creationId xmlns:a16="http://schemas.microsoft.com/office/drawing/2014/main" id="{C7FEDF16-6408-8245-9927-AD9458C0F2C6}"/>
              </a:ext>
            </a:extLst>
          </p:cNvPr>
          <p:cNvSpPr/>
          <p:nvPr/>
        </p:nvSpPr>
        <p:spPr>
          <a:xfrm>
            <a:off x="56174" y="107311"/>
            <a:ext cx="653136" cy="653136"/>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3600" b="1" dirty="0">
                <a:solidFill>
                  <a:srgbClr val="FF0000"/>
                </a:solidFill>
                <a:latin typeface="Times New Roman" panose="02020603050405020304" pitchFamily="18" charset="0"/>
                <a:cs typeface="Times New Roman" panose="02020603050405020304" pitchFamily="18" charset="0"/>
              </a:rPr>
              <a:t>3</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BB940645-D31E-174A-802E-F5CC647FA7CC}"/>
              </a:ext>
            </a:extLst>
          </p:cNvPr>
          <p:cNvGrpSpPr/>
          <p:nvPr/>
        </p:nvGrpSpPr>
        <p:grpSpPr>
          <a:xfrm>
            <a:off x="5052177" y="-318653"/>
            <a:ext cx="7042841" cy="3380508"/>
            <a:chOff x="5988701" y="311150"/>
            <a:chExt cx="5304306" cy="2903627"/>
          </a:xfrm>
        </p:grpSpPr>
        <p:sp>
          <p:nvSpPr>
            <p:cNvPr id="18" name="TextBox 17">
              <a:extLst>
                <a:ext uri="{FF2B5EF4-FFF2-40B4-BE49-F238E27FC236}">
                  <a16:creationId xmlns:a16="http://schemas.microsoft.com/office/drawing/2014/main" id="{876EBADD-98B6-0247-A217-B559B0A7F7F1}"/>
                </a:ext>
              </a:extLst>
            </p:cNvPr>
            <p:cNvSpPr txBox="1"/>
            <p:nvPr/>
          </p:nvSpPr>
          <p:spPr>
            <a:xfrm>
              <a:off x="6044439" y="810329"/>
              <a:ext cx="5248568" cy="1905267"/>
            </a:xfrm>
            <a:prstGeom prst="rect">
              <a:avLst/>
            </a:prstGeom>
            <a:noFill/>
          </p:spPr>
          <p:txBody>
            <a:bodyPr wrap="square">
              <a:spAutoFit/>
            </a:bodyPr>
            <a:lstStyle/>
            <a:p>
              <a:pPr algn="ctr"/>
              <a:r>
                <a:rPr lang="en-US" sz="3200" i="1" dirty="0">
                  <a:solidFill>
                    <a:schemeClr val="tx2">
                      <a:lumMod val="60000"/>
                      <a:lumOff val="40000"/>
                    </a:schemeClr>
                  </a:solidFill>
                  <a:latin typeface="Times New Roman" panose="02020603050405020304" pitchFamily="18" charset="0"/>
                  <a:cs typeface="Times New Roman" panose="02020603050405020304" pitchFamily="18" charset="0"/>
                </a:rPr>
                <a:t>“</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Mây</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và</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sóng</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là</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thơ</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tự</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do hay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thơ</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cách</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luật</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a:t>
              </a:r>
            </a:p>
            <a:p>
              <a:pPr algn="ct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Dựa</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vào</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đâu</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mà</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em</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biết</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được</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điều</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đó</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a:t>
              </a:r>
            </a:p>
            <a:p>
              <a:pPr algn="ct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Em</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hãy</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thảo</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luận</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với</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các</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bạn</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p>
            <a:p>
              <a:pPr algn="ct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để</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hoàn</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thành</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PHT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sau</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a:t>
              </a:r>
              <a:endParaRPr lang="en-US" b="1"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9" name="Cloud 18">
              <a:extLst>
                <a:ext uri="{FF2B5EF4-FFF2-40B4-BE49-F238E27FC236}">
                  <a16:creationId xmlns:a16="http://schemas.microsoft.com/office/drawing/2014/main" id="{6DB00E7E-CB05-224E-B342-36697B755CEC}"/>
                </a:ext>
              </a:extLst>
            </p:cNvPr>
            <p:cNvSpPr/>
            <p:nvPr/>
          </p:nvSpPr>
          <p:spPr>
            <a:xfrm>
              <a:off x="5988701" y="311150"/>
              <a:ext cx="5294497" cy="290362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aphicFrame>
        <p:nvGraphicFramePr>
          <p:cNvPr id="2" name="Table 1">
            <a:extLst>
              <a:ext uri="{FF2B5EF4-FFF2-40B4-BE49-F238E27FC236}">
                <a16:creationId xmlns:a16="http://schemas.microsoft.com/office/drawing/2014/main" id="{23E98DE6-40C5-1842-845B-8911DD7C1399}"/>
              </a:ext>
            </a:extLst>
          </p:cNvPr>
          <p:cNvGraphicFramePr>
            <a:graphicFrameLocks noGrp="1"/>
          </p:cNvGraphicFramePr>
          <p:nvPr>
            <p:extLst>
              <p:ext uri="{D42A27DB-BD31-4B8C-83A1-F6EECF244321}">
                <p14:modId xmlns:p14="http://schemas.microsoft.com/office/powerpoint/2010/main" val="2461318877"/>
              </p:ext>
            </p:extLst>
          </p:nvPr>
        </p:nvGraphicFramePr>
        <p:xfrm>
          <a:off x="56174" y="3061852"/>
          <a:ext cx="12038844" cy="3840410"/>
        </p:xfrm>
        <a:graphic>
          <a:graphicData uri="http://schemas.openxmlformats.org/drawingml/2006/table">
            <a:tbl>
              <a:tblPr firstRow="1" bandRow="1">
                <a:tableStyleId>{5C22544A-7EE6-4342-B048-85BDC9FD1C3A}</a:tableStyleId>
              </a:tblPr>
              <a:tblGrid>
                <a:gridCol w="4872406">
                  <a:extLst>
                    <a:ext uri="{9D8B030D-6E8A-4147-A177-3AD203B41FA5}">
                      <a16:colId xmlns:a16="http://schemas.microsoft.com/office/drawing/2014/main" val="268769224"/>
                    </a:ext>
                  </a:extLst>
                </a:gridCol>
                <a:gridCol w="7166438">
                  <a:extLst>
                    <a:ext uri="{9D8B030D-6E8A-4147-A177-3AD203B41FA5}">
                      <a16:colId xmlns:a16="http://schemas.microsoft.com/office/drawing/2014/main" val="3646387686"/>
                    </a:ext>
                  </a:extLst>
                </a:gridCol>
              </a:tblGrid>
              <a:tr h="762003">
                <a:tc gridSpan="2">
                  <a:txBody>
                    <a:bodyPr/>
                    <a:lstStyle/>
                    <a:p>
                      <a:pPr algn="ct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51919723"/>
                  </a:ext>
                </a:extLst>
              </a:tr>
              <a:tr h="762000">
                <a:tc>
                  <a:txBody>
                    <a:bodyPr/>
                    <a:lstStyle/>
                    <a:p>
                      <a:pPr algn="ct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Đặc</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điểm</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của</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thể</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loại</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thơ</a:t>
                      </a:r>
                      <a:endParaRPr lang="en-US" sz="3200" b="1" dirty="0">
                        <a:solidFill>
                          <a:schemeClr val="tx2">
                            <a:lumMod val="60000"/>
                            <a:lumOff val="4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Thể</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hiện</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trong</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văn</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bản</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Mây</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và</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sóng</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380205362"/>
                  </a:ext>
                </a:extLst>
              </a:tr>
              <a:tr h="720436">
                <a:tc>
                  <a:txBody>
                    <a:bodyPr/>
                    <a:lstStyle/>
                    <a:p>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p>
                  </a:txBody>
                  <a:tcPr/>
                </a:tc>
                <a:tc>
                  <a:txBody>
                    <a:bodyPr/>
                    <a:lstStyle/>
                    <a:p>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5484094"/>
                  </a:ext>
                </a:extLst>
              </a:tr>
              <a:tr h="1595971">
                <a:tc>
                  <a:txBody>
                    <a:bodyPr/>
                    <a:lstStyle/>
                    <a:p>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a:t>
                      </a:r>
                    </a:p>
                  </a:txBody>
                  <a:tcPr/>
                </a:tc>
                <a:tc>
                  <a:txBody>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814978739"/>
                  </a:ext>
                </a:extLst>
              </a:tr>
            </a:tbl>
          </a:graphicData>
        </a:graphic>
      </p:graphicFrame>
    </p:spTree>
    <p:extLst>
      <p:ext uri="{BB962C8B-B14F-4D97-AF65-F5344CB8AC3E}">
        <p14:creationId xmlns:p14="http://schemas.microsoft.com/office/powerpoint/2010/main" val="33046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ppt_w/2"/>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par>
                                <p:cTn id="20" presetID="6"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par>
                          <p:cTn id="23" fill="hold">
                            <p:stCondLst>
                              <p:cond delay="3000"/>
                            </p:stCondLst>
                            <p:childTnLst>
                              <p:par>
                                <p:cTn id="24" presetID="18" presetClass="entr" presetSubtype="12"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trips(down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CF9E1B4-C160-3049-9E36-EA019C2B3969}"/>
              </a:ext>
            </a:extLst>
          </p:cNvPr>
          <p:cNvGrpSpPr/>
          <p:nvPr/>
        </p:nvGrpSpPr>
        <p:grpSpPr>
          <a:xfrm>
            <a:off x="-1" y="106277"/>
            <a:ext cx="5815008" cy="653136"/>
            <a:chOff x="4338421" y="1783597"/>
            <a:chExt cx="6217456" cy="653136"/>
          </a:xfrm>
        </p:grpSpPr>
        <p:sp>
          <p:nvSpPr>
            <p:cNvPr id="14" name="Rectangle: Rounded Corners 28">
              <a:extLst>
                <a:ext uri="{FF2B5EF4-FFF2-40B4-BE49-F238E27FC236}">
                  <a16:creationId xmlns:a16="http://schemas.microsoft.com/office/drawing/2014/main" id="{74CFE031-C510-B842-9371-58C00F345C11}"/>
                </a:ext>
              </a:extLst>
            </p:cNvPr>
            <p:cNvSpPr/>
            <p:nvPr/>
          </p:nvSpPr>
          <p:spPr>
            <a:xfrm>
              <a:off x="4338421" y="1784631"/>
              <a:ext cx="5880919" cy="652102"/>
            </a:xfrm>
            <a:prstGeom prst="roundRect">
              <a:avLst>
                <a:gd name="adj" fmla="val 48060"/>
              </a:avLst>
            </a:prstGeom>
            <a:noFill/>
            <a:ln>
              <a:solidFill>
                <a:srgbClr val="007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   </a:t>
              </a:r>
            </a:p>
          </p:txBody>
        </p:sp>
        <p:sp>
          <p:nvSpPr>
            <p:cNvPr id="15" name="矩形 57">
              <a:extLst>
                <a:ext uri="{FF2B5EF4-FFF2-40B4-BE49-F238E27FC236}">
                  <a16:creationId xmlns:a16="http://schemas.microsoft.com/office/drawing/2014/main" id="{05E7F381-9F94-534C-9EA8-6E5D0624C315}"/>
                </a:ext>
              </a:extLst>
            </p:cNvPr>
            <p:cNvSpPr>
              <a:spLocks noChangeArrowheads="1"/>
            </p:cNvSpPr>
            <p:nvPr/>
          </p:nvSpPr>
          <p:spPr bwMode="auto">
            <a:xfrm>
              <a:off x="5132203" y="1783597"/>
              <a:ext cx="5423674"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4" tIns="45698" rIns="91394" bIns="456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sz="3600" b="1" dirty="0" err="1">
                  <a:latin typeface="Times New Roman" panose="02020603050405020304" pitchFamily="18" charset="0"/>
                  <a:cs typeface="Times New Roman" panose="02020603050405020304" pitchFamily="18" charset="0"/>
                </a:rPr>
                <a:t>Đặc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do</a:t>
              </a:r>
            </a:p>
          </p:txBody>
        </p:sp>
      </p:grpSp>
      <p:sp>
        <p:nvSpPr>
          <p:cNvPr id="16" name="椭圆 40">
            <a:extLst>
              <a:ext uri="{FF2B5EF4-FFF2-40B4-BE49-F238E27FC236}">
                <a16:creationId xmlns:a16="http://schemas.microsoft.com/office/drawing/2014/main" id="{C7FEDF16-6408-8245-9927-AD9458C0F2C6}"/>
              </a:ext>
            </a:extLst>
          </p:cNvPr>
          <p:cNvSpPr/>
          <p:nvPr/>
        </p:nvSpPr>
        <p:spPr>
          <a:xfrm>
            <a:off x="56174" y="107311"/>
            <a:ext cx="653136" cy="65313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3600" b="1" dirty="0">
                <a:solidFill>
                  <a:schemeClr val="tx1"/>
                </a:solidFill>
                <a:latin typeface="Times New Roman" panose="02020603050405020304" pitchFamily="18" charset="0"/>
                <a:cs typeface="Times New Roman" panose="02020603050405020304" pitchFamily="18" charset="0"/>
              </a:rPr>
              <a:t>3</a:t>
            </a:r>
            <a:endParaRPr lang="zh-CN" altLang="en-US" sz="3600" b="1"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59D2786-10AF-B842-B0CE-81D6E6ECE3C1}"/>
              </a:ext>
            </a:extLst>
          </p:cNvPr>
          <p:cNvSpPr txBox="1"/>
          <p:nvPr/>
        </p:nvSpPr>
        <p:spPr>
          <a:xfrm>
            <a:off x="5264727" y="1215938"/>
            <a:ext cx="6788728" cy="646331"/>
          </a:xfrm>
          <a:prstGeom prst="rect">
            <a:avLst/>
          </a:prstGeom>
          <a:solidFill>
            <a:schemeClr val="tx2">
              <a:lumMod val="60000"/>
              <a:lumOff val="40000"/>
            </a:schemeClr>
          </a:solidFill>
          <a:ln w="28575">
            <a:solidFill>
              <a:schemeClr val="bg1"/>
            </a:solidFill>
          </a:ln>
        </p:spPr>
        <p:txBody>
          <a:bodyPr wrap="square">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a:t>
            </a:r>
            <a:r>
              <a:rPr lang="en-US" sz="3600" dirty="0" err="1">
                <a:solidFill>
                  <a:schemeClr val="bg1"/>
                </a:solidFill>
                <a:latin typeface="Times New Roman" panose="02020603050405020304" pitchFamily="18" charset="0"/>
                <a:cs typeface="Times New Roman" panose="02020603050405020304" pitchFamily="18" charset="0"/>
              </a:rPr>
              <a:t>Mây</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và</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sóng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thuộc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thể</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thơ</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tự</a:t>
            </a:r>
            <a:r>
              <a:rPr lang="en-US" sz="3600" dirty="0">
                <a:solidFill>
                  <a:schemeClr val="bg1"/>
                </a:solidFill>
                <a:latin typeface="Times New Roman" panose="02020603050405020304" pitchFamily="18" charset="0"/>
                <a:cs typeface="Times New Roman" panose="02020603050405020304" pitchFamily="18" charset="0"/>
              </a:rPr>
              <a:t> do.</a:t>
            </a:r>
          </a:p>
        </p:txBody>
      </p:sp>
      <p:sp>
        <p:nvSpPr>
          <p:cNvPr id="11" name="Rectangle 10">
            <a:extLst>
              <a:ext uri="{FF2B5EF4-FFF2-40B4-BE49-F238E27FC236}">
                <a16:creationId xmlns:a16="http://schemas.microsoft.com/office/drawing/2014/main" id="{52C8D031-F2EF-364A-87C5-96C911392A32}"/>
              </a:ext>
            </a:extLst>
          </p:cNvPr>
          <p:cNvSpPr/>
          <p:nvPr/>
        </p:nvSpPr>
        <p:spPr>
          <a:xfrm>
            <a:off x="5264727" y="2965470"/>
            <a:ext cx="6788728" cy="2862322"/>
          </a:xfrm>
          <a:prstGeom prst="rect">
            <a:avLst/>
          </a:prstGeom>
          <a:ln>
            <a:solidFill>
              <a:schemeClr val="tx2">
                <a:lumMod val="60000"/>
                <a:lumOff val="40000"/>
              </a:schemeClr>
            </a:solidFill>
          </a:ln>
        </p:spPr>
        <p:txBody>
          <a:bodyPr wrap="square">
            <a:spAutoFit/>
          </a:bodyPr>
          <a:lstStyle/>
          <a:p>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Dựa</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vào</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bản</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dịch</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ta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thấy</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bài</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thơ</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không</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có</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quy</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tắc</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nhất</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định</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về</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số</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dòng</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hay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cách</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gieo</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vần</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Tuy</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nhiên</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người</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đọc</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vẫn</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cảm</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nhận</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được</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âm</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điệu</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trữ</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tình</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của</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bài</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600" dirty="0" err="1">
                <a:solidFill>
                  <a:schemeClr val="tx2">
                    <a:lumMod val="60000"/>
                    <a:lumOff val="40000"/>
                  </a:schemeClr>
                </a:solidFill>
                <a:latin typeface="Times New Roman" panose="02020603050405020304" pitchFamily="18" charset="0"/>
                <a:cs typeface="Times New Roman" panose="02020603050405020304" pitchFamily="18" charset="0"/>
              </a:rPr>
              <a:t>thơ</a:t>
            </a:r>
            <a:r>
              <a:rPr lang="en-US" sz="3600" dirty="0">
                <a:solidFill>
                  <a:schemeClr val="tx2">
                    <a:lumMod val="60000"/>
                    <a:lumOff val="40000"/>
                  </a:schemeClr>
                </a:solidFill>
                <a:latin typeface="Times New Roman" panose="02020603050405020304" pitchFamily="18" charset="0"/>
                <a:cs typeface="Times New Roman" panose="02020603050405020304" pitchFamily="18" charset="0"/>
              </a:rPr>
              <a:t>.</a:t>
            </a:r>
          </a:p>
        </p:txBody>
      </p:sp>
      <p:sp>
        <p:nvSpPr>
          <p:cNvPr id="12" name="Down Arrow 11">
            <a:extLst>
              <a:ext uri="{FF2B5EF4-FFF2-40B4-BE49-F238E27FC236}">
                <a16:creationId xmlns:a16="http://schemas.microsoft.com/office/drawing/2014/main" id="{13AFD292-05D8-8A48-8F5D-5A437A0B226B}"/>
              </a:ext>
            </a:extLst>
          </p:cNvPr>
          <p:cNvSpPr/>
          <p:nvPr/>
        </p:nvSpPr>
        <p:spPr>
          <a:xfrm>
            <a:off x="8566250" y="1921102"/>
            <a:ext cx="725840" cy="492767"/>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27BC668-91DB-984A-9F4F-2A2614471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12" y="1843087"/>
            <a:ext cx="4049546" cy="285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9911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ppt_w/2"/>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5" presetClass="entr" presetSubtype="1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ECB0F83A-7BD6-0547-800E-12E9E3081E18}"/>
              </a:ext>
            </a:extLst>
          </p:cNvPr>
          <p:cNvGraphicFramePr>
            <a:graphicFrameLocks noGrp="1"/>
          </p:cNvGraphicFramePr>
          <p:nvPr>
            <p:extLst>
              <p:ext uri="{D42A27DB-BD31-4B8C-83A1-F6EECF244321}">
                <p14:modId xmlns:p14="http://schemas.microsoft.com/office/powerpoint/2010/main" val="3608867579"/>
              </p:ext>
            </p:extLst>
          </p:nvPr>
        </p:nvGraphicFramePr>
        <p:xfrm>
          <a:off x="0" y="-2"/>
          <a:ext cx="12192000" cy="6969472"/>
        </p:xfrm>
        <a:graphic>
          <a:graphicData uri="http://schemas.openxmlformats.org/drawingml/2006/table">
            <a:tbl>
              <a:tblPr firstRow="1" bandRow="1">
                <a:tableStyleId>{5C22544A-7EE6-4342-B048-85BDC9FD1C3A}</a:tableStyleId>
              </a:tblPr>
              <a:tblGrid>
                <a:gridCol w="2951018">
                  <a:extLst>
                    <a:ext uri="{9D8B030D-6E8A-4147-A177-3AD203B41FA5}">
                      <a16:colId xmlns:a16="http://schemas.microsoft.com/office/drawing/2014/main" val="3614182334"/>
                    </a:ext>
                  </a:extLst>
                </a:gridCol>
                <a:gridCol w="9240982">
                  <a:extLst>
                    <a:ext uri="{9D8B030D-6E8A-4147-A177-3AD203B41FA5}">
                      <a16:colId xmlns:a16="http://schemas.microsoft.com/office/drawing/2014/main" val="1423340213"/>
                    </a:ext>
                  </a:extLst>
                </a:gridCol>
              </a:tblGrid>
              <a:tr h="625578">
                <a:tc gridSpan="2">
                  <a:txBody>
                    <a:bodyPr/>
                    <a:lstStyle/>
                    <a:p>
                      <a:pPr algn="ctr"/>
                      <a:r>
                        <a:rPr lang="en-US" sz="3000" b="1" dirty="0" err="1">
                          <a:latin typeface="Times New Roman" panose="02020603050405020304" pitchFamily="18" charset="0"/>
                          <a:cs typeface="Times New Roman" panose="02020603050405020304" pitchFamily="18" charset="0"/>
                        </a:rPr>
                        <a:t>Phiếu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tập</a:t>
                      </a:r>
                      <a:endParaRPr lang="en-US" sz="3000" b="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3770082446"/>
                  </a:ext>
                </a:extLst>
              </a:tr>
              <a:tr h="971246">
                <a:tc>
                  <a:txBody>
                    <a:bodyPr/>
                    <a:lstStyle/>
                    <a:p>
                      <a:pPr algn="ct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Đặc</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điểm</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của</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thể</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loại</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thơ</a:t>
                      </a:r>
                      <a:endParaRPr lang="en-US" sz="3000" b="1" dirty="0">
                        <a:solidFill>
                          <a:schemeClr val="tx2">
                            <a:lumMod val="60000"/>
                            <a:lumOff val="4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Thể</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hiện</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trong</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văn</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bản</a:t>
                      </a:r>
                      <a:endParaRPr lang="en-US"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algn="ct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Mây</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và</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tx2">
                              <a:lumMod val="60000"/>
                              <a:lumOff val="40000"/>
                            </a:schemeClr>
                          </a:solidFill>
                          <a:latin typeface="Times New Roman" panose="02020603050405020304" pitchFamily="18" charset="0"/>
                          <a:cs typeface="Times New Roman" panose="02020603050405020304" pitchFamily="18" charset="0"/>
                        </a:rPr>
                        <a:t>sóng</a:t>
                      </a:r>
                      <a:r>
                        <a:rPr lang="en-US" sz="3000" b="1" dirty="0">
                          <a:solidFill>
                            <a:schemeClr val="tx2">
                              <a:lumMod val="60000"/>
                              <a:lumOff val="40000"/>
                            </a:schemeClr>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451137310"/>
                  </a:ext>
                </a:extLst>
              </a:tr>
              <a:tr h="2511093">
                <a:tc>
                  <a:txBody>
                    <a:bodyPr/>
                    <a:lstStyle/>
                    <a:p>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phẩm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diễn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endParaRPr lang="en-US" sz="3000" dirty="0">
                        <a:latin typeface="Times New Roman" panose="02020603050405020304" pitchFamily="18" charset="0"/>
                        <a:cs typeface="Times New Roman" panose="02020603050405020304" pitchFamily="18" charset="0"/>
                      </a:endParaRPr>
                    </a:p>
                  </a:txBody>
                  <a:tcPr/>
                </a:tc>
                <a:tc>
                  <a:txBody>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qua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trò</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Mây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sóng</a:t>
                      </a:r>
                      <a:r>
                        <a:rPr lang="en-US" sz="3000" i="1"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của</a:t>
                      </a:r>
                      <a:r>
                        <a:rPr lang="en-US" sz="3000" i="0" dirty="0">
                          <a:latin typeface="Times New Roman" panose="02020603050405020304" pitchFamily="18" charset="0"/>
                          <a:cs typeface="Times New Roman" panose="02020603050405020304" pitchFamily="18" charset="0"/>
                        </a:rPr>
                        <a:t> Ta-go </a:t>
                      </a:r>
                      <a:r>
                        <a:rPr lang="en-US" sz="3000" i="0" dirty="0" err="1">
                          <a:latin typeface="Times New Roman" panose="02020603050405020304" pitchFamily="18" charset="0"/>
                          <a:cs typeface="Times New Roman" panose="02020603050405020304" pitchFamily="18" charset="0"/>
                        </a:rPr>
                        <a:t>ngợi</a:t>
                      </a:r>
                      <a:r>
                        <a:rPr lang="en-US" sz="3000" i="0" dirty="0">
                          <a:latin typeface="Times New Roman" panose="02020603050405020304" pitchFamily="18" charset="0"/>
                          <a:cs typeface="Times New Roman" panose="02020603050405020304" pitchFamily="18" charset="0"/>
                        </a:rPr>
                        <a:t> ca </a:t>
                      </a:r>
                      <a:r>
                        <a:rPr lang="en-US" sz="3000" i="0" dirty="0" err="1">
                          <a:latin typeface="Times New Roman" panose="02020603050405020304" pitchFamily="18" charset="0"/>
                          <a:cs typeface="Times New Roman" panose="02020603050405020304" pitchFamily="18" charset="0"/>
                        </a:rPr>
                        <a:t>tình</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mẫu</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tử</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thiêng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liêng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sâu</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sắc</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Đồng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thời</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bài</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thơ</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cũng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chứa</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đựng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quan</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niệm</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của</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tác</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giả</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về</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những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hạnh</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phúc</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giản</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dị</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trong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cuộc</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sống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đời</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thường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của</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mỗi</a:t>
                      </a:r>
                      <a:r>
                        <a:rPr lang="en-US" sz="3000" i="0" dirty="0">
                          <a:latin typeface="Times New Roman" panose="02020603050405020304" pitchFamily="18" charset="0"/>
                          <a:cs typeface="Times New Roman" panose="02020603050405020304" pitchFamily="18" charset="0"/>
                        </a:rPr>
                        <a:t> con </a:t>
                      </a:r>
                      <a:r>
                        <a:rPr lang="en-US" sz="3000" i="0" dirty="0" err="1">
                          <a:latin typeface="Times New Roman" panose="02020603050405020304" pitchFamily="18" charset="0"/>
                          <a:cs typeface="Times New Roman" panose="02020603050405020304" pitchFamily="18" charset="0"/>
                        </a:rPr>
                        <a:t>người</a:t>
                      </a:r>
                      <a:r>
                        <a:rPr lang="en-US" sz="3000" i="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50107683"/>
                  </a:ext>
                </a:extLst>
              </a:tr>
              <a:tr h="2826961">
                <a:tc>
                  <a:txBody>
                    <a:bodyPr/>
                    <a:lstStyle/>
                    <a:p>
                      <a:r>
                        <a:rPr lang="en-US" sz="3000" dirty="0" err="1">
                          <a:latin typeface="Times New Roman" panose="02020603050405020304" pitchFamily="18" charset="0"/>
                          <a:cs typeface="Times New Roman" panose="02020603050405020304" pitchFamily="18" charset="0"/>
                        </a:rPr>
                        <a:t>Ngôn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ảnh</a:t>
                      </a:r>
                      <a:r>
                        <a:rPr lang="en-US" sz="3000" dirty="0">
                          <a:latin typeface="Times New Roman" panose="02020603050405020304" pitchFamily="18" charset="0"/>
                          <a:cs typeface="Times New Roman" panose="02020603050405020304" pitchFamily="18" charset="0"/>
                        </a:rPr>
                        <a:t>.</a:t>
                      </a:r>
                    </a:p>
                  </a:txBody>
                  <a:tcPr/>
                </a:tc>
                <a:tc>
                  <a:txBody>
                    <a:bodyPr/>
                    <a:lstStyle/>
                    <a:p>
                      <a:pPr marL="342900" indent="-342900">
                        <a:buFontTx/>
                        <a:buChar char="-"/>
                      </a:pPr>
                      <a:r>
                        <a:rPr lang="en-US" sz="3000" i="0" dirty="0" err="1">
                          <a:latin typeface="Times New Roman" panose="02020603050405020304" pitchFamily="18" charset="0"/>
                          <a:cs typeface="Times New Roman" panose="02020603050405020304" pitchFamily="18" charset="0"/>
                        </a:rPr>
                        <a:t>Hình</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ảnh</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giàu</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chất</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trữ</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tình</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mang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ý</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nghĩa</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biểu</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tượng</a:t>
                      </a:r>
                      <a:r>
                        <a:rPr lang="en-US" sz="3000" i="0" dirty="0">
                          <a:latin typeface="Times New Roman" panose="02020603050405020304" pitchFamily="18" charset="0"/>
                          <a:cs typeface="Times New Roman" panose="02020603050405020304" pitchFamily="18" charset="0"/>
                        </a:rPr>
                        <a:t>; </a:t>
                      </a:r>
                    </a:p>
                    <a:p>
                      <a:pPr marL="342900" indent="-342900">
                        <a:buFontTx/>
                        <a:buChar char="-"/>
                      </a:pPr>
                      <a:r>
                        <a:rPr lang="en-US" sz="3000" i="0" dirty="0" err="1">
                          <a:latin typeface="Times New Roman" panose="02020603050405020304" pitchFamily="18" charset="0"/>
                          <a:cs typeface="Times New Roman" panose="02020603050405020304" pitchFamily="18" charset="0"/>
                        </a:rPr>
                        <a:t>Kết</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cấu</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bài</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thơ</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như</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một</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truyện</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kể</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ấn</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tượng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thú</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vị</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với</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hình</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thức</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đối</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thoại</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lồng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trong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lời</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kể</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của</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em</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bé</a:t>
                      </a:r>
                      <a:r>
                        <a:rPr lang="en-US" sz="3000" i="0" dirty="0">
                          <a:latin typeface="Times New Roman" panose="02020603050405020304" pitchFamily="18" charset="0"/>
                          <a:cs typeface="Times New Roman" panose="02020603050405020304" pitchFamily="18" charset="0"/>
                        </a:rPr>
                        <a:t>;</a:t>
                      </a:r>
                    </a:p>
                    <a:p>
                      <a:pPr marL="342900" indent="-342900">
                        <a:buFontTx/>
                        <a:buChar char="-"/>
                      </a:pPr>
                      <a:r>
                        <a:rPr lang="en-US" sz="3000" i="0" dirty="0" err="1">
                          <a:latin typeface="Times New Roman" panose="02020603050405020304" pitchFamily="18" charset="0"/>
                          <a:cs typeface="Times New Roman" panose="02020603050405020304" pitchFamily="18" charset="0"/>
                        </a:rPr>
                        <a:t>Bài</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thơ</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sử</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dụng</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các</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biện</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pháp</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nghệ</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thuật</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tu</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từ</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như</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ẩn</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dụ</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nhân</a:t>
                      </a:r>
                      <a:r>
                        <a:rPr lang="en-US" sz="3000" i="0" dirty="0">
                          <a:latin typeface="Times New Roman" panose="02020603050405020304" pitchFamily="18" charset="0"/>
                          <a:cs typeface="Times New Roman" panose="02020603050405020304" pitchFamily="18" charset="0"/>
                        </a:rPr>
                        <a:t> </a:t>
                      </a:r>
                      <a:r>
                        <a:rPr lang="en-US" sz="3000" i="0" dirty="0" err="1">
                          <a:latin typeface="Times New Roman" panose="02020603050405020304" pitchFamily="18" charset="0"/>
                          <a:cs typeface="Times New Roman" panose="02020603050405020304" pitchFamily="18" charset="0"/>
                        </a:rPr>
                        <a:t>hóa</a:t>
                      </a:r>
                      <a:r>
                        <a:rPr lang="en-US" sz="3000" i="0" dirty="0">
                          <a:latin typeface="Times New Roman" panose="02020603050405020304" pitchFamily="18" charset="0"/>
                          <a:cs typeface="Times New Roman" panose="02020603050405020304" pitchFamily="18" charset="0"/>
                        </a:rPr>
                        <a:t>, …</a:t>
                      </a:r>
                      <a:endParaRPr lang="en-US" sz="30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17150746"/>
                  </a:ext>
                </a:extLst>
              </a:tr>
            </a:tbl>
          </a:graphicData>
        </a:graphic>
      </p:graphicFrame>
    </p:spTree>
    <p:extLst>
      <p:ext uri="{BB962C8B-B14F-4D97-AF65-F5344CB8AC3E}">
        <p14:creationId xmlns:p14="http://schemas.microsoft.com/office/powerpoint/2010/main" val="214164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FD4DAC-9576-9C4F-9C09-73191FB61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 y="0"/>
            <a:ext cx="12211188" cy="6858000"/>
          </a:xfrm>
          <a:prstGeom prst="rect">
            <a:avLst/>
          </a:prstGeom>
        </p:spPr>
      </p:pic>
      <p:grpSp>
        <p:nvGrpSpPr>
          <p:cNvPr id="12" name="Group 11">
            <a:extLst>
              <a:ext uri="{FF2B5EF4-FFF2-40B4-BE49-F238E27FC236}">
                <a16:creationId xmlns:a16="http://schemas.microsoft.com/office/drawing/2014/main" id="{96C0905E-7AA2-A243-9CD2-E1FD16B858CE}"/>
              </a:ext>
            </a:extLst>
          </p:cNvPr>
          <p:cNvGrpSpPr/>
          <p:nvPr/>
        </p:nvGrpSpPr>
        <p:grpSpPr>
          <a:xfrm>
            <a:off x="652918" y="280109"/>
            <a:ext cx="5240645" cy="653136"/>
            <a:chOff x="4338421" y="1783597"/>
            <a:chExt cx="6473946" cy="653136"/>
          </a:xfrm>
        </p:grpSpPr>
        <p:sp>
          <p:nvSpPr>
            <p:cNvPr id="17" name="Rectangle: Rounded Corners 34">
              <a:extLst>
                <a:ext uri="{FF2B5EF4-FFF2-40B4-BE49-F238E27FC236}">
                  <a16:creationId xmlns:a16="http://schemas.microsoft.com/office/drawing/2014/main" id="{581E73E5-7679-2446-9871-F8450EA79988}"/>
                </a:ext>
              </a:extLst>
            </p:cNvPr>
            <p:cNvSpPr/>
            <p:nvPr/>
          </p:nvSpPr>
          <p:spPr>
            <a:xfrm>
              <a:off x="4338421" y="1784631"/>
              <a:ext cx="6237819" cy="652102"/>
            </a:xfrm>
            <a:prstGeom prst="roundRect">
              <a:avLst>
                <a:gd name="adj" fmla="val 4806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   </a:t>
              </a:r>
            </a:p>
          </p:txBody>
        </p:sp>
        <p:sp>
          <p:nvSpPr>
            <p:cNvPr id="18" name="矩形 57">
              <a:extLst>
                <a:ext uri="{FF2B5EF4-FFF2-40B4-BE49-F238E27FC236}">
                  <a16:creationId xmlns:a16="http://schemas.microsoft.com/office/drawing/2014/main" id="{AAD1351A-8110-2942-A7C9-4DDD063DBC45}"/>
                </a:ext>
              </a:extLst>
            </p:cNvPr>
            <p:cNvSpPr>
              <a:spLocks noChangeArrowheads="1"/>
            </p:cNvSpPr>
            <p:nvPr/>
          </p:nvSpPr>
          <p:spPr bwMode="auto">
            <a:xfrm>
              <a:off x="4933343" y="1783597"/>
              <a:ext cx="5879024"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4" tIns="45698" rIns="91394" bIns="456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sz="3600" b="1" dirty="0" err="1">
                  <a:solidFill>
                    <a:srgbClr val="FF0000"/>
                  </a:solidFill>
                  <a:latin typeface="Times New Roman" panose="02020603050405020304" pitchFamily="18" charset="0"/>
                  <a:cs typeface="Times New Roman" panose="02020603050405020304" pitchFamily="18" charset="0"/>
                </a:rPr>
                <a:t>Thông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điệp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19" name="椭圆 52">
            <a:extLst>
              <a:ext uri="{FF2B5EF4-FFF2-40B4-BE49-F238E27FC236}">
                <a16:creationId xmlns:a16="http://schemas.microsoft.com/office/drawing/2014/main" id="{CDE03B2F-2EB2-0049-AD81-7B80AF2A25BB}"/>
              </a:ext>
            </a:extLst>
          </p:cNvPr>
          <p:cNvSpPr/>
          <p:nvPr/>
        </p:nvSpPr>
        <p:spPr>
          <a:xfrm>
            <a:off x="513057" y="280626"/>
            <a:ext cx="653136" cy="65313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600" b="1" dirty="0">
                <a:solidFill>
                  <a:srgbClr val="FF0000"/>
                </a:solidFill>
                <a:latin typeface="Times New Roman" panose="02020603050405020304" pitchFamily="18" charset="0"/>
                <a:cs typeface="Times New Roman" panose="02020603050405020304" pitchFamily="18" charset="0"/>
              </a:rPr>
              <a:t>4</a:t>
            </a:r>
            <a:endParaRPr lang="zh-CN" alt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6D6F92F6-7FF8-2C4E-9E16-42BDB06F4BBC}"/>
              </a:ext>
            </a:extLst>
          </p:cNvPr>
          <p:cNvGrpSpPr/>
          <p:nvPr/>
        </p:nvGrpSpPr>
        <p:grpSpPr>
          <a:xfrm>
            <a:off x="174204" y="1185082"/>
            <a:ext cx="4152744" cy="3262227"/>
            <a:chOff x="5882185" y="475158"/>
            <a:chExt cx="5691116" cy="3558444"/>
          </a:xfrm>
        </p:grpSpPr>
        <p:sp>
          <p:nvSpPr>
            <p:cNvPr id="13" name="TextBox 12">
              <a:extLst>
                <a:ext uri="{FF2B5EF4-FFF2-40B4-BE49-F238E27FC236}">
                  <a16:creationId xmlns:a16="http://schemas.microsoft.com/office/drawing/2014/main" id="{2E7ACF7D-C948-BB4E-AE76-B7A19D82114A}"/>
                </a:ext>
              </a:extLst>
            </p:cNvPr>
            <p:cNvSpPr txBox="1"/>
            <p:nvPr/>
          </p:nvSpPr>
          <p:spPr>
            <a:xfrm>
              <a:off x="6636272" y="896649"/>
              <a:ext cx="4448236" cy="2920793"/>
            </a:xfrm>
            <a:prstGeom prst="rect">
              <a:avLst/>
            </a:prstGeom>
            <a:noFill/>
          </p:spPr>
          <p:txBody>
            <a:bodyPr wrap="square">
              <a:spAutoFit/>
            </a:bodyPr>
            <a:lstStyle/>
            <a:p>
              <a:pPr algn="ct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Em</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có</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cảm</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nhận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gì</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về</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tình</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cảm</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của</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tác</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giả</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Những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chi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tiết</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nào</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trong</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bài</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thơ</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khiến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em</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có</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cảm</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nhận</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60000"/>
                      <a:lumOff val="40000"/>
                    </a:schemeClr>
                  </a:solidFill>
                  <a:latin typeface="Times New Roman" panose="02020603050405020304" pitchFamily="18" charset="0"/>
                  <a:cs typeface="Times New Roman" panose="02020603050405020304" pitchFamily="18" charset="0"/>
                </a:rPr>
                <a:t>đó</a:t>
              </a:r>
              <a:r>
                <a:rPr lang="en-US" sz="2800" b="1" i="1" dirty="0">
                  <a:solidFill>
                    <a:schemeClr val="tx2">
                      <a:lumMod val="60000"/>
                      <a:lumOff val="40000"/>
                    </a:schemeClr>
                  </a:solidFill>
                  <a:latin typeface="Times New Roman" panose="02020603050405020304" pitchFamily="18" charset="0"/>
                  <a:cs typeface="Times New Roman" panose="02020603050405020304" pitchFamily="18" charset="0"/>
                </a:rPr>
                <a:t>?</a:t>
              </a:r>
            </a:p>
          </p:txBody>
        </p:sp>
        <p:sp>
          <p:nvSpPr>
            <p:cNvPr id="14" name="Cloud 13">
              <a:extLst>
                <a:ext uri="{FF2B5EF4-FFF2-40B4-BE49-F238E27FC236}">
                  <a16:creationId xmlns:a16="http://schemas.microsoft.com/office/drawing/2014/main" id="{AD1E460C-EBCD-694A-B804-B839B28A2422}"/>
                </a:ext>
              </a:extLst>
            </p:cNvPr>
            <p:cNvSpPr/>
            <p:nvPr/>
          </p:nvSpPr>
          <p:spPr>
            <a:xfrm>
              <a:off x="5882185" y="475158"/>
              <a:ext cx="5691116" cy="35584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7A94771E-5DBC-364B-9D9C-818CFF75A470}"/>
              </a:ext>
            </a:extLst>
          </p:cNvPr>
          <p:cNvPicPr>
            <a:picLocks noChangeAspect="1"/>
          </p:cNvPicPr>
          <p:nvPr/>
        </p:nvPicPr>
        <p:blipFill rotWithShape="1">
          <a:blip r:embed="rId4">
            <a:extLst>
              <a:ext uri="{28A0092B-C50C-407E-A947-70E740481C1C}">
                <a14:useLocalDpi xmlns:a14="http://schemas.microsoft.com/office/drawing/2010/main" val="0"/>
              </a:ext>
            </a:extLst>
          </a:blip>
          <a:srcRect l="3168" r="24500" b="8480"/>
          <a:stretch/>
        </p:blipFill>
        <p:spPr>
          <a:xfrm>
            <a:off x="8510268" y="1013009"/>
            <a:ext cx="3087607" cy="25862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21">
            <a:extLst>
              <a:ext uri="{FF2B5EF4-FFF2-40B4-BE49-F238E27FC236}">
                <a16:creationId xmlns:a16="http://schemas.microsoft.com/office/drawing/2014/main" id="{47A8C594-1C52-024D-816B-CB0C1913B0DA}"/>
              </a:ext>
            </a:extLst>
          </p:cNvPr>
          <p:cNvPicPr>
            <a:picLocks noChangeAspect="1"/>
          </p:cNvPicPr>
          <p:nvPr/>
        </p:nvPicPr>
        <p:blipFill rotWithShape="1">
          <a:blip r:embed="rId5">
            <a:extLst>
              <a:ext uri="{28A0092B-C50C-407E-A947-70E740481C1C}">
                <a14:useLocalDpi xmlns:a14="http://schemas.microsoft.com/office/drawing/2010/main" val="0"/>
              </a:ext>
            </a:extLst>
          </a:blip>
          <a:srcRect l="30540" t="15737" r="9026" b="6849"/>
          <a:stretch/>
        </p:blipFill>
        <p:spPr>
          <a:xfrm>
            <a:off x="6217292" y="3164533"/>
            <a:ext cx="268605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a:extLst>
              <a:ext uri="{FF2B5EF4-FFF2-40B4-BE49-F238E27FC236}">
                <a16:creationId xmlns:a16="http://schemas.microsoft.com/office/drawing/2014/main" id="{8003A38D-6A77-3D47-A05F-D2CFB314DE6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895" b="89895" l="9585" r="90575">
                        <a14:foregroundMark x1="35144" y1="13684" x2="35144" y2="13684"/>
                        <a14:foregroundMark x1="33227" y1="20842" x2="33227" y2="20842"/>
                        <a14:foregroundMark x1="13419" y1="30105" x2="13419" y2="30105"/>
                        <a14:foregroundMark x1="19489" y1="83789" x2="19489" y2="83789"/>
                        <a14:foregroundMark x1="27636" y1="85263" x2="27636" y2="85263"/>
                        <a14:foregroundMark x1="25879" y1="82316" x2="25879" y2="82316"/>
                        <a14:foregroundMark x1="60383" y1="84421" x2="60383" y2="84421"/>
                        <a14:foregroundMark x1="68690" y1="85263" x2="68690" y2="85263"/>
                        <a14:foregroundMark x1="61022" y1="82737" x2="61022" y2="82737"/>
                        <a14:foregroundMark x1="74920" y1="56842" x2="74920" y2="56842"/>
                        <a14:foregroundMark x1="48403" y1="41263" x2="48403" y2="41263"/>
                        <a14:foregroundMark x1="56230" y1="28632" x2="56230" y2="28632"/>
                        <a14:foregroundMark x1="86262" y1="19789" x2="86262" y2="19789"/>
                        <a14:foregroundMark x1="83866" y1="14526" x2="83866" y2="14526"/>
                        <a14:foregroundMark x1="88019" y1="14105" x2="88019" y2="14105"/>
                        <a14:foregroundMark x1="90256" y1="17053" x2="90256" y2="17053"/>
                        <a14:foregroundMark x1="90256" y1="17053" x2="90256" y2="17053"/>
                        <a14:foregroundMark x1="81629" y1="23158" x2="81629" y2="23158"/>
                        <a14:foregroundMark x1="81150" y1="20842" x2="81150" y2="20842"/>
                        <a14:foregroundMark x1="81150" y1="18526" x2="81150" y2="18526"/>
                        <a14:foregroundMark x1="82109" y1="16211" x2="82109" y2="16211"/>
                        <a14:foregroundMark x1="85623" y1="14105" x2="85623" y2="14105"/>
                        <a14:foregroundMark x1="90575" y1="20632" x2="90575" y2="20632"/>
                        <a14:foregroundMark x1="90575" y1="21053" x2="90575" y2="21053"/>
                        <a14:foregroundMark x1="81629" y1="23579" x2="81629" y2="23579"/>
                        <a14:foregroundMark x1="82428" y1="22947" x2="82428" y2="22947"/>
                        <a14:foregroundMark x1="82109" y1="21053" x2="82109" y2="21053"/>
                        <a14:foregroundMark x1="65495" y1="57263" x2="65495" y2="57263"/>
                        <a14:foregroundMark x1="77955" y1="60842" x2="77955" y2="60842"/>
                        <a14:foregroundMark x1="80831" y1="60211" x2="80831" y2="60211"/>
                        <a14:foregroundMark x1="80831" y1="60211" x2="80831" y2="60211"/>
                        <a14:foregroundMark x1="78115" y1="62526" x2="78115" y2="62526"/>
                        <a14:foregroundMark x1="68211" y1="40632" x2="68211" y2="40632"/>
                        <a14:foregroundMark x1="62939" y1="35368" x2="62939" y2="35368"/>
                        <a14:foregroundMark x1="34824" y1="13263" x2="34824" y2="13263"/>
                        <a14:backgroundMark x1="23323" y1="79579" x2="23323" y2="79579"/>
                        <a14:backgroundMark x1="64377" y1="80632" x2="64377" y2="80632"/>
                      </a14:backgroundRemoval>
                    </a14:imgEffect>
                  </a14:imgLayer>
                </a14:imgProps>
              </a:ext>
            </a:extLst>
          </a:blip>
          <a:srcRect l="7647" t="6184" r="56068" b="9626"/>
          <a:stretch/>
        </p:blipFill>
        <p:spPr>
          <a:xfrm>
            <a:off x="3774404" y="1933586"/>
            <a:ext cx="2884660" cy="5078772"/>
          </a:xfrm>
          <a:prstGeom prst="rect">
            <a:avLst/>
          </a:prstGeom>
        </p:spPr>
      </p:pic>
      <p:pic>
        <p:nvPicPr>
          <p:cNvPr id="23" name="Picture 22">
            <a:extLst>
              <a:ext uri="{FF2B5EF4-FFF2-40B4-BE49-F238E27FC236}">
                <a16:creationId xmlns:a16="http://schemas.microsoft.com/office/drawing/2014/main" id="{87BCA640-7DD0-0A43-B85C-BB478A7A66D5}"/>
              </a:ext>
            </a:extLst>
          </p:cNvPr>
          <p:cNvPicPr>
            <a:picLocks noChangeAspect="1"/>
          </p:cNvPicPr>
          <p:nvPr/>
        </p:nvPicPr>
        <p:blipFill rotWithShape="1">
          <a:blip r:embed="rId6">
            <a:extLst>
              <a:ext uri="{BEBA8EAE-BF5A-486C-A8C5-ECC9F3942E4B}">
                <a14:imgProps xmlns:a14="http://schemas.microsoft.com/office/drawing/2010/main">
                  <a14:imgLayer r:embed="rId8">
                    <a14:imgEffect>
                      <a14:backgroundRemoval t="9895" b="89895" l="9585" r="90575">
                        <a14:foregroundMark x1="35144" y1="13684" x2="35144" y2="13684"/>
                        <a14:foregroundMark x1="33227" y1="20842" x2="33227" y2="20842"/>
                        <a14:foregroundMark x1="13419" y1="30105" x2="13419" y2="30105"/>
                        <a14:foregroundMark x1="19489" y1="83789" x2="19489" y2="83789"/>
                        <a14:foregroundMark x1="27636" y1="85263" x2="27636" y2="85263"/>
                        <a14:foregroundMark x1="25879" y1="82316" x2="25879" y2="82316"/>
                        <a14:foregroundMark x1="60383" y1="84421" x2="60383" y2="84421"/>
                        <a14:foregroundMark x1="68690" y1="85263" x2="68690" y2="85263"/>
                        <a14:foregroundMark x1="61022" y1="82737" x2="61022" y2="82737"/>
                        <a14:foregroundMark x1="74920" y1="56842" x2="74920" y2="56842"/>
                        <a14:foregroundMark x1="48403" y1="41263" x2="48403" y2="41263"/>
                        <a14:foregroundMark x1="56230" y1="28632" x2="56230" y2="28632"/>
                        <a14:foregroundMark x1="86262" y1="19789" x2="86262" y2="19789"/>
                        <a14:foregroundMark x1="83866" y1="14526" x2="83866" y2="14526"/>
                        <a14:foregroundMark x1="88019" y1="14105" x2="88019" y2="14105"/>
                        <a14:foregroundMark x1="90256" y1="17053" x2="90256" y2="17053"/>
                        <a14:foregroundMark x1="90256" y1="17053" x2="90256" y2="17053"/>
                        <a14:foregroundMark x1="81629" y1="23158" x2="81629" y2="23158"/>
                        <a14:foregroundMark x1="81150" y1="20842" x2="81150" y2="20842"/>
                        <a14:foregroundMark x1="81150" y1="18526" x2="81150" y2="18526"/>
                        <a14:foregroundMark x1="82109" y1="16211" x2="82109" y2="16211"/>
                        <a14:foregroundMark x1="85623" y1="14105" x2="85623" y2="14105"/>
                        <a14:foregroundMark x1="90575" y1="20632" x2="90575" y2="20632"/>
                        <a14:foregroundMark x1="90575" y1="21053" x2="90575" y2="21053"/>
                        <a14:foregroundMark x1="81629" y1="23579" x2="81629" y2="23579"/>
                        <a14:foregroundMark x1="82428" y1="22947" x2="82428" y2="22947"/>
                        <a14:foregroundMark x1="82109" y1="21053" x2="82109" y2="21053"/>
                        <a14:foregroundMark x1="65495" y1="57263" x2="65495" y2="57263"/>
                        <a14:foregroundMark x1="77955" y1="60842" x2="77955" y2="60842"/>
                        <a14:foregroundMark x1="80831" y1="60211" x2="80831" y2="60211"/>
                        <a14:foregroundMark x1="80831" y1="60211" x2="80831" y2="60211"/>
                        <a14:foregroundMark x1="78115" y1="62526" x2="78115" y2="62526"/>
                        <a14:foregroundMark x1="68211" y1="40632" x2="68211" y2="40632"/>
                        <a14:foregroundMark x1="62939" y1="35368" x2="62939" y2="35368"/>
                        <a14:foregroundMark x1="34824" y1="13263" x2="34824" y2="13263"/>
                        <a14:backgroundMark x1="23323" y1="79579" x2="23323" y2="79579"/>
                        <a14:backgroundMark x1="64377" y1="80632" x2="64377" y2="80632"/>
                      </a14:backgroundRemoval>
                    </a14:imgEffect>
                  </a14:imgLayer>
                </a14:imgProps>
              </a:ext>
            </a:extLst>
          </a:blip>
          <a:srcRect l="46332" t="11180" r="3553" b="11987"/>
          <a:stretch/>
        </p:blipFill>
        <p:spPr>
          <a:xfrm>
            <a:off x="3590314" y="2155505"/>
            <a:ext cx="3581419" cy="4634933"/>
          </a:xfrm>
          <a:prstGeom prst="rect">
            <a:avLst/>
          </a:prstGeom>
        </p:spPr>
      </p:pic>
      <p:pic>
        <p:nvPicPr>
          <p:cNvPr id="24" name="Picture 23">
            <a:extLst>
              <a:ext uri="{FF2B5EF4-FFF2-40B4-BE49-F238E27FC236}">
                <a16:creationId xmlns:a16="http://schemas.microsoft.com/office/drawing/2014/main" id="{BBDB1E3C-F44F-3E4D-803F-31136834409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16111" y1="39028" x2="16111" y2="39028"/>
                        <a14:foregroundMark x1="40111" y1="19167" x2="40111" y2="19167"/>
                        <a14:foregroundMark x1="59222" y1="10000" x2="59222" y2="10000"/>
                        <a14:foregroundMark x1="72556" y1="17083" x2="72556" y2="17083"/>
                        <a14:foregroundMark x1="80889" y1="32361" x2="80889" y2="32361"/>
                        <a14:foregroundMark x1="85556" y1="55833" x2="85556" y2="55833"/>
                      </a14:backgroundRemoval>
                    </a14:imgEffect>
                  </a14:imgLayer>
                </a14:imgProps>
              </a:ext>
              <a:ext uri="{28A0092B-C50C-407E-A947-70E740481C1C}">
                <a14:useLocalDpi xmlns:a14="http://schemas.microsoft.com/office/drawing/2010/main" val="0"/>
              </a:ext>
            </a:extLst>
          </a:blip>
          <a:stretch>
            <a:fillRect/>
          </a:stretch>
        </p:blipFill>
        <p:spPr>
          <a:xfrm flipH="1">
            <a:off x="-246944" y="893231"/>
            <a:ext cx="5092671" cy="3619013"/>
          </a:xfrm>
          <a:prstGeom prst="rect">
            <a:avLst/>
          </a:prstGeom>
        </p:spPr>
      </p:pic>
      <p:pic>
        <p:nvPicPr>
          <p:cNvPr id="25" name="Picture 24">
            <a:extLst>
              <a:ext uri="{FF2B5EF4-FFF2-40B4-BE49-F238E27FC236}">
                <a16:creationId xmlns:a16="http://schemas.microsoft.com/office/drawing/2014/main" id="{E00EE3DE-F9FF-644E-AAA0-A71B6DE755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96414" y="0"/>
            <a:ext cx="5231679" cy="6452576"/>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44FFF145-960C-C645-84C2-F769031D9112}"/>
              </a:ext>
            </a:extLst>
          </p:cNvPr>
          <p:cNvSpPr txBox="1"/>
          <p:nvPr/>
        </p:nvSpPr>
        <p:spPr>
          <a:xfrm>
            <a:off x="6896414" y="821500"/>
            <a:ext cx="5087768" cy="2677656"/>
          </a:xfrm>
          <a:prstGeom prst="rect">
            <a:avLst/>
          </a:prstGeom>
          <a:noFill/>
        </p:spPr>
        <p:txBody>
          <a:bodyPr wrap="square">
            <a:spAutoFit/>
          </a:bodyPr>
          <a:lstStyle/>
          <a:p>
            <a:pPr algn="ct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gửi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mẫu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niệm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71442EAA-E3B7-C240-A20D-0A5E3D8255B9}"/>
              </a:ext>
            </a:extLst>
          </p:cNvPr>
          <p:cNvSpPr/>
          <p:nvPr/>
        </p:nvSpPr>
        <p:spPr>
          <a:xfrm>
            <a:off x="6705270" y="469677"/>
            <a:ext cx="5284940" cy="3970318"/>
          </a:xfrm>
          <a:prstGeom prst="rect">
            <a:avLst/>
          </a:prstGeom>
        </p:spPr>
        <p:txBody>
          <a:bodyPr wrap="square">
            <a:spAutoFit/>
          </a:bodyPr>
          <a:lstStyle/>
          <a:p>
            <a:pPr marL="457200" lvl="0" indent="-457200">
              <a:buFont typeface="Wingdings" pitchFamily="2" charset="2"/>
              <a:buChar char="v"/>
            </a:pPr>
            <a:r>
              <a:rPr lang="vi-VN" sz="2800" i="1" dirty="0">
                <a:latin typeface="Times New Roman" panose="02020603050405020304" pitchFamily="18" charset="0"/>
                <a:cs typeface="Times New Roman" panose="02020603050405020304" pitchFamily="18" charset="0"/>
              </a:rPr>
              <a:t>Tình cảm gia đình, đặc biệt là tình mẫu tử, sẽ luôn là điểm tựa vững chắc cho chúng ta trước những cám dỗ của cuộc đời. </a:t>
            </a:r>
          </a:p>
          <a:p>
            <a:pPr marL="457200" lvl="0" indent="-457200">
              <a:buFont typeface="Wingdings" pitchFamily="2" charset="2"/>
              <a:buChar char="v"/>
            </a:pPr>
            <a:r>
              <a:rPr lang="vi-VN" sz="2800" i="1" dirty="0">
                <a:latin typeface="Times New Roman" panose="02020603050405020304" pitchFamily="18" charset="0"/>
                <a:cs typeface="Times New Roman" panose="02020603050405020304" pitchFamily="18" charset="0"/>
              </a:rPr>
              <a:t>Hạnh phúc là những điều bình dị, thân thương và gần gũi. Hạnh phúc ở ngay trên trần thế và do chính con người tạo ra.</a:t>
            </a:r>
          </a:p>
          <a:p>
            <a:pPr marL="457200" lvl="0" indent="-457200">
              <a:buFont typeface="Wingdings" pitchFamily="2" charset="2"/>
              <a:buChar char="v"/>
            </a:pPr>
            <a:endParaRPr lang="vi-VN"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1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19"/>
                                        </p:tgtEl>
                                      </p:cBhvr>
                                    </p:animEffect>
                                    <p:animScale>
                                      <p:cBhvr>
                                        <p:cTn id="12" dur="250" autoRev="1" fill="hold"/>
                                        <p:tgtEl>
                                          <p:spTgt spid="19"/>
                                        </p:tgtEl>
                                      </p:cBhvr>
                                      <p:by x="105000" y="105000"/>
                                    </p:animScale>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ppt_w/2"/>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31" presetClass="entr" presetSubtype="0" fill="hold" nodeType="afterEffect">
                                  <p:stCondLst>
                                    <p:cond delay="10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1000" fill="hold"/>
                                        <p:tgtEl>
                                          <p:spTgt spid="23"/>
                                        </p:tgtEl>
                                        <p:attrNameLst>
                                          <p:attrName>ppt_w</p:attrName>
                                        </p:attrNameLst>
                                      </p:cBhvr>
                                      <p:tavLst>
                                        <p:tav tm="0">
                                          <p:val>
                                            <p:strVal val="#ppt_w*0.70"/>
                                          </p:val>
                                        </p:tav>
                                        <p:tav tm="100000">
                                          <p:val>
                                            <p:strVal val="#ppt_w"/>
                                          </p:val>
                                        </p:tav>
                                      </p:tavLst>
                                    </p:anim>
                                    <p:anim calcmode="lin" valueType="num">
                                      <p:cBhvr>
                                        <p:cTn id="51" dur="1000" fill="hold"/>
                                        <p:tgtEl>
                                          <p:spTgt spid="23"/>
                                        </p:tgtEl>
                                        <p:attrNameLst>
                                          <p:attrName>ppt_h</p:attrName>
                                        </p:attrNameLst>
                                      </p:cBhvr>
                                      <p:tavLst>
                                        <p:tav tm="0">
                                          <p:val>
                                            <p:strVal val="#ppt_h"/>
                                          </p:val>
                                        </p:tav>
                                        <p:tav tm="100000">
                                          <p:val>
                                            <p:strVal val="#ppt_h"/>
                                          </p:val>
                                        </p:tav>
                                      </p:tavLst>
                                    </p:anim>
                                    <p:animEffect transition="in" filter="fade">
                                      <p:cBhvr>
                                        <p:cTn id="52" dur="1000"/>
                                        <p:tgtEl>
                                          <p:spTgt spid="23"/>
                                        </p:tgtEl>
                                      </p:cBhvr>
                                    </p:animEffect>
                                  </p:childTnLst>
                                </p:cTn>
                              </p:par>
                              <p:par>
                                <p:cTn id="53" presetID="55" presetClass="exit" presetSubtype="0" fill="hold" nodeType="withEffect">
                                  <p:stCondLst>
                                    <p:cond delay="0"/>
                                  </p:stCondLst>
                                  <p:childTnLst>
                                    <p:anim calcmode="lin" valueType="num">
                                      <p:cBhvr>
                                        <p:cTn id="54" dur="1000"/>
                                        <p:tgtEl>
                                          <p:spTgt spid="2"/>
                                        </p:tgtEl>
                                        <p:attrNameLst>
                                          <p:attrName>ppt_w</p:attrName>
                                        </p:attrNameLst>
                                      </p:cBhvr>
                                      <p:tavLst>
                                        <p:tav tm="0">
                                          <p:val>
                                            <p:strVal val="ppt_w"/>
                                          </p:val>
                                        </p:tav>
                                        <p:tav tm="100000">
                                          <p:val>
                                            <p:strVal val="ppt_w*0.70"/>
                                          </p:val>
                                        </p:tav>
                                      </p:tavLst>
                                    </p:anim>
                                    <p:anim calcmode="lin" valueType="num">
                                      <p:cBhvr>
                                        <p:cTn id="55" dur="1000"/>
                                        <p:tgtEl>
                                          <p:spTgt spid="2"/>
                                        </p:tgtEl>
                                        <p:attrNameLst>
                                          <p:attrName>ppt_h</p:attrName>
                                        </p:attrNameLst>
                                      </p:cBhvr>
                                      <p:tavLst>
                                        <p:tav tm="0">
                                          <p:val>
                                            <p:strVal val="ppt_h"/>
                                          </p:val>
                                        </p:tav>
                                        <p:tav tm="100000">
                                          <p:val>
                                            <p:strVal val="ppt_h"/>
                                          </p:val>
                                        </p:tav>
                                      </p:tavLst>
                                    </p:anim>
                                    <p:animEffect transition="out" filter="fade">
                                      <p:cBhvr>
                                        <p:cTn id="56" dur="1000"/>
                                        <p:tgtEl>
                                          <p:spTgt spid="2"/>
                                        </p:tgtEl>
                                      </p:cBhvr>
                                    </p:animEffect>
                                    <p:set>
                                      <p:cBhvr>
                                        <p:cTn id="57" dur="1" fill="hold">
                                          <p:stCondLst>
                                            <p:cond delay="999"/>
                                          </p:stCondLst>
                                        </p:cTn>
                                        <p:tgtEl>
                                          <p:spTgt spid="2"/>
                                        </p:tgtEl>
                                        <p:attrNameLst>
                                          <p:attrName>style.visibility</p:attrName>
                                        </p:attrNameLst>
                                      </p:cBhvr>
                                      <p:to>
                                        <p:strVal val="hidden"/>
                                      </p:to>
                                    </p:set>
                                  </p:childTnLst>
                                </p:cTn>
                              </p:par>
                              <p:par>
                                <p:cTn id="58" presetID="55" presetClass="exit" presetSubtype="0" fill="hold" nodeType="withEffect">
                                  <p:stCondLst>
                                    <p:cond delay="0"/>
                                  </p:stCondLst>
                                  <p:childTnLst>
                                    <p:anim calcmode="lin" valueType="num">
                                      <p:cBhvr>
                                        <p:cTn id="59" dur="1000"/>
                                        <p:tgtEl>
                                          <p:spTgt spid="11"/>
                                        </p:tgtEl>
                                        <p:attrNameLst>
                                          <p:attrName>ppt_w</p:attrName>
                                        </p:attrNameLst>
                                      </p:cBhvr>
                                      <p:tavLst>
                                        <p:tav tm="0">
                                          <p:val>
                                            <p:strVal val="ppt_w"/>
                                          </p:val>
                                        </p:tav>
                                        <p:tav tm="100000">
                                          <p:val>
                                            <p:strVal val="ppt_w*0.70"/>
                                          </p:val>
                                        </p:tav>
                                      </p:tavLst>
                                    </p:anim>
                                    <p:anim calcmode="lin" valueType="num">
                                      <p:cBhvr>
                                        <p:cTn id="60" dur="1000"/>
                                        <p:tgtEl>
                                          <p:spTgt spid="11"/>
                                        </p:tgtEl>
                                        <p:attrNameLst>
                                          <p:attrName>ppt_h</p:attrName>
                                        </p:attrNameLst>
                                      </p:cBhvr>
                                      <p:tavLst>
                                        <p:tav tm="0">
                                          <p:val>
                                            <p:strVal val="ppt_h"/>
                                          </p:val>
                                        </p:tav>
                                        <p:tav tm="100000">
                                          <p:val>
                                            <p:strVal val="ppt_h"/>
                                          </p:val>
                                        </p:tav>
                                      </p:tavLst>
                                    </p:anim>
                                    <p:animEffect transition="out" filter="fade">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cTn>
                              </p:par>
                            </p:childTnLst>
                          </p:cTn>
                        </p:par>
                        <p:par>
                          <p:cTn id="63" fill="hold">
                            <p:stCondLst>
                              <p:cond delay="1000"/>
                            </p:stCondLst>
                            <p:childTnLst>
                              <p:par>
                                <p:cTn id="64" presetID="55"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strVal val="#ppt_w*0.70"/>
                                          </p:val>
                                        </p:tav>
                                        <p:tav tm="100000">
                                          <p:val>
                                            <p:strVal val="#ppt_w"/>
                                          </p:val>
                                        </p:tav>
                                      </p:tavLst>
                                    </p:anim>
                                    <p:anim calcmode="lin" valueType="num">
                                      <p:cBhvr>
                                        <p:cTn id="67" dur="1000" fill="hold"/>
                                        <p:tgtEl>
                                          <p:spTgt spid="24"/>
                                        </p:tgtEl>
                                        <p:attrNameLst>
                                          <p:attrName>ppt_h</p:attrName>
                                        </p:attrNameLst>
                                      </p:cBhvr>
                                      <p:tavLst>
                                        <p:tav tm="0">
                                          <p:val>
                                            <p:strVal val="#ppt_h"/>
                                          </p:val>
                                        </p:tav>
                                        <p:tav tm="100000">
                                          <p:val>
                                            <p:strVal val="#ppt_h"/>
                                          </p:val>
                                        </p:tav>
                                      </p:tavLst>
                                    </p:anim>
                                    <p:animEffect transition="in" filter="fade">
                                      <p:cBhvr>
                                        <p:cTn id="68" dur="10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xit" presetSubtype="10" fill="hold" nodeType="clickEffect">
                                  <p:stCondLst>
                                    <p:cond delay="0"/>
                                  </p:stCondLst>
                                  <p:childTnLst>
                                    <p:animEffect transition="out" filter="randombar(horizontal)">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par>
                                <p:cTn id="74" presetID="14" presetClass="exit" presetSubtype="10" fill="hold" nodeType="withEffect">
                                  <p:stCondLst>
                                    <p:cond delay="0"/>
                                  </p:stCondLst>
                                  <p:childTnLst>
                                    <p:animEffect transition="out" filter="randombar(horizontal)">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3" presetClass="entr" presetSubtype="1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linds(horizontal)">
                                      <p:cBhvr>
                                        <p:cTn id="79" dur="500"/>
                                        <p:tgtEl>
                                          <p:spTgt spid="2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linds(horizont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blinds(horizontal)">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6" grpId="0"/>
      <p:bldP spid="26" grpId="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FD4DAC-9576-9C4F-9C09-73191FB61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12211188" cy="6858000"/>
          </a:xfrm>
          <a:prstGeom prst="rect">
            <a:avLst/>
          </a:prstGeom>
        </p:spPr>
      </p:pic>
      <p:pic>
        <p:nvPicPr>
          <p:cNvPr id="4" name="Picture 3">
            <a:extLst>
              <a:ext uri="{FF2B5EF4-FFF2-40B4-BE49-F238E27FC236}">
                <a16:creationId xmlns:a16="http://schemas.microsoft.com/office/drawing/2014/main" id="{627BC668-91DB-984A-9F4F-2A2614471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511" y="1843087"/>
            <a:ext cx="5033789" cy="285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ounded Rectangle 10">
            <a:extLst>
              <a:ext uri="{FF2B5EF4-FFF2-40B4-BE49-F238E27FC236}">
                <a16:creationId xmlns:a16="http://schemas.microsoft.com/office/drawing/2014/main" id="{BA383DA1-D40B-E343-ACA6-2AE53D9D6D8D}"/>
              </a:ext>
            </a:extLst>
          </p:cNvPr>
          <p:cNvSpPr/>
          <p:nvPr/>
        </p:nvSpPr>
        <p:spPr>
          <a:xfrm>
            <a:off x="0" y="83481"/>
            <a:ext cx="5850006" cy="754614"/>
          </a:xfrm>
          <a:prstGeom prst="roundRect">
            <a:avLst/>
          </a:prstGeom>
          <a:solidFill>
            <a:schemeClr val="tx2">
              <a:lumMod val="20000"/>
              <a:lumOff val="80000"/>
            </a:schemeClr>
          </a:solidFill>
          <a:ln w="3175" cmpd="dbl">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III.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Tổng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kết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và</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củng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rPr>
              <a:t>cố</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LinoScript" panose="020B0500000000000000"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D3CB3B0E-745A-7247-AFE2-B5A7A41A07BC}"/>
              </a:ext>
            </a:extLst>
          </p:cNvPr>
          <p:cNvGrpSpPr/>
          <p:nvPr/>
        </p:nvGrpSpPr>
        <p:grpSpPr>
          <a:xfrm>
            <a:off x="6935594" y="838095"/>
            <a:ext cx="5256406" cy="3733905"/>
            <a:chOff x="5882185" y="1265874"/>
            <a:chExt cx="4440001" cy="2767728"/>
          </a:xfrm>
        </p:grpSpPr>
        <p:sp>
          <p:nvSpPr>
            <p:cNvPr id="19" name="TextBox 18">
              <a:extLst>
                <a:ext uri="{FF2B5EF4-FFF2-40B4-BE49-F238E27FC236}">
                  <a16:creationId xmlns:a16="http://schemas.microsoft.com/office/drawing/2014/main" id="{ED864C08-110F-C24C-A528-106634E9F51D}"/>
                </a:ext>
              </a:extLst>
            </p:cNvPr>
            <p:cNvSpPr txBox="1"/>
            <p:nvPr/>
          </p:nvSpPr>
          <p:spPr>
            <a:xfrm>
              <a:off x="6331562" y="1607130"/>
              <a:ext cx="3721461" cy="198479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Các</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em</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hãy</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liệt</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kê</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những</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đặc</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điểm</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của</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thơ</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tự</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do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và</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chia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sẻ</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kinh</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nghiệm</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đọc</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văn</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bản</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thơ</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theo</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đặc</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trưng</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thể</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loại</a:t>
              </a:r>
              <a:r>
                <a:rPr kumimoji="0" lang="en-US" sz="2800" b="1" i="1" u="none" strike="noStrike" kern="1200" cap="none" spc="0" normalizeH="0" baseline="0" noProof="0" dirty="0">
                  <a:ln>
                    <a:noFill/>
                  </a:ln>
                  <a:solidFill>
                    <a:srgbClr val="1F497D">
                      <a:lumMod val="60000"/>
                      <a:lumOff val="40000"/>
                    </a:srgbClr>
                  </a:solidFill>
                  <a:effectLst/>
                  <a:uLnTx/>
                  <a:uFillTx/>
                  <a:latin typeface="Times New Roman" panose="02020603050405020304" pitchFamily="18" charset="0"/>
                  <a:cs typeface="Times New Roman" panose="02020603050405020304" pitchFamily="18" charset="0"/>
                </a:rPr>
                <a:t>.</a:t>
              </a:r>
            </a:p>
          </p:txBody>
        </p:sp>
        <p:sp>
          <p:nvSpPr>
            <p:cNvPr id="22" name="Cloud 21">
              <a:extLst>
                <a:ext uri="{FF2B5EF4-FFF2-40B4-BE49-F238E27FC236}">
                  <a16:creationId xmlns:a16="http://schemas.microsoft.com/office/drawing/2014/main" id="{F1641210-1DFB-614E-9C3D-EE77C7C8CDD5}"/>
                </a:ext>
              </a:extLst>
            </p:cNvPr>
            <p:cNvSpPr/>
            <p:nvPr/>
          </p:nvSpPr>
          <p:spPr>
            <a:xfrm>
              <a:off x="5882185" y="1265874"/>
              <a:ext cx="4440001" cy="276772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aphicFrame>
        <p:nvGraphicFramePr>
          <p:cNvPr id="2" name="Table 1">
            <a:extLst>
              <a:ext uri="{FF2B5EF4-FFF2-40B4-BE49-F238E27FC236}">
                <a16:creationId xmlns:a16="http://schemas.microsoft.com/office/drawing/2014/main" id="{3993650D-7347-3446-B6BF-A12E30F5C2E3}"/>
              </a:ext>
            </a:extLst>
          </p:cNvPr>
          <p:cNvGraphicFramePr>
            <a:graphicFrameLocks noGrp="1"/>
          </p:cNvGraphicFramePr>
          <p:nvPr>
            <p:extLst>
              <p:ext uri="{D42A27DB-BD31-4B8C-83A1-F6EECF244321}">
                <p14:modId xmlns:p14="http://schemas.microsoft.com/office/powerpoint/2010/main" val="459132545"/>
              </p:ext>
            </p:extLst>
          </p:nvPr>
        </p:nvGraphicFramePr>
        <p:xfrm>
          <a:off x="314812" y="1497495"/>
          <a:ext cx="6430546" cy="4383819"/>
        </p:xfrm>
        <a:graphic>
          <a:graphicData uri="http://schemas.openxmlformats.org/drawingml/2006/table">
            <a:tbl>
              <a:tblPr firstRow="1" bandRow="1">
                <a:tableStyleId>{5C22544A-7EE6-4342-B048-85BDC9FD1C3A}</a:tableStyleId>
              </a:tblPr>
              <a:tblGrid>
                <a:gridCol w="3329536">
                  <a:extLst>
                    <a:ext uri="{9D8B030D-6E8A-4147-A177-3AD203B41FA5}">
                      <a16:colId xmlns:a16="http://schemas.microsoft.com/office/drawing/2014/main" val="3472319383"/>
                    </a:ext>
                  </a:extLst>
                </a:gridCol>
                <a:gridCol w="3101010">
                  <a:extLst>
                    <a:ext uri="{9D8B030D-6E8A-4147-A177-3AD203B41FA5}">
                      <a16:colId xmlns:a16="http://schemas.microsoft.com/office/drawing/2014/main" val="1542807250"/>
                    </a:ext>
                  </a:extLst>
                </a:gridCol>
              </a:tblGrid>
              <a:tr h="750073">
                <a:tc gridSpan="2">
                  <a:txBody>
                    <a:bodyPr/>
                    <a:lstStyle/>
                    <a:p>
                      <a:pPr algn="ct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p>
                  </a:txBody>
                  <a:tcPr/>
                </a:tc>
                <a:tc hMerge="1">
                  <a:txBody>
                    <a:bodyPr/>
                    <a:lstStyle/>
                    <a:p>
                      <a:endParaRPr lang="en-US" dirty="0"/>
                    </a:p>
                  </a:txBody>
                  <a:tcPr/>
                </a:tc>
                <a:extLst>
                  <a:ext uri="{0D108BD9-81ED-4DB2-BD59-A6C34878D82A}">
                    <a16:rowId xmlns:a16="http://schemas.microsoft.com/office/drawing/2014/main" val="3588640219"/>
                  </a:ext>
                </a:extLst>
              </a:tr>
              <a:tr h="750073">
                <a:tc>
                  <a:txBody>
                    <a:bodyPr/>
                    <a:lstStyle/>
                    <a:p>
                      <a:pPr algn="ct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p>
                  </a:txBody>
                  <a:tcPr/>
                </a:tc>
                <a:tc>
                  <a:txBody>
                    <a:bodyPr/>
                    <a:lstStyle/>
                    <a:p>
                      <a:pPr algn="ct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p>
                  </a:txBody>
                  <a:tcPr/>
                </a:tc>
                <a:extLst>
                  <a:ext uri="{0D108BD9-81ED-4DB2-BD59-A6C34878D82A}">
                    <a16:rowId xmlns:a16="http://schemas.microsoft.com/office/drawing/2014/main" val="380893354"/>
                  </a:ext>
                </a:extLst>
              </a:tr>
              <a:tr h="750073">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86589432"/>
                  </a:ext>
                </a:extLst>
              </a:tr>
              <a:tr h="750073">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043449"/>
                  </a:ext>
                </a:extLst>
              </a:tr>
              <a:tr h="750073">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5402608"/>
                  </a:ext>
                </a:extLst>
              </a:tr>
            </a:tbl>
          </a:graphicData>
        </a:graphic>
      </p:graphicFrame>
    </p:spTree>
    <p:extLst>
      <p:ext uri="{BB962C8B-B14F-4D97-AF65-F5344CB8AC3E}">
        <p14:creationId xmlns:p14="http://schemas.microsoft.com/office/powerpoint/2010/main" val="27030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FD4DAC-9576-9C4F-9C09-73191FB61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 y="0"/>
            <a:ext cx="12211188" cy="6858000"/>
          </a:xfrm>
          <a:prstGeom prst="rect">
            <a:avLst/>
          </a:prstGeom>
        </p:spPr>
      </p:pic>
      <p:sp>
        <p:nvSpPr>
          <p:cNvPr id="11" name="Rounded Rectangle 10">
            <a:extLst>
              <a:ext uri="{FF2B5EF4-FFF2-40B4-BE49-F238E27FC236}">
                <a16:creationId xmlns:a16="http://schemas.microsoft.com/office/drawing/2014/main" id="{BA383DA1-D40B-E343-ACA6-2AE53D9D6D8D}"/>
              </a:ext>
            </a:extLst>
          </p:cNvPr>
          <p:cNvSpPr/>
          <p:nvPr/>
        </p:nvSpPr>
        <p:spPr>
          <a:xfrm>
            <a:off x="0" y="81930"/>
            <a:ext cx="5732178" cy="754614"/>
          </a:xfrm>
          <a:prstGeom prst="roundRect">
            <a:avLst/>
          </a:prstGeom>
          <a:solidFill>
            <a:schemeClr val="tx2">
              <a:lumMod val="20000"/>
              <a:lumOff val="80000"/>
            </a:schemeClr>
          </a:solidFill>
          <a:ln w="3175" cmpd="dbl">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   </a:t>
            </a:r>
            <a:r>
              <a:rPr kumimoji="0" 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III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Tổng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kết</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và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củng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rPr>
              <a:t>cố</a:t>
            </a:r>
            <a:endParaRPr kumimoji="0" lang="vi-VN" sz="3600" b="1" i="0" u="none" strike="noStrike" kern="1200" cap="none" spc="0" normalizeH="0" baseline="0" noProof="0" dirty="0">
              <a:ln>
                <a:noFill/>
              </a:ln>
              <a:solidFill>
                <a:srgbClr val="0070C0"/>
              </a:solidFill>
              <a:effectLst/>
              <a:uLnTx/>
              <a:uFillTx/>
              <a:latin typeface="Times New Roman" panose="02020603050405020304" pitchFamily="18" charset="0"/>
              <a:ea typeface="LinoScript" panose="020B0500000000000000"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2701533-3592-4D43-B11C-4DCBD2C34189}"/>
              </a:ext>
            </a:extLst>
          </p:cNvPr>
          <p:cNvPicPr>
            <a:picLocks noChangeAspect="1"/>
          </p:cNvPicPr>
          <p:nvPr/>
        </p:nvPicPr>
        <p:blipFill>
          <a:blip r:embed="rId4"/>
          <a:stretch>
            <a:fillRect/>
          </a:stretch>
        </p:blipFill>
        <p:spPr>
          <a:xfrm>
            <a:off x="0" y="43499"/>
            <a:ext cx="781193" cy="781193"/>
          </a:xfrm>
          <a:prstGeom prst="rect">
            <a:avLst/>
          </a:prstGeom>
        </p:spPr>
      </p:pic>
      <p:graphicFrame>
        <p:nvGraphicFramePr>
          <p:cNvPr id="2" name="Table 1">
            <a:extLst>
              <a:ext uri="{FF2B5EF4-FFF2-40B4-BE49-F238E27FC236}">
                <a16:creationId xmlns:a16="http://schemas.microsoft.com/office/drawing/2014/main" id="{3993650D-7347-3446-B6BF-A12E30F5C2E3}"/>
              </a:ext>
            </a:extLst>
          </p:cNvPr>
          <p:cNvGraphicFramePr>
            <a:graphicFrameLocks noGrp="1"/>
          </p:cNvGraphicFramePr>
          <p:nvPr>
            <p:extLst>
              <p:ext uri="{D42A27DB-BD31-4B8C-83A1-F6EECF244321}">
                <p14:modId xmlns:p14="http://schemas.microsoft.com/office/powerpoint/2010/main" val="3526054150"/>
              </p:ext>
            </p:extLst>
          </p:nvPr>
        </p:nvGraphicFramePr>
        <p:xfrm>
          <a:off x="0" y="1039090"/>
          <a:ext cx="12081164" cy="5788430"/>
        </p:xfrm>
        <a:graphic>
          <a:graphicData uri="http://schemas.openxmlformats.org/drawingml/2006/table">
            <a:tbl>
              <a:tblPr firstRow="1" bandRow="1">
                <a:tableStyleId>{5C22544A-7EE6-4342-B048-85BDC9FD1C3A}</a:tableStyleId>
              </a:tblPr>
              <a:tblGrid>
                <a:gridCol w="6255249">
                  <a:extLst>
                    <a:ext uri="{9D8B030D-6E8A-4147-A177-3AD203B41FA5}">
                      <a16:colId xmlns:a16="http://schemas.microsoft.com/office/drawing/2014/main" val="3472319383"/>
                    </a:ext>
                  </a:extLst>
                </a:gridCol>
                <a:gridCol w="5825915">
                  <a:extLst>
                    <a:ext uri="{9D8B030D-6E8A-4147-A177-3AD203B41FA5}">
                      <a16:colId xmlns:a16="http://schemas.microsoft.com/office/drawing/2014/main" val="1542807250"/>
                    </a:ext>
                  </a:extLst>
                </a:gridCol>
              </a:tblGrid>
              <a:tr h="637310">
                <a:tc>
                  <a:txBody>
                    <a:bodyPr/>
                    <a:lstStyle/>
                    <a:p>
                      <a:pPr algn="ct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p>
                  </a:txBody>
                  <a:tcPr/>
                </a:tc>
                <a:tc>
                  <a:txBody>
                    <a:bodyPr/>
                    <a:lstStyle/>
                    <a:p>
                      <a:pPr algn="ct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p>
                  </a:txBody>
                  <a:tcPr/>
                </a:tc>
                <a:extLst>
                  <a:ext uri="{0D108BD9-81ED-4DB2-BD59-A6C34878D82A}">
                    <a16:rowId xmlns:a16="http://schemas.microsoft.com/office/drawing/2014/main" val="380893354"/>
                  </a:ext>
                </a:extLst>
              </a:tr>
              <a:tr h="1704109">
                <a:tc>
                  <a:txBody>
                    <a:bodyPr/>
                    <a:lstStyle/>
                    <a:p>
                      <a:pPr algn="just"/>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txBody>
                  <a:tcPr>
                    <a:solidFill>
                      <a:schemeClr val="tx2">
                        <a:lumMod val="20000"/>
                        <a:lumOff val="80000"/>
                      </a:schemeClr>
                    </a:solidFill>
                  </a:tcPr>
                </a:tc>
                <a:tc>
                  <a:txBody>
                    <a:bodyPr/>
                    <a:lstStyle/>
                    <a:p>
                      <a:pPr algn="just"/>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a:t>
                      </a:r>
                    </a:p>
                  </a:txBody>
                  <a:tcPr>
                    <a:solidFill>
                      <a:schemeClr val="tx2">
                        <a:lumMod val="20000"/>
                        <a:lumOff val="80000"/>
                      </a:schemeClr>
                    </a:solidFill>
                  </a:tcPr>
                </a:tc>
                <a:extLst>
                  <a:ext uri="{0D108BD9-81ED-4DB2-BD59-A6C34878D82A}">
                    <a16:rowId xmlns:a16="http://schemas.microsoft.com/office/drawing/2014/main" val="4286589432"/>
                  </a:ext>
                </a:extLst>
              </a:tr>
              <a:tr h="1305350">
                <a:tc>
                  <a:txBody>
                    <a:bodyPr/>
                    <a:lstStyle/>
                    <a:p>
                      <a:pPr algn="just"/>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a:t>
                      </a:r>
                    </a:p>
                  </a:txBody>
                  <a:tcPr/>
                </a:tc>
                <a:tc>
                  <a:txBody>
                    <a:bodyPr/>
                    <a:lstStyle/>
                    <a:p>
                      <a:pPr algn="just"/>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80043449"/>
                  </a:ext>
                </a:extLst>
              </a:tr>
              <a:tr h="1305350">
                <a:tc>
                  <a:txBody>
                    <a:bodyPr/>
                    <a:lstStyle/>
                    <a:p>
                      <a:pPr algn="just"/>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p>
                  </a:txBody>
                  <a:tcPr>
                    <a:solidFill>
                      <a:schemeClr val="tx2">
                        <a:lumMod val="20000"/>
                        <a:lumOff val="80000"/>
                      </a:schemeClr>
                    </a:solidFill>
                  </a:tcPr>
                </a:tc>
                <a:tc>
                  <a:txBody>
                    <a:bodyPr/>
                    <a:lstStyle/>
                    <a:p>
                      <a:pPr algn="just"/>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endParaRPr lang="en-US" sz="3200" dirty="0">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1245402608"/>
                  </a:ext>
                </a:extLst>
              </a:tr>
            </a:tbl>
          </a:graphicData>
        </a:graphic>
      </p:graphicFrame>
    </p:spTree>
    <p:extLst>
      <p:ext uri="{BB962C8B-B14F-4D97-AF65-F5344CB8AC3E}">
        <p14:creationId xmlns:p14="http://schemas.microsoft.com/office/powerpoint/2010/main" val="607498171"/>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C8C8C5-17E1-B641-BDEB-E6B6597BBEA0}"/>
              </a:ext>
            </a:extLst>
          </p:cNvPr>
          <p:cNvGrpSpPr/>
          <p:nvPr/>
        </p:nvGrpSpPr>
        <p:grpSpPr>
          <a:xfrm>
            <a:off x="61703" y="1704109"/>
            <a:ext cx="8967996" cy="5153891"/>
            <a:chOff x="4919100" y="586389"/>
            <a:chExt cx="6199832" cy="4672012"/>
          </a:xfrm>
        </p:grpSpPr>
        <p:pic>
          <p:nvPicPr>
            <p:cNvPr id="5" name="Picture 4">
              <a:extLst>
                <a:ext uri="{FF2B5EF4-FFF2-40B4-BE49-F238E27FC236}">
                  <a16:creationId xmlns:a16="http://schemas.microsoft.com/office/drawing/2014/main" id="{1B06E9C3-3E36-EB45-970C-EA99519C27E7}"/>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19100" y="586389"/>
              <a:ext cx="6199832" cy="4672012"/>
            </a:xfrm>
            <a:prstGeom prst="rect">
              <a:avLst/>
            </a:prstGeom>
          </p:spPr>
        </p:pic>
        <p:sp>
          <p:nvSpPr>
            <p:cNvPr id="6" name="Rectangle 5">
              <a:extLst>
                <a:ext uri="{FF2B5EF4-FFF2-40B4-BE49-F238E27FC236}">
                  <a16:creationId xmlns:a16="http://schemas.microsoft.com/office/drawing/2014/main" id="{8EB9D276-5E47-8940-BA79-EB2B760B75DB}"/>
                </a:ext>
              </a:extLst>
            </p:cNvPr>
            <p:cNvSpPr/>
            <p:nvPr/>
          </p:nvSpPr>
          <p:spPr>
            <a:xfrm>
              <a:off x="5750379" y="1770544"/>
              <a:ext cx="4537274" cy="2594700"/>
            </a:xfrm>
            <a:prstGeom prst="rect">
              <a:avLst/>
            </a:prstGeom>
            <a:noFill/>
          </p:spPr>
          <p:txBody>
            <a:bodyPr wrap="square">
              <a:spAutoFit/>
            </a:bodyPr>
            <a:lstStyle/>
            <a:p>
              <a:pPr lvl="0" algn="ctr"/>
              <a:r>
                <a:rPr lang="en-US" sz="3600" b="1" i="1" dirty="0" err="1">
                  <a:solidFill>
                    <a:schemeClr val="tx2">
                      <a:lumMod val="75000"/>
                    </a:schemeClr>
                  </a:solidFill>
                  <a:latin typeface="Times New Roman" panose="02020603050405020304" pitchFamily="18" charset="0"/>
                  <a:cs typeface="Times New Roman" panose="02020603050405020304" pitchFamily="18" charset="0"/>
                </a:rPr>
                <a:t>Chắc</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hẳn</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em</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đã</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p>
            <a:p>
              <a:pPr lvl="0" algn="ctr"/>
              <a:r>
                <a:rPr lang="en-US" sz="3600" b="1" i="1" dirty="0" err="1">
                  <a:solidFill>
                    <a:schemeClr val="tx2">
                      <a:lumMod val="75000"/>
                    </a:schemeClr>
                  </a:solidFill>
                  <a:latin typeface="Times New Roman" panose="02020603050405020304" pitchFamily="18" charset="0"/>
                  <a:cs typeface="Times New Roman" panose="02020603050405020304" pitchFamily="18" charset="0"/>
                </a:rPr>
                <a:t>từng</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chơi</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một</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trò</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chơi</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nào</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đó</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với</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người</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thân</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trong</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gia</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đình</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Em</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có</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cảm</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xúc</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như</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thế</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nào</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về</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những</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p>
            <a:p>
              <a:pPr lvl="0" algn="ctr"/>
              <a:r>
                <a:rPr lang="en-US" sz="3600" b="1" i="1" dirty="0" err="1">
                  <a:solidFill>
                    <a:schemeClr val="tx2">
                      <a:lumMod val="75000"/>
                    </a:schemeClr>
                  </a:solidFill>
                  <a:latin typeface="Times New Roman" panose="02020603050405020304" pitchFamily="18" charset="0"/>
                  <a:cs typeface="Times New Roman" panose="02020603050405020304" pitchFamily="18" charset="0"/>
                </a:rPr>
                <a:t>giây</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phút</a:t>
              </a:r>
              <a:r>
                <a:rPr lang="en-US" sz="3600" b="1" i="1" dirty="0">
                  <a:solidFill>
                    <a:schemeClr val="tx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tx2">
                      <a:lumMod val="75000"/>
                    </a:schemeClr>
                  </a:solidFill>
                  <a:latin typeface="Times New Roman" panose="02020603050405020304" pitchFamily="18" charset="0"/>
                  <a:cs typeface="Times New Roman" panose="02020603050405020304" pitchFamily="18" charset="0"/>
                </a:rPr>
                <a:t>ấy</a:t>
              </a:r>
              <a:r>
                <a:rPr lang="en-US" sz="3600" b="1" i="1" dirty="0">
                  <a:solidFill>
                    <a:schemeClr val="tx2">
                      <a:lumMod val="75000"/>
                    </a:schemeClr>
                  </a:solidFill>
                  <a:latin typeface="Times New Roman" panose="02020603050405020304" pitchFamily="18" charset="0"/>
                  <a:cs typeface="Times New Roman" panose="02020603050405020304" pitchFamily="18" charset="0"/>
                </a:rPr>
                <a:t>?</a:t>
              </a:r>
              <a:endParaRPr lang="en-US" sz="2400" b="1" i="1" dirty="0">
                <a:solidFill>
                  <a:schemeClr val="tx2">
                    <a:lumMod val="75000"/>
                  </a:schemeClr>
                </a:solidFill>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DABC9C8B-DB21-C54F-BF78-276FFE8F514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000" b="93378" l="8778" r="90000">
                        <a14:foregroundMark x1="10444" y1="15270" x2="10444" y2="15270"/>
                        <a14:foregroundMark x1="12222" y1="15000" x2="12222" y2="15000"/>
                        <a14:foregroundMark x1="12222" y1="15000" x2="12222" y2="15000"/>
                        <a14:foregroundMark x1="14111" y1="10000" x2="14111" y2="10000"/>
                        <a14:foregroundMark x1="14111" y1="10000" x2="14111" y2="10000"/>
                        <a14:foregroundMark x1="20111" y1="14189" x2="20111" y2="14189"/>
                        <a14:foregroundMark x1="20111" y1="14189" x2="20111" y2="14189"/>
                        <a14:foregroundMark x1="20111" y1="14189" x2="20111" y2="14189"/>
                        <a14:foregroundMark x1="20111" y1="28378" x2="20111" y2="28378"/>
                        <a14:foregroundMark x1="20111" y1="28378" x2="20111" y2="28378"/>
                        <a14:foregroundMark x1="17000" y1="49595" x2="17000" y2="49595"/>
                        <a14:foregroundMark x1="17000" y1="49595" x2="17000" y2="49595"/>
                        <a14:foregroundMark x1="17000" y1="49595" x2="17000" y2="49595"/>
                        <a14:foregroundMark x1="18222" y1="49324" x2="18222" y2="49324"/>
                        <a14:foregroundMark x1="18222" y1="49324" x2="18222" y2="49324"/>
                        <a14:foregroundMark x1="18222" y1="49324" x2="18222" y2="49324"/>
                        <a14:foregroundMark x1="18222" y1="48784" x2="18222" y2="48784"/>
                        <a14:foregroundMark x1="18222" y1="48784" x2="18222" y2="48784"/>
                        <a14:foregroundMark x1="18222" y1="48784" x2="18222" y2="48784"/>
                        <a14:foregroundMark x1="21333" y1="49189" x2="21333" y2="49189"/>
                        <a14:foregroundMark x1="16667" y1="54324" x2="16667" y2="54324"/>
                        <a14:foregroundMark x1="16667" y1="54324" x2="16667" y2="54324"/>
                        <a14:foregroundMark x1="19000" y1="57432" x2="19000" y2="57432"/>
                        <a14:foregroundMark x1="24889" y1="43919" x2="24889" y2="43919"/>
                        <a14:foregroundMark x1="31000" y1="21216" x2="31000" y2="21216"/>
                        <a14:foregroundMark x1="29556" y1="12027" x2="29556" y2="12027"/>
                        <a14:foregroundMark x1="27222" y1="8378" x2="27222" y2="8378"/>
                        <a14:foregroundMark x1="27222" y1="8378" x2="27222" y2="8378"/>
                        <a14:foregroundMark x1="19778" y1="5270" x2="19778" y2="5270"/>
                        <a14:foregroundMark x1="19778" y1="5270" x2="19778" y2="5270"/>
                        <a14:foregroundMark x1="18000" y1="16216" x2="18000" y2="16216"/>
                        <a14:foregroundMark x1="18000" y1="16216" x2="18000" y2="16216"/>
                        <a14:foregroundMark x1="25778" y1="20405" x2="25778" y2="20405"/>
                        <a14:foregroundMark x1="25778" y1="20405" x2="25778" y2="20405"/>
                        <a14:foregroundMark x1="8778" y1="5811" x2="8778" y2="5811"/>
                        <a14:foregroundMark x1="16778" y1="34595" x2="16778" y2="34595"/>
                        <a14:foregroundMark x1="24000" y1="34730" x2="24000" y2="34730"/>
                        <a14:foregroundMark x1="14111" y1="28514" x2="14111" y2="28514"/>
                        <a14:foregroundMark x1="67333" y1="83108" x2="67333" y2="83108"/>
                        <a14:foregroundMark x1="71667" y1="82973" x2="71667" y2="82973"/>
                        <a14:foregroundMark x1="71667" y1="82973" x2="71667" y2="82973"/>
                        <a14:foregroundMark x1="71667" y1="82973" x2="71667" y2="82973"/>
                        <a14:foregroundMark x1="75444" y1="81892" x2="75444" y2="81892"/>
                        <a14:foregroundMark x1="75444" y1="81892" x2="75444" y2="81892"/>
                        <a14:foregroundMark x1="75444" y1="81892" x2="75444" y2="81892"/>
                        <a14:foregroundMark x1="79889" y1="81486" x2="79889" y2="81486"/>
                        <a14:foregroundMark x1="79889" y1="81486" x2="79889" y2="81486"/>
                        <a14:foregroundMark x1="77778" y1="72703" x2="77778" y2="72703"/>
                        <a14:foregroundMark x1="77778" y1="72703" x2="77778" y2="72703"/>
                        <a14:foregroundMark x1="77778" y1="72703" x2="77778" y2="72703"/>
                        <a14:foregroundMark x1="77778" y1="72703" x2="77778" y2="72703"/>
                        <a14:foregroundMark x1="77778" y1="72703" x2="77778" y2="72703"/>
                        <a14:foregroundMark x1="77778" y1="72703" x2="77778" y2="72703"/>
                        <a14:foregroundMark x1="77778" y1="72703" x2="77778" y2="72703"/>
                        <a14:foregroundMark x1="77778" y1="72703" x2="77778" y2="72703"/>
                        <a14:foregroundMark x1="76444" y1="21216" x2="76444" y2="21216"/>
                        <a14:foregroundMark x1="76444" y1="21216" x2="76444" y2="21216"/>
                        <a14:foregroundMark x1="76444" y1="21216" x2="76444" y2="21216"/>
                        <a14:foregroundMark x1="72000" y1="11622" x2="72000" y2="11622"/>
                        <a14:foregroundMark x1="72000" y1="11622" x2="72000" y2="11622"/>
                        <a14:foregroundMark x1="72000" y1="11622" x2="72000" y2="11622"/>
                        <a14:foregroundMark x1="83111" y1="10000" x2="83111" y2="10000"/>
                        <a14:foregroundMark x1="83111" y1="10000" x2="83111" y2="10000"/>
                        <a14:foregroundMark x1="83111" y1="10000" x2="83111" y2="10000"/>
                        <a14:foregroundMark x1="63778" y1="93378" x2="63778" y2="93378"/>
                        <a14:foregroundMark x1="63778" y1="93378" x2="63778" y2="93378"/>
                        <a14:foregroundMark x1="63778" y1="93378" x2="63778" y2="93378"/>
                        <a14:foregroundMark x1="63778" y1="93378" x2="63778" y2="93378"/>
                        <a14:foregroundMark x1="46000" y1="93378" x2="46000" y2="93378"/>
                        <a14:foregroundMark x1="46000" y1="93378" x2="46000" y2="93378"/>
                      </a14:backgroundRemoval>
                    </a14:imgEffect>
                  </a14:imgLayer>
                </a14:imgProps>
              </a:ext>
            </a:extLst>
          </a:blip>
          <a:srcRect l="42337"/>
          <a:stretch/>
        </p:blipFill>
        <p:spPr>
          <a:xfrm>
            <a:off x="8261232" y="167844"/>
            <a:ext cx="4809537" cy="6858000"/>
          </a:xfrm>
          <a:prstGeom prst="rect">
            <a:avLst/>
          </a:prstGeom>
        </p:spPr>
      </p:pic>
      <p:pic>
        <p:nvPicPr>
          <p:cNvPr id="10" name="Picture 9">
            <a:extLst>
              <a:ext uri="{FF2B5EF4-FFF2-40B4-BE49-F238E27FC236}">
                <a16:creationId xmlns:a16="http://schemas.microsoft.com/office/drawing/2014/main" id="{CCD01F3C-197F-F94E-BE12-7FDE8740C29E}"/>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5000" b="93378" l="8778" r="90000">
                        <a14:foregroundMark x1="10444" y1="15270" x2="10444" y2="15270"/>
                        <a14:foregroundMark x1="12222" y1="15000" x2="12222" y2="15000"/>
                        <a14:foregroundMark x1="12222" y1="15000" x2="12222" y2="15000"/>
                        <a14:foregroundMark x1="14111" y1="10000" x2="14111" y2="10000"/>
                        <a14:foregroundMark x1="14111" y1="10000" x2="14111" y2="10000"/>
                        <a14:foregroundMark x1="20111" y1="14189" x2="20111" y2="14189"/>
                        <a14:foregroundMark x1="20111" y1="14189" x2="20111" y2="14189"/>
                        <a14:foregroundMark x1="20111" y1="14189" x2="20111" y2="14189"/>
                        <a14:foregroundMark x1="20111" y1="28378" x2="20111" y2="28378"/>
                        <a14:foregroundMark x1="20111" y1="28378" x2="20111" y2="28378"/>
                        <a14:foregroundMark x1="17000" y1="49595" x2="17000" y2="49595"/>
                        <a14:foregroundMark x1="17000" y1="49595" x2="17000" y2="49595"/>
                        <a14:foregroundMark x1="17000" y1="49595" x2="17000" y2="49595"/>
                        <a14:foregroundMark x1="18222" y1="49324" x2="18222" y2="49324"/>
                        <a14:foregroundMark x1="18222" y1="49324" x2="18222" y2="49324"/>
                        <a14:foregroundMark x1="18222" y1="49324" x2="18222" y2="49324"/>
                        <a14:foregroundMark x1="18222" y1="48784" x2="18222" y2="48784"/>
                        <a14:foregroundMark x1="18222" y1="48784" x2="18222" y2="48784"/>
                        <a14:foregroundMark x1="18222" y1="48784" x2="18222" y2="48784"/>
                        <a14:foregroundMark x1="21333" y1="49189" x2="21333" y2="49189"/>
                        <a14:foregroundMark x1="16667" y1="54324" x2="16667" y2="54324"/>
                        <a14:foregroundMark x1="16667" y1="54324" x2="16667" y2="54324"/>
                        <a14:foregroundMark x1="19000" y1="57432" x2="19000" y2="57432"/>
                        <a14:foregroundMark x1="24889" y1="43919" x2="24889" y2="43919"/>
                        <a14:foregroundMark x1="31000" y1="21216" x2="31000" y2="21216"/>
                        <a14:foregroundMark x1="29556" y1="12027" x2="29556" y2="12027"/>
                        <a14:foregroundMark x1="27222" y1="8378" x2="27222" y2="8378"/>
                        <a14:foregroundMark x1="27222" y1="8378" x2="27222" y2="8378"/>
                        <a14:foregroundMark x1="19778" y1="5270" x2="19778" y2="5270"/>
                        <a14:foregroundMark x1="19778" y1="5270" x2="19778" y2="5270"/>
                        <a14:foregroundMark x1="18000" y1="16216" x2="18000" y2="16216"/>
                        <a14:foregroundMark x1="18000" y1="16216" x2="18000" y2="16216"/>
                        <a14:foregroundMark x1="25778" y1="20405" x2="25778" y2="20405"/>
                        <a14:foregroundMark x1="25778" y1="20405" x2="25778" y2="20405"/>
                        <a14:foregroundMark x1="8778" y1="5811" x2="8778" y2="5811"/>
                        <a14:foregroundMark x1="16778" y1="34595" x2="16778" y2="34595"/>
                        <a14:foregroundMark x1="24000" y1="34730" x2="24000" y2="34730"/>
                        <a14:foregroundMark x1="14111" y1="28514" x2="14111" y2="28514"/>
                        <a14:foregroundMark x1="67333" y1="83108" x2="67333" y2="83108"/>
                        <a14:foregroundMark x1="71667" y1="82973" x2="71667" y2="82973"/>
                        <a14:foregroundMark x1="71667" y1="82973" x2="71667" y2="82973"/>
                        <a14:foregroundMark x1="71667" y1="82973" x2="71667" y2="82973"/>
                        <a14:foregroundMark x1="75444" y1="81892" x2="75444" y2="81892"/>
                        <a14:foregroundMark x1="75444" y1="81892" x2="75444" y2="81892"/>
                        <a14:foregroundMark x1="75444" y1="81892" x2="75444" y2="81892"/>
                        <a14:foregroundMark x1="79889" y1="81486" x2="79889" y2="81486"/>
                        <a14:foregroundMark x1="79889" y1="81486" x2="79889" y2="81486"/>
                        <a14:foregroundMark x1="77778" y1="72703" x2="77778" y2="72703"/>
                        <a14:foregroundMark x1="77778" y1="72703" x2="77778" y2="72703"/>
                        <a14:foregroundMark x1="77778" y1="72703" x2="77778" y2="72703"/>
                        <a14:foregroundMark x1="77778" y1="72703" x2="77778" y2="72703"/>
                        <a14:foregroundMark x1="77778" y1="72703" x2="77778" y2="72703"/>
                        <a14:foregroundMark x1="77778" y1="72703" x2="77778" y2="72703"/>
                        <a14:foregroundMark x1="77778" y1="72703" x2="77778" y2="72703"/>
                        <a14:foregroundMark x1="77778" y1="72703" x2="77778" y2="72703"/>
                        <a14:foregroundMark x1="76444" y1="21216" x2="76444" y2="21216"/>
                        <a14:foregroundMark x1="76444" y1="21216" x2="76444" y2="21216"/>
                        <a14:foregroundMark x1="76444" y1="21216" x2="76444" y2="21216"/>
                        <a14:foregroundMark x1="72000" y1="11622" x2="72000" y2="11622"/>
                        <a14:foregroundMark x1="72000" y1="11622" x2="72000" y2="11622"/>
                        <a14:foregroundMark x1="72000" y1="11622" x2="72000" y2="11622"/>
                        <a14:foregroundMark x1="83111" y1="10000" x2="83111" y2="10000"/>
                        <a14:foregroundMark x1="83111" y1="10000" x2="83111" y2="10000"/>
                        <a14:foregroundMark x1="83111" y1="10000" x2="83111" y2="10000"/>
                        <a14:foregroundMark x1="63778" y1="93378" x2="63778" y2="93378"/>
                        <a14:foregroundMark x1="63778" y1="93378" x2="63778" y2="93378"/>
                        <a14:foregroundMark x1="63778" y1="93378" x2="63778" y2="93378"/>
                        <a14:foregroundMark x1="63778" y1="93378" x2="63778" y2="93378"/>
                        <a14:foregroundMark x1="46000" y1="93378" x2="46000" y2="93378"/>
                        <a14:foregroundMark x1="46000" y1="93378" x2="46000" y2="93378"/>
                      </a14:backgroundRemoval>
                    </a14:imgEffect>
                  </a14:imgLayer>
                </a14:imgProps>
              </a:ext>
            </a:extLst>
          </a:blip>
          <a:srcRect l="5495" r="63671" b="42761"/>
          <a:stretch/>
        </p:blipFill>
        <p:spPr>
          <a:xfrm>
            <a:off x="61702" y="0"/>
            <a:ext cx="2571750" cy="3925457"/>
          </a:xfrm>
          <a:prstGeom prst="rect">
            <a:avLst/>
          </a:prstGeom>
        </p:spPr>
      </p:pic>
      <p:sp>
        <p:nvSpPr>
          <p:cNvPr id="11" name="Rounded Rectangle 10">
            <a:extLst>
              <a:ext uri="{FF2B5EF4-FFF2-40B4-BE49-F238E27FC236}">
                <a16:creationId xmlns:a16="http://schemas.microsoft.com/office/drawing/2014/main" id="{432C5955-C937-BD47-900B-ED409F49D2B2}"/>
              </a:ext>
            </a:extLst>
          </p:cNvPr>
          <p:cNvSpPr/>
          <p:nvPr/>
        </p:nvSpPr>
        <p:spPr>
          <a:xfrm>
            <a:off x="3678180" y="348592"/>
            <a:ext cx="5351519" cy="707612"/>
          </a:xfrm>
          <a:prstGeom prst="roundRect">
            <a:avLst/>
          </a:prstGeom>
          <a:solidFill>
            <a:schemeClr val="tx2">
              <a:lumMod val="20000"/>
              <a:lumOff val="80000"/>
            </a:schemeClr>
          </a:solidFill>
          <a:ln w="3175" cmpd="dbl">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SVN-Androgyne" panose="02040603050506020204" pitchFamily="18" charset="0"/>
                <a:ea typeface="LinoScript" panose="020B0500000000000000" pitchFamily="34" charset="0"/>
                <a:cs typeface="LinoScript" panose="020B0500000000000000" pitchFamily="34" charset="0"/>
              </a:rPr>
              <a:t>   </a:t>
            </a:r>
            <a:r>
              <a:rPr lang="en-US" sz="4800" b="1" dirty="0" smtClean="0">
                <a:solidFill>
                  <a:srgbClr val="0070C0"/>
                </a:solidFill>
                <a:latin typeface="Times New Roman" panose="02020603050405020304" pitchFamily="18" charset="0"/>
                <a:ea typeface="LinoScript" panose="020B0500000000000000" pitchFamily="34" charset="0"/>
                <a:cs typeface="Times New Roman" panose="02020603050405020304" pitchFamily="18" charset="0"/>
              </a:rPr>
              <a:t>KHỞI ĐỘNG</a:t>
            </a:r>
            <a:endParaRPr lang="vi-VN" sz="4800" b="1" dirty="0">
              <a:solidFill>
                <a:srgbClr val="0070C0"/>
              </a:solidFill>
              <a:latin typeface="Times New Roman" panose="02020603050405020304" pitchFamily="18" charset="0"/>
              <a:ea typeface="LinoScript" panose="020B0500000000000000"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3E85190F-92B8-F149-8D84-0441BC27C450}"/>
              </a:ext>
            </a:extLst>
          </p:cNvPr>
          <p:cNvPicPr>
            <a:picLocks noChangeAspect="1"/>
          </p:cNvPicPr>
          <p:nvPr/>
        </p:nvPicPr>
        <p:blipFill>
          <a:blip r:embed="rId7"/>
          <a:stretch>
            <a:fillRect/>
          </a:stretch>
        </p:blipFill>
        <p:spPr>
          <a:xfrm>
            <a:off x="3367004" y="298990"/>
            <a:ext cx="781193" cy="781193"/>
          </a:xfrm>
          <a:prstGeom prst="rect">
            <a:avLst/>
          </a:prstGeom>
        </p:spPr>
      </p:pic>
    </p:spTree>
    <p:extLst>
      <p:ext uri="{BB962C8B-B14F-4D97-AF65-F5344CB8AC3E}">
        <p14:creationId xmlns:p14="http://schemas.microsoft.com/office/powerpoint/2010/main" val="168868595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ppt_x"/>
                                          </p:val>
                                        </p:tav>
                                        <p:tav tm="100000">
                                          <p:val>
                                            <p:strVal val="#ppt_x"/>
                                          </p:val>
                                        </p:tav>
                                      </p:tavLst>
                                    </p:anim>
                                    <p:anim calcmode="lin" valueType="num">
                                      <p:cBhvr additive="base">
                                        <p:cTn id="17" dur="2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53" presetClass="entr" presetSubtype="52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02A367-1CAA-4A4D-9C33-C0F020DAA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88"/>
            <a:ext cx="12201594" cy="6852612"/>
          </a:xfrm>
          <a:prstGeom prst="rect">
            <a:avLst/>
          </a:prstGeom>
        </p:spPr>
      </p:pic>
      <p:sp>
        <p:nvSpPr>
          <p:cNvPr id="9" name="TextBox 21">
            <a:extLst>
              <a:ext uri="{FF2B5EF4-FFF2-40B4-BE49-F238E27FC236}">
                <a16:creationId xmlns:a16="http://schemas.microsoft.com/office/drawing/2014/main" id="{E159F19A-3BD0-F24D-9380-8BA444D54282}"/>
              </a:ext>
            </a:extLst>
          </p:cNvPr>
          <p:cNvSpPr txBox="1"/>
          <p:nvPr/>
        </p:nvSpPr>
        <p:spPr>
          <a:xfrm>
            <a:off x="1324962" y="1427922"/>
            <a:ext cx="9303538" cy="2554545"/>
          </a:xfrm>
          <a:prstGeom prst="rect">
            <a:avLst/>
          </a:prstGeom>
          <a:noFill/>
        </p:spPr>
        <p:txBody>
          <a:bodyPr wrap="square" rtlCol="0">
            <a:spAutoFit/>
          </a:bodyPr>
          <a:lstStyle/>
          <a:p>
            <a:pPr algn="ctr"/>
            <a:r>
              <a:rPr lang="en-US" altLang="zh-CN" sz="8000" b="1" dirty="0" err="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Chúc</a:t>
            </a:r>
            <a:r>
              <a:rPr lang="en-US" altLang="zh-CN" sz="8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8000" b="1" dirty="0" err="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các</a:t>
            </a:r>
            <a:r>
              <a:rPr lang="en-US" altLang="zh-CN" sz="8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8000" b="1" dirty="0" err="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em</a:t>
            </a:r>
            <a:r>
              <a:rPr lang="en-US" altLang="zh-CN" sz="8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p>
          <a:p>
            <a:pPr algn="ctr"/>
            <a:r>
              <a:rPr lang="en-US" altLang="zh-CN" sz="8000" b="1" dirty="0" err="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học</a:t>
            </a:r>
            <a:r>
              <a:rPr lang="en-US" altLang="zh-CN" sz="8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8000" b="1" dirty="0" err="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tốt</a:t>
            </a:r>
            <a:r>
              <a:rPr lang="en-US" altLang="zh-CN" sz="8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t>
            </a:r>
            <a:endParaRPr lang="zh-CN" altLang="en-US" sz="8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pic>
        <p:nvPicPr>
          <p:cNvPr id="6" name="Picture 5">
            <a:extLst>
              <a:ext uri="{FF2B5EF4-FFF2-40B4-BE49-F238E27FC236}">
                <a16:creationId xmlns:a16="http://schemas.microsoft.com/office/drawing/2014/main" id="{8340C3CE-05EF-2345-994B-03E7CAA3A7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6111" y1="39028" x2="16111" y2="39028"/>
                        <a14:foregroundMark x1="40111" y1="19167" x2="40111" y2="19167"/>
                        <a14:foregroundMark x1="59222" y1="10000" x2="59222" y2="10000"/>
                        <a14:foregroundMark x1="72556" y1="17083" x2="72556" y2="17083"/>
                        <a14:foregroundMark x1="80889" y1="32361" x2="80889" y2="32361"/>
                        <a14:foregroundMark x1="85556" y1="55833" x2="85556" y2="55833"/>
                      </a14:backgroundRemoval>
                    </a14:imgEffect>
                  </a14:imgLayer>
                </a14:imgProps>
              </a:ext>
              <a:ext uri="{28A0092B-C50C-407E-A947-70E740481C1C}">
                <a14:useLocalDpi xmlns:a14="http://schemas.microsoft.com/office/drawing/2010/main" val="0"/>
              </a:ext>
            </a:extLst>
          </a:blip>
          <a:stretch>
            <a:fillRect/>
          </a:stretch>
        </p:blipFill>
        <p:spPr>
          <a:xfrm>
            <a:off x="7743826" y="3280719"/>
            <a:ext cx="4995862" cy="3996690"/>
          </a:xfrm>
          <a:prstGeom prst="rect">
            <a:avLst/>
          </a:prstGeom>
        </p:spPr>
      </p:pic>
    </p:spTree>
    <p:extLst>
      <p:ext uri="{BB962C8B-B14F-4D97-AF65-F5344CB8AC3E}">
        <p14:creationId xmlns:p14="http://schemas.microsoft.com/office/powerpoint/2010/main" val="1388664600"/>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68747" y="1452782"/>
            <a:ext cx="9755449" cy="4114800"/>
            <a:chOff x="0" y="0"/>
            <a:chExt cx="23225222" cy="13042320"/>
          </a:xfrm>
        </p:grpSpPr>
        <p:sp>
          <p:nvSpPr>
            <p:cNvPr id="3" name="Freeform 3"/>
            <p:cNvSpPr/>
            <p:nvPr/>
          </p:nvSpPr>
          <p:spPr>
            <a:xfrm>
              <a:off x="0" y="-4262"/>
              <a:ext cx="23232968" cy="13048805"/>
            </a:xfrm>
            <a:custGeom>
              <a:avLst/>
              <a:gdLst/>
              <a:ahLst/>
              <a:cxnLst/>
              <a:rect l="l" t="t" r="r" b="b"/>
              <a:pathLst>
                <a:path w="23232968" h="13048805">
                  <a:moveTo>
                    <a:pt x="22294069" y="13037618"/>
                  </a:moveTo>
                  <a:cubicBezTo>
                    <a:pt x="22294069" y="13037618"/>
                    <a:pt x="21874316" y="13048805"/>
                    <a:pt x="21411730" y="13046184"/>
                  </a:cubicBezTo>
                  <a:cubicBezTo>
                    <a:pt x="6914938" y="13044021"/>
                    <a:pt x="1057073" y="13036197"/>
                    <a:pt x="1057073" y="13036197"/>
                  </a:cubicBezTo>
                  <a:cubicBezTo>
                    <a:pt x="812931" y="13027363"/>
                    <a:pt x="565145" y="13010381"/>
                    <a:pt x="398404" y="12952204"/>
                  </a:cubicBezTo>
                  <a:cubicBezTo>
                    <a:pt x="120505" y="12855242"/>
                    <a:pt x="0" y="12677714"/>
                    <a:pt x="0" y="3974127"/>
                  </a:cubicBezTo>
                  <a:lnTo>
                    <a:pt x="0" y="3974028"/>
                  </a:lnTo>
                  <a:cubicBezTo>
                    <a:pt x="8536" y="440430"/>
                    <a:pt x="34263" y="311302"/>
                    <a:pt x="140291" y="225758"/>
                  </a:cubicBezTo>
                  <a:cubicBezTo>
                    <a:pt x="342602" y="62530"/>
                    <a:pt x="736658" y="7673"/>
                    <a:pt x="1155311" y="7673"/>
                  </a:cubicBezTo>
                  <a:cubicBezTo>
                    <a:pt x="1155311" y="7673"/>
                    <a:pt x="1551711" y="15681"/>
                    <a:pt x="17023916" y="7673"/>
                  </a:cubicBezTo>
                  <a:cubicBezTo>
                    <a:pt x="21655390" y="0"/>
                    <a:pt x="22119317" y="7673"/>
                    <a:pt x="22119317" y="7673"/>
                  </a:cubicBezTo>
                  <a:cubicBezTo>
                    <a:pt x="22487624" y="15152"/>
                    <a:pt x="22850937" y="84484"/>
                    <a:pt x="23048677" y="207066"/>
                  </a:cubicBezTo>
                  <a:cubicBezTo>
                    <a:pt x="23199694" y="300683"/>
                    <a:pt x="23232968" y="425358"/>
                    <a:pt x="23223827" y="3974127"/>
                  </a:cubicBezTo>
                  <a:lnTo>
                    <a:pt x="23223827" y="3974227"/>
                  </a:lnTo>
                  <a:cubicBezTo>
                    <a:pt x="23223827" y="12795679"/>
                    <a:pt x="22940831" y="13009777"/>
                    <a:pt x="22294069" y="13037618"/>
                  </a:cubicBezTo>
                  <a:close/>
                </a:path>
              </a:pathLst>
            </a:custGeom>
            <a:solidFill>
              <a:srgbClr val="FFFFFF"/>
            </a:solidFill>
          </p:spPr>
        </p:sp>
      </p:grpSp>
      <p:grpSp>
        <p:nvGrpSpPr>
          <p:cNvPr id="4" name="Group 4"/>
          <p:cNvGrpSpPr/>
          <p:nvPr/>
        </p:nvGrpSpPr>
        <p:grpSpPr>
          <a:xfrm>
            <a:off x="4584978" y="1793326"/>
            <a:ext cx="3200401" cy="736358"/>
            <a:chOff x="0" y="0"/>
            <a:chExt cx="10365278" cy="1314904"/>
          </a:xfrm>
        </p:grpSpPr>
        <p:sp>
          <p:nvSpPr>
            <p:cNvPr id="5" name="Freeform 5"/>
            <p:cNvSpPr/>
            <p:nvPr/>
          </p:nvSpPr>
          <p:spPr>
            <a:xfrm>
              <a:off x="0" y="-4262"/>
              <a:ext cx="10373024" cy="1321390"/>
            </a:xfrm>
            <a:custGeom>
              <a:avLst/>
              <a:gdLst/>
              <a:ahLst/>
              <a:cxnLst/>
              <a:rect l="l" t="t" r="r" b="b"/>
              <a:pathLst>
                <a:path w="10373024" h="1321390">
                  <a:moveTo>
                    <a:pt x="9434124" y="1310202"/>
                  </a:moveTo>
                  <a:cubicBezTo>
                    <a:pt x="9434124" y="1310202"/>
                    <a:pt x="9014371" y="1321390"/>
                    <a:pt x="8551787" y="1318769"/>
                  </a:cubicBezTo>
                  <a:cubicBezTo>
                    <a:pt x="3451297"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6991211" y="7673"/>
                  </a:cubicBezTo>
                  <a:cubicBezTo>
                    <a:pt x="8795445" y="0"/>
                    <a:pt x="9259373" y="7673"/>
                    <a:pt x="9259373" y="7673"/>
                  </a:cubicBezTo>
                  <a:cubicBezTo>
                    <a:pt x="9627680" y="15152"/>
                    <a:pt x="9990992" y="84484"/>
                    <a:pt x="10188733" y="207066"/>
                  </a:cubicBezTo>
                  <a:cubicBezTo>
                    <a:pt x="10339750" y="300683"/>
                    <a:pt x="10373024" y="425358"/>
                    <a:pt x="10363884" y="627606"/>
                  </a:cubicBezTo>
                  <a:lnTo>
                    <a:pt x="10363884" y="627609"/>
                  </a:lnTo>
                  <a:cubicBezTo>
                    <a:pt x="10363884" y="1068264"/>
                    <a:pt x="10080887" y="1282362"/>
                    <a:pt x="9434124" y="1310202"/>
                  </a:cubicBezTo>
                  <a:close/>
                </a:path>
              </a:pathLst>
            </a:custGeom>
            <a:solidFill>
              <a:srgbClr val="FFA7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0736" b="3380"/>
          <a:stretch>
            <a:fillRect/>
          </a:stretch>
        </p:blipFill>
        <p:spPr>
          <a:xfrm>
            <a:off x="8326473" y="5571399"/>
            <a:ext cx="3865527" cy="128660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671" b="2622"/>
          <a:stretch>
            <a:fillRect/>
          </a:stretch>
        </p:blipFill>
        <p:spPr>
          <a:xfrm rot="-10800000">
            <a:off x="0" y="0"/>
            <a:ext cx="4145995" cy="186933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8691"/>
          <a:stretch>
            <a:fillRect/>
          </a:stretch>
        </p:blipFill>
        <p:spPr>
          <a:xfrm flipH="1">
            <a:off x="10550584" y="0"/>
            <a:ext cx="1641417" cy="187314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79539">
            <a:off x="-106485" y="5987480"/>
            <a:ext cx="2288284" cy="366125"/>
          </a:xfrm>
          <a:prstGeom prst="rect">
            <a:avLst/>
          </a:prstGeom>
        </p:spPr>
      </p:pic>
      <p:sp>
        <p:nvSpPr>
          <p:cNvPr id="11" name="TextBox 11"/>
          <p:cNvSpPr txBox="1"/>
          <p:nvPr/>
        </p:nvSpPr>
        <p:spPr>
          <a:xfrm>
            <a:off x="2139263" y="3544735"/>
            <a:ext cx="8528737" cy="1974900"/>
          </a:xfrm>
          <a:prstGeom prst="rect">
            <a:avLst/>
          </a:prstGeom>
        </p:spPr>
        <p:txBody>
          <a:bodyPr wrap="square" lIns="0" tIns="0" rIns="0" bIns="0" rtlCol="0" anchor="t">
            <a:spAutoFit/>
          </a:bodyPr>
          <a:lstStyle/>
          <a:p>
            <a:pPr algn="ctr" defTabSz="609630">
              <a:lnSpc>
                <a:spcPts val="7667"/>
              </a:lnSpc>
            </a:pPr>
            <a:r>
              <a:rPr lang="en-US" sz="7334" b="1" spc="383" dirty="0">
                <a:solidFill>
                  <a:srgbClr val="FF0000"/>
                </a:solidFill>
                <a:latin typeface="Times New Roman" panose="02020603050405020304" pitchFamily="18" charset="0"/>
                <a:cs typeface="Times New Roman" panose="02020603050405020304" pitchFamily="18" charset="0"/>
              </a:rPr>
              <a:t>MÂY VÀ SÓNG</a:t>
            </a:r>
          </a:p>
          <a:p>
            <a:pPr algn="ctr" defTabSz="609630">
              <a:lnSpc>
                <a:spcPts val="7667"/>
              </a:lnSpc>
            </a:pPr>
            <a:r>
              <a:rPr lang="en-US" sz="5334" b="1" spc="383" dirty="0">
                <a:solidFill>
                  <a:srgbClr val="FF0000"/>
                </a:solidFill>
                <a:latin typeface="Times New Roman" panose="02020603050405020304" pitchFamily="18" charset="0"/>
                <a:cs typeface="Times New Roman" panose="02020603050405020304" pitchFamily="18" charset="0"/>
              </a:rPr>
              <a:t>                     TA-GO</a:t>
            </a:r>
          </a:p>
        </p:txBody>
      </p:sp>
      <p:sp>
        <p:nvSpPr>
          <p:cNvPr id="12" name="TextBox 12"/>
          <p:cNvSpPr txBox="1"/>
          <p:nvPr/>
        </p:nvSpPr>
        <p:spPr>
          <a:xfrm>
            <a:off x="2997201" y="2205288"/>
            <a:ext cx="6698543" cy="589905"/>
          </a:xfrm>
          <a:prstGeom prst="rect">
            <a:avLst/>
          </a:prstGeom>
        </p:spPr>
        <p:txBody>
          <a:bodyPr lIns="0" tIns="0" rIns="0" bIns="0" rtlCol="0" anchor="t">
            <a:spAutoFit/>
          </a:bodyPr>
          <a:lstStyle/>
          <a:p>
            <a:pPr algn="ctr" defTabSz="609630">
              <a:lnSpc>
                <a:spcPts val="2253"/>
              </a:lnSpc>
              <a:spcBef>
                <a:spcPct val="0"/>
              </a:spcBef>
            </a:pPr>
            <a:r>
              <a:rPr lang="en-US" sz="4800" b="1" spc="87" dirty="0" err="1">
                <a:solidFill>
                  <a:srgbClr val="FF0000"/>
                </a:solidFill>
                <a:latin typeface="Times New Roman" panose="02020603050405020304" pitchFamily="18" charset="0"/>
                <a:cs typeface="Times New Roman" panose="02020603050405020304" pitchFamily="18" charset="0"/>
              </a:rPr>
              <a:t>Tiết</a:t>
            </a:r>
            <a:r>
              <a:rPr lang="en-US" sz="4800" b="1" spc="87" dirty="0">
                <a:solidFill>
                  <a:srgbClr val="FF0000"/>
                </a:solidFill>
                <a:latin typeface="Times New Roman" panose="02020603050405020304" pitchFamily="18" charset="0"/>
                <a:cs typeface="Times New Roman" panose="02020603050405020304" pitchFamily="18" charset="0"/>
              </a:rPr>
              <a:t> 87</a:t>
            </a:r>
          </a:p>
          <a:p>
            <a:pPr algn="ctr" defTabSz="609630">
              <a:lnSpc>
                <a:spcPts val="2253"/>
              </a:lnSpc>
              <a:spcBef>
                <a:spcPct val="0"/>
              </a:spcBef>
            </a:pPr>
            <a:endParaRPr lang="en-US" sz="4800" b="1" spc="87" dirty="0">
              <a:solidFill>
                <a:srgbClr val="FF0000"/>
              </a:solidFill>
              <a:latin typeface="Times New Roman" panose="02020603050405020304" pitchFamily="18" charset="0"/>
              <a:cs typeface="Times New Roman" panose="02020603050405020304" pitchFamily="18" charset="0"/>
            </a:endParaRPr>
          </a:p>
        </p:txBody>
      </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641996" y="2821863"/>
            <a:ext cx="1086367" cy="173819"/>
          </a:xfrm>
          <a:prstGeom prst="rect">
            <a:avLst/>
          </a:prstGeom>
        </p:spPr>
      </p:pic>
    </p:spTree>
    <p:extLst>
      <p:ext uri="{BB962C8B-B14F-4D97-AF65-F5344CB8AC3E}">
        <p14:creationId xmlns:p14="http://schemas.microsoft.com/office/powerpoint/2010/main" val="219014574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a:off x="1986909" y="2211681"/>
            <a:ext cx="8477891" cy="1778000"/>
            <a:chOff x="0" y="0"/>
            <a:chExt cx="16338643" cy="2304531"/>
          </a:xfrm>
        </p:grpSpPr>
        <p:sp>
          <p:nvSpPr>
            <p:cNvPr id="3" name="Freeform 3"/>
            <p:cNvSpPr/>
            <p:nvPr/>
          </p:nvSpPr>
          <p:spPr>
            <a:xfrm>
              <a:off x="0" y="-4262"/>
              <a:ext cx="16346388" cy="2311017"/>
            </a:xfrm>
            <a:custGeom>
              <a:avLst/>
              <a:gdLst/>
              <a:ahLst/>
              <a:cxnLst/>
              <a:rect l="l" t="t" r="r" b="b"/>
              <a:pathLst>
                <a:path w="16346388" h="2311017">
                  <a:moveTo>
                    <a:pt x="15407489" y="2299829"/>
                  </a:moveTo>
                  <a:cubicBezTo>
                    <a:pt x="15407489" y="2299829"/>
                    <a:pt x="14987736" y="2311017"/>
                    <a:pt x="14525152" y="2308396"/>
                  </a:cubicBezTo>
                  <a:cubicBezTo>
                    <a:pt x="5060137" y="2306233"/>
                    <a:pt x="1057073" y="2298408"/>
                    <a:pt x="1057073" y="2298408"/>
                  </a:cubicBezTo>
                  <a:cubicBezTo>
                    <a:pt x="812931" y="2289574"/>
                    <a:pt x="565145" y="2272593"/>
                    <a:pt x="398404" y="2214416"/>
                  </a:cubicBezTo>
                  <a:cubicBezTo>
                    <a:pt x="120505" y="2117454"/>
                    <a:pt x="0" y="1939925"/>
                    <a:pt x="0" y="910005"/>
                  </a:cubicBezTo>
                  <a:lnTo>
                    <a:pt x="0" y="909994"/>
                  </a:lnTo>
                  <a:cubicBezTo>
                    <a:pt x="8536" y="440430"/>
                    <a:pt x="34263" y="311302"/>
                    <a:pt x="140291" y="225758"/>
                  </a:cubicBezTo>
                  <a:cubicBezTo>
                    <a:pt x="342602" y="62530"/>
                    <a:pt x="736658" y="7673"/>
                    <a:pt x="1155311" y="7673"/>
                  </a:cubicBezTo>
                  <a:cubicBezTo>
                    <a:pt x="1155311" y="7673"/>
                    <a:pt x="1551711" y="15681"/>
                    <a:pt x="11651341" y="7673"/>
                  </a:cubicBezTo>
                  <a:cubicBezTo>
                    <a:pt x="14768810" y="0"/>
                    <a:pt x="15232737" y="7673"/>
                    <a:pt x="15232737" y="7673"/>
                  </a:cubicBezTo>
                  <a:cubicBezTo>
                    <a:pt x="15601045" y="15152"/>
                    <a:pt x="15964357" y="84484"/>
                    <a:pt x="16162097" y="207066"/>
                  </a:cubicBezTo>
                  <a:cubicBezTo>
                    <a:pt x="16313114" y="300683"/>
                    <a:pt x="16346388" y="425358"/>
                    <a:pt x="16337249" y="910005"/>
                  </a:cubicBezTo>
                  <a:lnTo>
                    <a:pt x="16337249" y="910016"/>
                  </a:lnTo>
                  <a:cubicBezTo>
                    <a:pt x="16337249" y="2057891"/>
                    <a:pt x="16054253" y="2271989"/>
                    <a:pt x="15407489" y="2299829"/>
                  </a:cubicBezTo>
                  <a:close/>
                </a:path>
              </a:pathLst>
            </a:custGeom>
            <a:solidFill>
              <a:srgbClr val="FFA7BC"/>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6217" t="11114"/>
          <a:stretch>
            <a:fillRect/>
          </a:stretch>
        </p:blipFill>
        <p:spPr>
          <a:xfrm rot="-5400000">
            <a:off x="505251" y="4197511"/>
            <a:ext cx="2155239" cy="3165739"/>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5796" r="23964" b="1305"/>
          <a:stretch>
            <a:fillRect/>
          </a:stretch>
        </p:blipFill>
        <p:spPr>
          <a:xfrm rot="-10800000">
            <a:off x="0" y="4702761"/>
            <a:ext cx="2435186" cy="215523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6217" t="11114"/>
          <a:stretch>
            <a:fillRect/>
          </a:stretch>
        </p:blipFill>
        <p:spPr>
          <a:xfrm rot="-5400000" flipV="1">
            <a:off x="9531511" y="4197511"/>
            <a:ext cx="2155239" cy="3165739"/>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5796" r="23964" b="1305"/>
          <a:stretch>
            <a:fillRect/>
          </a:stretch>
        </p:blipFill>
        <p:spPr>
          <a:xfrm rot="-10800000" flipH="1">
            <a:off x="9756814" y="4702761"/>
            <a:ext cx="2435186" cy="2155239"/>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259507">
            <a:off x="1224439" y="1920968"/>
            <a:ext cx="503231" cy="1311353"/>
          </a:xfrm>
          <a:prstGeom prst="rect">
            <a:avLst/>
          </a:prstGeom>
        </p:spPr>
      </p:pic>
      <p:sp>
        <p:nvSpPr>
          <p:cNvPr id="12" name="TextBox 12"/>
          <p:cNvSpPr txBox="1"/>
          <p:nvPr/>
        </p:nvSpPr>
        <p:spPr>
          <a:xfrm>
            <a:off x="2349153" y="2554631"/>
            <a:ext cx="7493695" cy="679673"/>
          </a:xfrm>
          <a:prstGeom prst="rect">
            <a:avLst/>
          </a:prstGeom>
        </p:spPr>
        <p:txBody>
          <a:bodyPr wrap="square" lIns="0" tIns="0" rIns="0" bIns="0" rtlCol="0" anchor="t">
            <a:spAutoFit/>
          </a:bodyPr>
          <a:lstStyle/>
          <a:p>
            <a:pPr algn="ctr" defTabSz="609630">
              <a:lnSpc>
                <a:spcPts val="5334"/>
              </a:lnSpc>
              <a:spcBef>
                <a:spcPct val="0"/>
              </a:spcBef>
            </a:pPr>
            <a:r>
              <a:rPr lang="en-US" sz="5867" b="1" dirty="0">
                <a:solidFill>
                  <a:srgbClr val="FF0000"/>
                </a:solidFill>
                <a:latin typeface="Times New Roman" panose="02020603050405020304" pitchFamily="18" charset="0"/>
                <a:cs typeface="Times New Roman" panose="02020603050405020304" pitchFamily="18" charset="0"/>
              </a:rPr>
              <a:t>I. TÌM HIỂU CHUNG</a:t>
            </a:r>
          </a:p>
        </p:txBody>
      </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998647" y="6026801"/>
            <a:ext cx="2194707" cy="290799"/>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9499600" y="4140200"/>
            <a:ext cx="1089935" cy="917527"/>
          </a:xfrm>
          <a:prstGeom prst="rect">
            <a:avLst/>
          </a:prstGeom>
        </p:spPr>
      </p:pic>
    </p:spTree>
    <p:extLst>
      <p:ext uri="{BB962C8B-B14F-4D97-AF65-F5344CB8AC3E}">
        <p14:creationId xmlns:p14="http://schemas.microsoft.com/office/powerpoint/2010/main" val="1129604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9" name="TextBox 9"/>
          <p:cNvSpPr txBox="1"/>
          <p:nvPr/>
        </p:nvSpPr>
        <p:spPr>
          <a:xfrm>
            <a:off x="189654" y="738664"/>
            <a:ext cx="9651407" cy="987450"/>
          </a:xfrm>
          <a:prstGeom prst="rect">
            <a:avLst/>
          </a:prstGeom>
        </p:spPr>
        <p:txBody>
          <a:bodyPr wrap="square" lIns="0" tIns="0" rIns="0" bIns="0" rtlCol="0" anchor="t">
            <a:spAutoFit/>
          </a:bodyPr>
          <a:lstStyle/>
          <a:p>
            <a:pPr defTabSz="609630">
              <a:lnSpc>
                <a:spcPts val="7667"/>
              </a:lnSpc>
              <a:spcBef>
                <a:spcPct val="0"/>
              </a:spcBef>
            </a:pPr>
            <a:r>
              <a:rPr lang="en-US" sz="4000" b="1" i="1" dirty="0">
                <a:solidFill>
                  <a:srgbClr val="FF0000"/>
                </a:solidFill>
                <a:latin typeface="Times New Roman" panose="02020603050405020304" pitchFamily="18" charset="0"/>
                <a:cs typeface="Times New Roman" panose="02020603050405020304" pitchFamily="18" charset="0"/>
              </a:rPr>
              <a:t>a. </a:t>
            </a:r>
            <a:r>
              <a:rPr lang="en-US" sz="4000" b="1" i="1" dirty="0" err="1">
                <a:solidFill>
                  <a:srgbClr val="FF0000"/>
                </a:solidFill>
                <a:latin typeface="Times New Roman" panose="02020603050405020304" pitchFamily="18" charset="0"/>
                <a:cs typeface="Times New Roman" panose="02020603050405020304" pitchFamily="18" charset="0"/>
              </a:rPr>
              <a:t>Tác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giả</a:t>
            </a:r>
            <a:r>
              <a:rPr lang="en-US" sz="4000" b="1" i="1" dirty="0">
                <a:solidFill>
                  <a:srgbClr val="FF0000"/>
                </a:solidFill>
                <a:latin typeface="Times New Roman" panose="02020603050405020304" pitchFamily="18" charset="0"/>
                <a:cs typeface="Times New Roman" panose="02020603050405020304" pitchFamily="18" charset="0"/>
              </a:rPr>
              <a:t>  Ra-bin-</a:t>
            </a:r>
            <a:r>
              <a:rPr lang="en-US" sz="4000" b="1" i="1" dirty="0" err="1">
                <a:solidFill>
                  <a:srgbClr val="FF0000"/>
                </a:solidFill>
                <a:latin typeface="Times New Roman" panose="02020603050405020304" pitchFamily="18" charset="0"/>
                <a:cs typeface="Times New Roman" panose="02020603050405020304" pitchFamily="18" charset="0"/>
              </a:rPr>
              <a:t>đờ</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err="1">
                <a:solidFill>
                  <a:srgbClr val="FF0000"/>
                </a:solidFill>
                <a:latin typeface="Times New Roman" panose="02020603050405020304" pitchFamily="18" charset="0"/>
                <a:cs typeface="Times New Roman" panose="02020603050405020304" pitchFamily="18" charset="0"/>
              </a:rPr>
              <a:t>ra-nát</a:t>
            </a:r>
            <a:r>
              <a:rPr lang="en-US" sz="4000" b="1" i="1" dirty="0">
                <a:solidFill>
                  <a:srgbClr val="FF0000"/>
                </a:solidFill>
                <a:latin typeface="Times New Roman" panose="02020603050405020304" pitchFamily="18" charset="0"/>
                <a:cs typeface="Times New Roman" panose="02020603050405020304" pitchFamily="18" charset="0"/>
              </a:rPr>
              <a:t> Ta-go</a:t>
            </a:r>
          </a:p>
        </p:txBody>
      </p:sp>
      <p:pic>
        <p:nvPicPr>
          <p:cNvPr id="12" name="Picture 11" descr="Tagore, nhà thơ của tình yêu và lòng nhân ái | baotintuc.vn"/>
          <p:cNvPicPr/>
          <p:nvPr/>
        </p:nvPicPr>
        <p:blipFill>
          <a:blip r:embed="rId2">
            <a:extLst>
              <a:ext uri="{28A0092B-C50C-407E-A947-70E740481C1C}">
                <a14:useLocalDpi xmlns:a14="http://schemas.microsoft.com/office/drawing/2010/main" val="0"/>
              </a:ext>
            </a:extLst>
          </a:blip>
          <a:srcRect/>
          <a:stretch>
            <a:fillRect/>
          </a:stretch>
        </p:blipFill>
        <p:spPr bwMode="auto">
          <a:xfrm>
            <a:off x="-2992" y="2616200"/>
            <a:ext cx="5032192" cy="4241800"/>
          </a:xfrm>
          <a:prstGeom prst="rect">
            <a:avLst/>
          </a:prstGeom>
          <a:noFill/>
          <a:ln>
            <a:noFill/>
          </a:ln>
        </p:spPr>
      </p:pic>
      <p:sp>
        <p:nvSpPr>
          <p:cNvPr id="2" name="TextBox 1"/>
          <p:cNvSpPr txBox="1"/>
          <p:nvPr/>
        </p:nvSpPr>
        <p:spPr>
          <a:xfrm>
            <a:off x="203200" y="0"/>
            <a:ext cx="6096000" cy="769441"/>
          </a:xfrm>
          <a:prstGeom prst="rect">
            <a:avLst/>
          </a:prstGeom>
          <a:noFill/>
        </p:spPr>
        <p:txBody>
          <a:bodyPr wrap="square" rtlCol="0">
            <a:spAutoFit/>
          </a:bodyPr>
          <a:lstStyle/>
          <a:p>
            <a:pPr defTabSz="609630"/>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Tác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phẩm</a:t>
            </a:r>
            <a:r>
              <a:rPr lang="en-US" sz="44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2513104" y="1733693"/>
            <a:ext cx="3810000" cy="646331"/>
          </a:xfrm>
          <a:prstGeom prst="rect">
            <a:avLst/>
          </a:prstGeom>
          <a:noFill/>
        </p:spPr>
        <p:txBody>
          <a:bodyPr wrap="square" rtlCol="0">
            <a:spAutoFit/>
          </a:bodyPr>
          <a:lstStyle/>
          <a:p>
            <a:pPr defTabSz="609630"/>
            <a:r>
              <a:rPr lang="en-US" sz="3600" dirty="0">
                <a:solidFill>
                  <a:srgbClr val="FF0000"/>
                </a:solidFill>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Xem</a:t>
            </a:r>
            <a:r>
              <a:rPr lang="en-US" sz="3600" dirty="0">
                <a:solidFill>
                  <a:srgbClr val="FF0000"/>
                </a:solidFill>
                <a:latin typeface="Times New Roman" panose="02020603050405020304" pitchFamily="18" charset="0"/>
                <a:cs typeface="Times New Roman" panose="02020603050405020304" pitchFamily="18" charset="0"/>
              </a:rPr>
              <a:t> SGK/ tr.31)</a:t>
            </a:r>
          </a:p>
        </p:txBody>
      </p:sp>
    </p:spTree>
    <p:extLst>
      <p:ext uri="{BB962C8B-B14F-4D97-AF65-F5344CB8AC3E}">
        <p14:creationId xmlns:p14="http://schemas.microsoft.com/office/powerpoint/2010/main" val="27637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9" name="TextBox 9"/>
          <p:cNvSpPr txBox="1"/>
          <p:nvPr/>
        </p:nvSpPr>
        <p:spPr>
          <a:xfrm>
            <a:off x="-1016000" y="-64922"/>
            <a:ext cx="7742291" cy="987450"/>
          </a:xfrm>
          <a:prstGeom prst="rect">
            <a:avLst/>
          </a:prstGeom>
        </p:spPr>
        <p:txBody>
          <a:bodyPr wrap="square" lIns="0" tIns="0" rIns="0" bIns="0" rtlCol="0" anchor="t">
            <a:spAutoFit/>
          </a:bodyPr>
          <a:lstStyle/>
          <a:p>
            <a:pPr algn="ctr" defTabSz="609630">
              <a:lnSpc>
                <a:spcPts val="7667"/>
              </a:lnSpc>
              <a:spcBef>
                <a:spcPct val="0"/>
              </a:spcBef>
            </a:pPr>
            <a:r>
              <a:rPr lang="en-US" sz="4000" b="1" i="1" dirty="0">
                <a:solidFill>
                  <a:srgbClr val="FF0000"/>
                </a:solidFill>
                <a:latin typeface="Times New Roman" panose="02020603050405020304" pitchFamily="18" charset="0"/>
                <a:cs typeface="Times New Roman" panose="02020603050405020304" pitchFamily="18" charset="0"/>
              </a:rPr>
              <a:t>b. </a:t>
            </a:r>
            <a:r>
              <a:rPr lang="en-US" sz="4000" b="1" i="1" dirty="0" err="1">
                <a:solidFill>
                  <a:srgbClr val="FF0000"/>
                </a:solidFill>
                <a:latin typeface="Times New Roman" panose="02020603050405020304" pitchFamily="18" charset="0"/>
                <a:cs typeface="Times New Roman" panose="02020603050405020304" pitchFamily="18" charset="0"/>
              </a:rPr>
              <a:t>Tác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phẩm</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Mây</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và</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sóng</a:t>
            </a:r>
            <a:endParaRPr lang="en-US" sz="4000" b="1" i="1" dirty="0">
              <a:solidFill>
                <a:srgbClr val="FF0000"/>
              </a:solidFill>
              <a:latin typeface="Times New Roman" panose="02020603050405020304" pitchFamily="18" charset="0"/>
              <a:cs typeface="Times New Roman" panose="02020603050405020304" pitchFamily="18" charset="0"/>
            </a:endParaRP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5339317" y="6048734"/>
            <a:ext cx="1506334" cy="349331"/>
          </a:xfrm>
          <a:prstGeom prst="rect">
            <a:avLst/>
          </a:prstGeom>
        </p:spPr>
      </p:pic>
      <p:sp>
        <p:nvSpPr>
          <p:cNvPr id="13" name="TextBox 12"/>
          <p:cNvSpPr txBox="1"/>
          <p:nvPr/>
        </p:nvSpPr>
        <p:spPr>
          <a:xfrm>
            <a:off x="123452" y="1041400"/>
            <a:ext cx="11938063" cy="4062651"/>
          </a:xfrm>
          <a:prstGeom prst="rect">
            <a:avLst/>
          </a:prstGeom>
          <a:noFill/>
        </p:spPr>
        <p:txBody>
          <a:bodyPr wrap="square" rtlCol="0">
            <a:spAutoFit/>
          </a:bodyPr>
          <a:lstStyle/>
          <a:p>
            <a:pPr marL="381019" indent="-381019" defTabSz="609630">
              <a:lnSpc>
                <a:spcPct val="150000"/>
              </a:lnSpc>
              <a:buFontTx/>
              <a:buChar char="-"/>
            </a:pPr>
            <a:r>
              <a:rPr lang="en-US" sz="4000" dirty="0">
                <a:latin typeface="Times New Roman" panose="02020603050405020304" pitchFamily="18" charset="0"/>
                <a:cs typeface="Times New Roman" panose="02020603050405020304" pitchFamily="18" charset="0"/>
              </a:rPr>
              <a:t>In trong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thơ</a:t>
            </a:r>
            <a:r>
              <a:rPr lang="en-US" sz="4000" dirty="0">
                <a:latin typeface="Times New Roman" panose="02020603050405020304" pitchFamily="18" charset="0"/>
                <a:cs typeface="Times New Roman" panose="02020603050405020304" pitchFamily="18" charset="0"/>
              </a:rPr>
              <a:t>, x</a:t>
            </a:r>
            <a:r>
              <a:rPr lang="vi-VN" sz="4000" dirty="0">
                <a:latin typeface="Times New Roman" panose="02020603050405020304" pitchFamily="18" charset="0"/>
                <a:cs typeface="Times New Roman" panose="02020603050405020304" pitchFamily="18" charset="0"/>
              </a:rPr>
              <a:t>uất bản năm 1909</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in trong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Trăng</a:t>
            </a:r>
            <a:r>
              <a:rPr lang="en-US" sz="4000" dirty="0">
                <a:latin typeface="Times New Roman" panose="02020603050405020304" pitchFamily="18" charset="0"/>
                <a:cs typeface="Times New Roman" panose="02020603050405020304" pitchFamily="18" charset="0"/>
              </a:rPr>
              <a:t> non, </a:t>
            </a:r>
            <a:r>
              <a:rPr lang="en-US" sz="4000" dirty="0" err="1">
                <a:latin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cs typeface="Times New Roman" panose="02020603050405020304" pitchFamily="18" charset="0"/>
              </a:rPr>
              <a:t> bản năm 1915.</a:t>
            </a:r>
          </a:p>
          <a:p>
            <a:pPr marL="190510" indent="-190510" defTabSz="609630">
              <a:lnSpc>
                <a:spcPct val="150000"/>
              </a:lnSpc>
              <a:buFontTx/>
              <a:buChar char="-"/>
            </a:pPr>
            <a:r>
              <a:rPr lang="vi-VN" sz="4000" b="1" dirty="0">
                <a:solidFill>
                  <a:srgbClr val="FF0000"/>
                </a:solidFill>
                <a:latin typeface="Times New Roman" panose="02020603050405020304" pitchFamily="18" charset="0"/>
                <a:cs typeface="Times New Roman" panose="02020603050405020304" pitchFamily="18" charset="0"/>
              </a:rPr>
              <a:t>Thể loại: </a:t>
            </a:r>
            <a:r>
              <a:rPr lang="vi-VN" sz="4000" dirty="0">
                <a:solidFill>
                  <a:srgbClr val="FF0000"/>
                </a:solidFill>
                <a:latin typeface="Times New Roman" panose="02020603050405020304" pitchFamily="18" charset="0"/>
                <a:cs typeface="Times New Roman" panose="02020603050405020304" pitchFamily="18" charset="0"/>
              </a:rPr>
              <a:t>Thơ tự do (thơ văn xuôi)</a:t>
            </a:r>
          </a:p>
          <a:p>
            <a:pPr marL="190510" indent="-190510" defTabSz="609630">
              <a:lnSpc>
                <a:spcPct val="150000"/>
              </a:lnSpc>
              <a:buFontTx/>
              <a:buChar char="-"/>
            </a:pP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đạt</a:t>
            </a:r>
            <a:r>
              <a:rPr lang="vi-VN" sz="4000" b="1" dirty="0">
                <a:solidFill>
                  <a:srgbClr val="FF0000"/>
                </a:solidFill>
                <a:latin typeface="Times New Roman" panose="02020603050405020304" pitchFamily="18" charset="0"/>
                <a:cs typeface="Times New Roman" panose="02020603050405020304" pitchFamily="18" charset="0"/>
              </a:rPr>
              <a:t>:</a:t>
            </a:r>
            <a:r>
              <a:rPr lang="vi-VN" sz="4000" dirty="0">
                <a:solidFill>
                  <a:srgbClr val="FF0000"/>
                </a:solidFill>
                <a:latin typeface="Times New Roman" panose="02020603050405020304" pitchFamily="18" charset="0"/>
                <a:cs typeface="Times New Roman" panose="02020603050405020304" pitchFamily="18" charset="0"/>
              </a:rPr>
              <a:t> Biểu cảm</a:t>
            </a:r>
          </a:p>
          <a:p>
            <a:pPr marL="190510" indent="-190510" defTabSz="609630">
              <a:lnSpc>
                <a:spcPct val="150000"/>
              </a:lnSpc>
              <a:buFontTx/>
              <a:buChar char="-"/>
            </a:pPr>
            <a:endParaRPr lang="en-US" sz="1200" dirty="0">
              <a:solidFill>
                <a:prstClr val="black"/>
              </a:solidFill>
              <a:latin typeface="Calibri"/>
            </a:endParaRPr>
          </a:p>
        </p:txBody>
      </p:sp>
    </p:spTree>
    <p:extLst>
      <p:ext uri="{BB962C8B-B14F-4D97-AF65-F5344CB8AC3E}">
        <p14:creationId xmlns:p14="http://schemas.microsoft.com/office/powerpoint/2010/main" val="10790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barn(inVertical)">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barn(inVertical)">
                                      <p:cBhvr>
                                        <p:cTn id="18" dur="5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barn(inVertical)">
                                      <p:cBhvr>
                                        <p:cTn id="2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9" name="TextBox 9"/>
          <p:cNvSpPr txBox="1"/>
          <p:nvPr/>
        </p:nvSpPr>
        <p:spPr>
          <a:xfrm>
            <a:off x="189654" y="738664"/>
            <a:ext cx="9651407" cy="987450"/>
          </a:xfrm>
          <a:prstGeom prst="rect">
            <a:avLst/>
          </a:prstGeom>
        </p:spPr>
        <p:txBody>
          <a:bodyPr wrap="square" lIns="0" tIns="0" rIns="0" bIns="0" rtlCol="0" anchor="t">
            <a:spAutoFit/>
          </a:bodyPr>
          <a:lstStyle/>
          <a:p>
            <a:pPr defTabSz="609630">
              <a:lnSpc>
                <a:spcPts val="7667"/>
              </a:lnSpc>
              <a:spcBef>
                <a:spcPct val="0"/>
              </a:spcBef>
            </a:pPr>
            <a:r>
              <a:rPr lang="en-US" sz="4000" b="1" i="1" dirty="0">
                <a:solidFill>
                  <a:prstClr val="black"/>
                </a:solidFill>
                <a:latin typeface="Times New Roman" panose="02020603050405020304" pitchFamily="18" charset="0"/>
                <a:cs typeface="Times New Roman" panose="02020603050405020304" pitchFamily="18" charset="0"/>
              </a:rPr>
              <a:t>a. </a:t>
            </a:r>
            <a:r>
              <a:rPr lang="en-US" sz="4000" b="1" i="1" dirty="0" err="1">
                <a:solidFill>
                  <a:prstClr val="black"/>
                </a:solidFill>
                <a:latin typeface="Times New Roman" panose="02020603050405020304" pitchFamily="18" charset="0"/>
                <a:cs typeface="Times New Roman" panose="02020603050405020304" pitchFamily="18" charset="0"/>
              </a:rPr>
              <a:t>Tác</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giả</a:t>
            </a:r>
            <a:r>
              <a:rPr lang="en-US" sz="4000" b="1" i="1" dirty="0">
                <a:solidFill>
                  <a:prstClr val="black"/>
                </a:solidFill>
                <a:latin typeface="Times New Roman" panose="02020603050405020304" pitchFamily="18" charset="0"/>
                <a:cs typeface="Times New Roman" panose="02020603050405020304" pitchFamily="18" charset="0"/>
              </a:rPr>
              <a:t>  Ra-bin-</a:t>
            </a:r>
            <a:r>
              <a:rPr lang="en-US" sz="4000" b="1" i="1" dirty="0" err="1">
                <a:solidFill>
                  <a:prstClr val="black"/>
                </a:solidFill>
                <a:latin typeface="Times New Roman" panose="02020603050405020304" pitchFamily="18" charset="0"/>
                <a:cs typeface="Times New Roman" panose="02020603050405020304" pitchFamily="18" charset="0"/>
              </a:rPr>
              <a:t>đờ</a:t>
            </a:r>
            <a:r>
              <a:rPr lang="en-US" sz="4000" b="1" i="1" dirty="0">
                <a:solidFill>
                  <a:prstClr val="black"/>
                </a:solidFill>
                <a:latin typeface="Times New Roman" panose="02020603050405020304" pitchFamily="18" charset="0"/>
                <a:cs typeface="Times New Roman" panose="02020603050405020304" pitchFamily="18" charset="0"/>
              </a:rPr>
              <a:t>-</a:t>
            </a:r>
            <a:r>
              <a:rPr lang="en-US" sz="4000" b="1" i="1" dirty="0" err="1">
                <a:solidFill>
                  <a:prstClr val="black"/>
                </a:solidFill>
                <a:latin typeface="Times New Roman" panose="02020603050405020304" pitchFamily="18" charset="0"/>
                <a:cs typeface="Times New Roman" panose="02020603050405020304" pitchFamily="18" charset="0"/>
              </a:rPr>
              <a:t>ra-nát</a:t>
            </a:r>
            <a:r>
              <a:rPr lang="en-US" sz="4000" b="1" i="1" dirty="0">
                <a:solidFill>
                  <a:prstClr val="black"/>
                </a:solidFill>
                <a:latin typeface="Times New Roman" panose="02020603050405020304" pitchFamily="18" charset="0"/>
                <a:cs typeface="Times New Roman" panose="02020603050405020304" pitchFamily="18" charset="0"/>
              </a:rPr>
              <a:t> Ta-go</a:t>
            </a:r>
          </a:p>
        </p:txBody>
      </p:sp>
      <p:sp>
        <p:nvSpPr>
          <p:cNvPr id="2" name="TextBox 1"/>
          <p:cNvSpPr txBox="1"/>
          <p:nvPr/>
        </p:nvSpPr>
        <p:spPr>
          <a:xfrm>
            <a:off x="203200" y="0"/>
            <a:ext cx="6096000" cy="769441"/>
          </a:xfrm>
          <a:prstGeom prst="rect">
            <a:avLst/>
          </a:prstGeom>
          <a:noFill/>
        </p:spPr>
        <p:txBody>
          <a:bodyPr wrap="square" rtlCol="0">
            <a:spAutoFit/>
          </a:bodyPr>
          <a:lstStyle/>
          <a:p>
            <a:pPr defTabSz="609630"/>
            <a:r>
              <a:rPr lang="en-US" sz="4400" b="1" dirty="0">
                <a:solidFill>
                  <a:prstClr val="black"/>
                </a:solidFill>
                <a:latin typeface="Times New Roman" panose="02020603050405020304" pitchFamily="18" charset="0"/>
                <a:cs typeface="Times New Roman" panose="02020603050405020304" pitchFamily="18" charset="0"/>
              </a:rPr>
              <a:t>1. </a:t>
            </a:r>
            <a:r>
              <a:rPr lang="en-US" sz="4400" b="1" dirty="0" err="1">
                <a:solidFill>
                  <a:prstClr val="black"/>
                </a:solidFill>
                <a:latin typeface="Times New Roman" panose="02020603050405020304" pitchFamily="18" charset="0"/>
                <a:cs typeface="Times New Roman" panose="02020603050405020304" pitchFamily="18" charset="0"/>
              </a:rPr>
              <a:t>Tác</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giả</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tác</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phẩm</a:t>
            </a:r>
            <a:r>
              <a:rPr lang="en-US" sz="4400" b="1" dirty="0">
                <a:solidFill>
                  <a:prstClr val="black"/>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2513104" y="1733693"/>
            <a:ext cx="3810000" cy="646331"/>
          </a:xfrm>
          <a:prstGeom prst="rect">
            <a:avLst/>
          </a:prstGeom>
          <a:noFill/>
        </p:spPr>
        <p:txBody>
          <a:bodyPr wrap="square" rtlCol="0">
            <a:spAutoFit/>
          </a:bodyPr>
          <a:lstStyle/>
          <a:p>
            <a:pPr defTabSz="609630"/>
            <a:r>
              <a:rPr lang="en-US" sz="3600" dirty="0">
                <a:solidFill>
                  <a:prstClr val="black"/>
                </a:solidFill>
                <a:latin typeface="Times New Roman" panose="02020603050405020304" pitchFamily="18" charset="0"/>
                <a:cs typeface="Times New Roman" panose="02020603050405020304" pitchFamily="18" charset="0"/>
              </a:rPr>
              <a:t>(</a:t>
            </a:r>
            <a:r>
              <a:rPr lang="en-US" sz="3600" dirty="0" err="1">
                <a:solidFill>
                  <a:prstClr val="black"/>
                </a:solidFill>
                <a:latin typeface="Times New Roman" panose="02020603050405020304" pitchFamily="18" charset="0"/>
                <a:cs typeface="Times New Roman" panose="02020603050405020304" pitchFamily="18" charset="0"/>
              </a:rPr>
              <a:t>Xem</a:t>
            </a:r>
            <a:r>
              <a:rPr lang="en-US" sz="3600" dirty="0">
                <a:solidFill>
                  <a:prstClr val="black"/>
                </a:solidFill>
                <a:latin typeface="Times New Roman" panose="02020603050405020304" pitchFamily="18" charset="0"/>
                <a:cs typeface="Times New Roman" panose="02020603050405020304" pitchFamily="18" charset="0"/>
              </a:rPr>
              <a:t> SGK/ tr.31)</a:t>
            </a:r>
          </a:p>
        </p:txBody>
      </p:sp>
      <p:sp>
        <p:nvSpPr>
          <p:cNvPr id="6" name="TextBox 9"/>
          <p:cNvSpPr txBox="1"/>
          <p:nvPr/>
        </p:nvSpPr>
        <p:spPr>
          <a:xfrm>
            <a:off x="-965200" y="2349246"/>
            <a:ext cx="7742291" cy="987450"/>
          </a:xfrm>
          <a:prstGeom prst="rect">
            <a:avLst/>
          </a:prstGeom>
        </p:spPr>
        <p:txBody>
          <a:bodyPr wrap="square" lIns="0" tIns="0" rIns="0" bIns="0" rtlCol="0" anchor="t">
            <a:spAutoFit/>
          </a:bodyPr>
          <a:lstStyle/>
          <a:p>
            <a:pPr algn="ctr" defTabSz="609630">
              <a:lnSpc>
                <a:spcPts val="7667"/>
              </a:lnSpc>
              <a:spcBef>
                <a:spcPct val="0"/>
              </a:spcBef>
            </a:pPr>
            <a:r>
              <a:rPr lang="en-US" sz="4000" b="1" i="1" dirty="0">
                <a:solidFill>
                  <a:prstClr val="black"/>
                </a:solidFill>
                <a:latin typeface="Times New Roman" panose="02020603050405020304" pitchFamily="18" charset="0"/>
                <a:cs typeface="Times New Roman" panose="02020603050405020304" pitchFamily="18" charset="0"/>
              </a:rPr>
              <a:t>b. </a:t>
            </a:r>
            <a:r>
              <a:rPr lang="en-US" sz="4000" b="1" i="1" dirty="0" err="1">
                <a:solidFill>
                  <a:prstClr val="black"/>
                </a:solidFill>
                <a:latin typeface="Times New Roman" panose="02020603050405020304" pitchFamily="18" charset="0"/>
                <a:cs typeface="Times New Roman" panose="02020603050405020304" pitchFamily="18" charset="0"/>
              </a:rPr>
              <a:t>Tác</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phẩm</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Mây</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và</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sóng</a:t>
            </a:r>
            <a:endParaRPr lang="en-US" sz="4000" b="1" i="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03200" y="3590496"/>
            <a:ext cx="7162800" cy="769441"/>
          </a:xfrm>
          <a:prstGeom prst="rect">
            <a:avLst/>
          </a:prstGeom>
          <a:noFill/>
        </p:spPr>
        <p:txBody>
          <a:bodyPr wrap="square" rtlCol="0">
            <a:spAutoFit/>
          </a:bodyPr>
          <a:lstStyle/>
          <a:p>
            <a:pPr defTabSz="609630"/>
            <a:r>
              <a:rPr lang="en-US" sz="4400" b="1" dirty="0">
                <a:solidFill>
                  <a:srgbClr val="FF0000"/>
                </a:solidFill>
                <a:latin typeface="Times New Roman" panose="02020603050405020304" pitchFamily="18" charset="0"/>
                <a:cs typeface="Times New Roman" panose="02020603050405020304" pitchFamily="18" charset="0"/>
              </a:rPr>
              <a:t>2. </a:t>
            </a:r>
            <a:r>
              <a:rPr lang="en-US" sz="4400" b="1" dirty="0" err="1">
                <a:solidFill>
                  <a:srgbClr val="FF0000"/>
                </a:solidFill>
                <a:latin typeface="Times New Roman" panose="02020603050405020304" pitchFamily="18" charset="0"/>
                <a:cs typeface="Times New Roman" panose="02020603050405020304" pitchFamily="18" charset="0"/>
              </a:rPr>
              <a:t>Đọc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tìm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hiểu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chú</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thích</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3200" y="4462415"/>
            <a:ext cx="3860800" cy="1508105"/>
          </a:xfrm>
          <a:prstGeom prst="rect">
            <a:avLst/>
          </a:prstGeom>
          <a:noFill/>
        </p:spPr>
        <p:txBody>
          <a:bodyPr wrap="square" rtlCol="0">
            <a:spAutoFit/>
          </a:bodyPr>
          <a:lstStyle/>
          <a:p>
            <a:pPr defTabSz="609630"/>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Đọc</a:t>
            </a:r>
            <a:endParaRPr lang="en-US" sz="4000" dirty="0">
              <a:solidFill>
                <a:srgbClr val="FF0000"/>
              </a:solidFill>
              <a:latin typeface="Times New Roman" panose="02020603050405020304" pitchFamily="18" charset="0"/>
              <a:cs typeface="Times New Roman" panose="02020603050405020304" pitchFamily="18" charset="0"/>
            </a:endParaRPr>
          </a:p>
          <a:p>
            <a:pPr defTabSz="609630"/>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nghĩa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endParaRPr lang="en-US" sz="4000" dirty="0">
              <a:solidFill>
                <a:srgbClr val="FF0000"/>
              </a:solidFill>
              <a:latin typeface="Times New Roman" panose="02020603050405020304" pitchFamily="18" charset="0"/>
              <a:cs typeface="Times New Roman" panose="02020603050405020304" pitchFamily="18" charset="0"/>
            </a:endParaRPr>
          </a:p>
          <a:p>
            <a:pPr marL="190510" indent="-190510" defTabSz="609630">
              <a:buFont typeface="Arial" panose="020B0604020202020204" pitchFamily="34" charset="0"/>
              <a:buChar char="•"/>
            </a:pPr>
            <a:endParaRPr lang="en-US" sz="1200" dirty="0">
              <a:solidFill>
                <a:prstClr val="black"/>
              </a:solidFill>
              <a:latin typeface="Calibri"/>
            </a:endParaRPr>
          </a:p>
        </p:txBody>
      </p:sp>
    </p:spTree>
    <p:extLst>
      <p:ext uri="{BB962C8B-B14F-4D97-AF65-F5344CB8AC3E}">
        <p14:creationId xmlns:p14="http://schemas.microsoft.com/office/powerpoint/2010/main" val="915831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3847" b="17715"/>
          <a:stretch>
            <a:fillRect/>
          </a:stretch>
        </p:blipFill>
        <p:spPr>
          <a:xfrm rot="5400000">
            <a:off x="872153" y="-872153"/>
            <a:ext cx="1082791" cy="282709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3847" b="17715"/>
          <a:stretch>
            <a:fillRect/>
          </a:stretch>
        </p:blipFill>
        <p:spPr>
          <a:xfrm rot="5400000" flipV="1">
            <a:off x="10223509" y="-783285"/>
            <a:ext cx="1082791" cy="282709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0000">
            <a:off x="582626" y="5350587"/>
            <a:ext cx="481561" cy="69791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0000">
            <a:off x="11047427" y="5499304"/>
            <a:ext cx="481561" cy="69791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190822" y="396567"/>
            <a:ext cx="1810356" cy="289657"/>
          </a:xfrm>
          <a:prstGeom prst="rect">
            <a:avLst/>
          </a:prstGeom>
        </p:spPr>
      </p:pic>
      <p:sp>
        <p:nvSpPr>
          <p:cNvPr id="29" name="Rounded Rectangle 28"/>
          <p:cNvSpPr/>
          <p:nvPr/>
        </p:nvSpPr>
        <p:spPr>
          <a:xfrm>
            <a:off x="2897406" y="31231"/>
            <a:ext cx="6906994" cy="10668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000" b="1" dirty="0">
                <a:solidFill>
                  <a:srgbClr val="FF0000"/>
                </a:solidFill>
                <a:latin typeface="Times New Roman" panose="02020603050405020304" pitchFamily="18" charset="0"/>
                <a:cs typeface="Times New Roman" panose="02020603050405020304" pitchFamily="18" charset="0"/>
              </a:rPr>
              <a:t>3. BỐ CỤC: 2 PHẦN</a:t>
            </a:r>
          </a:p>
        </p:txBody>
      </p:sp>
      <p:sp>
        <p:nvSpPr>
          <p:cNvPr id="30" name="Rounded Rectangle 29"/>
          <p:cNvSpPr/>
          <p:nvPr/>
        </p:nvSpPr>
        <p:spPr>
          <a:xfrm>
            <a:off x="351883" y="1606437"/>
            <a:ext cx="5504336" cy="4806087"/>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4400" dirty="0">
                <a:solidFill>
                  <a:prstClr val="black"/>
                </a:solidFill>
                <a:latin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cs typeface="Times New Roman" panose="02020603050405020304" pitchFamily="18" charset="0"/>
              </a:rPr>
              <a:t>Phần 1: </a:t>
            </a:r>
            <a:r>
              <a:rPr lang="vi-VN" sz="4400" dirty="0">
                <a:solidFill>
                  <a:prstClr val="black"/>
                </a:solidFill>
                <a:latin typeface="Times New Roman" panose="02020603050405020304" pitchFamily="18" charset="0"/>
                <a:cs typeface="Times New Roman" panose="02020603050405020304" pitchFamily="18" charset="0"/>
              </a:rPr>
              <a:t>Từ đầu đến “..bầu trời xanh thẳm”</a:t>
            </a: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cuộc trò chuyện của em bé với Mây và mẹ.</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6553200" y="1606437"/>
            <a:ext cx="5486400" cy="4806087"/>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n-US" sz="4400" dirty="0">
                <a:solidFill>
                  <a:prstClr val="black"/>
                </a:solidFill>
                <a:latin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cs typeface="Times New Roman" panose="02020603050405020304" pitchFamily="18" charset="0"/>
              </a:rPr>
              <a:t>Phần 2: </a:t>
            </a:r>
            <a:r>
              <a:rPr lang="vi-VN" sz="4400" i="1" dirty="0">
                <a:solidFill>
                  <a:prstClr val="black"/>
                </a:solidFill>
                <a:latin typeface="Times New Roman" panose="02020603050405020304" pitchFamily="18" charset="0"/>
                <a:cs typeface="Times New Roman" panose="02020603050405020304" pitchFamily="18" charset="0"/>
              </a:rPr>
              <a:t>Còn lại:</a:t>
            </a:r>
            <a:r>
              <a:rPr lang="en-US" sz="4400" i="1"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Cuộc trò chuyện của em bé với Sóng và mẹ.</a:t>
            </a:r>
            <a:endParaRPr lang="en-US" sz="4400" dirty="0">
              <a:solidFill>
                <a:prstClr val="black"/>
              </a:solidFill>
              <a:latin typeface="Times New Roman" panose="02020603050405020304" pitchFamily="18" charset="0"/>
              <a:cs typeface="Times New Roman" panose="02020603050405020304" pitchFamily="18" charset="0"/>
            </a:endParaRPr>
          </a:p>
        </p:txBody>
      </p:sp>
      <p:cxnSp>
        <p:nvCxnSpPr>
          <p:cNvPr id="33" name="Straight Arrow Connector 32"/>
          <p:cNvCxnSpPr>
            <a:stCxn id="29" idx="2"/>
            <a:endCxn id="30" idx="0"/>
          </p:cNvCxnSpPr>
          <p:nvPr/>
        </p:nvCxnSpPr>
        <p:spPr>
          <a:xfrm flipH="1">
            <a:off x="3104052" y="1098031"/>
            <a:ext cx="3246851" cy="508406"/>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a:endCxn id="31" idx="0"/>
          </p:cNvCxnSpPr>
          <p:nvPr/>
        </p:nvCxnSpPr>
        <p:spPr>
          <a:xfrm>
            <a:off x="5727079" y="1098031"/>
            <a:ext cx="3569321" cy="508406"/>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385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randombar(horizontal)">
                                      <p:cBhvr>
                                        <p:cTn id="21" dur="500"/>
                                        <p:tgtEl>
                                          <p:spTgt spid="3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a:off x="1371600" y="2211681"/>
            <a:ext cx="9855200" cy="3096919"/>
            <a:chOff x="0" y="0"/>
            <a:chExt cx="16338643" cy="2304531"/>
          </a:xfrm>
        </p:grpSpPr>
        <p:sp>
          <p:nvSpPr>
            <p:cNvPr id="3" name="Freeform 3"/>
            <p:cNvSpPr/>
            <p:nvPr/>
          </p:nvSpPr>
          <p:spPr>
            <a:xfrm>
              <a:off x="0" y="-4262"/>
              <a:ext cx="16346388" cy="2311017"/>
            </a:xfrm>
            <a:custGeom>
              <a:avLst/>
              <a:gdLst/>
              <a:ahLst/>
              <a:cxnLst/>
              <a:rect l="l" t="t" r="r" b="b"/>
              <a:pathLst>
                <a:path w="16346388" h="2311017">
                  <a:moveTo>
                    <a:pt x="15407489" y="2299829"/>
                  </a:moveTo>
                  <a:cubicBezTo>
                    <a:pt x="15407489" y="2299829"/>
                    <a:pt x="14987736" y="2311017"/>
                    <a:pt x="14525152" y="2308396"/>
                  </a:cubicBezTo>
                  <a:cubicBezTo>
                    <a:pt x="5060137" y="2306233"/>
                    <a:pt x="1057073" y="2298408"/>
                    <a:pt x="1057073" y="2298408"/>
                  </a:cubicBezTo>
                  <a:cubicBezTo>
                    <a:pt x="812931" y="2289574"/>
                    <a:pt x="565145" y="2272593"/>
                    <a:pt x="398404" y="2214416"/>
                  </a:cubicBezTo>
                  <a:cubicBezTo>
                    <a:pt x="120505" y="2117454"/>
                    <a:pt x="0" y="1939925"/>
                    <a:pt x="0" y="910005"/>
                  </a:cubicBezTo>
                  <a:lnTo>
                    <a:pt x="0" y="909994"/>
                  </a:lnTo>
                  <a:cubicBezTo>
                    <a:pt x="8536" y="440430"/>
                    <a:pt x="34263" y="311302"/>
                    <a:pt x="140291" y="225758"/>
                  </a:cubicBezTo>
                  <a:cubicBezTo>
                    <a:pt x="342602" y="62530"/>
                    <a:pt x="736658" y="7673"/>
                    <a:pt x="1155311" y="7673"/>
                  </a:cubicBezTo>
                  <a:cubicBezTo>
                    <a:pt x="1155311" y="7673"/>
                    <a:pt x="1551711" y="15681"/>
                    <a:pt x="11651341" y="7673"/>
                  </a:cubicBezTo>
                  <a:cubicBezTo>
                    <a:pt x="14768810" y="0"/>
                    <a:pt x="15232737" y="7673"/>
                    <a:pt x="15232737" y="7673"/>
                  </a:cubicBezTo>
                  <a:cubicBezTo>
                    <a:pt x="15601045" y="15152"/>
                    <a:pt x="15964357" y="84484"/>
                    <a:pt x="16162097" y="207066"/>
                  </a:cubicBezTo>
                  <a:cubicBezTo>
                    <a:pt x="16313114" y="300683"/>
                    <a:pt x="16346388" y="425358"/>
                    <a:pt x="16337249" y="910005"/>
                  </a:cubicBezTo>
                  <a:lnTo>
                    <a:pt x="16337249" y="910016"/>
                  </a:lnTo>
                  <a:cubicBezTo>
                    <a:pt x="16337249" y="2057891"/>
                    <a:pt x="16054253" y="2271989"/>
                    <a:pt x="15407489" y="2299829"/>
                  </a:cubicBezTo>
                  <a:close/>
                </a:path>
              </a:pathLst>
            </a:custGeom>
            <a:solidFill>
              <a:srgbClr val="FFA7BC"/>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6217" t="11114"/>
          <a:stretch>
            <a:fillRect/>
          </a:stretch>
        </p:blipFill>
        <p:spPr>
          <a:xfrm rot="-5400000">
            <a:off x="505251" y="4197511"/>
            <a:ext cx="2155239" cy="3165739"/>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5796" r="23964" b="1305"/>
          <a:stretch>
            <a:fillRect/>
          </a:stretch>
        </p:blipFill>
        <p:spPr>
          <a:xfrm rot="-10800000">
            <a:off x="0" y="4702761"/>
            <a:ext cx="2435186" cy="2155239"/>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6217" t="11114"/>
          <a:stretch>
            <a:fillRect/>
          </a:stretch>
        </p:blipFill>
        <p:spPr>
          <a:xfrm rot="-5400000" flipV="1">
            <a:off x="9531511" y="4197511"/>
            <a:ext cx="2155239" cy="3165739"/>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5796" r="23964" b="1305"/>
          <a:stretch>
            <a:fillRect/>
          </a:stretch>
        </p:blipFill>
        <p:spPr>
          <a:xfrm rot="-10800000" flipH="1">
            <a:off x="9756814" y="4702761"/>
            <a:ext cx="2435186" cy="2155239"/>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259507">
            <a:off x="1224439" y="1920968"/>
            <a:ext cx="503231" cy="1311353"/>
          </a:xfrm>
          <a:prstGeom prst="rect">
            <a:avLst/>
          </a:prstGeom>
        </p:spPr>
      </p:pic>
      <p:sp>
        <p:nvSpPr>
          <p:cNvPr id="12" name="TextBox 12"/>
          <p:cNvSpPr txBox="1"/>
          <p:nvPr/>
        </p:nvSpPr>
        <p:spPr>
          <a:xfrm>
            <a:off x="1780336" y="3164815"/>
            <a:ext cx="9042399" cy="679673"/>
          </a:xfrm>
          <a:prstGeom prst="rect">
            <a:avLst/>
          </a:prstGeom>
        </p:spPr>
        <p:txBody>
          <a:bodyPr wrap="square" lIns="0" tIns="0" rIns="0" bIns="0" rtlCol="0" anchor="t">
            <a:spAutoFit/>
          </a:bodyPr>
          <a:lstStyle/>
          <a:p>
            <a:pPr algn="ctr" defTabSz="609630">
              <a:lnSpc>
                <a:spcPts val="5334"/>
              </a:lnSpc>
              <a:spcBef>
                <a:spcPct val="0"/>
              </a:spcBef>
            </a:pPr>
            <a:r>
              <a:rPr lang="en-US" sz="5867" b="1" dirty="0">
                <a:solidFill>
                  <a:srgbClr val="FF0000"/>
                </a:solidFill>
                <a:latin typeface="Times New Roman" panose="02020603050405020304" pitchFamily="18" charset="0"/>
                <a:cs typeface="Times New Roman" panose="02020603050405020304" pitchFamily="18" charset="0"/>
              </a:rPr>
              <a:t>II. ĐỌC HIỂU VĂN BẢN</a:t>
            </a:r>
          </a:p>
        </p:txBody>
      </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998647" y="6026801"/>
            <a:ext cx="2194707" cy="290799"/>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9499600" y="4140200"/>
            <a:ext cx="1089935" cy="917527"/>
          </a:xfrm>
          <a:prstGeom prst="rect">
            <a:avLst/>
          </a:prstGeom>
        </p:spPr>
      </p:pic>
    </p:spTree>
    <p:extLst>
      <p:ext uri="{BB962C8B-B14F-4D97-AF65-F5344CB8AC3E}">
        <p14:creationId xmlns:p14="http://schemas.microsoft.com/office/powerpoint/2010/main" val="90113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D6EB09C-B323-4B22-B934-6BFB3828F375"/>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6.0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https://www.freeppt7.com">
  <a:themeElements>
    <a:clrScheme name="自定义 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7480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3498</TotalTime>
  <Words>1607</Words>
  <Application>Microsoft Office PowerPoint</Application>
  <PresentationFormat>Widescreen</PresentationFormat>
  <Paragraphs>134</Paragraphs>
  <Slides>20</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微软雅黑</vt:lpstr>
      <vt:lpstr>宋体</vt:lpstr>
      <vt:lpstr>Arial</vt:lpstr>
      <vt:lpstr>Calibri</vt:lpstr>
      <vt:lpstr>等线</vt:lpstr>
      <vt:lpstr>LinoScript</vt:lpstr>
      <vt:lpstr>SVN-Androgyne</vt:lpstr>
      <vt:lpstr>Times New Roman</vt:lpstr>
      <vt:lpstr>Wingdings</vt:lpstr>
      <vt:lpstr>https://www.freeppt7.com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Ms Ngọc Phan</Manager>
  <Company>vietlanglit</Company>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Mây và sóng</dc:title>
  <dc:subject>B79_G6</dc:subject>
  <dc:creator>Ms Ngọc Phan</dc:creator>
  <cp:keywords>vietlanglit</cp:keywords>
  <dc:description>vietlanglit.com</dc:description>
  <cp:lastModifiedBy>Admin</cp:lastModifiedBy>
  <cp:revision>283</cp:revision>
  <dcterms:created xsi:type="dcterms:W3CDTF">2017-08-18T03:02:00Z</dcterms:created>
  <dcterms:modified xsi:type="dcterms:W3CDTF">2023-02-17T09:36:05Z</dcterms:modified>
  <cp:category>Ngữ văn 6 CTST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