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664" r:id="rId3"/>
    <p:sldMasterId id="2147483676" r:id="rId4"/>
    <p:sldMasterId id="2147483688" r:id="rId5"/>
  </p:sldMasterIdLst>
  <p:notesMasterIdLst>
    <p:notesMasterId r:id="rId35"/>
  </p:notesMasterIdLst>
  <p:sldIdLst>
    <p:sldId id="606" r:id="rId6"/>
    <p:sldId id="607" r:id="rId7"/>
    <p:sldId id="609" r:id="rId8"/>
    <p:sldId id="262" r:id="rId9"/>
    <p:sldId id="589" r:id="rId10"/>
    <p:sldId id="463" r:id="rId11"/>
    <p:sldId id="576" r:id="rId12"/>
    <p:sldId id="611" r:id="rId13"/>
    <p:sldId id="612" r:id="rId14"/>
    <p:sldId id="614" r:id="rId15"/>
    <p:sldId id="578" r:id="rId16"/>
    <p:sldId id="615" r:id="rId17"/>
    <p:sldId id="616" r:id="rId18"/>
    <p:sldId id="604" r:id="rId19"/>
    <p:sldId id="605" r:id="rId20"/>
    <p:sldId id="602" r:id="rId21"/>
    <p:sldId id="610" r:id="rId22"/>
    <p:sldId id="532" r:id="rId23"/>
    <p:sldId id="600" r:id="rId24"/>
    <p:sldId id="584" r:id="rId25"/>
    <p:sldId id="585" r:id="rId26"/>
    <p:sldId id="603" r:id="rId27"/>
    <p:sldId id="586" r:id="rId28"/>
    <p:sldId id="621" r:id="rId29"/>
    <p:sldId id="617" r:id="rId30"/>
    <p:sldId id="618" r:id="rId31"/>
    <p:sldId id="619" r:id="rId32"/>
    <p:sldId id="620" r:id="rId33"/>
    <p:sldId id="601" r:id="rId34"/>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F9F1"/>
    <a:srgbClr val="AEF7F1"/>
    <a:srgbClr val="A0F5F1"/>
    <a:srgbClr val="E85854"/>
    <a:srgbClr val="E0A319"/>
    <a:srgbClr val="FCDDDD"/>
    <a:srgbClr val="214F66"/>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94394" autoAdjust="0"/>
  </p:normalViewPr>
  <p:slideViewPr>
    <p:cSldViewPr snapToGrid="0">
      <p:cViewPr varScale="1">
        <p:scale>
          <a:sx n="81" d="100"/>
          <a:sy n="81" d="100"/>
        </p:scale>
        <p:origin x="1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0D14E7-7602-4B91-9719-26E33814539B}" type="datetimeFigureOut">
              <a:rPr lang="zh-CN" altLang="en-US" smtClean="0"/>
              <a:t>2024/2/19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75F28-B4EF-4448-81E4-906C444786DF}" type="slidenum">
              <a:rPr lang="zh-CN" altLang="en-US" smtClean="0"/>
              <a:t>‹#›</a:t>
            </a:fld>
            <a:endParaRPr lang="zh-CN" altLang="en-US"/>
          </a:p>
        </p:txBody>
      </p:sp>
    </p:spTree>
    <p:extLst>
      <p:ext uri="{BB962C8B-B14F-4D97-AF65-F5344CB8AC3E}">
        <p14:creationId xmlns:p14="http://schemas.microsoft.com/office/powerpoint/2010/main" val="24658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1275F28-B4EF-4448-81E4-906C444786DF}" type="slidenum">
              <a:rPr lang="zh-CN" altLang="en-US" smtClean="0"/>
              <a:t>4</a:t>
            </a:fld>
            <a:endParaRPr lang="zh-CN" altLang="en-US"/>
          </a:p>
        </p:txBody>
      </p:sp>
    </p:spTree>
    <p:extLst>
      <p:ext uri="{BB962C8B-B14F-4D97-AF65-F5344CB8AC3E}">
        <p14:creationId xmlns:p14="http://schemas.microsoft.com/office/powerpoint/2010/main" val="258768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D49DC2-6D12-4ECE-B595-35CFCF05F9F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17741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275F28-B4EF-4448-81E4-906C444786DF}" type="slidenum">
              <a:rPr lang="zh-CN" altLang="en-US" smtClean="0"/>
              <a:t>29</a:t>
            </a:fld>
            <a:endParaRPr lang="zh-CN" altLang="en-US"/>
          </a:p>
        </p:txBody>
      </p:sp>
    </p:spTree>
    <p:extLst>
      <p:ext uri="{BB962C8B-B14F-4D97-AF65-F5344CB8AC3E}">
        <p14:creationId xmlns:p14="http://schemas.microsoft.com/office/powerpoint/2010/main" val="48368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275F28-B4EF-4448-81E4-906C444786DF}" type="slidenum">
              <a:rPr lang="zh-CN" altLang="en-US" smtClean="0"/>
              <a:t>5</a:t>
            </a:fld>
            <a:endParaRPr lang="zh-CN" altLang="en-US"/>
          </a:p>
        </p:txBody>
      </p:sp>
    </p:spTree>
    <p:extLst>
      <p:ext uri="{BB962C8B-B14F-4D97-AF65-F5344CB8AC3E}">
        <p14:creationId xmlns:p14="http://schemas.microsoft.com/office/powerpoint/2010/main" val="122963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6</a:t>
            </a:fld>
            <a:endParaRPr lang="zh-CN" altLang="en-US" dirty="0"/>
          </a:p>
        </p:txBody>
      </p:sp>
    </p:spTree>
    <p:extLst>
      <p:ext uri="{BB962C8B-B14F-4D97-AF65-F5344CB8AC3E}">
        <p14:creationId xmlns:p14="http://schemas.microsoft.com/office/powerpoint/2010/main" val="1758255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18</a:t>
            </a:fld>
            <a:endParaRPr lang="zh-CN" altLang="en-US" dirty="0"/>
          </a:p>
        </p:txBody>
      </p:sp>
    </p:spTree>
    <p:extLst>
      <p:ext uri="{BB962C8B-B14F-4D97-AF65-F5344CB8AC3E}">
        <p14:creationId xmlns:p14="http://schemas.microsoft.com/office/powerpoint/2010/main" val="359700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19</a:t>
            </a:fld>
            <a:endParaRPr lang="zh-CN" altLang="en-US" dirty="0"/>
          </a:p>
        </p:txBody>
      </p:sp>
    </p:spTree>
    <p:extLst>
      <p:ext uri="{BB962C8B-B14F-4D97-AF65-F5344CB8AC3E}">
        <p14:creationId xmlns:p14="http://schemas.microsoft.com/office/powerpoint/2010/main" val="352631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20</a:t>
            </a:fld>
            <a:endParaRPr lang="zh-CN" altLang="en-US" dirty="0"/>
          </a:p>
        </p:txBody>
      </p:sp>
    </p:spTree>
    <p:extLst>
      <p:ext uri="{BB962C8B-B14F-4D97-AF65-F5344CB8AC3E}">
        <p14:creationId xmlns:p14="http://schemas.microsoft.com/office/powerpoint/2010/main" val="2892201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21</a:t>
            </a:fld>
            <a:endParaRPr lang="zh-CN" altLang="en-US" dirty="0"/>
          </a:p>
        </p:txBody>
      </p:sp>
    </p:spTree>
    <p:extLst>
      <p:ext uri="{BB962C8B-B14F-4D97-AF65-F5344CB8AC3E}">
        <p14:creationId xmlns:p14="http://schemas.microsoft.com/office/powerpoint/2010/main" val="49225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22</a:t>
            </a:fld>
            <a:endParaRPr lang="zh-CN" altLang="en-US" dirty="0"/>
          </a:p>
        </p:txBody>
      </p:sp>
    </p:spTree>
    <p:extLst>
      <p:ext uri="{BB962C8B-B14F-4D97-AF65-F5344CB8AC3E}">
        <p14:creationId xmlns:p14="http://schemas.microsoft.com/office/powerpoint/2010/main" val="28857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23</a:t>
            </a:fld>
            <a:endParaRPr lang="zh-CN" altLang="en-US" dirty="0"/>
          </a:p>
        </p:txBody>
      </p:sp>
    </p:spTree>
    <p:extLst>
      <p:ext uri="{BB962C8B-B14F-4D97-AF65-F5344CB8AC3E}">
        <p14:creationId xmlns:p14="http://schemas.microsoft.com/office/powerpoint/2010/main" val="21918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6341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88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0637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9517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58727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26973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3607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00098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3446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99808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4AD7C75-D0EC-4512-AE62-BA9A732B2AEB}"/>
              </a:ext>
            </a:extLst>
          </p:cNvPr>
          <p:cNvSpPr/>
          <p:nvPr userDrawn="1"/>
        </p:nvSpPr>
        <p:spPr>
          <a:xfrm>
            <a:off x="0" y="0"/>
            <a:ext cx="960519" cy="246221"/>
          </a:xfrm>
          <a:prstGeom prst="rect">
            <a:avLst/>
          </a:prstGeom>
        </p:spPr>
        <p:txBody>
          <a:bodyPr wrap="none">
            <a:spAutoFit/>
          </a:bodyPr>
          <a:lstStyle/>
          <a:p>
            <a:r>
              <a:rPr lang="en-US" sz="1000" dirty="0">
                <a:solidFill>
                  <a:srgbClr val="BEF9F1"/>
                </a:solidFill>
              </a:rPr>
              <a:t>Ms. Ngoc Phan</a:t>
            </a:r>
          </a:p>
        </p:txBody>
      </p:sp>
    </p:spTree>
    <p:extLst>
      <p:ext uri="{BB962C8B-B14F-4D97-AF65-F5344CB8AC3E}">
        <p14:creationId xmlns:p14="http://schemas.microsoft.com/office/powerpoint/2010/main" val="3413645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8560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25063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80917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18482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50426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76263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85539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9986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65008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88498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4065FEC-0909-4599-9467-C28ECC87801B}"/>
              </a:ext>
            </a:extLst>
          </p:cNvPr>
          <p:cNvSpPr/>
          <p:nvPr userDrawn="1"/>
        </p:nvSpPr>
        <p:spPr>
          <a:xfrm>
            <a:off x="11231481" y="6611779"/>
            <a:ext cx="960519" cy="246221"/>
          </a:xfrm>
          <a:prstGeom prst="rect">
            <a:avLst/>
          </a:prstGeom>
        </p:spPr>
        <p:txBody>
          <a:bodyPr wrap="none">
            <a:spAutoFit/>
          </a:bodyPr>
          <a:lstStyle/>
          <a:p>
            <a:r>
              <a:rPr lang="en-US" sz="1000" dirty="0">
                <a:solidFill>
                  <a:schemeClr val="bg1">
                    <a:lumMod val="85000"/>
                  </a:schemeClr>
                </a:solidFill>
              </a:rPr>
              <a:t>Ms. Ngoc Phan</a:t>
            </a:r>
          </a:p>
        </p:txBody>
      </p:sp>
    </p:spTree>
    <p:extLst>
      <p:ext uri="{BB962C8B-B14F-4D97-AF65-F5344CB8AC3E}">
        <p14:creationId xmlns:p14="http://schemas.microsoft.com/office/powerpoint/2010/main" val="2009549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7756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85978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13051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71909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8323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90960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77718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6419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31694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40176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01731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30803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03719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98760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1475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22941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34797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846170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34770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71018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2723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0898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39200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7825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kHorz">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
        <p:nvSpPr>
          <p:cNvPr id="2" name="Rectangle 1">
            <a:extLst>
              <a:ext uri="{FF2B5EF4-FFF2-40B4-BE49-F238E27FC236}">
                <a16:creationId xmlns:a16="http://schemas.microsoft.com/office/drawing/2014/main" id="{735D1F25-C7D2-4477-837C-4A7123DCAAAD}"/>
              </a:ext>
            </a:extLst>
          </p:cNvPr>
          <p:cNvSpPr/>
          <p:nvPr userDrawn="1"/>
        </p:nvSpPr>
        <p:spPr>
          <a:xfrm>
            <a:off x="11231481" y="6611779"/>
            <a:ext cx="960519" cy="246221"/>
          </a:xfrm>
          <a:prstGeom prst="rect">
            <a:avLst/>
          </a:prstGeom>
        </p:spPr>
        <p:txBody>
          <a:bodyPr wrap="none">
            <a:spAutoFit/>
          </a:bodyPr>
          <a:lstStyle/>
          <a:p>
            <a:r>
              <a:rPr lang="en-US" sz="1000" dirty="0">
                <a:solidFill>
                  <a:schemeClr val="bg1">
                    <a:lumMod val="85000"/>
                  </a:schemeClr>
                </a:solidFill>
              </a:rPr>
              <a:t>Ms. Ngoc Phan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18805195"/>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535146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490550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19-02-2024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9759998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3.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sv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4.sv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3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1.xml"/><Relationship Id="rId7" Type="http://schemas.openxmlformats.org/officeDocument/2006/relationships/image" Target="../media/image16.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5.png"/><Relationship Id="rId5" Type="http://schemas.openxmlformats.org/officeDocument/2006/relationships/image" Target="../media/image12.sv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39.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sv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43.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4.sv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36.sv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4.svg"/><Relationship Id="rId7"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sv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4.svg"/><Relationship Id="rId7"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sv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6.svg"/><Relationship Id="rId7" Type="http://schemas.openxmlformats.org/officeDocument/2006/relationships/image" Target="../media/image48.svg"/><Relationship Id="rId2" Type="http://schemas.openxmlformats.org/officeDocument/2006/relationships/image" Target="../media/image45.png"/><Relationship Id="rId1" Type="http://schemas.openxmlformats.org/officeDocument/2006/relationships/slideLayout" Target="../slideLayouts/slideLayout43.xml"/><Relationship Id="rId6" Type="http://schemas.openxmlformats.org/officeDocument/2006/relationships/image" Target="../media/image47.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9.sv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tif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685800"/>
            <a:ext cx="1261445" cy="12706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9095" y="4478016"/>
            <a:ext cx="2177843" cy="225298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12292" y="1"/>
            <a:ext cx="2179709" cy="2376521"/>
          </a:xfrm>
          <a:prstGeom prst="rect">
            <a:avLst/>
          </a:prstGeom>
        </p:spPr>
      </p:pic>
      <p:sp>
        <p:nvSpPr>
          <p:cNvPr id="5" name="TextBox 5"/>
          <p:cNvSpPr txBox="1"/>
          <p:nvPr/>
        </p:nvSpPr>
        <p:spPr>
          <a:xfrm>
            <a:off x="1557422" y="2317245"/>
            <a:ext cx="9399517" cy="2083263"/>
          </a:xfrm>
          <a:prstGeom prst="rect">
            <a:avLst/>
          </a:prstGeom>
        </p:spPr>
        <p:txBody>
          <a:bodyPr wrap="square" lIns="0" tIns="0" rIns="0" bIns="0" rtlCol="0" anchor="t">
            <a:spAutoFit/>
          </a:bodyPr>
          <a:lstStyle/>
          <a:p>
            <a:pPr algn="ctr" defTabSz="609630">
              <a:lnSpc>
                <a:spcPct val="150000"/>
              </a:lnSpc>
            </a:pPr>
            <a:r>
              <a:rPr lang="en-US" sz="4800" b="1" dirty="0">
                <a:solidFill>
                  <a:srgbClr val="0070C0"/>
                </a:solidFill>
                <a:latin typeface="Times New Roman" panose="02020603050405020304" pitchFamily="18" charset="0"/>
                <a:cs typeface="Times New Roman" panose="02020603050405020304" pitchFamily="18" charset="0"/>
              </a:rPr>
              <a:t>CHÀO MỪNG CÁC EM ĐẾN VỚI BÀI HỌC HÔM NAY!</a:t>
            </a: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53600" y="1392201"/>
            <a:ext cx="841429" cy="744664"/>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514" b="36801"/>
          <a:stretch>
            <a:fillRect/>
          </a:stretch>
        </p:blipFill>
        <p:spPr>
          <a:xfrm rot="-2788314">
            <a:off x="366665" y="2240968"/>
            <a:ext cx="261565" cy="27110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12292" y="4869777"/>
            <a:ext cx="2179709" cy="198822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9514" b="36801"/>
          <a:stretch>
            <a:fillRect/>
          </a:stretch>
        </p:blipFill>
        <p:spPr>
          <a:xfrm rot="-2788314">
            <a:off x="2167802" y="362068"/>
            <a:ext cx="261565" cy="271106"/>
          </a:xfrm>
          <a:prstGeom prst="rect">
            <a:avLst/>
          </a:prstGeom>
        </p:spPr>
      </p:pic>
    </p:spTree>
    <p:extLst>
      <p:ext uri="{BB962C8B-B14F-4D97-AF65-F5344CB8AC3E}">
        <p14:creationId xmlns:p14="http://schemas.microsoft.com/office/powerpoint/2010/main" val="1583575173"/>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40327" y="1620982"/>
            <a:ext cx="5015345" cy="20366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ounded Rectangle 3"/>
          <p:cNvSpPr/>
          <p:nvPr/>
        </p:nvSpPr>
        <p:spPr>
          <a:xfrm>
            <a:off x="6885708" y="1496291"/>
            <a:ext cx="4641273" cy="21613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3699164" y="4045527"/>
            <a:ext cx="4253346" cy="239683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6" name="TextBox 5"/>
          <p:cNvSpPr txBox="1"/>
          <p:nvPr/>
        </p:nvSpPr>
        <p:spPr>
          <a:xfrm>
            <a:off x="699654" y="1663254"/>
            <a:ext cx="4696690"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tả</a:t>
            </a:r>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7010400" y="1620982"/>
            <a:ext cx="4267199"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4003965" y="4417413"/>
            <a:ext cx="3643746" cy="2062103"/>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a:t>
            </a:r>
          </a:p>
        </p:txBody>
      </p:sp>
      <p:sp>
        <p:nvSpPr>
          <p:cNvPr id="9" name="Rounded Rectangle 8">
            <a:extLst>
              <a:ext uri="{FF2B5EF4-FFF2-40B4-BE49-F238E27FC236}">
                <a16:creationId xmlns:a16="http://schemas.microsoft.com/office/drawing/2014/main" id="{4C127556-D4EB-A24B-B2E3-3BC0AA8950A8}"/>
              </a:ext>
            </a:extLst>
          </p:cNvPr>
          <p:cNvSpPr/>
          <p:nvPr/>
        </p:nvSpPr>
        <p:spPr>
          <a:xfrm>
            <a:off x="96983" y="76160"/>
            <a:ext cx="7841672"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chemeClr val="accent3">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rgbClr val="F25A2B"/>
                </a:solidFill>
                <a:latin typeface="SVN-Bear" panose="02040603050506020204" pitchFamily="18" charset="0"/>
                <a:ea typeface="Aachen" panose="02020500000000000000" pitchFamily="18" charset="0"/>
                <a:cs typeface="Aachen" panose="02020500000000000000" pitchFamily="18" charset="0"/>
              </a:rPr>
              <a:t>   </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b.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Yếu</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tố</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miêu</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tả</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và</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tự</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sự</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trong</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thơ</a:t>
            </a:r>
            <a:endParaRPr lang="vi-VN"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0" name="Right Arrow 9"/>
          <p:cNvSpPr/>
          <p:nvPr/>
        </p:nvSpPr>
        <p:spPr>
          <a:xfrm rot="2549789">
            <a:off x="2923308" y="3831260"/>
            <a:ext cx="1052946" cy="983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19143408">
            <a:off x="7531440" y="3771501"/>
            <a:ext cx="886691" cy="7978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008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A10EB3A-145F-7546-ACCF-799E81449224}"/>
              </a:ext>
            </a:extLst>
          </p:cNvPr>
          <p:cNvSpPr/>
          <p:nvPr/>
        </p:nvSpPr>
        <p:spPr>
          <a:xfrm>
            <a:off x="291411" y="1270849"/>
            <a:ext cx="5042589"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dirty="0" err="1">
                <a:solidFill>
                  <a:schemeClr val="tx1"/>
                </a:solidFill>
                <a:latin typeface="Times New Roman" panose="02020603050405020304" pitchFamily="18" charset="0"/>
                <a:cs typeface="Times New Roman" panose="02020603050405020304" pitchFamily="18" charset="0"/>
              </a:rPr>
              <a:t>Yếu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miêu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góp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phần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rõ</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đặc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tính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chất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vật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hiện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tượng</a:t>
            </a:r>
            <a:r>
              <a:rPr lang="en-US" sz="3600" dirty="0">
                <a:solidFill>
                  <a:schemeClr val="tx1"/>
                </a:solidFill>
                <a:latin typeface="Times New Roman" panose="02020603050405020304" pitchFamily="18" charset="0"/>
                <a:cs typeface="Times New Roman" panose="02020603050405020304" pitchFamily="18" charset="0"/>
              </a:rPr>
              <a:t>.</a:t>
            </a:r>
          </a:p>
        </p:txBody>
      </p:sp>
      <p:sp>
        <p:nvSpPr>
          <p:cNvPr id="29" name="Rectangle 28">
            <a:extLst>
              <a:ext uri="{FF2B5EF4-FFF2-40B4-BE49-F238E27FC236}">
                <a16:creationId xmlns:a16="http://schemas.microsoft.com/office/drawing/2014/main" id="{46E8C39D-7484-0148-9EC4-086627762A6B}"/>
              </a:ext>
            </a:extLst>
          </p:cNvPr>
          <p:cNvSpPr/>
          <p:nvPr/>
        </p:nvSpPr>
        <p:spPr>
          <a:xfrm>
            <a:off x="7356764" y="1270849"/>
            <a:ext cx="4585854"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dirty="0" err="1">
                <a:solidFill>
                  <a:schemeClr val="tx1"/>
                </a:solidFill>
                <a:latin typeface="Times New Roman" panose="02020603050405020304" pitchFamily="18" charset="0"/>
                <a:cs typeface="Times New Roman" panose="02020603050405020304" pitchFamily="18" charset="0"/>
              </a:rPr>
              <a:t>Yếu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được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dùng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thuật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việc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chuyện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cần</a:t>
            </a:r>
            <a:r>
              <a:rPr lang="en-US" sz="2000" dirty="0">
                <a:solidFill>
                  <a:schemeClr val="tx1"/>
                </a:solidFill>
                <a:latin typeface="SVN-Segoe Print" panose="020B0606040200020203" pitchFamily="34" charset="0"/>
              </a:rPr>
              <a:t>.</a:t>
            </a:r>
          </a:p>
        </p:txBody>
      </p:sp>
      <p:sp>
        <p:nvSpPr>
          <p:cNvPr id="17" name="Graphic 2"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81A9B8F1-6D8C-0E40-98EE-A7D2B5E89427}"/>
              </a:ext>
            </a:extLst>
          </p:cNvPr>
          <p:cNvSpPr/>
          <p:nvPr/>
        </p:nvSpPr>
        <p:spPr>
          <a:xfrm rot="3349674" flipH="1">
            <a:off x="8210091" y="3143726"/>
            <a:ext cx="834977" cy="1035132"/>
          </a:xfrm>
          <a:custGeom>
            <a:avLst/>
            <a:gdLst>
              <a:gd name="connsiteX0" fmla="*/ 308664 w 638175"/>
              <a:gd name="connsiteY0" fmla="*/ 514350 h 809625"/>
              <a:gd name="connsiteX1" fmla="*/ 206746 w 638175"/>
              <a:gd name="connsiteY1" fmla="*/ 560070 h 809625"/>
              <a:gd name="connsiteX2" fmla="*/ 191506 w 638175"/>
              <a:gd name="connsiteY2" fmla="*/ 571500 h 809625"/>
              <a:gd name="connsiteX3" fmla="*/ 189601 w 638175"/>
              <a:gd name="connsiteY3" fmla="*/ 561975 h 809625"/>
              <a:gd name="connsiteX4" fmla="*/ 162931 w 638175"/>
              <a:gd name="connsiteY4" fmla="*/ 535305 h 809625"/>
              <a:gd name="connsiteX5" fmla="*/ 642991 w 638175"/>
              <a:gd name="connsiteY5" fmla="*/ 0 h 809625"/>
              <a:gd name="connsiteX6" fmla="*/ 295329 w 638175"/>
              <a:gd name="connsiteY6" fmla="*/ 139065 h 809625"/>
              <a:gd name="connsiteX7" fmla="*/ 169599 w 638175"/>
              <a:gd name="connsiteY7" fmla="*/ 259080 h 809625"/>
              <a:gd name="connsiteX8" fmla="*/ 82921 w 638175"/>
              <a:gd name="connsiteY8" fmla="*/ 646748 h 809625"/>
              <a:gd name="connsiteX9" fmla="*/ 6721 w 638175"/>
              <a:gd name="connsiteY9" fmla="*/ 698183 h 809625"/>
              <a:gd name="connsiteX10" fmla="*/ 2911 w 638175"/>
              <a:gd name="connsiteY10" fmla="*/ 721043 h 809625"/>
              <a:gd name="connsiteX11" fmla="*/ 2911 w 638175"/>
              <a:gd name="connsiteY11" fmla="*/ 722948 h 809625"/>
              <a:gd name="connsiteX12" fmla="*/ 13389 w 638175"/>
              <a:gd name="connsiteY12" fmla="*/ 740093 h 809625"/>
              <a:gd name="connsiteX13" fmla="*/ 18151 w 638175"/>
              <a:gd name="connsiteY13" fmla="*/ 741045 h 809625"/>
              <a:gd name="connsiteX14" fmla="*/ 276279 w 638175"/>
              <a:gd name="connsiteY14" fmla="*/ 814388 h 809625"/>
              <a:gd name="connsiteX15" fmla="*/ 296281 w 638175"/>
              <a:gd name="connsiteY15" fmla="*/ 799148 h 809625"/>
              <a:gd name="connsiteX16" fmla="*/ 307711 w 638175"/>
              <a:gd name="connsiteY16" fmla="*/ 517208 h 809625"/>
              <a:gd name="connsiteX17" fmla="*/ 308664 w 638175"/>
              <a:gd name="connsiteY17" fmla="*/ 514350 h 809625"/>
              <a:gd name="connsiteX18" fmla="*/ 108639 w 638175"/>
              <a:gd name="connsiteY18" fmla="*/ 429578 h 809625"/>
              <a:gd name="connsiteX19" fmla="*/ 106734 w 638175"/>
              <a:gd name="connsiteY19" fmla="*/ 442913 h 809625"/>
              <a:gd name="connsiteX20" fmla="*/ 88636 w 638175"/>
              <a:gd name="connsiteY20" fmla="*/ 510540 h 809625"/>
              <a:gd name="connsiteX21" fmla="*/ 108639 w 638175"/>
              <a:gd name="connsiteY21" fmla="*/ 429578 h 809625"/>
              <a:gd name="connsiteX22" fmla="*/ 100066 w 638175"/>
              <a:gd name="connsiteY22" fmla="*/ 695325 h 809625"/>
              <a:gd name="connsiteX23" fmla="*/ 81969 w 638175"/>
              <a:gd name="connsiteY23" fmla="*/ 706755 h 809625"/>
              <a:gd name="connsiteX24" fmla="*/ 74349 w 638175"/>
              <a:gd name="connsiteY24" fmla="*/ 703898 h 809625"/>
              <a:gd name="connsiteX25" fmla="*/ 72444 w 638175"/>
              <a:gd name="connsiteY25" fmla="*/ 703898 h 809625"/>
              <a:gd name="connsiteX26" fmla="*/ 103876 w 638175"/>
              <a:gd name="connsiteY26" fmla="*/ 680085 h 809625"/>
              <a:gd name="connsiteX27" fmla="*/ 106734 w 638175"/>
              <a:gd name="connsiteY27" fmla="*/ 683895 h 809625"/>
              <a:gd name="connsiteX28" fmla="*/ 115306 w 638175"/>
              <a:gd name="connsiteY28" fmla="*/ 688658 h 809625"/>
              <a:gd name="connsiteX29" fmla="*/ 119116 w 638175"/>
              <a:gd name="connsiteY29" fmla="*/ 701040 h 809625"/>
              <a:gd name="connsiteX30" fmla="*/ 100066 w 638175"/>
              <a:gd name="connsiteY30" fmla="*/ 695325 h 809625"/>
              <a:gd name="connsiteX31" fmla="*/ 138166 w 638175"/>
              <a:gd name="connsiteY31" fmla="*/ 672465 h 809625"/>
              <a:gd name="connsiteX32" fmla="*/ 130546 w 638175"/>
              <a:gd name="connsiteY32" fmla="*/ 668655 h 809625"/>
              <a:gd name="connsiteX33" fmla="*/ 128641 w 638175"/>
              <a:gd name="connsiteY33" fmla="*/ 661988 h 809625"/>
              <a:gd name="connsiteX34" fmla="*/ 131499 w 638175"/>
              <a:gd name="connsiteY34" fmla="*/ 660083 h 809625"/>
              <a:gd name="connsiteX35" fmla="*/ 133404 w 638175"/>
              <a:gd name="connsiteY35" fmla="*/ 658178 h 809625"/>
              <a:gd name="connsiteX36" fmla="*/ 134356 w 638175"/>
              <a:gd name="connsiteY36" fmla="*/ 658178 h 809625"/>
              <a:gd name="connsiteX37" fmla="*/ 136261 w 638175"/>
              <a:gd name="connsiteY37" fmla="*/ 659130 h 809625"/>
              <a:gd name="connsiteX38" fmla="*/ 139119 w 638175"/>
              <a:gd name="connsiteY38" fmla="*/ 669608 h 809625"/>
              <a:gd name="connsiteX39" fmla="*/ 152454 w 638175"/>
              <a:gd name="connsiteY39" fmla="*/ 665798 h 809625"/>
              <a:gd name="connsiteX40" fmla="*/ 150549 w 638175"/>
              <a:gd name="connsiteY40" fmla="*/ 656273 h 809625"/>
              <a:gd name="connsiteX41" fmla="*/ 154359 w 638175"/>
              <a:gd name="connsiteY41" fmla="*/ 646748 h 809625"/>
              <a:gd name="connsiteX42" fmla="*/ 159121 w 638175"/>
              <a:gd name="connsiteY42" fmla="*/ 648653 h 809625"/>
              <a:gd name="connsiteX43" fmla="*/ 162931 w 638175"/>
              <a:gd name="connsiteY43" fmla="*/ 693420 h 809625"/>
              <a:gd name="connsiteX44" fmla="*/ 138166 w 638175"/>
              <a:gd name="connsiteY44" fmla="*/ 672465 h 809625"/>
              <a:gd name="connsiteX45" fmla="*/ 199126 w 638175"/>
              <a:gd name="connsiteY45" fmla="*/ 734378 h 809625"/>
              <a:gd name="connsiteX46" fmla="*/ 199126 w 638175"/>
              <a:gd name="connsiteY46" fmla="*/ 727710 h 809625"/>
              <a:gd name="connsiteX47" fmla="*/ 192459 w 638175"/>
              <a:gd name="connsiteY47" fmla="*/ 698183 h 809625"/>
              <a:gd name="connsiteX48" fmla="*/ 205794 w 638175"/>
              <a:gd name="connsiteY48" fmla="*/ 735330 h 809625"/>
              <a:gd name="connsiteX49" fmla="*/ 199126 w 638175"/>
              <a:gd name="connsiteY49" fmla="*/ 734378 h 809625"/>
              <a:gd name="connsiteX50" fmla="*/ 223891 w 638175"/>
              <a:gd name="connsiteY50" fmla="*/ 606743 h 809625"/>
              <a:gd name="connsiteX51" fmla="*/ 222939 w 638175"/>
              <a:gd name="connsiteY51" fmla="*/ 639128 h 809625"/>
              <a:gd name="connsiteX52" fmla="*/ 209604 w 638175"/>
              <a:gd name="connsiteY52" fmla="*/ 619125 h 809625"/>
              <a:gd name="connsiteX53" fmla="*/ 223891 w 638175"/>
              <a:gd name="connsiteY53" fmla="*/ 606743 h 809625"/>
              <a:gd name="connsiteX54" fmla="*/ 233416 w 638175"/>
              <a:gd name="connsiteY54" fmla="*/ 738188 h 809625"/>
              <a:gd name="connsiteX55" fmla="*/ 233416 w 638175"/>
              <a:gd name="connsiteY55" fmla="*/ 732473 h 809625"/>
              <a:gd name="connsiteX56" fmla="*/ 221986 w 638175"/>
              <a:gd name="connsiteY56" fmla="*/ 687705 h 809625"/>
              <a:gd name="connsiteX57" fmla="*/ 235321 w 638175"/>
              <a:gd name="connsiteY57" fmla="*/ 707708 h 809625"/>
              <a:gd name="connsiteX58" fmla="*/ 253419 w 638175"/>
              <a:gd name="connsiteY58" fmla="*/ 713423 h 809625"/>
              <a:gd name="connsiteX59" fmla="*/ 255324 w 638175"/>
              <a:gd name="connsiteY59" fmla="*/ 738188 h 809625"/>
              <a:gd name="connsiteX60" fmla="*/ 233416 w 638175"/>
              <a:gd name="connsiteY60" fmla="*/ 73818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8175" h="809625">
                <a:moveTo>
                  <a:pt x="308664" y="514350"/>
                </a:moveTo>
                <a:cubicBezTo>
                  <a:pt x="277231" y="534353"/>
                  <a:pt x="243894" y="551498"/>
                  <a:pt x="206746" y="560070"/>
                </a:cubicBezTo>
                <a:cubicBezTo>
                  <a:pt x="201984" y="563880"/>
                  <a:pt x="196269" y="567690"/>
                  <a:pt x="191506" y="571500"/>
                </a:cubicBezTo>
                <a:cubicBezTo>
                  <a:pt x="190554" y="568643"/>
                  <a:pt x="190554" y="565785"/>
                  <a:pt x="189601" y="561975"/>
                </a:cubicBezTo>
                <a:cubicBezTo>
                  <a:pt x="175314" y="561023"/>
                  <a:pt x="163884" y="551498"/>
                  <a:pt x="162931" y="535305"/>
                </a:cubicBezTo>
                <a:cubicBezTo>
                  <a:pt x="143881" y="257175"/>
                  <a:pt x="395341" y="66675"/>
                  <a:pt x="642991" y="0"/>
                </a:cubicBezTo>
                <a:cubicBezTo>
                  <a:pt x="510594" y="2858"/>
                  <a:pt x="388674" y="55245"/>
                  <a:pt x="295329" y="139065"/>
                </a:cubicBezTo>
                <a:cubicBezTo>
                  <a:pt x="247704" y="172403"/>
                  <a:pt x="204841" y="213360"/>
                  <a:pt x="169599" y="259080"/>
                </a:cubicBezTo>
                <a:cubicBezTo>
                  <a:pt x="92446" y="359093"/>
                  <a:pt x="21961" y="524828"/>
                  <a:pt x="82921" y="646748"/>
                </a:cubicBezTo>
                <a:cubicBezTo>
                  <a:pt x="57204" y="663893"/>
                  <a:pt x="32439" y="681038"/>
                  <a:pt x="6721" y="698183"/>
                </a:cubicBezTo>
                <a:cubicBezTo>
                  <a:pt x="-899" y="704850"/>
                  <a:pt x="-1851" y="714375"/>
                  <a:pt x="2911" y="721043"/>
                </a:cubicBezTo>
                <a:cubicBezTo>
                  <a:pt x="2911" y="721995"/>
                  <a:pt x="2911" y="721995"/>
                  <a:pt x="2911" y="722948"/>
                </a:cubicBezTo>
                <a:cubicBezTo>
                  <a:pt x="1959" y="730568"/>
                  <a:pt x="4816" y="738188"/>
                  <a:pt x="13389" y="740093"/>
                </a:cubicBezTo>
                <a:cubicBezTo>
                  <a:pt x="15294" y="740093"/>
                  <a:pt x="17199" y="741045"/>
                  <a:pt x="18151" y="741045"/>
                </a:cubicBezTo>
                <a:cubicBezTo>
                  <a:pt x="101971" y="772478"/>
                  <a:pt x="187696" y="797243"/>
                  <a:pt x="276279" y="814388"/>
                </a:cubicBezTo>
                <a:cubicBezTo>
                  <a:pt x="285804" y="816293"/>
                  <a:pt x="297234" y="809625"/>
                  <a:pt x="296281" y="799148"/>
                </a:cubicBezTo>
                <a:cubicBezTo>
                  <a:pt x="288661" y="704850"/>
                  <a:pt x="291519" y="611505"/>
                  <a:pt x="307711" y="517208"/>
                </a:cubicBezTo>
                <a:cubicBezTo>
                  <a:pt x="308664" y="516255"/>
                  <a:pt x="308664" y="515303"/>
                  <a:pt x="308664" y="514350"/>
                </a:cubicBezTo>
                <a:close/>
                <a:moveTo>
                  <a:pt x="108639" y="429578"/>
                </a:moveTo>
                <a:cubicBezTo>
                  <a:pt x="107686" y="434340"/>
                  <a:pt x="107686" y="438150"/>
                  <a:pt x="106734" y="442913"/>
                </a:cubicBezTo>
                <a:cubicBezTo>
                  <a:pt x="99114" y="464820"/>
                  <a:pt x="93399" y="487680"/>
                  <a:pt x="88636" y="510540"/>
                </a:cubicBezTo>
                <a:cubicBezTo>
                  <a:pt x="92446" y="482918"/>
                  <a:pt x="99114" y="456248"/>
                  <a:pt x="108639" y="429578"/>
                </a:cubicBezTo>
                <a:close/>
                <a:moveTo>
                  <a:pt x="100066" y="695325"/>
                </a:moveTo>
                <a:cubicBezTo>
                  <a:pt x="90541" y="693420"/>
                  <a:pt x="83874" y="699135"/>
                  <a:pt x="81969" y="706755"/>
                </a:cubicBezTo>
                <a:cubicBezTo>
                  <a:pt x="79111" y="705803"/>
                  <a:pt x="76254" y="704850"/>
                  <a:pt x="74349" y="703898"/>
                </a:cubicBezTo>
                <a:cubicBezTo>
                  <a:pt x="73396" y="703898"/>
                  <a:pt x="73396" y="703898"/>
                  <a:pt x="72444" y="703898"/>
                </a:cubicBezTo>
                <a:cubicBezTo>
                  <a:pt x="82921" y="696278"/>
                  <a:pt x="93399" y="688658"/>
                  <a:pt x="103876" y="680085"/>
                </a:cubicBezTo>
                <a:cubicBezTo>
                  <a:pt x="104829" y="681038"/>
                  <a:pt x="105781" y="681990"/>
                  <a:pt x="106734" y="683895"/>
                </a:cubicBezTo>
                <a:cubicBezTo>
                  <a:pt x="108639" y="686753"/>
                  <a:pt x="111496" y="687705"/>
                  <a:pt x="115306" y="688658"/>
                </a:cubicBezTo>
                <a:cubicBezTo>
                  <a:pt x="116259" y="692468"/>
                  <a:pt x="117211" y="697230"/>
                  <a:pt x="119116" y="701040"/>
                </a:cubicBezTo>
                <a:cubicBezTo>
                  <a:pt x="112449" y="698183"/>
                  <a:pt x="105781" y="696278"/>
                  <a:pt x="100066" y="695325"/>
                </a:cubicBezTo>
                <a:close/>
                <a:moveTo>
                  <a:pt x="138166" y="672465"/>
                </a:moveTo>
                <a:cubicBezTo>
                  <a:pt x="135309" y="670560"/>
                  <a:pt x="133404" y="669608"/>
                  <a:pt x="130546" y="668655"/>
                </a:cubicBezTo>
                <a:cubicBezTo>
                  <a:pt x="129594" y="666750"/>
                  <a:pt x="128641" y="664845"/>
                  <a:pt x="128641" y="661988"/>
                </a:cubicBezTo>
                <a:cubicBezTo>
                  <a:pt x="129594" y="661035"/>
                  <a:pt x="130546" y="661035"/>
                  <a:pt x="131499" y="660083"/>
                </a:cubicBezTo>
                <a:cubicBezTo>
                  <a:pt x="132451" y="659130"/>
                  <a:pt x="132451" y="659130"/>
                  <a:pt x="133404" y="658178"/>
                </a:cubicBezTo>
                <a:cubicBezTo>
                  <a:pt x="133404" y="658178"/>
                  <a:pt x="134356" y="658178"/>
                  <a:pt x="134356" y="658178"/>
                </a:cubicBezTo>
                <a:cubicBezTo>
                  <a:pt x="135309" y="658178"/>
                  <a:pt x="136261" y="659130"/>
                  <a:pt x="136261" y="659130"/>
                </a:cubicBezTo>
                <a:cubicBezTo>
                  <a:pt x="137214" y="662940"/>
                  <a:pt x="138166" y="666750"/>
                  <a:pt x="139119" y="669608"/>
                </a:cubicBezTo>
                <a:cubicBezTo>
                  <a:pt x="141976" y="678180"/>
                  <a:pt x="154359" y="674370"/>
                  <a:pt x="152454" y="665798"/>
                </a:cubicBezTo>
                <a:cubicBezTo>
                  <a:pt x="151501" y="662940"/>
                  <a:pt x="151501" y="659130"/>
                  <a:pt x="150549" y="656273"/>
                </a:cubicBezTo>
                <a:cubicBezTo>
                  <a:pt x="152454" y="654368"/>
                  <a:pt x="154359" y="650558"/>
                  <a:pt x="154359" y="646748"/>
                </a:cubicBezTo>
                <a:cubicBezTo>
                  <a:pt x="156264" y="647700"/>
                  <a:pt x="157216" y="647700"/>
                  <a:pt x="159121" y="648653"/>
                </a:cubicBezTo>
                <a:cubicBezTo>
                  <a:pt x="159121" y="663893"/>
                  <a:pt x="160074" y="679133"/>
                  <a:pt x="162931" y="693420"/>
                </a:cubicBezTo>
                <a:cubicBezTo>
                  <a:pt x="154359" y="685800"/>
                  <a:pt x="146739" y="679133"/>
                  <a:pt x="138166" y="672465"/>
                </a:cubicBezTo>
                <a:close/>
                <a:moveTo>
                  <a:pt x="199126" y="734378"/>
                </a:moveTo>
                <a:cubicBezTo>
                  <a:pt x="199126" y="732473"/>
                  <a:pt x="200079" y="729615"/>
                  <a:pt x="199126" y="727710"/>
                </a:cubicBezTo>
                <a:cubicBezTo>
                  <a:pt x="196269" y="718185"/>
                  <a:pt x="194364" y="707708"/>
                  <a:pt x="192459" y="698183"/>
                </a:cubicBezTo>
                <a:cubicBezTo>
                  <a:pt x="197221" y="709613"/>
                  <a:pt x="201984" y="721995"/>
                  <a:pt x="205794" y="735330"/>
                </a:cubicBezTo>
                <a:cubicBezTo>
                  <a:pt x="202936" y="735330"/>
                  <a:pt x="201031" y="735330"/>
                  <a:pt x="199126" y="734378"/>
                </a:cubicBezTo>
                <a:close/>
                <a:moveTo>
                  <a:pt x="223891" y="606743"/>
                </a:moveTo>
                <a:cubicBezTo>
                  <a:pt x="222939" y="617220"/>
                  <a:pt x="222939" y="627698"/>
                  <a:pt x="222939" y="639128"/>
                </a:cubicBezTo>
                <a:cubicBezTo>
                  <a:pt x="219129" y="632460"/>
                  <a:pt x="214366" y="625793"/>
                  <a:pt x="209604" y="619125"/>
                </a:cubicBezTo>
                <a:cubicBezTo>
                  <a:pt x="214366" y="615315"/>
                  <a:pt x="219129" y="610553"/>
                  <a:pt x="223891" y="606743"/>
                </a:cubicBezTo>
                <a:close/>
                <a:moveTo>
                  <a:pt x="233416" y="738188"/>
                </a:moveTo>
                <a:cubicBezTo>
                  <a:pt x="233416" y="736283"/>
                  <a:pt x="233416" y="734378"/>
                  <a:pt x="233416" y="732473"/>
                </a:cubicBezTo>
                <a:cubicBezTo>
                  <a:pt x="229606" y="717233"/>
                  <a:pt x="225796" y="702945"/>
                  <a:pt x="221986" y="687705"/>
                </a:cubicBezTo>
                <a:cubicBezTo>
                  <a:pt x="226749" y="694373"/>
                  <a:pt x="230559" y="701040"/>
                  <a:pt x="235321" y="707708"/>
                </a:cubicBezTo>
                <a:cubicBezTo>
                  <a:pt x="240084" y="714375"/>
                  <a:pt x="246751" y="715328"/>
                  <a:pt x="253419" y="713423"/>
                </a:cubicBezTo>
                <a:cubicBezTo>
                  <a:pt x="254371" y="721995"/>
                  <a:pt x="254371" y="729615"/>
                  <a:pt x="255324" y="738188"/>
                </a:cubicBezTo>
                <a:cubicBezTo>
                  <a:pt x="247704" y="739140"/>
                  <a:pt x="240084" y="739140"/>
                  <a:pt x="233416" y="738188"/>
                </a:cubicBezTo>
                <a:close/>
              </a:path>
            </a:pathLst>
          </a:custGeom>
          <a:solidFill>
            <a:schemeClr val="tx2">
              <a:lumMod val="60000"/>
              <a:lumOff val="4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2E3949"/>
              </a:solidFill>
              <a:effectLst/>
              <a:uLnTx/>
              <a:uFillTx/>
              <a:cs typeface="+mn-ea"/>
              <a:sym typeface="+mn-lt"/>
            </a:endParaRPr>
          </a:p>
        </p:txBody>
      </p:sp>
      <p:sp>
        <p:nvSpPr>
          <p:cNvPr id="18" name="Graphic 2"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05A8BD0D-4C72-4148-957F-E10555AF2593}"/>
              </a:ext>
            </a:extLst>
          </p:cNvPr>
          <p:cNvSpPr/>
          <p:nvPr/>
        </p:nvSpPr>
        <p:spPr>
          <a:xfrm rot="7195934" flipH="1" flipV="1">
            <a:off x="3366920" y="3093405"/>
            <a:ext cx="816208" cy="1139417"/>
          </a:xfrm>
          <a:custGeom>
            <a:avLst/>
            <a:gdLst>
              <a:gd name="connsiteX0" fmla="*/ 308664 w 638175"/>
              <a:gd name="connsiteY0" fmla="*/ 514350 h 809625"/>
              <a:gd name="connsiteX1" fmla="*/ 206746 w 638175"/>
              <a:gd name="connsiteY1" fmla="*/ 560070 h 809625"/>
              <a:gd name="connsiteX2" fmla="*/ 191506 w 638175"/>
              <a:gd name="connsiteY2" fmla="*/ 571500 h 809625"/>
              <a:gd name="connsiteX3" fmla="*/ 189601 w 638175"/>
              <a:gd name="connsiteY3" fmla="*/ 561975 h 809625"/>
              <a:gd name="connsiteX4" fmla="*/ 162931 w 638175"/>
              <a:gd name="connsiteY4" fmla="*/ 535305 h 809625"/>
              <a:gd name="connsiteX5" fmla="*/ 642991 w 638175"/>
              <a:gd name="connsiteY5" fmla="*/ 0 h 809625"/>
              <a:gd name="connsiteX6" fmla="*/ 295329 w 638175"/>
              <a:gd name="connsiteY6" fmla="*/ 139065 h 809625"/>
              <a:gd name="connsiteX7" fmla="*/ 169599 w 638175"/>
              <a:gd name="connsiteY7" fmla="*/ 259080 h 809625"/>
              <a:gd name="connsiteX8" fmla="*/ 82921 w 638175"/>
              <a:gd name="connsiteY8" fmla="*/ 646748 h 809625"/>
              <a:gd name="connsiteX9" fmla="*/ 6721 w 638175"/>
              <a:gd name="connsiteY9" fmla="*/ 698183 h 809625"/>
              <a:gd name="connsiteX10" fmla="*/ 2911 w 638175"/>
              <a:gd name="connsiteY10" fmla="*/ 721043 h 809625"/>
              <a:gd name="connsiteX11" fmla="*/ 2911 w 638175"/>
              <a:gd name="connsiteY11" fmla="*/ 722948 h 809625"/>
              <a:gd name="connsiteX12" fmla="*/ 13389 w 638175"/>
              <a:gd name="connsiteY12" fmla="*/ 740093 h 809625"/>
              <a:gd name="connsiteX13" fmla="*/ 18151 w 638175"/>
              <a:gd name="connsiteY13" fmla="*/ 741045 h 809625"/>
              <a:gd name="connsiteX14" fmla="*/ 276279 w 638175"/>
              <a:gd name="connsiteY14" fmla="*/ 814388 h 809625"/>
              <a:gd name="connsiteX15" fmla="*/ 296281 w 638175"/>
              <a:gd name="connsiteY15" fmla="*/ 799148 h 809625"/>
              <a:gd name="connsiteX16" fmla="*/ 307711 w 638175"/>
              <a:gd name="connsiteY16" fmla="*/ 517208 h 809625"/>
              <a:gd name="connsiteX17" fmla="*/ 308664 w 638175"/>
              <a:gd name="connsiteY17" fmla="*/ 514350 h 809625"/>
              <a:gd name="connsiteX18" fmla="*/ 108639 w 638175"/>
              <a:gd name="connsiteY18" fmla="*/ 429578 h 809625"/>
              <a:gd name="connsiteX19" fmla="*/ 106734 w 638175"/>
              <a:gd name="connsiteY19" fmla="*/ 442913 h 809625"/>
              <a:gd name="connsiteX20" fmla="*/ 88636 w 638175"/>
              <a:gd name="connsiteY20" fmla="*/ 510540 h 809625"/>
              <a:gd name="connsiteX21" fmla="*/ 108639 w 638175"/>
              <a:gd name="connsiteY21" fmla="*/ 429578 h 809625"/>
              <a:gd name="connsiteX22" fmla="*/ 100066 w 638175"/>
              <a:gd name="connsiteY22" fmla="*/ 695325 h 809625"/>
              <a:gd name="connsiteX23" fmla="*/ 81969 w 638175"/>
              <a:gd name="connsiteY23" fmla="*/ 706755 h 809625"/>
              <a:gd name="connsiteX24" fmla="*/ 74349 w 638175"/>
              <a:gd name="connsiteY24" fmla="*/ 703898 h 809625"/>
              <a:gd name="connsiteX25" fmla="*/ 72444 w 638175"/>
              <a:gd name="connsiteY25" fmla="*/ 703898 h 809625"/>
              <a:gd name="connsiteX26" fmla="*/ 103876 w 638175"/>
              <a:gd name="connsiteY26" fmla="*/ 680085 h 809625"/>
              <a:gd name="connsiteX27" fmla="*/ 106734 w 638175"/>
              <a:gd name="connsiteY27" fmla="*/ 683895 h 809625"/>
              <a:gd name="connsiteX28" fmla="*/ 115306 w 638175"/>
              <a:gd name="connsiteY28" fmla="*/ 688658 h 809625"/>
              <a:gd name="connsiteX29" fmla="*/ 119116 w 638175"/>
              <a:gd name="connsiteY29" fmla="*/ 701040 h 809625"/>
              <a:gd name="connsiteX30" fmla="*/ 100066 w 638175"/>
              <a:gd name="connsiteY30" fmla="*/ 695325 h 809625"/>
              <a:gd name="connsiteX31" fmla="*/ 138166 w 638175"/>
              <a:gd name="connsiteY31" fmla="*/ 672465 h 809625"/>
              <a:gd name="connsiteX32" fmla="*/ 130546 w 638175"/>
              <a:gd name="connsiteY32" fmla="*/ 668655 h 809625"/>
              <a:gd name="connsiteX33" fmla="*/ 128641 w 638175"/>
              <a:gd name="connsiteY33" fmla="*/ 661988 h 809625"/>
              <a:gd name="connsiteX34" fmla="*/ 131499 w 638175"/>
              <a:gd name="connsiteY34" fmla="*/ 660083 h 809625"/>
              <a:gd name="connsiteX35" fmla="*/ 133404 w 638175"/>
              <a:gd name="connsiteY35" fmla="*/ 658178 h 809625"/>
              <a:gd name="connsiteX36" fmla="*/ 134356 w 638175"/>
              <a:gd name="connsiteY36" fmla="*/ 658178 h 809625"/>
              <a:gd name="connsiteX37" fmla="*/ 136261 w 638175"/>
              <a:gd name="connsiteY37" fmla="*/ 659130 h 809625"/>
              <a:gd name="connsiteX38" fmla="*/ 139119 w 638175"/>
              <a:gd name="connsiteY38" fmla="*/ 669608 h 809625"/>
              <a:gd name="connsiteX39" fmla="*/ 152454 w 638175"/>
              <a:gd name="connsiteY39" fmla="*/ 665798 h 809625"/>
              <a:gd name="connsiteX40" fmla="*/ 150549 w 638175"/>
              <a:gd name="connsiteY40" fmla="*/ 656273 h 809625"/>
              <a:gd name="connsiteX41" fmla="*/ 154359 w 638175"/>
              <a:gd name="connsiteY41" fmla="*/ 646748 h 809625"/>
              <a:gd name="connsiteX42" fmla="*/ 159121 w 638175"/>
              <a:gd name="connsiteY42" fmla="*/ 648653 h 809625"/>
              <a:gd name="connsiteX43" fmla="*/ 162931 w 638175"/>
              <a:gd name="connsiteY43" fmla="*/ 693420 h 809625"/>
              <a:gd name="connsiteX44" fmla="*/ 138166 w 638175"/>
              <a:gd name="connsiteY44" fmla="*/ 672465 h 809625"/>
              <a:gd name="connsiteX45" fmla="*/ 199126 w 638175"/>
              <a:gd name="connsiteY45" fmla="*/ 734378 h 809625"/>
              <a:gd name="connsiteX46" fmla="*/ 199126 w 638175"/>
              <a:gd name="connsiteY46" fmla="*/ 727710 h 809625"/>
              <a:gd name="connsiteX47" fmla="*/ 192459 w 638175"/>
              <a:gd name="connsiteY47" fmla="*/ 698183 h 809625"/>
              <a:gd name="connsiteX48" fmla="*/ 205794 w 638175"/>
              <a:gd name="connsiteY48" fmla="*/ 735330 h 809625"/>
              <a:gd name="connsiteX49" fmla="*/ 199126 w 638175"/>
              <a:gd name="connsiteY49" fmla="*/ 734378 h 809625"/>
              <a:gd name="connsiteX50" fmla="*/ 223891 w 638175"/>
              <a:gd name="connsiteY50" fmla="*/ 606743 h 809625"/>
              <a:gd name="connsiteX51" fmla="*/ 222939 w 638175"/>
              <a:gd name="connsiteY51" fmla="*/ 639128 h 809625"/>
              <a:gd name="connsiteX52" fmla="*/ 209604 w 638175"/>
              <a:gd name="connsiteY52" fmla="*/ 619125 h 809625"/>
              <a:gd name="connsiteX53" fmla="*/ 223891 w 638175"/>
              <a:gd name="connsiteY53" fmla="*/ 606743 h 809625"/>
              <a:gd name="connsiteX54" fmla="*/ 233416 w 638175"/>
              <a:gd name="connsiteY54" fmla="*/ 738188 h 809625"/>
              <a:gd name="connsiteX55" fmla="*/ 233416 w 638175"/>
              <a:gd name="connsiteY55" fmla="*/ 732473 h 809625"/>
              <a:gd name="connsiteX56" fmla="*/ 221986 w 638175"/>
              <a:gd name="connsiteY56" fmla="*/ 687705 h 809625"/>
              <a:gd name="connsiteX57" fmla="*/ 235321 w 638175"/>
              <a:gd name="connsiteY57" fmla="*/ 707708 h 809625"/>
              <a:gd name="connsiteX58" fmla="*/ 253419 w 638175"/>
              <a:gd name="connsiteY58" fmla="*/ 713423 h 809625"/>
              <a:gd name="connsiteX59" fmla="*/ 255324 w 638175"/>
              <a:gd name="connsiteY59" fmla="*/ 738188 h 809625"/>
              <a:gd name="connsiteX60" fmla="*/ 233416 w 638175"/>
              <a:gd name="connsiteY60" fmla="*/ 73818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8175" h="809625">
                <a:moveTo>
                  <a:pt x="308664" y="514350"/>
                </a:moveTo>
                <a:cubicBezTo>
                  <a:pt x="277231" y="534353"/>
                  <a:pt x="243894" y="551498"/>
                  <a:pt x="206746" y="560070"/>
                </a:cubicBezTo>
                <a:cubicBezTo>
                  <a:pt x="201984" y="563880"/>
                  <a:pt x="196269" y="567690"/>
                  <a:pt x="191506" y="571500"/>
                </a:cubicBezTo>
                <a:cubicBezTo>
                  <a:pt x="190554" y="568643"/>
                  <a:pt x="190554" y="565785"/>
                  <a:pt x="189601" y="561975"/>
                </a:cubicBezTo>
                <a:cubicBezTo>
                  <a:pt x="175314" y="561023"/>
                  <a:pt x="163884" y="551498"/>
                  <a:pt x="162931" y="535305"/>
                </a:cubicBezTo>
                <a:cubicBezTo>
                  <a:pt x="143881" y="257175"/>
                  <a:pt x="395341" y="66675"/>
                  <a:pt x="642991" y="0"/>
                </a:cubicBezTo>
                <a:cubicBezTo>
                  <a:pt x="510594" y="2858"/>
                  <a:pt x="388674" y="55245"/>
                  <a:pt x="295329" y="139065"/>
                </a:cubicBezTo>
                <a:cubicBezTo>
                  <a:pt x="247704" y="172403"/>
                  <a:pt x="204841" y="213360"/>
                  <a:pt x="169599" y="259080"/>
                </a:cubicBezTo>
                <a:cubicBezTo>
                  <a:pt x="92446" y="359093"/>
                  <a:pt x="21961" y="524828"/>
                  <a:pt x="82921" y="646748"/>
                </a:cubicBezTo>
                <a:cubicBezTo>
                  <a:pt x="57204" y="663893"/>
                  <a:pt x="32439" y="681038"/>
                  <a:pt x="6721" y="698183"/>
                </a:cubicBezTo>
                <a:cubicBezTo>
                  <a:pt x="-899" y="704850"/>
                  <a:pt x="-1851" y="714375"/>
                  <a:pt x="2911" y="721043"/>
                </a:cubicBezTo>
                <a:cubicBezTo>
                  <a:pt x="2911" y="721995"/>
                  <a:pt x="2911" y="721995"/>
                  <a:pt x="2911" y="722948"/>
                </a:cubicBezTo>
                <a:cubicBezTo>
                  <a:pt x="1959" y="730568"/>
                  <a:pt x="4816" y="738188"/>
                  <a:pt x="13389" y="740093"/>
                </a:cubicBezTo>
                <a:cubicBezTo>
                  <a:pt x="15294" y="740093"/>
                  <a:pt x="17199" y="741045"/>
                  <a:pt x="18151" y="741045"/>
                </a:cubicBezTo>
                <a:cubicBezTo>
                  <a:pt x="101971" y="772478"/>
                  <a:pt x="187696" y="797243"/>
                  <a:pt x="276279" y="814388"/>
                </a:cubicBezTo>
                <a:cubicBezTo>
                  <a:pt x="285804" y="816293"/>
                  <a:pt x="297234" y="809625"/>
                  <a:pt x="296281" y="799148"/>
                </a:cubicBezTo>
                <a:cubicBezTo>
                  <a:pt x="288661" y="704850"/>
                  <a:pt x="291519" y="611505"/>
                  <a:pt x="307711" y="517208"/>
                </a:cubicBezTo>
                <a:cubicBezTo>
                  <a:pt x="308664" y="516255"/>
                  <a:pt x="308664" y="515303"/>
                  <a:pt x="308664" y="514350"/>
                </a:cubicBezTo>
                <a:close/>
                <a:moveTo>
                  <a:pt x="108639" y="429578"/>
                </a:moveTo>
                <a:cubicBezTo>
                  <a:pt x="107686" y="434340"/>
                  <a:pt x="107686" y="438150"/>
                  <a:pt x="106734" y="442913"/>
                </a:cubicBezTo>
                <a:cubicBezTo>
                  <a:pt x="99114" y="464820"/>
                  <a:pt x="93399" y="487680"/>
                  <a:pt x="88636" y="510540"/>
                </a:cubicBezTo>
                <a:cubicBezTo>
                  <a:pt x="92446" y="482918"/>
                  <a:pt x="99114" y="456248"/>
                  <a:pt x="108639" y="429578"/>
                </a:cubicBezTo>
                <a:close/>
                <a:moveTo>
                  <a:pt x="100066" y="695325"/>
                </a:moveTo>
                <a:cubicBezTo>
                  <a:pt x="90541" y="693420"/>
                  <a:pt x="83874" y="699135"/>
                  <a:pt x="81969" y="706755"/>
                </a:cubicBezTo>
                <a:cubicBezTo>
                  <a:pt x="79111" y="705803"/>
                  <a:pt x="76254" y="704850"/>
                  <a:pt x="74349" y="703898"/>
                </a:cubicBezTo>
                <a:cubicBezTo>
                  <a:pt x="73396" y="703898"/>
                  <a:pt x="73396" y="703898"/>
                  <a:pt x="72444" y="703898"/>
                </a:cubicBezTo>
                <a:cubicBezTo>
                  <a:pt x="82921" y="696278"/>
                  <a:pt x="93399" y="688658"/>
                  <a:pt x="103876" y="680085"/>
                </a:cubicBezTo>
                <a:cubicBezTo>
                  <a:pt x="104829" y="681038"/>
                  <a:pt x="105781" y="681990"/>
                  <a:pt x="106734" y="683895"/>
                </a:cubicBezTo>
                <a:cubicBezTo>
                  <a:pt x="108639" y="686753"/>
                  <a:pt x="111496" y="687705"/>
                  <a:pt x="115306" y="688658"/>
                </a:cubicBezTo>
                <a:cubicBezTo>
                  <a:pt x="116259" y="692468"/>
                  <a:pt x="117211" y="697230"/>
                  <a:pt x="119116" y="701040"/>
                </a:cubicBezTo>
                <a:cubicBezTo>
                  <a:pt x="112449" y="698183"/>
                  <a:pt x="105781" y="696278"/>
                  <a:pt x="100066" y="695325"/>
                </a:cubicBezTo>
                <a:close/>
                <a:moveTo>
                  <a:pt x="138166" y="672465"/>
                </a:moveTo>
                <a:cubicBezTo>
                  <a:pt x="135309" y="670560"/>
                  <a:pt x="133404" y="669608"/>
                  <a:pt x="130546" y="668655"/>
                </a:cubicBezTo>
                <a:cubicBezTo>
                  <a:pt x="129594" y="666750"/>
                  <a:pt x="128641" y="664845"/>
                  <a:pt x="128641" y="661988"/>
                </a:cubicBezTo>
                <a:cubicBezTo>
                  <a:pt x="129594" y="661035"/>
                  <a:pt x="130546" y="661035"/>
                  <a:pt x="131499" y="660083"/>
                </a:cubicBezTo>
                <a:cubicBezTo>
                  <a:pt x="132451" y="659130"/>
                  <a:pt x="132451" y="659130"/>
                  <a:pt x="133404" y="658178"/>
                </a:cubicBezTo>
                <a:cubicBezTo>
                  <a:pt x="133404" y="658178"/>
                  <a:pt x="134356" y="658178"/>
                  <a:pt x="134356" y="658178"/>
                </a:cubicBezTo>
                <a:cubicBezTo>
                  <a:pt x="135309" y="658178"/>
                  <a:pt x="136261" y="659130"/>
                  <a:pt x="136261" y="659130"/>
                </a:cubicBezTo>
                <a:cubicBezTo>
                  <a:pt x="137214" y="662940"/>
                  <a:pt x="138166" y="666750"/>
                  <a:pt x="139119" y="669608"/>
                </a:cubicBezTo>
                <a:cubicBezTo>
                  <a:pt x="141976" y="678180"/>
                  <a:pt x="154359" y="674370"/>
                  <a:pt x="152454" y="665798"/>
                </a:cubicBezTo>
                <a:cubicBezTo>
                  <a:pt x="151501" y="662940"/>
                  <a:pt x="151501" y="659130"/>
                  <a:pt x="150549" y="656273"/>
                </a:cubicBezTo>
                <a:cubicBezTo>
                  <a:pt x="152454" y="654368"/>
                  <a:pt x="154359" y="650558"/>
                  <a:pt x="154359" y="646748"/>
                </a:cubicBezTo>
                <a:cubicBezTo>
                  <a:pt x="156264" y="647700"/>
                  <a:pt x="157216" y="647700"/>
                  <a:pt x="159121" y="648653"/>
                </a:cubicBezTo>
                <a:cubicBezTo>
                  <a:pt x="159121" y="663893"/>
                  <a:pt x="160074" y="679133"/>
                  <a:pt x="162931" y="693420"/>
                </a:cubicBezTo>
                <a:cubicBezTo>
                  <a:pt x="154359" y="685800"/>
                  <a:pt x="146739" y="679133"/>
                  <a:pt x="138166" y="672465"/>
                </a:cubicBezTo>
                <a:close/>
                <a:moveTo>
                  <a:pt x="199126" y="734378"/>
                </a:moveTo>
                <a:cubicBezTo>
                  <a:pt x="199126" y="732473"/>
                  <a:pt x="200079" y="729615"/>
                  <a:pt x="199126" y="727710"/>
                </a:cubicBezTo>
                <a:cubicBezTo>
                  <a:pt x="196269" y="718185"/>
                  <a:pt x="194364" y="707708"/>
                  <a:pt x="192459" y="698183"/>
                </a:cubicBezTo>
                <a:cubicBezTo>
                  <a:pt x="197221" y="709613"/>
                  <a:pt x="201984" y="721995"/>
                  <a:pt x="205794" y="735330"/>
                </a:cubicBezTo>
                <a:cubicBezTo>
                  <a:pt x="202936" y="735330"/>
                  <a:pt x="201031" y="735330"/>
                  <a:pt x="199126" y="734378"/>
                </a:cubicBezTo>
                <a:close/>
                <a:moveTo>
                  <a:pt x="223891" y="606743"/>
                </a:moveTo>
                <a:cubicBezTo>
                  <a:pt x="222939" y="617220"/>
                  <a:pt x="222939" y="627698"/>
                  <a:pt x="222939" y="639128"/>
                </a:cubicBezTo>
                <a:cubicBezTo>
                  <a:pt x="219129" y="632460"/>
                  <a:pt x="214366" y="625793"/>
                  <a:pt x="209604" y="619125"/>
                </a:cubicBezTo>
                <a:cubicBezTo>
                  <a:pt x="214366" y="615315"/>
                  <a:pt x="219129" y="610553"/>
                  <a:pt x="223891" y="606743"/>
                </a:cubicBezTo>
                <a:close/>
                <a:moveTo>
                  <a:pt x="233416" y="738188"/>
                </a:moveTo>
                <a:cubicBezTo>
                  <a:pt x="233416" y="736283"/>
                  <a:pt x="233416" y="734378"/>
                  <a:pt x="233416" y="732473"/>
                </a:cubicBezTo>
                <a:cubicBezTo>
                  <a:pt x="229606" y="717233"/>
                  <a:pt x="225796" y="702945"/>
                  <a:pt x="221986" y="687705"/>
                </a:cubicBezTo>
                <a:cubicBezTo>
                  <a:pt x="226749" y="694373"/>
                  <a:pt x="230559" y="701040"/>
                  <a:pt x="235321" y="707708"/>
                </a:cubicBezTo>
                <a:cubicBezTo>
                  <a:pt x="240084" y="714375"/>
                  <a:pt x="246751" y="715328"/>
                  <a:pt x="253419" y="713423"/>
                </a:cubicBezTo>
                <a:cubicBezTo>
                  <a:pt x="254371" y="721995"/>
                  <a:pt x="254371" y="729615"/>
                  <a:pt x="255324" y="738188"/>
                </a:cubicBezTo>
                <a:cubicBezTo>
                  <a:pt x="247704" y="739140"/>
                  <a:pt x="240084" y="739140"/>
                  <a:pt x="233416" y="738188"/>
                </a:cubicBezTo>
                <a:close/>
              </a:path>
            </a:pathLst>
          </a:custGeom>
          <a:solidFill>
            <a:schemeClr val="tx2">
              <a:lumMod val="60000"/>
              <a:lumOff val="4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19" name="椭圆 32">
            <a:extLst>
              <a:ext uri="{FF2B5EF4-FFF2-40B4-BE49-F238E27FC236}">
                <a16:creationId xmlns:a16="http://schemas.microsoft.com/office/drawing/2014/main" id="{861154B8-0DC0-B14C-96D1-16C17CA8D30D}"/>
              </a:ext>
            </a:extLst>
          </p:cNvPr>
          <p:cNvSpPr/>
          <p:nvPr/>
        </p:nvSpPr>
        <p:spPr>
          <a:xfrm>
            <a:off x="4472377" y="3312402"/>
            <a:ext cx="3822113" cy="2866083"/>
          </a:xfrm>
          <a:prstGeom prst="ellipse">
            <a:avLst/>
          </a:prstGeom>
          <a:solidFill>
            <a:schemeClr val="bg1"/>
          </a:solidFill>
          <a:ln w="76200">
            <a:solidFill>
              <a:srgbClr val="6EA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altLang="zh-CN"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mn-lt"/>
              </a:rPr>
              <a:t>Làm</a:t>
            </a:r>
            <a:r>
              <a:rPr kumimoji="0" lang="en-US" altLang="zh-C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mn-lt"/>
              </a:rPr>
              <a:t>cho</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việc</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thể</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hiện</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tình</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cảm</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cảm</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xúc</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trong</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thơ</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thêm</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sâu</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sắc</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độc</a:t>
            </a:r>
            <a:r>
              <a:rPr lang="en-US" altLang="zh-CN" sz="2800" b="1" dirty="0">
                <a:solidFill>
                  <a:srgbClr val="00B05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50"/>
                </a:solidFill>
                <a:latin typeface="Times New Roman" panose="02020603050405020304" pitchFamily="18" charset="0"/>
                <a:cs typeface="Times New Roman" panose="02020603050405020304" pitchFamily="18" charset="0"/>
                <a:sym typeface="+mn-lt"/>
              </a:rPr>
              <a:t>đáo</a:t>
            </a:r>
            <a:r>
              <a:rPr lang="en-US" altLang="zh-CN" sz="2800" b="1" dirty="0">
                <a:solidFill>
                  <a:srgbClr val="00B050"/>
                </a:solidFill>
                <a:latin typeface="Times New Roman" panose="02020603050405020304" pitchFamily="18" charset="0"/>
                <a:cs typeface="Times New Roman" panose="02020603050405020304" pitchFamily="18" charset="0"/>
                <a:sym typeface="+mn-lt"/>
              </a:rPr>
              <a:t>.</a:t>
            </a:r>
            <a:endParaRPr kumimoji="0" lang="zh-CN" alt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mn-lt"/>
            </a:endParaRPr>
          </a:p>
        </p:txBody>
      </p:sp>
      <p:sp>
        <p:nvSpPr>
          <p:cNvPr id="20" name="Rounded Rectangle 19">
            <a:extLst>
              <a:ext uri="{FF2B5EF4-FFF2-40B4-BE49-F238E27FC236}">
                <a16:creationId xmlns:a16="http://schemas.microsoft.com/office/drawing/2014/main" id="{4C127556-D4EB-A24B-B2E3-3BC0AA8950A8}"/>
              </a:ext>
            </a:extLst>
          </p:cNvPr>
          <p:cNvSpPr/>
          <p:nvPr/>
        </p:nvSpPr>
        <p:spPr>
          <a:xfrm>
            <a:off x="96983" y="76160"/>
            <a:ext cx="7841672"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chemeClr val="accent3">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rgbClr val="F25A2B"/>
                </a:solidFill>
                <a:latin typeface="SVN-Bear" panose="02040603050506020204" pitchFamily="18" charset="0"/>
                <a:ea typeface="Aachen" panose="02020500000000000000" pitchFamily="18" charset="0"/>
                <a:cs typeface="Aachen" panose="02020500000000000000" pitchFamily="18" charset="0"/>
              </a:rPr>
              <a:t>   </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b.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Yếu</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tố</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miêu</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tả</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và</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tự</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sự</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trong</a:t>
            </a:r>
            <a:r>
              <a:rPr lang="en-US"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rPr>
              <a:t>thơ</a:t>
            </a:r>
            <a:endParaRPr lang="vi-VN" sz="36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318200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1000" fill="hold"/>
                                        <p:tgtEl>
                                          <p:spTgt spid="25"/>
                                        </p:tgtEl>
                                        <p:attrNameLst>
                                          <p:attrName>ppt_w</p:attrName>
                                        </p:attrNameLst>
                                      </p:cBhvr>
                                      <p:tavLst>
                                        <p:tav tm="0">
                                          <p:val>
                                            <p:strVal val="#ppt_w*0.70"/>
                                          </p:val>
                                        </p:tav>
                                        <p:tav tm="100000">
                                          <p:val>
                                            <p:strVal val="#ppt_w"/>
                                          </p:val>
                                        </p:tav>
                                      </p:tavLst>
                                    </p:anim>
                                    <p:anim calcmode="lin" valueType="num">
                                      <p:cBhvr>
                                        <p:cTn id="11" dur="1000" fill="hold"/>
                                        <p:tgtEl>
                                          <p:spTgt spid="25"/>
                                        </p:tgtEl>
                                        <p:attrNameLst>
                                          <p:attrName>ppt_h</p:attrName>
                                        </p:attrNameLst>
                                      </p:cBhvr>
                                      <p:tavLst>
                                        <p:tav tm="0">
                                          <p:val>
                                            <p:strVal val="#ppt_h"/>
                                          </p:val>
                                        </p:tav>
                                        <p:tav tm="100000">
                                          <p:val>
                                            <p:strVal val="#ppt_h"/>
                                          </p:val>
                                        </p:tav>
                                      </p:tavLst>
                                    </p:anim>
                                    <p:animEffect transition="in" filter="fade">
                                      <p:cBhvr>
                                        <p:cTn id="12" dur="1000"/>
                                        <p:tgtEl>
                                          <p:spTgt spid="2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strVal val="#ppt_w*0.70"/>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Effect transition="in" filter="fade">
                                      <p:cBhvr>
                                        <p:cTn id="17" dur="1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fltVal val="0"/>
                                          </p:val>
                                        </p:tav>
                                        <p:tav tm="100000">
                                          <p:val>
                                            <p:strVal val="#ppt_w"/>
                                          </p:val>
                                        </p:tav>
                                      </p:tavLst>
                                    </p:anim>
                                    <p:anim calcmode="lin" valueType="num">
                                      <p:cBhvr>
                                        <p:cTn id="29" dur="1000" fill="hold"/>
                                        <p:tgtEl>
                                          <p:spTgt spid="18"/>
                                        </p:tgtEl>
                                        <p:attrNameLst>
                                          <p:attrName>ppt_h</p:attrName>
                                        </p:attrNameLst>
                                      </p:cBhvr>
                                      <p:tavLst>
                                        <p:tav tm="0">
                                          <p:val>
                                            <p:fltVal val="0"/>
                                          </p:val>
                                        </p:tav>
                                        <p:tav tm="100000">
                                          <p:val>
                                            <p:strVal val="#ppt_h"/>
                                          </p:val>
                                        </p:tav>
                                      </p:tavLst>
                                    </p:anim>
                                    <p:anim calcmode="lin" valueType="num">
                                      <p:cBhvr>
                                        <p:cTn id="30" dur="1000" fill="hold"/>
                                        <p:tgtEl>
                                          <p:spTgt spid="18"/>
                                        </p:tgtEl>
                                        <p:attrNameLst>
                                          <p:attrName>style.rotation</p:attrName>
                                        </p:attrNameLst>
                                      </p:cBhvr>
                                      <p:tavLst>
                                        <p:tav tm="0">
                                          <p:val>
                                            <p:fltVal val="90"/>
                                          </p:val>
                                        </p:tav>
                                        <p:tav tm="100000">
                                          <p:val>
                                            <p:fltVal val="0"/>
                                          </p:val>
                                        </p:tav>
                                      </p:tavLst>
                                    </p:anim>
                                    <p:animEffect transition="in" filter="fade">
                                      <p:cBhvr>
                                        <p:cTn id="31" dur="1000"/>
                                        <p:tgtEl>
                                          <p:spTgt spid="18"/>
                                        </p:tgtEl>
                                      </p:cBhvr>
                                    </p:animEffect>
                                  </p:childTnLst>
                                </p:cTn>
                              </p:par>
                            </p:childTnLst>
                          </p:cTn>
                        </p:par>
                        <p:par>
                          <p:cTn id="32" fill="hold">
                            <p:stCondLst>
                              <p:cond delay="1000"/>
                            </p:stCondLst>
                            <p:childTnLst>
                              <p:par>
                                <p:cTn id="33" presetID="49" presetClass="entr" presetSubtype="0" decel="10000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360"/>
                                          </p:val>
                                        </p:tav>
                                        <p:tav tm="100000">
                                          <p:val>
                                            <p:fltVal val="0"/>
                                          </p:val>
                                        </p:tav>
                                      </p:tavLst>
                                    </p:anim>
                                    <p:animEffect transition="in" filter="fade">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2107" y="844436"/>
            <a:ext cx="10848109" cy="7897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ounded Rectangle 4"/>
          <p:cNvSpPr/>
          <p:nvPr/>
        </p:nvSpPr>
        <p:spPr>
          <a:xfrm>
            <a:off x="692725" y="2057002"/>
            <a:ext cx="2964873" cy="10084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ounded Rectangle 5"/>
          <p:cNvSpPr/>
          <p:nvPr/>
        </p:nvSpPr>
        <p:spPr>
          <a:xfrm>
            <a:off x="4274127" y="2024796"/>
            <a:ext cx="3422073" cy="998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ounded Rectangle 6"/>
          <p:cNvSpPr/>
          <p:nvPr/>
        </p:nvSpPr>
        <p:spPr>
          <a:xfrm>
            <a:off x="8458198" y="2011642"/>
            <a:ext cx="3241964" cy="998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ounded Rectangle 7"/>
          <p:cNvSpPr/>
          <p:nvPr/>
        </p:nvSpPr>
        <p:spPr>
          <a:xfrm>
            <a:off x="768923" y="3409890"/>
            <a:ext cx="10848109" cy="7897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Up Arrow Callout 8"/>
          <p:cNvSpPr/>
          <p:nvPr/>
        </p:nvSpPr>
        <p:spPr>
          <a:xfrm>
            <a:off x="692725" y="5145521"/>
            <a:ext cx="11208330" cy="1371600"/>
          </a:xfrm>
          <a:prstGeom prst="up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5185927" y="944482"/>
            <a:ext cx="2576945"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endParaRPr lang="en-US"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49033" y="2326394"/>
            <a:ext cx="2452255" cy="369332"/>
          </a:xfrm>
          <a:prstGeom prst="rect">
            <a:avLst/>
          </a:prstGeom>
          <a:noFill/>
        </p:spPr>
        <p:txBody>
          <a:bodyPr wrap="square" rtlCol="0">
            <a:spAutoFit/>
          </a:bodyPr>
          <a:lstStyle/>
          <a:p>
            <a:r>
              <a:rPr lang="en-US" dirty="0"/>
              <a:t>…………………………………….</a:t>
            </a:r>
          </a:p>
        </p:txBody>
      </p:sp>
      <p:sp>
        <p:nvSpPr>
          <p:cNvPr id="12" name="TextBox 11"/>
          <p:cNvSpPr txBox="1"/>
          <p:nvPr/>
        </p:nvSpPr>
        <p:spPr>
          <a:xfrm>
            <a:off x="4378036" y="2279302"/>
            <a:ext cx="3214254" cy="369332"/>
          </a:xfrm>
          <a:prstGeom prst="rect">
            <a:avLst/>
          </a:prstGeom>
          <a:noFill/>
        </p:spPr>
        <p:txBody>
          <a:bodyPr wrap="square" rtlCol="0">
            <a:spAutoFit/>
          </a:bodyPr>
          <a:lstStyle/>
          <a:p>
            <a:r>
              <a:rPr lang="en-US" dirty="0"/>
              <a:t>………………………………………………...</a:t>
            </a:r>
          </a:p>
        </p:txBody>
      </p:sp>
      <p:sp>
        <p:nvSpPr>
          <p:cNvPr id="13" name="TextBox 12"/>
          <p:cNvSpPr txBox="1"/>
          <p:nvPr/>
        </p:nvSpPr>
        <p:spPr>
          <a:xfrm>
            <a:off x="8605511" y="2231252"/>
            <a:ext cx="2947337" cy="369332"/>
          </a:xfrm>
          <a:prstGeom prst="rect">
            <a:avLst/>
          </a:prstGeom>
          <a:noFill/>
        </p:spPr>
        <p:txBody>
          <a:bodyPr wrap="square" rtlCol="0">
            <a:spAutoFit/>
          </a:bodyPr>
          <a:lstStyle/>
          <a:p>
            <a:r>
              <a:rPr lang="en-US" dirty="0"/>
              <a:t>………………………………………..</a:t>
            </a:r>
          </a:p>
        </p:txBody>
      </p:sp>
      <p:sp>
        <p:nvSpPr>
          <p:cNvPr id="14" name="Down Arrow 13"/>
          <p:cNvSpPr/>
          <p:nvPr/>
        </p:nvSpPr>
        <p:spPr>
          <a:xfrm>
            <a:off x="5943599" y="4223963"/>
            <a:ext cx="706581" cy="575414"/>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601929" y="3483439"/>
            <a:ext cx="974494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1363156" y="5779946"/>
            <a:ext cx="1022249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a:t>
            </a:r>
          </a:p>
        </p:txBody>
      </p:sp>
      <p:sp>
        <p:nvSpPr>
          <p:cNvPr id="17" name="Rounded Rectangle 16">
            <a:extLst>
              <a:ext uri="{FF2B5EF4-FFF2-40B4-BE49-F238E27FC236}">
                <a16:creationId xmlns:a16="http://schemas.microsoft.com/office/drawing/2014/main" id="{AB4CCD13-B6F1-944F-8EC7-EEE3DC8DF2A3}"/>
              </a:ext>
            </a:extLst>
          </p:cNvPr>
          <p:cNvSpPr/>
          <p:nvPr/>
        </p:nvSpPr>
        <p:spPr>
          <a:xfrm>
            <a:off x="83723" y="14629"/>
            <a:ext cx="3573875" cy="677407"/>
          </a:xfrm>
          <a:prstGeom prst="roundRect">
            <a:avLst/>
          </a:prstGeom>
          <a:gradFill flip="none" rotWithShape="1">
            <a:gsLst>
              <a:gs pos="0">
                <a:srgbClr val="9BBB59">
                  <a:lumMod val="40000"/>
                  <a:lumOff val="60000"/>
                  <a:tint val="66000"/>
                  <a:satMod val="160000"/>
                </a:srgbClr>
              </a:gs>
              <a:gs pos="50000">
                <a:srgbClr val="9BBB59">
                  <a:lumMod val="40000"/>
                  <a:lumOff val="60000"/>
                  <a:tint val="44500"/>
                  <a:satMod val="160000"/>
                </a:srgbClr>
              </a:gs>
              <a:gs pos="100000">
                <a:srgbClr val="9BBB59">
                  <a:lumMod val="40000"/>
                  <a:lumOff val="60000"/>
                  <a:tint val="23500"/>
                  <a:satMod val="160000"/>
                </a:srgbClr>
              </a:gs>
            </a:gsLst>
            <a:lin ang="0" scaled="1"/>
            <a:tileRect/>
          </a:gradFill>
          <a:ln w="3175" cap="flat" cmpd="dbl" algn="ctr">
            <a:solidFill>
              <a:srgbClr val="9BBB59">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Ngôn</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thơ</a:t>
            </a:r>
            <a:endPar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229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2107" y="844436"/>
            <a:ext cx="10848109" cy="7897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ounded Rectangle 4"/>
          <p:cNvSpPr/>
          <p:nvPr/>
        </p:nvSpPr>
        <p:spPr>
          <a:xfrm>
            <a:off x="713507" y="1937404"/>
            <a:ext cx="2964873" cy="8820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ounded Rectangle 5"/>
          <p:cNvSpPr/>
          <p:nvPr/>
        </p:nvSpPr>
        <p:spPr>
          <a:xfrm>
            <a:off x="4274127" y="2024796"/>
            <a:ext cx="3422073" cy="7675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ounded Rectangle 6"/>
          <p:cNvSpPr/>
          <p:nvPr/>
        </p:nvSpPr>
        <p:spPr>
          <a:xfrm>
            <a:off x="8458198" y="2011642"/>
            <a:ext cx="3241964" cy="7806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ounded Rectangle 7"/>
          <p:cNvSpPr/>
          <p:nvPr/>
        </p:nvSpPr>
        <p:spPr>
          <a:xfrm>
            <a:off x="713509" y="3639958"/>
            <a:ext cx="10848109" cy="9344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Up Arrow Callout 8"/>
          <p:cNvSpPr/>
          <p:nvPr/>
        </p:nvSpPr>
        <p:spPr>
          <a:xfrm>
            <a:off x="235527" y="4793902"/>
            <a:ext cx="11804072" cy="2064098"/>
          </a:xfrm>
          <a:prstGeom prst="up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5185927" y="944482"/>
            <a:ext cx="3777964"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Ngôn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endParaRPr lang="en-US" sz="3600" dirty="0">
              <a:latin typeface="Times New Roman" panose="02020603050405020304" pitchFamily="18" charset="0"/>
              <a:cs typeface="Times New Roman" panose="02020603050405020304" pitchFamily="18" charset="0"/>
            </a:endParaRPr>
          </a:p>
        </p:txBody>
      </p:sp>
      <p:sp>
        <p:nvSpPr>
          <p:cNvPr id="14" name="Down Arrow 13"/>
          <p:cNvSpPr/>
          <p:nvPr/>
        </p:nvSpPr>
        <p:spPr>
          <a:xfrm>
            <a:off x="5570388" y="2819495"/>
            <a:ext cx="995802" cy="575414"/>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601928" y="3711647"/>
            <a:ext cx="9744943"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rung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endParaRPr lang="en-US" sz="36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65398" y="5594628"/>
            <a:ext cx="11605781"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gửi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gắm</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ngôn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endParaRPr lang="en-US" sz="3600" dirty="0">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AB4CCD13-B6F1-944F-8EC7-EEE3DC8DF2A3}"/>
              </a:ext>
            </a:extLst>
          </p:cNvPr>
          <p:cNvSpPr/>
          <p:nvPr/>
        </p:nvSpPr>
        <p:spPr>
          <a:xfrm>
            <a:off x="83723" y="14629"/>
            <a:ext cx="3573875" cy="677407"/>
          </a:xfrm>
          <a:prstGeom prst="roundRect">
            <a:avLst/>
          </a:prstGeom>
          <a:gradFill flip="none" rotWithShape="1">
            <a:gsLst>
              <a:gs pos="0">
                <a:srgbClr val="9BBB59">
                  <a:lumMod val="40000"/>
                  <a:lumOff val="60000"/>
                  <a:tint val="66000"/>
                  <a:satMod val="160000"/>
                </a:srgbClr>
              </a:gs>
              <a:gs pos="50000">
                <a:srgbClr val="9BBB59">
                  <a:lumMod val="40000"/>
                  <a:lumOff val="60000"/>
                  <a:tint val="44500"/>
                  <a:satMod val="160000"/>
                </a:srgbClr>
              </a:gs>
              <a:gs pos="100000">
                <a:srgbClr val="9BBB59">
                  <a:lumMod val="40000"/>
                  <a:lumOff val="60000"/>
                  <a:tint val="23500"/>
                  <a:satMod val="160000"/>
                </a:srgbClr>
              </a:gs>
            </a:gsLst>
            <a:lin ang="0" scaled="1"/>
            <a:tileRect/>
          </a:gradFill>
          <a:ln w="3175" cap="flat" cmpd="dbl" algn="ctr">
            <a:solidFill>
              <a:srgbClr val="9BBB59">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Ngôn</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thơ</a:t>
            </a:r>
            <a:endPar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1168978" y="2046760"/>
            <a:ext cx="1911928"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súc</a:t>
            </a:r>
            <a:endParaRPr lang="en-US" sz="36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429990" y="2145996"/>
            <a:ext cx="3415148"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điệu</a:t>
            </a:r>
            <a:endParaRPr lang="en-US" sz="36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8963891" y="2078818"/>
            <a:ext cx="2178631"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671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249382" y="758025"/>
            <a:ext cx="7039497" cy="553998"/>
          </a:xfrm>
          <a:prstGeom prst="rect">
            <a:avLst/>
          </a:prstGeom>
        </p:spPr>
        <p:txBody>
          <a:bodyPr wrap="square" lIns="0" tIns="0" rIns="0" bIns="0" rtlCol="0" anchor="t">
            <a:spAutoFit/>
          </a:bodyPr>
          <a:lstStyle/>
          <a:p>
            <a:pPr defTabSz="609630"/>
            <a:r>
              <a:rPr lang="en-US" sz="3600" b="1" i="1" dirty="0">
                <a:solidFill>
                  <a:srgbClr val="FF0000"/>
                </a:solidFill>
                <a:latin typeface="Times New Roman" panose="02020603050405020304" pitchFamily="18" charset="0"/>
                <a:cs typeface="Times New Roman" panose="02020603050405020304" pitchFamily="18" charset="0"/>
              </a:rPr>
              <a:t>a</a:t>
            </a:r>
            <a:r>
              <a:rPr lang="vi-VN" sz="3600" b="1" i="1" dirty="0">
                <a:solidFill>
                  <a:srgbClr val="FF0000"/>
                </a:solidFill>
                <a:latin typeface="+mj-lt"/>
              </a:rPr>
              <a:t>. </a:t>
            </a:r>
            <a:r>
              <a:rPr lang="vi-VN" sz="3600" b="1" i="1" u="sng" dirty="0">
                <a:solidFill>
                  <a:srgbClr val="FF0000"/>
                </a:solidFill>
                <a:latin typeface="+mj-lt"/>
              </a:rPr>
              <a:t>Tác giả</a:t>
            </a:r>
            <a:r>
              <a:rPr lang="en-US" sz="3600" b="1" i="1" u="sng" dirty="0">
                <a:solidFill>
                  <a:srgbClr val="FF0000"/>
                </a:solidFill>
                <a:latin typeface="+mj-lt"/>
              </a:rPr>
              <a:t> :</a:t>
            </a: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14" b="36801"/>
          <a:stretch>
            <a:fillRect/>
          </a:stretch>
        </p:blipFill>
        <p:spPr>
          <a:xfrm rot="4370157">
            <a:off x="466687" y="3596308"/>
            <a:ext cx="422444" cy="437853"/>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14" b="36801"/>
          <a:stretch>
            <a:fillRect/>
          </a:stretch>
        </p:blipFill>
        <p:spPr>
          <a:xfrm rot="-2788314">
            <a:off x="2040186" y="5859247"/>
            <a:ext cx="498807" cy="51700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39660" y="311084"/>
            <a:ext cx="733081" cy="74943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32223" flipH="1" flipV="1">
            <a:off x="10121204" y="6241598"/>
            <a:ext cx="1710069" cy="88709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5601" y="1798338"/>
            <a:ext cx="2438400" cy="3500949"/>
          </a:xfrm>
          <a:prstGeom prst="rect">
            <a:avLst/>
          </a:prstGeom>
        </p:spPr>
      </p:pic>
      <p:sp>
        <p:nvSpPr>
          <p:cNvPr id="13" name="Rounded Rectangle 12"/>
          <p:cNvSpPr/>
          <p:nvPr/>
        </p:nvSpPr>
        <p:spPr>
          <a:xfrm>
            <a:off x="4318000" y="1804687"/>
            <a:ext cx="7693891" cy="4429858"/>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vi-VN" sz="3600" b="1" dirty="0">
                <a:solidFill>
                  <a:prstClr val="black"/>
                </a:solidFill>
                <a:latin typeface="+mj-lt"/>
              </a:rPr>
              <a:t>- </a:t>
            </a:r>
            <a:r>
              <a:rPr lang="vi-VN" sz="3600" b="1" dirty="0">
                <a:solidFill>
                  <a:srgbClr val="FF0000"/>
                </a:solidFill>
                <a:latin typeface="+mj-lt"/>
                <a:cs typeface="Arial" pitchFamily="34" charset="0"/>
              </a:rPr>
              <a:t>Hoàng Trung Thông </a:t>
            </a:r>
            <a:r>
              <a:rPr lang="vi-VN" sz="3600" dirty="0">
                <a:solidFill>
                  <a:srgbClr val="FF0000"/>
                </a:solidFill>
                <a:latin typeface="+mj-lt"/>
                <a:cs typeface="Arial" pitchFamily="34" charset="0"/>
              </a:rPr>
              <a:t>(1925 – 1993)</a:t>
            </a:r>
            <a:endParaRPr lang="en-US" sz="3600" dirty="0">
              <a:solidFill>
                <a:srgbClr val="FF0000"/>
              </a:solidFill>
              <a:latin typeface="+mj-lt"/>
              <a:cs typeface="Arial" pitchFamily="34" charset="0"/>
            </a:endParaRPr>
          </a:p>
          <a:p>
            <a:pPr defTabSz="609630"/>
            <a:r>
              <a:rPr lang="vi-VN" sz="3600" dirty="0">
                <a:solidFill>
                  <a:prstClr val="black"/>
                </a:solidFill>
                <a:latin typeface="+mj-lt"/>
                <a:cs typeface="Arial" pitchFamily="34" charset="0"/>
              </a:rPr>
              <a:t>- Quê:</a:t>
            </a:r>
            <a:r>
              <a:rPr lang="en-US" sz="3600" dirty="0">
                <a:solidFill>
                  <a:prstClr val="black"/>
                </a:solidFill>
                <a:latin typeface="+mj-lt"/>
                <a:cs typeface="Arial" pitchFamily="34" charset="0"/>
              </a:rPr>
              <a:t> </a:t>
            </a:r>
            <a:r>
              <a:rPr lang="en-US" sz="3600" dirty="0">
                <a:solidFill>
                  <a:prstClr val="black"/>
                </a:solidFill>
                <a:latin typeface="Times New Roman" panose="02020603050405020304" pitchFamily="18" charset="0"/>
                <a:cs typeface="Times New Roman" panose="02020603050405020304" pitchFamily="18" charset="0"/>
              </a:rPr>
              <a:t>ở </a:t>
            </a:r>
            <a:r>
              <a:rPr lang="en-US" sz="3600" dirty="0" err="1">
                <a:solidFill>
                  <a:prstClr val="black"/>
                </a:solidFill>
                <a:latin typeface="Times New Roman" panose="02020603050405020304" pitchFamily="18" charset="0"/>
                <a:cs typeface="Times New Roman" panose="02020603050405020304" pitchFamily="18" charset="0"/>
              </a:rPr>
              <a:t>xã</a:t>
            </a:r>
            <a:r>
              <a:rPr lang="vi-VN"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mj-lt"/>
                <a:cs typeface="Arial" pitchFamily="34" charset="0"/>
              </a:rPr>
              <a:t>Quỳnh Đôi, Quỳnh Lưu, Nghệ An</a:t>
            </a:r>
            <a:endParaRPr lang="en-US" sz="3600" dirty="0">
              <a:solidFill>
                <a:prstClr val="black"/>
              </a:solidFill>
              <a:latin typeface="+mj-lt"/>
              <a:cs typeface="Arial" pitchFamily="34" charset="0"/>
            </a:endParaRPr>
          </a:p>
          <a:p>
            <a:pPr marL="381019" indent="-381019" defTabSz="609630">
              <a:buFontTx/>
              <a:buChar char="-"/>
            </a:pPr>
            <a:r>
              <a:rPr lang="vi-VN" sz="3600" dirty="0">
                <a:solidFill>
                  <a:prstClr val="black"/>
                </a:solidFill>
                <a:latin typeface="+mj-lt"/>
                <a:cs typeface="Arial" pitchFamily="34" charset="0"/>
              </a:rPr>
              <a:t>Thơ của ông giản dị, cô đọng, chứa đựng cảm xúc trong sáng.</a:t>
            </a:r>
            <a:endParaRPr lang="en-US" sz="3600" dirty="0">
              <a:solidFill>
                <a:prstClr val="black"/>
              </a:solidFill>
              <a:latin typeface="+mj-lt"/>
              <a:cs typeface="Arial" pitchFamily="34" charset="0"/>
            </a:endParaRPr>
          </a:p>
          <a:p>
            <a:pPr marL="381019" indent="-381019" defTabSz="609630">
              <a:buFontTx/>
              <a:buChar char="-"/>
            </a:pPr>
            <a:r>
              <a:rPr lang="vi-VN" sz="3600" dirty="0">
                <a:solidFill>
                  <a:prstClr val="black"/>
                </a:solidFill>
                <a:latin typeface="+mj-lt"/>
                <a:cs typeface="Arial" pitchFamily="34" charset="0"/>
              </a:rPr>
              <a:t>Nhiều bài thơ đã được phổ nhạc.</a:t>
            </a:r>
            <a:endParaRPr lang="en-US" sz="3600" dirty="0">
              <a:solidFill>
                <a:prstClr val="black"/>
              </a:solidFill>
              <a:latin typeface="+mj-lt"/>
              <a:cs typeface="Arial" pitchFamily="34" charset="0"/>
            </a:endParaRPr>
          </a:p>
        </p:txBody>
      </p:sp>
      <p:sp>
        <p:nvSpPr>
          <p:cNvPr id="10" name="TextBox 4"/>
          <p:cNvSpPr txBox="1"/>
          <p:nvPr/>
        </p:nvSpPr>
        <p:spPr>
          <a:xfrm>
            <a:off x="152400" y="21425"/>
            <a:ext cx="7039497" cy="553998"/>
          </a:xfrm>
          <a:prstGeom prst="rect">
            <a:avLst/>
          </a:prstGeom>
        </p:spPr>
        <p:txBody>
          <a:bodyPr wrap="square" lIns="0" tIns="0" rIns="0" bIns="0" rtlCol="0" anchor="t">
            <a:spAutoFit/>
          </a:bodyPr>
          <a:lstStyle/>
          <a:p>
            <a:pPr defTabSz="609630"/>
            <a:r>
              <a:rPr lang="en-US" sz="3600" b="1" i="1" dirty="0">
                <a:solidFill>
                  <a:srgbClr val="FF0000"/>
                </a:solidFill>
                <a:latin typeface="Times New Roman" panose="02020603050405020304" pitchFamily="18" charset="0"/>
                <a:cs typeface="Times New Roman" panose="02020603050405020304" pitchFamily="18" charset="0"/>
              </a:rPr>
              <a:t>2</a:t>
            </a:r>
            <a:r>
              <a:rPr lang="vi-VN" sz="3600" b="1" i="1" dirty="0">
                <a:solidFill>
                  <a:srgbClr val="FF0000"/>
                </a:solidFill>
                <a:latin typeface="+mj-lt"/>
              </a:rPr>
              <a:t>. Tác giả</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tác</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phẩm</a:t>
            </a:r>
            <a:r>
              <a:rPr lang="en-US" sz="3600" b="1"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5589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sp>
        <p:nvSpPr>
          <p:cNvPr id="4" name="TextBox 4"/>
          <p:cNvSpPr txBox="1"/>
          <p:nvPr/>
        </p:nvSpPr>
        <p:spPr>
          <a:xfrm>
            <a:off x="277091" y="301079"/>
            <a:ext cx="7264400" cy="400751"/>
          </a:xfrm>
          <a:prstGeom prst="rect">
            <a:avLst/>
          </a:prstGeom>
        </p:spPr>
        <p:txBody>
          <a:bodyPr wrap="square" lIns="0" tIns="0" rIns="0" bIns="0" rtlCol="0" anchor="t">
            <a:spAutoFit/>
          </a:bodyPr>
          <a:lstStyle/>
          <a:p>
            <a:pPr defTabSz="609630">
              <a:lnSpc>
                <a:spcPts val="2986"/>
              </a:lnSpc>
            </a:pPr>
            <a:r>
              <a:rPr lang="en-US" sz="3600" b="1" i="1" dirty="0">
                <a:solidFill>
                  <a:srgbClr val="FF0000"/>
                </a:solidFill>
                <a:latin typeface="Times New Roman" panose="02020603050405020304" pitchFamily="18" charset="0"/>
                <a:cs typeface="Times New Roman" panose="02020603050405020304" pitchFamily="18" charset="0"/>
              </a:rPr>
              <a:t>b</a:t>
            </a:r>
            <a:r>
              <a:rPr lang="vi-VN" sz="3600" b="1" i="1" dirty="0">
                <a:solidFill>
                  <a:srgbClr val="FF0000"/>
                </a:solidFill>
                <a:latin typeface="Times New Roman" panose="02020603050405020304" pitchFamily="18" charset="0"/>
                <a:cs typeface="Times New Roman" panose="02020603050405020304" pitchFamily="18" charset="0"/>
              </a:rPr>
              <a:t>. Tác phẩm Những cánh buồm</a:t>
            </a:r>
            <a:r>
              <a:rPr lang="en-US" sz="3600" b="1" i="1" dirty="0">
                <a:solidFill>
                  <a:srgbClr val="FF0000"/>
                </a:solidFill>
                <a:latin typeface="Times New Roman" panose="02020603050405020304" pitchFamily="18" charset="0"/>
                <a:cs typeface="Times New Roman" panose="02020603050405020304" pitchFamily="18" charset="0"/>
              </a:rPr>
              <a:t>:</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9660" y="311084"/>
            <a:ext cx="733081" cy="749432"/>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32223" flipH="1" flipV="1">
            <a:off x="10772407" y="5805688"/>
            <a:ext cx="1294885" cy="116417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399" y="1060517"/>
            <a:ext cx="4216401" cy="2250719"/>
          </a:xfrm>
          <a:prstGeom prst="rect">
            <a:avLst/>
          </a:prstGeom>
        </p:spPr>
      </p:pic>
      <p:sp>
        <p:nvSpPr>
          <p:cNvPr id="3" name="Rectangle 2"/>
          <p:cNvSpPr/>
          <p:nvPr/>
        </p:nvSpPr>
        <p:spPr>
          <a:xfrm>
            <a:off x="4799199" y="701830"/>
            <a:ext cx="6843540" cy="3508653"/>
          </a:xfrm>
          <a:prstGeom prst="rect">
            <a:avLst/>
          </a:prstGeom>
        </p:spPr>
        <p:txBody>
          <a:bodyPr wrap="square">
            <a:spAutoFit/>
          </a:bodyPr>
          <a:lstStyle/>
          <a:p>
            <a:pPr marL="381019" indent="-381019" algn="just" defTabSz="609630">
              <a:lnSpc>
                <a:spcPct val="150000"/>
              </a:lnSpc>
              <a:buFontTx/>
              <a:buChar char="-"/>
            </a:pPr>
            <a:r>
              <a:rPr lang="vi-VN" sz="3600" b="1" dirty="0">
                <a:solidFill>
                  <a:srgbClr val="FF0000"/>
                </a:solidFill>
                <a:latin typeface="+mj-lt"/>
                <a:ea typeface="Times New Roman" panose="02020603050405020304" pitchFamily="18" charset="0"/>
                <a:cs typeface="Times New Roman" panose="02020603050405020304" pitchFamily="18" charset="0"/>
              </a:rPr>
              <a:t>Sáng tác</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vi-VN" sz="3600" dirty="0">
                <a:solidFill>
                  <a:srgbClr val="FF0000"/>
                </a:solidFill>
                <a:latin typeface="+mj-lt"/>
                <a:ea typeface="Times New Roman" panose="02020603050405020304" pitchFamily="18" charset="0"/>
                <a:cs typeface="Times New Roman" panose="02020603050405020304" pitchFamily="18" charset="0"/>
              </a:rPr>
              <a:t>1963.</a:t>
            </a:r>
          </a:p>
          <a:p>
            <a:pPr algn="just" defTabSz="609630">
              <a:lnSpc>
                <a:spcPct val="150000"/>
              </a:lnSpc>
            </a:pPr>
            <a:r>
              <a:rPr lang="en-US" sz="3600" b="1" dirty="0">
                <a:solidFill>
                  <a:srgbClr val="FF0000"/>
                </a:solidFill>
                <a:latin typeface="+mj-lt"/>
                <a:ea typeface="Times New Roman" panose="02020603050405020304" pitchFamily="18" charset="0"/>
                <a:cs typeface="Times New Roman" panose="02020603050405020304" pitchFamily="18" charset="0"/>
              </a:rPr>
              <a:t>-   </a:t>
            </a:r>
            <a:r>
              <a:rPr lang="vi-VN" sz="3600" b="1" dirty="0">
                <a:solidFill>
                  <a:srgbClr val="FF0000"/>
                </a:solidFill>
                <a:latin typeface="+mj-lt"/>
                <a:ea typeface="Times New Roman" panose="02020603050405020304" pitchFamily="18" charset="0"/>
                <a:cs typeface="Times New Roman" panose="02020603050405020304" pitchFamily="18" charset="0"/>
              </a:rPr>
              <a:t>Thể loại: </a:t>
            </a:r>
            <a:r>
              <a:rPr lang="vi-VN" sz="3600" dirty="0">
                <a:solidFill>
                  <a:srgbClr val="FF0000"/>
                </a:solidFill>
                <a:latin typeface="+mj-lt"/>
                <a:ea typeface="Times New Roman" panose="02020603050405020304" pitchFamily="18" charset="0"/>
                <a:cs typeface="Times New Roman" panose="02020603050405020304" pitchFamily="18" charset="0"/>
              </a:rPr>
              <a:t>thơ tự do.</a:t>
            </a:r>
          </a:p>
          <a:p>
            <a:pPr marL="381019" indent="-381019" algn="just" defTabSz="609630">
              <a:buFontTx/>
              <a:buChar char="-"/>
            </a:pPr>
            <a:r>
              <a:rPr lang="vi-VN" sz="3600" b="1" dirty="0">
                <a:solidFill>
                  <a:srgbClr val="FF0000"/>
                </a:solidFill>
                <a:latin typeface="+mj-lt"/>
                <a:ea typeface="Times New Roman" panose="02020603050405020304" pitchFamily="18" charset="0"/>
                <a:cs typeface="Times New Roman" panose="02020603050405020304" pitchFamily="18" charset="0"/>
              </a:rPr>
              <a:t>Phương thức biểu đạt: </a:t>
            </a:r>
            <a:r>
              <a:rPr lang="vi-VN" sz="3600" dirty="0">
                <a:solidFill>
                  <a:srgbClr val="FF0000"/>
                </a:solidFill>
                <a:latin typeface="+mj-lt"/>
                <a:ea typeface="Times New Roman" panose="02020603050405020304" pitchFamily="18" charset="0"/>
                <a:cs typeface="Times New Roman" panose="02020603050405020304" pitchFamily="18" charset="0"/>
              </a:rPr>
              <a:t>Tự sự, miêu tả, biểu cảm.</a:t>
            </a:r>
          </a:p>
          <a:p>
            <a:pPr marL="381019" indent="-381019" algn="just" defTabSz="609630">
              <a:lnSpc>
                <a:spcPct val="150000"/>
              </a:lnSpc>
              <a:buFontTx/>
              <a:buChar char="-"/>
            </a:pPr>
            <a:endParaRPr lang="en-US" sz="2800" dirty="0">
              <a:solidFill>
                <a:prstClr val="black"/>
              </a:solidFill>
              <a:latin typeface="Calibri"/>
              <a:ea typeface="Times New Roman" panose="02020603050405020304" pitchFamily="18" charset="0"/>
              <a:cs typeface="Times New Roman" panose="02020603050405020304" pitchFamily="18" charset="0"/>
            </a:endParaRPr>
          </a:p>
        </p:txBody>
      </p:sp>
      <p:sp>
        <p:nvSpPr>
          <p:cNvPr id="10" name="TextBox 4"/>
          <p:cNvSpPr txBox="1"/>
          <p:nvPr/>
        </p:nvSpPr>
        <p:spPr>
          <a:xfrm>
            <a:off x="406399" y="4079452"/>
            <a:ext cx="7264400" cy="2308324"/>
          </a:xfrm>
          <a:prstGeom prst="rect">
            <a:avLst/>
          </a:prstGeom>
        </p:spPr>
        <p:txBody>
          <a:bodyPr wrap="square" lIns="0" tIns="0" rIns="0" bIns="0" rtlCol="0" anchor="t">
            <a:spAutoFit/>
          </a:bodyPr>
          <a:lstStyle/>
          <a:p>
            <a:pPr defTabSz="609630">
              <a:lnSpc>
                <a:spcPts val="2986"/>
              </a:lnSpc>
            </a:pPr>
            <a:r>
              <a:rPr lang="en-US" sz="3600" b="1" i="1" dirty="0">
                <a:solidFill>
                  <a:srgbClr val="FF0000"/>
                </a:solidFill>
                <a:latin typeface="Times New Roman" panose="02020603050405020304" pitchFamily="18" charset="0"/>
                <a:cs typeface="Times New Roman" panose="02020603050405020304" pitchFamily="18" charset="0"/>
              </a:rPr>
              <a:t>3. </a:t>
            </a:r>
            <a:r>
              <a:rPr lang="en-US" sz="3600" b="1" i="1" dirty="0" err="1">
                <a:solidFill>
                  <a:srgbClr val="FF0000"/>
                </a:solidFill>
                <a:latin typeface="Times New Roman" panose="02020603050405020304" pitchFamily="18" charset="0"/>
                <a:cs typeface="Times New Roman" panose="02020603050405020304" pitchFamily="18" charset="0"/>
              </a:rPr>
              <a:t>Đọc</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và</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tìm</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hiểu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chú</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thích</a:t>
            </a:r>
            <a:endParaRPr lang="en-US" sz="3600" b="1" i="1" dirty="0">
              <a:solidFill>
                <a:srgbClr val="FF0000"/>
              </a:solidFill>
              <a:latin typeface="Times New Roman" panose="02020603050405020304" pitchFamily="18" charset="0"/>
              <a:cs typeface="Times New Roman" panose="02020603050405020304" pitchFamily="18" charset="0"/>
            </a:endParaRPr>
          </a:p>
          <a:p>
            <a:pPr defTabSz="609630">
              <a:lnSpc>
                <a:spcPts val="2986"/>
              </a:lnSpc>
            </a:pPr>
            <a:endParaRPr lang="en-US" sz="3600" b="1" i="1" dirty="0">
              <a:solidFill>
                <a:srgbClr val="FF0000"/>
              </a:solidFill>
              <a:latin typeface="Times New Roman" panose="02020603050405020304" pitchFamily="18" charset="0"/>
              <a:cs typeface="Times New Roman" panose="02020603050405020304" pitchFamily="18" charset="0"/>
            </a:endParaRPr>
          </a:p>
          <a:p>
            <a:pPr defTabSz="609630">
              <a:lnSpc>
                <a:spcPts val="2986"/>
              </a:lnSpc>
            </a:pP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Đọc</a:t>
            </a:r>
            <a:endParaRPr lang="en-US" sz="3600" b="1" i="1" dirty="0">
              <a:solidFill>
                <a:srgbClr val="FF0000"/>
              </a:solidFill>
              <a:latin typeface="Times New Roman" panose="02020603050405020304" pitchFamily="18" charset="0"/>
              <a:cs typeface="Times New Roman" panose="02020603050405020304" pitchFamily="18" charset="0"/>
            </a:endParaRPr>
          </a:p>
          <a:p>
            <a:pPr defTabSz="609630">
              <a:lnSpc>
                <a:spcPts val="2986"/>
              </a:lnSpc>
            </a:pPr>
            <a:endParaRPr lang="en-US" sz="3600" b="1" i="1" dirty="0">
              <a:solidFill>
                <a:srgbClr val="FF0000"/>
              </a:solidFill>
              <a:latin typeface="Times New Roman" panose="02020603050405020304" pitchFamily="18" charset="0"/>
              <a:cs typeface="Times New Roman" panose="02020603050405020304" pitchFamily="18" charset="0"/>
            </a:endParaRPr>
          </a:p>
          <a:p>
            <a:pPr defTabSz="609630">
              <a:lnSpc>
                <a:spcPts val="2986"/>
              </a:lnSpc>
            </a:pP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Giải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nghĩa</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từ</a:t>
            </a:r>
            <a:endParaRPr lang="en-US" sz="3600" b="1" i="1" dirty="0">
              <a:solidFill>
                <a:srgbClr val="FF0000"/>
              </a:solidFill>
              <a:latin typeface="Times New Roman" panose="02020603050405020304" pitchFamily="18" charset="0"/>
              <a:cs typeface="Times New Roman" panose="02020603050405020304" pitchFamily="18" charset="0"/>
            </a:endParaRPr>
          </a:p>
          <a:p>
            <a:pPr defTabSz="609630">
              <a:lnSpc>
                <a:spcPts val="2986"/>
              </a:lnSpc>
            </a:pPr>
            <a:endParaRPr 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37DDAE-8AE3-7044-B8F2-1B21ABC27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3671455"/>
            <a:ext cx="12192000" cy="3182797"/>
          </a:xfrm>
          <a:prstGeom prst="rect">
            <a:avLst/>
          </a:prstGeom>
        </p:spPr>
      </p:pic>
      <p:pic>
        <p:nvPicPr>
          <p:cNvPr id="4" name="Picture 3">
            <a:extLst>
              <a:ext uri="{FF2B5EF4-FFF2-40B4-BE49-F238E27FC236}">
                <a16:creationId xmlns:a16="http://schemas.microsoft.com/office/drawing/2014/main" id="{1F04448E-CF9E-CD43-A6C7-B114053882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9113" b="97940" l="7106" r="85962">
                        <a14:foregroundMark x1="5199" y1="97781" x2="13518" y2="92710"/>
                        <a14:foregroundMark x1="13518" y1="92710" x2="20277" y2="96672"/>
                        <a14:foregroundMark x1="20277" y1="96672" x2="21664" y2="96513"/>
                        <a14:foregroundMark x1="30329" y1="91442" x2="28943" y2="94295"/>
                        <a14:foregroundMark x1="2773" y1="97781" x2="10572" y2="97306"/>
                        <a14:foregroundMark x1="10572" y1="97306" x2="7106" y2="97940"/>
                        <a14:foregroundMark x1="31369" y1="90808" x2="27556" y2="93661"/>
                        <a14:foregroundMark x1="29636" y1="80507" x2="30676" y2="81775"/>
                        <a14:foregroundMark x1="36742" y1="77813" x2="40035" y2="76070"/>
                        <a14:foregroundMark x1="23917" y1="85420" x2="24090" y2="85261"/>
                        <a14:backgroundMark x1="15251" y1="63550" x2="37782" y2="61014"/>
                        <a14:backgroundMark x1="37782" y1="61014" x2="45581" y2="64659"/>
                        <a14:backgroundMark x1="45581" y1="64659" x2="54593" y2="65769"/>
                        <a14:backgroundMark x1="54593" y1="65769" x2="62045" y2="68938"/>
                        <a14:backgroundMark x1="62045" y1="68938" x2="62392" y2="68463"/>
                        <a14:backgroundMark x1="15945" y1="65135" x2="25823" y2="65452"/>
                        <a14:backgroundMark x1="25823" y1="65452" x2="33102" y2="69255"/>
                        <a14:backgroundMark x1="33102" y1="69255" x2="55459" y2="71157"/>
                        <a14:backgroundMark x1="55459" y1="71157" x2="64645" y2="70523"/>
                        <a14:backgroundMark x1="64645" y1="70523" x2="80069" y2="64025"/>
                        <a14:backgroundMark x1="7106" y1="73693" x2="15425" y2="73693"/>
                        <a14:backgroundMark x1="15425" y1="73693" x2="6759" y2="71157"/>
                        <a14:backgroundMark x1="6759" y1="71157" x2="6412" y2="70840"/>
                      </a14:backgroundRemoval>
                    </a14:imgEffect>
                  </a14:imgLayer>
                </a14:imgProps>
              </a:ext>
              <a:ext uri="{28A0092B-C50C-407E-A947-70E740481C1C}">
                <a14:useLocalDpi xmlns:a14="http://schemas.microsoft.com/office/drawing/2010/main" val="0"/>
              </a:ext>
            </a:extLst>
          </a:blip>
          <a:srcRect l="3935" t="54640" r="4706"/>
          <a:stretch/>
        </p:blipFill>
        <p:spPr>
          <a:xfrm>
            <a:off x="-664101" y="2924731"/>
            <a:ext cx="6095083" cy="4011284"/>
          </a:xfrm>
          <a:prstGeom prst="rect">
            <a:avLst/>
          </a:prstGeom>
        </p:spPr>
      </p:pic>
      <p:sp>
        <p:nvSpPr>
          <p:cNvPr id="7" name="矩形 13">
            <a:extLst>
              <a:ext uri="{FF2B5EF4-FFF2-40B4-BE49-F238E27FC236}">
                <a16:creationId xmlns:a16="http://schemas.microsoft.com/office/drawing/2014/main" id="{760A2BAF-E8CB-9D45-B2A8-D2289E7F274F}"/>
              </a:ext>
            </a:extLst>
          </p:cNvPr>
          <p:cNvSpPr/>
          <p:nvPr/>
        </p:nvSpPr>
        <p:spPr>
          <a:xfrm>
            <a:off x="153693" y="-42727"/>
            <a:ext cx="5604284" cy="646331"/>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2">
                    <a:lumMod val="60000"/>
                    <a:lumOff val="40000"/>
                  </a:schemeClr>
                </a:solidFill>
                <a:effectLst/>
                <a:uLnTx/>
                <a:uFillTx/>
                <a:latin typeface="Times New Roman" panose="02020603050405020304" pitchFamily="18" charset="0"/>
                <a:ea typeface="inpin heiti" charset="-122"/>
                <a:cs typeface="Times New Roman" panose="02020603050405020304" pitchFamily="18" charset="0"/>
              </a:rPr>
              <a:t>Những</a:t>
            </a:r>
            <a:r>
              <a:rPr kumimoji="0" lang="en-US" altLang="zh-CN" sz="3600" b="1" i="0" u="none" strike="noStrike" kern="1200" cap="none" spc="0" normalizeH="0" noProof="0" dirty="0">
                <a:ln>
                  <a:noFill/>
                </a:ln>
                <a:solidFill>
                  <a:schemeClr val="tx2">
                    <a:lumMod val="60000"/>
                    <a:lumOff val="40000"/>
                  </a:schemeClr>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noProof="0" dirty="0" err="1">
                <a:ln>
                  <a:noFill/>
                </a:ln>
                <a:solidFill>
                  <a:schemeClr val="tx2">
                    <a:lumMod val="60000"/>
                    <a:lumOff val="40000"/>
                  </a:schemeClr>
                </a:solidFill>
                <a:effectLst/>
                <a:uLnTx/>
                <a:uFillTx/>
                <a:latin typeface="Times New Roman" panose="02020603050405020304" pitchFamily="18" charset="0"/>
                <a:ea typeface="inpin heiti" charset="-122"/>
                <a:cs typeface="Times New Roman" panose="02020603050405020304" pitchFamily="18" charset="0"/>
              </a:rPr>
              <a:t>cánh</a:t>
            </a:r>
            <a:r>
              <a:rPr kumimoji="0" lang="en-US" altLang="zh-CN" sz="3600" b="1" i="0" u="none" strike="noStrike" kern="1200" cap="none" spc="0" normalizeH="0" noProof="0" dirty="0">
                <a:ln>
                  <a:noFill/>
                </a:ln>
                <a:solidFill>
                  <a:schemeClr val="tx2">
                    <a:lumMod val="60000"/>
                    <a:lumOff val="40000"/>
                  </a:schemeClr>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noProof="0" dirty="0" err="1">
                <a:ln>
                  <a:noFill/>
                </a:ln>
                <a:solidFill>
                  <a:schemeClr val="tx2">
                    <a:lumMod val="60000"/>
                    <a:lumOff val="40000"/>
                  </a:schemeClr>
                </a:solidFill>
                <a:effectLst/>
                <a:uLnTx/>
                <a:uFillTx/>
                <a:latin typeface="Times New Roman" panose="02020603050405020304" pitchFamily="18" charset="0"/>
                <a:ea typeface="inpin heiti" charset="-122"/>
                <a:cs typeface="Times New Roman" panose="02020603050405020304" pitchFamily="18" charset="0"/>
              </a:rPr>
              <a:t>buồm</a:t>
            </a:r>
            <a:endParaRPr kumimoji="0" lang="en-US" altLang="zh-CN" sz="2000" b="1" i="0" u="none" strike="noStrike" kern="1200" cap="none" spc="0" normalizeH="0" baseline="0" noProof="1">
              <a:ln>
                <a:noFill/>
              </a:ln>
              <a:solidFill>
                <a:schemeClr val="tx2">
                  <a:lumMod val="60000"/>
                  <a:lumOff val="40000"/>
                </a:scheme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a:extLst>
              <a:ext uri="{FF2B5EF4-FFF2-40B4-BE49-F238E27FC236}">
                <a16:creationId xmlns:a16="http://schemas.microsoft.com/office/drawing/2014/main" id="{851F86CE-6D79-0646-BC77-F2A84B9E66A1}"/>
              </a:ext>
            </a:extLst>
          </p:cNvPr>
          <p:cNvSpPr/>
          <p:nvPr/>
        </p:nvSpPr>
        <p:spPr>
          <a:xfrm>
            <a:off x="6564218" y="-564690"/>
            <a:ext cx="6291881" cy="9787295"/>
          </a:xfrm>
          <a:prstGeom prst="rect">
            <a:avLst/>
          </a:prstGeom>
        </p:spPr>
        <p:txBody>
          <a:bodyPr wrap="square">
            <a:spAutoFit/>
          </a:bodyPr>
          <a:lstStyle/>
          <a:p>
            <a:endParaRPr lang="vi-VN" sz="2000" i="1" dirty="0">
              <a:solidFill>
                <a:schemeClr val="tx2">
                  <a:lumMod val="75000"/>
                </a:schemeClr>
              </a:solidFill>
              <a:latin typeface="Times New Roman" panose="02020603050405020304" pitchFamily="18" charset="0"/>
              <a:cs typeface="Times New Roman" panose="02020603050405020304" pitchFamily="18" charset="0"/>
            </a:endParaRPr>
          </a:p>
          <a:p>
            <a:endParaRPr lang="vi-VN" sz="2000" i="1" dirty="0">
              <a:solidFill>
                <a:schemeClr val="tx2">
                  <a:lumMod val="75000"/>
                </a:schemeClr>
              </a:solidFill>
              <a:latin typeface="Times New Roman" panose="02020603050405020304" pitchFamily="18" charset="0"/>
              <a:cs typeface="Times New Roman" panose="02020603050405020304" pitchFamily="18" charset="0"/>
            </a:endParaRPr>
          </a:p>
          <a:p>
            <a:endParaRPr lang="vi-VN" sz="2000" i="1" dirty="0">
              <a:solidFill>
                <a:schemeClr val="tx2">
                  <a:lumMod val="75000"/>
                </a:schemeClr>
              </a:solidFill>
              <a:latin typeface="Times New Roman" panose="02020603050405020304" pitchFamily="18" charset="0"/>
              <a:cs typeface="Times New Roman" panose="02020603050405020304" pitchFamily="18" charset="0"/>
            </a:endParaRPr>
          </a:p>
          <a:p>
            <a:r>
              <a:rPr lang="vi-VN" sz="2400" i="1" dirty="0">
                <a:solidFill>
                  <a:schemeClr val="tx2">
                    <a:lumMod val="75000"/>
                  </a:schemeClr>
                </a:solidFill>
                <a:latin typeface="Times New Roman" panose="02020603050405020304" pitchFamily="18" charset="0"/>
                <a:cs typeface="Times New Roman" panose="02020603050405020304" pitchFamily="18" charset="0"/>
              </a:rPr>
              <a:t>Cha mỉm cười xoa đầu con nhỏ:</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“Theo cánh buồm đi mãi đến nơi xa,</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Sẽ có cây, có cửa, có nhà</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Vẫn là đất nước của ta,</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Ở nơi đó cha chưa hề đi đến.”</a:t>
            </a:r>
          </a:p>
          <a:p>
            <a:endParaRPr lang="vi-VN" sz="2400" i="1" dirty="0">
              <a:solidFill>
                <a:schemeClr val="tx2">
                  <a:lumMod val="75000"/>
                </a:schemeClr>
              </a:solidFill>
              <a:latin typeface="Times New Roman" panose="02020603050405020304" pitchFamily="18" charset="0"/>
              <a:cs typeface="Times New Roman" panose="02020603050405020304" pitchFamily="18" charset="0"/>
            </a:endParaRPr>
          </a:p>
          <a:p>
            <a:r>
              <a:rPr lang="vi-VN" sz="2400" i="1" dirty="0">
                <a:solidFill>
                  <a:schemeClr val="tx2">
                    <a:lumMod val="75000"/>
                  </a:schemeClr>
                </a:solidFill>
                <a:latin typeface="Times New Roman" panose="02020603050405020304" pitchFamily="18" charset="0"/>
                <a:cs typeface="Times New Roman" panose="02020603050405020304" pitchFamily="18" charset="0"/>
              </a:rPr>
              <a:t>Cha lại dắt con đi trên cát mịn,</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Ánh nắng chảy đầy vai</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Cha trầm ngâm nhìn mãi cuối chân trời</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Con lại trỏ cánh buồm xa hỏi khẽ:</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“Cha mượn cho con buồm trắng nhé,</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Để con đi …”</a:t>
            </a:r>
          </a:p>
          <a:p>
            <a:endParaRPr lang="vi-VN" sz="2400" i="1" dirty="0">
              <a:solidFill>
                <a:schemeClr val="tx2">
                  <a:lumMod val="75000"/>
                </a:schemeClr>
              </a:solidFill>
              <a:latin typeface="Times New Roman" panose="02020603050405020304" pitchFamily="18" charset="0"/>
              <a:cs typeface="Times New Roman" panose="02020603050405020304" pitchFamily="18" charset="0"/>
            </a:endParaRPr>
          </a:p>
          <a:p>
            <a:r>
              <a:rPr lang="vi-VN" sz="2400" i="1" dirty="0">
                <a:solidFill>
                  <a:schemeClr val="tx2">
                    <a:lumMod val="75000"/>
                  </a:schemeClr>
                </a:solidFill>
                <a:latin typeface="Times New Roman" panose="02020603050405020304" pitchFamily="18" charset="0"/>
                <a:cs typeface="Times New Roman" panose="02020603050405020304" pitchFamily="18" charset="0"/>
              </a:rPr>
              <a:t>Lời của con hay tiếng sóng thầm thì</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Hay tiếng của lòng cha từ một thời xa thẳm</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Lần đầu tiên trước biển khơi vô tận</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Cha gặp lại mình trong tiếng ước mơ con.</a:t>
            </a:r>
            <a:endParaRPr lang="en-US" sz="2000" dirty="0">
              <a:solidFill>
                <a:schemeClr val="tx2">
                  <a:lumMod val="75000"/>
                </a:schemeClr>
              </a:solidFill>
              <a:latin typeface="Times New Roman" panose="02020603050405020304" pitchFamily="18" charset="0"/>
              <a:cs typeface="Times New Roman" panose="02020603050405020304" pitchFamily="18" charset="0"/>
            </a:endParaRPr>
          </a:p>
          <a:p>
            <a:r>
              <a:rPr lang="en-US" dirty="0">
                <a:solidFill>
                  <a:schemeClr val="tx2">
                    <a:lumMod val="75000"/>
                  </a:schemeClr>
                </a:solidFill>
                <a:latin typeface="Times New Roman" panose="02020603050405020304" pitchFamily="18" charset="0"/>
                <a:cs typeface="Times New Roman" panose="02020603050405020304" pitchFamily="18" charset="0"/>
              </a:rPr>
              <a:t>                                           </a:t>
            </a:r>
          </a:p>
          <a:p>
            <a:endParaRPr lang="en-US" dirty="0">
              <a:solidFill>
                <a:schemeClr val="tx2">
                  <a:lumMod val="75000"/>
                </a:schemeClr>
              </a:solidFill>
              <a:latin typeface="Times New Roman" panose="02020603050405020304" pitchFamily="18" charset="0"/>
              <a:cs typeface="Times New Roman" panose="02020603050405020304" pitchFamily="18" charset="0"/>
            </a:endParaRPr>
          </a:p>
          <a:p>
            <a:br>
              <a:rPr lang="vi-VN" dirty="0">
                <a:solidFill>
                  <a:schemeClr val="tx2">
                    <a:lumMod val="75000"/>
                  </a:schemeClr>
                </a:solidFill>
                <a:latin typeface="Times New Roman" panose="02020603050405020304" pitchFamily="18" charset="0"/>
                <a:cs typeface="Times New Roman" panose="02020603050405020304" pitchFamily="18" charset="0"/>
              </a:rPr>
            </a:br>
            <a:br>
              <a:rPr lang="vi-VN" dirty="0">
                <a:solidFill>
                  <a:schemeClr val="tx2">
                    <a:lumMod val="75000"/>
                  </a:schemeClr>
                </a:solidFill>
                <a:latin typeface="Times New Roman" panose="02020603050405020304" pitchFamily="18" charset="0"/>
                <a:cs typeface="Times New Roman" panose="02020603050405020304" pitchFamily="18" charset="0"/>
              </a:rPr>
            </a:br>
            <a:endParaRPr lang="en-US" dirty="0">
              <a:solidFill>
                <a:schemeClr val="tx2">
                  <a:lumMod val="75000"/>
                </a:schemeClr>
              </a:solidFill>
              <a:latin typeface="Times New Roman" panose="02020603050405020304" pitchFamily="18" charset="0"/>
              <a:cs typeface="Times New Roman" panose="02020603050405020304" pitchFamily="18" charset="0"/>
            </a:endParaRPr>
          </a:p>
          <a:p>
            <a:endParaRPr lang="en-US" dirty="0">
              <a:solidFill>
                <a:schemeClr val="tx2">
                  <a:lumMod val="75000"/>
                </a:schemeClr>
              </a:solidFill>
              <a:latin typeface="Times New Roman" panose="02020603050405020304" pitchFamily="18" charset="0"/>
              <a:cs typeface="Times New Roman" panose="02020603050405020304" pitchFamily="18" charset="0"/>
            </a:endParaRPr>
          </a:p>
          <a:p>
            <a:endParaRPr lang="vi-VN" dirty="0">
              <a:solidFill>
                <a:schemeClr val="tx2">
                  <a:lumMod val="75000"/>
                </a:schemeClr>
              </a:solidFill>
              <a:latin typeface="Times New Roman" panose="02020603050405020304" pitchFamily="18" charset="0"/>
              <a:cs typeface="Times New Roman" panose="02020603050405020304" pitchFamily="18" charset="0"/>
            </a:endParaRPr>
          </a:p>
          <a:p>
            <a:endParaRPr lang="vi-VN" dirty="0">
              <a:solidFill>
                <a:schemeClr val="tx2">
                  <a:lumMod val="75000"/>
                </a:schemeClr>
              </a:solidFill>
              <a:latin typeface="Times New Roman" panose="02020603050405020304" pitchFamily="18" charset="0"/>
              <a:cs typeface="Times New Roman" panose="02020603050405020304" pitchFamily="18" charset="0"/>
            </a:endParaRPr>
          </a:p>
          <a:p>
            <a:endParaRPr lang="en-US"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5F6BF4A-3B40-8141-B098-AAECDCC472E6}"/>
              </a:ext>
            </a:extLst>
          </p:cNvPr>
          <p:cNvSpPr/>
          <p:nvPr/>
        </p:nvSpPr>
        <p:spPr>
          <a:xfrm>
            <a:off x="1413694" y="603604"/>
            <a:ext cx="4583906" cy="5632311"/>
          </a:xfrm>
          <a:prstGeom prst="rect">
            <a:avLst/>
          </a:prstGeom>
        </p:spPr>
        <p:txBody>
          <a:bodyPr wrap="square">
            <a:spAutoFit/>
          </a:bodyPr>
          <a:lstStyle/>
          <a:p>
            <a:r>
              <a:rPr lang="vi-VN" sz="2400" i="1" dirty="0">
                <a:solidFill>
                  <a:schemeClr val="tx2">
                    <a:lumMod val="75000"/>
                  </a:schemeClr>
                </a:solidFill>
                <a:latin typeface="Times New Roman" panose="02020603050405020304" pitchFamily="18" charset="0"/>
                <a:cs typeface="Times New Roman" panose="02020603050405020304" pitchFamily="18" charset="0"/>
              </a:rPr>
              <a:t>Hai cha con bước đi trên cát</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Ánh mặt trời rực rỡ biển xanh</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Bóng cha dài lênh khênh</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Bóng con tròn chắc nịch.</a:t>
            </a:r>
          </a:p>
          <a:p>
            <a:endParaRPr lang="vi-VN" sz="2400" i="1" dirty="0">
              <a:solidFill>
                <a:schemeClr val="tx2">
                  <a:lumMod val="75000"/>
                </a:schemeClr>
              </a:solidFill>
              <a:latin typeface="Times New Roman" panose="02020603050405020304" pitchFamily="18" charset="0"/>
              <a:cs typeface="Times New Roman" panose="02020603050405020304" pitchFamily="18" charset="0"/>
            </a:endParaRPr>
          </a:p>
          <a:p>
            <a:r>
              <a:rPr lang="vi-VN" sz="2400" i="1" dirty="0">
                <a:solidFill>
                  <a:schemeClr val="tx2">
                    <a:lumMod val="75000"/>
                  </a:schemeClr>
                </a:solidFill>
                <a:latin typeface="Times New Roman" panose="02020603050405020304" pitchFamily="18" charset="0"/>
                <a:cs typeface="Times New Roman" panose="02020603050405020304" pitchFamily="18" charset="0"/>
              </a:rPr>
              <a:t>Sau trận mưa đêm rả rích</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Cát càng mịn, biển càng trong.</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Cha dắt con đi dưới ánh mai hồng,</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Nghe con bước lòng vui phơi phới.</a:t>
            </a:r>
          </a:p>
          <a:p>
            <a:endParaRPr lang="vi-VN" sz="2400" i="1" dirty="0">
              <a:solidFill>
                <a:schemeClr val="tx2">
                  <a:lumMod val="75000"/>
                </a:schemeClr>
              </a:solidFill>
              <a:latin typeface="Times New Roman" panose="02020603050405020304" pitchFamily="18" charset="0"/>
              <a:cs typeface="Times New Roman" panose="02020603050405020304" pitchFamily="18" charset="0"/>
            </a:endParaRPr>
          </a:p>
          <a:p>
            <a:r>
              <a:rPr lang="vi-VN" sz="2400" i="1" dirty="0">
                <a:solidFill>
                  <a:schemeClr val="tx2">
                    <a:lumMod val="75000"/>
                  </a:schemeClr>
                </a:solidFill>
                <a:latin typeface="Times New Roman" panose="02020603050405020304" pitchFamily="18" charset="0"/>
                <a:cs typeface="Times New Roman" panose="02020603050405020304" pitchFamily="18" charset="0"/>
              </a:rPr>
              <a:t>Con bỗng lắc tay cha khẽ hỏi:</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“Cha ơi!</a:t>
            </a:r>
          </a:p>
          <a:p>
            <a:r>
              <a:rPr lang="vi-VN" sz="2400" i="1" dirty="0">
                <a:solidFill>
                  <a:schemeClr val="tx2">
                    <a:lumMod val="75000"/>
                  </a:schemeClr>
                </a:solidFill>
                <a:latin typeface="Times New Roman" panose="02020603050405020304" pitchFamily="18" charset="0"/>
                <a:cs typeface="Times New Roman" panose="02020603050405020304" pitchFamily="18" charset="0"/>
              </a:rPr>
              <a:t>Sao xa kia chỉ thấy nước thấy trời</a:t>
            </a:r>
            <a:br>
              <a:rPr lang="vi-VN" sz="2400" i="1" dirty="0">
                <a:solidFill>
                  <a:schemeClr val="tx2">
                    <a:lumMod val="75000"/>
                  </a:schemeClr>
                </a:solidFill>
                <a:latin typeface="Times New Roman" panose="02020603050405020304" pitchFamily="18" charset="0"/>
                <a:cs typeface="Times New Roman" panose="02020603050405020304" pitchFamily="18" charset="0"/>
              </a:rPr>
            </a:br>
            <a:r>
              <a:rPr lang="vi-VN" sz="2400" i="1" dirty="0">
                <a:solidFill>
                  <a:schemeClr val="tx2">
                    <a:lumMod val="75000"/>
                  </a:schemeClr>
                </a:solidFill>
                <a:latin typeface="Times New Roman" panose="02020603050405020304" pitchFamily="18" charset="0"/>
                <a:cs typeface="Times New Roman" panose="02020603050405020304" pitchFamily="18" charset="0"/>
              </a:rPr>
              <a:t>Không thấy nhà, không thấy cây, không thấy người ở đó?”</a:t>
            </a:r>
          </a:p>
        </p:txBody>
      </p:sp>
    </p:spTree>
    <p:extLst>
      <p:ext uri="{BB962C8B-B14F-4D97-AF65-F5344CB8AC3E}">
        <p14:creationId xmlns:p14="http://schemas.microsoft.com/office/powerpoint/2010/main" val="98265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0" fill="hold"/>
                                        <p:tgtEl>
                                          <p:spTgt spid="9"/>
                                        </p:tgtEl>
                                        <p:attrNameLst>
                                          <p:attrName>ppt_x</p:attrName>
                                        </p:attrNameLst>
                                      </p:cBhvr>
                                      <p:tavLst>
                                        <p:tav tm="0">
                                          <p:val>
                                            <p:strVal val="#ppt_x"/>
                                          </p:val>
                                        </p:tav>
                                        <p:tav tm="100000">
                                          <p:val>
                                            <p:strVal val="#ppt_x"/>
                                          </p:val>
                                        </p:tav>
                                      </p:tavLst>
                                    </p:anim>
                                    <p:anim calcmode="lin" valueType="num">
                                      <p:cBhvr additive="base">
                                        <p:cTn id="13" dur="100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8000" fill="hold"/>
                                        <p:tgtEl>
                                          <p:spTgt spid="8"/>
                                        </p:tgtEl>
                                        <p:attrNameLst>
                                          <p:attrName>ppt_x</p:attrName>
                                        </p:attrNameLst>
                                      </p:cBhvr>
                                      <p:tavLst>
                                        <p:tav tm="0">
                                          <p:val>
                                            <p:strVal val="#ppt_x"/>
                                          </p:val>
                                        </p:tav>
                                        <p:tav tm="100000">
                                          <p:val>
                                            <p:strVal val="#ppt_x"/>
                                          </p:val>
                                        </p:tav>
                                      </p:tavLst>
                                    </p:anim>
                                    <p:anim calcmode="lin" valueType="num">
                                      <p:cBhvr additive="base">
                                        <p:cTn id="17" dur="8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a:off x="2133600" y="2170569"/>
            <a:ext cx="7952228" cy="2068502"/>
            <a:chOff x="0" y="0"/>
            <a:chExt cx="4081635" cy="2038325"/>
          </a:xfrm>
        </p:grpSpPr>
        <p:sp>
          <p:nvSpPr>
            <p:cNvPr id="3" name="Freeform 3"/>
            <p:cNvSpPr/>
            <p:nvPr/>
          </p:nvSpPr>
          <p:spPr>
            <a:xfrm>
              <a:off x="0" y="0"/>
              <a:ext cx="4081635" cy="2038326"/>
            </a:xfrm>
            <a:custGeom>
              <a:avLst/>
              <a:gdLst/>
              <a:ahLst/>
              <a:cxnLst/>
              <a:rect l="l" t="t" r="r" b="b"/>
              <a:pathLst>
                <a:path w="4081635" h="2038326">
                  <a:moveTo>
                    <a:pt x="3957175" y="2038325"/>
                  </a:moveTo>
                  <a:lnTo>
                    <a:pt x="124460" y="2038325"/>
                  </a:lnTo>
                  <a:cubicBezTo>
                    <a:pt x="55880" y="2038325"/>
                    <a:pt x="0" y="1982445"/>
                    <a:pt x="0" y="1913865"/>
                  </a:cubicBezTo>
                  <a:lnTo>
                    <a:pt x="0" y="124460"/>
                  </a:lnTo>
                  <a:cubicBezTo>
                    <a:pt x="0" y="55880"/>
                    <a:pt x="55880" y="0"/>
                    <a:pt x="124460" y="0"/>
                  </a:cubicBezTo>
                  <a:lnTo>
                    <a:pt x="3957175" y="0"/>
                  </a:lnTo>
                  <a:cubicBezTo>
                    <a:pt x="4025755" y="0"/>
                    <a:pt x="4081635" y="55880"/>
                    <a:pt x="4081635" y="124460"/>
                  </a:cubicBezTo>
                  <a:lnTo>
                    <a:pt x="4081635" y="1913866"/>
                  </a:lnTo>
                  <a:cubicBezTo>
                    <a:pt x="4081635" y="1982445"/>
                    <a:pt x="4025755" y="2038326"/>
                    <a:pt x="3957175" y="2038326"/>
                  </a:cubicBezTo>
                  <a:close/>
                </a:path>
              </a:pathLst>
            </a:custGeom>
            <a:solidFill>
              <a:srgbClr val="EFA3B6"/>
            </a:solidFill>
          </p:spPr>
          <p:txBody>
            <a:bodyPr/>
            <a:lstStyle/>
            <a:p>
              <a:endParaRPr lang="en-US"/>
            </a:p>
          </p:txBody>
        </p:sp>
      </p:grpSp>
      <p:sp>
        <p:nvSpPr>
          <p:cNvPr id="4" name="TextBox 4"/>
          <p:cNvSpPr txBox="1"/>
          <p:nvPr/>
        </p:nvSpPr>
        <p:spPr>
          <a:xfrm>
            <a:off x="2587650" y="3101556"/>
            <a:ext cx="7044128" cy="447110"/>
          </a:xfrm>
          <a:prstGeom prst="rect">
            <a:avLst/>
          </a:prstGeom>
        </p:spPr>
        <p:txBody>
          <a:bodyPr lIns="0" tIns="0" rIns="0" bIns="0" rtlCol="0" anchor="t">
            <a:spAutoFit/>
          </a:bodyPr>
          <a:lstStyle/>
          <a:p>
            <a:pPr algn="ctr" defTabSz="609630">
              <a:lnSpc>
                <a:spcPts val="2986"/>
              </a:lnSpc>
            </a:pPr>
            <a:r>
              <a:rPr lang="vi-VN" sz="4800" b="1" dirty="0">
                <a:solidFill>
                  <a:srgbClr val="FF0000"/>
                </a:solidFill>
                <a:latin typeface="+mj-lt"/>
              </a:rPr>
              <a:t>II.</a:t>
            </a:r>
            <a:r>
              <a:rPr lang="vi-VN" sz="4800" b="1" dirty="0">
                <a:solidFill>
                  <a:srgbClr val="5B1010"/>
                </a:solidFill>
                <a:latin typeface="+mj-lt"/>
              </a:rPr>
              <a:t> </a:t>
            </a:r>
            <a:r>
              <a:rPr lang="vi-VN" sz="4800" b="1" u="sng" dirty="0">
                <a:solidFill>
                  <a:srgbClr val="FF0000"/>
                </a:solidFill>
                <a:latin typeface="+mj-lt"/>
              </a:rPr>
              <a:t>ĐỌC HIỂU VĂN BẢN</a:t>
            </a:r>
            <a:r>
              <a:rPr lang="en-US" sz="4800" b="1" u="sng" dirty="0">
                <a:solidFill>
                  <a:srgbClr val="FF0000"/>
                </a:solidFill>
                <a:latin typeface="+mj-lt"/>
              </a:rPr>
              <a:t>:</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366" b="40745"/>
          <a:stretch>
            <a:fillRect/>
          </a:stretch>
        </p:blipFill>
        <p:spPr>
          <a:xfrm>
            <a:off x="0" y="5000985"/>
            <a:ext cx="1943411" cy="192775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3278" y="1617313"/>
            <a:ext cx="1445497" cy="145608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72447" y="3327400"/>
            <a:ext cx="2552285" cy="30988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1092">
            <a:off x="8276501" y="5070295"/>
            <a:ext cx="687135" cy="687135"/>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3860">
            <a:off x="638255" y="893181"/>
            <a:ext cx="666901" cy="666901"/>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366" b="40745"/>
          <a:stretch>
            <a:fillRect/>
          </a:stretch>
        </p:blipFill>
        <p:spPr>
          <a:xfrm flipH="1" flipV="1">
            <a:off x="10248589" y="0"/>
            <a:ext cx="1943411" cy="1927759"/>
          </a:xfrm>
          <a:prstGeom prst="rect">
            <a:avLst/>
          </a:prstGeom>
        </p:spPr>
      </p:pic>
    </p:spTree>
    <p:extLst>
      <p:ext uri="{BB962C8B-B14F-4D97-AF65-F5344CB8AC3E}">
        <p14:creationId xmlns:p14="http://schemas.microsoft.com/office/powerpoint/2010/main" val="170470926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46412" y="1585912"/>
            <a:ext cx="6792243" cy="3763825"/>
            <a:chOff x="5882185" y="1265874"/>
            <a:chExt cx="4440001" cy="2767728"/>
          </a:xfrm>
        </p:grpSpPr>
        <p:sp>
          <p:nvSpPr>
            <p:cNvPr id="15" name="TextBox 14">
              <a:extLst>
                <a:ext uri="{FF2B5EF4-FFF2-40B4-BE49-F238E27FC236}">
                  <a16:creationId xmlns:a16="http://schemas.microsoft.com/office/drawing/2014/main" id="{FE2A7C62-717E-4AB5-873A-AA5D97F2CE18}"/>
                </a:ext>
              </a:extLst>
            </p:cNvPr>
            <p:cNvSpPr txBox="1"/>
            <p:nvPr/>
          </p:nvSpPr>
          <p:spPr>
            <a:xfrm>
              <a:off x="6364457" y="1800306"/>
              <a:ext cx="3379392" cy="1878484"/>
            </a:xfrm>
            <a:prstGeom prst="rect">
              <a:avLst/>
            </a:prstGeom>
            <a:noFill/>
          </p:spPr>
          <p:txBody>
            <a:bodyPr wrap="square">
              <a:spAutoFit/>
            </a:bodyPr>
            <a:lstStyle/>
            <a:p>
              <a:pPr algn="ct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Theo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em</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bài</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thơ</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Những</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cánh</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buồm</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có</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gì</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độc</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đáo</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Em</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hãy</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liệt</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kê</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những</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từ</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ngữ</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hình</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ảnh</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biện</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pháp</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tu</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từ</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thể</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hiện</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sự</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độc</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đáo</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đó</a:t>
              </a:r>
              <a:r>
                <a:rPr lang="en-US" sz="2000" i="1" dirty="0">
                  <a:solidFill>
                    <a:schemeClr val="tx2">
                      <a:lumMod val="60000"/>
                      <a:lumOff val="40000"/>
                    </a:schemeClr>
                  </a:solidFill>
                  <a:latin typeface="Times New Roman" panose="02020603050405020304" pitchFamily="18" charset="0"/>
                  <a:cs typeface="Times New Roman" panose="02020603050405020304" pitchFamily="18" charset="0"/>
                </a:rPr>
                <a:t>.</a:t>
              </a:r>
            </a:p>
          </p:txBody>
        </p:sp>
        <p:sp>
          <p:nvSpPr>
            <p:cNvPr id="16" name="Cloud 15"/>
            <p:cNvSpPr/>
            <p:nvPr/>
          </p:nvSpPr>
          <p:spPr>
            <a:xfrm>
              <a:off x="5882185" y="1265874"/>
              <a:ext cx="4440001" cy="276772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DAFAE2F1-FF07-CA49-843B-B49C67C0E966}"/>
              </a:ext>
            </a:extLst>
          </p:cNvPr>
          <p:cNvSpPr/>
          <p:nvPr/>
        </p:nvSpPr>
        <p:spPr>
          <a:xfrm>
            <a:off x="0" y="-24360"/>
            <a:ext cx="7735152" cy="584775"/>
          </a:xfrm>
          <a:prstGeom prst="rect">
            <a:avLst/>
          </a:prstGeom>
          <a:solidFill>
            <a:schemeClr val="accent5">
              <a:lumMod val="20000"/>
              <a:lumOff val="80000"/>
            </a:schemeClr>
          </a:solid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thuật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F1A19E4-E53F-6A48-A4EE-5FA96AFCC701}"/>
              </a:ext>
            </a:extLst>
          </p:cNvPr>
          <p:cNvSpPr txBox="1"/>
          <p:nvPr/>
        </p:nvSpPr>
        <p:spPr>
          <a:xfrm>
            <a:off x="193964" y="1891718"/>
            <a:ext cx="2008909" cy="2554545"/>
          </a:xfrm>
          <a:prstGeom prst="rect">
            <a:avLst/>
          </a:prstGeom>
          <a:solidFill>
            <a:srgbClr val="FFC000"/>
          </a:solidFill>
          <a:ln w="28575">
            <a:solidFill>
              <a:schemeClr val="bg1"/>
            </a:solidFill>
          </a:ln>
        </p:spPr>
        <p:txBody>
          <a:bodyPr wrap="square">
            <a:spAutoFit/>
          </a:bodyPr>
          <a:lstStyle/>
          <a:p>
            <a:pPr algn="ct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Những</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cánh</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buồm</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là</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bài</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thơ</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độc</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đáo</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683043A1-DD70-8D42-9925-157F062D77B6}"/>
              </a:ext>
            </a:extLst>
          </p:cNvPr>
          <p:cNvSpPr txBox="1"/>
          <p:nvPr/>
        </p:nvSpPr>
        <p:spPr>
          <a:xfrm>
            <a:off x="2740433" y="3632045"/>
            <a:ext cx="9445833" cy="1200329"/>
          </a:xfrm>
          <a:prstGeom prst="rect">
            <a:avLst/>
          </a:prstGeom>
          <a:noFill/>
          <a:ln w="12700">
            <a:solidFill>
              <a:schemeClr val="tx2">
                <a:lumMod val="60000"/>
                <a:lumOff val="40000"/>
              </a:schemeClr>
            </a:solidFill>
          </a:ln>
        </p:spPr>
        <p:txBody>
          <a:bodyPr wrap="square">
            <a:spAutoFit/>
          </a:bodyPr>
          <a:lstStyle/>
          <a:p>
            <a:pPr algn="just"/>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hai</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cha con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bước</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đi</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trên</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cát</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bóng</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cha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dài</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lênh</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khênh</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bóng</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con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tròn</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chắc</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nịch</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cánh</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buồm</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xa</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 =&gt;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gợi</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nhiều</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cảm</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xúc</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cho</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độc</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giả</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về</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tình</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cảm</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cha con. </a:t>
            </a:r>
          </a:p>
        </p:txBody>
      </p:sp>
      <p:sp>
        <p:nvSpPr>
          <p:cNvPr id="2" name="Rectangle 1">
            <a:extLst>
              <a:ext uri="{FF2B5EF4-FFF2-40B4-BE49-F238E27FC236}">
                <a16:creationId xmlns:a16="http://schemas.microsoft.com/office/drawing/2014/main" id="{F419860E-F15F-6145-B171-D8E27757D56D}"/>
              </a:ext>
            </a:extLst>
          </p:cNvPr>
          <p:cNvSpPr/>
          <p:nvPr/>
        </p:nvSpPr>
        <p:spPr>
          <a:xfrm>
            <a:off x="2676131" y="1155848"/>
            <a:ext cx="9393063" cy="1815882"/>
          </a:xfrm>
          <a:prstGeom prst="rect">
            <a:avLst/>
          </a:prstGeom>
          <a:ln>
            <a:solidFill>
              <a:schemeClr val="tx2">
                <a:lumMod val="60000"/>
                <a:lumOff val="40000"/>
              </a:schemeClr>
            </a:solidFill>
          </a:ln>
        </p:spPr>
        <p:txBody>
          <a:bodyPr wrap="square">
            <a:spAutoFit/>
          </a:bodyPr>
          <a:lstStyle/>
          <a:p>
            <a:pPr algn="just"/>
            <a:r>
              <a:rPr lang="en-US" sz="2800" i="1" dirty="0">
                <a:solidFill>
                  <a:schemeClr val="tx2">
                    <a:lumMod val="60000"/>
                    <a:lumOff val="40000"/>
                  </a:schemeClr>
                </a:solidFill>
                <a:latin typeface="Times New Roman" panose="02020603050405020304" pitchFamily="18" charset="0"/>
                <a:cs typeface="Times New Roman" panose="02020603050405020304" pitchFamily="18" charset="0"/>
              </a:rPr>
              <a:t>- cha, con, </a:t>
            </a:r>
            <a:r>
              <a:rPr lang="en-US" sz="2800" i="1" dirty="0" err="1">
                <a:solidFill>
                  <a:schemeClr val="tx2">
                    <a:lumMod val="60000"/>
                    <a:lumOff val="40000"/>
                  </a:schemeClr>
                </a:solidFill>
                <a:latin typeface="Times New Roman" panose="02020603050405020304" pitchFamily="18" charset="0"/>
                <a:cs typeface="Times New Roman" panose="02020603050405020304" pitchFamily="18" charset="0"/>
              </a:rPr>
              <a:t>biển</a:t>
            </a:r>
            <a:r>
              <a:rPr lang="en-US" sz="28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i="1" dirty="0" err="1">
                <a:solidFill>
                  <a:schemeClr val="tx2">
                    <a:lumMod val="60000"/>
                    <a:lumOff val="40000"/>
                  </a:schemeClr>
                </a:solidFill>
                <a:latin typeface="Times New Roman" panose="02020603050405020304" pitchFamily="18" charset="0"/>
                <a:cs typeface="Times New Roman" panose="02020603050405020304" pitchFamily="18" charset="0"/>
              </a:rPr>
              <a:t>cánh</a:t>
            </a:r>
            <a:r>
              <a:rPr lang="en-US" sz="28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i="1" dirty="0" err="1">
                <a:solidFill>
                  <a:schemeClr val="tx2">
                    <a:lumMod val="60000"/>
                    <a:lumOff val="40000"/>
                  </a:schemeClr>
                </a:solidFill>
                <a:latin typeface="Times New Roman" panose="02020603050405020304" pitchFamily="18" charset="0"/>
                <a:cs typeface="Times New Roman" panose="02020603050405020304" pitchFamily="18" charset="0"/>
              </a:rPr>
              <a:t>buồm</a:t>
            </a:r>
            <a:r>
              <a:rPr lang="en-US" sz="28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i="1" dirty="0" err="1">
                <a:solidFill>
                  <a:schemeClr val="tx2">
                    <a:lumMod val="60000"/>
                    <a:lumOff val="40000"/>
                  </a:schemeClr>
                </a:solidFill>
                <a:latin typeface="Times New Roman" panose="02020603050405020304" pitchFamily="18" charset="0"/>
                <a:cs typeface="Times New Roman" panose="02020603050405020304" pitchFamily="18" charset="0"/>
              </a:rPr>
              <a:t>ước</a:t>
            </a:r>
            <a:r>
              <a:rPr lang="en-US" sz="28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i="1" dirty="0" err="1">
                <a:solidFill>
                  <a:schemeClr val="tx2">
                    <a:lumMod val="60000"/>
                    <a:lumOff val="40000"/>
                  </a:schemeClr>
                </a:solidFill>
                <a:latin typeface="Times New Roman" panose="02020603050405020304" pitchFamily="18" charset="0"/>
                <a:cs typeface="Times New Roman" panose="02020603050405020304" pitchFamily="18" charset="0"/>
              </a:rPr>
              <a:t>mơ</a:t>
            </a:r>
            <a:r>
              <a:rPr lang="en-US" sz="2800" i="1" dirty="0">
                <a:solidFill>
                  <a:schemeClr val="tx2">
                    <a:lumMod val="60000"/>
                    <a:lumOff val="40000"/>
                  </a:schemeClr>
                </a:solidFill>
                <a:latin typeface="Times New Roman" panose="02020603050405020304" pitchFamily="18" charset="0"/>
                <a:cs typeface="Times New Roman" panose="02020603050405020304" pitchFamily="18" charset="0"/>
              </a:rPr>
              <a:t>,…</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=&gt;</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Từ</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ngữ</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hàm</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súc</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có</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tính</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biểu</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tượng</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gợi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nhiều</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liên</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tưởng</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thú</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vị</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a:t>
            </a:r>
          </a:p>
          <a:p>
            <a:pPr algn="just"/>
            <a:r>
              <a:rPr lang="en-US" sz="28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i="1" dirty="0" err="1">
                <a:solidFill>
                  <a:schemeClr val="tx2">
                    <a:lumMod val="60000"/>
                    <a:lumOff val="40000"/>
                  </a:schemeClr>
                </a:solidFill>
                <a:latin typeface="Times New Roman" panose="02020603050405020304" pitchFamily="18" charset="0"/>
                <a:cs typeface="Times New Roman" panose="02020603050405020304" pitchFamily="18" charset="0"/>
              </a:rPr>
              <a:t>lênh</a:t>
            </a:r>
            <a:r>
              <a:rPr lang="en-US" sz="28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i="1" dirty="0" err="1">
                <a:solidFill>
                  <a:schemeClr val="tx2">
                    <a:lumMod val="60000"/>
                    <a:lumOff val="40000"/>
                  </a:schemeClr>
                </a:solidFill>
                <a:latin typeface="Times New Roman" panose="02020603050405020304" pitchFamily="18" charset="0"/>
                <a:cs typeface="Times New Roman" panose="02020603050405020304" pitchFamily="18" charset="0"/>
              </a:rPr>
              <a:t>khênh</a:t>
            </a:r>
            <a:r>
              <a:rPr lang="en-US" sz="28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i="1" dirty="0" err="1">
                <a:solidFill>
                  <a:schemeClr val="tx2">
                    <a:lumMod val="60000"/>
                    <a:lumOff val="40000"/>
                  </a:schemeClr>
                </a:solidFill>
                <a:latin typeface="Times New Roman" panose="02020603050405020304" pitchFamily="18" charset="0"/>
                <a:cs typeface="Times New Roman" panose="02020603050405020304" pitchFamily="18" charset="0"/>
              </a:rPr>
              <a:t>rả</a:t>
            </a:r>
            <a:r>
              <a:rPr lang="en-US" sz="28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i="1" dirty="0" err="1">
                <a:solidFill>
                  <a:schemeClr val="tx2">
                    <a:lumMod val="60000"/>
                    <a:lumOff val="40000"/>
                  </a:schemeClr>
                </a:solidFill>
                <a:latin typeface="Times New Roman" panose="02020603050405020304" pitchFamily="18" charset="0"/>
                <a:cs typeface="Times New Roman" panose="02020603050405020304" pitchFamily="18" charset="0"/>
              </a:rPr>
              <a:t>rích</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=&gt;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Từ</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láy</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gợi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hình</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gợi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cảm</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tạo</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vần</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nhịp</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cho</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bài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thơ</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a:t>
            </a:r>
            <a:endParaRPr lang="en-US" sz="2800" dirty="0"/>
          </a:p>
        </p:txBody>
      </p:sp>
      <p:sp>
        <p:nvSpPr>
          <p:cNvPr id="6" name="Rectangle 5">
            <a:extLst>
              <a:ext uri="{FF2B5EF4-FFF2-40B4-BE49-F238E27FC236}">
                <a16:creationId xmlns:a16="http://schemas.microsoft.com/office/drawing/2014/main" id="{08CFC837-6A47-5845-8D5C-912D5FAD390E}"/>
              </a:ext>
            </a:extLst>
          </p:cNvPr>
          <p:cNvSpPr/>
          <p:nvPr/>
        </p:nvSpPr>
        <p:spPr>
          <a:xfrm>
            <a:off x="2660231" y="606884"/>
            <a:ext cx="1532792" cy="523220"/>
          </a:xfrm>
          <a:prstGeom prst="rect">
            <a:avLst/>
          </a:prstGeom>
          <a:solidFill>
            <a:schemeClr val="tx2">
              <a:lumMod val="60000"/>
              <a:lumOff val="40000"/>
            </a:schemeClr>
          </a:solidFill>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endParaRPr>
          </a:p>
        </p:txBody>
      </p:sp>
      <p:cxnSp>
        <p:nvCxnSpPr>
          <p:cNvPr id="9" name="Straight Arrow Connector 8">
            <a:extLst>
              <a:ext uri="{FF2B5EF4-FFF2-40B4-BE49-F238E27FC236}">
                <a16:creationId xmlns:a16="http://schemas.microsoft.com/office/drawing/2014/main" id="{428FB26E-CF44-9A40-8591-8F3C9A2ED8E8}"/>
              </a:ext>
            </a:extLst>
          </p:cNvPr>
          <p:cNvCxnSpPr/>
          <p:nvPr/>
        </p:nvCxnSpPr>
        <p:spPr>
          <a:xfrm flipV="1">
            <a:off x="2229226" y="942109"/>
            <a:ext cx="432522" cy="1915615"/>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a:extLst>
              <a:ext uri="{FF2B5EF4-FFF2-40B4-BE49-F238E27FC236}">
                <a16:creationId xmlns:a16="http://schemas.microsoft.com/office/drawing/2014/main" id="{2183F671-4583-F14B-AECE-9D31D5DC6274}"/>
              </a:ext>
            </a:extLst>
          </p:cNvPr>
          <p:cNvCxnSpPr>
            <a:cxnSpLocks/>
          </p:cNvCxnSpPr>
          <p:nvPr/>
        </p:nvCxnSpPr>
        <p:spPr>
          <a:xfrm>
            <a:off x="2271046" y="2878569"/>
            <a:ext cx="469337" cy="571213"/>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18" name="Rectangle 17">
            <a:extLst>
              <a:ext uri="{FF2B5EF4-FFF2-40B4-BE49-F238E27FC236}">
                <a16:creationId xmlns:a16="http://schemas.microsoft.com/office/drawing/2014/main" id="{BF0FEA57-C762-EE4C-AE9F-A7F2DC806A0C}"/>
              </a:ext>
            </a:extLst>
          </p:cNvPr>
          <p:cNvSpPr/>
          <p:nvPr/>
        </p:nvSpPr>
        <p:spPr>
          <a:xfrm>
            <a:off x="2740383" y="3191835"/>
            <a:ext cx="1604927" cy="461665"/>
          </a:xfrm>
          <a:prstGeom prst="rect">
            <a:avLst/>
          </a:prstGeom>
          <a:solidFill>
            <a:schemeClr val="tx2">
              <a:lumMod val="60000"/>
              <a:lumOff val="40000"/>
            </a:schemeClr>
          </a:solidFill>
        </p:spPr>
        <p:txBody>
          <a:bodyPr wrap="non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ảnh</a:t>
            </a:r>
            <a:r>
              <a:rPr lang="en-US" sz="2400" b="1" dirty="0">
                <a:solidFill>
                  <a:srgbClr val="FF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a:t>
            </a:r>
            <a:endParaRPr lang="en-US" sz="2400" dirty="0">
              <a:solidFill>
                <a:srgbClr val="FF0000"/>
              </a:solidFill>
            </a:endParaRPr>
          </a:p>
        </p:txBody>
      </p:sp>
      <p:sp>
        <p:nvSpPr>
          <p:cNvPr id="20" name="Rectangle 19">
            <a:extLst>
              <a:ext uri="{FF2B5EF4-FFF2-40B4-BE49-F238E27FC236}">
                <a16:creationId xmlns:a16="http://schemas.microsoft.com/office/drawing/2014/main" id="{D690C100-6230-9143-8DBE-2D58FAB765B6}"/>
              </a:ext>
            </a:extLst>
          </p:cNvPr>
          <p:cNvSpPr/>
          <p:nvPr/>
        </p:nvSpPr>
        <p:spPr>
          <a:xfrm>
            <a:off x="2660231" y="5594001"/>
            <a:ext cx="9448800" cy="1200329"/>
          </a:xfrm>
          <a:prstGeom prst="rect">
            <a:avLst/>
          </a:prstGeom>
          <a:solidFill>
            <a:schemeClr val="bg1"/>
          </a:solidFill>
          <a:ln>
            <a:solidFill>
              <a:schemeClr val="tx2">
                <a:lumMod val="60000"/>
                <a:lumOff val="40000"/>
              </a:schemeClr>
            </a:solidFill>
          </a:ln>
        </p:spPr>
        <p:txBody>
          <a:bodyPr wrap="square">
            <a:spAutoFit/>
          </a:bodyPr>
          <a:lstStyle/>
          <a:p>
            <a:pPr algn="just"/>
            <a:r>
              <a:rPr lang="en-US" sz="20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thấy</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nước</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thấy</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trời</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Không</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thấy</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i="1" dirty="0" err="1">
                <a:solidFill>
                  <a:schemeClr val="tx2">
                    <a:lumMod val="60000"/>
                    <a:lumOff val="40000"/>
                  </a:schemeClr>
                </a:solidFill>
                <a:latin typeface="Times New Roman" panose="02020603050405020304" pitchFamily="18" charset="0"/>
                <a:cs typeface="Times New Roman" panose="02020603050405020304" pitchFamily="18" charset="0"/>
              </a:rPr>
              <a:t>nhà</a:t>
            </a:r>
            <a:r>
              <a:rPr lang="en-US" sz="2400" i="1" dirty="0">
                <a:solidFill>
                  <a:schemeClr val="tx2">
                    <a:lumMod val="60000"/>
                    <a:lumOff val="40000"/>
                  </a:schemeClr>
                </a:solidFill>
                <a:latin typeface="Times New Roman" panose="02020603050405020304" pitchFamily="18" charset="0"/>
                <a:cs typeface="Times New Roman" panose="02020603050405020304" pitchFamily="18" charset="0"/>
              </a:rPr>
              <a:t>,  …”</a:t>
            </a:r>
          </a:p>
          <a:p>
            <a:pPr algn="just"/>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=&gt; </a:t>
            </a:r>
            <a:r>
              <a:rPr lang="en-US" sz="2400" dirty="0" err="1">
                <a:solidFill>
                  <a:schemeClr val="accent1"/>
                </a:solidFill>
                <a:latin typeface="Times New Roman" panose="02020603050405020304" pitchFamily="18" charset="0"/>
                <a:cs typeface="Times New Roman" panose="02020603050405020304" pitchFamily="18" charset="0"/>
              </a:rPr>
              <a:t>Điệp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từ</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điệp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ngữ</a:t>
            </a:r>
            <a:r>
              <a:rPr lang="en-US" sz="2400" b="1" dirty="0">
                <a:solidFill>
                  <a:schemeClr val="tx2">
                    <a:lumMod val="60000"/>
                    <a:lumOff val="40000"/>
                  </a:schemeClr>
                </a:solidFill>
                <a:latin typeface="Times New Roman" panose="02020603050405020304" pitchFamily="18" charset="0"/>
                <a:cs typeface="Times New Roman" panose="02020603050405020304" pitchFamily="18" charset="0"/>
              </a:rPr>
              <a:t>:</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làm</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tăng</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giá</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trị</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biểu</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cảm</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cho</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thấy</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sự</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mênh</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mông</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của</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biển</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trời</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quê</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400" dirty="0" err="1">
                <a:solidFill>
                  <a:schemeClr val="tx2">
                    <a:lumMod val="60000"/>
                    <a:lumOff val="40000"/>
                  </a:schemeClr>
                </a:solidFill>
                <a:latin typeface="Times New Roman" panose="02020603050405020304" pitchFamily="18" charset="0"/>
                <a:cs typeface="Times New Roman" panose="02020603050405020304" pitchFamily="18" charset="0"/>
              </a:rPr>
              <a:t>hương</a:t>
            </a:r>
            <a:r>
              <a:rPr lang="en-US" sz="2400" dirty="0">
                <a:solidFill>
                  <a:schemeClr val="tx2">
                    <a:lumMod val="60000"/>
                    <a:lumOff val="40000"/>
                  </a:schemeClr>
                </a:solidFill>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3E939CE0-2E8F-AA47-850C-3AF17D46B074}"/>
              </a:ext>
            </a:extLst>
          </p:cNvPr>
          <p:cNvSpPr/>
          <p:nvPr/>
        </p:nvSpPr>
        <p:spPr>
          <a:xfrm>
            <a:off x="2740433" y="5080469"/>
            <a:ext cx="2707793" cy="523220"/>
          </a:xfrm>
          <a:prstGeom prst="rect">
            <a:avLst/>
          </a:prstGeom>
          <a:solidFill>
            <a:schemeClr val="tx2">
              <a:lumMod val="60000"/>
              <a:lumOff val="40000"/>
            </a:schemeClr>
          </a:solidFill>
        </p:spPr>
        <p:txBody>
          <a:bodyPr wrap="none">
            <a:spAutoFit/>
          </a:bodyPr>
          <a:lstStyle/>
          <a:p>
            <a:pPr algn="r"/>
            <a:r>
              <a:rPr lang="en-US" sz="2800" b="1" dirty="0" err="1">
                <a:solidFill>
                  <a:srgbClr val="FF0000"/>
                </a:solidFill>
                <a:latin typeface="Times New Roman" panose="02020603050405020304" pitchFamily="18" charset="0"/>
                <a:cs typeface="Times New Roman" panose="02020603050405020304" pitchFamily="18" charset="0"/>
              </a:rPr>
              <a:t>Biện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endParaRPr>
          </a:p>
        </p:txBody>
      </p:sp>
      <p:cxnSp>
        <p:nvCxnSpPr>
          <p:cNvPr id="23" name="Straight Arrow Connector 22">
            <a:extLst>
              <a:ext uri="{FF2B5EF4-FFF2-40B4-BE49-F238E27FC236}">
                <a16:creationId xmlns:a16="http://schemas.microsoft.com/office/drawing/2014/main" id="{495DD5B0-1B6E-AA4A-909E-739E8AB40F25}"/>
              </a:ext>
            </a:extLst>
          </p:cNvPr>
          <p:cNvCxnSpPr>
            <a:cxnSpLocks/>
            <a:endCxn id="21" idx="1"/>
          </p:cNvCxnSpPr>
          <p:nvPr/>
        </p:nvCxnSpPr>
        <p:spPr>
          <a:xfrm>
            <a:off x="2202923" y="2878569"/>
            <a:ext cx="537510" cy="246351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05836852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55"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0.70"/>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0.70"/>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strVal val="#ppt_w*0.70"/>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Effect transition="in" filter="fade">
                                      <p:cBhvr>
                                        <p:cTn id="33" dur="1000"/>
                                        <p:tgtEl>
                                          <p:spTgt spid="6"/>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0.70"/>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1000" fill="hold"/>
                                        <p:tgtEl>
                                          <p:spTgt spid="17"/>
                                        </p:tgtEl>
                                        <p:attrNameLst>
                                          <p:attrName>ppt_w</p:attrName>
                                        </p:attrNameLst>
                                      </p:cBhvr>
                                      <p:tavLst>
                                        <p:tav tm="0">
                                          <p:val>
                                            <p:strVal val="#ppt_w*0.70"/>
                                          </p:val>
                                        </p:tav>
                                        <p:tav tm="100000">
                                          <p:val>
                                            <p:strVal val="#ppt_w"/>
                                          </p:val>
                                        </p:tav>
                                      </p:tavLst>
                                    </p:anim>
                                    <p:anim calcmode="lin" valueType="num">
                                      <p:cBhvr>
                                        <p:cTn id="44" dur="1000" fill="hold"/>
                                        <p:tgtEl>
                                          <p:spTgt spid="17"/>
                                        </p:tgtEl>
                                        <p:attrNameLst>
                                          <p:attrName>ppt_h</p:attrName>
                                        </p:attrNameLst>
                                      </p:cBhvr>
                                      <p:tavLst>
                                        <p:tav tm="0">
                                          <p:val>
                                            <p:strVal val="#ppt_h"/>
                                          </p:val>
                                        </p:tav>
                                        <p:tav tm="100000">
                                          <p:val>
                                            <p:strVal val="#ppt_h"/>
                                          </p:val>
                                        </p:tav>
                                      </p:tavLst>
                                    </p:anim>
                                    <p:animEffect transition="in" filter="fade">
                                      <p:cBhvr>
                                        <p:cTn id="45" dur="1000"/>
                                        <p:tgtEl>
                                          <p:spTgt spid="17"/>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strVal val="#ppt_w*0.70"/>
                                          </p:val>
                                        </p:tav>
                                        <p:tav tm="100000">
                                          <p:val>
                                            <p:strVal val="#ppt_w"/>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animEffect transition="in" filter="fade">
                                      <p:cBhvr>
                                        <p:cTn id="50" dur="1000"/>
                                        <p:tgtEl>
                                          <p:spTgt spid="18"/>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strVal val="#ppt_w*0.70"/>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Effect transition="in" filter="fade">
                                      <p:cBhvr>
                                        <p:cTn id="55" dur="1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1000" fill="hold"/>
                                        <p:tgtEl>
                                          <p:spTgt spid="23"/>
                                        </p:tgtEl>
                                        <p:attrNameLst>
                                          <p:attrName>ppt_w</p:attrName>
                                        </p:attrNameLst>
                                      </p:cBhvr>
                                      <p:tavLst>
                                        <p:tav tm="0">
                                          <p:val>
                                            <p:strVal val="#ppt_w*0.70"/>
                                          </p:val>
                                        </p:tav>
                                        <p:tav tm="100000">
                                          <p:val>
                                            <p:strVal val="#ppt_w"/>
                                          </p:val>
                                        </p:tav>
                                      </p:tavLst>
                                    </p:anim>
                                    <p:anim calcmode="lin" valueType="num">
                                      <p:cBhvr>
                                        <p:cTn id="61" dur="1000" fill="hold"/>
                                        <p:tgtEl>
                                          <p:spTgt spid="23"/>
                                        </p:tgtEl>
                                        <p:attrNameLst>
                                          <p:attrName>ppt_h</p:attrName>
                                        </p:attrNameLst>
                                      </p:cBhvr>
                                      <p:tavLst>
                                        <p:tav tm="0">
                                          <p:val>
                                            <p:strVal val="#ppt_h"/>
                                          </p:val>
                                        </p:tav>
                                        <p:tav tm="100000">
                                          <p:val>
                                            <p:strVal val="#ppt_h"/>
                                          </p:val>
                                        </p:tav>
                                      </p:tavLst>
                                    </p:anim>
                                    <p:animEffect transition="in" filter="fade">
                                      <p:cBhvr>
                                        <p:cTn id="62" dur="1000"/>
                                        <p:tgtEl>
                                          <p:spTgt spid="23"/>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1000" fill="hold"/>
                                        <p:tgtEl>
                                          <p:spTgt spid="21"/>
                                        </p:tgtEl>
                                        <p:attrNameLst>
                                          <p:attrName>ppt_w</p:attrName>
                                        </p:attrNameLst>
                                      </p:cBhvr>
                                      <p:tavLst>
                                        <p:tav tm="0">
                                          <p:val>
                                            <p:strVal val="#ppt_w*0.70"/>
                                          </p:val>
                                        </p:tav>
                                        <p:tav tm="100000">
                                          <p:val>
                                            <p:strVal val="#ppt_w"/>
                                          </p:val>
                                        </p:tav>
                                      </p:tavLst>
                                    </p:anim>
                                    <p:anim calcmode="lin" valueType="num">
                                      <p:cBhvr>
                                        <p:cTn id="66" dur="1000" fill="hold"/>
                                        <p:tgtEl>
                                          <p:spTgt spid="21"/>
                                        </p:tgtEl>
                                        <p:attrNameLst>
                                          <p:attrName>ppt_h</p:attrName>
                                        </p:attrNameLst>
                                      </p:cBhvr>
                                      <p:tavLst>
                                        <p:tav tm="0">
                                          <p:val>
                                            <p:strVal val="#ppt_h"/>
                                          </p:val>
                                        </p:tav>
                                        <p:tav tm="100000">
                                          <p:val>
                                            <p:strVal val="#ppt_h"/>
                                          </p:val>
                                        </p:tav>
                                      </p:tavLst>
                                    </p:anim>
                                    <p:animEffect transition="in" filter="fade">
                                      <p:cBhvr>
                                        <p:cTn id="67" dur="1000"/>
                                        <p:tgtEl>
                                          <p:spTgt spid="21"/>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1000" fill="hold"/>
                                        <p:tgtEl>
                                          <p:spTgt spid="20"/>
                                        </p:tgtEl>
                                        <p:attrNameLst>
                                          <p:attrName>ppt_w</p:attrName>
                                        </p:attrNameLst>
                                      </p:cBhvr>
                                      <p:tavLst>
                                        <p:tav tm="0">
                                          <p:val>
                                            <p:strVal val="#ppt_w*0.70"/>
                                          </p:val>
                                        </p:tav>
                                        <p:tav tm="100000">
                                          <p:val>
                                            <p:strVal val="#ppt_w"/>
                                          </p:val>
                                        </p:tav>
                                      </p:tavLst>
                                    </p:anim>
                                    <p:anim calcmode="lin" valueType="num">
                                      <p:cBhvr>
                                        <p:cTn id="71" dur="1000" fill="hold"/>
                                        <p:tgtEl>
                                          <p:spTgt spid="20"/>
                                        </p:tgtEl>
                                        <p:attrNameLst>
                                          <p:attrName>ppt_h</p:attrName>
                                        </p:attrNameLst>
                                      </p:cBhvr>
                                      <p:tavLst>
                                        <p:tav tm="0">
                                          <p:val>
                                            <p:strVal val="#ppt_h"/>
                                          </p:val>
                                        </p:tav>
                                        <p:tav tm="100000">
                                          <p:val>
                                            <p:strVal val="#ppt_h"/>
                                          </p:val>
                                        </p:tav>
                                      </p:tavLst>
                                    </p:anim>
                                    <p:animEffect transition="in" filter="fade">
                                      <p:cBhvr>
                                        <p:cTn id="7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2" grpId="0" animBg="1"/>
      <p:bldP spid="6" grpId="0" animBg="1"/>
      <p:bldP spid="18"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748145"/>
            <a:ext cx="6858464" cy="3502992"/>
            <a:chOff x="5882185" y="1265874"/>
            <a:chExt cx="4440001" cy="2767728"/>
          </a:xfrm>
        </p:grpSpPr>
        <p:sp>
          <p:nvSpPr>
            <p:cNvPr id="15" name="TextBox 14">
              <a:extLst>
                <a:ext uri="{FF2B5EF4-FFF2-40B4-BE49-F238E27FC236}">
                  <a16:creationId xmlns:a16="http://schemas.microsoft.com/office/drawing/2014/main" id="{FE2A7C62-717E-4AB5-873A-AA5D97F2CE18}"/>
                </a:ext>
              </a:extLst>
            </p:cNvPr>
            <p:cNvSpPr txBox="1"/>
            <p:nvPr/>
          </p:nvSpPr>
          <p:spPr>
            <a:xfrm>
              <a:off x="6248892" y="1640559"/>
              <a:ext cx="3706586" cy="2018356"/>
            </a:xfrm>
            <a:prstGeom prst="rect">
              <a:avLst/>
            </a:prstGeom>
            <a:noFill/>
          </p:spPr>
          <p:txBody>
            <a:bodyPr wrap="square">
              <a:spAutoFit/>
            </a:bodyPr>
            <a:lstStyle/>
            <a:p>
              <a:pPr algn="ct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Bài</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thơ</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có</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chứa</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các</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yếu</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tố</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miêu</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tả</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và</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tự</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sự</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không</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Nếu</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có</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em</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hãy</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chỉ</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ra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và</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phân</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tích</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tác</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dụng</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của</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các</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yếu</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tố</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đó</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rồi</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điền</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vào</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 PHT </a:t>
              </a:r>
              <a:r>
                <a:rPr lang="en-US" sz="3200" b="1" i="1" dirty="0" err="1">
                  <a:solidFill>
                    <a:schemeClr val="tx2">
                      <a:lumMod val="60000"/>
                      <a:lumOff val="40000"/>
                    </a:schemeClr>
                  </a:solidFill>
                  <a:latin typeface="Times New Roman" panose="02020603050405020304" pitchFamily="18" charset="0"/>
                  <a:cs typeface="Times New Roman" panose="02020603050405020304" pitchFamily="18" charset="0"/>
                </a:rPr>
                <a:t>sau</a:t>
              </a:r>
              <a:r>
                <a:rPr lang="en-US" sz="3200" b="1" i="1" dirty="0">
                  <a:solidFill>
                    <a:schemeClr val="tx2">
                      <a:lumMod val="60000"/>
                      <a:lumOff val="40000"/>
                    </a:schemeClr>
                  </a:solidFill>
                  <a:latin typeface="Times New Roman" panose="02020603050405020304" pitchFamily="18" charset="0"/>
                  <a:cs typeface="Times New Roman" panose="02020603050405020304" pitchFamily="18" charset="0"/>
                </a:rPr>
                <a:t>:</a:t>
              </a:r>
            </a:p>
          </p:txBody>
        </p:sp>
        <p:sp>
          <p:nvSpPr>
            <p:cNvPr id="16" name="Cloud 15"/>
            <p:cNvSpPr/>
            <p:nvPr/>
          </p:nvSpPr>
          <p:spPr>
            <a:xfrm>
              <a:off x="5882185" y="1265874"/>
              <a:ext cx="4440001" cy="276772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78E7156F-F04C-6740-B464-B7254F45E7D0}"/>
              </a:ext>
            </a:extLst>
          </p:cNvPr>
          <p:cNvSpPr/>
          <p:nvPr/>
        </p:nvSpPr>
        <p:spPr>
          <a:xfrm>
            <a:off x="0" y="0"/>
            <a:ext cx="6792243" cy="646331"/>
          </a:xfrm>
          <a:prstGeom prst="rect">
            <a:avLst/>
          </a:prstGeom>
          <a:solidFill>
            <a:schemeClr val="accent5">
              <a:lumMod val="20000"/>
              <a:lumOff val="80000"/>
            </a:schemeClr>
          </a:solidFill>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endParaRPr lang="en-US" sz="3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AC1E44A8-2A65-A04B-A7E9-F2A98A77903E}"/>
              </a:ext>
            </a:extLst>
          </p:cNvPr>
          <p:cNvGraphicFramePr>
            <a:graphicFrameLocks noGrp="1"/>
          </p:cNvGraphicFramePr>
          <p:nvPr>
            <p:extLst>
              <p:ext uri="{D42A27DB-BD31-4B8C-83A1-F6EECF244321}">
                <p14:modId xmlns:p14="http://schemas.microsoft.com/office/powerpoint/2010/main" val="1999453180"/>
              </p:ext>
            </p:extLst>
          </p:nvPr>
        </p:nvGraphicFramePr>
        <p:xfrm>
          <a:off x="5292436" y="3598569"/>
          <a:ext cx="6687099" cy="3259430"/>
        </p:xfrm>
        <a:graphic>
          <a:graphicData uri="http://schemas.openxmlformats.org/drawingml/2006/table">
            <a:tbl>
              <a:tblPr firstRow="1" bandRow="1">
                <a:tableStyleId>{5C22544A-7EE6-4342-B048-85BDC9FD1C3A}</a:tableStyleId>
              </a:tblPr>
              <a:tblGrid>
                <a:gridCol w="3006437">
                  <a:extLst>
                    <a:ext uri="{9D8B030D-6E8A-4147-A177-3AD203B41FA5}">
                      <a16:colId xmlns:a16="http://schemas.microsoft.com/office/drawing/2014/main" val="3614182334"/>
                    </a:ext>
                  </a:extLst>
                </a:gridCol>
                <a:gridCol w="2133600">
                  <a:extLst>
                    <a:ext uri="{9D8B030D-6E8A-4147-A177-3AD203B41FA5}">
                      <a16:colId xmlns:a16="http://schemas.microsoft.com/office/drawing/2014/main" val="4172488386"/>
                    </a:ext>
                  </a:extLst>
                </a:gridCol>
                <a:gridCol w="1547062">
                  <a:extLst>
                    <a:ext uri="{9D8B030D-6E8A-4147-A177-3AD203B41FA5}">
                      <a16:colId xmlns:a16="http://schemas.microsoft.com/office/drawing/2014/main" val="1423340213"/>
                    </a:ext>
                  </a:extLst>
                </a:gridCol>
              </a:tblGrid>
              <a:tr h="884702">
                <a:tc gridSpan="3">
                  <a:txBody>
                    <a:bodyPr/>
                    <a:lstStyle/>
                    <a:p>
                      <a:pPr algn="ctr"/>
                      <a:r>
                        <a:rPr lang="en-US" sz="3200" dirty="0" err="1">
                          <a:latin typeface="Times New Roman" panose="02020603050405020304" pitchFamily="18" charset="0"/>
                          <a:cs typeface="Times New Roman" panose="02020603050405020304" pitchFamily="18" charset="0"/>
                        </a:rPr>
                        <a:t>Phiếu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endParaRPr lang="en-US" sz="32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770082446"/>
                  </a:ext>
                </a:extLst>
              </a:tr>
              <a:tr h="791576">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51137310"/>
                  </a:ext>
                </a:extLst>
              </a:tr>
              <a:tr h="791576">
                <a:tc>
                  <a:txBody>
                    <a:bodyPr/>
                    <a:lstStyle/>
                    <a:p>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50107683"/>
                  </a:ext>
                </a:extLst>
              </a:tr>
              <a:tr h="791576">
                <a:tc>
                  <a:txBody>
                    <a:bodyPr/>
                    <a:lstStyle/>
                    <a:p>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17150746"/>
                  </a:ext>
                </a:extLst>
              </a:tr>
            </a:tbl>
          </a:graphicData>
        </a:graphic>
      </p:graphicFrame>
    </p:spTree>
    <p:extLst>
      <p:ext uri="{BB962C8B-B14F-4D97-AF65-F5344CB8AC3E}">
        <p14:creationId xmlns:p14="http://schemas.microsoft.com/office/powerpoint/2010/main" val="331511937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2500"/>
                            </p:stCondLst>
                            <p:childTnLst>
                              <p:par>
                                <p:cTn id="13" presetID="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514" b="36801"/>
          <a:stretch>
            <a:fillRect/>
          </a:stretch>
        </p:blipFill>
        <p:spPr>
          <a:xfrm rot="3245373">
            <a:off x="552870" y="115979"/>
            <a:ext cx="608213" cy="63039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514" b="36801"/>
          <a:stretch>
            <a:fillRect/>
          </a:stretch>
        </p:blipFill>
        <p:spPr>
          <a:xfrm rot="-2788314">
            <a:off x="1265819" y="810213"/>
            <a:ext cx="339312" cy="35168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5328438"/>
            <a:ext cx="765780" cy="79048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32223" flipH="1" flipV="1">
            <a:off x="10356799" y="171607"/>
            <a:ext cx="1837687" cy="953300"/>
          </a:xfrm>
          <a:prstGeom prst="rect">
            <a:avLst/>
          </a:prstGeom>
        </p:spPr>
      </p:pic>
      <p:sp>
        <p:nvSpPr>
          <p:cNvPr id="10" name="TextBox 10"/>
          <p:cNvSpPr txBox="1"/>
          <p:nvPr/>
        </p:nvSpPr>
        <p:spPr>
          <a:xfrm>
            <a:off x="4775200" y="409239"/>
            <a:ext cx="3384217" cy="455574"/>
          </a:xfrm>
          <a:prstGeom prst="rect">
            <a:avLst/>
          </a:prstGeom>
        </p:spPr>
        <p:txBody>
          <a:bodyPr wrap="square" lIns="0" tIns="0" rIns="0" bIns="0" rtlCol="0" anchor="t">
            <a:spAutoFit/>
          </a:bodyPr>
          <a:lstStyle/>
          <a:p>
            <a:pPr algn="ctr" defTabSz="609630">
              <a:lnSpc>
                <a:spcPts val="3520"/>
              </a:lnSpc>
            </a:pPr>
            <a:r>
              <a:rPr lang="vi-VN" sz="3600" b="1" dirty="0">
                <a:solidFill>
                  <a:srgbClr val="0070C0"/>
                </a:solidFill>
                <a:latin typeface="+mj-lt"/>
              </a:rPr>
              <a:t>KHỞI ĐỘNG</a:t>
            </a:r>
            <a:endParaRPr lang="en-US" sz="3600" b="1" dirty="0">
              <a:solidFill>
                <a:srgbClr val="0070C0"/>
              </a:solidFill>
              <a:latin typeface="+mj-lt"/>
            </a:endParaRPr>
          </a:p>
        </p:txBody>
      </p:sp>
      <p:sp>
        <p:nvSpPr>
          <p:cNvPr id="12" name="TextBox 11"/>
          <p:cNvSpPr txBox="1"/>
          <p:nvPr/>
        </p:nvSpPr>
        <p:spPr>
          <a:xfrm>
            <a:off x="1940538" y="867283"/>
            <a:ext cx="9053539" cy="1200329"/>
          </a:xfrm>
          <a:prstGeom prst="rect">
            <a:avLst/>
          </a:prstGeom>
          <a:noFill/>
        </p:spPr>
        <p:txBody>
          <a:bodyPr wrap="square" rtlCol="0">
            <a:spAutoFit/>
          </a:bodyPr>
          <a:lstStyle/>
          <a:p>
            <a:pPr algn="just" defTabSz="609630"/>
            <a:r>
              <a:rPr lang="vi-VN" sz="3600" b="1" i="1" dirty="0">
                <a:solidFill>
                  <a:srgbClr val="00B050"/>
                </a:solidFill>
                <a:latin typeface="+mj-lt"/>
              </a:rPr>
              <a:t>Cả lớp cùng xem video và cho biết cảm nhận của em về câu chuyện này?</a:t>
            </a:r>
            <a:endParaRPr lang="en-US" sz="3600" b="1" i="1" dirty="0">
              <a:solidFill>
                <a:srgbClr val="00B050"/>
              </a:solidFill>
              <a:latin typeface="+mj-lt"/>
            </a:endParaRPr>
          </a:p>
        </p:txBody>
      </p:sp>
      <p:pic>
        <p:nvPicPr>
          <p:cNvPr id="13" name="y2mate.com - THVL Bóng mát tâm hồn Bài học quý giá về tình cảm gia đình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6982" y="2407440"/>
            <a:ext cx="12095017" cy="4450559"/>
          </a:xfrm>
          <a:prstGeom prst="rect">
            <a:avLst/>
          </a:prstGeom>
        </p:spPr>
      </p:pic>
    </p:spTree>
    <p:extLst>
      <p:ext uri="{BB962C8B-B14F-4D97-AF65-F5344CB8AC3E}">
        <p14:creationId xmlns:p14="http://schemas.microsoft.com/office/powerpoint/2010/main" val="67611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55B59D9-65BF-E940-B266-79962C394582}"/>
              </a:ext>
            </a:extLst>
          </p:cNvPr>
          <p:cNvGraphicFramePr>
            <a:graphicFrameLocks noGrp="1"/>
          </p:cNvGraphicFramePr>
          <p:nvPr>
            <p:extLst>
              <p:ext uri="{D42A27DB-BD31-4B8C-83A1-F6EECF244321}">
                <p14:modId xmlns:p14="http://schemas.microsoft.com/office/powerpoint/2010/main" val="1599377052"/>
              </p:ext>
            </p:extLst>
          </p:nvPr>
        </p:nvGraphicFramePr>
        <p:xfrm>
          <a:off x="0" y="124690"/>
          <a:ext cx="12095017" cy="6580911"/>
        </p:xfrm>
        <a:graphic>
          <a:graphicData uri="http://schemas.openxmlformats.org/drawingml/2006/table">
            <a:tbl>
              <a:tblPr firstRow="1" bandRow="1">
                <a:tableStyleId>{5C22544A-7EE6-4342-B048-85BDC9FD1C3A}</a:tableStyleId>
              </a:tblPr>
              <a:tblGrid>
                <a:gridCol w="1625980">
                  <a:extLst>
                    <a:ext uri="{9D8B030D-6E8A-4147-A177-3AD203B41FA5}">
                      <a16:colId xmlns:a16="http://schemas.microsoft.com/office/drawing/2014/main" val="3614182334"/>
                    </a:ext>
                  </a:extLst>
                </a:gridCol>
                <a:gridCol w="5314910">
                  <a:extLst>
                    <a:ext uri="{9D8B030D-6E8A-4147-A177-3AD203B41FA5}">
                      <a16:colId xmlns:a16="http://schemas.microsoft.com/office/drawing/2014/main" val="4172488386"/>
                    </a:ext>
                  </a:extLst>
                </a:gridCol>
                <a:gridCol w="5154127">
                  <a:extLst>
                    <a:ext uri="{9D8B030D-6E8A-4147-A177-3AD203B41FA5}">
                      <a16:colId xmlns:a16="http://schemas.microsoft.com/office/drawing/2014/main" val="1423340213"/>
                    </a:ext>
                  </a:extLst>
                </a:gridCol>
              </a:tblGrid>
              <a:tr h="648121">
                <a:tc gridSpan="3">
                  <a:txBody>
                    <a:bodyPr/>
                    <a:lstStyle/>
                    <a:p>
                      <a:pPr algn="ctr"/>
                      <a:r>
                        <a:rPr lang="en-US" sz="3200" dirty="0" err="1">
                          <a:latin typeface="Times New Roman" panose="02020603050405020304" pitchFamily="18" charset="0"/>
                          <a:cs typeface="Times New Roman" panose="02020603050405020304" pitchFamily="18" charset="0"/>
                        </a:rPr>
                        <a:t>Phiếu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endParaRPr lang="en-US" sz="32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770082446"/>
                  </a:ext>
                </a:extLst>
              </a:tr>
              <a:tr h="648121">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Ngữ</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liệu</a:t>
                      </a:r>
                      <a:endParaRPr lang="en-US" sz="3200" b="1" dirty="0">
                        <a:solidFill>
                          <a:schemeClr val="tx2">
                            <a:lumMod val="60000"/>
                            <a:lumOff val="4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Tác</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dụng</a:t>
                      </a:r>
                      <a:endParaRPr lang="en-US" sz="3200" b="1" dirty="0">
                        <a:solidFill>
                          <a:schemeClr val="tx2">
                            <a:lumMod val="60000"/>
                            <a:lumOff val="4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51137310"/>
                  </a:ext>
                </a:extLst>
              </a:tr>
              <a:tr h="2143781">
                <a:tc>
                  <a:txBody>
                    <a:bodyPr/>
                    <a:lstStyle/>
                    <a:p>
                      <a:pPr algn="ct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Yếu</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tố</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tự</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sự</a:t>
                      </a:r>
                      <a:endParaRPr lang="en-US" sz="3200" b="1" dirty="0">
                        <a:solidFill>
                          <a:schemeClr val="tx2">
                            <a:lumMod val="60000"/>
                            <a:lumOff val="40000"/>
                          </a:schemeClr>
                        </a:solidFill>
                        <a:latin typeface="Times New Roman" panose="02020603050405020304" pitchFamily="18" charset="0"/>
                        <a:cs typeface="Times New Roman" panose="02020603050405020304" pitchFamily="18" charset="0"/>
                      </a:endParaRPr>
                    </a:p>
                  </a:txBody>
                  <a:tcPr/>
                </a:tc>
                <a:tc>
                  <a:txBody>
                    <a:bodyPr/>
                    <a:lstStyle/>
                    <a:p>
                      <a:pPr algn="l"/>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cha con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cha.</a:t>
                      </a:r>
                    </a:p>
                  </a:txBody>
                  <a:tcPr/>
                </a:tc>
                <a:tc>
                  <a:txBody>
                    <a:bodyPr/>
                    <a:lstStyle/>
                    <a:p>
                      <a:pPr algn="l"/>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gũi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cha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con.</a:t>
                      </a:r>
                    </a:p>
                  </a:txBody>
                  <a:tcPr/>
                </a:tc>
                <a:extLst>
                  <a:ext uri="{0D108BD9-81ED-4DB2-BD59-A6C34878D82A}">
                    <a16:rowId xmlns:a16="http://schemas.microsoft.com/office/drawing/2014/main" val="3050107683"/>
                  </a:ext>
                </a:extLst>
              </a:tr>
              <a:tr h="3140888">
                <a:tc>
                  <a:txBody>
                    <a:bodyPr/>
                    <a:lstStyle/>
                    <a:p>
                      <a:pPr algn="ct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Yếu</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tố</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miêu</a:t>
                      </a:r>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tx2">
                              <a:lumMod val="60000"/>
                              <a:lumOff val="40000"/>
                            </a:schemeClr>
                          </a:solidFill>
                          <a:latin typeface="Times New Roman" panose="02020603050405020304" pitchFamily="18" charset="0"/>
                          <a:cs typeface="Times New Roman" panose="02020603050405020304" pitchFamily="18" charset="0"/>
                        </a:rPr>
                        <a:t>tả</a:t>
                      </a:r>
                      <a:endParaRPr lang="en-US" sz="3200" b="1" dirty="0">
                        <a:solidFill>
                          <a:schemeClr val="tx2">
                            <a:lumMod val="60000"/>
                            <a:lumOff val="40000"/>
                          </a:schemeClr>
                        </a:solidFill>
                        <a:latin typeface="Times New Roman" panose="02020603050405020304" pitchFamily="18" charset="0"/>
                        <a:cs typeface="Times New Roman" panose="02020603050405020304" pitchFamily="18" charset="0"/>
                      </a:endParaRPr>
                    </a:p>
                  </a:txBody>
                  <a:tcPr/>
                </a:tc>
                <a:tc>
                  <a:txBody>
                    <a:bodyPr/>
                    <a:lstStyle/>
                    <a:p>
                      <a:pPr algn="l"/>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cha con </a:t>
                      </a:r>
                      <a:r>
                        <a:rPr lang="en-US" sz="3200" dirty="0" err="1">
                          <a:latin typeface="Times New Roman" panose="02020603050405020304" pitchFamily="18" charset="0"/>
                          <a:cs typeface="Times New Roman" panose="02020603050405020304" pitchFamily="18" charset="0"/>
                        </a:rPr>
                        <a:t>dắt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mịn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buồm</a:t>
                      </a:r>
                      <a:r>
                        <a:rPr lang="en-US" sz="3200" dirty="0">
                          <a:latin typeface="Times New Roman" panose="02020603050405020304" pitchFamily="18" charset="0"/>
                          <a:cs typeface="Times New Roman" panose="02020603050405020304" pitchFamily="18" charset="0"/>
                        </a:rPr>
                        <a:t>.</a:t>
                      </a:r>
                    </a:p>
                  </a:txBody>
                  <a:tcPr/>
                </a:tc>
                <a:tc>
                  <a:txBody>
                    <a:bodyPr/>
                    <a:lstStyle/>
                    <a:p>
                      <a:pPr algn="l"/>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dung ra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cha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khung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sớm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mai</a:t>
                      </a:r>
                      <a:r>
                        <a:rPr lang="en-US" sz="32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117150746"/>
                  </a:ext>
                </a:extLst>
              </a:tr>
            </a:tbl>
          </a:graphicData>
        </a:graphic>
      </p:graphicFrame>
    </p:spTree>
    <p:extLst>
      <p:ext uri="{BB962C8B-B14F-4D97-AF65-F5344CB8AC3E}">
        <p14:creationId xmlns:p14="http://schemas.microsoft.com/office/powerpoint/2010/main" val="300630620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569527" y="136751"/>
            <a:ext cx="5999018" cy="3049794"/>
            <a:chOff x="5882185" y="475158"/>
            <a:chExt cx="5068651" cy="3558444"/>
          </a:xfrm>
        </p:grpSpPr>
        <p:sp>
          <p:nvSpPr>
            <p:cNvPr id="15" name="TextBox 14">
              <a:extLst>
                <a:ext uri="{FF2B5EF4-FFF2-40B4-BE49-F238E27FC236}">
                  <a16:creationId xmlns:a16="http://schemas.microsoft.com/office/drawing/2014/main" id="{FE2A7C62-717E-4AB5-873A-AA5D97F2CE18}"/>
                </a:ext>
              </a:extLst>
            </p:cNvPr>
            <p:cNvSpPr txBox="1"/>
            <p:nvPr/>
          </p:nvSpPr>
          <p:spPr>
            <a:xfrm>
              <a:off x="6233440" y="993678"/>
              <a:ext cx="4366140" cy="2063873"/>
            </a:xfrm>
            <a:prstGeom prst="rect">
              <a:avLst/>
            </a:prstGeom>
            <a:noFill/>
          </p:spPr>
          <p:txBody>
            <a:bodyPr wrap="square">
              <a:spAutoFit/>
            </a:bodyPr>
            <a:lstStyle/>
            <a:p>
              <a:pPr algn="ct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Những</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cánh</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buồm</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là</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thơ</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tự</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do hay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thơ</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cách</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luật</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Dựa</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vào</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đâu</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mà</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em</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biết</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được</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điều</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đó</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a:t>
              </a:r>
            </a:p>
            <a:p>
              <a:pPr algn="ct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Em</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hãy</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đọc</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lại</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tri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thức</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đọc</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hiểu</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và</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hoàn</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thành</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PHT </a:t>
              </a:r>
              <a:r>
                <a:rPr lang="en-US" sz="2800" b="1" i="1" dirty="0" err="1">
                  <a:solidFill>
                    <a:schemeClr val="tx2">
                      <a:lumMod val="60000"/>
                      <a:lumOff val="40000"/>
                    </a:schemeClr>
                  </a:solidFill>
                  <a:latin typeface="Times New Roman" panose="02020603050405020304" pitchFamily="18" charset="0"/>
                  <a:cs typeface="Times New Roman" panose="02020603050405020304" pitchFamily="18" charset="0"/>
                </a:rPr>
                <a:t>số</a:t>
              </a:r>
              <a:r>
                <a:rPr lang="en-US" sz="2800" b="1" i="1" dirty="0">
                  <a:solidFill>
                    <a:schemeClr val="tx2">
                      <a:lumMod val="60000"/>
                      <a:lumOff val="40000"/>
                    </a:schemeClr>
                  </a:solidFill>
                  <a:latin typeface="Times New Roman" panose="02020603050405020304" pitchFamily="18" charset="0"/>
                  <a:cs typeface="Times New Roman" panose="02020603050405020304" pitchFamily="18" charset="0"/>
                </a:rPr>
                <a:t> 2.</a:t>
              </a:r>
            </a:p>
          </p:txBody>
        </p:sp>
        <p:sp>
          <p:nvSpPr>
            <p:cNvPr id="16" name="Cloud 15"/>
            <p:cNvSpPr/>
            <p:nvPr/>
          </p:nvSpPr>
          <p:spPr>
            <a:xfrm>
              <a:off x="5882185" y="475158"/>
              <a:ext cx="5068651" cy="355844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955B59D9-65BF-E940-B266-79962C394582}"/>
              </a:ext>
            </a:extLst>
          </p:cNvPr>
          <p:cNvGraphicFramePr>
            <a:graphicFrameLocks noGrp="1"/>
          </p:cNvGraphicFramePr>
          <p:nvPr>
            <p:extLst>
              <p:ext uri="{D42A27DB-BD31-4B8C-83A1-F6EECF244321}">
                <p14:modId xmlns:p14="http://schemas.microsoft.com/office/powerpoint/2010/main" val="1457727053"/>
              </p:ext>
            </p:extLst>
          </p:nvPr>
        </p:nvGraphicFramePr>
        <p:xfrm>
          <a:off x="152400" y="3186544"/>
          <a:ext cx="11942618" cy="3431589"/>
        </p:xfrm>
        <a:graphic>
          <a:graphicData uri="http://schemas.openxmlformats.org/drawingml/2006/table">
            <a:tbl>
              <a:tblPr firstRow="1" bandRow="1">
                <a:tableStyleId>{5C22544A-7EE6-4342-B048-85BDC9FD1C3A}</a:tableStyleId>
              </a:tblPr>
              <a:tblGrid>
                <a:gridCol w="3010505">
                  <a:extLst>
                    <a:ext uri="{9D8B030D-6E8A-4147-A177-3AD203B41FA5}">
                      <a16:colId xmlns:a16="http://schemas.microsoft.com/office/drawing/2014/main" val="3614182334"/>
                    </a:ext>
                  </a:extLst>
                </a:gridCol>
                <a:gridCol w="8932113">
                  <a:extLst>
                    <a:ext uri="{9D8B030D-6E8A-4147-A177-3AD203B41FA5}">
                      <a16:colId xmlns:a16="http://schemas.microsoft.com/office/drawing/2014/main" val="1423340213"/>
                    </a:ext>
                  </a:extLst>
                </a:gridCol>
              </a:tblGrid>
              <a:tr h="541802">
                <a:tc gridSpan="2">
                  <a:txBody>
                    <a:bodyPr/>
                    <a:lstStyle/>
                    <a:p>
                      <a:pPr algn="ctr"/>
                      <a:r>
                        <a:rPr lang="en-US" sz="3200" dirty="0" err="1">
                          <a:latin typeface="Times New Roman" panose="02020603050405020304" pitchFamily="18" charset="0"/>
                          <a:cs typeface="Times New Roman" panose="02020603050405020304" pitchFamily="18" charset="0"/>
                        </a:rPr>
                        <a:t>Phiếu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2</a:t>
                      </a:r>
                    </a:p>
                  </a:txBody>
                  <a:tcPr/>
                </a:tc>
                <a:tc hMerge="1">
                  <a:txBody>
                    <a:bodyPr/>
                    <a:lstStyle/>
                    <a:p>
                      <a:endParaRPr lang="en-US" dirty="0"/>
                    </a:p>
                  </a:txBody>
                  <a:tcPr/>
                </a:tc>
                <a:extLst>
                  <a:ext uri="{0D108BD9-81ED-4DB2-BD59-A6C34878D82A}">
                    <a16:rowId xmlns:a16="http://schemas.microsoft.com/office/drawing/2014/main" val="3770082446"/>
                  </a:ext>
                </a:extLst>
              </a:tr>
              <a:tr h="974717">
                <a:tc>
                  <a:txBody>
                    <a:bodyPr/>
                    <a:lstStyle/>
                    <a:p>
                      <a:pPr algn="ct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Đặc</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điểm</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của</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thơ</a:t>
                      </a:r>
                      <a:endParaRPr lang="en-US" sz="2800" b="1" dirty="0">
                        <a:solidFill>
                          <a:schemeClr val="tx2">
                            <a:lumMod val="60000"/>
                            <a:lumOff val="4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Thể</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hiện</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trong</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văn</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bản</a:t>
                      </a:r>
                      <a:endParaRPr lang="en-US" sz="2800" b="1" dirty="0">
                        <a:solidFill>
                          <a:schemeClr val="tx2">
                            <a:lumMod val="60000"/>
                            <a:lumOff val="40000"/>
                          </a:schemeClr>
                        </a:solidFill>
                        <a:latin typeface="Times New Roman" panose="02020603050405020304" pitchFamily="18" charset="0"/>
                        <a:cs typeface="Times New Roman" panose="02020603050405020304" pitchFamily="18" charset="0"/>
                      </a:endParaRPr>
                    </a:p>
                    <a:p>
                      <a:pPr algn="ct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Những</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cánh</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buồm</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2451137310"/>
                  </a:ext>
                </a:extLst>
              </a:tr>
              <a:tr h="541802">
                <a:tc>
                  <a:txBody>
                    <a:bodyPr/>
                    <a:lstStyle/>
                    <a:p>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p>
                  </a:txBody>
                  <a:tcPr/>
                </a:tc>
                <a:tc>
                  <a:txBody>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050107683"/>
                  </a:ext>
                </a:extLst>
              </a:tr>
              <a:tr h="1335950">
                <a:tc>
                  <a:txBody>
                    <a:bodyPr/>
                    <a:lstStyle/>
                    <a:p>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a:t>
                      </a:r>
                    </a:p>
                  </a:txBody>
                  <a:tcPr/>
                </a:tc>
                <a:tc>
                  <a:txBody>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117150746"/>
                  </a:ext>
                </a:extLst>
              </a:tr>
            </a:tbl>
          </a:graphicData>
        </a:graphic>
      </p:graphicFrame>
      <p:sp>
        <p:nvSpPr>
          <p:cNvPr id="10" name="Rectangle 9">
            <a:extLst>
              <a:ext uri="{FF2B5EF4-FFF2-40B4-BE49-F238E27FC236}">
                <a16:creationId xmlns:a16="http://schemas.microsoft.com/office/drawing/2014/main" id="{3E547786-EA45-AE47-9210-E738AA7E7B8B}"/>
              </a:ext>
            </a:extLst>
          </p:cNvPr>
          <p:cNvSpPr/>
          <p:nvPr/>
        </p:nvSpPr>
        <p:spPr>
          <a:xfrm>
            <a:off x="0" y="0"/>
            <a:ext cx="5569527" cy="646331"/>
          </a:xfrm>
          <a:prstGeom prst="rect">
            <a:avLst/>
          </a:prstGeom>
          <a:solidFill>
            <a:schemeClr val="accent5">
              <a:lumMod val="20000"/>
              <a:lumOff val="80000"/>
            </a:schemeClr>
          </a:solidFill>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Đặc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tự</a:t>
            </a:r>
            <a:r>
              <a:rPr lang="en-US" sz="3600" b="1" dirty="0">
                <a:solidFill>
                  <a:srgbClr val="FF0000"/>
                </a:solidFill>
                <a:latin typeface="Times New Roman" panose="02020603050405020304" pitchFamily="18" charset="0"/>
                <a:cs typeface="Times New Roman" panose="02020603050405020304" pitchFamily="18" charset="0"/>
              </a:rPr>
              <a:t> do</a:t>
            </a:r>
          </a:p>
        </p:txBody>
      </p:sp>
    </p:spTree>
    <p:extLst>
      <p:ext uri="{BB962C8B-B14F-4D97-AF65-F5344CB8AC3E}">
        <p14:creationId xmlns:p14="http://schemas.microsoft.com/office/powerpoint/2010/main" val="262863076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25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547786-EA45-AE47-9210-E738AA7E7B8B}"/>
              </a:ext>
            </a:extLst>
          </p:cNvPr>
          <p:cNvSpPr/>
          <p:nvPr/>
        </p:nvSpPr>
        <p:spPr>
          <a:xfrm>
            <a:off x="0" y="3685"/>
            <a:ext cx="5633773" cy="646331"/>
          </a:xfrm>
          <a:prstGeom prst="rect">
            <a:avLst/>
          </a:prstGeom>
          <a:solidFill>
            <a:schemeClr val="accent5">
              <a:lumMod val="20000"/>
              <a:lumOff val="80000"/>
            </a:schemeClr>
          </a:solidFill>
        </p:spPr>
        <p:txBody>
          <a:bodyPr wrap="square">
            <a:spAutoFit/>
          </a:bodyPr>
          <a:lstStyle/>
          <a:p>
            <a:r>
              <a:rPr lang="en-US" sz="3600" dirty="0">
                <a:latin typeface="Times New Roman" panose="02020603050405020304" pitchFamily="18" charset="0"/>
                <a:cs typeface="Times New Roman" panose="02020603050405020304" pitchFamily="18" charset="0"/>
              </a:rPr>
              <a:t>3.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do</a:t>
            </a:r>
          </a:p>
        </p:txBody>
      </p:sp>
      <p:sp>
        <p:nvSpPr>
          <p:cNvPr id="9" name="TextBox 8">
            <a:extLst>
              <a:ext uri="{FF2B5EF4-FFF2-40B4-BE49-F238E27FC236}">
                <a16:creationId xmlns:a16="http://schemas.microsoft.com/office/drawing/2014/main" id="{FA7E23D8-0F3A-A046-8F53-ED8361CC7620}"/>
              </a:ext>
            </a:extLst>
          </p:cNvPr>
          <p:cNvSpPr txBox="1"/>
          <p:nvPr/>
        </p:nvSpPr>
        <p:spPr>
          <a:xfrm>
            <a:off x="339390" y="1355793"/>
            <a:ext cx="5294383" cy="1200329"/>
          </a:xfrm>
          <a:prstGeom prst="rect">
            <a:avLst/>
          </a:prstGeom>
          <a:solidFill>
            <a:srgbClr val="FFC000"/>
          </a:solidFill>
          <a:ln w="28575">
            <a:solidFill>
              <a:schemeClr val="bg1"/>
            </a:solidFill>
          </a:ln>
        </p:spPr>
        <p:txBody>
          <a:bodyPr wrap="square">
            <a:spAutoFit/>
          </a:bodyPr>
          <a:lstStyle/>
          <a:p>
            <a:pPr algn="ct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Những</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cánh</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buồm</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thuộc</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thể</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thơ</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tự</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do.</a:t>
            </a:r>
          </a:p>
        </p:txBody>
      </p:sp>
      <p:pic>
        <p:nvPicPr>
          <p:cNvPr id="11" name="Picture 10">
            <a:extLst>
              <a:ext uri="{FF2B5EF4-FFF2-40B4-BE49-F238E27FC236}">
                <a16:creationId xmlns:a16="http://schemas.microsoft.com/office/drawing/2014/main" id="{8B508EFA-57D9-CC47-934A-BB43E923A126}"/>
              </a:ext>
            </a:extLst>
          </p:cNvPr>
          <p:cNvPicPr>
            <a:picLocks noChangeAspect="1"/>
          </p:cNvPicPr>
          <p:nvPr/>
        </p:nvPicPr>
        <p:blipFill rotWithShape="1">
          <a:blip r:embed="rId3">
            <a:extLst>
              <a:ext uri="{28A0092B-C50C-407E-A947-70E740481C1C}">
                <a14:useLocalDpi xmlns:a14="http://schemas.microsoft.com/office/drawing/2010/main" val="0"/>
              </a:ext>
            </a:extLst>
          </a:blip>
          <a:srcRect l="3935" t="54640" r="4706"/>
          <a:stretch/>
        </p:blipFill>
        <p:spPr>
          <a:xfrm>
            <a:off x="322467" y="2605075"/>
            <a:ext cx="5311306" cy="3878852"/>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1AA900CA-FA2C-044D-8CAF-A4A388FA9757}"/>
              </a:ext>
            </a:extLst>
          </p:cNvPr>
          <p:cNvSpPr/>
          <p:nvPr/>
        </p:nvSpPr>
        <p:spPr>
          <a:xfrm>
            <a:off x="5923019" y="2605075"/>
            <a:ext cx="6268981" cy="3416320"/>
          </a:xfrm>
          <a:prstGeom prst="rect">
            <a:avLst/>
          </a:prstGeom>
          <a:ln>
            <a:solidFill>
              <a:schemeClr val="tx2">
                <a:lumMod val="60000"/>
                <a:lumOff val="40000"/>
              </a:schemeClr>
            </a:solidFill>
          </a:ln>
        </p:spPr>
        <p:txBody>
          <a:bodyPr wrap="square">
            <a:spAutoFit/>
          </a:bodyPr>
          <a:lstStyle/>
          <a:p>
            <a:r>
              <a:rPr lang="en-US" sz="3600" b="1" dirty="0" err="1">
                <a:solidFill>
                  <a:schemeClr val="tx2">
                    <a:lumMod val="60000"/>
                    <a:lumOff val="40000"/>
                  </a:schemeClr>
                </a:solidFill>
                <a:latin typeface="Times New Roman" panose="02020603050405020304" pitchFamily="18" charset="0"/>
                <a:cs typeface="Times New Roman" panose="02020603050405020304" pitchFamily="18" charset="0"/>
              </a:rPr>
              <a:t>Bài</a:t>
            </a:r>
            <a:r>
              <a:rPr lang="en-US" sz="36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2">
                    <a:lumMod val="60000"/>
                    <a:lumOff val="40000"/>
                  </a:schemeClr>
                </a:solidFill>
                <a:latin typeface="Times New Roman" panose="02020603050405020304" pitchFamily="18" charset="0"/>
                <a:cs typeface="Times New Roman" panose="02020603050405020304" pitchFamily="18" charset="0"/>
              </a:rPr>
              <a:t>thơ</a:t>
            </a:r>
            <a:r>
              <a:rPr lang="en-US" sz="36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2">
                    <a:lumMod val="60000"/>
                    <a:lumOff val="40000"/>
                  </a:schemeClr>
                </a:solidFill>
                <a:latin typeface="Times New Roman" panose="02020603050405020304" pitchFamily="18" charset="0"/>
                <a:cs typeface="Times New Roman" panose="02020603050405020304" pitchFamily="18" charset="0"/>
              </a:rPr>
              <a:t>không</a:t>
            </a:r>
            <a:r>
              <a:rPr lang="en-US" sz="36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2">
                    <a:lumMod val="60000"/>
                    <a:lumOff val="40000"/>
                  </a:schemeClr>
                </a:solidFill>
                <a:latin typeface="Times New Roman" panose="02020603050405020304" pitchFamily="18" charset="0"/>
                <a:cs typeface="Times New Roman" panose="02020603050405020304" pitchFamily="18" charset="0"/>
              </a:rPr>
              <a:t>có</a:t>
            </a:r>
            <a:r>
              <a:rPr lang="en-US" sz="36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2">
                    <a:lumMod val="60000"/>
                    <a:lumOff val="40000"/>
                  </a:schemeClr>
                </a:solidFill>
                <a:latin typeface="Times New Roman" panose="02020603050405020304" pitchFamily="18" charset="0"/>
                <a:cs typeface="Times New Roman" panose="02020603050405020304" pitchFamily="18" charset="0"/>
              </a:rPr>
              <a:t>quy</a:t>
            </a:r>
            <a:r>
              <a:rPr lang="en-US" sz="36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2">
                    <a:lumMod val="60000"/>
                    <a:lumOff val="40000"/>
                  </a:schemeClr>
                </a:solidFill>
                <a:latin typeface="Times New Roman" panose="02020603050405020304" pitchFamily="18" charset="0"/>
                <a:cs typeface="Times New Roman" panose="02020603050405020304" pitchFamily="18" charset="0"/>
              </a:rPr>
              <a:t>tắc</a:t>
            </a:r>
            <a:r>
              <a:rPr lang="en-US" sz="36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2">
                    <a:lumMod val="60000"/>
                    <a:lumOff val="40000"/>
                  </a:schemeClr>
                </a:solidFill>
                <a:latin typeface="Times New Roman" panose="02020603050405020304" pitchFamily="18" charset="0"/>
                <a:cs typeface="Times New Roman" panose="02020603050405020304" pitchFamily="18" charset="0"/>
              </a:rPr>
              <a:t>nhất</a:t>
            </a:r>
            <a:r>
              <a:rPr lang="en-US" sz="36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2">
                    <a:lumMod val="60000"/>
                    <a:lumOff val="40000"/>
                  </a:schemeClr>
                </a:solidFill>
                <a:latin typeface="Times New Roman" panose="02020603050405020304" pitchFamily="18" charset="0"/>
                <a:cs typeface="Times New Roman" panose="02020603050405020304" pitchFamily="18" charset="0"/>
              </a:rPr>
              <a:t>định</a:t>
            </a:r>
            <a:r>
              <a:rPr lang="en-US" sz="36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2">
                    <a:lumMod val="60000"/>
                    <a:lumOff val="40000"/>
                  </a:schemeClr>
                </a:solidFill>
                <a:latin typeface="Times New Roman" panose="02020603050405020304" pitchFamily="18" charset="0"/>
                <a:cs typeface="Times New Roman" panose="02020603050405020304" pitchFamily="18" charset="0"/>
              </a:rPr>
              <a:t>về</a:t>
            </a:r>
            <a:r>
              <a:rPr lang="en-US" sz="3600" b="1" dirty="0">
                <a:solidFill>
                  <a:schemeClr val="tx2">
                    <a:lumMod val="60000"/>
                    <a:lumOff val="40000"/>
                  </a:schemeClr>
                </a:solidFill>
                <a:latin typeface="Times New Roman" panose="02020603050405020304" pitchFamily="18" charset="0"/>
                <a:cs typeface="Times New Roman" panose="02020603050405020304" pitchFamily="18" charset="0"/>
              </a:rPr>
              <a:t> </a:t>
            </a:r>
          </a:p>
          <a:p>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Số</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dòng</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thơ</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(27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dòng</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a:t>
            </a:r>
          </a:p>
          <a:p>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Số</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chữ</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trong</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câu</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thơ</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(2,3,5,6,8,9,10);</a:t>
            </a:r>
          </a:p>
          <a:p>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Gieo</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vần</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hồng</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trong</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nhà</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ta.</a:t>
            </a:r>
          </a:p>
        </p:txBody>
      </p:sp>
      <p:sp>
        <p:nvSpPr>
          <p:cNvPr id="13" name="Rectangle 12">
            <a:extLst>
              <a:ext uri="{FF2B5EF4-FFF2-40B4-BE49-F238E27FC236}">
                <a16:creationId xmlns:a16="http://schemas.microsoft.com/office/drawing/2014/main" id="{A984CD5D-2FCB-274B-938C-E1A34C8D2F0E}"/>
              </a:ext>
            </a:extLst>
          </p:cNvPr>
          <p:cNvSpPr/>
          <p:nvPr/>
        </p:nvSpPr>
        <p:spPr>
          <a:xfrm>
            <a:off x="6906693" y="1930084"/>
            <a:ext cx="3793026" cy="584775"/>
          </a:xfrm>
          <a:prstGeom prst="rect">
            <a:avLst/>
          </a:prstGeom>
          <a:solidFill>
            <a:schemeClr val="tx2">
              <a:lumMod val="60000"/>
              <a:lumOff val="40000"/>
            </a:schemeClr>
          </a:solidFill>
        </p:spPr>
        <p:txBody>
          <a:bodyPr wrap="none">
            <a:spAutoFit/>
          </a:bodyPr>
          <a:lstStyle/>
          <a:p>
            <a:r>
              <a:rPr lang="en-US" sz="3200" b="1" dirty="0" err="1">
                <a:solidFill>
                  <a:schemeClr val="bg1"/>
                </a:solidFill>
                <a:latin typeface="Times New Roman" panose="02020603050405020304" pitchFamily="18" charset="0"/>
                <a:cs typeface="Times New Roman" panose="02020603050405020304" pitchFamily="18" charset="0"/>
              </a:rPr>
              <a:t>Căn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cứ</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định</a:t>
            </a:r>
            <a:r>
              <a:rPr lang="en-US" sz="3200" b="1" dirty="0">
                <a:solidFill>
                  <a:schemeClr val="bg1"/>
                </a:solidFill>
                <a:latin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endParaRPr>
          </a:p>
        </p:txBody>
      </p:sp>
      <p:cxnSp>
        <p:nvCxnSpPr>
          <p:cNvPr id="17" name="Straight Arrow Connector 16">
            <a:extLst>
              <a:ext uri="{FF2B5EF4-FFF2-40B4-BE49-F238E27FC236}">
                <a16:creationId xmlns:a16="http://schemas.microsoft.com/office/drawing/2014/main" id="{82C34AE4-0545-6740-B094-DAB7C37951C1}"/>
              </a:ext>
            </a:extLst>
          </p:cNvPr>
          <p:cNvCxnSpPr>
            <a:cxnSpLocks/>
          </p:cNvCxnSpPr>
          <p:nvPr/>
        </p:nvCxnSpPr>
        <p:spPr>
          <a:xfrm flipV="1">
            <a:off x="5633773" y="2121016"/>
            <a:ext cx="1272920" cy="1385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05720177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strVal val="#ppt_w*0.70"/>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animEffect transition="in" filter="fade">
                                      <p:cBhvr>
                                        <p:cTn id="21" dur="1000"/>
                                        <p:tgtEl>
                                          <p:spTgt spid="1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0.70"/>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55B59D9-65BF-E940-B266-79962C394582}"/>
              </a:ext>
            </a:extLst>
          </p:cNvPr>
          <p:cNvGraphicFramePr>
            <a:graphicFrameLocks noGrp="1"/>
          </p:cNvGraphicFramePr>
          <p:nvPr>
            <p:extLst>
              <p:ext uri="{D42A27DB-BD31-4B8C-83A1-F6EECF244321}">
                <p14:modId xmlns:p14="http://schemas.microsoft.com/office/powerpoint/2010/main" val="3076664565"/>
              </p:ext>
            </p:extLst>
          </p:nvPr>
        </p:nvGraphicFramePr>
        <p:xfrm>
          <a:off x="0" y="0"/>
          <a:ext cx="12192000" cy="6814973"/>
        </p:xfrm>
        <a:graphic>
          <a:graphicData uri="http://schemas.openxmlformats.org/drawingml/2006/table">
            <a:tbl>
              <a:tblPr firstRow="1" bandRow="1">
                <a:tableStyleId>{5C22544A-7EE6-4342-B048-85BDC9FD1C3A}</a:tableStyleId>
              </a:tblPr>
              <a:tblGrid>
                <a:gridCol w="3117857">
                  <a:extLst>
                    <a:ext uri="{9D8B030D-6E8A-4147-A177-3AD203B41FA5}">
                      <a16:colId xmlns:a16="http://schemas.microsoft.com/office/drawing/2014/main" val="3614182334"/>
                    </a:ext>
                  </a:extLst>
                </a:gridCol>
                <a:gridCol w="9074143">
                  <a:extLst>
                    <a:ext uri="{9D8B030D-6E8A-4147-A177-3AD203B41FA5}">
                      <a16:colId xmlns:a16="http://schemas.microsoft.com/office/drawing/2014/main" val="1423340213"/>
                    </a:ext>
                  </a:extLst>
                </a:gridCol>
              </a:tblGrid>
              <a:tr h="566573">
                <a:tc gridSpan="2">
                  <a:txBody>
                    <a:bodyPr/>
                    <a:lstStyle/>
                    <a:p>
                      <a:pPr algn="ctr"/>
                      <a:r>
                        <a:rPr lang="en-US" sz="2800" b="1" dirty="0" err="1">
                          <a:latin typeface="Times New Roman" panose="02020603050405020304" pitchFamily="18" charset="0"/>
                          <a:cs typeface="Times New Roman" panose="02020603050405020304" pitchFamily="18" charset="0"/>
                        </a:rPr>
                        <a:t>Phiếu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2</a:t>
                      </a:r>
                      <a:endParaRPr lang="en-US" sz="2400" b="1"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3770082446"/>
                  </a:ext>
                </a:extLst>
              </a:tr>
              <a:tr h="868745">
                <a:tc>
                  <a:txBody>
                    <a:bodyPr/>
                    <a:lstStyle/>
                    <a:p>
                      <a:pPr algn="ct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Đặc</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điểm</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của</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thể</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loại</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thơ</a:t>
                      </a:r>
                      <a:endParaRPr lang="en-US" sz="2800" b="1" dirty="0">
                        <a:solidFill>
                          <a:schemeClr val="tx2">
                            <a:lumMod val="60000"/>
                            <a:lumOff val="4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Thể</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hiện</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trong</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văn</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bản</a:t>
                      </a:r>
                      <a:endParaRPr lang="en-US" sz="2800" b="1" dirty="0">
                        <a:solidFill>
                          <a:schemeClr val="tx2">
                            <a:lumMod val="60000"/>
                            <a:lumOff val="40000"/>
                          </a:schemeClr>
                        </a:solidFill>
                        <a:latin typeface="Times New Roman" panose="02020603050405020304" pitchFamily="18" charset="0"/>
                        <a:cs typeface="Times New Roman" panose="02020603050405020304" pitchFamily="18" charset="0"/>
                      </a:endParaRPr>
                    </a:p>
                    <a:p>
                      <a:pPr algn="ct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Những</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cánh</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b="1" dirty="0" err="1">
                          <a:solidFill>
                            <a:schemeClr val="tx2">
                              <a:lumMod val="60000"/>
                              <a:lumOff val="40000"/>
                            </a:schemeClr>
                          </a:solidFill>
                          <a:latin typeface="Times New Roman" panose="02020603050405020304" pitchFamily="18" charset="0"/>
                          <a:cs typeface="Times New Roman" panose="02020603050405020304" pitchFamily="18" charset="0"/>
                        </a:rPr>
                        <a:t>buồm</a:t>
                      </a:r>
                      <a:r>
                        <a:rPr lang="en-US" sz="2800" b="1" dirty="0">
                          <a:solidFill>
                            <a:schemeClr val="tx2">
                              <a:lumMod val="60000"/>
                              <a:lumOff val="40000"/>
                            </a:schemeClr>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2451137310"/>
                  </a:ext>
                </a:extLst>
              </a:tr>
              <a:tr h="2215420">
                <a:tc>
                  <a:txBody>
                    <a:bodyPr/>
                    <a:lstStyle/>
                    <a:p>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bao la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khao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dang </a:t>
                      </a:r>
                      <a:r>
                        <a:rPr lang="en-US" sz="2800" dirty="0" err="1">
                          <a:latin typeface="Times New Roman" panose="02020603050405020304" pitchFamily="18" charset="0"/>
                          <a:cs typeface="Times New Roman" panose="02020603050405020304" pitchFamily="18" charset="0"/>
                        </a:rPr>
                        <a:t>dở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050107683"/>
                  </a:ext>
                </a:extLst>
              </a:tr>
              <a:tr h="2757322">
                <a:tc>
                  <a:txBody>
                    <a:bodyPr/>
                    <a:lstStyle/>
                    <a:p>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a:t>
                      </a:r>
                    </a:p>
                  </a:txBody>
                  <a:tcPr/>
                </a:tc>
                <a:tc>
                  <a:txBody>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buồm</a:t>
                      </a:r>
                      <a:r>
                        <a:rPr lang="en-US" sz="2800" i="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2);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bóng</a:t>
                      </a:r>
                      <a:r>
                        <a:rPr lang="en-US" sz="2800" i="1" dirty="0">
                          <a:latin typeface="Times New Roman" panose="02020603050405020304" pitchFamily="18" charset="0"/>
                          <a:cs typeface="Times New Roman" panose="02020603050405020304" pitchFamily="18" charset="0"/>
                        </a:rPr>
                        <a:t> cha, </a:t>
                      </a:r>
                      <a:r>
                        <a:rPr lang="en-US" sz="2800" i="1" dirty="0" err="1">
                          <a:latin typeface="Times New Roman" panose="02020603050405020304" pitchFamily="18" charset="0"/>
                          <a:cs typeface="Times New Roman" panose="02020603050405020304" pitchFamily="18" charset="0"/>
                        </a:rPr>
                        <a:t>bóng</a:t>
                      </a:r>
                      <a:r>
                        <a:rPr lang="en-US" sz="2800" i="1" dirty="0">
                          <a:latin typeface="Times New Roman" panose="02020603050405020304" pitchFamily="18" charset="0"/>
                          <a:cs typeface="Times New Roman" panose="02020603050405020304" pitchFamily="18" charset="0"/>
                        </a:rPr>
                        <a:t> con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2),…</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cha, con, </a:t>
                      </a:r>
                      <a:r>
                        <a:rPr lang="en-US" sz="2800" i="1" dirty="0" err="1">
                          <a:latin typeface="Times New Roman" panose="02020603050405020304" pitchFamily="18" charset="0"/>
                          <a:cs typeface="Times New Roman" panose="02020603050405020304" pitchFamily="18" charset="0"/>
                        </a:rPr>
                        <a:t>cát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mịn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sớm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117150746"/>
                  </a:ext>
                </a:extLst>
              </a:tr>
            </a:tbl>
          </a:graphicData>
        </a:graphic>
      </p:graphicFrame>
    </p:spTree>
    <p:extLst>
      <p:ext uri="{BB962C8B-B14F-4D97-AF65-F5344CB8AC3E}">
        <p14:creationId xmlns:p14="http://schemas.microsoft.com/office/powerpoint/2010/main" val="4207159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8">
            <a:extLst>
              <a:ext uri="{FF2B5EF4-FFF2-40B4-BE49-F238E27FC236}">
                <a16:creationId xmlns:a16="http://schemas.microsoft.com/office/drawing/2014/main" id="{424EA2A1-7D69-40FF-B8B9-B357EB97F5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896" y="185550"/>
            <a:ext cx="928516" cy="83145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13" y="3031073"/>
            <a:ext cx="4535608" cy="3976215"/>
          </a:xfrm>
          <a:prstGeom prst="rect">
            <a:avLst/>
          </a:prstGeom>
        </p:spPr>
      </p:pic>
      <p:grpSp>
        <p:nvGrpSpPr>
          <p:cNvPr id="6" name="Group 5">
            <a:extLst>
              <a:ext uri="{FF2B5EF4-FFF2-40B4-BE49-F238E27FC236}">
                <a16:creationId xmlns:a16="http://schemas.microsoft.com/office/drawing/2014/main" id="{68F45B29-C829-6E4F-97F7-1406EED2AA08}"/>
              </a:ext>
            </a:extLst>
          </p:cNvPr>
          <p:cNvGrpSpPr/>
          <p:nvPr/>
        </p:nvGrpSpPr>
        <p:grpSpPr>
          <a:xfrm>
            <a:off x="1146412" y="795197"/>
            <a:ext cx="4338575" cy="3558444"/>
            <a:chOff x="5882185" y="475158"/>
            <a:chExt cx="5691116" cy="3558444"/>
          </a:xfrm>
        </p:grpSpPr>
        <p:sp>
          <p:nvSpPr>
            <p:cNvPr id="7" name="TextBox 6">
              <a:extLst>
                <a:ext uri="{FF2B5EF4-FFF2-40B4-BE49-F238E27FC236}">
                  <a16:creationId xmlns:a16="http://schemas.microsoft.com/office/drawing/2014/main" id="{EBF8A2F8-603E-5249-8791-1D8A0A7A4810}"/>
                </a:ext>
              </a:extLst>
            </p:cNvPr>
            <p:cNvSpPr txBox="1"/>
            <p:nvPr/>
          </p:nvSpPr>
          <p:spPr>
            <a:xfrm>
              <a:off x="6477272" y="1100218"/>
              <a:ext cx="4448235" cy="230832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Tình</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cảm</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hai</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cha con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dành</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cho</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nhau</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được</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thể</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hiện</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như</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thế</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nào</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trong</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bài</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thơ</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Điều</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này</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gợi</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cho</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em</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suy</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nghĩ</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gì</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về</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tình</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cảm</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gia</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đình</a:t>
              </a:r>
              <a:r>
                <a:rPr kumimoji="0" lang="en-US" sz="24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a:t>
              </a:r>
            </a:p>
          </p:txBody>
        </p:sp>
        <p:sp>
          <p:nvSpPr>
            <p:cNvPr id="8" name="Cloud 7">
              <a:extLst>
                <a:ext uri="{FF2B5EF4-FFF2-40B4-BE49-F238E27FC236}">
                  <a16:creationId xmlns:a16="http://schemas.microsoft.com/office/drawing/2014/main" id="{18496113-36EC-E344-9179-735E38EF9EAF}"/>
                </a:ext>
              </a:extLst>
            </p:cNvPr>
            <p:cNvSpPr/>
            <p:nvPr/>
          </p:nvSpPr>
          <p:spPr>
            <a:xfrm>
              <a:off x="5882185" y="475158"/>
              <a:ext cx="5691116" cy="355844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2" name="Rectangle 11">
            <a:extLst>
              <a:ext uri="{FF2B5EF4-FFF2-40B4-BE49-F238E27FC236}">
                <a16:creationId xmlns:a16="http://schemas.microsoft.com/office/drawing/2014/main" id="{6C5B3791-AC8A-1D48-B23F-59F55AA2FFE1}"/>
              </a:ext>
            </a:extLst>
          </p:cNvPr>
          <p:cNvSpPr/>
          <p:nvPr/>
        </p:nvSpPr>
        <p:spPr>
          <a:xfrm>
            <a:off x="1146412" y="246246"/>
            <a:ext cx="6006082" cy="646331"/>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4.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điệp</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3F07F33-A697-4942-9847-D590BCB426E4}"/>
              </a:ext>
            </a:extLst>
          </p:cNvPr>
          <p:cNvPicPr>
            <a:picLocks noChangeAspect="1"/>
          </p:cNvPicPr>
          <p:nvPr/>
        </p:nvPicPr>
        <p:blipFill rotWithShape="1">
          <a:blip r:embed="rId5">
            <a:extLst>
              <a:ext uri="{28A0092B-C50C-407E-A947-70E740481C1C}">
                <a14:useLocalDpi xmlns:a14="http://schemas.microsoft.com/office/drawing/2010/main" val="0"/>
              </a:ext>
            </a:extLst>
          </a:blip>
          <a:srcRect l="3935" t="54640" r="4706"/>
          <a:stretch/>
        </p:blipFill>
        <p:spPr>
          <a:xfrm>
            <a:off x="5585002" y="1417011"/>
            <a:ext cx="6606997" cy="5440988"/>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2AEEEF2D-B236-524E-876B-3E886967AC9B}"/>
              </a:ext>
            </a:extLst>
          </p:cNvPr>
          <p:cNvSpPr/>
          <p:nvPr/>
        </p:nvSpPr>
        <p:spPr>
          <a:xfrm>
            <a:off x="7625938" y="1417011"/>
            <a:ext cx="4423924" cy="3970318"/>
          </a:xfrm>
          <a:prstGeom prst="rect">
            <a:avLst/>
          </a:prstGeom>
          <a:solidFill>
            <a:schemeClr val="accent5">
              <a:lumMod val="20000"/>
              <a:lumOff val="80000"/>
            </a:schemeClr>
          </a:solid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Tình cảm của hai cha con dành cho nhau được thể hiện một cách chân thực, xúc động qua những câu hỏi ngây ngô của cậu bé và những câu trả lời của người cha. Người cha giảng giải cho con, từng bước nâng đỡ ước mơ cho con. </a:t>
            </a:r>
          </a:p>
        </p:txBody>
      </p:sp>
      <p:pic>
        <p:nvPicPr>
          <p:cNvPr id="3" name="Picture 2">
            <a:extLst>
              <a:ext uri="{FF2B5EF4-FFF2-40B4-BE49-F238E27FC236}">
                <a16:creationId xmlns:a16="http://schemas.microsoft.com/office/drawing/2014/main" id="{CFDFA834-830F-C94D-B46F-F59016A00C74}"/>
              </a:ext>
            </a:extLst>
          </p:cNvPr>
          <p:cNvPicPr>
            <a:picLocks noChangeAspect="1"/>
          </p:cNvPicPr>
          <p:nvPr/>
        </p:nvPicPr>
        <p:blipFill rotWithShape="1">
          <a:blip r:embed="rId6">
            <a:extLst>
              <a:ext uri="{28A0092B-C50C-407E-A947-70E740481C1C}">
                <a14:useLocalDpi xmlns:a14="http://schemas.microsoft.com/office/drawing/2010/main" val="0"/>
              </a:ext>
            </a:extLst>
          </a:blip>
          <a:srcRect l="16590"/>
          <a:stretch/>
        </p:blipFill>
        <p:spPr>
          <a:xfrm>
            <a:off x="0" y="953273"/>
            <a:ext cx="12192000" cy="590472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C9AE47C4-68F6-C640-BB3B-726812F1C955}"/>
              </a:ext>
            </a:extLst>
          </p:cNvPr>
          <p:cNvSpPr/>
          <p:nvPr/>
        </p:nvSpPr>
        <p:spPr>
          <a:xfrm>
            <a:off x="937536" y="2338013"/>
            <a:ext cx="4756326" cy="4093428"/>
          </a:xfrm>
          <a:prstGeom prst="rect">
            <a:avLst/>
          </a:prstGeom>
        </p:spPr>
        <p:txBody>
          <a:bodyPr wrap="square">
            <a:spAutoFit/>
          </a:bodyPr>
          <a:lstStyle/>
          <a:p>
            <a:pPr marR="0" lvl="0" algn="just"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Tình cảm gia đình thật thiêng liêng, đặc biệt là tình yêu thương vô bờ bến của cha mẹ đối với con cái.</a:t>
            </a:r>
          </a:p>
          <a:p>
            <a:pPr marR="0" lvl="0" algn="just"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Ba mẹ là điểm tựa lớn lao, nâng đỡ tâm hồn và hướng con cái đến những khát vọng lớn lao trong cuộc đời.</a:t>
            </a:r>
          </a:p>
          <a:p>
            <a:pPr marR="0" lvl="0" algn="just"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rPr>
              <a:t>Các em hãy là những người con hiếu thảo; luôn cố gắng phấn đấu để đạt được ước mơ và trở thành niềm tự hào của ba mẹ.</a:t>
            </a:r>
          </a:p>
          <a:p>
            <a:pPr marL="457200" marR="0" lvl="0" indent="-457200" algn="just" defTabSz="457200" rtl="0" eaLnBrk="1" fontAlgn="auto" latinLnBrk="0" hangingPunct="1">
              <a:lnSpc>
                <a:spcPct val="100000"/>
              </a:lnSpc>
              <a:spcBef>
                <a:spcPts val="0"/>
              </a:spcBef>
              <a:spcAft>
                <a:spcPts val="0"/>
              </a:spcAft>
              <a:buClrTx/>
              <a:buSzTx/>
              <a:buFont typeface="Wingdings" pitchFamily="2" charset="2"/>
              <a:buChar char="v"/>
              <a:tabLst/>
              <a:defRPr/>
            </a:pPr>
            <a:endParaRPr kumimoji="0" lang="vi-VN" sz="2000" b="0" i="0"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862320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6" presetClass="entr" presetSubtype="2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2500"/>
                            </p:stCondLst>
                            <p:childTnLst>
                              <p:par>
                                <p:cTn id="14" presetID="6"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par>
                                <p:cTn id="24" presetID="55"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strVal val="#ppt_w*0.70"/>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4" presetClass="exit" presetSubtype="10" fill="hold" nodeType="withEffect">
                                  <p:stCondLst>
                                    <p:cond delay="0"/>
                                  </p:stCondLst>
                                  <p:childTnLst>
                                    <p:animEffect transition="out" filter="randombar(horizontal)">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4" presetClass="exit" presetSubtype="10" fill="hold" grpId="1" nodeType="withEffect">
                                  <p:stCondLst>
                                    <p:cond delay="0"/>
                                  </p:stCondLst>
                                  <p:childTnLst>
                                    <p:animEffect transition="out" filter="randombar(horizont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55"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strVal val="#ppt_w*0.70"/>
                                          </p:val>
                                        </p:tav>
                                        <p:tav tm="100000">
                                          <p:val>
                                            <p:strVal val="#ppt_w"/>
                                          </p:val>
                                        </p:tav>
                                      </p:tavLst>
                                    </p:anim>
                                    <p:anim calcmode="lin" valueType="num">
                                      <p:cBhvr>
                                        <p:cTn id="46" dur="1000" fill="hold"/>
                                        <p:tgtEl>
                                          <p:spTgt spid="10"/>
                                        </p:tgtEl>
                                        <p:attrNameLst>
                                          <p:attrName>ppt_h</p:attrName>
                                        </p:attrNameLst>
                                      </p:cBhvr>
                                      <p:tavLst>
                                        <p:tav tm="0">
                                          <p:val>
                                            <p:strVal val="#ppt_h"/>
                                          </p:val>
                                        </p:tav>
                                        <p:tav tm="100000">
                                          <p:val>
                                            <p:strVal val="#ppt_h"/>
                                          </p:val>
                                        </p:tav>
                                      </p:tavLst>
                                    </p:anim>
                                    <p:animEffect transition="in" filter="fade">
                                      <p:cBhvr>
                                        <p:cTn id="47" dur="1000"/>
                                        <p:tgtEl>
                                          <p:spTgt spid="10"/>
                                        </p:tgtEl>
                                      </p:cBhvr>
                                    </p:animEffect>
                                  </p:childTnLst>
                                </p:cTn>
                              </p:par>
                              <p:par>
                                <p:cTn id="48" presetID="55"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1000" fill="hold"/>
                                        <p:tgtEl>
                                          <p:spTgt spid="3"/>
                                        </p:tgtEl>
                                        <p:attrNameLst>
                                          <p:attrName>ppt_w</p:attrName>
                                        </p:attrNameLst>
                                      </p:cBhvr>
                                      <p:tavLst>
                                        <p:tav tm="0">
                                          <p:val>
                                            <p:strVal val="#ppt_w*0.70"/>
                                          </p:val>
                                        </p:tav>
                                        <p:tav tm="100000">
                                          <p:val>
                                            <p:strVal val="#ppt_w"/>
                                          </p:val>
                                        </p:tav>
                                      </p:tavLst>
                                    </p:anim>
                                    <p:anim calcmode="lin" valueType="num">
                                      <p:cBhvr>
                                        <p:cTn id="51" dur="1000" fill="hold"/>
                                        <p:tgtEl>
                                          <p:spTgt spid="3"/>
                                        </p:tgtEl>
                                        <p:attrNameLst>
                                          <p:attrName>ppt_h</p:attrName>
                                        </p:attrNameLst>
                                      </p:cBhvr>
                                      <p:tavLst>
                                        <p:tav tm="0">
                                          <p:val>
                                            <p:strVal val="#ppt_h"/>
                                          </p:val>
                                        </p:tav>
                                        <p:tav tm="100000">
                                          <p:val>
                                            <p:strVal val="#ppt_h"/>
                                          </p:val>
                                        </p:tav>
                                      </p:tavLst>
                                    </p:anim>
                                    <p:animEffect transition="in" filter="fade">
                                      <p:cBhvr>
                                        <p:cTn id="5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5" grpId="1"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a:off x="2133600" y="2170569"/>
            <a:ext cx="7952228" cy="2068502"/>
            <a:chOff x="0" y="0"/>
            <a:chExt cx="4081635" cy="2038325"/>
          </a:xfrm>
        </p:grpSpPr>
        <p:sp>
          <p:nvSpPr>
            <p:cNvPr id="3" name="Freeform 3"/>
            <p:cNvSpPr/>
            <p:nvPr/>
          </p:nvSpPr>
          <p:spPr>
            <a:xfrm>
              <a:off x="0" y="0"/>
              <a:ext cx="4081635" cy="2038326"/>
            </a:xfrm>
            <a:custGeom>
              <a:avLst/>
              <a:gdLst/>
              <a:ahLst/>
              <a:cxnLst/>
              <a:rect l="l" t="t" r="r" b="b"/>
              <a:pathLst>
                <a:path w="4081635" h="2038326">
                  <a:moveTo>
                    <a:pt x="3957175" y="2038325"/>
                  </a:moveTo>
                  <a:lnTo>
                    <a:pt x="124460" y="2038325"/>
                  </a:lnTo>
                  <a:cubicBezTo>
                    <a:pt x="55880" y="2038325"/>
                    <a:pt x="0" y="1982445"/>
                    <a:pt x="0" y="1913865"/>
                  </a:cubicBezTo>
                  <a:lnTo>
                    <a:pt x="0" y="124460"/>
                  </a:lnTo>
                  <a:cubicBezTo>
                    <a:pt x="0" y="55880"/>
                    <a:pt x="55880" y="0"/>
                    <a:pt x="124460" y="0"/>
                  </a:cubicBezTo>
                  <a:lnTo>
                    <a:pt x="3957175" y="0"/>
                  </a:lnTo>
                  <a:cubicBezTo>
                    <a:pt x="4025755" y="0"/>
                    <a:pt x="4081635" y="55880"/>
                    <a:pt x="4081635" y="124460"/>
                  </a:cubicBezTo>
                  <a:lnTo>
                    <a:pt x="4081635" y="1913866"/>
                  </a:lnTo>
                  <a:cubicBezTo>
                    <a:pt x="4081635" y="1982445"/>
                    <a:pt x="4025755" y="2038326"/>
                    <a:pt x="3957175" y="2038326"/>
                  </a:cubicBezTo>
                  <a:close/>
                </a:path>
              </a:pathLst>
            </a:custGeom>
            <a:solidFill>
              <a:srgbClr val="EFA3B6"/>
            </a:solidFill>
          </p:spPr>
          <p:txBody>
            <a:bodyPr/>
            <a:lstStyle/>
            <a:p>
              <a:endParaRPr lang="en-US"/>
            </a:p>
          </p:txBody>
        </p:sp>
      </p:grpSp>
      <p:sp>
        <p:nvSpPr>
          <p:cNvPr id="4" name="TextBox 4"/>
          <p:cNvSpPr txBox="1"/>
          <p:nvPr/>
        </p:nvSpPr>
        <p:spPr>
          <a:xfrm>
            <a:off x="2587650" y="3101556"/>
            <a:ext cx="7044128" cy="384721"/>
          </a:xfrm>
          <a:prstGeom prst="rect">
            <a:avLst/>
          </a:prstGeom>
        </p:spPr>
        <p:txBody>
          <a:bodyPr lIns="0" tIns="0" rIns="0" bIns="0" rtlCol="0" anchor="t">
            <a:spAutoFit/>
          </a:bodyPr>
          <a:lstStyle/>
          <a:p>
            <a:pPr algn="ctr" defTabSz="609630">
              <a:lnSpc>
                <a:spcPts val="2986"/>
              </a:lnSpc>
            </a:pPr>
            <a:r>
              <a:rPr lang="vi-VN" sz="4800" b="1" dirty="0">
                <a:solidFill>
                  <a:srgbClr val="FF0000"/>
                </a:solidFill>
                <a:latin typeface="+mj-lt"/>
              </a:rPr>
              <a:t>III. </a:t>
            </a:r>
            <a:r>
              <a:rPr lang="vi-VN" sz="4800" b="1" u="sng" dirty="0">
                <a:solidFill>
                  <a:srgbClr val="FF0000"/>
                </a:solidFill>
                <a:latin typeface="+mj-lt"/>
              </a:rPr>
              <a:t>TỔNG KẾT</a:t>
            </a:r>
            <a:r>
              <a:rPr lang="en-US" sz="4800" b="1" u="sng" dirty="0">
                <a:solidFill>
                  <a:srgbClr val="FF0000"/>
                </a:solidFill>
                <a:latin typeface="Calibri"/>
              </a:rPr>
              <a:t>:</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366" b="40745"/>
          <a:stretch>
            <a:fillRect/>
          </a:stretch>
        </p:blipFill>
        <p:spPr>
          <a:xfrm>
            <a:off x="0" y="5000985"/>
            <a:ext cx="1943411" cy="192775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3278" y="1617313"/>
            <a:ext cx="1445497" cy="145608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72447" y="3327400"/>
            <a:ext cx="2552285" cy="30988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1092">
            <a:off x="8276501" y="5070295"/>
            <a:ext cx="687135" cy="687135"/>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3860">
            <a:off x="638255" y="893181"/>
            <a:ext cx="666901" cy="666901"/>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366" b="40745"/>
          <a:stretch>
            <a:fillRect/>
          </a:stretch>
        </p:blipFill>
        <p:spPr>
          <a:xfrm flipH="1" flipV="1">
            <a:off x="10248589" y="0"/>
            <a:ext cx="1943411" cy="1927759"/>
          </a:xfrm>
          <a:prstGeom prst="rect">
            <a:avLst/>
          </a:prstGeom>
        </p:spPr>
      </p:pic>
    </p:spTree>
    <p:extLst>
      <p:ext uri="{BB962C8B-B14F-4D97-AF65-F5344CB8AC3E}">
        <p14:creationId xmlns:p14="http://schemas.microsoft.com/office/powerpoint/2010/main" val="111330124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99625" y="543375"/>
            <a:ext cx="2638463" cy="3837711"/>
            <a:chOff x="0" y="0"/>
            <a:chExt cx="2354580" cy="3800525"/>
          </a:xfrm>
        </p:grpSpPr>
        <p:sp>
          <p:nvSpPr>
            <p:cNvPr id="3" name="Freeform 3"/>
            <p:cNvSpPr/>
            <p:nvPr/>
          </p:nvSpPr>
          <p:spPr>
            <a:xfrm>
              <a:off x="0" y="0"/>
              <a:ext cx="2353310" cy="3800525"/>
            </a:xfrm>
            <a:custGeom>
              <a:avLst/>
              <a:gdLst/>
              <a:ahLst/>
              <a:cxnLst/>
              <a:rect l="l" t="t" r="r" b="b"/>
              <a:pathLst>
                <a:path w="2353310" h="3800525">
                  <a:moveTo>
                    <a:pt x="784860" y="3733215"/>
                  </a:moveTo>
                  <a:cubicBezTo>
                    <a:pt x="905510" y="3773855"/>
                    <a:pt x="1042670" y="3800525"/>
                    <a:pt x="1177290" y="3800525"/>
                  </a:cubicBezTo>
                  <a:cubicBezTo>
                    <a:pt x="1311910" y="3800525"/>
                    <a:pt x="1441450" y="3777665"/>
                    <a:pt x="1560830" y="3737025"/>
                  </a:cubicBezTo>
                  <a:cubicBezTo>
                    <a:pt x="1563370" y="3735755"/>
                    <a:pt x="1565910" y="3735755"/>
                    <a:pt x="1568450" y="3734485"/>
                  </a:cubicBezTo>
                  <a:cubicBezTo>
                    <a:pt x="2016760" y="3571925"/>
                    <a:pt x="2346960" y="3142665"/>
                    <a:pt x="2353310" y="2638148"/>
                  </a:cubicBezTo>
                  <a:lnTo>
                    <a:pt x="2353310" y="0"/>
                  </a:lnTo>
                  <a:lnTo>
                    <a:pt x="0" y="0"/>
                  </a:lnTo>
                  <a:lnTo>
                    <a:pt x="0" y="2636162"/>
                  </a:lnTo>
                  <a:cubicBezTo>
                    <a:pt x="6350" y="3145205"/>
                    <a:pt x="331470" y="3574465"/>
                    <a:pt x="784860" y="3733215"/>
                  </a:cubicBezTo>
                  <a:close/>
                </a:path>
              </a:pathLst>
            </a:custGeom>
            <a:solidFill>
              <a:srgbClr val="C9A3EF"/>
            </a:solidFill>
          </p:spPr>
          <p:txBody>
            <a:bodyPr/>
            <a:lstStyle/>
            <a:p>
              <a:endParaRPr lang="en-US"/>
            </a:p>
          </p:txBody>
        </p:sp>
      </p:grpSp>
      <p:grpSp>
        <p:nvGrpSpPr>
          <p:cNvPr id="4" name="Group 4"/>
          <p:cNvGrpSpPr/>
          <p:nvPr/>
        </p:nvGrpSpPr>
        <p:grpSpPr>
          <a:xfrm>
            <a:off x="785840" y="5788026"/>
            <a:ext cx="3425027" cy="74551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A3B6"/>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374" y="4693262"/>
            <a:ext cx="3125957" cy="1602763"/>
          </a:xfrm>
          <a:prstGeom prst="rect">
            <a:avLst/>
          </a:prstGeom>
        </p:spPr>
      </p:pic>
      <p:sp>
        <p:nvSpPr>
          <p:cNvPr id="8" name="TextBox 8"/>
          <p:cNvSpPr txBox="1"/>
          <p:nvPr/>
        </p:nvSpPr>
        <p:spPr>
          <a:xfrm>
            <a:off x="386730" y="2176539"/>
            <a:ext cx="4223246" cy="577081"/>
          </a:xfrm>
          <a:prstGeom prst="rect">
            <a:avLst/>
          </a:prstGeom>
        </p:spPr>
        <p:txBody>
          <a:bodyPr lIns="0" tIns="0" rIns="0" bIns="0" rtlCol="0" anchor="t">
            <a:spAutoFit/>
          </a:bodyPr>
          <a:lstStyle/>
          <a:p>
            <a:pPr defTabSz="609630">
              <a:lnSpc>
                <a:spcPts val="4480"/>
              </a:lnSpc>
            </a:pPr>
            <a:r>
              <a:rPr lang="en-US" sz="4267" b="1" dirty="0">
                <a:solidFill>
                  <a:srgbClr val="FF0000"/>
                </a:solidFill>
                <a:latin typeface="Times New Roman" panose="02020603050405020304" pitchFamily="18" charset="0"/>
                <a:cs typeface="Times New Roman" panose="02020603050405020304" pitchFamily="18" charset="0"/>
              </a:rPr>
              <a:t>1. </a:t>
            </a:r>
            <a:r>
              <a:rPr lang="en-US" sz="4267" b="1" u="sng" dirty="0" err="1">
                <a:solidFill>
                  <a:srgbClr val="FF0000"/>
                </a:solidFill>
                <a:latin typeface="Times New Roman" panose="02020603050405020304" pitchFamily="18" charset="0"/>
                <a:cs typeface="Times New Roman" panose="02020603050405020304" pitchFamily="18" charset="0"/>
              </a:rPr>
              <a:t>Nghệ</a:t>
            </a:r>
            <a:r>
              <a:rPr lang="en-US" sz="4267" b="1" u="sng" dirty="0">
                <a:solidFill>
                  <a:srgbClr val="FF0000"/>
                </a:solidFill>
                <a:latin typeface="Times New Roman" panose="02020603050405020304" pitchFamily="18" charset="0"/>
                <a:cs typeface="Times New Roman" panose="02020603050405020304" pitchFamily="18" charset="0"/>
              </a:rPr>
              <a:t> </a:t>
            </a:r>
            <a:r>
              <a:rPr lang="en-US" sz="4267" b="1" u="sng" dirty="0" err="1">
                <a:solidFill>
                  <a:srgbClr val="FF0000"/>
                </a:solidFill>
                <a:latin typeface="Times New Roman" panose="02020603050405020304" pitchFamily="18" charset="0"/>
                <a:cs typeface="Times New Roman" panose="02020603050405020304" pitchFamily="18" charset="0"/>
              </a:rPr>
              <a:t>thuật</a:t>
            </a:r>
            <a:r>
              <a:rPr lang="en-US" sz="4267" b="1" u="sng" dirty="0">
                <a:solidFill>
                  <a:srgbClr val="FF0000"/>
                </a:solidFill>
                <a:latin typeface="Times New Roman" panose="02020603050405020304" pitchFamily="18" charset="0"/>
                <a:cs typeface="Times New Roman" panose="02020603050405020304" pitchFamily="18" charset="0"/>
              </a:rPr>
              <a:t>:</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514" b="36801"/>
          <a:stretch>
            <a:fillRect/>
          </a:stretch>
        </p:blipFill>
        <p:spPr>
          <a:xfrm rot="4370157">
            <a:off x="783111" y="4166439"/>
            <a:ext cx="422444" cy="43785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514" b="36801"/>
          <a:stretch>
            <a:fillRect/>
          </a:stretch>
        </p:blipFill>
        <p:spPr>
          <a:xfrm rot="-2788314">
            <a:off x="4463043" y="5808490"/>
            <a:ext cx="293867" cy="30458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60961" y="149088"/>
            <a:ext cx="945339" cy="83662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6366" b="40745"/>
          <a:stretch>
            <a:fillRect/>
          </a:stretch>
        </p:blipFill>
        <p:spPr>
          <a:xfrm flipH="1">
            <a:off x="10307223" y="4658086"/>
            <a:ext cx="3052817" cy="3028229"/>
          </a:xfrm>
          <a:prstGeom prst="rect">
            <a:avLst/>
          </a:prstGeom>
        </p:spPr>
      </p:pic>
      <p:sp>
        <p:nvSpPr>
          <p:cNvPr id="13" name="Rectangle 12"/>
          <p:cNvSpPr/>
          <p:nvPr/>
        </p:nvSpPr>
        <p:spPr>
          <a:xfrm>
            <a:off x="3962401" y="1164515"/>
            <a:ext cx="7601696" cy="2862322"/>
          </a:xfrm>
          <a:prstGeom prst="rect">
            <a:avLst/>
          </a:prstGeom>
        </p:spPr>
        <p:txBody>
          <a:bodyPr wrap="square">
            <a:spAutoFit/>
          </a:bodyPr>
          <a:lstStyle/>
          <a:p>
            <a:pPr marL="381019" indent="-381019" algn="just" defTabSz="609630">
              <a:buFontTx/>
              <a:buChar char="-"/>
            </a:pPr>
            <a:r>
              <a:rPr lang="pt-BR" sz="3600" dirty="0">
                <a:solidFill>
                  <a:prstClr val="black"/>
                </a:solidFill>
                <a:latin typeface="Times New Roman" panose="02020603050405020304" pitchFamily="18" charset="0"/>
                <a:cs typeface="Times New Roman" panose="02020603050405020304" pitchFamily="18" charset="0"/>
              </a:rPr>
              <a:t>Hình</a:t>
            </a:r>
            <a:r>
              <a:rPr lang="vi-VN" sz="3600" dirty="0">
                <a:solidFill>
                  <a:prstClr val="black"/>
                </a:solidFill>
                <a:latin typeface="Times New Roman" panose="02020603050405020304" pitchFamily="18" charset="0"/>
                <a:cs typeface="Times New Roman" panose="02020603050405020304" pitchFamily="18" charset="0"/>
              </a:rPr>
              <a:t> ảnh thơ độc đáo, từ ngữ ch</a:t>
            </a:r>
            <a:r>
              <a:rPr lang="en-US" sz="3600" dirty="0" err="1">
                <a:solidFill>
                  <a:prstClr val="black"/>
                </a:solidFill>
                <a:latin typeface="Times New Roman" panose="02020603050405020304" pitchFamily="18" charset="0"/>
                <a:cs typeface="Times New Roman" panose="02020603050405020304" pitchFamily="18" charset="0"/>
              </a:rPr>
              <a:t>ọn</a:t>
            </a:r>
            <a:r>
              <a:rPr lang="vi-VN" sz="3600" dirty="0">
                <a:solidFill>
                  <a:prstClr val="black"/>
                </a:solidFill>
                <a:latin typeface="Times New Roman" panose="02020603050405020304" pitchFamily="18" charset="0"/>
                <a:cs typeface="Times New Roman" panose="02020603050405020304" pitchFamily="18" charset="0"/>
              </a:rPr>
              <a:t> lọc,</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lời thơ giản dị, xây dựng ngôn ngữ đối thoại</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a:p>
            <a:pPr marL="381019" indent="-381019" algn="just" defTabSz="609630">
              <a:buFontTx/>
              <a:buChar char="-"/>
            </a:pPr>
            <a:endParaRPr lang="en-US" sz="3600" dirty="0">
              <a:solidFill>
                <a:prstClr val="black"/>
              </a:solidFill>
              <a:latin typeface="Times New Roman" panose="02020603050405020304" pitchFamily="18" charset="0"/>
              <a:cs typeface="Times New Roman" panose="02020603050405020304" pitchFamily="18" charset="0"/>
            </a:endParaRPr>
          </a:p>
          <a:p>
            <a:pPr marL="381019" indent="-381019" algn="just" defTabSz="609630">
              <a:buFontTx/>
              <a:buChar char="-"/>
            </a:pPr>
            <a:r>
              <a:rPr lang="vi-VN" sz="3600" dirty="0">
                <a:solidFill>
                  <a:prstClr val="black"/>
                </a:solidFill>
                <a:latin typeface="Times New Roman" panose="02020603050405020304" pitchFamily="18" charset="0"/>
                <a:cs typeface="Times New Roman" panose="02020603050405020304" pitchFamily="18" charset="0"/>
              </a:rPr>
              <a:t>Nhịp thơ trầm lắng, bay bổng</a:t>
            </a:r>
            <a:r>
              <a:rPr lang="en-US" sz="36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6044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84434" y="304565"/>
            <a:ext cx="3044863" cy="3908932"/>
            <a:chOff x="0" y="0"/>
            <a:chExt cx="2354580" cy="3800525"/>
          </a:xfrm>
        </p:grpSpPr>
        <p:sp>
          <p:nvSpPr>
            <p:cNvPr id="3" name="Freeform 3"/>
            <p:cNvSpPr/>
            <p:nvPr/>
          </p:nvSpPr>
          <p:spPr>
            <a:xfrm>
              <a:off x="0" y="0"/>
              <a:ext cx="2353310" cy="3800525"/>
            </a:xfrm>
            <a:custGeom>
              <a:avLst/>
              <a:gdLst/>
              <a:ahLst/>
              <a:cxnLst/>
              <a:rect l="l" t="t" r="r" b="b"/>
              <a:pathLst>
                <a:path w="2353310" h="3800525">
                  <a:moveTo>
                    <a:pt x="784860" y="3733215"/>
                  </a:moveTo>
                  <a:cubicBezTo>
                    <a:pt x="905510" y="3773855"/>
                    <a:pt x="1042670" y="3800525"/>
                    <a:pt x="1177290" y="3800525"/>
                  </a:cubicBezTo>
                  <a:cubicBezTo>
                    <a:pt x="1311910" y="3800525"/>
                    <a:pt x="1441450" y="3777665"/>
                    <a:pt x="1560830" y="3737025"/>
                  </a:cubicBezTo>
                  <a:cubicBezTo>
                    <a:pt x="1563370" y="3735755"/>
                    <a:pt x="1565910" y="3735755"/>
                    <a:pt x="1568450" y="3734485"/>
                  </a:cubicBezTo>
                  <a:cubicBezTo>
                    <a:pt x="2016760" y="3571925"/>
                    <a:pt x="2346960" y="3142665"/>
                    <a:pt x="2353310" y="2638148"/>
                  </a:cubicBezTo>
                  <a:lnTo>
                    <a:pt x="2353310" y="0"/>
                  </a:lnTo>
                  <a:lnTo>
                    <a:pt x="0" y="0"/>
                  </a:lnTo>
                  <a:lnTo>
                    <a:pt x="0" y="2636162"/>
                  </a:lnTo>
                  <a:cubicBezTo>
                    <a:pt x="6350" y="3145205"/>
                    <a:pt x="331470" y="3574465"/>
                    <a:pt x="784860" y="3733215"/>
                  </a:cubicBezTo>
                  <a:close/>
                </a:path>
              </a:pathLst>
            </a:custGeom>
            <a:solidFill>
              <a:srgbClr val="C9A3EF"/>
            </a:solidFill>
          </p:spPr>
          <p:txBody>
            <a:bodyPr/>
            <a:lstStyle/>
            <a:p>
              <a:endParaRPr lang="en-US"/>
            </a:p>
          </p:txBody>
        </p:sp>
      </p:grpSp>
      <p:grpSp>
        <p:nvGrpSpPr>
          <p:cNvPr id="4" name="Group 4"/>
          <p:cNvGrpSpPr/>
          <p:nvPr/>
        </p:nvGrpSpPr>
        <p:grpSpPr>
          <a:xfrm>
            <a:off x="785840" y="5788026"/>
            <a:ext cx="3425027" cy="74551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A3B6"/>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374" y="4693262"/>
            <a:ext cx="3125957" cy="1602763"/>
          </a:xfrm>
          <a:prstGeom prst="rect">
            <a:avLst/>
          </a:prstGeom>
        </p:spPr>
      </p:pic>
      <p:sp>
        <p:nvSpPr>
          <p:cNvPr id="8" name="TextBox 8"/>
          <p:cNvSpPr txBox="1"/>
          <p:nvPr/>
        </p:nvSpPr>
        <p:spPr>
          <a:xfrm>
            <a:off x="0" y="1682771"/>
            <a:ext cx="3904054" cy="1154162"/>
          </a:xfrm>
          <a:prstGeom prst="rect">
            <a:avLst/>
          </a:prstGeom>
        </p:spPr>
        <p:txBody>
          <a:bodyPr wrap="square" lIns="0" tIns="0" rIns="0" bIns="0" rtlCol="0" anchor="t">
            <a:spAutoFit/>
          </a:bodyPr>
          <a:lstStyle/>
          <a:p>
            <a:pPr algn="ctr" defTabSz="609630">
              <a:lnSpc>
                <a:spcPts val="4480"/>
              </a:lnSpc>
            </a:pPr>
            <a:r>
              <a:rPr lang="en-US" sz="4267" b="1" dirty="0">
                <a:solidFill>
                  <a:srgbClr val="FF0000"/>
                </a:solidFill>
                <a:latin typeface="Times New Roman" panose="02020603050405020304" pitchFamily="18" charset="0"/>
                <a:cs typeface="Times New Roman" panose="02020603050405020304" pitchFamily="18" charset="0"/>
              </a:rPr>
              <a:t>2. </a:t>
            </a:r>
            <a:r>
              <a:rPr lang="en-US" sz="4267" b="1" u="sng" dirty="0">
                <a:solidFill>
                  <a:srgbClr val="FF0000"/>
                </a:solidFill>
                <a:latin typeface="Times New Roman" panose="02020603050405020304" pitchFamily="18" charset="0"/>
                <a:cs typeface="Times New Roman" panose="02020603050405020304" pitchFamily="18" charset="0"/>
              </a:rPr>
              <a:t>Ý </a:t>
            </a:r>
            <a:r>
              <a:rPr lang="en-US" sz="4267" b="1" u="sng" dirty="0" err="1">
                <a:solidFill>
                  <a:srgbClr val="FF0000"/>
                </a:solidFill>
                <a:latin typeface="Times New Roman" panose="02020603050405020304" pitchFamily="18" charset="0"/>
                <a:cs typeface="Times New Roman" panose="02020603050405020304" pitchFamily="18" charset="0"/>
              </a:rPr>
              <a:t>nghĩa</a:t>
            </a:r>
            <a:r>
              <a:rPr lang="en-US" sz="4267" b="1" u="sng" dirty="0">
                <a:solidFill>
                  <a:srgbClr val="FF0000"/>
                </a:solidFill>
                <a:latin typeface="Times New Roman" panose="02020603050405020304" pitchFamily="18" charset="0"/>
                <a:cs typeface="Times New Roman" panose="02020603050405020304" pitchFamily="18" charset="0"/>
              </a:rPr>
              <a:t> </a:t>
            </a:r>
            <a:r>
              <a:rPr lang="en-US" sz="4267" b="1" u="sng" dirty="0" err="1">
                <a:solidFill>
                  <a:srgbClr val="FF0000"/>
                </a:solidFill>
                <a:latin typeface="Times New Roman" panose="02020603050405020304" pitchFamily="18" charset="0"/>
                <a:cs typeface="Times New Roman" panose="02020603050405020304" pitchFamily="18" charset="0"/>
              </a:rPr>
              <a:t>văn</a:t>
            </a:r>
            <a:r>
              <a:rPr lang="en-US" sz="4267" b="1" u="sng" dirty="0">
                <a:solidFill>
                  <a:srgbClr val="FF0000"/>
                </a:solidFill>
                <a:latin typeface="Times New Roman" panose="02020603050405020304" pitchFamily="18" charset="0"/>
                <a:cs typeface="Times New Roman" panose="02020603050405020304" pitchFamily="18" charset="0"/>
              </a:rPr>
              <a:t> </a:t>
            </a:r>
            <a:r>
              <a:rPr lang="en-US" sz="4267" b="1" u="sng" dirty="0" err="1">
                <a:solidFill>
                  <a:srgbClr val="FF0000"/>
                </a:solidFill>
                <a:latin typeface="Times New Roman" panose="02020603050405020304" pitchFamily="18" charset="0"/>
                <a:cs typeface="Times New Roman" panose="02020603050405020304" pitchFamily="18" charset="0"/>
              </a:rPr>
              <a:t>bản</a:t>
            </a:r>
            <a:r>
              <a:rPr lang="en-US" sz="4267" b="1" dirty="0">
                <a:solidFill>
                  <a:srgbClr val="FF0000"/>
                </a:solidFill>
                <a:latin typeface="Times New Roman" panose="02020603050405020304" pitchFamily="18" charset="0"/>
                <a:cs typeface="Times New Roman" panose="02020603050405020304" pitchFamily="18" charset="0"/>
              </a:rPr>
              <a:t>:</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514" b="36801"/>
          <a:stretch>
            <a:fillRect/>
          </a:stretch>
        </p:blipFill>
        <p:spPr>
          <a:xfrm rot="4370157">
            <a:off x="783111" y="4166439"/>
            <a:ext cx="422444" cy="43785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514" b="36801"/>
          <a:stretch>
            <a:fillRect/>
          </a:stretch>
        </p:blipFill>
        <p:spPr>
          <a:xfrm rot="-2788314">
            <a:off x="4463043" y="5808490"/>
            <a:ext cx="293867" cy="30458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60961" y="149088"/>
            <a:ext cx="945339" cy="83662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6366" b="40745"/>
          <a:stretch>
            <a:fillRect/>
          </a:stretch>
        </p:blipFill>
        <p:spPr>
          <a:xfrm flipH="1">
            <a:off x="10301320" y="4982547"/>
            <a:ext cx="1890681" cy="1875453"/>
          </a:xfrm>
          <a:prstGeom prst="rect">
            <a:avLst/>
          </a:prstGeom>
        </p:spPr>
      </p:pic>
      <p:sp>
        <p:nvSpPr>
          <p:cNvPr id="7" name="Rectangle 6"/>
          <p:cNvSpPr/>
          <p:nvPr/>
        </p:nvSpPr>
        <p:spPr>
          <a:xfrm>
            <a:off x="4043092" y="497189"/>
            <a:ext cx="7317869" cy="4524315"/>
          </a:xfrm>
          <a:prstGeom prst="rect">
            <a:avLst/>
          </a:prstGeom>
        </p:spPr>
        <p:txBody>
          <a:bodyPr wrap="square">
            <a:spAutoFit/>
          </a:bodyPr>
          <a:lstStyle/>
          <a:p>
            <a:pPr marL="381019" indent="-381019" algn="just" defTabSz="609630">
              <a:buFontTx/>
              <a:buChar char="-"/>
            </a:pPr>
            <a:r>
              <a:rPr lang="vi-VN" sz="3600" dirty="0">
                <a:solidFill>
                  <a:srgbClr val="000000"/>
                </a:solidFill>
                <a:latin typeface="+mj-lt"/>
                <a:ea typeface="Times New Roman" panose="02020603050405020304" pitchFamily="18" charset="0"/>
                <a:cs typeface="Times New Roman" panose="02020603050405020304" pitchFamily="18" charset="0"/>
              </a:rPr>
              <a:t>Lời thơ nhẹ nhàng, thuật lại cuộc trò chuyện giữa hai cha con trước biển cả bao la.</a:t>
            </a:r>
            <a:endParaRPr lang="en-US" sz="3600" dirty="0">
              <a:solidFill>
                <a:srgbClr val="000000"/>
              </a:solidFill>
              <a:latin typeface="+mj-lt"/>
              <a:ea typeface="Times New Roman" panose="02020603050405020304" pitchFamily="18" charset="0"/>
              <a:cs typeface="Times New Roman" panose="02020603050405020304" pitchFamily="18" charset="0"/>
            </a:endParaRPr>
          </a:p>
          <a:p>
            <a:pPr algn="just" defTabSz="609630"/>
            <a:r>
              <a:rPr lang="vi-VN" sz="3600" dirty="0">
                <a:solidFill>
                  <a:srgbClr val="000000"/>
                </a:solidFill>
                <a:latin typeface="+mj-lt"/>
                <a:ea typeface="Times New Roman" panose="02020603050405020304" pitchFamily="18" charset="0"/>
                <a:cs typeface="Times New Roman" panose="02020603050405020304" pitchFamily="18" charset="0"/>
              </a:rPr>
              <a:t> </a:t>
            </a:r>
            <a:endParaRPr lang="en-US" sz="3600" dirty="0">
              <a:solidFill>
                <a:srgbClr val="000000"/>
              </a:solidFill>
              <a:latin typeface="+mj-lt"/>
              <a:ea typeface="Times New Roman" panose="02020603050405020304" pitchFamily="18" charset="0"/>
              <a:cs typeface="Times New Roman" panose="02020603050405020304" pitchFamily="18" charset="0"/>
            </a:endParaRPr>
          </a:p>
          <a:p>
            <a:pPr marL="381019" indent="-381019" algn="just" defTabSz="609630">
              <a:buFontTx/>
              <a:buChar char="-"/>
            </a:pPr>
            <a:r>
              <a:rPr lang="vi-VN" sz="3600" dirty="0">
                <a:solidFill>
                  <a:srgbClr val="000000"/>
                </a:solidFill>
                <a:latin typeface="+mj-lt"/>
                <a:ea typeface="Times New Roman" panose="02020603050405020304" pitchFamily="18" charset="0"/>
                <a:cs typeface="Times New Roman" panose="02020603050405020304" pitchFamily="18" charset="0"/>
              </a:rPr>
              <a:t>Qua đó, </a:t>
            </a:r>
            <a:r>
              <a:rPr lang="vi-VN" sz="3600" dirty="0">
                <a:solidFill>
                  <a:prstClr val="black"/>
                </a:solidFill>
                <a:latin typeface="+mj-lt"/>
                <a:ea typeface="Times New Roman" panose="02020603050405020304" pitchFamily="18" charset="0"/>
                <a:cs typeface="Times New Roman" panose="02020603050405020304" pitchFamily="18" charset="0"/>
              </a:rPr>
              <a:t>thể hiện tình cảm cha con sâu sắc</a:t>
            </a:r>
            <a:r>
              <a:rPr lang="en-US" sz="3600" dirty="0">
                <a:solidFill>
                  <a:prstClr val="black"/>
                </a:solidFill>
                <a:latin typeface="+mj-lt"/>
                <a:ea typeface="Times New Roman" panose="02020603050405020304" pitchFamily="18" charset="0"/>
                <a:cs typeface="Times New Roman" panose="02020603050405020304" pitchFamily="18" charset="0"/>
              </a:rPr>
              <a:t>. </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dìu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dắt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mj-lt"/>
                <a:ea typeface="Times New Roman" panose="02020603050405020304" pitchFamily="18" charset="0"/>
                <a:cs typeface="Times New Roman" panose="02020603050405020304" pitchFamily="18" charset="0"/>
              </a:rPr>
              <a:t>của</a:t>
            </a:r>
            <a:r>
              <a:rPr lang="en-US" sz="3600" dirty="0">
                <a:solidFill>
                  <a:prstClr val="black"/>
                </a:solidFill>
                <a:latin typeface="+mj-lt"/>
                <a:ea typeface="Times New Roman" panose="02020603050405020304" pitchFamily="18" charset="0"/>
                <a:cs typeface="Times New Roman" panose="02020603050405020304" pitchFamily="18" charset="0"/>
              </a:rPr>
              <a:t> </a:t>
            </a:r>
            <a:r>
              <a:rPr lang="vi-VN" sz="3600" dirty="0">
                <a:solidFill>
                  <a:prstClr val="black"/>
                </a:solidFill>
                <a:latin typeface="+mj-lt"/>
                <a:ea typeface="Times New Roman" panose="02020603050405020304" pitchFamily="18" charset="0"/>
                <a:cs typeface="Times New Roman" panose="02020603050405020304" pitchFamily="18" charset="0"/>
              </a:rPr>
              <a:t>người cha</a:t>
            </a:r>
            <a:r>
              <a:rPr lang="en-US" sz="3600" dirty="0">
                <a:solidFill>
                  <a:prstClr val="black"/>
                </a:solidFill>
                <a:latin typeface="+mj-lt"/>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vi-VN" sz="3600" dirty="0">
                <a:solidFill>
                  <a:srgbClr val="000000"/>
                </a:solidFill>
                <a:latin typeface="+mj-lt"/>
                <a:ea typeface="Times New Roman" panose="02020603050405020304" pitchFamily="18" charset="0"/>
                <a:cs typeface="Times New Roman" panose="02020603050405020304" pitchFamily="18" charset="0"/>
              </a:rPr>
              <a:t> ước mơ khám phá cuộc sống của</a:t>
            </a:r>
            <a:r>
              <a:rPr lang="en-US" sz="3600" dirty="0">
                <a:solidFill>
                  <a:srgbClr val="000000"/>
                </a:solidFill>
                <a:latin typeface="+mj-lt"/>
                <a:ea typeface="Times New Roman" panose="02020603050405020304" pitchFamily="18" charset="0"/>
                <a:cs typeface="Times New Roman" panose="02020603050405020304" pitchFamily="18" charset="0"/>
              </a:rPr>
              <a:t> </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53979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grpSp>
        <p:nvGrpSpPr>
          <p:cNvPr id="2" name="Group 2"/>
          <p:cNvGrpSpPr/>
          <p:nvPr/>
        </p:nvGrpSpPr>
        <p:grpSpPr>
          <a:xfrm>
            <a:off x="2946400" y="1957315"/>
            <a:ext cx="8903703" cy="3606799"/>
            <a:chOff x="0" y="0"/>
            <a:chExt cx="8477691" cy="4965700"/>
          </a:xfrm>
        </p:grpSpPr>
        <p:sp>
          <p:nvSpPr>
            <p:cNvPr id="3" name="Freeform 3"/>
            <p:cNvSpPr/>
            <p:nvPr/>
          </p:nvSpPr>
          <p:spPr>
            <a:xfrm>
              <a:off x="0" y="0"/>
              <a:ext cx="8477691" cy="4965700"/>
            </a:xfrm>
            <a:custGeom>
              <a:avLst/>
              <a:gdLst/>
              <a:ahLst/>
              <a:cxnLst/>
              <a:rect l="l" t="t" r="r" b="b"/>
              <a:pathLst>
                <a:path w="8477691" h="4965700">
                  <a:moveTo>
                    <a:pt x="8477691" y="0"/>
                  </a:moveTo>
                  <a:lnTo>
                    <a:pt x="8477691" y="4965700"/>
                  </a:lnTo>
                  <a:lnTo>
                    <a:pt x="896620" y="4965700"/>
                  </a:lnTo>
                  <a:lnTo>
                    <a:pt x="896620" y="3385820"/>
                  </a:lnTo>
                  <a:lnTo>
                    <a:pt x="0" y="2487930"/>
                  </a:lnTo>
                  <a:lnTo>
                    <a:pt x="896620" y="1591310"/>
                  </a:lnTo>
                  <a:lnTo>
                    <a:pt x="896620" y="0"/>
                  </a:lnTo>
                  <a:lnTo>
                    <a:pt x="8477691" y="0"/>
                  </a:lnTo>
                  <a:close/>
                </a:path>
              </a:pathLst>
            </a:custGeom>
            <a:solidFill>
              <a:srgbClr val="EFA3B6"/>
            </a:solidFill>
          </p:spPr>
          <p:txBody>
            <a:bodyPr/>
            <a:lstStyle/>
            <a:p>
              <a:endParaRPr lang="en-US"/>
            </a:p>
          </p:txBody>
        </p:sp>
      </p:grpSp>
      <p:sp>
        <p:nvSpPr>
          <p:cNvPr id="4" name="TextBox 4"/>
          <p:cNvSpPr txBox="1"/>
          <p:nvPr/>
        </p:nvSpPr>
        <p:spPr>
          <a:xfrm>
            <a:off x="4220699" y="2512339"/>
            <a:ext cx="7162800" cy="2215991"/>
          </a:xfrm>
          <a:prstGeom prst="rect">
            <a:avLst/>
          </a:prstGeom>
        </p:spPr>
        <p:txBody>
          <a:bodyPr wrap="square" lIns="0" tIns="0" rIns="0" bIns="0" rtlCol="0" anchor="t">
            <a:spAutoFit/>
          </a:bodyPr>
          <a:lstStyle/>
          <a:p>
            <a:pPr algn="just" defTabSz="609630"/>
            <a:r>
              <a:rPr lang="vi-VN" sz="3600" b="1" i="1" dirty="0">
                <a:solidFill>
                  <a:prstClr val="black"/>
                </a:solidFill>
                <a:latin typeface="+mj-lt"/>
              </a:rPr>
              <a:t>Dựa vào những hình ảnh được gợi ra từ </a:t>
            </a:r>
            <a:r>
              <a:rPr lang="en-US" sz="3600" b="1" i="1" dirty="0">
                <a:solidFill>
                  <a:prstClr val="black"/>
                </a:solidFill>
                <a:latin typeface="+mj-lt"/>
              </a:rPr>
              <a:t> </a:t>
            </a:r>
            <a:r>
              <a:rPr lang="vi-VN" sz="3600" b="1" i="1" dirty="0">
                <a:solidFill>
                  <a:prstClr val="black"/>
                </a:solidFill>
                <a:latin typeface="+mj-lt"/>
              </a:rPr>
              <a:t>bài thơ, </a:t>
            </a:r>
            <a:r>
              <a:rPr lang="en-US" sz="3600" b="1" i="1" dirty="0" err="1">
                <a:solidFill>
                  <a:prstClr val="black"/>
                </a:solidFill>
                <a:latin typeface="Times New Roman" panose="02020603050405020304" pitchFamily="18" charset="0"/>
                <a:cs typeface="Times New Roman" panose="02020603050405020304" pitchFamily="18" charset="0"/>
              </a:rPr>
              <a:t>em</a:t>
            </a:r>
            <a:r>
              <a:rPr lang="en-US" sz="3600" b="1" i="1" dirty="0">
                <a:solidFill>
                  <a:prstClr val="black"/>
                </a:solidFill>
                <a:latin typeface="+mj-lt"/>
              </a:rPr>
              <a:t> </a:t>
            </a:r>
            <a:r>
              <a:rPr lang="vi-VN" sz="3600" b="1" i="1" dirty="0">
                <a:solidFill>
                  <a:prstClr val="black"/>
                </a:solidFill>
                <a:latin typeface="+mj-lt"/>
              </a:rPr>
              <a:t>hãy tưởng tượng và </a:t>
            </a:r>
            <a:r>
              <a:rPr lang="en-US" sz="3600" b="1" i="1" dirty="0">
                <a:solidFill>
                  <a:prstClr val="black"/>
                </a:solidFill>
                <a:latin typeface="+mj-lt"/>
              </a:rPr>
              <a:t> </a:t>
            </a:r>
            <a:r>
              <a:rPr lang="en-US" sz="3600" b="1" i="1" dirty="0" err="1">
                <a:solidFill>
                  <a:prstClr val="black"/>
                </a:solidFill>
                <a:latin typeface="Times New Roman" panose="02020603050405020304" pitchFamily="18" charset="0"/>
                <a:cs typeface="Times New Roman" panose="02020603050405020304" pitchFamily="18" charset="0"/>
              </a:rPr>
              <a:t>viết</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đoạn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văn</a:t>
            </a:r>
            <a:r>
              <a:rPr lang="en-US" sz="3600" b="1" i="1" dirty="0">
                <a:solidFill>
                  <a:prstClr val="black"/>
                </a:solidFill>
                <a:latin typeface="Times New Roman" panose="02020603050405020304" pitchFamily="18" charset="0"/>
                <a:cs typeface="Times New Roman" panose="02020603050405020304" pitchFamily="18" charset="0"/>
              </a:rPr>
              <a:t> </a:t>
            </a:r>
            <a:r>
              <a:rPr lang="vi-VN" sz="3600" b="1" i="1" dirty="0">
                <a:solidFill>
                  <a:prstClr val="black"/>
                </a:solidFill>
                <a:latin typeface="+mj-lt"/>
              </a:rPr>
              <a:t>miêu tả cảnh hai cha con đi dạo trên biển. </a:t>
            </a:r>
            <a:endParaRPr lang="en-US" sz="3600" b="1" i="1" dirty="0">
              <a:solidFill>
                <a:prstClr val="black"/>
              </a:solidFill>
              <a:latin typeface="+mj-lt"/>
            </a:endParaRPr>
          </a:p>
        </p:txBody>
      </p:sp>
      <p:grpSp>
        <p:nvGrpSpPr>
          <p:cNvPr id="6" name="Group 6"/>
          <p:cNvGrpSpPr/>
          <p:nvPr/>
        </p:nvGrpSpPr>
        <p:grpSpPr>
          <a:xfrm>
            <a:off x="142583" y="4939755"/>
            <a:ext cx="2852755" cy="43844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A3EF"/>
            </a:solidFill>
          </p:spPr>
          <p:txBody>
            <a:bodyPr/>
            <a:lstStyle/>
            <a:p>
              <a:endParaRPr lang="en-US"/>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583" y="2795713"/>
            <a:ext cx="2754880" cy="235304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58478" y="42152"/>
            <a:ext cx="945339" cy="83662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7908">
            <a:off x="3632233" y="5218843"/>
            <a:ext cx="826283" cy="82628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85801"/>
            <a:ext cx="600721" cy="614119"/>
          </a:xfrm>
          <a:prstGeom prst="rect">
            <a:avLst/>
          </a:prstGeom>
        </p:spPr>
      </p:pic>
      <p:sp>
        <p:nvSpPr>
          <p:cNvPr id="12" name="TextBox 8"/>
          <p:cNvSpPr txBox="1"/>
          <p:nvPr/>
        </p:nvSpPr>
        <p:spPr>
          <a:xfrm>
            <a:off x="3657600" y="820592"/>
            <a:ext cx="4223246" cy="577081"/>
          </a:xfrm>
          <a:prstGeom prst="rect">
            <a:avLst/>
          </a:prstGeom>
        </p:spPr>
        <p:txBody>
          <a:bodyPr lIns="0" tIns="0" rIns="0" bIns="0" rtlCol="0" anchor="t">
            <a:spAutoFit/>
          </a:bodyPr>
          <a:lstStyle/>
          <a:p>
            <a:pPr algn="ctr" defTabSz="609630">
              <a:lnSpc>
                <a:spcPts val="4480"/>
              </a:lnSpc>
            </a:pPr>
            <a:r>
              <a:rPr lang="en-US" sz="4267" b="1" dirty="0">
                <a:solidFill>
                  <a:srgbClr val="FF0000"/>
                </a:solidFill>
                <a:latin typeface="Times New Roman" panose="02020603050405020304" pitchFamily="18" charset="0"/>
                <a:cs typeface="Times New Roman" panose="02020603050405020304" pitchFamily="18" charset="0"/>
              </a:rPr>
              <a:t>IV.</a:t>
            </a:r>
            <a:r>
              <a:rPr lang="en-US" sz="4267" b="1" dirty="0">
                <a:solidFill>
                  <a:srgbClr val="5B1010"/>
                </a:solidFill>
                <a:latin typeface="Times New Roman" panose="02020603050405020304" pitchFamily="18" charset="0"/>
                <a:cs typeface="Times New Roman" panose="02020603050405020304" pitchFamily="18" charset="0"/>
              </a:rPr>
              <a:t> </a:t>
            </a:r>
            <a:r>
              <a:rPr lang="vi-VN" sz="4267" b="1" u="sng" dirty="0">
                <a:solidFill>
                  <a:srgbClr val="FF0000"/>
                </a:solidFill>
                <a:latin typeface="Times New Roman" panose="02020603050405020304" pitchFamily="18" charset="0"/>
                <a:cs typeface="Times New Roman" panose="02020603050405020304" pitchFamily="18" charset="0"/>
              </a:rPr>
              <a:t>LUYỆN TẬP</a:t>
            </a:r>
            <a:endParaRPr lang="en-US" sz="4267"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22953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4BA1E-7BE3-C541-A82B-985BA7B54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275" cy="6858000"/>
          </a:xfrm>
          <a:prstGeom prst="rect">
            <a:avLst/>
          </a:prstGeom>
        </p:spPr>
      </p:pic>
      <p:sp>
        <p:nvSpPr>
          <p:cNvPr id="9" name="TextBox 21">
            <a:extLst>
              <a:ext uri="{FF2B5EF4-FFF2-40B4-BE49-F238E27FC236}">
                <a16:creationId xmlns:a16="http://schemas.microsoft.com/office/drawing/2014/main" id="{E159F19A-3BD0-F24D-9380-8BA444D54282}"/>
              </a:ext>
            </a:extLst>
          </p:cNvPr>
          <p:cNvSpPr txBox="1"/>
          <p:nvPr/>
        </p:nvSpPr>
        <p:spPr>
          <a:xfrm>
            <a:off x="3587120" y="2070801"/>
            <a:ext cx="9303538" cy="2800767"/>
          </a:xfrm>
          <a:prstGeom prst="rect">
            <a:avLst/>
          </a:prstGeom>
          <a:noFill/>
        </p:spPr>
        <p:txBody>
          <a:bodyPr wrap="square" rtlCol="0">
            <a:spAutoFit/>
          </a:bodyPr>
          <a:lstStyle/>
          <a:p>
            <a:pPr algn="ctr"/>
            <a:r>
              <a:rPr lang="en-US" altLang="zh-CN" sz="8800" b="1" dirty="0" err="1">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Chúc</a:t>
            </a:r>
            <a:r>
              <a:rPr lang="en-US" altLang="zh-CN" sz="88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8800" b="1" dirty="0" err="1">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các</a:t>
            </a:r>
            <a:r>
              <a:rPr lang="en-US" altLang="zh-CN" sz="88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8800" b="1" dirty="0" err="1">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em</a:t>
            </a:r>
            <a:r>
              <a:rPr lang="en-US" altLang="zh-CN" sz="88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p>
          <a:p>
            <a:pPr algn="ctr"/>
            <a:r>
              <a:rPr lang="en-US" altLang="zh-CN" sz="8800" b="1" dirty="0" err="1">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học</a:t>
            </a:r>
            <a:r>
              <a:rPr lang="en-US" altLang="zh-CN" sz="88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8800" b="1" dirty="0" err="1">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tốt</a:t>
            </a:r>
            <a:r>
              <a:rPr lang="en-US" altLang="zh-CN" sz="88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t>
            </a:r>
            <a:endParaRPr lang="zh-CN" altLang="en-US" sz="88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11" name="Picture 10">
            <a:extLst>
              <a:ext uri="{FF2B5EF4-FFF2-40B4-BE49-F238E27FC236}">
                <a16:creationId xmlns:a16="http://schemas.microsoft.com/office/drawing/2014/main" id="{A80420B0-AAEC-934C-86E8-9CAAE4017F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167" b="94444" l="10000" r="90000">
                        <a14:foregroundMark x1="62778" y1="4444" x2="79444" y2="13056"/>
                        <a14:foregroundMark x1="13333" y1="90000" x2="86667" y2="94444"/>
                      </a14:backgroundRemoval>
                    </a14:imgEffect>
                  </a14:imgLayer>
                </a14:imgProps>
              </a:ext>
            </a:extLst>
          </a:blip>
          <a:stretch>
            <a:fillRect/>
          </a:stretch>
        </p:blipFill>
        <p:spPr>
          <a:xfrm>
            <a:off x="9725" y="486285"/>
            <a:ext cx="5312164" cy="5312164"/>
          </a:xfrm>
          <a:prstGeom prst="rect">
            <a:avLst/>
          </a:prstGeom>
        </p:spPr>
      </p:pic>
    </p:spTree>
    <p:extLst>
      <p:ext uri="{BB962C8B-B14F-4D97-AF65-F5344CB8AC3E}">
        <p14:creationId xmlns:p14="http://schemas.microsoft.com/office/powerpoint/2010/main" val="2518556046"/>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3000"/>
                                        <p:tgtEl>
                                          <p:spTgt spid="11"/>
                                        </p:tgtEl>
                                      </p:cBhvr>
                                    </p:animEffect>
                                    <p:anim calcmode="lin" valueType="num">
                                      <p:cBhvr>
                                        <p:cTn id="15" dur="3000" fill="hold"/>
                                        <p:tgtEl>
                                          <p:spTgt spid="11"/>
                                        </p:tgtEl>
                                        <p:attrNameLst>
                                          <p:attrName>ppt_x</p:attrName>
                                        </p:attrNameLst>
                                      </p:cBhvr>
                                      <p:tavLst>
                                        <p:tav tm="0">
                                          <p:val>
                                            <p:strVal val="#ppt_x"/>
                                          </p:val>
                                        </p:tav>
                                        <p:tav tm="100000">
                                          <p:val>
                                            <p:strVal val="#ppt_x"/>
                                          </p:val>
                                        </p:tav>
                                      </p:tavLst>
                                    </p:anim>
                                    <p:anim calcmode="lin" valueType="num">
                                      <p:cBhvr>
                                        <p:cTn id="16" dur="3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1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077" y="-76885"/>
            <a:ext cx="1261445" cy="12706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9095" y="4478016"/>
            <a:ext cx="2177843" cy="225298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14" b="36801"/>
          <a:stretch>
            <a:fillRect/>
          </a:stretch>
        </p:blipFill>
        <p:spPr>
          <a:xfrm rot="-2788314">
            <a:off x="366665" y="2240968"/>
            <a:ext cx="261565" cy="27110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12292" y="4869777"/>
            <a:ext cx="2179709" cy="1988223"/>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514" b="36801"/>
          <a:stretch>
            <a:fillRect/>
          </a:stretch>
        </p:blipFill>
        <p:spPr>
          <a:xfrm rot="-2788314">
            <a:off x="2167802" y="362068"/>
            <a:ext cx="261565" cy="271106"/>
          </a:xfrm>
          <a:prstGeom prst="rect">
            <a:avLst/>
          </a:prstGeom>
        </p:spPr>
      </p:pic>
      <p:sp>
        <p:nvSpPr>
          <p:cNvPr id="10" name="TextBox 9"/>
          <p:cNvSpPr txBox="1"/>
          <p:nvPr/>
        </p:nvSpPr>
        <p:spPr>
          <a:xfrm>
            <a:off x="193962" y="1265509"/>
            <a:ext cx="11845637" cy="2862322"/>
          </a:xfrm>
          <a:prstGeom prst="rect">
            <a:avLst/>
          </a:prstGeom>
          <a:noFill/>
        </p:spPr>
        <p:txBody>
          <a:bodyPr wrap="square" rtlCol="0">
            <a:spAutoFit/>
          </a:bodyPr>
          <a:lstStyle/>
          <a:p>
            <a:pPr marL="457223" indent="-457223" defTabSz="609630">
              <a:buFontTx/>
              <a:buChar char="-"/>
            </a:pPr>
            <a:r>
              <a:rPr lang="en-US" sz="3600" b="1" dirty="0">
                <a:solidFill>
                  <a:srgbClr val="00B050"/>
                </a:solidFill>
                <a:latin typeface="Times New Roman" panose="02020603050405020304" pitchFamily="18" charset="0"/>
                <a:cs typeface="Times New Roman" panose="02020603050405020304" pitchFamily="18" charset="0"/>
              </a:rPr>
              <a:t>Chia </a:t>
            </a:r>
            <a:r>
              <a:rPr lang="en-US" sz="3600" b="1" dirty="0" err="1">
                <a:solidFill>
                  <a:srgbClr val="00B050"/>
                </a:solidFill>
                <a:latin typeface="Times New Roman" panose="02020603050405020304" pitchFamily="18" charset="0"/>
                <a:cs typeface="Times New Roman" panose="02020603050405020304" pitchFamily="18" charset="0"/>
              </a:rPr>
              <a:t>sẻ</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với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bạn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lớp</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câu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chuyện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về</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yêu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thương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em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đã</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chứng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kiến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Cảm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xúc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của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em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khi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chứng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kiến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sự</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việc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ấy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là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gì</a:t>
            </a:r>
            <a:r>
              <a:rPr lang="en-US" sz="3600" b="1" dirty="0">
                <a:solidFill>
                  <a:srgbClr val="00B050"/>
                </a:solidFill>
                <a:latin typeface="Times New Roman" panose="02020603050405020304" pitchFamily="18" charset="0"/>
                <a:cs typeface="Times New Roman" panose="02020603050405020304" pitchFamily="18" charset="0"/>
              </a:rPr>
              <a:t> ? </a:t>
            </a:r>
          </a:p>
          <a:p>
            <a:pPr marL="457223" indent="-457223" defTabSz="609630">
              <a:buFontTx/>
              <a:buChar char="-"/>
            </a:pPr>
            <a:endParaRPr lang="en-US" sz="3600" b="1" dirty="0">
              <a:solidFill>
                <a:srgbClr val="00B050"/>
              </a:solidFill>
              <a:latin typeface="Times New Roman" panose="02020603050405020304" pitchFamily="18" charset="0"/>
              <a:cs typeface="Times New Roman" panose="02020603050405020304" pitchFamily="18" charset="0"/>
            </a:endParaRPr>
          </a:p>
          <a:p>
            <a:pPr defTabSz="609630"/>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ý </a:t>
            </a:r>
            <a:r>
              <a:rPr lang="en-US" sz="3600" b="1" dirty="0" err="1">
                <a:solidFill>
                  <a:srgbClr val="00B050"/>
                </a:solidFill>
                <a:latin typeface="Times New Roman" panose="02020603050405020304" pitchFamily="18" charset="0"/>
                <a:cs typeface="Times New Roman" panose="02020603050405020304" pitchFamily="18" charset="0"/>
              </a:rPr>
              <a:t>nghĩa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thế</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nào</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đối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với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chúng</a:t>
            </a:r>
            <a:r>
              <a:rPr lang="en-US" sz="3600" b="1" dirty="0">
                <a:solidFill>
                  <a:srgbClr val="00B050"/>
                </a:solidFill>
                <a:latin typeface="Times New Roman" panose="02020603050405020304" pitchFamily="18" charset="0"/>
                <a:cs typeface="Times New Roman" panose="02020603050405020304" pitchFamily="18" charset="0"/>
              </a:rPr>
              <a:t> ta ?</a:t>
            </a:r>
          </a:p>
        </p:txBody>
      </p:sp>
    </p:spTree>
    <p:extLst>
      <p:ext uri="{BB962C8B-B14F-4D97-AF65-F5344CB8AC3E}">
        <p14:creationId xmlns:p14="http://schemas.microsoft.com/office/powerpoint/2010/main" val="2302548306"/>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D48C45-9150-4049-B548-84FA207FA2B5}"/>
              </a:ext>
            </a:extLst>
          </p:cNvPr>
          <p:cNvPicPr>
            <a:picLocks noChangeAspect="1"/>
          </p:cNvPicPr>
          <p:nvPr/>
        </p:nvPicPr>
        <p:blipFill rotWithShape="1">
          <a:blip r:embed="rId3"/>
          <a:srcRect b="13931"/>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AA85803-4B24-2B4B-93FD-DD7558996EE9}"/>
              </a:ext>
            </a:extLst>
          </p:cNvPr>
          <p:cNvPicPr>
            <a:picLocks noChangeAspect="1"/>
          </p:cNvPicPr>
          <p:nvPr/>
        </p:nvPicPr>
        <p:blipFill>
          <a:blip r:embed="rId4"/>
          <a:stretch>
            <a:fillRect/>
          </a:stretch>
        </p:blipFill>
        <p:spPr>
          <a:xfrm>
            <a:off x="8229600" y="3576818"/>
            <a:ext cx="3918424" cy="3918424"/>
          </a:xfrm>
          <a:prstGeom prst="rect">
            <a:avLst/>
          </a:prstGeom>
        </p:spPr>
      </p:pic>
      <p:pic>
        <p:nvPicPr>
          <p:cNvPr id="2" name="Picture 1">
            <a:extLst>
              <a:ext uri="{FF2B5EF4-FFF2-40B4-BE49-F238E27FC236}">
                <a16:creationId xmlns:a16="http://schemas.microsoft.com/office/drawing/2014/main" id="{77FD224B-6521-0E4D-82F7-04AAE96D2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01" b="90799" l="3614" r="92530">
                        <a14:foregroundMark x1="9398" y1="28087" x2="9157" y2="38257"/>
                        <a14:foregroundMark x1="9157" y1="38257" x2="10602" y2="39952"/>
                        <a14:foregroundMark x1="87952" y1="28087" x2="90120" y2="40194"/>
                        <a14:foregroundMark x1="34940" y1="63196" x2="35181" y2="72639"/>
                        <a14:foregroundMark x1="35181" y1="72639" x2="42892" y2="87167"/>
                        <a14:foregroundMark x1="34699" y1="76755" x2="33735" y2="87409"/>
                        <a14:foregroundMark x1="33735" y1="87409" x2="31566" y2="89588"/>
                        <a14:foregroundMark x1="17590" y1="62954" x2="20000" y2="74092"/>
                        <a14:foregroundMark x1="20000" y1="74092" x2="19036" y2="64891"/>
                        <a14:foregroundMark x1="19036" y1="64891" x2="12048" y2="90073"/>
                        <a14:foregroundMark x1="4578" y1="69492" x2="12048" y2="74092"/>
                        <a14:foregroundMark x1="16627" y1="83535" x2="21687" y2="85956"/>
                        <a14:foregroundMark x1="85301" y1="65133" x2="79036" y2="73123"/>
                        <a14:foregroundMark x1="79036" y1="73123" x2="86506" y2="57627"/>
                        <a14:foregroundMark x1="86506" y1="57627" x2="82410" y2="69492"/>
                        <a14:foregroundMark x1="82410" y1="69492" x2="87470" y2="88620"/>
                        <a14:foregroundMark x1="87470" y1="88620" x2="82892" y2="87167"/>
                        <a14:foregroundMark x1="86988" y1="80630" x2="92289" y2="85230"/>
                        <a14:foregroundMark x1="89398" y1="62954" x2="92530" y2="61985"/>
                        <a14:foregroundMark x1="86747" y1="75303" x2="92771" y2="70702"/>
                        <a14:foregroundMark x1="63614" y1="57143" x2="64578" y2="55206"/>
                        <a14:foregroundMark x1="59518" y1="90799" x2="63373" y2="90073"/>
                        <a14:foregroundMark x1="70361" y1="89588" x2="73253" y2="90073"/>
                      </a14:backgroundRemoval>
                    </a14:imgEffect>
                  </a14:imgLayer>
                </a14:imgProps>
              </a:ext>
            </a:extLst>
          </a:blip>
          <a:stretch>
            <a:fillRect/>
          </a:stretch>
        </p:blipFill>
        <p:spPr>
          <a:xfrm>
            <a:off x="0" y="1890697"/>
            <a:ext cx="5270500" cy="5245100"/>
          </a:xfrm>
          <a:prstGeom prst="rect">
            <a:avLst/>
          </a:prstGeom>
        </p:spPr>
      </p:pic>
      <p:sp>
        <p:nvSpPr>
          <p:cNvPr id="8" name="Rounded Rectangle 7">
            <a:extLst>
              <a:ext uri="{FF2B5EF4-FFF2-40B4-BE49-F238E27FC236}">
                <a16:creationId xmlns:a16="http://schemas.microsoft.com/office/drawing/2014/main" id="{6EB812F8-D6C2-6C45-89C3-119B96F1CFD3}"/>
              </a:ext>
            </a:extLst>
          </p:cNvPr>
          <p:cNvSpPr/>
          <p:nvPr/>
        </p:nvSpPr>
        <p:spPr>
          <a:xfrm>
            <a:off x="7244291" y="247294"/>
            <a:ext cx="1989198" cy="527863"/>
          </a:xfrm>
          <a:prstGeom prst="roundRect">
            <a:avLst>
              <a:gd name="adj" fmla="val 50000"/>
            </a:avLst>
          </a:prstGeom>
          <a:solidFill>
            <a:schemeClr val="bg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Times New Roman" panose="02020603050405020304" pitchFamily="18" charset="0"/>
                <a:ea typeface="Aachen" panose="02020500000000000000" pitchFamily="18" charset="0"/>
                <a:cs typeface="Times New Roman" panose="02020603050405020304" pitchFamily="18" charset="0"/>
                <a:sym typeface="+mn-lt"/>
              </a:rPr>
              <a:t>Bài</a:t>
            </a:r>
            <a:r>
              <a:rPr lang="en-US" sz="48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sym typeface="+mn-lt"/>
              </a:rPr>
              <a:t> 7</a:t>
            </a:r>
            <a:endParaRPr lang="en-US" sz="4800" b="1" dirty="0">
              <a:solidFill>
                <a:srgbClr val="FF0000"/>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9" name="TextBox 21">
            <a:extLst>
              <a:ext uri="{FF2B5EF4-FFF2-40B4-BE49-F238E27FC236}">
                <a16:creationId xmlns:a16="http://schemas.microsoft.com/office/drawing/2014/main" id="{E159F19A-3BD0-F24D-9380-8BA444D54282}"/>
              </a:ext>
            </a:extLst>
          </p:cNvPr>
          <p:cNvSpPr txBox="1"/>
          <p:nvPr/>
        </p:nvSpPr>
        <p:spPr>
          <a:xfrm>
            <a:off x="2844486" y="852548"/>
            <a:ext cx="9303538" cy="1323439"/>
          </a:xfrm>
          <a:prstGeom prst="rect">
            <a:avLst/>
          </a:prstGeom>
          <a:noFill/>
        </p:spPr>
        <p:txBody>
          <a:bodyPr wrap="square" rtlCol="0">
            <a:spAutoFit/>
          </a:bodyPr>
          <a:lstStyle/>
          <a:p>
            <a:pPr algn="ctr"/>
            <a:r>
              <a:rPr lang="en-US" altLang="zh-CN"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Gia</a:t>
            </a:r>
            <a:r>
              <a:rPr lang="en-US" altLang="zh-CN"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đình</a:t>
            </a:r>
            <a:r>
              <a:rPr lang="en-US" altLang="zh-CN"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thương</a:t>
            </a:r>
            <a:r>
              <a:rPr lang="en-US" altLang="zh-CN"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8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yêu</a:t>
            </a:r>
            <a:endParaRPr lang="zh-CN" alt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505474549"/>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26" presetClass="emph" presetSubtype="0" fill="hold" grpId="1" nodeType="withEffect">
                                  <p:stCondLst>
                                    <p:cond delay="500"/>
                                  </p:stCondLst>
                                  <p:iterate type="lt">
                                    <p:tmPct val="10000"/>
                                  </p:iterate>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4BA1E-7BE3-C541-A82B-985BA7B54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275" cy="6858000"/>
          </a:xfrm>
          <a:prstGeom prst="rect">
            <a:avLst/>
          </a:prstGeom>
        </p:spPr>
      </p:pic>
      <p:sp>
        <p:nvSpPr>
          <p:cNvPr id="9" name="TextBox 21">
            <a:extLst>
              <a:ext uri="{FF2B5EF4-FFF2-40B4-BE49-F238E27FC236}">
                <a16:creationId xmlns:a16="http://schemas.microsoft.com/office/drawing/2014/main" id="{E159F19A-3BD0-F24D-9380-8BA444D54282}"/>
              </a:ext>
            </a:extLst>
          </p:cNvPr>
          <p:cNvSpPr txBox="1"/>
          <p:nvPr/>
        </p:nvSpPr>
        <p:spPr>
          <a:xfrm>
            <a:off x="3088357" y="1015002"/>
            <a:ext cx="9303538" cy="1015663"/>
          </a:xfrm>
          <a:prstGeom prst="rect">
            <a:avLst/>
          </a:prstGeom>
          <a:noFill/>
        </p:spPr>
        <p:txBody>
          <a:bodyPr wrap="square" rtlCol="0">
            <a:spAutoFit/>
          </a:bodyPr>
          <a:lstStyle/>
          <a:p>
            <a:pPr algn="ctr"/>
            <a:r>
              <a:rPr lang="en-US" altLang="zh-C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TIẾT 85-86</a:t>
            </a:r>
            <a:endParaRPr lang="zh-CN"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0" name="TextBox 21">
            <a:extLst>
              <a:ext uri="{FF2B5EF4-FFF2-40B4-BE49-F238E27FC236}">
                <a16:creationId xmlns:a16="http://schemas.microsoft.com/office/drawing/2014/main" id="{14E66679-A41B-144A-99B0-7ADA86DED802}"/>
              </a:ext>
            </a:extLst>
          </p:cNvPr>
          <p:cNvSpPr txBox="1"/>
          <p:nvPr/>
        </p:nvSpPr>
        <p:spPr>
          <a:xfrm>
            <a:off x="4282797" y="1821394"/>
            <a:ext cx="7715239" cy="1938992"/>
          </a:xfrm>
          <a:prstGeom prst="rect">
            <a:avLst/>
          </a:prstGeom>
          <a:noFill/>
        </p:spPr>
        <p:txBody>
          <a:bodyPr wrap="square" rtlCol="0">
            <a:spAutoFit/>
          </a:bodyPr>
          <a:lstStyle/>
          <a:p>
            <a:pPr algn="ctr"/>
            <a:r>
              <a:rPr lang="en-US" altLang="zh-CN" sz="7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Những</a:t>
            </a:r>
            <a:r>
              <a:rPr lang="en-US" altLang="zh-CN"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7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cánh</a:t>
            </a:r>
            <a:r>
              <a:rPr lang="en-US" altLang="zh-CN"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7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buồm</a:t>
            </a:r>
            <a:endParaRPr lang="en-US" altLang="zh-CN"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a:p>
            <a:pPr algn="ct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Hoàng</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Trung</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Thông</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t>
            </a:r>
            <a:endParaRPr lang="zh-CN" alt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11" name="Picture 10">
            <a:extLst>
              <a:ext uri="{FF2B5EF4-FFF2-40B4-BE49-F238E27FC236}">
                <a16:creationId xmlns:a16="http://schemas.microsoft.com/office/drawing/2014/main" id="{A80420B0-AAEC-934C-86E8-9CAAE4017F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167" b="94444" l="10000" r="90000">
                        <a14:foregroundMark x1="62778" y1="4444" x2="79444" y2="13056"/>
                        <a14:foregroundMark x1="13333" y1="90000" x2="86667" y2="94444"/>
                      </a14:backgroundRemoval>
                    </a14:imgEffect>
                  </a14:imgLayer>
                </a14:imgProps>
              </a:ext>
            </a:extLst>
          </a:blip>
          <a:stretch>
            <a:fillRect/>
          </a:stretch>
        </p:blipFill>
        <p:spPr>
          <a:xfrm>
            <a:off x="9725" y="486285"/>
            <a:ext cx="5312164" cy="5312164"/>
          </a:xfrm>
          <a:prstGeom prst="rect">
            <a:avLst/>
          </a:prstGeom>
        </p:spPr>
      </p:pic>
    </p:spTree>
    <p:extLst>
      <p:ext uri="{BB962C8B-B14F-4D97-AF65-F5344CB8AC3E}">
        <p14:creationId xmlns:p14="http://schemas.microsoft.com/office/powerpoint/2010/main" val="1623855073"/>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3000"/>
                                        <p:tgtEl>
                                          <p:spTgt spid="11"/>
                                        </p:tgtEl>
                                      </p:cBhvr>
                                    </p:animEffect>
                                    <p:anim calcmode="lin" valueType="num">
                                      <p:cBhvr>
                                        <p:cTn id="15" dur="3000" fill="hold"/>
                                        <p:tgtEl>
                                          <p:spTgt spid="11"/>
                                        </p:tgtEl>
                                        <p:attrNameLst>
                                          <p:attrName>ppt_x</p:attrName>
                                        </p:attrNameLst>
                                      </p:cBhvr>
                                      <p:tavLst>
                                        <p:tav tm="0">
                                          <p:val>
                                            <p:strVal val="#ppt_x"/>
                                          </p:val>
                                        </p:tav>
                                        <p:tav tm="100000">
                                          <p:val>
                                            <p:strVal val="#ppt_x"/>
                                          </p:val>
                                        </p:tav>
                                      </p:tavLst>
                                    </p:anim>
                                    <p:anim calcmode="lin" valueType="num">
                                      <p:cBhvr>
                                        <p:cTn id="16" dur="3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2" presetClass="entr" presetSubtype="4" fill="hold" grpId="0" nodeType="afterEffect">
                                  <p:stCondLst>
                                    <p:cond delay="0"/>
                                  </p:stCondLst>
                                  <p:iterate type="lt">
                                    <p:tmPct val="10000"/>
                                  </p:iterate>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6" presetClass="emph" presetSubtype="0" fill="hold" grpId="1" nodeType="withEffect">
                                  <p:stCondLst>
                                    <p:cond delay="500"/>
                                  </p:stCondLst>
                                  <p:iterate type="lt">
                                    <p:tmPct val="10000"/>
                                  </p:iterate>
                                  <p:childTnLst>
                                    <p:animEffect transition="out" filter="fade">
                                      <p:cBhvr>
                                        <p:cTn id="23" dur="500" tmFilter="0, 0; .2, .5; .8, .5; 1, 0"/>
                                        <p:tgtEl>
                                          <p:spTgt spid="10"/>
                                        </p:tgtEl>
                                      </p:cBhvr>
                                    </p:animEffect>
                                    <p:animScale>
                                      <p:cBhvr>
                                        <p:cTn id="2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32BC416-6E71-D845-8DA7-8232E058E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275" cy="6858000"/>
          </a:xfrm>
          <a:prstGeom prst="rect">
            <a:avLst/>
          </a:prstGeom>
        </p:spPr>
      </p:pic>
      <p:sp>
        <p:nvSpPr>
          <p:cNvPr id="31" name="Rounded Rectangle 30">
            <a:extLst>
              <a:ext uri="{FF2B5EF4-FFF2-40B4-BE49-F238E27FC236}">
                <a16:creationId xmlns:a16="http://schemas.microsoft.com/office/drawing/2014/main" id="{F1575CF2-94B2-9942-A04D-6F13D935143F}"/>
              </a:ext>
            </a:extLst>
          </p:cNvPr>
          <p:cNvSpPr/>
          <p:nvPr/>
        </p:nvSpPr>
        <p:spPr>
          <a:xfrm>
            <a:off x="5292436" y="803245"/>
            <a:ext cx="6698337" cy="1053263"/>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chemeClr val="accent3">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25A2B"/>
                </a:solidFill>
                <a:latin typeface="SVN-Bear" panose="02040603050506020204" pitchFamily="18" charset="0"/>
                <a:ea typeface="LinoScript" panose="020B0500000000000000" pitchFamily="34" charset="0"/>
                <a:cs typeface="LinoScript" panose="020B0500000000000000" pitchFamily="34" charset="0"/>
              </a:rPr>
              <a:t>  </a:t>
            </a:r>
            <a:endParaRPr lang="vi-VN" sz="4000" dirty="0">
              <a:solidFill>
                <a:srgbClr val="F25A2B"/>
              </a:solidFill>
              <a:latin typeface="LinoScript" panose="020B0500000000000000" pitchFamily="34" charset="0"/>
              <a:ea typeface="LinoScript" panose="020B0500000000000000" pitchFamily="34" charset="0"/>
              <a:cs typeface="LinoScript" panose="020B0500000000000000" pitchFamily="34" charset="0"/>
            </a:endParaRPr>
          </a:p>
        </p:txBody>
      </p:sp>
      <p:pic>
        <p:nvPicPr>
          <p:cNvPr id="2" name="Picture 1">
            <a:extLst>
              <a:ext uri="{FF2B5EF4-FFF2-40B4-BE49-F238E27FC236}">
                <a16:creationId xmlns:a16="http://schemas.microsoft.com/office/drawing/2014/main" id="{1C1E5989-E3B5-A349-BD9A-8C563E8F0C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62" b="92769" l="3385" r="94000">
                        <a14:foregroundMark x1="48000" y1="4154" x2="53462" y2="9385"/>
                        <a14:foregroundMark x1="53462" y1="9385" x2="60923" y2="9385"/>
                        <a14:foregroundMark x1="60923" y1="9385" x2="53385" y2="11692"/>
                        <a14:foregroundMark x1="53385" y1="11692" x2="53000" y2="15615"/>
                        <a14:foregroundMark x1="47385" y1="5615" x2="48615" y2="5615"/>
                        <a14:foregroundMark x1="17154" y1="67308" x2="10154" y2="66231"/>
                        <a14:foregroundMark x1="10154" y1="66231" x2="9846" y2="74000"/>
                        <a14:foregroundMark x1="9846" y1="74000" x2="24538" y2="79538"/>
                        <a14:foregroundMark x1="24538" y1="79538" x2="26923" y2="86231"/>
                        <a14:foregroundMark x1="26923" y1="86231" x2="31769" y2="92538"/>
                        <a14:foregroundMark x1="31769" y1="92538" x2="51154" y2="93077"/>
                        <a14:foregroundMark x1="51154" y1="93077" x2="64846" y2="92923"/>
                        <a14:foregroundMark x1="64846" y1="92923" x2="75462" y2="88308"/>
                        <a14:foregroundMark x1="75462" y1="88308" x2="80462" y2="81692"/>
                        <a14:foregroundMark x1="80462" y1="81692" x2="74846" y2="78308"/>
                        <a14:foregroundMark x1="3385" y1="65846" x2="7154" y2="66846"/>
                        <a14:foregroundMark x1="89615" y1="52077" x2="94000" y2="52308"/>
                      </a14:backgroundRemoval>
                    </a14:imgEffect>
                  </a14:imgLayer>
                </a14:imgProps>
              </a:ext>
            </a:extLst>
          </a:blip>
          <a:stretch>
            <a:fillRect/>
          </a:stretch>
        </p:blipFill>
        <p:spPr>
          <a:xfrm>
            <a:off x="-117485" y="306223"/>
            <a:ext cx="6372138" cy="6372138"/>
          </a:xfrm>
          <a:prstGeom prst="rect">
            <a:avLst/>
          </a:prstGeom>
        </p:spPr>
      </p:pic>
      <p:sp>
        <p:nvSpPr>
          <p:cNvPr id="12" name="文本框 30"/>
          <p:cNvSpPr txBox="1"/>
          <p:nvPr/>
        </p:nvSpPr>
        <p:spPr>
          <a:xfrm>
            <a:off x="5292436" y="882766"/>
            <a:ext cx="5778000" cy="894219"/>
          </a:xfrm>
          <a:prstGeom prst="rect">
            <a:avLst/>
          </a:prstGeom>
          <a:noFill/>
          <a:effectLst>
            <a:outerShdw blurRad="63500" sx="102000" sy="102000" algn="ctr" rotWithShape="0">
              <a:prstClr val="black">
                <a:alpha val="40000"/>
              </a:prstClr>
            </a:outerShdw>
          </a:effectLst>
        </p:spPr>
        <p:txBody>
          <a:bodyPr>
            <a:spAutoFit/>
          </a:bodyPr>
          <a:lstStyle/>
          <a:p>
            <a:pPr algn="ctr" defTabSz="661751" eaLnBrk="0" fontAlgn="base" hangingPunct="0">
              <a:spcBef>
                <a:spcPct val="0"/>
              </a:spcBef>
              <a:spcAft>
                <a:spcPct val="0"/>
              </a:spcAft>
              <a:defRPr/>
            </a:pPr>
            <a:r>
              <a:rPr lang="en-US" altLang="zh-CN" sz="5211" b="1" dirty="0">
                <a:solidFill>
                  <a:srgbClr val="FF0000"/>
                </a:solidFill>
                <a:effectLst>
                  <a:outerShdw blurRad="38100" dist="38100" dir="2700000" algn="tl">
                    <a:srgbClr val="C0C0C0"/>
                  </a:outerShdw>
                </a:effectLst>
                <a:latin typeface="Times New Roman" pitchFamily="18" charset="0"/>
                <a:ea typeface="Microsoft YaHei" pitchFamily="34" charset="-122"/>
                <a:cs typeface="Times New Roman" pitchFamily="18" charset="0"/>
              </a:rPr>
              <a:t>I. </a:t>
            </a:r>
            <a:r>
              <a:rPr lang="en-US" altLang="zh-CN" sz="5211" b="1" dirty="0" err="1">
                <a:solidFill>
                  <a:srgbClr val="FF0000"/>
                </a:solidFill>
                <a:effectLst>
                  <a:outerShdw blurRad="38100" dist="38100" dir="2700000" algn="tl">
                    <a:srgbClr val="C0C0C0"/>
                  </a:outerShdw>
                </a:effectLst>
                <a:latin typeface="Times New Roman" pitchFamily="18" charset="0"/>
                <a:ea typeface="Microsoft YaHei" pitchFamily="34" charset="-122"/>
                <a:cs typeface="Times New Roman" pitchFamily="18" charset="0"/>
              </a:rPr>
              <a:t>Tìm</a:t>
            </a:r>
            <a:r>
              <a:rPr lang="en-US" altLang="zh-CN" sz="5211" b="1" dirty="0">
                <a:solidFill>
                  <a:srgbClr val="FF0000"/>
                </a:solidFill>
                <a:effectLst>
                  <a:outerShdw blurRad="38100" dist="38100" dir="2700000" algn="tl">
                    <a:srgbClr val="C0C0C0"/>
                  </a:outerShdw>
                </a:effectLst>
                <a:latin typeface="Times New Roman" pitchFamily="18" charset="0"/>
                <a:ea typeface="Microsoft YaHei" pitchFamily="34" charset="-122"/>
                <a:cs typeface="Times New Roman" pitchFamily="18" charset="0"/>
              </a:rPr>
              <a:t> </a:t>
            </a:r>
            <a:r>
              <a:rPr lang="en-US" altLang="zh-CN" sz="5211" b="1" dirty="0" err="1">
                <a:solidFill>
                  <a:srgbClr val="FF0000"/>
                </a:solidFill>
                <a:effectLst>
                  <a:outerShdw blurRad="38100" dist="38100" dir="2700000" algn="tl">
                    <a:srgbClr val="C0C0C0"/>
                  </a:outerShdw>
                </a:effectLst>
                <a:latin typeface="Times New Roman" pitchFamily="18" charset="0"/>
                <a:ea typeface="Microsoft YaHei" pitchFamily="34" charset="-122"/>
                <a:cs typeface="Times New Roman" pitchFamily="18" charset="0"/>
              </a:rPr>
              <a:t>hiểu</a:t>
            </a:r>
            <a:r>
              <a:rPr lang="en-US" altLang="zh-CN" sz="5211" b="1" dirty="0">
                <a:solidFill>
                  <a:srgbClr val="FF0000"/>
                </a:solidFill>
                <a:effectLst>
                  <a:outerShdw blurRad="38100" dist="38100" dir="2700000" algn="tl">
                    <a:srgbClr val="C0C0C0"/>
                  </a:outerShdw>
                </a:effectLst>
                <a:latin typeface="Times New Roman" pitchFamily="18" charset="0"/>
                <a:ea typeface="Microsoft YaHei" pitchFamily="34" charset="-122"/>
                <a:cs typeface="Times New Roman" pitchFamily="18" charset="0"/>
              </a:rPr>
              <a:t> </a:t>
            </a:r>
            <a:r>
              <a:rPr lang="en-US" altLang="zh-CN" sz="5211" b="1" dirty="0" err="1">
                <a:solidFill>
                  <a:srgbClr val="FF0000"/>
                </a:solidFill>
                <a:effectLst>
                  <a:outerShdw blurRad="38100" dist="38100" dir="2700000" algn="tl">
                    <a:srgbClr val="C0C0C0"/>
                  </a:outerShdw>
                </a:effectLst>
                <a:latin typeface="Times New Roman" pitchFamily="18" charset="0"/>
                <a:ea typeface="Microsoft YaHei" pitchFamily="34" charset="-122"/>
                <a:cs typeface="Times New Roman" pitchFamily="18" charset="0"/>
              </a:rPr>
              <a:t>chung</a:t>
            </a:r>
            <a:endParaRPr lang="zh-CN" altLang="en-US" sz="5211" b="1" dirty="0">
              <a:solidFill>
                <a:srgbClr val="FF0000"/>
              </a:solidFill>
              <a:effectLst>
                <a:outerShdw blurRad="38100" dist="38100" dir="2700000" algn="tl">
                  <a:srgbClr val="C0C0C0"/>
                </a:outerShdw>
              </a:effectLst>
              <a:latin typeface="Times New Roman" pitchFamily="18" charset="0"/>
              <a:ea typeface="Microsoft YaHei" pitchFamily="34" charset="-122"/>
              <a:cs typeface="Times New Roman" pitchFamily="18" charset="0"/>
            </a:endParaRPr>
          </a:p>
        </p:txBody>
      </p:sp>
    </p:spTree>
    <p:extLst>
      <p:ext uri="{BB962C8B-B14F-4D97-AF65-F5344CB8AC3E}">
        <p14:creationId xmlns:p14="http://schemas.microsoft.com/office/powerpoint/2010/main" val="3864636122"/>
      </p:ext>
    </p:extLst>
  </p:cSld>
  <p:clrMapOvr>
    <a:masterClrMapping/>
  </p:clrMapOvr>
  <mc:AlternateContent xmlns:mc="http://schemas.openxmlformats.org/markup-compatibility/2006" xmlns:p14="http://schemas.microsoft.com/office/powerpoint/2010/main">
    <mc:Choice Requires="p14">
      <p:transition spd="slow" p14:dur="800" advClick="0" advTm="3000">
        <p:circle/>
      </p:transition>
    </mc:Choice>
    <mc:Fallback xmlns="">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1+#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linds(horizont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771A70E4-F402-124A-A0F2-0CB5054403A2}"/>
              </a:ext>
            </a:extLst>
          </p:cNvPr>
          <p:cNvSpPr/>
          <p:nvPr/>
        </p:nvSpPr>
        <p:spPr>
          <a:xfrm>
            <a:off x="530239" y="71708"/>
            <a:ext cx="7761362" cy="1916415"/>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chemeClr val="accent3">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dirty="0">
              <a:solidFill>
                <a:srgbClr val="FF0000"/>
              </a:solidFill>
              <a:latin typeface="Times New Roman" panose="02020603050405020304" pitchFamily="18" charset="0"/>
              <a:ea typeface="LinoScript" panose="020B0500000000000000"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C9248F15-5B1A-9147-9211-0FDA38C0833C}"/>
              </a:ext>
            </a:extLst>
          </p:cNvPr>
          <p:cNvGrpSpPr/>
          <p:nvPr/>
        </p:nvGrpSpPr>
        <p:grpSpPr>
          <a:xfrm>
            <a:off x="2161307" y="2104810"/>
            <a:ext cx="8714509" cy="4133221"/>
            <a:chOff x="4919100" y="586389"/>
            <a:chExt cx="6199832" cy="4133221"/>
          </a:xfrm>
        </p:grpSpPr>
        <p:pic>
          <p:nvPicPr>
            <p:cNvPr id="18" name="Picture 17">
              <a:extLst>
                <a:ext uri="{FF2B5EF4-FFF2-40B4-BE49-F238E27FC236}">
                  <a16:creationId xmlns:a16="http://schemas.microsoft.com/office/drawing/2014/main" id="{0493B0A7-AAAB-EA45-B029-92D84B2D1F89}"/>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919100" y="586389"/>
              <a:ext cx="6199832" cy="4133221"/>
            </a:xfrm>
            <a:prstGeom prst="rect">
              <a:avLst/>
            </a:prstGeom>
          </p:spPr>
        </p:pic>
        <p:sp>
          <p:nvSpPr>
            <p:cNvPr id="22" name="Rectangle 21">
              <a:extLst>
                <a:ext uri="{FF2B5EF4-FFF2-40B4-BE49-F238E27FC236}">
                  <a16:creationId xmlns:a16="http://schemas.microsoft.com/office/drawing/2014/main" id="{1F79FE7E-C1E0-8441-B782-0B1AE21B7C18}"/>
                </a:ext>
              </a:extLst>
            </p:cNvPr>
            <p:cNvSpPr/>
            <p:nvPr/>
          </p:nvSpPr>
          <p:spPr>
            <a:xfrm>
              <a:off x="5920272" y="2041954"/>
              <a:ext cx="4284101" cy="1754326"/>
            </a:xfrm>
            <a:prstGeom prst="rect">
              <a:avLst/>
            </a:prstGeom>
            <a:noFill/>
          </p:spPr>
          <p:txBody>
            <a:bodyPr wrap="square">
              <a:spAutoFit/>
            </a:bodyPr>
            <a:lstStyle/>
            <a:p>
              <a:pPr lvl="0" algn="ctr"/>
              <a:r>
                <a:rPr lang="en-US" sz="3600" b="1" i="1" dirty="0" err="1">
                  <a:solidFill>
                    <a:schemeClr val="tx2">
                      <a:lumMod val="75000"/>
                    </a:schemeClr>
                  </a:solidFill>
                  <a:latin typeface="Times New Roman" panose="02020603050405020304" pitchFamily="18" charset="0"/>
                  <a:cs typeface="Times New Roman" panose="02020603050405020304" pitchFamily="18" charset="0"/>
                </a:rPr>
                <a:t>Trình</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75000"/>
                    </a:schemeClr>
                  </a:solidFill>
                  <a:latin typeface="Times New Roman" panose="02020603050405020304" pitchFamily="18" charset="0"/>
                  <a:cs typeface="Times New Roman" panose="02020603050405020304" pitchFamily="18" charset="0"/>
                </a:rPr>
                <a:t>bày</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75000"/>
                    </a:schemeClr>
                  </a:solidFill>
                  <a:latin typeface="Times New Roman" panose="02020603050405020304" pitchFamily="18" charset="0"/>
                  <a:cs typeface="Times New Roman" panose="02020603050405020304" pitchFamily="18" charset="0"/>
                </a:rPr>
                <a:t>biết</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75000"/>
                    </a:schemeClr>
                  </a:solidFill>
                  <a:latin typeface="Times New Roman" panose="02020603050405020304" pitchFamily="18" charset="0"/>
                  <a:cs typeface="Times New Roman" panose="02020603050405020304" pitchFamily="18" charset="0"/>
                </a:rPr>
                <a:t>của</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75000"/>
                    </a:schemeClr>
                  </a:solidFill>
                  <a:latin typeface="Times New Roman" panose="02020603050405020304" pitchFamily="18" charset="0"/>
                  <a:cs typeface="Times New Roman" panose="02020603050405020304" pitchFamily="18" charset="0"/>
                </a:rPr>
                <a:t>em</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75000"/>
                    </a:schemeClr>
                  </a:solidFill>
                  <a:latin typeface="Times New Roman" panose="02020603050405020304" pitchFamily="18" charset="0"/>
                  <a:cs typeface="Times New Roman" panose="02020603050405020304" pitchFamily="18" charset="0"/>
                </a:rPr>
                <a:t>về</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75000"/>
                    </a:schemeClr>
                  </a:solidFill>
                  <a:latin typeface="Times New Roman" panose="02020603050405020304" pitchFamily="18" charset="0"/>
                  <a:cs typeface="Times New Roman" panose="02020603050405020304" pitchFamily="18" charset="0"/>
                </a:rPr>
                <a:t>thể</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75000"/>
                    </a:schemeClr>
                  </a:solidFill>
                  <a:latin typeface="Times New Roman" panose="02020603050405020304" pitchFamily="18" charset="0"/>
                  <a:cs typeface="Times New Roman" panose="02020603050405020304" pitchFamily="18" charset="0"/>
                </a:rPr>
                <a:t>loại</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75000"/>
                    </a:schemeClr>
                  </a:solidFill>
                  <a:latin typeface="Times New Roman" panose="02020603050405020304" pitchFamily="18" charset="0"/>
                  <a:cs typeface="Times New Roman" panose="02020603050405020304" pitchFamily="18" charset="0"/>
                </a:rPr>
                <a:t>thơ</a:t>
              </a:r>
              <a:r>
                <a:rPr lang="en-US" sz="3600" b="1" i="1" dirty="0">
                  <a:solidFill>
                    <a:schemeClr val="tx2">
                      <a:lumMod val="75000"/>
                    </a:schemeClr>
                  </a:solidFill>
                  <a:latin typeface="Times New Roman" panose="02020603050405020304" pitchFamily="18" charset="0"/>
                  <a:cs typeface="Times New Roman" panose="02020603050405020304" pitchFamily="18" charset="0"/>
                </a:rPr>
                <a:t> ?</a:t>
              </a:r>
            </a:p>
          </p:txBody>
        </p:sp>
      </p:grpSp>
      <p:sp>
        <p:nvSpPr>
          <p:cNvPr id="30" name="Rectangle 29">
            <a:extLst>
              <a:ext uri="{FF2B5EF4-FFF2-40B4-BE49-F238E27FC236}">
                <a16:creationId xmlns:a16="http://schemas.microsoft.com/office/drawing/2014/main" id="{F112FD53-3414-1144-86E8-A0B0C7BC1BE3}"/>
              </a:ext>
            </a:extLst>
          </p:cNvPr>
          <p:cNvSpPr/>
          <p:nvPr/>
        </p:nvSpPr>
        <p:spPr>
          <a:xfrm>
            <a:off x="585953" y="71708"/>
            <a:ext cx="6313610" cy="1569660"/>
          </a:xfrm>
          <a:prstGeom prst="rect">
            <a:avLst/>
          </a:prstGeom>
        </p:spPr>
        <p:txBody>
          <a:bodyPr wrap="square">
            <a:spAutoFit/>
          </a:bodyPr>
          <a:lstStyle/>
          <a:p>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1. Tri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thức</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đọc</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hiểu</a:t>
            </a:r>
            <a:endPar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a:p>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Thể</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loại</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thơ</a:t>
            </a:r>
            <a:endParaRPr lang="zh-CN" alt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6874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836" y="1842655"/>
            <a:ext cx="1648691" cy="11776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p:cNvSpPr/>
          <p:nvPr/>
        </p:nvSpPr>
        <p:spPr>
          <a:xfrm>
            <a:off x="2313709" y="346363"/>
            <a:ext cx="2358741" cy="99752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p:cNvSpPr/>
          <p:nvPr/>
        </p:nvSpPr>
        <p:spPr>
          <a:xfrm>
            <a:off x="2327561" y="2826327"/>
            <a:ext cx="2092040" cy="11776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5555673" y="318654"/>
            <a:ext cx="2216728" cy="99752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5"/>
          <p:cNvSpPr/>
          <p:nvPr/>
        </p:nvSpPr>
        <p:spPr>
          <a:xfrm>
            <a:off x="5555673" y="2050472"/>
            <a:ext cx="2216728" cy="11637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ectangle 6"/>
          <p:cNvSpPr/>
          <p:nvPr/>
        </p:nvSpPr>
        <p:spPr>
          <a:xfrm>
            <a:off x="5555673" y="4475018"/>
            <a:ext cx="2216728" cy="11637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ectangle 7"/>
          <p:cNvSpPr/>
          <p:nvPr/>
        </p:nvSpPr>
        <p:spPr>
          <a:xfrm>
            <a:off x="9282545" y="2050472"/>
            <a:ext cx="2216728" cy="11637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ectangle 8"/>
          <p:cNvSpPr/>
          <p:nvPr/>
        </p:nvSpPr>
        <p:spPr>
          <a:xfrm>
            <a:off x="9282545" y="5514109"/>
            <a:ext cx="2216728" cy="11637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9"/>
          <p:cNvSpPr/>
          <p:nvPr/>
        </p:nvSpPr>
        <p:spPr>
          <a:xfrm>
            <a:off x="9282545" y="3837709"/>
            <a:ext cx="2216728" cy="11637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2" name="Straight Connector 11"/>
          <p:cNvCxnSpPr>
            <a:stCxn id="2" idx="3"/>
            <a:endCxn id="3" idx="1"/>
          </p:cNvCxnSpPr>
          <p:nvPr/>
        </p:nvCxnSpPr>
        <p:spPr>
          <a:xfrm flipV="1">
            <a:off x="1759527" y="845127"/>
            <a:ext cx="554182" cy="1586346"/>
          </a:xfrm>
          <a:prstGeom prst="line">
            <a:avLst/>
          </a:prstGeom>
        </p:spPr>
        <p:style>
          <a:lnRef idx="2">
            <a:schemeClr val="accent1"/>
          </a:lnRef>
          <a:fillRef idx="1">
            <a:schemeClr val="lt1"/>
          </a:fillRef>
          <a:effectRef idx="0">
            <a:schemeClr val="accent1"/>
          </a:effectRef>
          <a:fontRef idx="minor">
            <a:schemeClr val="dk1"/>
          </a:fontRef>
        </p:style>
      </p:cxnSp>
      <p:cxnSp>
        <p:nvCxnSpPr>
          <p:cNvPr id="14" name="Straight Connector 13"/>
          <p:cNvCxnSpPr>
            <a:stCxn id="2" idx="3"/>
          </p:cNvCxnSpPr>
          <p:nvPr/>
        </p:nvCxnSpPr>
        <p:spPr>
          <a:xfrm>
            <a:off x="1759527" y="2431473"/>
            <a:ext cx="474519" cy="782781"/>
          </a:xfrm>
          <a:prstGeom prst="line">
            <a:avLst/>
          </a:prstGeom>
        </p:spPr>
        <p:style>
          <a:lnRef idx="2">
            <a:schemeClr val="accent1"/>
          </a:lnRef>
          <a:fillRef idx="1">
            <a:schemeClr val="lt1"/>
          </a:fillRef>
          <a:effectRef idx="0">
            <a:schemeClr val="accent1"/>
          </a:effectRef>
          <a:fontRef idx="minor">
            <a:schemeClr val="dk1"/>
          </a:fontRef>
        </p:style>
      </p:cxnSp>
      <p:cxnSp>
        <p:nvCxnSpPr>
          <p:cNvPr id="16" name="Straight Connector 15"/>
          <p:cNvCxnSpPr>
            <a:stCxn id="3" idx="3"/>
            <a:endCxn id="5" idx="1"/>
          </p:cNvCxnSpPr>
          <p:nvPr/>
        </p:nvCxnSpPr>
        <p:spPr>
          <a:xfrm flipV="1">
            <a:off x="4672450" y="817418"/>
            <a:ext cx="883223" cy="27709"/>
          </a:xfrm>
          <a:prstGeom prst="line">
            <a:avLst/>
          </a:prstGeom>
        </p:spPr>
        <p:style>
          <a:lnRef idx="2">
            <a:schemeClr val="accent1"/>
          </a:lnRef>
          <a:fillRef idx="1">
            <a:schemeClr val="lt1"/>
          </a:fillRef>
          <a:effectRef idx="0">
            <a:schemeClr val="accent1"/>
          </a:effectRef>
          <a:fontRef idx="minor">
            <a:schemeClr val="dk1"/>
          </a:fontRef>
        </p:style>
      </p:cxnSp>
      <p:cxnSp>
        <p:nvCxnSpPr>
          <p:cNvPr id="18" name="Straight Connector 17"/>
          <p:cNvCxnSpPr>
            <a:stCxn id="4" idx="3"/>
            <a:endCxn id="6" idx="1"/>
          </p:cNvCxnSpPr>
          <p:nvPr/>
        </p:nvCxnSpPr>
        <p:spPr>
          <a:xfrm flipV="1">
            <a:off x="4419601" y="2632363"/>
            <a:ext cx="1136072" cy="782783"/>
          </a:xfrm>
          <a:prstGeom prst="line">
            <a:avLst/>
          </a:prstGeom>
        </p:spPr>
        <p:style>
          <a:lnRef idx="2">
            <a:schemeClr val="accent1"/>
          </a:lnRef>
          <a:fillRef idx="1">
            <a:schemeClr val="lt1"/>
          </a:fillRef>
          <a:effectRef idx="0">
            <a:schemeClr val="accent1"/>
          </a:effectRef>
          <a:fontRef idx="minor">
            <a:schemeClr val="dk1"/>
          </a:fontRef>
        </p:style>
      </p:cxnSp>
      <p:cxnSp>
        <p:nvCxnSpPr>
          <p:cNvPr id="20" name="Straight Connector 19"/>
          <p:cNvCxnSpPr>
            <a:stCxn id="4" idx="3"/>
            <a:endCxn id="7" idx="1"/>
          </p:cNvCxnSpPr>
          <p:nvPr/>
        </p:nvCxnSpPr>
        <p:spPr>
          <a:xfrm>
            <a:off x="4419601" y="3415146"/>
            <a:ext cx="1136072" cy="1641763"/>
          </a:xfrm>
          <a:prstGeom prst="line">
            <a:avLst/>
          </a:prstGeom>
        </p:spPr>
        <p:style>
          <a:lnRef idx="2">
            <a:schemeClr val="accent1"/>
          </a:lnRef>
          <a:fillRef idx="1">
            <a:schemeClr val="lt1"/>
          </a:fillRef>
          <a:effectRef idx="0">
            <a:schemeClr val="accent1"/>
          </a:effectRef>
          <a:fontRef idx="minor">
            <a:schemeClr val="dk1"/>
          </a:fontRef>
        </p:style>
      </p:cxnSp>
      <p:cxnSp>
        <p:nvCxnSpPr>
          <p:cNvPr id="31" name="Straight Connector 30"/>
          <p:cNvCxnSpPr>
            <a:stCxn id="6" idx="3"/>
            <a:endCxn id="8" idx="1"/>
          </p:cNvCxnSpPr>
          <p:nvPr/>
        </p:nvCxnSpPr>
        <p:spPr>
          <a:xfrm>
            <a:off x="7772401" y="2632363"/>
            <a:ext cx="1510144" cy="0"/>
          </a:xfrm>
          <a:prstGeom prst="line">
            <a:avLst/>
          </a:prstGeom>
        </p:spPr>
        <p:style>
          <a:lnRef idx="2">
            <a:schemeClr val="accent1"/>
          </a:lnRef>
          <a:fillRef idx="1">
            <a:schemeClr val="lt1"/>
          </a:fillRef>
          <a:effectRef idx="0">
            <a:schemeClr val="accent1"/>
          </a:effectRef>
          <a:fontRef idx="minor">
            <a:schemeClr val="dk1"/>
          </a:fontRef>
        </p:style>
      </p:cxnSp>
      <p:cxnSp>
        <p:nvCxnSpPr>
          <p:cNvPr id="33" name="Straight Connector 32"/>
          <p:cNvCxnSpPr>
            <a:stCxn id="7" idx="3"/>
            <a:endCxn id="10" idx="1"/>
          </p:cNvCxnSpPr>
          <p:nvPr/>
        </p:nvCxnSpPr>
        <p:spPr>
          <a:xfrm flipV="1">
            <a:off x="7772401" y="4419600"/>
            <a:ext cx="1510144" cy="637309"/>
          </a:xfrm>
          <a:prstGeom prst="line">
            <a:avLst/>
          </a:prstGeom>
        </p:spPr>
        <p:style>
          <a:lnRef idx="2">
            <a:schemeClr val="accent1"/>
          </a:lnRef>
          <a:fillRef idx="1">
            <a:schemeClr val="lt1"/>
          </a:fillRef>
          <a:effectRef idx="0">
            <a:schemeClr val="accent1"/>
          </a:effectRef>
          <a:fontRef idx="minor">
            <a:schemeClr val="dk1"/>
          </a:fontRef>
        </p:style>
      </p:cxnSp>
      <p:cxnSp>
        <p:nvCxnSpPr>
          <p:cNvPr id="35" name="Straight Connector 34"/>
          <p:cNvCxnSpPr>
            <a:stCxn id="7" idx="3"/>
            <a:endCxn id="9" idx="1"/>
          </p:cNvCxnSpPr>
          <p:nvPr/>
        </p:nvCxnSpPr>
        <p:spPr>
          <a:xfrm>
            <a:off x="7772401" y="5056909"/>
            <a:ext cx="1510144" cy="1039091"/>
          </a:xfrm>
          <a:prstGeom prst="line">
            <a:avLst/>
          </a:prstGeom>
        </p:spPr>
        <p:style>
          <a:lnRef idx="2">
            <a:schemeClr val="accent1"/>
          </a:lnRef>
          <a:fillRef idx="1">
            <a:schemeClr val="lt1"/>
          </a:fillRef>
          <a:effectRef idx="0">
            <a:schemeClr val="accent1"/>
          </a:effectRef>
          <a:fontRef idx="minor">
            <a:schemeClr val="dk1"/>
          </a:fontRef>
        </p:style>
      </p:cxnSp>
      <p:sp>
        <p:nvSpPr>
          <p:cNvPr id="36" name="TextBox 35"/>
          <p:cNvSpPr txBox="1"/>
          <p:nvPr/>
        </p:nvSpPr>
        <p:spPr>
          <a:xfrm>
            <a:off x="2389905" y="467609"/>
            <a:ext cx="243840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niệm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228602" y="2050472"/>
            <a:ext cx="126769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THƠ</a:t>
            </a:r>
          </a:p>
        </p:txBody>
      </p:sp>
      <p:sp>
        <p:nvSpPr>
          <p:cNvPr id="40" name="TextBox 39"/>
          <p:cNvSpPr txBox="1"/>
          <p:nvPr/>
        </p:nvSpPr>
        <p:spPr>
          <a:xfrm>
            <a:off x="2344880" y="3064456"/>
            <a:ext cx="2168236"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5669972" y="298332"/>
            <a:ext cx="2043548" cy="923330"/>
          </a:xfrm>
          <a:prstGeom prst="rect">
            <a:avLst/>
          </a:prstGeom>
          <a:noFill/>
        </p:spPr>
        <p:txBody>
          <a:bodyPr wrap="square" rtlCol="0">
            <a:spAutoFit/>
          </a:bodyPr>
          <a:lstStyle/>
          <a:p>
            <a:r>
              <a:rPr lang="en-US" dirty="0"/>
              <a:t>………………………………………………………………………………………</a:t>
            </a:r>
          </a:p>
        </p:txBody>
      </p:sp>
      <p:sp>
        <p:nvSpPr>
          <p:cNvPr id="48" name="TextBox 47"/>
          <p:cNvSpPr txBox="1"/>
          <p:nvPr/>
        </p:nvSpPr>
        <p:spPr>
          <a:xfrm>
            <a:off x="5642263" y="2046466"/>
            <a:ext cx="2043548" cy="923330"/>
          </a:xfrm>
          <a:prstGeom prst="rect">
            <a:avLst/>
          </a:prstGeom>
          <a:noFill/>
        </p:spPr>
        <p:txBody>
          <a:bodyPr wrap="square" rtlCol="0">
            <a:spAutoFit/>
          </a:bodyPr>
          <a:lstStyle/>
          <a:p>
            <a:r>
              <a:rPr lang="en-US" dirty="0"/>
              <a:t>………………………………………………………………………………………</a:t>
            </a:r>
          </a:p>
        </p:txBody>
      </p:sp>
      <p:sp>
        <p:nvSpPr>
          <p:cNvPr id="49" name="TextBox 48"/>
          <p:cNvSpPr txBox="1"/>
          <p:nvPr/>
        </p:nvSpPr>
        <p:spPr>
          <a:xfrm>
            <a:off x="5642263" y="4482405"/>
            <a:ext cx="2043548" cy="923330"/>
          </a:xfrm>
          <a:prstGeom prst="rect">
            <a:avLst/>
          </a:prstGeom>
          <a:noFill/>
        </p:spPr>
        <p:txBody>
          <a:bodyPr wrap="square" rtlCol="0">
            <a:spAutoFit/>
          </a:bodyPr>
          <a:lstStyle/>
          <a:p>
            <a:r>
              <a:rPr lang="en-US" dirty="0"/>
              <a:t>………………………………………………………………………………………</a:t>
            </a:r>
          </a:p>
        </p:txBody>
      </p:sp>
      <p:sp>
        <p:nvSpPr>
          <p:cNvPr id="50" name="TextBox 49"/>
          <p:cNvSpPr txBox="1"/>
          <p:nvPr/>
        </p:nvSpPr>
        <p:spPr>
          <a:xfrm>
            <a:off x="9369135" y="2096961"/>
            <a:ext cx="2043548" cy="923330"/>
          </a:xfrm>
          <a:prstGeom prst="rect">
            <a:avLst/>
          </a:prstGeom>
          <a:noFill/>
        </p:spPr>
        <p:txBody>
          <a:bodyPr wrap="square" rtlCol="0">
            <a:spAutoFit/>
          </a:bodyPr>
          <a:lstStyle/>
          <a:p>
            <a:r>
              <a:rPr lang="en-US" dirty="0"/>
              <a:t>………………………………………………………………………………………</a:t>
            </a:r>
          </a:p>
        </p:txBody>
      </p:sp>
      <p:sp>
        <p:nvSpPr>
          <p:cNvPr id="51" name="TextBox 50"/>
          <p:cNvSpPr txBox="1"/>
          <p:nvPr/>
        </p:nvSpPr>
        <p:spPr>
          <a:xfrm>
            <a:off x="9455725" y="5624946"/>
            <a:ext cx="2043548" cy="923330"/>
          </a:xfrm>
          <a:prstGeom prst="rect">
            <a:avLst/>
          </a:prstGeom>
          <a:noFill/>
        </p:spPr>
        <p:txBody>
          <a:bodyPr wrap="square" rtlCol="0">
            <a:spAutoFit/>
          </a:bodyPr>
          <a:lstStyle/>
          <a:p>
            <a:r>
              <a:rPr lang="en-US" dirty="0"/>
              <a:t>………………………………………………………………………………………</a:t>
            </a:r>
          </a:p>
        </p:txBody>
      </p:sp>
      <p:sp>
        <p:nvSpPr>
          <p:cNvPr id="52" name="TextBox 51"/>
          <p:cNvSpPr txBox="1"/>
          <p:nvPr/>
        </p:nvSpPr>
        <p:spPr>
          <a:xfrm>
            <a:off x="9369135" y="3872805"/>
            <a:ext cx="2043548" cy="923330"/>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8657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a:endCxn id="21" idx="1"/>
          </p:cNvCxnSpPr>
          <p:nvPr/>
        </p:nvCxnSpPr>
        <p:spPr>
          <a:xfrm flipV="1">
            <a:off x="3422811" y="2317926"/>
            <a:ext cx="637617" cy="1302405"/>
          </a:xfrm>
          <a:prstGeom prst="line">
            <a:avLst/>
          </a:prstGeom>
        </p:spPr>
        <p:style>
          <a:lnRef idx="2">
            <a:schemeClr val="accent1"/>
          </a:lnRef>
          <a:fillRef idx="1">
            <a:schemeClr val="lt1"/>
          </a:fillRef>
          <a:effectRef idx="0">
            <a:schemeClr val="accent1"/>
          </a:effectRef>
          <a:fontRef idx="minor">
            <a:schemeClr val="dk1"/>
          </a:fontRef>
        </p:style>
      </p:cxnSp>
      <p:cxnSp>
        <p:nvCxnSpPr>
          <p:cNvPr id="20" name="Straight Connector 19"/>
          <p:cNvCxnSpPr>
            <a:endCxn id="22" idx="1"/>
          </p:cNvCxnSpPr>
          <p:nvPr/>
        </p:nvCxnSpPr>
        <p:spPr>
          <a:xfrm>
            <a:off x="3422811" y="3627241"/>
            <a:ext cx="637617" cy="1024745"/>
          </a:xfrm>
          <a:prstGeom prst="line">
            <a:avLst/>
          </a:prstGeom>
        </p:spPr>
        <p:style>
          <a:lnRef idx="2">
            <a:schemeClr val="accent1"/>
          </a:lnRef>
          <a:fillRef idx="1">
            <a:schemeClr val="lt1"/>
          </a:fillRef>
          <a:effectRef idx="0">
            <a:schemeClr val="accent1"/>
          </a:effectRef>
          <a:fontRef idx="minor">
            <a:schemeClr val="dk1"/>
          </a:fontRef>
        </p:style>
      </p:cxnSp>
      <p:cxnSp>
        <p:nvCxnSpPr>
          <p:cNvPr id="31" name="Straight Connector 30"/>
          <p:cNvCxnSpPr/>
          <p:nvPr/>
        </p:nvCxnSpPr>
        <p:spPr>
          <a:xfrm flipV="1">
            <a:off x="5738505" y="2109323"/>
            <a:ext cx="525425" cy="58719"/>
          </a:xfrm>
          <a:prstGeom prst="line">
            <a:avLst/>
          </a:prstGeom>
          <a:ln w="38100"/>
        </p:spPr>
        <p:style>
          <a:lnRef idx="2">
            <a:schemeClr val="accent1"/>
          </a:lnRef>
          <a:fillRef idx="1">
            <a:schemeClr val="lt1"/>
          </a:fillRef>
          <a:effectRef idx="0">
            <a:schemeClr val="accent1"/>
          </a:effectRef>
          <a:fontRef idx="minor">
            <a:schemeClr val="dk1"/>
          </a:fontRef>
        </p:style>
      </p:cxnSp>
      <p:sp>
        <p:nvSpPr>
          <p:cNvPr id="36" name="TextBox 35"/>
          <p:cNvSpPr txBox="1"/>
          <p:nvPr/>
        </p:nvSpPr>
        <p:spPr>
          <a:xfrm>
            <a:off x="1684538" y="439020"/>
            <a:ext cx="2438404"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niệm</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58884" y="2046466"/>
            <a:ext cx="126769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dirty="0">
                <a:solidFill>
                  <a:schemeClr val="tx1"/>
                </a:solidFill>
                <a:latin typeface="Times New Roman" panose="02020603050405020304" pitchFamily="18" charset="0"/>
                <a:cs typeface="Times New Roman" panose="02020603050405020304" pitchFamily="18" charset="0"/>
              </a:rPr>
              <a:t>THƠ</a:t>
            </a:r>
          </a:p>
        </p:txBody>
      </p:sp>
      <p:sp>
        <p:nvSpPr>
          <p:cNvPr id="40" name="TextBox 39"/>
          <p:cNvSpPr txBox="1"/>
          <p:nvPr/>
        </p:nvSpPr>
        <p:spPr>
          <a:xfrm>
            <a:off x="1731079" y="3221341"/>
            <a:ext cx="1671725"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loại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4A10EB3A-145F-7546-ACCF-799E81449224}"/>
              </a:ext>
            </a:extLst>
          </p:cNvPr>
          <p:cNvSpPr/>
          <p:nvPr/>
        </p:nvSpPr>
        <p:spPr>
          <a:xfrm>
            <a:off x="4835424" y="177212"/>
            <a:ext cx="7247417"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err="1">
                <a:solidFill>
                  <a:schemeClr val="tx1"/>
                </a:solidFill>
                <a:latin typeface="Times New Roman" panose="02020603050405020304" pitchFamily="18" charset="0"/>
                <a:cs typeface="Times New Roman" panose="02020603050405020304" pitchFamily="18" charset="0"/>
                <a:sym typeface="+mn-lt"/>
              </a:rPr>
              <a:t>Thơ</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thuộc</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loại</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tác</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phẩm</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trữ</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tình</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thiên</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về</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diễn</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tả</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tình</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cảm</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cảm</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xúc</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của</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nhà</a:t>
            </a:r>
            <a:r>
              <a:rPr lang="en-US" sz="3200" dirty="0">
                <a:solidFill>
                  <a:schemeClr val="tx1"/>
                </a:solidFill>
                <a:latin typeface="Times New Roman" panose="02020603050405020304" pitchFamily="18" charset="0"/>
                <a:cs typeface="Times New Roman" panose="02020603050405020304" pitchFamily="18" charset="0"/>
                <a:sym typeface="+mn-lt"/>
              </a:rPr>
              <a:t> </a:t>
            </a:r>
            <a:r>
              <a:rPr lang="en-US" sz="3200" dirty="0" err="1">
                <a:solidFill>
                  <a:schemeClr val="tx1"/>
                </a:solidFill>
                <a:latin typeface="Times New Roman" panose="02020603050405020304" pitchFamily="18" charset="0"/>
                <a:cs typeface="Times New Roman" panose="02020603050405020304" pitchFamily="18" charset="0"/>
                <a:sym typeface="+mn-lt"/>
              </a:rPr>
              <a:t>thơ</a:t>
            </a:r>
            <a:r>
              <a:rPr lang="en-US" sz="3200" dirty="0">
                <a:solidFill>
                  <a:schemeClr val="tx1"/>
                </a:solidFill>
                <a:latin typeface="Times New Roman" panose="02020603050405020304" pitchFamily="18" charset="0"/>
                <a:cs typeface="Times New Roman" panose="02020603050405020304" pitchFamily="18" charset="0"/>
                <a:sym typeface="+mn-lt"/>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060428" y="1779317"/>
            <a:ext cx="1678077"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err="1">
                <a:solidFill>
                  <a:schemeClr val="tx1"/>
                </a:solidFill>
                <a:latin typeface="Times New Roman" panose="02020603050405020304" pitchFamily="18" charset="0"/>
                <a:cs typeface="Times New Roman" panose="02020603050405020304" pitchFamily="18" charset="0"/>
              </a:rPr>
              <a:t>Thơ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luật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060428" y="4051821"/>
            <a:ext cx="1398264"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3600" dirty="0" err="1">
                <a:solidFill>
                  <a:schemeClr val="tx1"/>
                </a:solidFill>
                <a:latin typeface="Times New Roman" panose="02020603050405020304" pitchFamily="18" charset="0"/>
                <a:cs typeface="Times New Roman" panose="02020603050405020304" pitchFamily="18" charset="0"/>
              </a:rPr>
              <a:t>Thơ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tự</a:t>
            </a:r>
            <a:r>
              <a:rPr lang="en-US" sz="3600" dirty="0">
                <a:solidFill>
                  <a:schemeClr val="tx1"/>
                </a:solidFill>
                <a:latin typeface="Times New Roman" panose="02020603050405020304" pitchFamily="18" charset="0"/>
                <a:cs typeface="Times New Roman" panose="02020603050405020304" pitchFamily="18" charset="0"/>
              </a:rPr>
              <a:t> do</a:t>
            </a:r>
          </a:p>
        </p:txBody>
      </p:sp>
      <p:sp>
        <p:nvSpPr>
          <p:cNvPr id="37" name="Rectangle 36">
            <a:extLst>
              <a:ext uri="{FF2B5EF4-FFF2-40B4-BE49-F238E27FC236}">
                <a16:creationId xmlns:a16="http://schemas.microsoft.com/office/drawing/2014/main" id="{CDB74A39-F470-3845-BD3A-98CF6D7229D9}"/>
              </a:ext>
            </a:extLst>
          </p:cNvPr>
          <p:cNvSpPr/>
          <p:nvPr/>
        </p:nvSpPr>
        <p:spPr>
          <a:xfrm>
            <a:off x="6263930" y="1524588"/>
            <a:ext cx="5168597"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tắc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câu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chữ</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gieo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vần</a:t>
            </a:r>
            <a:r>
              <a:rPr lang="en-US" sz="2000" dirty="0">
                <a:solidFill>
                  <a:schemeClr val="tx1"/>
                </a:solidFill>
                <a:latin typeface="Times New Roman" panose="02020603050405020304" pitchFamily="18" charset="0"/>
                <a:cs typeface="Times New Roman" panose="02020603050405020304" pitchFamily="18" charset="0"/>
              </a:rPr>
              <a:t>.</a:t>
            </a:r>
          </a:p>
        </p:txBody>
      </p:sp>
      <p:sp>
        <p:nvSpPr>
          <p:cNvPr id="41" name="Rectangle 40">
            <a:extLst>
              <a:ext uri="{FF2B5EF4-FFF2-40B4-BE49-F238E27FC236}">
                <a16:creationId xmlns:a16="http://schemas.microsoft.com/office/drawing/2014/main" id="{CDB74A39-F470-3845-BD3A-98CF6D7229D9}"/>
              </a:ext>
            </a:extLst>
          </p:cNvPr>
          <p:cNvSpPr/>
          <p:nvPr/>
        </p:nvSpPr>
        <p:spPr>
          <a:xfrm>
            <a:off x="6263931" y="2918090"/>
            <a:ext cx="578952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a:t>
            </a:r>
          </a:p>
        </p:txBody>
      </p:sp>
      <p:sp>
        <p:nvSpPr>
          <p:cNvPr id="27" name="Rectangle 26"/>
          <p:cNvSpPr/>
          <p:nvPr/>
        </p:nvSpPr>
        <p:spPr>
          <a:xfrm>
            <a:off x="6263930" y="4233392"/>
            <a:ext cx="5789525"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hoặc</a:t>
            </a:r>
            <a:r>
              <a:rPr lang="en-US" sz="3200" dirty="0">
                <a:solidFill>
                  <a:schemeClr val="tx1"/>
                </a:solidFill>
                <a:latin typeface="Times New Roman" panose="02020603050405020304" pitchFamily="18" charset="0"/>
                <a:cs typeface="Times New Roman" panose="02020603050405020304" pitchFamily="18" charset="0"/>
              </a:rPr>
              <a:t> chia </a:t>
            </a:r>
            <a:r>
              <a:rPr lang="en-US" sz="3200" dirty="0" err="1">
                <a:solidFill>
                  <a:schemeClr val="tx1"/>
                </a:solidFill>
                <a:latin typeface="Times New Roman" panose="02020603050405020304" pitchFamily="18" charset="0"/>
                <a:cs typeface="Times New Roman" panose="02020603050405020304" pitchFamily="18" charset="0"/>
              </a:rPr>
              <a:t>thành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khổ</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6263931" y="5473005"/>
            <a:ext cx="5789524"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a:t>
            </a:r>
          </a:p>
        </p:txBody>
      </p:sp>
      <p:cxnSp>
        <p:nvCxnSpPr>
          <p:cNvPr id="53" name="Straight Connector 52"/>
          <p:cNvCxnSpPr>
            <a:stCxn id="22" idx="3"/>
            <a:endCxn id="41" idx="1"/>
          </p:cNvCxnSpPr>
          <p:nvPr/>
        </p:nvCxnSpPr>
        <p:spPr>
          <a:xfrm flipV="1">
            <a:off x="5458692" y="3456699"/>
            <a:ext cx="805239" cy="11952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458692" y="4651985"/>
            <a:ext cx="80523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2" idx="3"/>
            <a:endCxn id="44" idx="1"/>
          </p:cNvCxnSpPr>
          <p:nvPr/>
        </p:nvCxnSpPr>
        <p:spPr>
          <a:xfrm>
            <a:off x="5458692" y="4651986"/>
            <a:ext cx="805239" cy="15135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36" idx="3"/>
            <a:endCxn id="28" idx="1"/>
          </p:cNvCxnSpPr>
          <p:nvPr/>
        </p:nvCxnSpPr>
        <p:spPr>
          <a:xfrm flipV="1">
            <a:off x="4122942" y="715821"/>
            <a:ext cx="712482" cy="15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39" idx="3"/>
            <a:endCxn id="36" idx="1"/>
          </p:cNvCxnSpPr>
          <p:nvPr/>
        </p:nvCxnSpPr>
        <p:spPr>
          <a:xfrm flipV="1">
            <a:off x="1326574" y="731408"/>
            <a:ext cx="357964" cy="16382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39" idx="3"/>
            <a:endCxn id="40" idx="1"/>
          </p:cNvCxnSpPr>
          <p:nvPr/>
        </p:nvCxnSpPr>
        <p:spPr>
          <a:xfrm>
            <a:off x="1326574" y="2369632"/>
            <a:ext cx="404505" cy="139031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25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down)">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down)">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down)">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1" grpId="0" animBg="1"/>
      <p:bldP spid="22" grpId="0" animBg="1"/>
      <p:bldP spid="37" grpId="0" animBg="1"/>
      <p:bldP spid="41" grpId="0" animBg="1"/>
      <p:bldP spid="27"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D6EB09C-B323-4B22-B934-6BFB3828F375"/>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6.0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https://www.freeppt7.com">
  <a:themeElements>
    <a:clrScheme name="自定义 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7480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3951</TotalTime>
  <Words>1846</Words>
  <Application>Microsoft Office PowerPoint</Application>
  <PresentationFormat>Widescreen</PresentationFormat>
  <Paragraphs>182</Paragraphs>
  <Slides>29</Slides>
  <Notes>11</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等线</vt:lpstr>
      <vt:lpstr>微软雅黑</vt:lpstr>
      <vt:lpstr>Arial</vt:lpstr>
      <vt:lpstr>Calibri</vt:lpstr>
      <vt:lpstr>LinoScript</vt:lpstr>
      <vt:lpstr>SVN-Bear</vt:lpstr>
      <vt:lpstr>SVN-Segoe Print</vt:lpstr>
      <vt:lpstr>Times New Roman</vt:lpstr>
      <vt:lpstr>Wingdings</vt:lpstr>
      <vt:lpstr>https://www.freeppt7.com</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Ms. Ngọc Phan</Manager>
  <Company>vietlanglit</Company>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7. Những cánh buồm</dc:title>
  <dc:subject>B79_G6</dc:subject>
  <dc:creator>Ms. Ngọc Phan</dc:creator>
  <cp:keywords>vietlanglit</cp:keywords>
  <dc:description>vietlanglit.com</dc:description>
  <cp:lastModifiedBy>Nguyễn Châu Bảo Hân</cp:lastModifiedBy>
  <cp:revision>284</cp:revision>
  <dcterms:created xsi:type="dcterms:W3CDTF">2017-08-18T03:02:00Z</dcterms:created>
  <dcterms:modified xsi:type="dcterms:W3CDTF">2024-02-18T23:02:00Z</dcterms:modified>
  <cp:category>Ngữ văn 6 CTST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