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 id="2147483677" r:id="rId4"/>
    <p:sldMasterId id="2147483689" r:id="rId5"/>
    <p:sldMasterId id="2147483701" r:id="rId6"/>
    <p:sldMasterId id="2147483713" r:id="rId7"/>
    <p:sldMasterId id="2147483725" r:id="rId8"/>
    <p:sldMasterId id="2147483737" r:id="rId9"/>
  </p:sldMasterIdLst>
  <p:notesMasterIdLst>
    <p:notesMasterId r:id="rId37"/>
  </p:notesMasterIdLst>
  <p:sldIdLst>
    <p:sldId id="261" r:id="rId10"/>
    <p:sldId id="314" r:id="rId11"/>
    <p:sldId id="315" r:id="rId12"/>
    <p:sldId id="327" r:id="rId13"/>
    <p:sldId id="346" r:id="rId14"/>
    <p:sldId id="330" r:id="rId15"/>
    <p:sldId id="340" r:id="rId16"/>
    <p:sldId id="342" r:id="rId17"/>
    <p:sldId id="341" r:id="rId18"/>
    <p:sldId id="343" r:id="rId19"/>
    <p:sldId id="345" r:id="rId20"/>
    <p:sldId id="317" r:id="rId21"/>
    <p:sldId id="344" r:id="rId22"/>
    <p:sldId id="316" r:id="rId23"/>
    <p:sldId id="312" r:id="rId24"/>
    <p:sldId id="328" r:id="rId25"/>
    <p:sldId id="329" r:id="rId26"/>
    <p:sldId id="321" r:id="rId27"/>
    <p:sldId id="323" r:id="rId28"/>
    <p:sldId id="331" r:id="rId29"/>
    <p:sldId id="332" r:id="rId30"/>
    <p:sldId id="333" r:id="rId31"/>
    <p:sldId id="337" r:id="rId32"/>
    <p:sldId id="335" r:id="rId33"/>
    <p:sldId id="338" r:id="rId34"/>
    <p:sldId id="339" r:id="rId35"/>
    <p:sldId id="325"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EEEEE"/>
    <a:srgbClr val="759D75"/>
    <a:srgbClr val="C0B6B4"/>
    <a:srgbClr val="B7471F"/>
    <a:srgbClr val="A3C8BD"/>
    <a:srgbClr val="CDC5C3"/>
    <a:srgbClr val="E6E2E1"/>
    <a:srgbClr val="90634C"/>
    <a:srgbClr val="C6AD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5988" autoAdjust="0"/>
  </p:normalViewPr>
  <p:slideViewPr>
    <p:cSldViewPr snapToGrid="0">
      <p:cViewPr varScale="1">
        <p:scale>
          <a:sx n="83" d="100"/>
          <a:sy n="83" d="100"/>
        </p:scale>
        <p:origin x="682" y="77"/>
      </p:cViewPr>
      <p:guideLst>
        <p:guide orient="horz" pos="2160"/>
        <p:guide pos="3840"/>
      </p:guideLst>
    </p:cSldViewPr>
  </p:slideViewPr>
  <p:notesTextViewPr>
    <p:cViewPr>
      <p:scale>
        <a:sx n="110" d="100"/>
        <a:sy n="110" d="100"/>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a:t>
            </a:fld>
            <a:endParaRPr lang="zh-CN" altLang="en-US"/>
          </a:p>
        </p:txBody>
      </p:sp>
    </p:spTree>
    <p:extLst>
      <p:ext uri="{BB962C8B-B14F-4D97-AF65-F5344CB8AC3E}">
        <p14:creationId xmlns:p14="http://schemas.microsoft.com/office/powerpoint/2010/main" val="398523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Þ"/>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17</a:t>
            </a:fld>
            <a:endParaRPr lang="zh-CN" altLang="en-US"/>
          </a:p>
        </p:txBody>
      </p:sp>
    </p:spTree>
    <p:extLst>
      <p:ext uri="{BB962C8B-B14F-4D97-AF65-F5344CB8AC3E}">
        <p14:creationId xmlns:p14="http://schemas.microsoft.com/office/powerpoint/2010/main" val="360816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18</a:t>
            </a:fld>
            <a:endParaRPr lang="zh-CN" altLang="en-US"/>
          </a:p>
        </p:txBody>
      </p:sp>
    </p:spTree>
    <p:extLst>
      <p:ext uri="{BB962C8B-B14F-4D97-AF65-F5344CB8AC3E}">
        <p14:creationId xmlns:p14="http://schemas.microsoft.com/office/powerpoint/2010/main" val="295684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19</a:t>
            </a:fld>
            <a:endParaRPr lang="zh-CN" altLang="en-US"/>
          </a:p>
        </p:txBody>
      </p:sp>
    </p:spTree>
    <p:extLst>
      <p:ext uri="{BB962C8B-B14F-4D97-AF65-F5344CB8AC3E}">
        <p14:creationId xmlns:p14="http://schemas.microsoft.com/office/powerpoint/2010/main" val="35294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27</a:t>
            </a:fld>
            <a:endParaRPr lang="zh-CN" altLang="en-US"/>
          </a:p>
        </p:txBody>
      </p:sp>
    </p:spTree>
    <p:extLst>
      <p:ext uri="{BB962C8B-B14F-4D97-AF65-F5344CB8AC3E}">
        <p14:creationId xmlns:p14="http://schemas.microsoft.com/office/powerpoint/2010/main" val="7303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2</a:t>
            </a:fld>
            <a:endParaRPr lang="zh-CN" altLang="en-US"/>
          </a:p>
        </p:txBody>
      </p:sp>
    </p:spTree>
    <p:extLst>
      <p:ext uri="{BB962C8B-B14F-4D97-AF65-F5344CB8AC3E}">
        <p14:creationId xmlns:p14="http://schemas.microsoft.com/office/powerpoint/2010/main" val="27123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3</a:t>
            </a:fld>
            <a:endParaRPr lang="zh-CN" altLang="en-US"/>
          </a:p>
        </p:txBody>
      </p:sp>
    </p:spTree>
    <p:extLst>
      <p:ext uri="{BB962C8B-B14F-4D97-AF65-F5344CB8AC3E}">
        <p14:creationId xmlns:p14="http://schemas.microsoft.com/office/powerpoint/2010/main" val="11176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dirty="0">
              <a:solidFill>
                <a:srgbClr val="44484A"/>
              </a:solidFill>
              <a:latin typeface="Open Sans"/>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4</a:t>
            </a:fld>
            <a:endParaRPr lang="zh-CN" altLang="en-US"/>
          </a:p>
        </p:txBody>
      </p:sp>
    </p:spTree>
    <p:extLst>
      <p:ext uri="{BB962C8B-B14F-4D97-AF65-F5344CB8AC3E}">
        <p14:creationId xmlns:p14="http://schemas.microsoft.com/office/powerpoint/2010/main" val="23728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9C35-2621-456A-9AE5-6C2518139BE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204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12</a:t>
            </a:fld>
            <a:endParaRPr lang="zh-CN" altLang="en-US"/>
          </a:p>
        </p:txBody>
      </p:sp>
    </p:spTree>
    <p:extLst>
      <p:ext uri="{BB962C8B-B14F-4D97-AF65-F5344CB8AC3E}">
        <p14:creationId xmlns:p14="http://schemas.microsoft.com/office/powerpoint/2010/main" val="269211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solidFill>
                <a:srgbClr val="44484A"/>
              </a:solidFill>
              <a:latin typeface="Open Sans"/>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14</a:t>
            </a:fld>
            <a:endParaRPr lang="zh-CN" altLang="en-US"/>
          </a:p>
        </p:txBody>
      </p:sp>
    </p:spTree>
    <p:extLst>
      <p:ext uri="{BB962C8B-B14F-4D97-AF65-F5344CB8AC3E}">
        <p14:creationId xmlns:p14="http://schemas.microsoft.com/office/powerpoint/2010/main" val="72450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15</a:t>
            </a:fld>
            <a:endParaRPr lang="zh-CN" altLang="en-US"/>
          </a:p>
        </p:txBody>
      </p:sp>
    </p:spTree>
    <p:extLst>
      <p:ext uri="{BB962C8B-B14F-4D97-AF65-F5344CB8AC3E}">
        <p14:creationId xmlns:p14="http://schemas.microsoft.com/office/powerpoint/2010/main" val="2206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16</a:t>
            </a:fld>
            <a:endParaRPr lang="zh-CN" altLang="en-US"/>
          </a:p>
        </p:txBody>
      </p:sp>
    </p:spTree>
    <p:extLst>
      <p:ext uri="{BB962C8B-B14F-4D97-AF65-F5344CB8AC3E}">
        <p14:creationId xmlns:p14="http://schemas.microsoft.com/office/powerpoint/2010/main" val="1757650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3010289"/>
            <a:ext cx="11973582" cy="4675263"/>
          </a:xfrm>
          <a:prstGeom prst="rect">
            <a:avLst/>
          </a:prstGeom>
        </p:spPr>
      </p:pic>
      <p:sp>
        <p:nvSpPr>
          <p:cNvPr id="5" name="Rectangle 4">
            <a:extLst>
              <a:ext uri="{FF2B5EF4-FFF2-40B4-BE49-F238E27FC236}">
                <a16:creationId xmlns:a16="http://schemas.microsoft.com/office/drawing/2014/main" id="{874662AA-8272-4F81-B711-1EFE3CFF32B3}"/>
              </a:ext>
            </a:extLst>
          </p:cNvPr>
          <p:cNvSpPr/>
          <p:nvPr userDrawn="1"/>
        </p:nvSpPr>
        <p:spPr>
          <a:xfrm>
            <a:off x="11189886" y="100295"/>
            <a:ext cx="947509" cy="215444"/>
          </a:xfrm>
          <a:prstGeom prst="rect">
            <a:avLst/>
          </a:prstGeom>
        </p:spPr>
        <p:txBody>
          <a:bodyPr wrap="square">
            <a:spAutoFit/>
          </a:bodyPr>
          <a:lstStyle/>
          <a:p>
            <a:r>
              <a:rPr lang="en-US" sz="800" b="0" i="0">
                <a:solidFill>
                  <a:schemeClr val="bg1">
                    <a:lumMod val="95000"/>
                  </a:schemeClr>
                </a:solidFill>
                <a:effectLst/>
                <a:latin typeface="Segoe UI"/>
              </a:rPr>
              <a:t>Ms. Ngoc Phan</a:t>
            </a:r>
            <a:endParaRPr lang="en-US" sz="800" dirty="0">
              <a:solidFill>
                <a:schemeClr val="bg1">
                  <a:lumMod val="95000"/>
                </a:schemeClr>
              </a:solidFill>
            </a:endParaRPr>
          </a:p>
        </p:txBody>
      </p:sp>
      <p:sp>
        <p:nvSpPr>
          <p:cNvPr id="6" name="Rectangle 5">
            <a:extLst>
              <a:ext uri="{FF2B5EF4-FFF2-40B4-BE49-F238E27FC236}">
                <a16:creationId xmlns:a16="http://schemas.microsoft.com/office/drawing/2014/main" id="{8FC48A7F-34DF-4520-BBAB-EE0CA63BB27C}"/>
              </a:ext>
            </a:extLst>
          </p:cNvPr>
          <p:cNvSpPr/>
          <p:nvPr userDrawn="1"/>
        </p:nvSpPr>
        <p:spPr>
          <a:xfrm>
            <a:off x="11135282" y="188258"/>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830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4722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0043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6080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7477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B232602-CEE3-4978-BD09-1EB8F77248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94817">
            <a:off x="9956756" y="247888"/>
            <a:ext cx="2970131" cy="6858000"/>
          </a:xfrm>
          <a:prstGeom prst="rect">
            <a:avLst/>
          </a:prstGeom>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 t="7272" r="468"/>
          <a:stretch/>
        </p:blipFill>
        <p:spPr>
          <a:xfrm>
            <a:off x="109209" y="-837569"/>
            <a:ext cx="11973582" cy="4266568"/>
          </a:xfrm>
          <a:prstGeom prst="rect">
            <a:avLst/>
          </a:prstGeom>
        </p:spPr>
      </p:pic>
      <p:sp>
        <p:nvSpPr>
          <p:cNvPr id="6" name="Rectangle 5">
            <a:extLst>
              <a:ext uri="{FF2B5EF4-FFF2-40B4-BE49-F238E27FC236}">
                <a16:creationId xmlns:a16="http://schemas.microsoft.com/office/drawing/2014/main" id="{CEFF3B64-FB8B-4D3C-BDD8-3A02BEBF91E3}"/>
              </a:ext>
            </a:extLst>
          </p:cNvPr>
          <p:cNvSpPr/>
          <p:nvPr userDrawn="1"/>
        </p:nvSpPr>
        <p:spPr>
          <a:xfrm>
            <a:off x="109209" y="6542260"/>
            <a:ext cx="947509" cy="215444"/>
          </a:xfrm>
          <a:prstGeom prst="rect">
            <a:avLst/>
          </a:prstGeom>
        </p:spPr>
        <p:txBody>
          <a:bodyPr wrap="square">
            <a:spAutoFit/>
          </a:bodyPr>
          <a:lstStyle/>
          <a:p>
            <a:r>
              <a:rPr lang="en-US" sz="800" b="0" i="0">
                <a:solidFill>
                  <a:schemeClr val="bg1">
                    <a:lumMod val="95000"/>
                  </a:schemeClr>
                </a:solidFill>
                <a:effectLst/>
                <a:latin typeface="Segoe UI"/>
              </a:rPr>
              <a:t>Ms. Ngoc Phan</a:t>
            </a:r>
            <a:endParaRPr lang="en-US" sz="800" dirty="0">
              <a:solidFill>
                <a:schemeClr val="bg1">
                  <a:lumMod val="95000"/>
                </a:schemeClr>
              </a:solidFill>
            </a:endParaRPr>
          </a:p>
        </p:txBody>
      </p:sp>
      <p:sp>
        <p:nvSpPr>
          <p:cNvPr id="8" name="Rectangle 7">
            <a:extLst>
              <a:ext uri="{FF2B5EF4-FFF2-40B4-BE49-F238E27FC236}">
                <a16:creationId xmlns:a16="http://schemas.microsoft.com/office/drawing/2014/main" id="{A67478DD-A8A4-4155-B399-0F26FDB2921D}"/>
              </a:ext>
            </a:extLst>
          </p:cNvPr>
          <p:cNvSpPr/>
          <p:nvPr userDrawn="1"/>
        </p:nvSpPr>
        <p:spPr>
          <a:xfrm>
            <a:off x="74567" y="6542260"/>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8497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992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439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57367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0411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95475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4104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55068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24555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1546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5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70C058D-D611-449C-B447-267B70101F71}"/>
              </a:ext>
            </a:extLst>
          </p:cNvPr>
          <p:cNvSpPr/>
          <p:nvPr userDrawn="1"/>
        </p:nvSpPr>
        <p:spPr>
          <a:xfrm>
            <a:off x="11163809" y="6548427"/>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272125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8768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82610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8193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7671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18696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94721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64860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7202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52455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694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53744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16883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9726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9274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1498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44804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35091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65124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88116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7666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1771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9012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77684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06329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71816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4890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8357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735517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2984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92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0123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57278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78030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548421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418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0147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89333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21764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76690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6679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8598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77730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0165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90712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81489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94416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3918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64493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43455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333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60661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51746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9496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29047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849333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4767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68144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066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6889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743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77791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5412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3ADBF-4388-4FF1-9B20-F6AF53A52B57}"/>
              </a:ext>
            </a:extLst>
          </p:cNvPr>
          <p:cNvSpPr/>
          <p:nvPr userDrawn="1"/>
        </p:nvSpPr>
        <p:spPr>
          <a:xfrm>
            <a:off x="11298279" y="6642556"/>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6B713-DC49-4756-AB82-BA40CC72B67F}"/>
              </a:ext>
            </a:extLst>
          </p:cNvPr>
          <p:cNvSpPr/>
          <p:nvPr userDrawn="1"/>
        </p:nvSpPr>
        <p:spPr>
          <a:xfrm>
            <a:off x="11298279" y="6642556"/>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225020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15652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12324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67071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91263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275167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07-02-2025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584622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7.xml"/><Relationship Id="rId5" Type="http://schemas.microsoft.com/office/2007/relationships/hdphoto" Target="../media/hdphoto1.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21.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7.sv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3.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4.xml"/><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3.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3.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3.xml"/><Relationship Id="rId5" Type="http://schemas.openxmlformats.org/officeDocument/2006/relationships/image" Target="../media/image17.sv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29.svg"/><Relationship Id="rId12" Type="http://schemas.openxmlformats.org/officeDocument/2006/relationships/image" Target="../media/image34.jpeg"/><Relationship Id="rId2" Type="http://schemas.openxmlformats.org/officeDocument/2006/relationships/image" Target="../media/image26.png"/><Relationship Id="rId1" Type="http://schemas.openxmlformats.org/officeDocument/2006/relationships/slideLayout" Target="../slideLayouts/slideLayout7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17.svg"/><Relationship Id="rId10" Type="http://schemas.openxmlformats.org/officeDocument/2006/relationships/image" Target="../media/image32.png"/><Relationship Id="rId4" Type="http://schemas.openxmlformats.org/officeDocument/2006/relationships/image" Target="../media/image1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387E049E-8725-477F-B36F-6B0FE30D6E7D}"/>
              </a:ext>
            </a:extLst>
          </p:cNvPr>
          <p:cNvSpPr/>
          <p:nvPr/>
        </p:nvSpPr>
        <p:spPr>
          <a:xfrm>
            <a:off x="3422452" y="2278922"/>
            <a:ext cx="5347095" cy="1015663"/>
          </a:xfrm>
          <a:prstGeom prst="rect">
            <a:avLst/>
          </a:prstGeom>
        </p:spPr>
        <p:txBody>
          <a:bodyPr wrap="square">
            <a:spAutoFit/>
          </a:bodyPr>
          <a:lstStyle/>
          <a:p>
            <a:pPr algn="ctr"/>
            <a:r>
              <a:rPr lang="en-US" altLang="zh-CN" sz="6000" b="1" dirty="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rPr>
              <a:t>KHỞI ĐỘNG</a:t>
            </a:r>
            <a:endParaRPr lang="zh-CN" altLang="en-US" sz="6000" b="1" dirty="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398EE2FD-D582-4659-BAA3-9665B70E0C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93893420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10">
            <a:extLst>
              <a:ext uri="{FF2B5EF4-FFF2-40B4-BE49-F238E27FC236}">
                <a16:creationId xmlns:a16="http://schemas.microsoft.com/office/drawing/2014/main" id="{9EF9B469-752D-4D25-9E5D-AA2B0AB441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0974">
            <a:off x="673528" y="-15352"/>
            <a:ext cx="3759319" cy="1184372"/>
          </a:xfrm>
          <a:prstGeom prst="rect">
            <a:avLst/>
          </a:prstGeom>
        </p:spPr>
      </p:pic>
      <p:sp>
        <p:nvSpPr>
          <p:cNvPr id="24" name="TextBox 23">
            <a:extLst>
              <a:ext uri="{FF2B5EF4-FFF2-40B4-BE49-F238E27FC236}">
                <a16:creationId xmlns:a16="http://schemas.microsoft.com/office/drawing/2014/main" id="{532E17D9-A163-4C93-95DA-9F61EE6DFBF4}"/>
              </a:ext>
            </a:extLst>
          </p:cNvPr>
          <p:cNvSpPr txBox="1"/>
          <p:nvPr/>
        </p:nvSpPr>
        <p:spPr>
          <a:xfrm>
            <a:off x="1029623" y="317610"/>
            <a:ext cx="4224251" cy="646331"/>
          </a:xfrm>
          <a:prstGeom prst="rect">
            <a:avLst/>
          </a:prstGeom>
          <a:noFill/>
        </p:spPr>
        <p:txBody>
          <a:bodyPr wrap="square" rtlCol="0">
            <a:spAutoFit/>
          </a:bodyPr>
          <a:lstStyle/>
          <a:p>
            <a:pPr defTabSz="609630"/>
            <a:r>
              <a:rPr lang="en-US" sz="3600" b="1" dirty="0">
                <a:solidFill>
                  <a:srgbClr val="FF0000"/>
                </a:solidFill>
                <a:latin typeface="Times New Roman" panose="02020603050405020304" pitchFamily="18" charset="0"/>
                <a:cs typeface="Times New Roman" panose="02020603050405020304" pitchFamily="18" charset="0"/>
              </a:rPr>
              <a:t>b</a:t>
            </a:r>
            <a:r>
              <a:rPr lang="vi-VN" sz="3600" b="1" dirty="0">
                <a:solidFill>
                  <a:srgbClr val="FF0000"/>
                </a:solidFill>
                <a:latin typeface="Times New Roman" panose="02020603050405020304" pitchFamily="18" charset="0"/>
                <a:cs typeface="Times New Roman" panose="02020603050405020304" pitchFamily="18" charset="0"/>
              </a:rPr>
              <a:t>. Tác phẩm</a:t>
            </a:r>
          </a:p>
        </p:txBody>
      </p:sp>
      <p:sp>
        <p:nvSpPr>
          <p:cNvPr id="10" name="TextBox 9">
            <a:extLst>
              <a:ext uri="{FF2B5EF4-FFF2-40B4-BE49-F238E27FC236}">
                <a16:creationId xmlns:a16="http://schemas.microsoft.com/office/drawing/2014/main" id="{087AB36E-A54F-4E6C-A3BE-0BD7ADCCFE04}"/>
              </a:ext>
            </a:extLst>
          </p:cNvPr>
          <p:cNvSpPr txBox="1"/>
          <p:nvPr/>
        </p:nvSpPr>
        <p:spPr>
          <a:xfrm>
            <a:off x="213936" y="1329811"/>
            <a:ext cx="9243573" cy="1200329"/>
          </a:xfrm>
          <a:prstGeom prst="rect">
            <a:avLst/>
          </a:prstGeom>
          <a:noFill/>
        </p:spPr>
        <p:txBody>
          <a:bodyPr wrap="square">
            <a:spAutoFit/>
          </a:bodyPr>
          <a:lstStyle/>
          <a:p>
            <a:pPr algn="just" defTabSz="609630"/>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 xứ</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thơ được trích từ tập Góc sân và khoảng trời (1999)</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EFCC789-AF13-4AD7-94BF-0A8628F9B9C6}"/>
              </a:ext>
            </a:extLst>
          </p:cNvPr>
          <p:cNvSpPr txBox="1"/>
          <p:nvPr/>
        </p:nvSpPr>
        <p:spPr>
          <a:xfrm>
            <a:off x="213936" y="2559991"/>
            <a:ext cx="6096000" cy="923330"/>
          </a:xfrm>
          <a:prstGeom prst="rect">
            <a:avLst/>
          </a:prstGeom>
          <a:noFill/>
        </p:spPr>
        <p:txBody>
          <a:bodyPr wrap="square">
            <a:spAutoFit/>
          </a:bodyPr>
          <a:lstStyle/>
          <a:p>
            <a:pPr algn="just" defTabSz="609630">
              <a:lnSpc>
                <a:spcPct val="150000"/>
              </a:lnSpc>
            </a:pP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 thơ: </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chữ</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7AB36E-A54F-4E6C-A3BE-0BD7ADCCFE04}"/>
              </a:ext>
            </a:extLst>
          </p:cNvPr>
          <p:cNvSpPr txBox="1"/>
          <p:nvPr/>
        </p:nvSpPr>
        <p:spPr>
          <a:xfrm>
            <a:off x="324306" y="1284858"/>
            <a:ext cx="9243573" cy="1754326"/>
          </a:xfrm>
          <a:prstGeom prst="rect">
            <a:avLst/>
          </a:prstGeom>
          <a:noFill/>
        </p:spPr>
        <p:txBody>
          <a:bodyPr wrap="square">
            <a:spAutoFit/>
          </a:bodyPr>
          <a:lstStyle/>
          <a:p>
            <a:pPr algn="just" defTabSz="609630"/>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09630"/>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609630"/>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306" y="210881"/>
            <a:ext cx="4151778" cy="825675"/>
          </a:xfrm>
          <a:prstGeom prst="rect">
            <a:avLst/>
          </a:prstGeom>
        </p:spPr>
        <p:txBody>
          <a:bodyPr wrap="none">
            <a:spAutoFit/>
          </a:bodyPr>
          <a:lstStyle/>
          <a:p>
            <a:pPr algn="ctr" defTabSz="609630">
              <a:lnSpc>
                <a:spcPts val="6534"/>
              </a:lnSpc>
              <a:spcBef>
                <a:spcPct val="0"/>
              </a:spcBef>
            </a:pPr>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6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18F012-D244-4A42-A062-508F5DCFDD26}"/>
              </a:ext>
            </a:extLst>
          </p:cNvPr>
          <p:cNvSpPr/>
          <p:nvPr/>
        </p:nvSpPr>
        <p:spPr>
          <a:xfrm>
            <a:off x="379388" y="305942"/>
            <a:ext cx="4307469" cy="2870016"/>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Trẩu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trẩu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ngày</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Thì</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đêm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Câu</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hát</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của</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bà</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em</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E36ED3FA-2419-4B4B-81EE-F93F01100158}"/>
              </a:ext>
            </a:extLst>
          </p:cNvPr>
          <p:cNvSpPr/>
          <p:nvPr/>
        </p:nvSpPr>
        <p:spPr>
          <a:xfrm>
            <a:off x="379388" y="3175958"/>
            <a:ext cx="3754985" cy="3339376"/>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rồi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Bà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vừa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đến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đó</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Muốn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có</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mấy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phải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ai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Đánh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thức</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để</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B9F84EE-4AE6-497E-A4C8-4B093DD8FF59}"/>
              </a:ext>
            </a:extLst>
          </p:cNvPr>
          <p:cNvSpPr/>
          <p:nvPr/>
        </p:nvSpPr>
        <p:spPr>
          <a:xfrm>
            <a:off x="4686857" y="867634"/>
            <a:ext cx="4261200" cy="5647700"/>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hãy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tỉnh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b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b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Mở</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mắt</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xanh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ra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nào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nào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muốn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Thì</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chìa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ra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nhé</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Tay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rất</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nhẹ</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đau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dậy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chưa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vài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nhé</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bà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mẹ</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Đừng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lụi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2060575" algn="r"/>
              </a:tabLst>
            </a:pP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1966</a:t>
            </a:r>
          </a:p>
        </p:txBody>
      </p:sp>
      <p:sp>
        <p:nvSpPr>
          <p:cNvPr id="10" name="文本框 10">
            <a:extLst>
              <a:ext uri="{FF2B5EF4-FFF2-40B4-BE49-F238E27FC236}">
                <a16:creationId xmlns:a16="http://schemas.microsoft.com/office/drawing/2014/main" id="{66085E67-7C8C-48A6-A942-477A1EC1F08F}"/>
              </a:ext>
            </a:extLst>
          </p:cNvPr>
          <p:cNvSpPr txBox="1"/>
          <p:nvPr/>
        </p:nvSpPr>
        <p:spPr>
          <a:xfrm>
            <a:off x="4207248" y="127209"/>
            <a:ext cx="4386843" cy="769441"/>
          </a:xfrm>
          <a:prstGeom prst="rect">
            <a:avLst/>
          </a:prstGeom>
          <a:noFill/>
        </p:spPr>
        <p:txBody>
          <a:bodyPr wrap="square" rtlCol="0">
            <a:spAutoFit/>
          </a:bodyPr>
          <a:lstStyle>
            <a:defPPr>
              <a:defRPr lang="zh-CN"/>
            </a:defPPr>
            <a:lvl1pPr>
              <a:defRPr sz="2800">
                <a:solidFill>
                  <a:srgbClr val="B7471F"/>
                </a:solidFill>
                <a:cs typeface="+mn-ea"/>
              </a:defRPr>
            </a:lvl1pPr>
          </a:lstStyle>
          <a:p>
            <a:pPr algn="ct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Đánh</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thức</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p>
        </p:txBody>
      </p:sp>
      <p:pic>
        <p:nvPicPr>
          <p:cNvPr id="13" name="Picture 12">
            <a:extLst>
              <a:ext uri="{FF2B5EF4-FFF2-40B4-BE49-F238E27FC236}">
                <a16:creationId xmlns:a16="http://schemas.microsoft.com/office/drawing/2014/main" id="{4FB871DA-A641-4124-9FD6-F57E70C0BF9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852"/>
          <a:stretch/>
        </p:blipFill>
        <p:spPr>
          <a:xfrm>
            <a:off x="8062889" y="-144772"/>
            <a:ext cx="4359062" cy="7002772"/>
          </a:xfrm>
          <a:prstGeom prst="rect">
            <a:avLst/>
          </a:prstGeom>
        </p:spPr>
      </p:pic>
    </p:spTree>
    <p:extLst>
      <p:ext uri="{BB962C8B-B14F-4D97-AF65-F5344CB8AC3E}">
        <p14:creationId xmlns:p14="http://schemas.microsoft.com/office/powerpoint/2010/main" val="64541508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7AB36E-A54F-4E6C-A3BE-0BD7ADCCFE04}"/>
              </a:ext>
            </a:extLst>
          </p:cNvPr>
          <p:cNvSpPr txBox="1"/>
          <p:nvPr/>
        </p:nvSpPr>
        <p:spPr>
          <a:xfrm>
            <a:off x="324306" y="1284858"/>
            <a:ext cx="9243573" cy="1754326"/>
          </a:xfrm>
          <a:prstGeom prst="rect">
            <a:avLst/>
          </a:prstGeom>
          <a:noFill/>
        </p:spPr>
        <p:txBody>
          <a:bodyPr wrap="square">
            <a:spAutoFit/>
          </a:bodyPr>
          <a:lstStyle/>
          <a:p>
            <a:pPr algn="just" defTabSz="609630"/>
            <a:r>
              <a:rPr lang="en-US"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defTabSz="609630"/>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609630"/>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A2862E2C-AE76-4C09-BD96-EE321DB86E26}"/>
              </a:ext>
            </a:extLst>
          </p:cNvPr>
          <p:cNvSpPr/>
          <p:nvPr/>
        </p:nvSpPr>
        <p:spPr>
          <a:xfrm>
            <a:off x="324306" y="3287486"/>
            <a:ext cx="7414773" cy="729430"/>
          </a:xfrm>
          <a:prstGeom prst="rect">
            <a:avLst/>
          </a:prstGeom>
        </p:spPr>
        <p:txBody>
          <a:bodyPr wrap="square">
            <a:spAutoFit/>
          </a:bodyPr>
          <a:lstStyle/>
          <a:p>
            <a:pPr defTabSz="609630">
              <a:lnSpc>
                <a:spcPct val="115000"/>
              </a:lnSpc>
              <a:spcAft>
                <a:spcPts val="533"/>
              </a:spcAft>
            </a:pPr>
            <a:r>
              <a:rPr lang="pt-BR"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Bố cục:</a:t>
            </a:r>
            <a:r>
              <a:rPr lang="pt-BR"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phần:</a:t>
            </a: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306" y="210881"/>
            <a:ext cx="4151778" cy="825675"/>
          </a:xfrm>
          <a:prstGeom prst="rect">
            <a:avLst/>
          </a:prstGeom>
        </p:spPr>
        <p:txBody>
          <a:bodyPr wrap="none">
            <a:spAutoFit/>
          </a:bodyPr>
          <a:lstStyle/>
          <a:p>
            <a:pPr algn="ctr" defTabSz="609630">
              <a:lnSpc>
                <a:spcPts val="6534"/>
              </a:lnSpc>
              <a:spcBef>
                <a:spcPct val="0"/>
              </a:spcBef>
            </a:pPr>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5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432539" y="407960"/>
            <a:ext cx="1018169" cy="1276509"/>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9" name="矩形 4">
            <a:extLst>
              <a:ext uri="{FF2B5EF4-FFF2-40B4-BE49-F238E27FC236}">
                <a16:creationId xmlns:a16="http://schemas.microsoft.com/office/drawing/2014/main" id="{4CC748A2-3863-4EF3-AC3B-DADA48B46E99}"/>
              </a:ext>
            </a:extLst>
          </p:cNvPr>
          <p:cNvSpPr/>
          <p:nvPr/>
        </p:nvSpPr>
        <p:spPr>
          <a:xfrm>
            <a:off x="2782901" y="360252"/>
            <a:ext cx="7654322" cy="1569660"/>
          </a:xfrm>
          <a:prstGeom prst="rect">
            <a:avLst/>
          </a:prstGeom>
        </p:spPr>
        <p:txBody>
          <a:bodyPr wrap="square">
            <a:spAutoFit/>
          </a:bodyPr>
          <a:lstStyle/>
          <a:p>
            <a:pPr algn="ctr"/>
            <a:r>
              <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II</a:t>
            </a:r>
            <a:r>
              <a:rPr lang="en-US" altLang="zh-CN" sz="4800" b="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SUY NGẪM VÀ PHẢN HỒI</a:t>
            </a:r>
            <a:endPar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id="{7E7B7745-CA2E-4963-B969-2D43AA707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771" y="2025178"/>
            <a:ext cx="4528458" cy="28076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4607976"/>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3"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492806" y="1181485"/>
            <a:ext cx="3990844" cy="3746226"/>
            <a:chOff x="2549186" y="1686879"/>
            <a:chExt cx="2885211" cy="2642910"/>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549186" y="1686879"/>
              <a:ext cx="2885211" cy="2513062"/>
            </a:xfrm>
            <a:prstGeom prst="roundRect">
              <a:avLst>
                <a:gd name="adj" fmla="val 24823"/>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D77E14-3053-42F9-997A-217895A483A8}"/>
                </a:ext>
              </a:extLst>
            </p:cNvPr>
            <p:cNvSpPr/>
            <p:nvPr/>
          </p:nvSpPr>
          <p:spPr>
            <a:xfrm>
              <a:off x="2753881" y="2093328"/>
              <a:ext cx="2631026" cy="2236461"/>
            </a:xfrm>
            <a:prstGeom prst="rect">
              <a:avLst/>
            </a:prstGeom>
          </p:spPr>
          <p:txBody>
            <a:bodyPr wrap="square">
              <a:spAutoFit/>
            </a:bodyPr>
            <a:lstStyle/>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Trẩu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trẩu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Mày</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làm</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chúa</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a:latin typeface="Times New Roman" panose="02020603050405020304" pitchFamily="18" charset="0"/>
                  <a:ea typeface="Kaufmann" panose="020B0500000000000000" pitchFamily="34" charset="0"/>
                  <a:cs typeface="Times New Roman" panose="02020603050405020304" pitchFamily="18" charset="0"/>
                </a:rPr>
                <a:t>Tao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làm</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chúa</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mày</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a:latin typeface="Times New Roman" panose="02020603050405020304" pitchFamily="18" charset="0"/>
                  <a:ea typeface="Kaufmann" panose="020B0500000000000000" pitchFamily="34" charset="0"/>
                  <a:cs typeface="Times New Roman" panose="02020603050405020304" pitchFamily="18" charset="0"/>
                </a:rPr>
                <a:t>Tao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hái</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ngày</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Thì</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tao</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hái</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đêm</a:t>
              </a:r>
              <a:r>
                <a:rPr lang="en-US" sz="2800" b="1" dirty="0">
                  <a:latin typeface="Times New Roman" panose="02020603050405020304" pitchFamily="18" charset="0"/>
                  <a:ea typeface="Kaufmann" panose="020B0500000000000000" pitchFamily="34" charset="0"/>
                  <a:cs typeface="Times New Roman" panose="02020603050405020304" pitchFamily="18" charset="0"/>
                </a:rPr>
                <a:t>.</a:t>
              </a:r>
            </a:p>
            <a:p>
              <a:pPr algn="r">
                <a:spcBef>
                  <a:spcPts val="300"/>
                </a:spcBef>
                <a:tabLst>
                  <a:tab pos="400050" algn="l"/>
                </a:tabLst>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a:p>
              <a:pPr>
                <a:spcBef>
                  <a:spcPts val="300"/>
                </a:spcBef>
                <a:tabLst>
                  <a:tab pos="400050" algn="l"/>
                </a:tabLst>
              </a:pPr>
              <a:endParaRPr lang="en-US" sz="1700" dirty="0">
                <a:solidFill>
                  <a:srgbClr val="C00000"/>
                </a:solidFill>
                <a:latin typeface="Times New Roman" panose="02020603050405020304" pitchFamily="18" charset="0"/>
                <a:ea typeface="Kaufmann" panose="020B0500000000000000"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1C37E2B-197C-4296-AE3C-5657DD7D2E1C}"/>
              </a:ext>
            </a:extLst>
          </p:cNvPr>
          <p:cNvGrpSpPr/>
          <p:nvPr/>
        </p:nvGrpSpPr>
        <p:grpSpPr>
          <a:xfrm>
            <a:off x="151899" y="128422"/>
            <a:ext cx="5354414" cy="655169"/>
            <a:chOff x="321716" y="269805"/>
            <a:chExt cx="4376409" cy="655169"/>
          </a:xfrm>
        </p:grpSpPr>
        <p:sp>
          <p:nvSpPr>
            <p:cNvPr id="18" name="矩形 70">
              <a:extLst>
                <a:ext uri="{FF2B5EF4-FFF2-40B4-BE49-F238E27FC236}">
                  <a16:creationId xmlns:a16="http://schemas.microsoft.com/office/drawing/2014/main" id="{251D0E13-513B-403B-BEB5-DDCC4085D622}"/>
                </a:ext>
              </a:extLst>
            </p:cNvPr>
            <p:cNvSpPr/>
            <p:nvPr/>
          </p:nvSpPr>
          <p:spPr>
            <a:xfrm>
              <a:off x="321716" y="269805"/>
              <a:ext cx="4376409"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31" name="TextBox 30">
              <a:extLst>
                <a:ext uri="{FF2B5EF4-FFF2-40B4-BE49-F238E27FC236}">
                  <a16:creationId xmlns:a16="http://schemas.microsoft.com/office/drawing/2014/main" id="{E595F440-0FBF-41E7-A978-6460F5FD52DC}"/>
                </a:ext>
              </a:extLst>
            </p:cNvPr>
            <p:cNvSpPr txBox="1"/>
            <p:nvPr/>
          </p:nvSpPr>
          <p:spPr>
            <a:xfrm>
              <a:off x="375621" y="305001"/>
              <a:ext cx="3436209"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1.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Câu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hát</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bà</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em</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grpSp>
      <p:pic>
        <p:nvPicPr>
          <p:cNvPr id="19" name="Picture 18">
            <a:extLst>
              <a:ext uri="{FF2B5EF4-FFF2-40B4-BE49-F238E27FC236}">
                <a16:creationId xmlns:a16="http://schemas.microsoft.com/office/drawing/2014/main" id="{B1BE3ACE-7D46-49A5-9D5A-4F1720CB3FEC}"/>
              </a:ext>
            </a:extLst>
          </p:cNvPr>
          <p:cNvPicPr>
            <a:picLocks noChangeAspect="1"/>
          </p:cNvPicPr>
          <p:nvPr/>
        </p:nvPicPr>
        <p:blipFill>
          <a:blip r:embed="rId3">
            <a:duotone>
              <a:schemeClr val="accent2">
                <a:shade val="45000"/>
                <a:satMod val="135000"/>
              </a:schemeClr>
              <a:prstClr val="white"/>
            </a:duotone>
          </a:blip>
          <a:stretch>
            <a:fillRect/>
          </a:stretch>
        </p:blipFill>
        <p:spPr>
          <a:xfrm rot="18169283" flipV="1">
            <a:off x="4203882" y="784175"/>
            <a:ext cx="782899" cy="1112795"/>
          </a:xfrm>
          <a:prstGeom prst="rect">
            <a:avLst/>
          </a:prstGeom>
        </p:spPr>
      </p:pic>
      <p:grpSp>
        <p:nvGrpSpPr>
          <p:cNvPr id="20" name="Group 19">
            <a:extLst>
              <a:ext uri="{FF2B5EF4-FFF2-40B4-BE49-F238E27FC236}">
                <a16:creationId xmlns:a16="http://schemas.microsoft.com/office/drawing/2014/main" id="{1C0C7530-5711-4141-8519-5DAB911FC657}"/>
              </a:ext>
            </a:extLst>
          </p:cNvPr>
          <p:cNvGrpSpPr/>
          <p:nvPr/>
        </p:nvGrpSpPr>
        <p:grpSpPr>
          <a:xfrm flipH="1">
            <a:off x="5139908" y="1693285"/>
            <a:ext cx="6514469" cy="1092694"/>
            <a:chOff x="5124345" y="850156"/>
            <a:chExt cx="2287158" cy="802497"/>
          </a:xfrm>
        </p:grpSpPr>
        <p:pic>
          <p:nvPicPr>
            <p:cNvPr id="22" name="Picture 21">
              <a:extLst>
                <a:ext uri="{FF2B5EF4-FFF2-40B4-BE49-F238E27FC236}">
                  <a16:creationId xmlns:a16="http://schemas.microsoft.com/office/drawing/2014/main" id="{E3322A1A-EB65-4489-A4F1-EE8A1703B43F}"/>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23" name="TextBox 22">
              <a:extLst>
                <a:ext uri="{FF2B5EF4-FFF2-40B4-BE49-F238E27FC236}">
                  <a16:creationId xmlns:a16="http://schemas.microsoft.com/office/drawing/2014/main" id="{A4FBE9BA-DE01-4481-AC13-7C45B0888AA2}"/>
                </a:ext>
              </a:extLst>
            </p:cNvPr>
            <p:cNvSpPr txBox="1"/>
            <p:nvPr/>
          </p:nvSpPr>
          <p:spPr>
            <a:xfrm rot="181239">
              <a:off x="5124345" y="997097"/>
              <a:ext cx="1808198" cy="384264"/>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Nhân hóa: Xưng hô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tao</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p>
          </p:txBody>
        </p:sp>
      </p:grpSp>
      <p:grpSp>
        <p:nvGrpSpPr>
          <p:cNvPr id="29" name="Group 28">
            <a:extLst>
              <a:ext uri="{FF2B5EF4-FFF2-40B4-BE49-F238E27FC236}">
                <a16:creationId xmlns:a16="http://schemas.microsoft.com/office/drawing/2014/main" id="{F1B80E37-F748-4216-ADC8-F2C13CCD1245}"/>
              </a:ext>
            </a:extLst>
          </p:cNvPr>
          <p:cNvGrpSpPr/>
          <p:nvPr/>
        </p:nvGrpSpPr>
        <p:grpSpPr>
          <a:xfrm flipH="1">
            <a:off x="4698332" y="456441"/>
            <a:ext cx="7604662" cy="1201581"/>
            <a:chOff x="5080105" y="850156"/>
            <a:chExt cx="2331398" cy="802497"/>
          </a:xfrm>
        </p:grpSpPr>
        <p:pic>
          <p:nvPicPr>
            <p:cNvPr id="30" name="Picture 29">
              <a:extLst>
                <a:ext uri="{FF2B5EF4-FFF2-40B4-BE49-F238E27FC236}">
                  <a16:creationId xmlns:a16="http://schemas.microsoft.com/office/drawing/2014/main" id="{F4D6D807-A5D0-4D99-8A72-4683E623F2F4}"/>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32" name="TextBox 31">
              <a:extLst>
                <a:ext uri="{FF2B5EF4-FFF2-40B4-BE49-F238E27FC236}">
                  <a16:creationId xmlns:a16="http://schemas.microsoft.com/office/drawing/2014/main" id="{5FCA6948-32C7-48CB-AB44-E457D8C9C7B8}"/>
                </a:ext>
              </a:extLst>
            </p:cNvPr>
            <p:cNvSpPr txBox="1"/>
            <p:nvPr/>
          </p:nvSpPr>
          <p:spPr>
            <a:xfrm>
              <a:off x="5080105" y="1038961"/>
              <a:ext cx="1900120" cy="390552"/>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G</a:t>
              </a:r>
              <a:r>
                <a:rPr lang="vi-VN" sz="3200" dirty="0">
                  <a:latin typeface="Times New Roman" panose="02020603050405020304" pitchFamily="18" charset="0"/>
                  <a:cs typeface="Times New Roman" panose="02020603050405020304" pitchFamily="18" charset="0"/>
                </a:rPr>
                <a:t>ọi "Trầu trẩu trầu trầu</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51194F28-33DD-459F-9665-8399CC74DFB6}"/>
              </a:ext>
            </a:extLst>
          </p:cNvPr>
          <p:cNvSpPr/>
          <p:nvPr/>
        </p:nvSpPr>
        <p:spPr>
          <a:xfrm>
            <a:off x="1556050" y="2211623"/>
            <a:ext cx="1842836" cy="523220"/>
          </a:xfrm>
          <a:prstGeom prst="rect">
            <a:avLst/>
          </a:prstGeom>
        </p:spPr>
        <p:txBody>
          <a:bodyPr wrap="square">
            <a:spAutoFit/>
          </a:bodyPr>
          <a:lstStyle/>
          <a:p>
            <a:pPr>
              <a:spcBef>
                <a:spcPts val="300"/>
              </a:spcBef>
              <a:tabLst>
                <a:tab pos="400050" algn="l"/>
              </a:tabLst>
            </a:pP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endPar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EDDE7F33-6970-4821-80EA-4EBC7922F00F}"/>
              </a:ext>
            </a:extLst>
          </p:cNvPr>
          <p:cNvSpPr/>
          <p:nvPr/>
        </p:nvSpPr>
        <p:spPr>
          <a:xfrm>
            <a:off x="1406445" y="2689023"/>
            <a:ext cx="1795088" cy="523220"/>
          </a:xfrm>
          <a:prstGeom prst="rect">
            <a:avLst/>
          </a:prstGeom>
        </p:spPr>
        <p:txBody>
          <a:bodyPr wrap="square">
            <a:spAutoFit/>
          </a:bodyPr>
          <a:lstStyle/>
          <a:p>
            <a:pPr>
              <a:spcBef>
                <a:spcPts val="300"/>
              </a:spcBef>
              <a:tabLst>
                <a:tab pos="400050" algn="l"/>
              </a:tabLst>
            </a:pP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endPar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5">
            <a:duotone>
              <a:schemeClr val="accent2">
                <a:shade val="45000"/>
                <a:satMod val="135000"/>
              </a:schemeClr>
              <a:prstClr val="white"/>
            </a:duotone>
          </a:blip>
          <a:stretch>
            <a:fillRect/>
          </a:stretch>
        </p:blipFill>
        <p:spPr>
          <a:xfrm rot="20583558">
            <a:off x="4376063" y="1864311"/>
            <a:ext cx="1068130" cy="543788"/>
          </a:xfrm>
          <a:prstGeom prst="rect">
            <a:avLst/>
          </a:prstGeom>
        </p:spPr>
      </p:pic>
      <p:pic>
        <p:nvPicPr>
          <p:cNvPr id="12" name="Picture 11">
            <a:extLst>
              <a:ext uri="{FF2B5EF4-FFF2-40B4-BE49-F238E27FC236}">
                <a16:creationId xmlns:a16="http://schemas.microsoft.com/office/drawing/2014/main" id="{C2E42064-AE8C-45C2-813E-48BB1099390B}"/>
              </a:ext>
            </a:extLst>
          </p:cNvPr>
          <p:cNvPicPr>
            <a:picLocks noChangeAspect="1"/>
          </p:cNvPicPr>
          <p:nvPr/>
        </p:nvPicPr>
        <p:blipFill>
          <a:blip r:embed="rId6">
            <a:biLevel thresh="50000"/>
          </a:blip>
          <a:stretch>
            <a:fillRect/>
          </a:stretch>
        </p:blipFill>
        <p:spPr>
          <a:xfrm rot="21006885" flipV="1">
            <a:off x="4007337" y="3243344"/>
            <a:ext cx="2011854" cy="727923"/>
          </a:xfrm>
          <a:prstGeom prst="rect">
            <a:avLst/>
          </a:prstGeom>
        </p:spPr>
      </p:pic>
      <p:grpSp>
        <p:nvGrpSpPr>
          <p:cNvPr id="39" name="Group 38">
            <a:extLst>
              <a:ext uri="{FF2B5EF4-FFF2-40B4-BE49-F238E27FC236}">
                <a16:creationId xmlns:a16="http://schemas.microsoft.com/office/drawing/2014/main" id="{E0081AEE-6EC3-448E-AE89-C484E1B97E64}"/>
              </a:ext>
            </a:extLst>
          </p:cNvPr>
          <p:cNvGrpSpPr/>
          <p:nvPr/>
        </p:nvGrpSpPr>
        <p:grpSpPr>
          <a:xfrm flipH="1">
            <a:off x="5649449" y="2706356"/>
            <a:ext cx="4056254" cy="1011773"/>
            <a:chOff x="5143501" y="850156"/>
            <a:chExt cx="2268002" cy="802497"/>
          </a:xfrm>
        </p:grpSpPr>
        <p:pic>
          <p:nvPicPr>
            <p:cNvPr id="40" name="Picture 39">
              <a:extLst>
                <a:ext uri="{FF2B5EF4-FFF2-40B4-BE49-F238E27FC236}">
                  <a16:creationId xmlns:a16="http://schemas.microsoft.com/office/drawing/2014/main" id="{156B97A4-09B6-4BEB-9F74-96D6DF4E675B}"/>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41" name="TextBox 40">
              <a:extLst>
                <a:ext uri="{FF2B5EF4-FFF2-40B4-BE49-F238E27FC236}">
                  <a16:creationId xmlns:a16="http://schemas.microsoft.com/office/drawing/2014/main" id="{9C75ECA9-6647-4C68-8F3D-CE51F079B128}"/>
                </a:ext>
              </a:extLst>
            </p:cNvPr>
            <p:cNvSpPr txBox="1"/>
            <p:nvPr/>
          </p:nvSpPr>
          <p:spPr>
            <a:xfrm>
              <a:off x="5176915" y="1075483"/>
              <a:ext cx="1762417" cy="41499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iệp  từ</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"làm chúa” </a:t>
              </a:r>
            </a:p>
          </p:txBody>
        </p:sp>
      </p:grpSp>
      <p:grpSp>
        <p:nvGrpSpPr>
          <p:cNvPr id="13" name="Group 12">
            <a:extLst>
              <a:ext uri="{FF2B5EF4-FFF2-40B4-BE49-F238E27FC236}">
                <a16:creationId xmlns:a16="http://schemas.microsoft.com/office/drawing/2014/main" id="{70FAB416-C490-41D8-963B-DCABF7924D21}"/>
              </a:ext>
            </a:extLst>
          </p:cNvPr>
          <p:cNvGrpSpPr/>
          <p:nvPr/>
        </p:nvGrpSpPr>
        <p:grpSpPr>
          <a:xfrm>
            <a:off x="5114153" y="2689023"/>
            <a:ext cx="7480711" cy="4155899"/>
            <a:chOff x="8142894" y="1599712"/>
            <a:chExt cx="7480711" cy="4155899"/>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8142894" y="1599712"/>
              <a:ext cx="7480711" cy="4155899"/>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9124734" y="3002038"/>
              <a:ext cx="5237916" cy="1815882"/>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Qua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xưng</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hô</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mày-tao</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việc</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lặp</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lại</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cụm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từ</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làm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chúa</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hiểu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như</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nào</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mối</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quan</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hệ</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giữa</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bà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grpSp>
      <p:grpSp>
        <p:nvGrpSpPr>
          <p:cNvPr id="14" name="Group 13">
            <a:extLst>
              <a:ext uri="{FF2B5EF4-FFF2-40B4-BE49-F238E27FC236}">
                <a16:creationId xmlns:a16="http://schemas.microsoft.com/office/drawing/2014/main" id="{14F885F7-12CF-4A5C-A683-BC0826034A8E}"/>
              </a:ext>
            </a:extLst>
          </p:cNvPr>
          <p:cNvGrpSpPr/>
          <p:nvPr/>
        </p:nvGrpSpPr>
        <p:grpSpPr>
          <a:xfrm>
            <a:off x="4698332" y="3799050"/>
            <a:ext cx="7235053" cy="2323096"/>
            <a:chOff x="7294567" y="3222680"/>
            <a:chExt cx="4456736" cy="2943860"/>
          </a:xfrm>
        </p:grpSpPr>
        <p:sp>
          <p:nvSpPr>
            <p:cNvPr id="71" name="矩形 70">
              <a:extLst>
                <a:ext uri="{FF2B5EF4-FFF2-40B4-BE49-F238E27FC236}">
                  <a16:creationId xmlns:a16="http://schemas.microsoft.com/office/drawing/2014/main" id="{C436C3D8-3A0A-4C66-88B0-6263A93697D0}"/>
                </a:ext>
              </a:extLst>
            </p:cNvPr>
            <p:cNvSpPr/>
            <p:nvPr/>
          </p:nvSpPr>
          <p:spPr>
            <a:xfrm>
              <a:off x="7374894" y="3222680"/>
              <a:ext cx="4376409" cy="2943860"/>
            </a:xfrm>
            <a:prstGeom prst="rect">
              <a:avLst/>
            </a:prstGeom>
            <a:solidFill>
              <a:schemeClr val="accent6">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44" name="文本框 9">
              <a:extLst>
                <a:ext uri="{FF2B5EF4-FFF2-40B4-BE49-F238E27FC236}">
                  <a16:creationId xmlns:a16="http://schemas.microsoft.com/office/drawing/2014/main" id="{1593E024-BE77-4FF2-B8D1-77D2D9A93ECE}"/>
                </a:ext>
              </a:extLst>
            </p:cNvPr>
            <p:cNvSpPr txBox="1"/>
            <p:nvPr/>
          </p:nvSpPr>
          <p:spPr>
            <a:xfrm>
              <a:off x="7294567" y="3346224"/>
              <a:ext cx="4381575" cy="2246769"/>
            </a:xfrm>
            <a:prstGeom prst="rect">
              <a:avLst/>
            </a:prstGeom>
            <a:noFill/>
          </p:spPr>
          <p:txBody>
            <a:bodyPr wrap="square" rtlCol="0">
              <a:spAutoFit/>
            </a:bodyPr>
            <a:lstStyle/>
            <a:p>
              <a:pPr algn="ctr"/>
              <a:r>
                <a:rPr lang="vi-VN" altLang="zh-CN" sz="2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=&gt; Câu hát của bà:  trầu và người bình đẳng, ngang hàng, hai bên cùng tôn trọng, quý mến nhau, dựa vào nhau mà sống thân thiết như bạn bè tại làng quê.</a:t>
              </a:r>
            </a:p>
          </p:txBody>
        </p:sp>
      </p:grpSp>
    </p:spTree>
    <p:extLst>
      <p:ext uri="{BB962C8B-B14F-4D97-AF65-F5344CB8AC3E}">
        <p14:creationId xmlns:p14="http://schemas.microsoft.com/office/powerpoint/2010/main" val="2551634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2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nodeType="clickEffect">
                                  <p:stCondLst>
                                    <p:cond delay="0"/>
                                  </p:stCondLst>
                                  <p:childTnLst>
                                    <p:animEffect transition="out" filter="randombar(horizont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500"/>
                                        <p:tgtEl>
                                          <p:spTgt spid="14"/>
                                        </p:tgtEl>
                                      </p:cBhvr>
                                    </p:animEffect>
                                    <p:anim calcmode="lin" valueType="num">
                                      <p:cBhvr>
                                        <p:cTn id="58" dur="1500" fill="hold"/>
                                        <p:tgtEl>
                                          <p:spTgt spid="14"/>
                                        </p:tgtEl>
                                        <p:attrNameLst>
                                          <p:attrName>ppt_x</p:attrName>
                                        </p:attrNameLst>
                                      </p:cBhvr>
                                      <p:tavLst>
                                        <p:tav tm="0">
                                          <p:val>
                                            <p:strVal val="#ppt_x"/>
                                          </p:val>
                                        </p:tav>
                                        <p:tav tm="100000">
                                          <p:val>
                                            <p:strVal val="#ppt_x"/>
                                          </p:val>
                                        </p:tav>
                                      </p:tavLst>
                                    </p:anim>
                                    <p:anim calcmode="lin" valueType="num">
                                      <p:cBhvr>
                                        <p:cTn id="59"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293625" y="986440"/>
            <a:ext cx="3138905" cy="5809934"/>
            <a:chOff x="2803371" y="1686878"/>
            <a:chExt cx="3252503" cy="5455120"/>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803371" y="1686878"/>
              <a:ext cx="2631026" cy="5206939"/>
            </a:xfrm>
            <a:prstGeom prst="roundRect">
              <a:avLst>
                <a:gd name="adj" fmla="val 31581"/>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D77E14-3053-42F9-997A-217895A483A8}"/>
                </a:ext>
              </a:extLst>
            </p:cNvPr>
            <p:cNvSpPr/>
            <p:nvPr/>
          </p:nvSpPr>
          <p:spPr>
            <a:xfrm>
              <a:off x="3111217" y="1810306"/>
              <a:ext cx="2944657" cy="5331692"/>
            </a:xfrm>
            <a:prstGeom prst="rect">
              <a:avLst/>
            </a:prstGeom>
          </p:spPr>
          <p:txBody>
            <a:bodyPr wrap="square">
              <a:spAutoFit/>
            </a:bodyPr>
            <a:lstStyle/>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rồi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Mà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Bà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vừa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đến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đó</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Muốn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có</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mấy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phải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ai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Đánh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thức</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để</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hãy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tỉnh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br>
                <a:rPr lang="en-US" sz="1600" dirty="0">
                  <a:latin typeface="Times New Roman" panose="02020603050405020304" pitchFamily="18" charset="0"/>
                  <a:ea typeface="Kaufmann" panose="020B0500000000000000" pitchFamily="34" charset="0"/>
                  <a:cs typeface="Times New Roman" panose="02020603050405020304" pitchFamily="18" charset="0"/>
                </a:rPr>
              </a:br>
              <a:r>
                <a:rPr lang="en-US" sz="1600" dirty="0" err="1">
                  <a:latin typeface="Times New Roman" panose="02020603050405020304" pitchFamily="18" charset="0"/>
                  <a:ea typeface="Kaufmann" panose="020B0500000000000000" pitchFamily="34" charset="0"/>
                  <a:cs typeface="Times New Roman" panose="02020603050405020304" pitchFamily="18" charset="0"/>
                </a:rPr>
                <a:t>Mở</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mắt</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xanh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nào</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nào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muốn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Thì</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chìa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Tay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rất</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nhẹ</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làm</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đau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dậy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chưa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vài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Cho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bà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mẹ</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Đừng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lụi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400" dirty="0" err="1">
                <a:solidFill>
                  <a:srgbClr val="C00000"/>
                </a:solidFill>
                <a:latin typeface="SVN-Segoe Print" panose="020B0606040200020203" pitchFamily="34" charset="0"/>
                <a:ea typeface="Kaufmann" panose="020B0500000000000000" pitchFamily="34" charset="0"/>
                <a:cs typeface="Kaufmann" panose="020B0500000000000000" pitchFamily="34" charset="0"/>
              </a:endParaRPr>
            </a:p>
          </p:txBody>
        </p:sp>
      </p:grpSp>
      <p:grpSp>
        <p:nvGrpSpPr>
          <p:cNvPr id="8" name="Group 7">
            <a:extLst>
              <a:ext uri="{FF2B5EF4-FFF2-40B4-BE49-F238E27FC236}">
                <a16:creationId xmlns:a16="http://schemas.microsoft.com/office/drawing/2014/main" id="{C7E7006D-14D0-4A86-A1C1-4B41919283A5}"/>
              </a:ext>
            </a:extLst>
          </p:cNvPr>
          <p:cNvGrpSpPr/>
          <p:nvPr/>
        </p:nvGrpSpPr>
        <p:grpSpPr>
          <a:xfrm>
            <a:off x="321716" y="269805"/>
            <a:ext cx="6562398" cy="655169"/>
            <a:chOff x="321716" y="269805"/>
            <a:chExt cx="5661073" cy="655169"/>
          </a:xfrm>
        </p:grpSpPr>
        <p:sp>
          <p:nvSpPr>
            <p:cNvPr id="18" name="矩形 70">
              <a:extLst>
                <a:ext uri="{FF2B5EF4-FFF2-40B4-BE49-F238E27FC236}">
                  <a16:creationId xmlns:a16="http://schemas.microsoft.com/office/drawing/2014/main" id="{251D0E13-513B-403B-BEB5-DDCC4085D622}"/>
                </a:ext>
              </a:extLst>
            </p:cNvPr>
            <p:cNvSpPr/>
            <p:nvPr/>
          </p:nvSpPr>
          <p:spPr>
            <a:xfrm>
              <a:off x="321716" y="269805"/>
              <a:ext cx="5246291"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30">
              <a:extLst>
                <a:ext uri="{FF2B5EF4-FFF2-40B4-BE49-F238E27FC236}">
                  <a16:creationId xmlns:a16="http://schemas.microsoft.com/office/drawing/2014/main" id="{E595F440-0FBF-41E7-A978-6460F5FD52DC}"/>
                </a:ext>
              </a:extLst>
            </p:cNvPr>
            <p:cNvSpPr txBox="1"/>
            <p:nvPr/>
          </p:nvSpPr>
          <p:spPr>
            <a:xfrm>
              <a:off x="375621" y="305001"/>
              <a:ext cx="5607168"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2.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Lời</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đánh</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thức</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trầu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cậu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bé</a:t>
              </a:r>
              <a:endParaRPr lang="en-US" altLang="zh-CN" sz="3200" b="1" dirty="0">
                <a:solidFill>
                  <a:srgbClr val="FF0000"/>
                </a:solidFill>
                <a:latin typeface="Times New Roman" panose="02020603050405020304" pitchFamily="18" charset="0"/>
                <a:cs typeface="Times New Roman" panose="02020603050405020304" pitchFamily="18" charset="0"/>
                <a:sym typeface="+mn-lt"/>
              </a:endParaRPr>
            </a:p>
          </p:txBody>
        </p:sp>
      </p:grpSp>
      <p:pic>
        <p:nvPicPr>
          <p:cNvPr id="19" name="Picture 18">
            <a:extLst>
              <a:ext uri="{FF2B5EF4-FFF2-40B4-BE49-F238E27FC236}">
                <a16:creationId xmlns:a16="http://schemas.microsoft.com/office/drawing/2014/main" id="{B1BE3ACE-7D46-49A5-9D5A-4F1720CB3FEC}"/>
              </a:ext>
            </a:extLst>
          </p:cNvPr>
          <p:cNvPicPr>
            <a:picLocks noChangeAspect="1"/>
          </p:cNvPicPr>
          <p:nvPr/>
        </p:nvPicPr>
        <p:blipFill>
          <a:blip r:embed="rId3">
            <a:duotone>
              <a:schemeClr val="accent2">
                <a:shade val="45000"/>
                <a:satMod val="135000"/>
              </a:schemeClr>
              <a:prstClr val="white"/>
            </a:duotone>
          </a:blip>
          <a:stretch>
            <a:fillRect/>
          </a:stretch>
        </p:blipFill>
        <p:spPr>
          <a:xfrm rot="18169283" flipV="1">
            <a:off x="2672419" y="2845835"/>
            <a:ext cx="1108332" cy="1112795"/>
          </a:xfrm>
          <a:prstGeom prst="rect">
            <a:avLst/>
          </a:prstGeom>
        </p:spPr>
      </p:pic>
      <p:grpSp>
        <p:nvGrpSpPr>
          <p:cNvPr id="20" name="Group 19">
            <a:extLst>
              <a:ext uri="{FF2B5EF4-FFF2-40B4-BE49-F238E27FC236}">
                <a16:creationId xmlns:a16="http://schemas.microsoft.com/office/drawing/2014/main" id="{1C0C7530-5711-4141-8519-5DAB911FC657}"/>
              </a:ext>
            </a:extLst>
          </p:cNvPr>
          <p:cNvGrpSpPr/>
          <p:nvPr/>
        </p:nvGrpSpPr>
        <p:grpSpPr>
          <a:xfrm flipH="1">
            <a:off x="3599559" y="2420412"/>
            <a:ext cx="8006922" cy="1115809"/>
            <a:chOff x="4983839" y="778417"/>
            <a:chExt cx="2427664" cy="874236"/>
          </a:xfrm>
        </p:grpSpPr>
        <p:pic>
          <p:nvPicPr>
            <p:cNvPr id="22" name="Picture 21">
              <a:extLst>
                <a:ext uri="{FF2B5EF4-FFF2-40B4-BE49-F238E27FC236}">
                  <a16:creationId xmlns:a16="http://schemas.microsoft.com/office/drawing/2014/main" id="{E3322A1A-EB65-4489-A4F1-EE8A1703B43F}"/>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778417"/>
              <a:ext cx="2268002" cy="874236"/>
            </a:xfrm>
            <a:prstGeom prst="rect">
              <a:avLst/>
            </a:prstGeom>
          </p:spPr>
        </p:pic>
        <p:sp>
          <p:nvSpPr>
            <p:cNvPr id="23" name="TextBox 22">
              <a:extLst>
                <a:ext uri="{FF2B5EF4-FFF2-40B4-BE49-F238E27FC236}">
                  <a16:creationId xmlns:a16="http://schemas.microsoft.com/office/drawing/2014/main" id="{A4FBE9BA-DE01-4481-AC13-7C45B0888AA2}"/>
                </a:ext>
              </a:extLst>
            </p:cNvPr>
            <p:cNvSpPr txBox="1"/>
            <p:nvPr/>
          </p:nvSpPr>
          <p:spPr>
            <a:xfrm rot="173295">
              <a:off x="4983839" y="905487"/>
              <a:ext cx="1976720" cy="409943"/>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F1B80E37-F748-4216-ADC8-F2C13CCD1245}"/>
              </a:ext>
            </a:extLst>
          </p:cNvPr>
          <p:cNvGrpSpPr/>
          <p:nvPr/>
        </p:nvGrpSpPr>
        <p:grpSpPr>
          <a:xfrm flipH="1">
            <a:off x="3884842" y="3682454"/>
            <a:ext cx="7558220" cy="1584763"/>
            <a:chOff x="5143501" y="850156"/>
            <a:chExt cx="2268002" cy="802497"/>
          </a:xfrm>
        </p:grpSpPr>
        <p:pic>
          <p:nvPicPr>
            <p:cNvPr id="30" name="Picture 29">
              <a:extLst>
                <a:ext uri="{FF2B5EF4-FFF2-40B4-BE49-F238E27FC236}">
                  <a16:creationId xmlns:a16="http://schemas.microsoft.com/office/drawing/2014/main" id="{F4D6D807-A5D0-4D99-8A72-4683E623F2F4}"/>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32" name="TextBox 31">
              <a:extLst>
                <a:ext uri="{FF2B5EF4-FFF2-40B4-BE49-F238E27FC236}">
                  <a16:creationId xmlns:a16="http://schemas.microsoft.com/office/drawing/2014/main" id="{5FCA6948-32C7-48CB-AB44-E457D8C9C7B8}"/>
                </a:ext>
              </a:extLst>
            </p:cNvPr>
            <p:cNvSpPr txBox="1"/>
            <p:nvPr/>
          </p:nvSpPr>
          <p:spPr>
            <a:xfrm>
              <a:off x="5172753" y="994719"/>
              <a:ext cx="1813967" cy="621297"/>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5">
            <a:duotone>
              <a:schemeClr val="accent2">
                <a:shade val="45000"/>
                <a:satMod val="135000"/>
              </a:schemeClr>
              <a:prstClr val="white"/>
            </a:duotone>
          </a:blip>
          <a:stretch>
            <a:fillRect/>
          </a:stretch>
        </p:blipFill>
        <p:spPr>
          <a:xfrm rot="20583558">
            <a:off x="2760662" y="4085687"/>
            <a:ext cx="1068130" cy="543788"/>
          </a:xfrm>
          <a:prstGeom prst="rect">
            <a:avLst/>
          </a:prstGeom>
        </p:spPr>
      </p:pic>
      <p:grpSp>
        <p:nvGrpSpPr>
          <p:cNvPr id="13" name="Group 12">
            <a:extLst>
              <a:ext uri="{FF2B5EF4-FFF2-40B4-BE49-F238E27FC236}">
                <a16:creationId xmlns:a16="http://schemas.microsoft.com/office/drawing/2014/main" id="{70FAB416-C490-41D8-963B-DCABF7924D21}"/>
              </a:ext>
            </a:extLst>
          </p:cNvPr>
          <p:cNvGrpSpPr/>
          <p:nvPr/>
        </p:nvGrpSpPr>
        <p:grpSpPr>
          <a:xfrm>
            <a:off x="3978068" y="986440"/>
            <a:ext cx="7917306" cy="5129770"/>
            <a:chOff x="4384437" y="3706237"/>
            <a:chExt cx="5444246" cy="3346576"/>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t="18411" b="16244"/>
            <a:stretch/>
          </p:blipFill>
          <p:spPr>
            <a:xfrm flipH="1" flipV="1">
              <a:off x="4384437" y="3706237"/>
              <a:ext cx="5444246" cy="3082367"/>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4973434" y="4634360"/>
              <a:ext cx="4050674" cy="2418453"/>
            </a:xfrm>
            <a:prstGeom prst="rect">
              <a:avLst/>
            </a:prstGeom>
            <a:noFill/>
          </p:spPr>
          <p:txBody>
            <a:bodyPr wrap="square" rtlCol="0">
              <a:spAutoFit/>
            </a:bodyPr>
            <a:lstStyle/>
            <a:p>
              <a:pPr algn="ctr"/>
              <a:r>
                <a:rPr lang="vi-VN" altLang="zh-CN" sz="32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Khi đánh thức trầu, cậu bé dường như không chỉ tin rằng trầu có thể nghe được lời mình nói mà còn muốn trầu nhìn thấy mình nữa. Các chi tiết nào cho em biết điều đó?</a:t>
              </a:r>
            </a:p>
            <a:p>
              <a:pPr algn="ctr"/>
              <a:endParaRPr lang="vi-VN" altLang="zh-CN" sz="32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grpSp>
      <p:sp>
        <p:nvSpPr>
          <p:cNvPr id="2" name="Rectangle: Rounded Corners 1">
            <a:extLst>
              <a:ext uri="{FF2B5EF4-FFF2-40B4-BE49-F238E27FC236}">
                <a16:creationId xmlns:a16="http://schemas.microsoft.com/office/drawing/2014/main" id="{F5EFC244-5990-4822-BD7F-ADC4B9619CA2}"/>
              </a:ext>
            </a:extLst>
          </p:cNvPr>
          <p:cNvSpPr/>
          <p:nvPr/>
        </p:nvSpPr>
        <p:spPr>
          <a:xfrm>
            <a:off x="567983" y="3443152"/>
            <a:ext cx="2137187" cy="43076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7945466-EC19-40C9-BABF-88B97401339F}"/>
              </a:ext>
            </a:extLst>
          </p:cNvPr>
          <p:cNvSpPr/>
          <p:nvPr/>
        </p:nvSpPr>
        <p:spPr>
          <a:xfrm>
            <a:off x="465661" y="4537337"/>
            <a:ext cx="2341829" cy="4719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6E5C5BF8-D3AA-46DC-8990-B245BCE35698}"/>
              </a:ext>
            </a:extLst>
          </p:cNvPr>
          <p:cNvSpPr/>
          <p:nvPr/>
        </p:nvSpPr>
        <p:spPr>
          <a:xfrm>
            <a:off x="590719" y="6178561"/>
            <a:ext cx="1918145" cy="27183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D39969A-76AB-48F4-9E88-AE27EDEDCCC3}"/>
              </a:ext>
            </a:extLst>
          </p:cNvPr>
          <p:cNvPicPr>
            <a:picLocks noChangeAspect="1"/>
          </p:cNvPicPr>
          <p:nvPr/>
        </p:nvPicPr>
        <p:blipFill>
          <a:blip r:embed="rId5">
            <a:duotone>
              <a:schemeClr val="accent2">
                <a:shade val="45000"/>
                <a:satMod val="135000"/>
              </a:schemeClr>
              <a:prstClr val="white"/>
            </a:duotone>
          </a:blip>
          <a:stretch>
            <a:fillRect/>
          </a:stretch>
        </p:blipFill>
        <p:spPr>
          <a:xfrm rot="18168916" flipV="1">
            <a:off x="2127510" y="5222063"/>
            <a:ext cx="2501367" cy="400367"/>
          </a:xfrm>
          <a:prstGeom prst="rect">
            <a:avLst/>
          </a:prstGeom>
        </p:spPr>
      </p:pic>
    </p:spTree>
    <p:extLst>
      <p:ext uri="{BB962C8B-B14F-4D97-AF65-F5344CB8AC3E}">
        <p14:creationId xmlns:p14="http://schemas.microsoft.com/office/powerpoint/2010/main" val="1746842472"/>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par>
                                <p:cTn id="37" presetID="14" presetClass="exit" presetSubtype="10" fill="hold" nodeType="withEffect">
                                  <p:stCondLst>
                                    <p:cond delay="0"/>
                                  </p:stCondLst>
                                  <p:childTnLst>
                                    <p:animEffect transition="out" filter="randombar(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171155" y="593642"/>
            <a:ext cx="2982327" cy="6258391"/>
            <a:chOff x="2751063" y="1390744"/>
            <a:chExt cx="2982327" cy="6258391"/>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751063" y="1390744"/>
              <a:ext cx="2631026" cy="6107604"/>
            </a:xfrm>
            <a:prstGeom prst="roundRect">
              <a:avLst>
                <a:gd name="adj" fmla="val 31581"/>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D77E14-3053-42F9-997A-217895A483A8}"/>
                </a:ext>
              </a:extLst>
            </p:cNvPr>
            <p:cNvSpPr/>
            <p:nvPr/>
          </p:nvSpPr>
          <p:spPr>
            <a:xfrm>
              <a:off x="3102364" y="1424354"/>
              <a:ext cx="2631026" cy="6224781"/>
            </a:xfrm>
            <a:prstGeom prst="rect">
              <a:avLst/>
            </a:prstGeom>
          </p:spPr>
          <p:txBody>
            <a:bodyPr wrap="square">
              <a:spAutoFit/>
            </a:bodyPr>
            <a:lstStyle/>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rồi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Mà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Bà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vừa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đến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đó</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Muốn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có</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mấy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không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phải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ai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Đánh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thức</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để</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hãy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tỉnh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lại</a:t>
              </a:r>
              <a:r>
                <a:rPr lang="en-US" dirty="0">
                  <a:latin typeface="Times New Roman" panose="02020603050405020304" pitchFamily="18" charset="0"/>
                  <a:ea typeface="Kaufmann" panose="020B0500000000000000" pitchFamily="34" charset="0"/>
                  <a:cs typeface="Times New Roman" panose="02020603050405020304" pitchFamily="18" charset="0"/>
                </a:rPr>
                <a:t>!</a:t>
              </a:r>
              <a:br>
                <a:rPr lang="en-US" dirty="0">
                  <a:latin typeface="Times New Roman" panose="02020603050405020304" pitchFamily="18" charset="0"/>
                  <a:ea typeface="Kaufmann" panose="020B0500000000000000" pitchFamily="34" charset="0"/>
                  <a:cs typeface="Times New Roman" panose="02020603050405020304" pitchFamily="18" charset="0"/>
                </a:rPr>
              </a:br>
              <a:r>
                <a:rPr lang="en-US" dirty="0" err="1">
                  <a:latin typeface="Times New Roman" panose="02020603050405020304" pitchFamily="18" charset="0"/>
                  <a:ea typeface="Kaufmann" panose="020B0500000000000000" pitchFamily="34" charset="0"/>
                  <a:cs typeface="Times New Roman" panose="02020603050405020304" pitchFamily="18" charset="0"/>
                </a:rPr>
                <a:t>Mở</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mắt</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xanh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nào</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nào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muốn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Thì</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chìa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Tay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rất</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nhẹ</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Không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làm</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đau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r>
                <a:rPr lang="en-US" dirty="0">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dậy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chưa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vài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Cho </a:t>
              </a:r>
              <a:r>
                <a:rPr lang="en-US" dirty="0" err="1">
                  <a:latin typeface="Times New Roman" panose="02020603050405020304" pitchFamily="18" charset="0"/>
                  <a:ea typeface="Kaufmann" panose="020B0500000000000000" pitchFamily="34" charset="0"/>
                  <a:cs typeface="Times New Roman" panose="02020603050405020304" pitchFamily="18" charset="0"/>
                </a:rPr>
                <a:t>bà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mẹ</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Đừng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lụi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ơi</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400" dirty="0" err="1">
                <a:solidFill>
                  <a:srgbClr val="C00000"/>
                </a:solidFill>
                <a:latin typeface="Times New Roman" panose="02020603050405020304" pitchFamily="18" charset="0"/>
                <a:ea typeface="Kaufmann" panose="020B0500000000000000" pitchFamily="34" charset="0"/>
                <a:cs typeface="Times New Roman" panose="02020603050405020304" pitchFamily="18" charset="0"/>
              </a:endParaRPr>
            </a:p>
          </p:txBody>
        </p:sp>
      </p:gr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3">
            <a:duotone>
              <a:schemeClr val="accent2">
                <a:shade val="45000"/>
                <a:satMod val="135000"/>
              </a:schemeClr>
              <a:prstClr val="white"/>
            </a:duotone>
          </a:blip>
          <a:stretch>
            <a:fillRect/>
          </a:stretch>
        </p:blipFill>
        <p:spPr>
          <a:xfrm>
            <a:off x="2760209" y="841579"/>
            <a:ext cx="1478276" cy="543788"/>
          </a:xfrm>
          <a:prstGeom prst="rect">
            <a:avLst/>
          </a:prstGeom>
        </p:spPr>
      </p:pic>
      <p:grpSp>
        <p:nvGrpSpPr>
          <p:cNvPr id="13" name="Group 12">
            <a:extLst>
              <a:ext uri="{FF2B5EF4-FFF2-40B4-BE49-F238E27FC236}">
                <a16:creationId xmlns:a16="http://schemas.microsoft.com/office/drawing/2014/main" id="{70FAB416-C490-41D8-963B-DCABF7924D21}"/>
              </a:ext>
            </a:extLst>
          </p:cNvPr>
          <p:cNvGrpSpPr/>
          <p:nvPr/>
        </p:nvGrpSpPr>
        <p:grpSpPr>
          <a:xfrm>
            <a:off x="5540321" y="2502952"/>
            <a:ext cx="4796603" cy="2596849"/>
            <a:chOff x="4384435" y="3940724"/>
            <a:chExt cx="4796603" cy="2596849"/>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5616" b="17008"/>
            <a:stretch/>
          </p:blipFill>
          <p:spPr>
            <a:xfrm flipH="1" flipV="1">
              <a:off x="4384435" y="3940724"/>
              <a:ext cx="4796603" cy="2561506"/>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5114756" y="4537025"/>
              <a:ext cx="3327237" cy="2000548"/>
            </a:xfrm>
            <a:prstGeom prst="rect">
              <a:avLst/>
            </a:prstGeom>
            <a:noFill/>
          </p:spPr>
          <p:txBody>
            <a:bodyPr wrap="square" rtlCol="0">
              <a:spAutoFit/>
            </a:bodyPr>
            <a:lstStyle/>
            <a:p>
              <a:pPr algn="ct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Theo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việc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lặp</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lại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các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lời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đánh</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thức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đã</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thể</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hiện</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tình</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cảm</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nào</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giữa</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cậu</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bé</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với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dây</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a:t>
              </a:r>
            </a:p>
          </p:txBody>
        </p:sp>
      </p:grpSp>
      <p:grpSp>
        <p:nvGrpSpPr>
          <p:cNvPr id="14" name="Group 13">
            <a:extLst>
              <a:ext uri="{FF2B5EF4-FFF2-40B4-BE49-F238E27FC236}">
                <a16:creationId xmlns:a16="http://schemas.microsoft.com/office/drawing/2014/main" id="{14F885F7-12CF-4A5C-A683-BC0826034A8E}"/>
              </a:ext>
            </a:extLst>
          </p:cNvPr>
          <p:cNvGrpSpPr/>
          <p:nvPr/>
        </p:nvGrpSpPr>
        <p:grpSpPr>
          <a:xfrm>
            <a:off x="4233879" y="928738"/>
            <a:ext cx="7627195" cy="1426321"/>
            <a:chOff x="7374894" y="3222680"/>
            <a:chExt cx="4376409" cy="1426321"/>
          </a:xfrm>
        </p:grpSpPr>
        <p:sp>
          <p:nvSpPr>
            <p:cNvPr id="71" name="矩形 70">
              <a:extLst>
                <a:ext uri="{FF2B5EF4-FFF2-40B4-BE49-F238E27FC236}">
                  <a16:creationId xmlns:a16="http://schemas.microsoft.com/office/drawing/2014/main" id="{C436C3D8-3A0A-4C66-88B0-6263A93697D0}"/>
                </a:ext>
              </a:extLst>
            </p:cNvPr>
            <p:cNvSpPr/>
            <p:nvPr/>
          </p:nvSpPr>
          <p:spPr>
            <a:xfrm>
              <a:off x="7374894" y="3222680"/>
              <a:ext cx="4376409" cy="1368889"/>
            </a:xfrm>
            <a:prstGeom prst="rect">
              <a:avLst/>
            </a:prstGeom>
            <a:solidFill>
              <a:schemeClr val="accent6">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44" name="文本框 9">
              <a:extLst>
                <a:ext uri="{FF2B5EF4-FFF2-40B4-BE49-F238E27FC236}">
                  <a16:creationId xmlns:a16="http://schemas.microsoft.com/office/drawing/2014/main" id="{1593E024-BE77-4FF2-B8D1-77D2D9A93ECE}"/>
                </a:ext>
              </a:extLst>
            </p:cNvPr>
            <p:cNvSpPr txBox="1"/>
            <p:nvPr/>
          </p:nvSpPr>
          <p:spPr>
            <a:xfrm>
              <a:off x="7374894" y="3264006"/>
              <a:ext cx="4251491" cy="1384995"/>
            </a:xfrm>
            <a:prstGeom prst="rect">
              <a:avLst/>
            </a:prstGeom>
            <a:noFill/>
          </p:spPr>
          <p:txBody>
            <a:bodyPr wrap="square" rtlCol="0">
              <a:spAutoFit/>
            </a:bodyPr>
            <a:lstStyle/>
            <a:p>
              <a:pPr algn="ct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Lời </a:t>
              </a:r>
              <a:r>
                <a:rPr lang="en-US"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đánh thức trầu</a:t>
              </a:r>
              <a:r>
                <a:rPr lang="en-US"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của cậu bé đã thể hiện tình cảm yêu thương, trìu mến và sự thân thiết gần gũi như hai người bạn của cậu bé và trầu.</a:t>
              </a:r>
            </a:p>
          </p:txBody>
        </p:sp>
      </p:grpSp>
      <p:sp>
        <p:nvSpPr>
          <p:cNvPr id="33" name="Rectangle: Rounded Corners 32">
            <a:extLst>
              <a:ext uri="{FF2B5EF4-FFF2-40B4-BE49-F238E27FC236}">
                <a16:creationId xmlns:a16="http://schemas.microsoft.com/office/drawing/2014/main" id="{BEBD023F-B085-4F35-95E2-985491D32FD7}"/>
              </a:ext>
            </a:extLst>
          </p:cNvPr>
          <p:cNvSpPr/>
          <p:nvPr/>
        </p:nvSpPr>
        <p:spPr>
          <a:xfrm>
            <a:off x="474631" y="663888"/>
            <a:ext cx="2024074" cy="2570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53C1E469-11F9-49AC-A8F0-4BC9027424A5}"/>
              </a:ext>
            </a:extLst>
          </p:cNvPr>
          <p:cNvSpPr/>
          <p:nvPr/>
        </p:nvSpPr>
        <p:spPr>
          <a:xfrm>
            <a:off x="522455" y="3174274"/>
            <a:ext cx="2024074" cy="32982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CB35E70A-3B29-4F55-97C3-A25ED6E7C2BB}"/>
              </a:ext>
            </a:extLst>
          </p:cNvPr>
          <p:cNvSpPr/>
          <p:nvPr/>
        </p:nvSpPr>
        <p:spPr>
          <a:xfrm>
            <a:off x="574712" y="5304987"/>
            <a:ext cx="2171066" cy="2570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65ED2461-E015-487D-B98A-53FC5E3E3C54}"/>
              </a:ext>
            </a:extLst>
          </p:cNvPr>
          <p:cNvGrpSpPr/>
          <p:nvPr/>
        </p:nvGrpSpPr>
        <p:grpSpPr>
          <a:xfrm>
            <a:off x="3865153" y="1596668"/>
            <a:ext cx="8364648" cy="4789918"/>
            <a:chOff x="5973640" y="2296814"/>
            <a:chExt cx="6043267" cy="4789918"/>
          </a:xfrm>
        </p:grpSpPr>
        <p:pic>
          <p:nvPicPr>
            <p:cNvPr id="47" name="Picture 46">
              <a:extLst>
                <a:ext uri="{FF2B5EF4-FFF2-40B4-BE49-F238E27FC236}">
                  <a16:creationId xmlns:a16="http://schemas.microsoft.com/office/drawing/2014/main" id="{C0975A8D-361B-4477-A502-DC980B9A275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5973640" y="2296814"/>
              <a:ext cx="6043267" cy="4789918"/>
            </a:xfrm>
            <a:prstGeom prst="rect">
              <a:avLst/>
            </a:prstGeom>
          </p:spPr>
        </p:pic>
        <p:sp>
          <p:nvSpPr>
            <p:cNvPr id="48" name="文本框 9">
              <a:extLst>
                <a:ext uri="{FF2B5EF4-FFF2-40B4-BE49-F238E27FC236}">
                  <a16:creationId xmlns:a16="http://schemas.microsoft.com/office/drawing/2014/main" id="{A59F3C8A-F6A1-475A-B19A-1151107C89A4}"/>
                </a:ext>
              </a:extLst>
            </p:cNvPr>
            <p:cNvSpPr txBox="1"/>
            <p:nvPr/>
          </p:nvSpPr>
          <p:spPr>
            <a:xfrm>
              <a:off x="6661140" y="4064018"/>
              <a:ext cx="4668265" cy="1938992"/>
            </a:xfrm>
            <a:prstGeom prst="rect">
              <a:avLst/>
            </a:prstGeom>
            <a:noFill/>
          </p:spPr>
          <p:txBody>
            <a:bodyPr wrap="square" rtlCol="0">
              <a:spAutoFit/>
            </a:bodyPr>
            <a:lstStyle/>
            <a:p>
              <a:pPr algn="ctr"/>
              <a:r>
                <a:rPr lang="vi-VN"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Theo em, vì sao mỗi khi muốn hái trầu vào ban đêm, cậu bé phải gọi cho trầu tỉnh ngủ rồi mới “hái vài lá”? Điều này cho thấy cách đối xử với cây cối trong vườn của người dân quê như thế nào? </a:t>
              </a:r>
            </a:p>
          </p:txBody>
        </p:sp>
      </p:grpSp>
      <p:grpSp>
        <p:nvGrpSpPr>
          <p:cNvPr id="52" name="Group 51">
            <a:extLst>
              <a:ext uri="{FF2B5EF4-FFF2-40B4-BE49-F238E27FC236}">
                <a16:creationId xmlns:a16="http://schemas.microsoft.com/office/drawing/2014/main" id="{3165C020-F784-4514-A347-83950AAC2B37}"/>
              </a:ext>
            </a:extLst>
          </p:cNvPr>
          <p:cNvGrpSpPr/>
          <p:nvPr/>
        </p:nvGrpSpPr>
        <p:grpSpPr>
          <a:xfrm>
            <a:off x="3754430" y="2426237"/>
            <a:ext cx="8234148" cy="1898682"/>
            <a:chOff x="7374893" y="3222680"/>
            <a:chExt cx="4376410" cy="1898682"/>
          </a:xfrm>
        </p:grpSpPr>
        <p:sp>
          <p:nvSpPr>
            <p:cNvPr id="53" name="矩形 70">
              <a:extLst>
                <a:ext uri="{FF2B5EF4-FFF2-40B4-BE49-F238E27FC236}">
                  <a16:creationId xmlns:a16="http://schemas.microsoft.com/office/drawing/2014/main" id="{E8A48918-091F-4814-98AF-9488DAF17E1F}"/>
                </a:ext>
              </a:extLst>
            </p:cNvPr>
            <p:cNvSpPr/>
            <p:nvPr/>
          </p:nvSpPr>
          <p:spPr>
            <a:xfrm>
              <a:off x="7374894" y="3222680"/>
              <a:ext cx="4376409" cy="1837126"/>
            </a:xfrm>
            <a:prstGeom prst="rect">
              <a:avLst/>
            </a:prstGeom>
            <a:solidFill>
              <a:schemeClr val="accent2">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54" name="文本框 9">
              <a:extLst>
                <a:ext uri="{FF2B5EF4-FFF2-40B4-BE49-F238E27FC236}">
                  <a16:creationId xmlns:a16="http://schemas.microsoft.com/office/drawing/2014/main" id="{045A6832-479E-485E-A750-B52EBD0FE221}"/>
                </a:ext>
              </a:extLst>
            </p:cNvPr>
            <p:cNvSpPr txBox="1"/>
            <p:nvPr/>
          </p:nvSpPr>
          <p:spPr>
            <a:xfrm>
              <a:off x="7374893" y="3305480"/>
              <a:ext cx="4376409" cy="1815882"/>
            </a:xfrm>
            <a:prstGeom prst="rect">
              <a:avLst/>
            </a:prstGeom>
            <a:noFill/>
          </p:spPr>
          <p:txBody>
            <a:bodyPr wrap="square" rtlCol="0">
              <a:spAutoFit/>
            </a:bodyPr>
            <a:lstStyle/>
            <a:p>
              <a:pPr algn="just"/>
              <a:r>
                <a:rPr lang="en-US"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N</a:t>
              </a:r>
              <a:r>
                <a:rPr lang="vi-VN"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gười dân quê vốn gắn bó với ruộng vườn cây cối, loài vật; hơn nữa mọi sản vật nuôi trồng đều thấm đẫm mồ hôi công sức của bản thân gia đình nên họ càng giàu lòng yêu quý, nâng niu loài vật. </a:t>
              </a:r>
            </a:p>
          </p:txBody>
        </p:sp>
      </p:grpSp>
      <p:grpSp>
        <p:nvGrpSpPr>
          <p:cNvPr id="56" name="Group 55">
            <a:extLst>
              <a:ext uri="{FF2B5EF4-FFF2-40B4-BE49-F238E27FC236}">
                <a16:creationId xmlns:a16="http://schemas.microsoft.com/office/drawing/2014/main" id="{2FC34347-1971-4FA9-8422-28E952C971A1}"/>
              </a:ext>
            </a:extLst>
          </p:cNvPr>
          <p:cNvGrpSpPr/>
          <p:nvPr/>
        </p:nvGrpSpPr>
        <p:grpSpPr>
          <a:xfrm>
            <a:off x="5390079" y="4293777"/>
            <a:ext cx="5888132" cy="2625085"/>
            <a:chOff x="4603104" y="5828699"/>
            <a:chExt cx="4796603" cy="2625085"/>
          </a:xfrm>
        </p:grpSpPr>
        <p:pic>
          <p:nvPicPr>
            <p:cNvPr id="57" name="Picture 56">
              <a:extLst>
                <a:ext uri="{FF2B5EF4-FFF2-40B4-BE49-F238E27FC236}">
                  <a16:creationId xmlns:a16="http://schemas.microsoft.com/office/drawing/2014/main" id="{C6C0E9A3-2142-4CF8-B3EF-6176A7D7A2A6}"/>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5900" b="15052"/>
            <a:stretch/>
          </p:blipFill>
          <p:spPr>
            <a:xfrm flipH="1" flipV="1">
              <a:off x="4603104" y="5828699"/>
              <a:ext cx="4796603" cy="2625085"/>
            </a:xfrm>
            <a:prstGeom prst="rect">
              <a:avLst/>
            </a:prstGeom>
          </p:spPr>
        </p:pic>
        <p:sp>
          <p:nvSpPr>
            <p:cNvPr id="58" name="文本框 9">
              <a:extLst>
                <a:ext uri="{FF2B5EF4-FFF2-40B4-BE49-F238E27FC236}">
                  <a16:creationId xmlns:a16="http://schemas.microsoft.com/office/drawing/2014/main" id="{82AD0B27-A09B-4612-9A97-ED6A9D0C437B}"/>
                </a:ext>
              </a:extLst>
            </p:cNvPr>
            <p:cNvSpPr txBox="1"/>
            <p:nvPr/>
          </p:nvSpPr>
          <p:spPr>
            <a:xfrm>
              <a:off x="5149909" y="6497791"/>
              <a:ext cx="3702994" cy="1815882"/>
            </a:xfrm>
            <a:prstGeom prst="rect">
              <a:avLst/>
            </a:prstGeom>
            <a:noFill/>
          </p:spPr>
          <p:txBody>
            <a:bodyPr wrap="square" rtlCol="0">
              <a:spAutoFit/>
            </a:bodyPr>
            <a:lstStyle/>
            <a:p>
              <a:pPr algn="ctr"/>
              <a:r>
                <a:rPr lang="en-US"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C</a:t>
              </a:r>
              <a:r>
                <a:rPr lang="vi-VN"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ậu bé giàu lòng yêu thương và quý trọng cây cối; biết nghe theo lời dặn của bà và mẹ.</a:t>
              </a:r>
            </a:p>
          </p:txBody>
        </p:sp>
      </p:grpSp>
      <p:sp>
        <p:nvSpPr>
          <p:cNvPr id="30" name="TextBox 29">
            <a:extLst>
              <a:ext uri="{FF2B5EF4-FFF2-40B4-BE49-F238E27FC236}">
                <a16:creationId xmlns:a16="http://schemas.microsoft.com/office/drawing/2014/main" id="{E595F440-0FBF-41E7-A978-6460F5FD52DC}"/>
              </a:ext>
            </a:extLst>
          </p:cNvPr>
          <p:cNvSpPr txBox="1"/>
          <p:nvPr/>
        </p:nvSpPr>
        <p:spPr>
          <a:xfrm>
            <a:off x="176591" y="45503"/>
            <a:ext cx="6499911" cy="584775"/>
          </a:xfrm>
          <a:prstGeom prst="rect">
            <a:avLst/>
          </a:prstGeom>
          <a:noFill/>
        </p:spPr>
        <p:txBody>
          <a:bodyPr wrap="square">
            <a:spAutoFit/>
          </a:bodyPr>
          <a:lstStyle/>
          <a:p>
            <a:r>
              <a:rPr lang="en-US" altLang="zh-CN" sz="3200" b="1" dirty="0">
                <a:latin typeface="Times New Roman" panose="02020603050405020304" pitchFamily="18" charset="0"/>
                <a:cs typeface="Times New Roman" panose="02020603050405020304" pitchFamily="18" charset="0"/>
                <a:sym typeface="+mn-lt"/>
              </a:rPr>
              <a:t>2. </a:t>
            </a:r>
            <a:r>
              <a:rPr lang="en-US" altLang="zh-CN" sz="3200" b="1" dirty="0" err="1">
                <a:latin typeface="Times New Roman" panose="02020603050405020304" pitchFamily="18" charset="0"/>
                <a:cs typeface="Times New Roman" panose="02020603050405020304" pitchFamily="18" charset="0"/>
                <a:sym typeface="+mn-lt"/>
              </a:rPr>
              <a:t>Lời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đánh</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thức</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trầu</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của</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cậu</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bé</a:t>
            </a:r>
            <a:endParaRPr lang="en-US" altLang="zh-CN" sz="32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170854022"/>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par>
                                <p:cTn id="49" presetID="14" presetClass="exit" presetSubtype="10" fill="hold" nodeType="withEffect">
                                  <p:stCondLst>
                                    <p:cond delay="0"/>
                                  </p:stCondLst>
                                  <p:childTnLst>
                                    <p:animEffect transition="out" filter="randombar(horizontal)">
                                      <p:cBhvr>
                                        <p:cTn id="50" dur="500"/>
                                        <p:tgtEl>
                                          <p:spTgt spid="46"/>
                                        </p:tgtEl>
                                      </p:cBhvr>
                                    </p:animEffect>
                                    <p:set>
                                      <p:cBhvr>
                                        <p:cTn id="51" dur="1" fill="hold">
                                          <p:stCondLst>
                                            <p:cond delay="499"/>
                                          </p:stCondLst>
                                        </p:cTn>
                                        <p:tgtEl>
                                          <p:spTgt spid="4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719CC5-D9CE-4B7B-9009-B9628C3E0CAC}"/>
              </a:ext>
            </a:extLst>
          </p:cNvPr>
          <p:cNvGrpSpPr/>
          <p:nvPr/>
        </p:nvGrpSpPr>
        <p:grpSpPr>
          <a:xfrm>
            <a:off x="321716" y="269805"/>
            <a:ext cx="4163865" cy="655169"/>
            <a:chOff x="321716" y="269805"/>
            <a:chExt cx="3155850" cy="655169"/>
          </a:xfrm>
        </p:grpSpPr>
        <p:sp>
          <p:nvSpPr>
            <p:cNvPr id="9" name="矩形 70">
              <a:extLst>
                <a:ext uri="{FF2B5EF4-FFF2-40B4-BE49-F238E27FC236}">
                  <a16:creationId xmlns:a16="http://schemas.microsoft.com/office/drawing/2014/main" id="{382E95E1-A4E7-4C96-9895-25D0228F6CDA}"/>
                </a:ext>
              </a:extLst>
            </p:cNvPr>
            <p:cNvSpPr/>
            <p:nvPr/>
          </p:nvSpPr>
          <p:spPr>
            <a:xfrm>
              <a:off x="321716" y="269805"/>
              <a:ext cx="3053039"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TextBox 11">
              <a:extLst>
                <a:ext uri="{FF2B5EF4-FFF2-40B4-BE49-F238E27FC236}">
                  <a16:creationId xmlns:a16="http://schemas.microsoft.com/office/drawing/2014/main" id="{D4185B83-C39F-4147-9EB6-DBDFBE2D1A15}"/>
                </a:ext>
              </a:extLst>
            </p:cNvPr>
            <p:cNvSpPr txBox="1"/>
            <p:nvPr/>
          </p:nvSpPr>
          <p:spPr>
            <a:xfrm>
              <a:off x="375621" y="305001"/>
              <a:ext cx="3101945"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3.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Thông</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điệp</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bài</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học</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p>
          </p:txBody>
        </p:sp>
      </p:grpSp>
      <p:grpSp>
        <p:nvGrpSpPr>
          <p:cNvPr id="2" name="Group 1">
            <a:extLst>
              <a:ext uri="{FF2B5EF4-FFF2-40B4-BE49-F238E27FC236}">
                <a16:creationId xmlns:a16="http://schemas.microsoft.com/office/drawing/2014/main" id="{B16D18F2-58E8-4051-A1CA-4BB2BF26E88C}"/>
              </a:ext>
            </a:extLst>
          </p:cNvPr>
          <p:cNvGrpSpPr/>
          <p:nvPr/>
        </p:nvGrpSpPr>
        <p:grpSpPr>
          <a:xfrm>
            <a:off x="-114349" y="1004612"/>
            <a:ext cx="6210349" cy="4129610"/>
            <a:chOff x="1901326" y="962020"/>
            <a:chExt cx="4796603" cy="3055267"/>
          </a:xfrm>
        </p:grpSpPr>
        <p:pic>
          <p:nvPicPr>
            <p:cNvPr id="13" name="Picture 12">
              <a:extLst>
                <a:ext uri="{FF2B5EF4-FFF2-40B4-BE49-F238E27FC236}">
                  <a16:creationId xmlns:a16="http://schemas.microsoft.com/office/drawing/2014/main" id="{8A88079F-A242-4DF3-A462-AADDE2CA13A1}"/>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16637" b="14718"/>
            <a:stretch/>
          </p:blipFill>
          <p:spPr>
            <a:xfrm flipH="1">
              <a:off x="1901326" y="962020"/>
              <a:ext cx="4796603" cy="3055267"/>
            </a:xfrm>
            <a:prstGeom prst="rect">
              <a:avLst/>
            </a:prstGeom>
          </p:spPr>
        </p:pic>
        <p:sp>
          <p:nvSpPr>
            <p:cNvPr id="14" name="TextBox 13">
              <a:extLst>
                <a:ext uri="{FF2B5EF4-FFF2-40B4-BE49-F238E27FC236}">
                  <a16:creationId xmlns:a16="http://schemas.microsoft.com/office/drawing/2014/main" id="{85FF8EB7-9D7F-445D-9589-24A168E10B5A}"/>
                </a:ext>
              </a:extLst>
            </p:cNvPr>
            <p:cNvSpPr txBox="1"/>
            <p:nvPr/>
          </p:nvSpPr>
          <p:spPr>
            <a:xfrm>
              <a:off x="2694155" y="1263458"/>
              <a:ext cx="3193143" cy="1981048"/>
            </a:xfrm>
            <a:prstGeom prst="rect">
              <a:avLst/>
            </a:prstGeom>
            <a:noFill/>
          </p:spPr>
          <p:txBody>
            <a:bodyPr wrap="square" rtlCol="0">
              <a:spAutoFit/>
            </a:bodyPr>
            <a:lstStyle/>
            <a:p>
              <a:pPr algn="ctr"/>
              <a:r>
                <a:rPr lang="vi-VN" sz="2800" b="1" dirty="0">
                  <a:solidFill>
                    <a:schemeClr val="bg1"/>
                  </a:solidFill>
                  <a:latin typeface="Times New Roman" panose="02020603050405020304" pitchFamily="18" charset="0"/>
                  <a:cs typeface="Times New Roman" panose="02020603050405020304" pitchFamily="18" charset="0"/>
                </a:rPr>
                <a:t>Từ câu hát của người bà và lời “đánh thức trầu” của cậu bé trong bài thơ, em nghĩ thế nào về quan niệm: “Con người là chúa tể muôn loài”?</a:t>
              </a:r>
            </a:p>
          </p:txBody>
        </p:sp>
      </p:grpSp>
      <p:grpSp>
        <p:nvGrpSpPr>
          <p:cNvPr id="21" name="Group 20">
            <a:extLst>
              <a:ext uri="{FF2B5EF4-FFF2-40B4-BE49-F238E27FC236}">
                <a16:creationId xmlns:a16="http://schemas.microsoft.com/office/drawing/2014/main" id="{26F38F5A-EFB4-41E5-AFDC-4C9BFEA74563}"/>
              </a:ext>
            </a:extLst>
          </p:cNvPr>
          <p:cNvGrpSpPr/>
          <p:nvPr/>
        </p:nvGrpSpPr>
        <p:grpSpPr>
          <a:xfrm>
            <a:off x="5551714" y="3179978"/>
            <a:ext cx="5543366" cy="3225905"/>
            <a:chOff x="7374894" y="3222679"/>
            <a:chExt cx="4376409" cy="3225905"/>
          </a:xfrm>
        </p:grpSpPr>
        <p:sp>
          <p:nvSpPr>
            <p:cNvPr id="22" name="矩形 70">
              <a:extLst>
                <a:ext uri="{FF2B5EF4-FFF2-40B4-BE49-F238E27FC236}">
                  <a16:creationId xmlns:a16="http://schemas.microsoft.com/office/drawing/2014/main" id="{29125928-70C4-4A2D-9610-A254DA8B1530}"/>
                </a:ext>
              </a:extLst>
            </p:cNvPr>
            <p:cNvSpPr/>
            <p:nvPr/>
          </p:nvSpPr>
          <p:spPr>
            <a:xfrm>
              <a:off x="7374894" y="3222679"/>
              <a:ext cx="4376409" cy="2798281"/>
            </a:xfrm>
            <a:prstGeom prst="rect">
              <a:avLst/>
            </a:prstGeom>
            <a:solidFill>
              <a:schemeClr val="accent6">
                <a:lumMod val="60000"/>
                <a:lumOff val="40000"/>
                <a:alpha val="40000"/>
              </a:schemeClr>
            </a:solidFill>
            <a:ln w="12700" cap="flat" cmpd="tri"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文本框 9">
              <a:extLst>
                <a:ext uri="{FF2B5EF4-FFF2-40B4-BE49-F238E27FC236}">
                  <a16:creationId xmlns:a16="http://schemas.microsoft.com/office/drawing/2014/main" id="{E1F274F2-14AF-4975-8788-F6D605D9F5D8}"/>
                </a:ext>
              </a:extLst>
            </p:cNvPr>
            <p:cNvSpPr txBox="1"/>
            <p:nvPr/>
          </p:nvSpPr>
          <p:spPr>
            <a:xfrm>
              <a:off x="7499812" y="3340041"/>
              <a:ext cx="4251491" cy="3108543"/>
            </a:xfrm>
            <a:prstGeom prst="rect">
              <a:avLst/>
            </a:prstGeom>
            <a:noFill/>
          </p:spPr>
          <p:txBody>
            <a:bodyPr wrap="square" rtlCol="0">
              <a:spAutoFit/>
            </a:bodyPr>
            <a:lstStyle/>
            <a:p>
              <a:r>
                <a:rPr lang="vi-VN" altLang="zh-CN" sz="2800" dirty="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rPr>
                <a:t>Quan niệm “con người là chúa tể muôn loài” không phải là quan niệm của người dân quê. Đó là một quan niệm không công bằng, dẫn đến những tác hại đối với các loài cây, loài con và môi trường sống.</a:t>
              </a:r>
            </a:p>
          </p:txBody>
        </p:sp>
      </p:grpSp>
      <p:grpSp>
        <p:nvGrpSpPr>
          <p:cNvPr id="25" name="Group 24">
            <a:extLst>
              <a:ext uri="{FF2B5EF4-FFF2-40B4-BE49-F238E27FC236}">
                <a16:creationId xmlns:a16="http://schemas.microsoft.com/office/drawing/2014/main" id="{3F59F6AB-0DFD-4DD5-AD25-BD89F79F7819}"/>
              </a:ext>
            </a:extLst>
          </p:cNvPr>
          <p:cNvGrpSpPr/>
          <p:nvPr/>
        </p:nvGrpSpPr>
        <p:grpSpPr>
          <a:xfrm rot="265955">
            <a:off x="7462839" y="1357452"/>
            <a:ext cx="4120957" cy="4365133"/>
            <a:chOff x="4634234" y="921178"/>
            <a:chExt cx="4120957" cy="4365133"/>
          </a:xfrm>
        </p:grpSpPr>
        <p:pic>
          <p:nvPicPr>
            <p:cNvPr id="26" name="Picture 25">
              <a:extLst>
                <a:ext uri="{FF2B5EF4-FFF2-40B4-BE49-F238E27FC236}">
                  <a16:creationId xmlns:a16="http://schemas.microsoft.com/office/drawing/2014/main" id="{A2EFB61F-4565-4AB8-95EF-F66CB707F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325" y="930960"/>
              <a:ext cx="4081866" cy="4355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Rectangle 26">
              <a:extLst>
                <a:ext uri="{FF2B5EF4-FFF2-40B4-BE49-F238E27FC236}">
                  <a16:creationId xmlns:a16="http://schemas.microsoft.com/office/drawing/2014/main" id="{35739A19-81C3-400A-8D46-819FAA7690AF}"/>
                </a:ext>
              </a:extLst>
            </p:cNvPr>
            <p:cNvSpPr/>
            <p:nvPr/>
          </p:nvSpPr>
          <p:spPr>
            <a:xfrm rot="21217557">
              <a:off x="4634234" y="921178"/>
              <a:ext cx="4019930" cy="2308324"/>
            </a:xfrm>
            <a:prstGeom prst="rect">
              <a:avLst/>
            </a:prstGeom>
          </p:spPr>
          <p:txBody>
            <a:bodyPr wrap="square">
              <a:spAutoFit/>
            </a:bodyPr>
            <a:lstStyle/>
            <a:p>
              <a:pPr lvl="0"/>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87948652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fill="hold" nodeType="clickEffect">
                                  <p:stCondLst>
                                    <p:cond delay="0"/>
                                  </p:stCondLst>
                                  <p:childTnLst>
                                    <p:animMotion origin="layout" path="M 2.08333E-6 -3.7037E-7 L -0.34714 -0.23796 " pathEditMode="relative" rAng="0" ptsTypes="AA">
                                      <p:cBhvr>
                                        <p:cTn id="21" dur="1000" fill="hold"/>
                                        <p:tgtEl>
                                          <p:spTgt spid="21"/>
                                        </p:tgtEl>
                                        <p:attrNameLst>
                                          <p:attrName>ppt_x</p:attrName>
                                          <p:attrName>ppt_y</p:attrName>
                                        </p:attrNameLst>
                                      </p:cBhvr>
                                      <p:rCtr x="-17357" y="-11898"/>
                                    </p:animMotion>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55D16012-5EE2-4BFE-B7FC-906075925840}"/>
              </a:ext>
            </a:extLst>
          </p:cNvPr>
          <p:cNvSpPr/>
          <p:nvPr/>
        </p:nvSpPr>
        <p:spPr>
          <a:xfrm>
            <a:off x="2782901" y="2278922"/>
            <a:ext cx="6626198" cy="830997"/>
          </a:xfrm>
          <a:prstGeom prst="rect">
            <a:avLst/>
          </a:prstGeom>
        </p:spPr>
        <p:txBody>
          <a:bodyPr wrap="square">
            <a:spAutoFit/>
          </a:bodyPr>
          <a:lstStyle/>
          <a:p>
            <a:pPr algn="ctr"/>
            <a:r>
              <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III. </a:t>
            </a:r>
            <a:r>
              <a:rPr lang="en-US" altLang="zh-CN" sz="48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Tổng</a:t>
            </a:r>
            <a:r>
              <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kết</a:t>
            </a:r>
            <a:endPar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9" name="Picture 8">
            <a:extLst>
              <a:ext uri="{FF2B5EF4-FFF2-40B4-BE49-F238E27FC236}">
                <a16:creationId xmlns:a16="http://schemas.microsoft.com/office/drawing/2014/main" id="{118B35A3-0B59-4F68-BDC2-1BDA034FAD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245124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3048E4-B138-428B-8241-9AED48C26A15}"/>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97280" y="221544"/>
            <a:ext cx="6158240" cy="4450800"/>
          </a:xfrm>
          <a:prstGeom prst="rect">
            <a:avLst/>
          </a:prstGeom>
        </p:spPr>
      </p:pic>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sp>
        <p:nvSpPr>
          <p:cNvPr id="24" name="TextBox 23">
            <a:extLst>
              <a:ext uri="{FF2B5EF4-FFF2-40B4-BE49-F238E27FC236}">
                <a16:creationId xmlns:a16="http://schemas.microsoft.com/office/drawing/2014/main" id="{DE3FD94E-7653-43E6-BA67-122D0093A331}"/>
              </a:ext>
            </a:extLst>
          </p:cNvPr>
          <p:cNvSpPr txBox="1"/>
          <p:nvPr/>
        </p:nvSpPr>
        <p:spPr>
          <a:xfrm>
            <a:off x="1643749" y="1625861"/>
            <a:ext cx="4976042" cy="954107"/>
          </a:xfrm>
          <a:prstGeom prst="rect">
            <a:avLst/>
          </a:prstGeom>
          <a:noFill/>
        </p:spPr>
        <p:txBody>
          <a:bodyPr wrap="none" rtlCol="0">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tặng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a:t>
            </a:r>
            <a:endParaRPr lang="en-US" sz="2800" b="1" dirty="0">
              <a:solidFill>
                <a:schemeClr val="bg1"/>
              </a:solidFill>
              <a:latin typeface="Times New Roman" panose="02020603050405020304" pitchFamily="18" charset="0"/>
              <a:cs typeface="Times New Roman" panose="02020603050405020304" pitchFamily="18" charset="0"/>
            </a:endParaRPr>
          </a:p>
          <a:p>
            <a:pPr algn="ctr"/>
            <a:r>
              <a:rPr lang="en-US" sz="2800" b="1" dirty="0" err="1">
                <a:solidFill>
                  <a:schemeClr val="bg1"/>
                </a:solidFill>
                <a:latin typeface="Times New Roman" panose="02020603050405020304" pitchFamily="18" charset="0"/>
                <a:cs typeface="Times New Roman" panose="02020603050405020304" pitchFamily="18" charset="0"/>
              </a:rPr>
              <a:t>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rồi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môi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thoa</a:t>
            </a:r>
            <a:r>
              <a:rPr lang="en-US" sz="2800" b="1" dirty="0">
                <a:solidFill>
                  <a:schemeClr val="bg1"/>
                </a:solidFill>
                <a:latin typeface="Times New Roman" panose="02020603050405020304" pitchFamily="18" charset="0"/>
                <a:cs typeface="Times New Roman" panose="02020603050405020304" pitchFamily="18" charset="0"/>
              </a:rPr>
              <a:t> son </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B68FC8F7-D0DF-437A-BB96-E41EFFEED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36" name="Picture 35">
            <a:extLst>
              <a:ext uri="{FF2B5EF4-FFF2-40B4-BE49-F238E27FC236}">
                <a16:creationId xmlns:a16="http://schemas.microsoft.com/office/drawing/2014/main" id="{959C1F4D-2B64-43F7-B420-F28DADD3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42022">
            <a:off x="-937718" y="-104370"/>
            <a:ext cx="4382136" cy="1682758"/>
          </a:xfrm>
          <a:prstGeom prst="rect">
            <a:avLst/>
          </a:prstGeom>
        </p:spPr>
      </p:pic>
      <p:pic>
        <p:nvPicPr>
          <p:cNvPr id="37" name="Picture 36">
            <a:extLst>
              <a:ext uri="{FF2B5EF4-FFF2-40B4-BE49-F238E27FC236}">
                <a16:creationId xmlns:a16="http://schemas.microsoft.com/office/drawing/2014/main" id="{E7080B39-8197-483E-931C-161D32693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388" y="2762251"/>
            <a:ext cx="3064929" cy="1697970"/>
          </a:xfrm>
          <a:prstGeom prst="rect">
            <a:avLst/>
          </a:prstGeom>
        </p:spPr>
      </p:pic>
      <p:sp>
        <p:nvSpPr>
          <p:cNvPr id="12" name="TextBox 11">
            <a:extLst>
              <a:ext uri="{FF2B5EF4-FFF2-40B4-BE49-F238E27FC236}">
                <a16:creationId xmlns:a16="http://schemas.microsoft.com/office/drawing/2014/main" id="{6359EA82-1CA1-4E14-8AA1-52D9AB9F43A7}"/>
              </a:ext>
            </a:extLst>
          </p:cNvPr>
          <p:cNvSpPr txBox="1"/>
          <p:nvPr/>
        </p:nvSpPr>
        <p:spPr>
          <a:xfrm>
            <a:off x="8360911" y="4586619"/>
            <a:ext cx="1851790" cy="707886"/>
          </a:xfrm>
          <a:prstGeom prst="rect">
            <a:avLst/>
          </a:prstGeom>
          <a:noFill/>
        </p:spPr>
        <p:txBody>
          <a:bodyPr wrap="none" rtlCol="0">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Lá</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trầu</a:t>
            </a: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8F6AF0E-0C4E-42DF-92FC-F3A538227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547687">
            <a:off x="9012604" y="-195811"/>
            <a:ext cx="4382136" cy="1682758"/>
          </a:xfrm>
          <a:prstGeom prst="rect">
            <a:avLst/>
          </a:prstGeom>
        </p:spPr>
      </p:pic>
    </p:spTree>
    <p:extLst>
      <p:ext uri="{BB962C8B-B14F-4D97-AF65-F5344CB8AC3E}">
        <p14:creationId xmlns:p14="http://schemas.microsoft.com/office/powerpoint/2010/main" val="7226809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A94F96F-8606-4173-969C-9922147710D1}"/>
              </a:ext>
            </a:extLst>
          </p:cNvPr>
          <p:cNvSpPr/>
          <p:nvPr/>
        </p:nvSpPr>
        <p:spPr>
          <a:xfrm>
            <a:off x="609600" y="2057400"/>
            <a:ext cx="5202659" cy="4434840"/>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b="1" dirty="0">
                <a:solidFill>
                  <a:srgbClr val="FF0000"/>
                </a:solidFill>
                <a:latin typeface="Times New Roman" panose="02020603050405020304" pitchFamily="18" charset="0"/>
                <a:cs typeface="Times New Roman" panose="02020603050405020304" pitchFamily="18" charset="0"/>
              </a:rPr>
              <a:t>1.</a:t>
            </a:r>
            <a:r>
              <a:rPr lang="en-US" sz="3200" b="1" dirty="0">
                <a:solidFill>
                  <a:srgbClr val="FF0000"/>
                </a:solidFill>
                <a:latin typeface="+mj-lt"/>
              </a:rPr>
              <a:t> </a:t>
            </a:r>
            <a:r>
              <a:rPr lang="vi-VN" sz="3200" b="1" dirty="0">
                <a:solidFill>
                  <a:srgbClr val="FF0000"/>
                </a:solidFill>
                <a:latin typeface="+mj-lt"/>
              </a:rPr>
              <a:t>Nội dung</a:t>
            </a:r>
          </a:p>
          <a:p>
            <a:pPr defTabSz="609630"/>
            <a:r>
              <a:rPr lang="vi-VN" sz="3200" dirty="0">
                <a:solidFill>
                  <a:srgbClr val="FF0000"/>
                </a:solidFill>
                <a:latin typeface="+mj-lt"/>
              </a:rPr>
              <a:t>Bài thơ là lời đánh thức trầu để xin hái lá cho bà vào đêm khuya. Qua đó thể hiện sự trân trọng, nâng niu, yêu quý của người dân quê với thiên nhiên và nét hồn nhiên, đáng yêu của trẻ thơ.</a:t>
            </a:r>
            <a:endParaRPr lang="en-US" sz="3200" dirty="0">
              <a:solidFill>
                <a:srgbClr val="FF0000"/>
              </a:solidFill>
              <a:latin typeface="+mj-lt"/>
            </a:endParaRPr>
          </a:p>
        </p:txBody>
      </p:sp>
      <p:pic>
        <p:nvPicPr>
          <p:cNvPr id="21" name="Picture 5">
            <a:extLst>
              <a:ext uri="{FF2B5EF4-FFF2-40B4-BE49-F238E27FC236}">
                <a16:creationId xmlns:a16="http://schemas.microsoft.com/office/drawing/2014/main" id="{49A655C7-6EAA-4D80-A3F6-8D102194AE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85255" y="279400"/>
            <a:ext cx="4368800" cy="1252176"/>
          </a:xfrm>
          <a:prstGeom prst="rect">
            <a:avLst/>
          </a:prstGeom>
        </p:spPr>
      </p:pic>
      <p:sp>
        <p:nvSpPr>
          <p:cNvPr id="2" name="TextBox 1">
            <a:extLst>
              <a:ext uri="{FF2B5EF4-FFF2-40B4-BE49-F238E27FC236}">
                <a16:creationId xmlns:a16="http://schemas.microsoft.com/office/drawing/2014/main" id="{3A9408D7-0572-460A-87BF-FF60A4E6720F}"/>
              </a:ext>
            </a:extLst>
          </p:cNvPr>
          <p:cNvSpPr txBox="1"/>
          <p:nvPr/>
        </p:nvSpPr>
        <p:spPr>
          <a:xfrm>
            <a:off x="4444929" y="582322"/>
            <a:ext cx="3049452" cy="646331"/>
          </a:xfrm>
          <a:prstGeom prst="rect">
            <a:avLst/>
          </a:prstGeom>
          <a:noFill/>
        </p:spPr>
        <p:txBody>
          <a:bodyPr wrap="square" rtlCol="0">
            <a:spAutoFit/>
          </a:bodyPr>
          <a:lstStyle/>
          <a:p>
            <a:pPr algn="ctr" defTabSz="609630"/>
            <a:r>
              <a:rPr lang="vi-VN" sz="3600" b="1" dirty="0">
                <a:solidFill>
                  <a:prstClr val="black"/>
                </a:solidFill>
                <a:latin typeface="+mj-lt"/>
              </a:rPr>
              <a:t>III. Tổng kết</a:t>
            </a:r>
            <a:endParaRPr lang="en-US" sz="3600" b="1" dirty="0">
              <a:solidFill>
                <a:prstClr val="black"/>
              </a:solidFill>
              <a:latin typeface="+mj-lt"/>
            </a:endParaRPr>
          </a:p>
        </p:txBody>
      </p:sp>
      <p:sp>
        <p:nvSpPr>
          <p:cNvPr id="12" name="Rectangle: Rounded Corners 11">
            <a:extLst>
              <a:ext uri="{FF2B5EF4-FFF2-40B4-BE49-F238E27FC236}">
                <a16:creationId xmlns:a16="http://schemas.microsoft.com/office/drawing/2014/main" id="{99293D38-D991-41CC-B87F-42E0BB418230}"/>
              </a:ext>
            </a:extLst>
          </p:cNvPr>
          <p:cNvSpPr/>
          <p:nvPr/>
        </p:nvSpPr>
        <p:spPr>
          <a:xfrm>
            <a:off x="6244046" y="2002447"/>
            <a:ext cx="5251268" cy="4228536"/>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15000"/>
              </a:lnSpc>
              <a:spcAft>
                <a:spcPts val="533"/>
              </a:spcAft>
            </a:pPr>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 thuật</a:t>
            </a:r>
          </a:p>
          <a:p>
            <a:pPr defTabSz="609630">
              <a:lnSpc>
                <a:spcPct val="115000"/>
              </a:lnSpc>
              <a:spcAft>
                <a:spcPts val="533"/>
              </a:spcAft>
            </a:pPr>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 đánh thức trầu, cách trò chuyện rất mộc mạc, chân quê.</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09630">
              <a:lnSpc>
                <a:spcPct val="115000"/>
              </a:lnSpc>
              <a:spcAft>
                <a:spcPts val="533"/>
              </a:spcAft>
            </a:pPr>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Giọng điệu nhẹ nhàng, thủ thỉ, gần gũi, thân mật.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09630"/>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Biện pháp tu từ nhân hóa...</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87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88989" y="5512193"/>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22000" y="5438197"/>
            <a:ext cx="1563535" cy="15635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0049">
            <a:off x="3061996" y="1697457"/>
            <a:ext cx="6299201" cy="1716828"/>
          </a:xfrm>
          <a:prstGeom prst="rect">
            <a:avLst/>
          </a:prstGeom>
        </p:spPr>
      </p:pic>
      <p:sp>
        <p:nvSpPr>
          <p:cNvPr id="8" name="TextBox 8"/>
          <p:cNvSpPr txBox="1"/>
          <p:nvPr/>
        </p:nvSpPr>
        <p:spPr>
          <a:xfrm>
            <a:off x="3577377" y="2103826"/>
            <a:ext cx="5832279" cy="833562"/>
          </a:xfrm>
          <a:prstGeom prst="rect">
            <a:avLst/>
          </a:prstGeom>
        </p:spPr>
        <p:txBody>
          <a:bodyPr wrap="square" lIns="0" tIns="0" rIns="0" bIns="0" rtlCol="0" anchor="t">
            <a:spAutoFit/>
          </a:bodyPr>
          <a:lstStyle/>
          <a:p>
            <a:pPr algn="ctr" defTabSz="609630">
              <a:lnSpc>
                <a:spcPts val="6534"/>
              </a:lnSpc>
              <a:spcBef>
                <a:spcPct val="0"/>
              </a:spcBef>
            </a:pPr>
            <a:r>
              <a:rPr lang="en-US" sz="5867" b="1" dirty="0">
                <a:solidFill>
                  <a:srgbClr val="FF0000"/>
                </a:solidFill>
                <a:latin typeface="Times New Roman" panose="02020603050405020304" pitchFamily="18" charset="0"/>
                <a:cs typeface="Times New Roman" panose="02020603050405020304" pitchFamily="18" charset="0"/>
              </a:rPr>
              <a:t>IV. </a:t>
            </a:r>
            <a:r>
              <a:rPr lang="vi-VN" sz="5867" b="1" dirty="0">
                <a:solidFill>
                  <a:srgbClr val="FF0000"/>
                </a:solidFill>
                <a:latin typeface="Times New Roman" panose="02020603050405020304" pitchFamily="18" charset="0"/>
                <a:cs typeface="Times New Roman" panose="02020603050405020304" pitchFamily="18" charset="0"/>
              </a:rPr>
              <a:t>LUYỆN TẬP</a:t>
            </a:r>
            <a:endParaRPr lang="en-US" sz="5867" b="1" dirty="0">
              <a:solidFill>
                <a:srgbClr val="FF0000"/>
              </a:solidFill>
              <a:latin typeface="Times New Roman" panose="02020603050405020304" pitchFamily="18" charset="0"/>
              <a:cs typeface="Times New Roman" panose="02020603050405020304" pitchFamily="18"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318213" y="1099453"/>
            <a:ext cx="1165977" cy="1068459"/>
          </a:xfrm>
          <a:prstGeom prst="rect">
            <a:avLst/>
          </a:prstGeom>
        </p:spPr>
      </p:pic>
      <p:pic>
        <p:nvPicPr>
          <p:cNvPr id="15" name="Picture 6">
            <a:extLst>
              <a:ext uri="{FF2B5EF4-FFF2-40B4-BE49-F238E27FC236}">
                <a16:creationId xmlns:a16="http://schemas.microsoft.com/office/drawing/2014/main" id="{E6021687-BC38-464E-9DB3-E7B67E1F97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70492">
            <a:off x="8961455" y="1641672"/>
            <a:ext cx="720225" cy="1329273"/>
          </a:xfrm>
          <a:prstGeom prst="rect">
            <a:avLst/>
          </a:prstGeom>
        </p:spPr>
      </p:pic>
    </p:spTree>
    <p:extLst>
      <p:ext uri="{BB962C8B-B14F-4D97-AF65-F5344CB8AC3E}">
        <p14:creationId xmlns:p14="http://schemas.microsoft.com/office/powerpoint/2010/main" val="327398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727961" y="431018"/>
            <a:ext cx="8143240" cy="830997"/>
          </a:xfrm>
          <a:prstGeom prst="rect">
            <a:avLst/>
          </a:prstGeom>
          <a:noFill/>
        </p:spPr>
        <p:txBody>
          <a:bodyPr wrap="square">
            <a:spAutoFit/>
          </a:bodyPr>
          <a:lstStyle/>
          <a:p>
            <a:pPr algn="just" defTabSz="609630">
              <a:lnSpc>
                <a:spcPct val="150000"/>
              </a:lnSpc>
            </a:pPr>
            <a:r>
              <a:rPr lang="vi-VN" sz="3200" b="1" dirty="0">
                <a:solidFill>
                  <a:srgbClr val="000000"/>
                </a:solidFill>
                <a:latin typeface="+mj-lt"/>
                <a:ea typeface="Times New Roman" panose="02020603050405020304" pitchFamily="18" charset="0"/>
                <a:cs typeface="Arial" panose="020B0604020202020204" pitchFamily="34" charset="0"/>
              </a:rPr>
              <a:t>Câu 1. Tác giả của văn bản Đánh thức trầu? </a:t>
            </a:r>
            <a:endParaRPr lang="en-US" sz="3200" b="1" dirty="0">
              <a:solidFill>
                <a:prstClr val="black"/>
              </a:solidFill>
              <a:latin typeface="+mj-lt"/>
              <a:ea typeface="Times New Roman" panose="02020603050405020304" pitchFamily="18"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indent="-228611" algn="ctr" defTabSz="609630">
              <a:lnSpc>
                <a:spcPct val="150000"/>
              </a:lnSpc>
              <a:buFont typeface="+mj-lt"/>
              <a:buAutoNum type="alphaUcPeriod"/>
            </a:pPr>
            <a:r>
              <a:rPr lang="vi-VN" sz="3200" i="1" dirty="0">
                <a:solidFill>
                  <a:srgbClr val="000000"/>
                </a:solidFill>
                <a:latin typeface="+mj-lt"/>
                <a:ea typeface="Times New Roman" panose="02020603050405020304" pitchFamily="18" charset="0"/>
                <a:cs typeface="Arial" panose="020B0604020202020204" pitchFamily="34" charset="0"/>
              </a:rPr>
              <a:t>Nguyễn Đình Thi</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30960" y="302260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vi-VN" sz="3200" i="1" dirty="0">
                <a:solidFill>
                  <a:prstClr val="black"/>
                </a:solidFill>
                <a:latin typeface="+mj-lt"/>
                <a:ea typeface="Times New Roman" panose="02020603050405020304" pitchFamily="18" charset="0"/>
                <a:cs typeface="Arial" panose="020B0604020202020204" pitchFamily="34" charset="0"/>
              </a:rPr>
              <a:t>C. Trần Đăng Khoa</a:t>
            </a:r>
            <a:endParaRPr lang="en-US" sz="3200" dirty="0">
              <a:solidFill>
                <a:prstClr val="black"/>
              </a:solidFill>
              <a:latin typeface="+mj-lt"/>
              <a:ea typeface="Times New Roman" panose="020206030504050203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0000"/>
                </a:solidFill>
                <a:latin typeface="+mj-lt"/>
                <a:ea typeface="Times New Roman" panose="02020603050405020304" pitchFamily="18" charset="0"/>
                <a:cs typeface="Arial" panose="020B0604020202020204" pitchFamily="34" charset="0"/>
              </a:rPr>
              <a:t>B. Đõ Trung Quân</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9" name="Rectangle: Rounded Corners 8">
            <a:extLst>
              <a:ext uri="{FF2B5EF4-FFF2-40B4-BE49-F238E27FC236}">
                <a16:creationId xmlns:a16="http://schemas.microsoft.com/office/drawing/2014/main" id="{F43D8FCF-BDDF-4B97-9F66-F5173935A731}"/>
              </a:ext>
            </a:extLst>
          </p:cNvPr>
          <p:cNvSpPr/>
          <p:nvPr/>
        </p:nvSpPr>
        <p:spPr>
          <a:xfrm>
            <a:off x="6461761" y="2916188"/>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vi-VN" sz="3200" i="1" dirty="0">
                <a:solidFill>
                  <a:srgbClr val="000000"/>
                </a:solidFill>
                <a:latin typeface="+mj-lt"/>
                <a:ea typeface="Times New Roman" panose="02020603050405020304" pitchFamily="18" charset="0"/>
                <a:cs typeface="Arial" panose="020B0604020202020204" pitchFamily="34" charset="0"/>
              </a:rPr>
              <a:t>D. Nguyễn Thi</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642291" y="3119913"/>
            <a:ext cx="3582851" cy="830997"/>
          </a:xfrm>
          <a:prstGeom prst="rect">
            <a:avLst/>
          </a:prstGeom>
          <a:solidFill>
            <a:srgbClr val="EBF1DE"/>
          </a:solidFill>
        </p:spPr>
        <p:txBody>
          <a:bodyPr wrap="square">
            <a:spAutoFit/>
          </a:bodyPr>
          <a:lstStyle/>
          <a:p>
            <a:pPr algn="ctr" defTabSz="609630">
              <a:lnSpc>
                <a:spcPct val="150000"/>
              </a:lnSpc>
            </a:pPr>
            <a:r>
              <a:rPr lang="vi-VN" sz="3200" i="1" dirty="0">
                <a:solidFill>
                  <a:srgbClr val="FF0000"/>
                </a:solidFill>
                <a:latin typeface="+mj-lt"/>
                <a:ea typeface="Times New Roman" panose="02020603050405020304" pitchFamily="18" charset="0"/>
                <a:cs typeface="Arial" panose="020B0604020202020204" pitchFamily="34" charset="0"/>
              </a:rPr>
              <a:t>C. Trần Đăng Khoa</a:t>
            </a:r>
            <a:endParaRPr lang="en-US" sz="3200" dirty="0">
              <a:solidFill>
                <a:prstClr val="black"/>
              </a:solidFill>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79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1932939" y="208287"/>
            <a:ext cx="9344661" cy="1077218"/>
          </a:xfrm>
          <a:prstGeom prst="rect">
            <a:avLst/>
          </a:prstGeom>
          <a:noFill/>
        </p:spPr>
        <p:txBody>
          <a:bodyPr wrap="square">
            <a:spAutoFit/>
          </a:bodyPr>
          <a:lstStyle/>
          <a:p>
            <a:pPr algn="ctr" defTabSz="609630"/>
            <a:r>
              <a:rPr lang="vi-VN" sz="3200" b="1" dirty="0">
                <a:solidFill>
                  <a:srgbClr val="000000"/>
                </a:solidFill>
                <a:latin typeface="+mj-lt"/>
                <a:ea typeface="Times New Roman" panose="02020603050405020304" pitchFamily="18" charset="0"/>
                <a:cs typeface="Arial" panose="020B0604020202020204" pitchFamily="34" charset="0"/>
              </a:rPr>
              <a:t>Câu 2. </a:t>
            </a:r>
            <a:r>
              <a:rPr lang="vi-VN" sz="3200" b="1" i="1" dirty="0">
                <a:solidFill>
                  <a:prstClr val="black"/>
                </a:solidFill>
                <a:latin typeface="+mj-lt"/>
                <a:cs typeface="Arial" panose="020B0604020202020204" pitchFamily="34" charset="0"/>
              </a:rPr>
              <a:t>Tại sao cậu bé khi hái trầu vào đêm, phải gọi cho trầu tỉnh ngủ rồi mới xin “hái vài lá”?</a:t>
            </a:r>
            <a:endParaRPr lang="en-US" sz="3200" b="1" dirty="0">
              <a:solidFill>
                <a:prstClr val="black"/>
              </a:solidFill>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19"/>
            <a:ext cx="4775201" cy="1241231"/>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2060"/>
                </a:solidFill>
                <a:latin typeface="+mj-lt"/>
              </a:rPr>
              <a:t>A. </a:t>
            </a:r>
            <a:r>
              <a:rPr lang="vi-VN" sz="3200" dirty="0">
                <a:solidFill>
                  <a:srgbClr val="002060"/>
                </a:solidFill>
                <a:latin typeface="+mj-lt"/>
              </a:rPr>
              <a:t>Vì cậu vâng lời dặn của bà và mẹ</a:t>
            </a:r>
            <a:endParaRPr lang="en-US" sz="3200" dirty="0">
              <a:solidFill>
                <a:srgbClr val="002060"/>
              </a:solidFill>
              <a:latin typeface="+mj-lt"/>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20799" y="3366881"/>
            <a:ext cx="4409440" cy="144166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3200" i="1" dirty="0">
              <a:solidFill>
                <a:srgbClr val="002060"/>
              </a:solidFill>
              <a:latin typeface="+mj-lt"/>
              <a:ea typeface="Times New Roman" panose="02020603050405020304" pitchFamily="18" charset="0"/>
              <a:cs typeface="Arial" panose="020B0604020202020204" pitchFamily="34" charset="0"/>
            </a:endParaRPr>
          </a:p>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C. </a:t>
            </a:r>
            <a:r>
              <a:rPr lang="vi-VN" sz="3200" dirty="0">
                <a:solidFill>
                  <a:srgbClr val="002060"/>
                </a:solidFill>
                <a:latin typeface="+mj-lt"/>
                <a:cs typeface="Arial" panose="020B0604020202020204" pitchFamily="34" charset="0"/>
              </a:rPr>
              <a:t>Vì tôn trọng cây cối trong vườn</a:t>
            </a:r>
            <a:endParaRPr lang="en-US" sz="3200" dirty="0">
              <a:solidFill>
                <a:srgbClr val="002060"/>
              </a:solidFill>
              <a:latin typeface="+mj-lt"/>
              <a:cs typeface="Arial" panose="020B0604020202020204" pitchFamily="34" charset="0"/>
            </a:endParaRPr>
          </a:p>
          <a:p>
            <a:pPr algn="ctr" defTabSz="609630"/>
            <a:endParaRPr lang="en-US" sz="3200" dirty="0">
              <a:solidFill>
                <a:srgbClr val="002060"/>
              </a:solidFill>
              <a:latin typeface="+mj-lt"/>
              <a:cs typeface="Arial" panose="020B0604020202020204" pitchFamily="34"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675121" y="1562687"/>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B. </a:t>
            </a:r>
            <a:r>
              <a:rPr lang="vi-VN" sz="3200" dirty="0">
                <a:solidFill>
                  <a:srgbClr val="002060"/>
                </a:solidFill>
                <a:latin typeface="+mj-lt"/>
              </a:rPr>
              <a:t>Vì sợ trầu bị lụi</a:t>
            </a:r>
            <a:endParaRPr lang="en-US" sz="3200" dirty="0">
              <a:solidFill>
                <a:srgbClr val="002060"/>
              </a:solidFill>
              <a:latin typeface="+mj-lt"/>
            </a:endParaRPr>
          </a:p>
        </p:txBody>
      </p:sp>
      <p:sp>
        <p:nvSpPr>
          <p:cNvPr id="9" name="Rectangle: Rounded Corners 8">
            <a:extLst>
              <a:ext uri="{FF2B5EF4-FFF2-40B4-BE49-F238E27FC236}">
                <a16:creationId xmlns:a16="http://schemas.microsoft.com/office/drawing/2014/main" id="{F43D8FCF-BDDF-4B97-9F66-F5173935A731}"/>
              </a:ext>
            </a:extLst>
          </p:cNvPr>
          <p:cNvSpPr/>
          <p:nvPr/>
        </p:nvSpPr>
        <p:spPr>
          <a:xfrm>
            <a:off x="6614161" y="3574901"/>
            <a:ext cx="46634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3200" i="1" dirty="0">
              <a:solidFill>
                <a:srgbClr val="002060"/>
              </a:solidFill>
              <a:latin typeface="+mj-lt"/>
              <a:ea typeface="Times New Roman" panose="02020603050405020304" pitchFamily="18" charset="0"/>
              <a:cs typeface="Arial" panose="020B0604020202020204" pitchFamily="34" charset="0"/>
            </a:endParaRPr>
          </a:p>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D. </a:t>
            </a:r>
            <a:r>
              <a:rPr lang="vi-VN" sz="3200" dirty="0">
                <a:solidFill>
                  <a:srgbClr val="002060"/>
                </a:solidFill>
                <a:latin typeface="+mj-lt"/>
              </a:rPr>
              <a:t>Tất cả đều đúng.</a:t>
            </a:r>
            <a:endParaRPr lang="en-US" sz="3200" dirty="0">
              <a:solidFill>
                <a:srgbClr val="002060"/>
              </a:solidFill>
              <a:latin typeface="+mj-lt"/>
            </a:endParaRPr>
          </a:p>
          <a:p>
            <a:pPr algn="ctr" defTabSz="609630"/>
            <a:endParaRPr lang="en-US" sz="3200" dirty="0">
              <a:solidFill>
                <a:srgbClr val="002060"/>
              </a:solidFill>
              <a:latin typeface="+mj-lt"/>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6781797" y="3795325"/>
            <a:ext cx="4495803" cy="584775"/>
          </a:xfrm>
          <a:prstGeom prst="rect">
            <a:avLst/>
          </a:prstGeom>
          <a:solidFill>
            <a:srgbClr val="EBF1DE"/>
          </a:solidFill>
        </p:spPr>
        <p:txBody>
          <a:bodyPr wrap="square">
            <a:spAutoFit/>
          </a:bodyPr>
          <a:lstStyle/>
          <a:p>
            <a:pPr algn="ctr" defTabSz="609630"/>
            <a:r>
              <a:rPr lang="vi-VN" sz="3200" i="1" dirty="0">
                <a:solidFill>
                  <a:srgbClr val="FF0000"/>
                </a:solidFill>
                <a:latin typeface="+mj-lt"/>
                <a:ea typeface="Times New Roman" panose="02020603050405020304" pitchFamily="18" charset="0"/>
                <a:cs typeface="Arial" panose="020B0604020202020204" pitchFamily="34" charset="0"/>
              </a:rPr>
              <a:t>D. </a:t>
            </a:r>
            <a:r>
              <a:rPr lang="vi-VN" sz="3200" dirty="0">
                <a:solidFill>
                  <a:srgbClr val="FF0000"/>
                </a:solidFill>
                <a:latin typeface="+mj-lt"/>
              </a:rPr>
              <a:t>Tất cả đều đúng.</a:t>
            </a:r>
            <a:endParaRPr lang="en-US" sz="3200" dirty="0">
              <a:solidFill>
                <a:srgbClr val="FF0000"/>
              </a:solidFill>
              <a:latin typeface="+mj-lt"/>
            </a:endParaRPr>
          </a:p>
        </p:txBody>
      </p:sp>
    </p:spTree>
    <p:extLst>
      <p:ext uri="{BB962C8B-B14F-4D97-AF65-F5344CB8AC3E}">
        <p14:creationId xmlns:p14="http://schemas.microsoft.com/office/powerpoint/2010/main" val="38072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8839201" cy="1384995"/>
          </a:xfrm>
          <a:prstGeom prst="rect">
            <a:avLst/>
          </a:prstGeom>
          <a:noFill/>
        </p:spPr>
        <p:txBody>
          <a:bodyPr wrap="square">
            <a:spAutoFit/>
          </a:bodyPr>
          <a:lstStyle/>
          <a:p>
            <a:pPr algn="just" defTabSz="609630"/>
            <a:r>
              <a:rPr lang="vi-VN" sz="2800" b="1" i="1" dirty="0">
                <a:solidFill>
                  <a:srgbClr val="000000"/>
                </a:solidFill>
                <a:latin typeface="+mj-lt"/>
                <a:ea typeface="Times New Roman" panose="02020603050405020304" pitchFamily="18" charset="0"/>
                <a:cs typeface="Arial" panose="020B0604020202020204" pitchFamily="34" charset="0"/>
              </a:rPr>
              <a:t>Câu 3. </a:t>
            </a:r>
            <a:r>
              <a:rPr lang="vi-VN" sz="2800" i="1" dirty="0">
                <a:solidFill>
                  <a:prstClr val="black"/>
                </a:solidFill>
                <a:latin typeface="+mj-lt"/>
                <a:cs typeface="Arial" panose="020B0604020202020204" pitchFamily="34" charset="0"/>
              </a:rPr>
              <a:t>Lời trong câu hát của bà “mày làm chúa tao/tao làm chúa mày” theo em </a:t>
            </a:r>
            <a:r>
              <a:rPr lang="vi-VN" sz="2800" b="1" i="1" u="sng" dirty="0">
                <a:solidFill>
                  <a:prstClr val="black"/>
                </a:solidFill>
                <a:latin typeface="+mj-lt"/>
                <a:cs typeface="Arial" panose="020B0604020202020204" pitchFamily="34" charset="0"/>
              </a:rPr>
              <a:t>không </a:t>
            </a:r>
            <a:r>
              <a:rPr lang="vi-VN" sz="2800" i="1" dirty="0">
                <a:solidFill>
                  <a:prstClr val="black"/>
                </a:solidFill>
                <a:latin typeface="+mj-lt"/>
                <a:cs typeface="Arial" panose="020B0604020202020204" pitchFamily="34" charset="0"/>
              </a:rPr>
              <a:t>mang ý nghĩa nào sau đây?</a:t>
            </a:r>
            <a:endParaRPr lang="en-US" sz="2800" dirty="0">
              <a:solidFill>
                <a:prstClr val="black"/>
              </a:solidFill>
              <a:latin typeface="+mj-lt"/>
              <a:cs typeface="Arial" panose="020B0604020202020204" pitchFamily="34" charset="0"/>
            </a:endParaRPr>
          </a:p>
          <a:p>
            <a:pPr algn="just" defTabSz="609630"/>
            <a:endParaRPr lang="en-US" sz="2800" b="1" i="1" dirty="0">
              <a:solidFill>
                <a:prstClr val="black"/>
              </a:solidFill>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dirty="0">
                <a:solidFill>
                  <a:srgbClr val="002060"/>
                </a:solidFill>
                <a:latin typeface="+mj-lt"/>
              </a:rPr>
              <a:t>A. Trầu và người bình đẳng</a:t>
            </a:r>
            <a:endParaRPr lang="en-US" sz="2800" dirty="0">
              <a:solidFill>
                <a:srgbClr val="002060"/>
              </a:solidFill>
              <a:latin typeface="+mj-lt"/>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168400" y="3388765"/>
            <a:ext cx="45618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defTabSz="609630"/>
            <a:r>
              <a:rPr lang="vi-VN" sz="2800" i="1" dirty="0">
                <a:solidFill>
                  <a:srgbClr val="002060"/>
                </a:solidFill>
                <a:latin typeface="+mj-lt"/>
                <a:ea typeface="Times New Roman" panose="02020603050405020304" pitchFamily="18" charset="0"/>
                <a:cs typeface="Arial" panose="020B0604020202020204" pitchFamily="34" charset="0"/>
              </a:rPr>
              <a:t>C. </a:t>
            </a:r>
            <a:r>
              <a:rPr lang="vi-VN" sz="2800" dirty="0">
                <a:solidFill>
                  <a:srgbClr val="002060"/>
                </a:solidFill>
                <a:latin typeface="+mj-lt"/>
              </a:rPr>
              <a:t>Con người là chúa tể muôn loài</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defTabSz="609630"/>
            <a:r>
              <a:rPr lang="vi-VN" sz="2800" i="1" dirty="0">
                <a:solidFill>
                  <a:srgbClr val="002060"/>
                </a:solidFill>
                <a:latin typeface="+mj-lt"/>
                <a:ea typeface="Times New Roman" panose="02020603050405020304" pitchFamily="18" charset="0"/>
                <a:cs typeface="Arial" panose="020B0604020202020204" pitchFamily="34" charset="0"/>
              </a:rPr>
              <a:t>B. </a:t>
            </a:r>
            <a:r>
              <a:rPr lang="vi-VN" sz="2800" dirty="0">
                <a:solidFill>
                  <a:srgbClr val="002060"/>
                </a:solidFill>
                <a:latin typeface="+mj-lt"/>
              </a:rPr>
              <a:t>Hai bên cùng tôn trọng, quý mến nhau</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244599" y="3388765"/>
            <a:ext cx="4409439" cy="954107"/>
          </a:xfrm>
          <a:prstGeom prst="rect">
            <a:avLst/>
          </a:prstGeom>
          <a:solidFill>
            <a:srgbClr val="EBF1DE"/>
          </a:solidFill>
        </p:spPr>
        <p:txBody>
          <a:bodyPr wrap="square">
            <a:spAutoFit/>
          </a:bodyPr>
          <a:lstStyle/>
          <a:p>
            <a:pPr defTabSz="609630"/>
            <a:r>
              <a:rPr lang="vi-VN" sz="2800" i="1" dirty="0">
                <a:solidFill>
                  <a:srgbClr val="FF0000"/>
                </a:solidFill>
                <a:latin typeface="+mj-lt"/>
                <a:ea typeface="Times New Roman" panose="02020603050405020304" pitchFamily="18" charset="0"/>
                <a:cs typeface="Arial" panose="020B0604020202020204" pitchFamily="34" charset="0"/>
              </a:rPr>
              <a:t>C. </a:t>
            </a:r>
            <a:r>
              <a:rPr lang="vi-VN" sz="2800" dirty="0">
                <a:solidFill>
                  <a:srgbClr val="FF0000"/>
                </a:solidFill>
                <a:latin typeface="+mj-lt"/>
              </a:rPr>
              <a:t>Con người là chúa tể muôn loài</a:t>
            </a:r>
            <a:endParaRPr lang="en-US" sz="2800" dirty="0">
              <a:solidFill>
                <a:srgbClr val="FF0000"/>
              </a:solidFill>
              <a:latin typeface="+mj-lt"/>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3" y="3406312"/>
            <a:ext cx="4815837" cy="1413882"/>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algn="just" defTabSz="609630"/>
            <a:r>
              <a:rPr lang="vi-VN" sz="2800" dirty="0">
                <a:solidFill>
                  <a:srgbClr val="002060"/>
                </a:solidFill>
                <a:latin typeface="+mj-lt"/>
              </a:rPr>
              <a:t>D. Con người và loài vật đều ngang hàng, dựa vào nhau mà sống.</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Tree>
    <p:extLst>
      <p:ext uri="{BB962C8B-B14F-4D97-AF65-F5344CB8AC3E}">
        <p14:creationId xmlns:p14="http://schemas.microsoft.com/office/powerpoint/2010/main" val="303537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9946640" cy="1077218"/>
          </a:xfrm>
          <a:prstGeom prst="rect">
            <a:avLst/>
          </a:prstGeom>
          <a:noFill/>
        </p:spPr>
        <p:txBody>
          <a:bodyPr wrap="square">
            <a:spAutoFit/>
          </a:bodyPr>
          <a:lstStyle/>
          <a:p>
            <a:pPr defTabSz="609630"/>
            <a:r>
              <a:rPr lang="vi-VN" sz="3200" b="1" i="1" dirty="0">
                <a:latin typeface="+mj-lt"/>
                <a:ea typeface="Times New Roman" panose="02020603050405020304" pitchFamily="18" charset="0"/>
                <a:cs typeface="Arial" panose="020B0604020202020204" pitchFamily="34" charset="0"/>
              </a:rPr>
              <a:t>Câu </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4</a:t>
            </a:r>
            <a:r>
              <a:rPr lang="en-US" sz="3200" b="1" i="1" dirty="0">
                <a:latin typeface="+mj-lt"/>
                <a:ea typeface="Times New Roman" panose="02020603050405020304" pitchFamily="18" charset="0"/>
                <a:cs typeface="Arial" panose="020B0604020202020204" pitchFamily="34" charset="0"/>
              </a:rPr>
              <a:t>: </a:t>
            </a:r>
            <a:r>
              <a:rPr lang="vi-VN" sz="3200" dirty="0">
                <a:latin typeface="+mj-lt"/>
              </a:rPr>
              <a:t>Phương thức biểu đạt chính của văn</a:t>
            </a:r>
            <a:r>
              <a:rPr lang="en-US" sz="3200" dirty="0">
                <a:latin typeface="+mj-lt"/>
              </a:rPr>
              <a:t> </a:t>
            </a:r>
            <a:r>
              <a:rPr lang="vi-VN" sz="3200" dirty="0">
                <a:latin typeface="+mj-lt"/>
              </a:rPr>
              <a:t>bản </a:t>
            </a:r>
            <a:r>
              <a:rPr lang="vi-VN" sz="3200" i="1" dirty="0">
                <a:latin typeface="+mj-lt"/>
              </a:rPr>
              <a:t>Đánh thức trầu </a:t>
            </a:r>
            <a:r>
              <a:rPr lang="vi-VN" sz="3200" dirty="0">
                <a:latin typeface="+mj-lt"/>
              </a:rPr>
              <a:t>là phương thức nào?</a:t>
            </a:r>
            <a:endParaRPr lang="en-US" sz="3200" i="1" dirty="0">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chemeClr val="tx1"/>
                </a:solidFill>
                <a:latin typeface="+mj-lt"/>
              </a:rPr>
              <a:t>A.</a:t>
            </a:r>
            <a:r>
              <a:rPr lang="en-US" sz="3200" dirty="0">
                <a:solidFill>
                  <a:schemeClr val="tx1"/>
                </a:solidFill>
                <a:latin typeface="+mj-lt"/>
              </a:rPr>
              <a:t> </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tả</a:t>
            </a:r>
            <a:r>
              <a:rPr lang="vi-VN" sz="3200"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20799" y="3317248"/>
            <a:ext cx="43332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chemeClr val="tx1"/>
                </a:solidFill>
                <a:latin typeface="+mj-lt"/>
                <a:ea typeface="Times New Roman" panose="02020603050405020304" pitchFamily="18" charset="0"/>
                <a:cs typeface="Arial" panose="020B0604020202020204" pitchFamily="34" charset="0"/>
              </a:rPr>
              <a:t>C. </a:t>
            </a:r>
            <a:r>
              <a:rPr lang="en-US" sz="3200" dirty="0" err="1">
                <a:solidFill>
                  <a:schemeClr val="tx1"/>
                </a:solidFill>
                <a:latin typeface="Times New Roman" panose="02020603050405020304" pitchFamily="18" charset="0"/>
                <a:cs typeface="Times New Roman" panose="02020603050405020304" pitchFamily="18" charset="0"/>
              </a:rPr>
              <a:t>Biểu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chemeClr val="tx1"/>
                </a:solidFill>
                <a:latin typeface="+mj-lt"/>
                <a:ea typeface="Times New Roman" panose="02020603050405020304" pitchFamily="18" charset="0"/>
                <a:cs typeface="Arial" panose="020B0604020202020204" pitchFamily="34" charset="0"/>
              </a:rPr>
              <a:t>B.</a:t>
            </a:r>
            <a:r>
              <a:rPr lang="en-US" sz="3200" dirty="0">
                <a:solidFill>
                  <a:schemeClr val="tx1"/>
                </a:solidFill>
                <a:latin typeface="+mj-lt"/>
              </a:rPr>
              <a:t> </a:t>
            </a:r>
            <a:r>
              <a:rPr lang="en-US" sz="3200" dirty="0" err="1">
                <a:solidFill>
                  <a:schemeClr val="tx1"/>
                </a:solidFill>
                <a:latin typeface="Times New Roman" panose="02020603050405020304" pitchFamily="18" charset="0"/>
                <a:cs typeface="Times New Roman" panose="02020603050405020304" pitchFamily="18" charset="0"/>
              </a:rPr>
              <a:t>Nghị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vi-VN"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423851" y="3537672"/>
            <a:ext cx="4153986" cy="584775"/>
          </a:xfrm>
          <a:prstGeom prst="rect">
            <a:avLst/>
          </a:prstGeom>
          <a:solidFill>
            <a:srgbClr val="EBF1DE"/>
          </a:solidFill>
        </p:spPr>
        <p:txBody>
          <a:bodyPr wrap="square">
            <a:spAutoFit/>
          </a:bodyPr>
          <a:lstStyle/>
          <a:p>
            <a:pPr algn="ctr" defTabSz="609630"/>
            <a:r>
              <a:rPr lang="vi-VN" sz="3200" i="1" dirty="0">
                <a:solidFill>
                  <a:srgbClr val="FF0000"/>
                </a:solidFill>
                <a:latin typeface="+mj-lt"/>
                <a:ea typeface="Times New Roman" panose="02020603050405020304" pitchFamily="18" charset="0"/>
                <a:cs typeface="Arial" panose="020B0604020202020204" pitchFamily="34" charset="0"/>
              </a:rPr>
              <a:t>C.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4" y="3406312"/>
            <a:ext cx="4399278" cy="936560"/>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chemeClr val="tx1"/>
                </a:solidFill>
                <a:latin typeface="+mj-lt"/>
              </a:rPr>
              <a:t>D.</a:t>
            </a:r>
            <a:r>
              <a:rPr lang="en-US" sz="3200" dirty="0">
                <a:solidFill>
                  <a:schemeClr val="tx1"/>
                </a:solidFill>
                <a:latin typeface="+mj-lt"/>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vi-VN" sz="3200"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5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8839201" cy="1077218"/>
          </a:xfrm>
          <a:prstGeom prst="rect">
            <a:avLst/>
          </a:prstGeom>
          <a:noFill/>
        </p:spPr>
        <p:txBody>
          <a:bodyPr wrap="square">
            <a:spAutoFit/>
          </a:bodyPr>
          <a:lstStyle/>
          <a:p>
            <a:pPr algn="just" defTabSz="609630"/>
            <a:r>
              <a:rPr lang="vi-VN" sz="3200" b="1" i="1" dirty="0">
                <a:latin typeface="+mj-lt"/>
                <a:ea typeface="Times New Roman" panose="02020603050405020304" pitchFamily="18" charset="0"/>
                <a:cs typeface="Arial" panose="020B0604020202020204" pitchFamily="34" charset="0"/>
              </a:rPr>
              <a:t>Câu </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5</a:t>
            </a:r>
            <a:r>
              <a:rPr lang="en-US" sz="3200" b="1" i="1" dirty="0">
                <a:latin typeface="+mj-lt"/>
                <a:ea typeface="Times New Roman" panose="02020603050405020304" pitchFamily="18" charset="0"/>
                <a:cs typeface="Arial" panose="020B0604020202020204" pitchFamily="34" charset="0"/>
              </a:rPr>
              <a:t>: </a:t>
            </a:r>
            <a:r>
              <a:rPr lang="vi-VN" sz="3200" dirty="0">
                <a:latin typeface="+mj-lt"/>
              </a:rPr>
              <a:t>Bài thơ </a:t>
            </a:r>
            <a:r>
              <a:rPr lang="vi-VN" sz="3200" i="1" dirty="0">
                <a:latin typeface="+mj-lt"/>
              </a:rPr>
              <a:t>Đánh thức trầu </a:t>
            </a:r>
            <a:r>
              <a:rPr lang="vi-VN" sz="3200" dirty="0">
                <a:latin typeface="+mj-lt"/>
              </a:rPr>
              <a:t>thể hiện tình cảm của ai dành cho ai?</a:t>
            </a:r>
            <a:endParaRPr lang="en-US" sz="3200" b="1" i="1" dirty="0">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19"/>
            <a:ext cx="4409440" cy="1124663"/>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dirty="0">
                <a:solidFill>
                  <a:schemeClr val="tx1"/>
                </a:solidFill>
                <a:latin typeface="+mj-lt"/>
              </a:rPr>
              <a:t>A.</a:t>
            </a:r>
            <a:r>
              <a:rPr lang="en-US" dirty="0">
                <a:solidFill>
                  <a:schemeClr val="tx1"/>
                </a:solidFill>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092199" y="3317248"/>
            <a:ext cx="45618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i="1" dirty="0">
                <a:solidFill>
                  <a:schemeClr val="tx1"/>
                </a:solidFill>
                <a:latin typeface="+mj-lt"/>
                <a:ea typeface="Times New Roman" panose="02020603050405020304" pitchFamily="18" charset="0"/>
                <a:cs typeface="Arial" panose="020B0604020202020204" pitchFamily="34" charset="0"/>
              </a:rPr>
              <a:t>C.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i="1" dirty="0">
                <a:solidFill>
                  <a:schemeClr val="tx1"/>
                </a:solidFill>
                <a:latin typeface="+mj-lt"/>
                <a:ea typeface="Times New Roman" panose="02020603050405020304" pitchFamily="18" charset="0"/>
                <a:cs typeface="Arial" panose="020B0604020202020204" pitchFamily="34" charset="0"/>
              </a:rPr>
              <a:t>B.</a:t>
            </a:r>
            <a:r>
              <a:rPr lang="en-US" dirty="0">
                <a:solidFill>
                  <a:schemeClr val="tx1"/>
                </a:solidFill>
              </a:rPr>
              <a:t> </a:t>
            </a:r>
            <a:r>
              <a:rPr lang="pt-BR" sz="3200" dirty="0">
                <a:solidFill>
                  <a:schemeClr val="tx1"/>
                </a:solidFill>
                <a:latin typeface="Times New Roman" panose="02020603050405020304" pitchFamily="18" charset="0"/>
                <a:cs typeface="Times New Roman" panose="02020603050405020304" pitchFamily="18" charset="0"/>
              </a:rPr>
              <a:t>Tình cảm của bà dành cho em bé</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472604" y="1628230"/>
            <a:ext cx="4048034" cy="1077218"/>
          </a:xfrm>
          <a:prstGeom prst="rect">
            <a:avLst/>
          </a:prstGeom>
          <a:solidFill>
            <a:srgbClr val="EBF1DE"/>
          </a:solidFill>
        </p:spPr>
        <p:txBody>
          <a:bodyPr wrap="square">
            <a:spAutoFit/>
          </a:bodyPr>
          <a:lstStyle/>
          <a:p>
            <a:pPr defTabSz="609630"/>
            <a:r>
              <a:rPr lang="en-US" sz="3200" dirty="0">
                <a:solidFill>
                  <a:srgbClr val="FF0000"/>
                </a:solidFill>
                <a:latin typeface="Times New Roman" panose="02020603050405020304" pitchFamily="18" charset="0"/>
                <a:cs typeface="Times New Roman" panose="02020603050405020304" pitchFamily="18" charset="0"/>
              </a:rPr>
              <a:t>A.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3" y="3406312"/>
            <a:ext cx="4815837" cy="1413882"/>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a:solidFill>
                  <a:schemeClr val="tx1"/>
                </a:solidFill>
                <a:latin typeface="+mj-lt"/>
              </a:rPr>
              <a:t>D.</a:t>
            </a:r>
            <a:r>
              <a:rPr lang="en-US" dirty="0">
                <a:solidFill>
                  <a:schemeClr val="tx1"/>
                </a:solidFill>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5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55D16012-5EE2-4BFE-B7FC-906075925840}"/>
              </a:ext>
            </a:extLst>
          </p:cNvPr>
          <p:cNvSpPr/>
          <p:nvPr/>
        </p:nvSpPr>
        <p:spPr>
          <a:xfrm>
            <a:off x="2782901" y="1863423"/>
            <a:ext cx="6626198" cy="830997"/>
          </a:xfrm>
          <a:prstGeom prst="rect">
            <a:avLst/>
          </a:prstGeom>
        </p:spPr>
        <p:txBody>
          <a:bodyPr wrap="square">
            <a:spAutoFit/>
          </a:bodyPr>
          <a:lstStyle/>
          <a:p>
            <a:pPr algn="ct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Chúc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các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học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tốt</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p>
        </p:txBody>
      </p:sp>
      <p:pic>
        <p:nvPicPr>
          <p:cNvPr id="3" name="Picture 2">
            <a:extLst>
              <a:ext uri="{FF2B5EF4-FFF2-40B4-BE49-F238E27FC236}">
                <a16:creationId xmlns:a16="http://schemas.microsoft.com/office/drawing/2014/main" id="{AD33EAD3-4BA9-4671-AB93-93BB82B95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450" y="2431501"/>
            <a:ext cx="4312800" cy="1468800"/>
          </a:xfrm>
          <a:prstGeom prst="rect">
            <a:avLst/>
          </a:prstGeom>
        </p:spPr>
      </p:pic>
      <p:pic>
        <p:nvPicPr>
          <p:cNvPr id="9" name="Picture 8">
            <a:extLst>
              <a:ext uri="{FF2B5EF4-FFF2-40B4-BE49-F238E27FC236}">
                <a16:creationId xmlns:a16="http://schemas.microsoft.com/office/drawing/2014/main" id="{8B5B216E-77B8-447D-BF02-F19EE11564F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319190118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pic>
        <p:nvPicPr>
          <p:cNvPr id="16" name="Picture 15">
            <a:extLst>
              <a:ext uri="{FF2B5EF4-FFF2-40B4-BE49-F238E27FC236}">
                <a16:creationId xmlns:a16="http://schemas.microsoft.com/office/drawing/2014/main" id="{314D8A27-0683-4161-B499-27769BE3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18" name="Picture 17">
            <a:extLst>
              <a:ext uri="{FF2B5EF4-FFF2-40B4-BE49-F238E27FC236}">
                <a16:creationId xmlns:a16="http://schemas.microsoft.com/office/drawing/2014/main" id="{5DD23EFD-7666-4718-B3F5-5DDB0A921F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2650" y="5466316"/>
            <a:ext cx="2304968" cy="1276952"/>
          </a:xfrm>
          <a:prstGeom prst="rect">
            <a:avLst/>
          </a:prstGeom>
        </p:spPr>
      </p:pic>
      <p:sp>
        <p:nvSpPr>
          <p:cNvPr id="15" name="TextBox 14">
            <a:extLst>
              <a:ext uri="{FF2B5EF4-FFF2-40B4-BE49-F238E27FC236}">
                <a16:creationId xmlns:a16="http://schemas.microsoft.com/office/drawing/2014/main" id="{39D0F2FD-120D-48C0-81C3-63A9F5A1C1BE}"/>
              </a:ext>
            </a:extLst>
          </p:cNvPr>
          <p:cNvSpPr txBox="1"/>
          <p:nvPr/>
        </p:nvSpPr>
        <p:spPr>
          <a:xfrm>
            <a:off x="2188581" y="1371642"/>
            <a:ext cx="5957080" cy="1815882"/>
          </a:xfrm>
          <a:prstGeom prst="rect">
            <a:avLst/>
          </a:prstGeom>
          <a:noFill/>
        </p:spPr>
        <p:txBody>
          <a:bodyPr wrap="none" rtlCol="0">
            <a:spAutoFit/>
          </a:bodyPr>
          <a:lstStyle/>
          <a:p>
            <a:pPr>
              <a:tabLst>
                <a:tab pos="508000" algn="l"/>
              </a:tabLst>
            </a:pPr>
            <a:r>
              <a:rPr lang="en-US" sz="2400" dirty="0">
                <a:solidFill>
                  <a:srgbClr val="759D75"/>
                </a:solidFill>
                <a:latin typeface="SVN-KG Ten Thousand Reasons" panose="02040603050506020204" pitchFamily="18" charset="0"/>
                <a:cs typeface="Times New Roman" panose="02020603050405020304" pitchFamily="18" charset="0"/>
              </a:rPr>
              <a:t>	</a:t>
            </a:r>
            <a:r>
              <a:rPr lang="vi-VN" sz="2800" dirty="0">
                <a:solidFill>
                  <a:srgbClr val="759D75"/>
                </a:solidFill>
                <a:latin typeface="Times New Roman" panose="02020603050405020304" pitchFamily="18" charset="0"/>
                <a:cs typeface="Times New Roman" panose="02020603050405020304" pitchFamily="18" charset="0"/>
              </a:rPr>
              <a:t>Tôi nghe chuyện cổ thầm thì</a:t>
            </a:r>
            <a:br>
              <a:rPr lang="vi-VN" sz="2800" dirty="0">
                <a:solidFill>
                  <a:srgbClr val="759D75"/>
                </a:solidFill>
                <a:latin typeface="Times New Roman" panose="02020603050405020304" pitchFamily="18" charset="0"/>
                <a:cs typeface="Times New Roman" panose="02020603050405020304" pitchFamily="18" charset="0"/>
              </a:rPr>
            </a:br>
            <a:r>
              <a:rPr lang="vi-VN" sz="2800" dirty="0">
                <a:solidFill>
                  <a:srgbClr val="759D75"/>
                </a:solidFill>
                <a:latin typeface="Times New Roman" panose="02020603050405020304" pitchFamily="18" charset="0"/>
                <a:cs typeface="Times New Roman" panose="02020603050405020304" pitchFamily="18" charset="0"/>
              </a:rPr>
              <a:t>Lời cha ông dạy cũng vì đời sau.</a:t>
            </a:r>
            <a:br>
              <a:rPr lang="vi-VN" sz="2800" dirty="0">
                <a:solidFill>
                  <a:srgbClr val="759D75"/>
                </a:solidFill>
                <a:latin typeface="Times New Roman" panose="02020603050405020304" pitchFamily="18" charset="0"/>
                <a:cs typeface="Times New Roman" panose="02020603050405020304" pitchFamily="18" charset="0"/>
              </a:rPr>
            </a:br>
            <a:r>
              <a:rPr lang="en-US" sz="2800" dirty="0">
                <a:solidFill>
                  <a:srgbClr val="759D75"/>
                </a:solidFill>
                <a:latin typeface="Times New Roman" panose="02020603050405020304" pitchFamily="18" charset="0"/>
                <a:cs typeface="Times New Roman" panose="02020603050405020304" pitchFamily="18" charset="0"/>
              </a:rPr>
              <a:t>	</a:t>
            </a:r>
            <a:r>
              <a:rPr lang="vi-VN" sz="2800" dirty="0">
                <a:solidFill>
                  <a:srgbClr val="759D75"/>
                </a:solidFill>
                <a:latin typeface="Times New Roman" panose="02020603050405020304" pitchFamily="18" charset="0"/>
                <a:cs typeface="Times New Roman" panose="02020603050405020304" pitchFamily="18" charset="0"/>
              </a:rPr>
              <a:t>Đậm đà </a:t>
            </a:r>
            <a:r>
              <a:rPr lang="en-US" sz="2800" dirty="0">
                <a:solidFill>
                  <a:srgbClr val="759D75"/>
                </a:solidFill>
                <a:latin typeface="Times New Roman" panose="02020603050405020304" pitchFamily="18" charset="0"/>
                <a:cs typeface="Times New Roman" panose="02020603050405020304" pitchFamily="18" charset="0"/>
              </a:rPr>
              <a:t> ………………………..</a:t>
            </a:r>
            <a:br>
              <a:rPr lang="vi-VN" sz="2800" dirty="0">
                <a:solidFill>
                  <a:srgbClr val="759D75"/>
                </a:solidFill>
                <a:latin typeface="Times New Roman" panose="02020603050405020304" pitchFamily="18" charset="0"/>
                <a:cs typeface="Times New Roman" panose="02020603050405020304" pitchFamily="18" charset="0"/>
              </a:rPr>
            </a:br>
            <a:r>
              <a:rPr lang="vi-VN" sz="2800" dirty="0">
                <a:solidFill>
                  <a:srgbClr val="759D75"/>
                </a:solidFill>
                <a:latin typeface="Times New Roman" panose="02020603050405020304" pitchFamily="18" charset="0"/>
                <a:cs typeface="Times New Roman" panose="02020603050405020304" pitchFamily="18" charset="0"/>
              </a:rPr>
              <a:t>Miếng trầu đỏ thắm nặng sâu tình người</a:t>
            </a:r>
            <a:endParaRPr lang="en-US" sz="2800" dirty="0">
              <a:solidFill>
                <a:srgbClr val="759D75"/>
              </a:solidFill>
              <a:latin typeface="Times New Roman" panose="02020603050405020304" pitchFamily="18" charset="0"/>
              <a:cs typeface="Times New Roman" panose="02020603050405020304" pitchFamily="18" charset="0"/>
            </a:endParaRPr>
          </a:p>
        </p:txBody>
      </p:sp>
      <p:pic>
        <p:nvPicPr>
          <p:cNvPr id="1026" name="Picture 2" descr="Sóc Nhí - Hang truyện - Truyện cổ tích - Sự tích trầu cau">
            <a:extLst>
              <a:ext uri="{FF2B5EF4-FFF2-40B4-BE49-F238E27FC236}">
                <a16:creationId xmlns:a16="http://schemas.microsoft.com/office/drawing/2014/main" id="{B7146575-EA25-4023-8001-97F449DC9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412" y="1371642"/>
            <a:ext cx="2558696" cy="3360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14CD7D62-F807-42C9-ADB8-12B385671424}"/>
              </a:ext>
            </a:extLst>
          </p:cNvPr>
          <p:cNvSpPr txBox="1"/>
          <p:nvPr/>
        </p:nvSpPr>
        <p:spPr>
          <a:xfrm>
            <a:off x="2136162" y="553993"/>
            <a:ext cx="9090630" cy="646331"/>
          </a:xfrm>
          <a:prstGeom prst="rect">
            <a:avLst/>
          </a:prstGeom>
          <a:noFill/>
        </p:spPr>
        <p:txBody>
          <a:bodyPr wrap="none" rtlCol="0">
            <a:spAutoFit/>
          </a:bodyPr>
          <a:lstStyle/>
          <a:p>
            <a:pPr>
              <a:tabLst>
                <a:tab pos="508000" algn="l"/>
              </a:tabLst>
            </a:pPr>
            <a:r>
              <a:rPr lang="en-US" sz="3600" b="1" dirty="0" err="1">
                <a:solidFill>
                  <a:srgbClr val="759D75"/>
                </a:solidFill>
                <a:latin typeface="Times New Roman" panose="02020603050405020304" pitchFamily="18" charset="0"/>
                <a:cs typeface="Times New Roman" panose="02020603050405020304" pitchFamily="18" charset="0"/>
              </a:rPr>
              <a:t>Điền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từ</a:t>
            </a:r>
            <a:r>
              <a:rPr lang="en-US" sz="3600" b="1" dirty="0">
                <a:solidFill>
                  <a:srgbClr val="759D75"/>
                </a:solidFill>
                <a:latin typeface="Times New Roman" panose="02020603050405020304" pitchFamily="18" charset="0"/>
                <a:cs typeface="Times New Roman" panose="02020603050405020304" pitchFamily="18" charset="0"/>
              </a:rPr>
              <a:t>/</a:t>
            </a:r>
            <a:r>
              <a:rPr lang="en-US" sz="3600" b="1" dirty="0" err="1">
                <a:solidFill>
                  <a:srgbClr val="759D75"/>
                </a:solidFill>
                <a:latin typeface="Times New Roman" panose="02020603050405020304" pitchFamily="18" charset="0"/>
                <a:cs typeface="Times New Roman" panose="02020603050405020304" pitchFamily="18" charset="0"/>
              </a:rPr>
              <a:t>cụm</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từ</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còn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thiếu</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trong</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đoạn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thơ</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sau</a:t>
            </a:r>
            <a:r>
              <a:rPr lang="en-US" sz="3600" b="1" dirty="0">
                <a:solidFill>
                  <a:srgbClr val="759D75"/>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EDA7C44A-0884-4D63-8C1F-7E88FE9ED41F}"/>
              </a:ext>
            </a:extLst>
          </p:cNvPr>
          <p:cNvSpPr txBox="1"/>
          <p:nvPr/>
        </p:nvSpPr>
        <p:spPr>
          <a:xfrm>
            <a:off x="4398479" y="2177175"/>
            <a:ext cx="2462534" cy="523220"/>
          </a:xfrm>
          <a:prstGeom prst="rect">
            <a:avLst/>
          </a:prstGeom>
          <a:noFill/>
        </p:spPr>
        <p:txBody>
          <a:bodyPr wrap="none" rtlCol="0">
            <a:spAutoFit/>
          </a:bodyPr>
          <a:lstStyle/>
          <a:p>
            <a:pPr>
              <a:tabLst>
                <a:tab pos="508000" algn="l"/>
              </a:tabLst>
            </a:pP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cau</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071960"/>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3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pic>
        <p:nvPicPr>
          <p:cNvPr id="16" name="Picture 15">
            <a:extLst>
              <a:ext uri="{FF2B5EF4-FFF2-40B4-BE49-F238E27FC236}">
                <a16:creationId xmlns:a16="http://schemas.microsoft.com/office/drawing/2014/main" id="{314D8A27-0683-4161-B499-27769BE3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18" name="Picture 17">
            <a:extLst>
              <a:ext uri="{FF2B5EF4-FFF2-40B4-BE49-F238E27FC236}">
                <a16:creationId xmlns:a16="http://schemas.microsoft.com/office/drawing/2014/main" id="{5DD23EFD-7666-4718-B3F5-5DDB0A921F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2650" y="5466316"/>
            <a:ext cx="2304968" cy="1276952"/>
          </a:xfrm>
          <a:prstGeom prst="rect">
            <a:avLst/>
          </a:prstGeom>
        </p:spPr>
      </p:pic>
      <p:pic>
        <p:nvPicPr>
          <p:cNvPr id="19" name="Picture 18">
            <a:extLst>
              <a:ext uri="{FF2B5EF4-FFF2-40B4-BE49-F238E27FC236}">
                <a16:creationId xmlns:a16="http://schemas.microsoft.com/office/drawing/2014/main" id="{E33D1AC8-D61C-40E1-AF3B-456F5B792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42022">
            <a:off x="-937718" y="-104370"/>
            <a:ext cx="4382136" cy="1682758"/>
          </a:xfrm>
          <a:prstGeom prst="rect">
            <a:avLst/>
          </a:prstGeom>
        </p:spPr>
      </p:pic>
      <p:sp>
        <p:nvSpPr>
          <p:cNvPr id="15" name="TextBox 14">
            <a:extLst>
              <a:ext uri="{FF2B5EF4-FFF2-40B4-BE49-F238E27FC236}">
                <a16:creationId xmlns:a16="http://schemas.microsoft.com/office/drawing/2014/main" id="{A7106491-1CBB-4101-861E-324514C8AEC4}"/>
              </a:ext>
            </a:extLst>
          </p:cNvPr>
          <p:cNvSpPr txBox="1"/>
          <p:nvPr/>
        </p:nvSpPr>
        <p:spPr>
          <a:xfrm>
            <a:off x="7833827" y="4357930"/>
            <a:ext cx="2975987" cy="584775"/>
          </a:xfrm>
          <a:prstGeom prst="rect">
            <a:avLst/>
          </a:prstGeom>
          <a:noFill/>
        </p:spPr>
        <p:txBody>
          <a:bodyPr wrap="square" rtlCol="0">
            <a:spAutoFit/>
          </a:bodyPr>
          <a:lstStyle/>
          <a:p>
            <a:pPr>
              <a:tabLst>
                <a:tab pos="508000" algn="l"/>
              </a:tabLst>
            </a:pPr>
            <a:r>
              <a:rPr lang="vi-VN" sz="3200" b="1" dirty="0">
                <a:solidFill>
                  <a:srgbClr val="00B050"/>
                </a:solidFill>
                <a:latin typeface="Times New Roman" panose="02020603050405020304" pitchFamily="18" charset="0"/>
                <a:cs typeface="Times New Roman" panose="02020603050405020304" pitchFamily="18" charset="0"/>
              </a:rPr>
              <a:t>Tục ăn trầu</a:t>
            </a:r>
          </a:p>
        </p:txBody>
      </p:sp>
      <p:pic>
        <p:nvPicPr>
          <p:cNvPr id="2050" name="Picture 2" descr="Trầu cau, một nét hồn Việt">
            <a:extLst>
              <a:ext uri="{FF2B5EF4-FFF2-40B4-BE49-F238E27FC236}">
                <a16:creationId xmlns:a16="http://schemas.microsoft.com/office/drawing/2014/main" id="{723E6C0B-141F-45ED-B7D4-97D1601471C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816846" y="1756095"/>
            <a:ext cx="3992969" cy="2417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338A3F7-E17F-4FB1-93E9-21F84A5C4F60}"/>
              </a:ext>
            </a:extLst>
          </p:cNvPr>
          <p:cNvGrpSpPr/>
          <p:nvPr/>
        </p:nvGrpSpPr>
        <p:grpSpPr>
          <a:xfrm>
            <a:off x="1901328" y="221544"/>
            <a:ext cx="4796603" cy="4450800"/>
            <a:chOff x="1901328" y="221544"/>
            <a:chExt cx="4796603" cy="4450800"/>
          </a:xfrm>
        </p:grpSpPr>
        <p:pic>
          <p:nvPicPr>
            <p:cNvPr id="13" name="Picture 12">
              <a:extLst>
                <a:ext uri="{FF2B5EF4-FFF2-40B4-BE49-F238E27FC236}">
                  <a16:creationId xmlns:a16="http://schemas.microsoft.com/office/drawing/2014/main" id="{D12D45D5-8605-BB46-855C-3F50B24962AC}"/>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901328" y="221544"/>
              <a:ext cx="4796603" cy="4450800"/>
            </a:xfrm>
            <a:prstGeom prst="rect">
              <a:avLst/>
            </a:prstGeom>
          </p:spPr>
        </p:pic>
        <p:sp>
          <p:nvSpPr>
            <p:cNvPr id="17" name="TextBox 16">
              <a:extLst>
                <a:ext uri="{FF2B5EF4-FFF2-40B4-BE49-F238E27FC236}">
                  <a16:creationId xmlns:a16="http://schemas.microsoft.com/office/drawing/2014/main" id="{5B216747-D0FA-425D-AFEA-E514049A0147}"/>
                </a:ext>
              </a:extLst>
            </p:cNvPr>
            <p:cNvSpPr txBox="1"/>
            <p:nvPr/>
          </p:nvSpPr>
          <p:spPr>
            <a:xfrm>
              <a:off x="2791258" y="1398746"/>
              <a:ext cx="3600471" cy="1815882"/>
            </a:xfrm>
            <a:prstGeom prst="rect">
              <a:avLst/>
            </a:prstGeom>
            <a:noFill/>
          </p:spPr>
          <p:txBody>
            <a:bodyPr wrap="square" rtlCol="0">
              <a:spAutoFit/>
            </a:bodyPr>
            <a:lstStyle/>
            <a:p>
              <a:pPr>
                <a:tabLst>
                  <a:tab pos="508000" algn="l"/>
                </a:tabLst>
              </a:pPr>
              <a:r>
                <a:rPr lang="vi-VN" sz="2800" b="1" dirty="0">
                  <a:solidFill>
                    <a:schemeClr val="bg1"/>
                  </a:solidFill>
                  <a:latin typeface="Times New Roman" panose="02020603050405020304" pitchFamily="18" charset="0"/>
                  <a:cs typeface="Times New Roman" panose="02020603050405020304" pitchFamily="18" charset="0"/>
                </a:rPr>
                <a:t>Hình ảnh </a:t>
              </a:r>
              <a:r>
                <a:rPr lang="en-US" sz="2800" b="1" dirty="0">
                  <a:solidFill>
                    <a:schemeClr val="bg1"/>
                  </a:solidFill>
                  <a:latin typeface="Times New Roman" panose="02020603050405020304" pitchFamily="18" charset="0"/>
                  <a:cs typeface="Times New Roman" panose="02020603050405020304" pitchFamily="18" charset="0"/>
                </a:rPr>
                <a:t>b</a:t>
              </a:r>
              <a:r>
                <a:rPr lang="vi-VN" sz="2800" b="1" dirty="0">
                  <a:solidFill>
                    <a:schemeClr val="bg1"/>
                  </a:solidFill>
                  <a:latin typeface="Times New Roman" panose="02020603050405020304" pitchFamily="18" charset="0"/>
                  <a:cs typeface="Times New Roman" panose="02020603050405020304" pitchFamily="18" charset="0"/>
                </a:rPr>
                <a:t>ên gợi nhắc đến phong tục truyền thống gì của người Việt ? </a:t>
              </a:r>
            </a:p>
          </p:txBody>
        </p:sp>
      </p:grpSp>
    </p:spTree>
    <p:extLst>
      <p:ext uri="{BB962C8B-B14F-4D97-AF65-F5344CB8AC3E}">
        <p14:creationId xmlns:p14="http://schemas.microsoft.com/office/powerpoint/2010/main" val="2579541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387E049E-8725-477F-B36F-6B0FE30D6E7D}"/>
              </a:ext>
            </a:extLst>
          </p:cNvPr>
          <p:cNvSpPr/>
          <p:nvPr/>
        </p:nvSpPr>
        <p:spPr>
          <a:xfrm>
            <a:off x="2312109" y="1972120"/>
            <a:ext cx="781160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HÌNH THÀNH KIẾN THỨC</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398EE2FD-D582-4659-BAA3-9665B70E0C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375212320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399592 w 3474720"/>
              <a:gd name="connsiteY1" fmla="*/ 0 h 18288"/>
              <a:gd name="connsiteX2" fmla="*/ 799185 w 3474720"/>
              <a:gd name="connsiteY2" fmla="*/ 0 h 18288"/>
              <a:gd name="connsiteX3" fmla="*/ 1303020 w 3474720"/>
              <a:gd name="connsiteY3" fmla="*/ 0 h 18288"/>
              <a:gd name="connsiteX4" fmla="*/ 1667865 w 3474720"/>
              <a:gd name="connsiteY4" fmla="*/ 0 h 18288"/>
              <a:gd name="connsiteX5" fmla="*/ 2032711 w 3474720"/>
              <a:gd name="connsiteY5" fmla="*/ 0 h 18288"/>
              <a:gd name="connsiteX6" fmla="*/ 2467051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3109874 w 3474720"/>
              <a:gd name="connsiteY10" fmla="*/ 18288 h 18288"/>
              <a:gd name="connsiteX11" fmla="*/ 2745028 w 3474720"/>
              <a:gd name="connsiteY11" fmla="*/ 18288 h 18288"/>
              <a:gd name="connsiteX12" fmla="*/ 2310688 w 3474720"/>
              <a:gd name="connsiteY12" fmla="*/ 18288 h 18288"/>
              <a:gd name="connsiteX13" fmla="*/ 1945843 w 3474720"/>
              <a:gd name="connsiteY13" fmla="*/ 18288 h 18288"/>
              <a:gd name="connsiteX14" fmla="*/ 1615744 w 3474720"/>
              <a:gd name="connsiteY14" fmla="*/ 18288 h 18288"/>
              <a:gd name="connsiteX15" fmla="*/ 1181404 w 3474720"/>
              <a:gd name="connsiteY15" fmla="*/ 18288 h 18288"/>
              <a:gd name="connsiteX16" fmla="*/ 747064 w 3474720"/>
              <a:gd name="connsiteY16" fmla="*/ 18288 h 18288"/>
              <a:gd name="connsiteX17" fmla="*/ 0 w 3474720"/>
              <a:gd name="connsiteY17" fmla="*/ 18288 h 18288"/>
              <a:gd name="connsiteX18" fmla="*/ 0 w 3474720"/>
              <a:gd name="connsiteY18" fmla="*/ 0 h 18288"/>
              <a:gd name="connsiteX0" fmla="*/ 0 w 3474720"/>
              <a:gd name="connsiteY0" fmla="*/ 0 h 18288"/>
              <a:gd name="connsiteX1" fmla="*/ 364845 w 3474720"/>
              <a:gd name="connsiteY1" fmla="*/ 0 h 18288"/>
              <a:gd name="connsiteX2" fmla="*/ 868680 w 3474720"/>
              <a:gd name="connsiteY2" fmla="*/ 0 h 18288"/>
              <a:gd name="connsiteX3" fmla="*/ 1198778 w 3474720"/>
              <a:gd name="connsiteY3" fmla="*/ 0 h 18288"/>
              <a:gd name="connsiteX4" fmla="*/ 1528876 w 3474720"/>
              <a:gd name="connsiteY4" fmla="*/ 0 h 18288"/>
              <a:gd name="connsiteX5" fmla="*/ 1963216 w 3474720"/>
              <a:gd name="connsiteY5" fmla="*/ 0 h 18288"/>
              <a:gd name="connsiteX6" fmla="*/ 2362809 w 3474720"/>
              <a:gd name="connsiteY6" fmla="*/ 0 h 18288"/>
              <a:gd name="connsiteX7" fmla="*/ 2831896 w 3474720"/>
              <a:gd name="connsiteY7" fmla="*/ 0 h 18288"/>
              <a:gd name="connsiteX8" fmla="*/ 3474720 w 3474720"/>
              <a:gd name="connsiteY8" fmla="*/ 0 h 18288"/>
              <a:gd name="connsiteX9" fmla="*/ 3474720 w 3474720"/>
              <a:gd name="connsiteY9" fmla="*/ 18288 h 18288"/>
              <a:gd name="connsiteX10" fmla="*/ 2970885 w 3474720"/>
              <a:gd name="connsiteY10" fmla="*/ 18288 h 18288"/>
              <a:gd name="connsiteX11" fmla="*/ 2571292 w 3474720"/>
              <a:gd name="connsiteY11" fmla="*/ 18288 h 18288"/>
              <a:gd name="connsiteX12" fmla="*/ 2171700 w 3474720"/>
              <a:gd name="connsiteY12" fmla="*/ 18288 h 18288"/>
              <a:gd name="connsiteX13" fmla="*/ 1806854 w 3474720"/>
              <a:gd name="connsiteY13" fmla="*/ 18288 h 18288"/>
              <a:gd name="connsiteX14" fmla="*/ 1407261 w 3474720"/>
              <a:gd name="connsiteY14" fmla="*/ 18288 h 18288"/>
              <a:gd name="connsiteX15" fmla="*/ 1077163 w 3474720"/>
              <a:gd name="connsiteY15" fmla="*/ 18288 h 18288"/>
              <a:gd name="connsiteX16" fmla="*/ 677570 w 3474720"/>
              <a:gd name="connsiteY16" fmla="*/ 18288 h 18288"/>
              <a:gd name="connsiteX17" fmla="*/ 0 w 3474720"/>
              <a:gd name="connsiteY17" fmla="*/ 18288 h 18288"/>
              <a:gd name="connsiteX18" fmla="*/ 0 w 34747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4720" h="18288" fill="none" extrusionOk="0">
                <a:moveTo>
                  <a:pt x="0" y="0"/>
                </a:moveTo>
                <a:cubicBezTo>
                  <a:pt x="77149" y="-11789"/>
                  <a:pt x="200184" y="9895"/>
                  <a:pt x="399592" y="0"/>
                </a:cubicBezTo>
                <a:cubicBezTo>
                  <a:pt x="595050" y="103"/>
                  <a:pt x="612065" y="-16096"/>
                  <a:pt x="799185" y="0"/>
                </a:cubicBezTo>
                <a:cubicBezTo>
                  <a:pt x="990951" y="19726"/>
                  <a:pt x="1165480" y="-11834"/>
                  <a:pt x="1303020" y="0"/>
                </a:cubicBezTo>
                <a:cubicBezTo>
                  <a:pt x="1432699" y="9680"/>
                  <a:pt x="1493395" y="2510"/>
                  <a:pt x="1667865" y="0"/>
                </a:cubicBezTo>
                <a:cubicBezTo>
                  <a:pt x="1838477" y="13457"/>
                  <a:pt x="1902195" y="9516"/>
                  <a:pt x="2032711" y="0"/>
                </a:cubicBezTo>
                <a:cubicBezTo>
                  <a:pt x="2151501" y="-9244"/>
                  <a:pt x="2341259" y="-27972"/>
                  <a:pt x="2467051" y="0"/>
                </a:cubicBezTo>
                <a:cubicBezTo>
                  <a:pt x="2619621" y="5476"/>
                  <a:pt x="2709740" y="-13626"/>
                  <a:pt x="2831896" y="0"/>
                </a:cubicBezTo>
                <a:cubicBezTo>
                  <a:pt x="2962147" y="30118"/>
                  <a:pt x="3140615" y="-975"/>
                  <a:pt x="3474720" y="0"/>
                </a:cubicBezTo>
                <a:cubicBezTo>
                  <a:pt x="3475221" y="5029"/>
                  <a:pt x="3474697" y="13896"/>
                  <a:pt x="3474720" y="18288"/>
                </a:cubicBezTo>
                <a:cubicBezTo>
                  <a:pt x="3334219" y="24441"/>
                  <a:pt x="3289240" y="20116"/>
                  <a:pt x="3109874" y="18288"/>
                </a:cubicBezTo>
                <a:cubicBezTo>
                  <a:pt x="2931293" y="12795"/>
                  <a:pt x="2918699" y="26469"/>
                  <a:pt x="2745028" y="18288"/>
                </a:cubicBezTo>
                <a:cubicBezTo>
                  <a:pt x="2574102" y="-5024"/>
                  <a:pt x="2522042" y="24643"/>
                  <a:pt x="2310688" y="18288"/>
                </a:cubicBezTo>
                <a:cubicBezTo>
                  <a:pt x="2105858" y="13431"/>
                  <a:pt x="2097266" y="35114"/>
                  <a:pt x="1945843" y="18288"/>
                </a:cubicBezTo>
                <a:cubicBezTo>
                  <a:pt x="1794899" y="-7769"/>
                  <a:pt x="1689146" y="10055"/>
                  <a:pt x="1615744" y="18288"/>
                </a:cubicBezTo>
                <a:cubicBezTo>
                  <a:pt x="1537782" y="6522"/>
                  <a:pt x="1385231" y="27446"/>
                  <a:pt x="1181404" y="18288"/>
                </a:cubicBezTo>
                <a:cubicBezTo>
                  <a:pt x="1021909" y="-5788"/>
                  <a:pt x="869839" y="14213"/>
                  <a:pt x="747064" y="18288"/>
                </a:cubicBezTo>
                <a:cubicBezTo>
                  <a:pt x="595728" y="-34095"/>
                  <a:pt x="235768" y="8340"/>
                  <a:pt x="0" y="18288"/>
                </a:cubicBezTo>
                <a:cubicBezTo>
                  <a:pt x="-1139" y="15111"/>
                  <a:pt x="-708" y="5962"/>
                  <a:pt x="0" y="0"/>
                </a:cubicBezTo>
                <a:close/>
              </a:path>
              <a:path w="3474720" h="18288" stroke="0" extrusionOk="0">
                <a:moveTo>
                  <a:pt x="0" y="0"/>
                </a:moveTo>
                <a:cubicBezTo>
                  <a:pt x="153736" y="9075"/>
                  <a:pt x="231084" y="2624"/>
                  <a:pt x="364845" y="0"/>
                </a:cubicBezTo>
                <a:cubicBezTo>
                  <a:pt x="467126" y="-10965"/>
                  <a:pt x="624681" y="-34833"/>
                  <a:pt x="868680" y="0"/>
                </a:cubicBezTo>
                <a:cubicBezTo>
                  <a:pt x="1111706" y="17011"/>
                  <a:pt x="1072899" y="9414"/>
                  <a:pt x="1198778" y="0"/>
                </a:cubicBezTo>
                <a:cubicBezTo>
                  <a:pt x="1315994" y="-6148"/>
                  <a:pt x="1390376" y="307"/>
                  <a:pt x="1528876" y="0"/>
                </a:cubicBezTo>
                <a:cubicBezTo>
                  <a:pt x="1695773" y="3394"/>
                  <a:pt x="1835172" y="-4381"/>
                  <a:pt x="1963216" y="0"/>
                </a:cubicBezTo>
                <a:cubicBezTo>
                  <a:pt x="2100228" y="25630"/>
                  <a:pt x="2203377" y="21173"/>
                  <a:pt x="2362809" y="0"/>
                </a:cubicBezTo>
                <a:cubicBezTo>
                  <a:pt x="2495328" y="2604"/>
                  <a:pt x="2691085" y="9125"/>
                  <a:pt x="2831896" y="0"/>
                </a:cubicBezTo>
                <a:cubicBezTo>
                  <a:pt x="2961221" y="8497"/>
                  <a:pt x="3185432" y="33357"/>
                  <a:pt x="3474720" y="0"/>
                </a:cubicBezTo>
                <a:cubicBezTo>
                  <a:pt x="3475332" y="4579"/>
                  <a:pt x="3473582" y="13154"/>
                  <a:pt x="3474720" y="18288"/>
                </a:cubicBezTo>
                <a:cubicBezTo>
                  <a:pt x="3259585" y="41284"/>
                  <a:pt x="3074877" y="14805"/>
                  <a:pt x="2970885" y="18288"/>
                </a:cubicBezTo>
                <a:cubicBezTo>
                  <a:pt x="2872088" y="-11226"/>
                  <a:pt x="2678572" y="22341"/>
                  <a:pt x="2571292" y="18288"/>
                </a:cubicBezTo>
                <a:cubicBezTo>
                  <a:pt x="2426024" y="-2025"/>
                  <a:pt x="2341212" y="-1239"/>
                  <a:pt x="2171700" y="18288"/>
                </a:cubicBezTo>
                <a:cubicBezTo>
                  <a:pt x="2006761" y="26925"/>
                  <a:pt x="1901478" y="22944"/>
                  <a:pt x="1806854" y="18288"/>
                </a:cubicBezTo>
                <a:cubicBezTo>
                  <a:pt x="1708245" y="7259"/>
                  <a:pt x="1593943" y="28758"/>
                  <a:pt x="1407261" y="18288"/>
                </a:cubicBezTo>
                <a:cubicBezTo>
                  <a:pt x="1249996" y="2454"/>
                  <a:pt x="1217310" y="36107"/>
                  <a:pt x="1077163" y="18288"/>
                </a:cubicBezTo>
                <a:cubicBezTo>
                  <a:pt x="936426" y="16635"/>
                  <a:pt x="803333" y="32510"/>
                  <a:pt x="677570" y="18288"/>
                </a:cubicBezTo>
                <a:cubicBezTo>
                  <a:pt x="559980" y="-15563"/>
                  <a:pt x="228205" y="19668"/>
                  <a:pt x="0" y="18288"/>
                </a:cubicBezTo>
                <a:cubicBezTo>
                  <a:pt x="-438" y="13591"/>
                  <a:pt x="-724" y="3938"/>
                  <a:pt x="0" y="0"/>
                </a:cubicBezTo>
                <a:close/>
              </a:path>
              <a:path w="3474720" h="18288" fill="none" stroke="0" extrusionOk="0">
                <a:moveTo>
                  <a:pt x="0" y="0"/>
                </a:moveTo>
                <a:cubicBezTo>
                  <a:pt x="101532" y="-30772"/>
                  <a:pt x="203451" y="8317"/>
                  <a:pt x="399592" y="0"/>
                </a:cubicBezTo>
                <a:cubicBezTo>
                  <a:pt x="596271" y="-5828"/>
                  <a:pt x="609914" y="-16368"/>
                  <a:pt x="799185" y="0"/>
                </a:cubicBezTo>
                <a:cubicBezTo>
                  <a:pt x="983157" y="-5899"/>
                  <a:pt x="1165199" y="5954"/>
                  <a:pt x="1303020" y="0"/>
                </a:cubicBezTo>
                <a:cubicBezTo>
                  <a:pt x="1432101" y="19726"/>
                  <a:pt x="1479929" y="-9744"/>
                  <a:pt x="1667865" y="0"/>
                </a:cubicBezTo>
                <a:cubicBezTo>
                  <a:pt x="1832831" y="13516"/>
                  <a:pt x="1888108" y="16130"/>
                  <a:pt x="2032711" y="0"/>
                </a:cubicBezTo>
                <a:cubicBezTo>
                  <a:pt x="2205537" y="-11596"/>
                  <a:pt x="2282187" y="-23237"/>
                  <a:pt x="2467051" y="0"/>
                </a:cubicBezTo>
                <a:cubicBezTo>
                  <a:pt x="2617121" y="13456"/>
                  <a:pt x="2697763" y="-7626"/>
                  <a:pt x="2831896" y="0"/>
                </a:cubicBezTo>
                <a:cubicBezTo>
                  <a:pt x="2989074" y="25311"/>
                  <a:pt x="3175939" y="-2254"/>
                  <a:pt x="3474720" y="0"/>
                </a:cubicBezTo>
                <a:cubicBezTo>
                  <a:pt x="3475660" y="5746"/>
                  <a:pt x="3473833" y="14099"/>
                  <a:pt x="3474720" y="18288"/>
                </a:cubicBezTo>
                <a:cubicBezTo>
                  <a:pt x="3330009" y="22568"/>
                  <a:pt x="3285367" y="30141"/>
                  <a:pt x="3109874" y="18288"/>
                </a:cubicBezTo>
                <a:cubicBezTo>
                  <a:pt x="2932004" y="9205"/>
                  <a:pt x="2912461" y="33344"/>
                  <a:pt x="2745028" y="18288"/>
                </a:cubicBezTo>
                <a:cubicBezTo>
                  <a:pt x="2569850" y="-6587"/>
                  <a:pt x="2513268" y="22749"/>
                  <a:pt x="2310688" y="18288"/>
                </a:cubicBezTo>
                <a:cubicBezTo>
                  <a:pt x="2109819" y="17363"/>
                  <a:pt x="2090251" y="34534"/>
                  <a:pt x="1945843" y="18288"/>
                </a:cubicBezTo>
                <a:cubicBezTo>
                  <a:pt x="1791011" y="-11538"/>
                  <a:pt x="1691688" y="3191"/>
                  <a:pt x="1615744" y="18288"/>
                </a:cubicBezTo>
                <a:cubicBezTo>
                  <a:pt x="1519865" y="37545"/>
                  <a:pt x="1382026" y="6387"/>
                  <a:pt x="1181404" y="18288"/>
                </a:cubicBezTo>
                <a:cubicBezTo>
                  <a:pt x="1018881" y="33975"/>
                  <a:pt x="896519" y="2505"/>
                  <a:pt x="747064" y="18288"/>
                </a:cubicBezTo>
                <a:cubicBezTo>
                  <a:pt x="619009" y="49811"/>
                  <a:pt x="324729" y="-19090"/>
                  <a:pt x="0" y="18288"/>
                </a:cubicBezTo>
                <a:cubicBezTo>
                  <a:pt x="-836" y="13264"/>
                  <a:pt x="-1240" y="55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5">
            <a:extLst>
              <a:ext uri="{FF2B5EF4-FFF2-40B4-BE49-F238E27FC236}">
                <a16:creationId xmlns:a16="http://schemas.microsoft.com/office/drawing/2014/main" id="{C91ACA68-2663-41CC-AD43-4AE10AB9EA30}"/>
              </a:ext>
            </a:extLst>
          </p:cNvPr>
          <p:cNvPicPr/>
          <p:nvPr/>
        </p:nvPicPr>
        <p:blipFill rotWithShape="1">
          <a:blip r:embed="rId2">
            <a:extLst>
              <a:ext uri="{28A0092B-C50C-407E-A947-70E740481C1C}">
                <a14:useLocalDpi xmlns:a14="http://schemas.microsoft.com/office/drawing/2010/main" val="0"/>
              </a:ext>
            </a:extLst>
          </a:blip>
          <a:srcRect l="6619" r="18154"/>
          <a:stretch/>
        </p:blipFill>
        <p:spPr bwMode="auto">
          <a:xfrm>
            <a:off x="5852160" y="7"/>
            <a:ext cx="6338317" cy="68579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7" name="TextBox 6"/>
          <p:cNvSpPr txBox="1"/>
          <p:nvPr/>
        </p:nvSpPr>
        <p:spPr>
          <a:xfrm>
            <a:off x="-121485" y="1302698"/>
            <a:ext cx="5853685"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ea typeface="微软雅黑"/>
                <a:cs typeface="Times New Roman" panose="02020603050405020304" pitchFamily="18" charset="0"/>
              </a:rPr>
              <a:t>TIẾT 61: </a:t>
            </a:r>
          </a:p>
          <a:p>
            <a:pPr algn="ctr"/>
            <a:r>
              <a:rPr lang="en-US" sz="3600" b="1" dirty="0">
                <a:solidFill>
                  <a:srgbClr val="FF0000"/>
                </a:solidFill>
                <a:latin typeface="Times New Roman" panose="02020603050405020304" pitchFamily="18" charset="0"/>
                <a:ea typeface="微软雅黑"/>
                <a:cs typeface="Times New Roman" panose="02020603050405020304" pitchFamily="18" charset="0"/>
              </a:rPr>
              <a:t>ĐỌC KẾT NỐI CHỦ ĐIỂM</a:t>
            </a:r>
          </a:p>
        </p:txBody>
      </p:sp>
      <p:sp>
        <p:nvSpPr>
          <p:cNvPr id="8" name="文本框 5">
            <a:extLst>
              <a:ext uri="{FF2B5EF4-FFF2-40B4-BE49-F238E27FC236}">
                <a16:creationId xmlns:a16="http://schemas.microsoft.com/office/drawing/2014/main" id="{4F5EB0F6-2C2D-45CD-806C-425E035A85DA}"/>
              </a:ext>
            </a:extLst>
          </p:cNvPr>
          <p:cNvSpPr txBox="1"/>
          <p:nvPr/>
        </p:nvSpPr>
        <p:spPr>
          <a:xfrm>
            <a:off x="-483759" y="2448274"/>
            <a:ext cx="6578235" cy="1200329"/>
          </a:xfrm>
          <a:prstGeom prst="rect">
            <a:avLst/>
          </a:prstGeom>
          <a:noFill/>
          <a:ln>
            <a:noFill/>
          </a:ln>
        </p:spPr>
        <p:txBody>
          <a:bodyPr wrap="square" rtlCol="0">
            <a:spAutoFit/>
          </a:bodyPr>
          <a:lstStyle/>
          <a:p>
            <a:pPr algn="ctr" defTabSz="914377"/>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Đánh</a:t>
            </a:r>
            <a:r>
              <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 </a:t>
            </a:r>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thức</a:t>
            </a:r>
            <a:r>
              <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 </a:t>
            </a:r>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trầu</a:t>
            </a:r>
            <a:endPar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sp>
        <p:nvSpPr>
          <p:cNvPr id="9" name="矩形 6">
            <a:extLst>
              <a:ext uri="{FF2B5EF4-FFF2-40B4-BE49-F238E27FC236}">
                <a16:creationId xmlns:a16="http://schemas.microsoft.com/office/drawing/2014/main" id="{63B598CD-3DC4-4D9F-B1A2-5865A8508A17}"/>
              </a:ext>
            </a:extLst>
          </p:cNvPr>
          <p:cNvSpPr/>
          <p:nvPr/>
        </p:nvSpPr>
        <p:spPr>
          <a:xfrm>
            <a:off x="890338" y="3566440"/>
            <a:ext cx="3801211" cy="646331"/>
          </a:xfrm>
          <a:prstGeom prst="rect">
            <a:avLst/>
          </a:prstGeom>
        </p:spPr>
        <p:txBody>
          <a:bodyPr wrap="square">
            <a:spAutoFit/>
          </a:bodyPr>
          <a:lstStyle/>
          <a:p>
            <a:pPr algn="ctr"/>
            <a:r>
              <a:rPr lang="en-US" altLang="ko-KR" sz="3600" dirty="0">
                <a:solidFill>
                  <a:srgbClr val="FF0000"/>
                </a:solidFill>
                <a:latin typeface="Times New Roman" panose="02020603050405020304" pitchFamily="18" charset="0"/>
                <a:cs typeface="Times New Roman" panose="02020603050405020304" pitchFamily="18" charset="0"/>
              </a:rPr>
              <a:t>(</a:t>
            </a:r>
            <a:r>
              <a:rPr lang="en-US" altLang="ko-KR" sz="3600" dirty="0" err="1">
                <a:solidFill>
                  <a:srgbClr val="FF0000"/>
                </a:solidFill>
                <a:latin typeface="Times New Roman" panose="02020603050405020304" pitchFamily="18" charset="0"/>
                <a:cs typeface="Times New Roman" panose="02020603050405020304" pitchFamily="18" charset="0"/>
              </a:rPr>
              <a:t>Trần</a:t>
            </a:r>
            <a:r>
              <a:rPr lang="en-US" altLang="ko-KR" sz="3600" dirty="0">
                <a:solidFill>
                  <a:srgbClr val="FF0000"/>
                </a:solidFill>
                <a:latin typeface="Times New Roman" panose="02020603050405020304" pitchFamily="18" charset="0"/>
                <a:cs typeface="Times New Roman" panose="02020603050405020304" pitchFamily="18" charset="0"/>
              </a:rPr>
              <a:t> </a:t>
            </a:r>
            <a:r>
              <a:rPr lang="en-US" altLang="ko-KR" sz="3600" dirty="0" err="1">
                <a:solidFill>
                  <a:srgbClr val="FF0000"/>
                </a:solidFill>
                <a:latin typeface="Times New Roman" panose="02020603050405020304" pitchFamily="18" charset="0"/>
                <a:cs typeface="Times New Roman" panose="02020603050405020304" pitchFamily="18" charset="0"/>
              </a:rPr>
              <a:t>Đăng</a:t>
            </a:r>
            <a:r>
              <a:rPr lang="en-US" altLang="ko-KR" sz="3600" dirty="0">
                <a:solidFill>
                  <a:srgbClr val="FF0000"/>
                </a:solidFill>
                <a:latin typeface="Times New Roman" panose="02020603050405020304" pitchFamily="18" charset="0"/>
                <a:cs typeface="Times New Roman" panose="02020603050405020304" pitchFamily="18" charset="0"/>
              </a:rPr>
              <a:t> </a:t>
            </a:r>
            <a:r>
              <a:rPr lang="en-US" altLang="ko-KR" sz="3600" dirty="0" err="1">
                <a:solidFill>
                  <a:srgbClr val="FF0000"/>
                </a:solidFill>
                <a:latin typeface="Times New Roman" panose="02020603050405020304" pitchFamily="18" charset="0"/>
                <a:cs typeface="Times New Roman" panose="02020603050405020304" pitchFamily="18" charset="0"/>
              </a:rPr>
              <a:t>Khoa</a:t>
            </a:r>
            <a:r>
              <a:rPr lang="en-US" altLang="ko-KR" sz="3600" dirty="0">
                <a:solidFill>
                  <a:srgbClr val="FF0000"/>
                </a:solidFill>
                <a:latin typeface="Times New Roman" panose="02020603050405020304" pitchFamily="18" charset="0"/>
                <a:cs typeface="Times New Roman" panose="02020603050405020304" pitchFamily="18" charset="0"/>
              </a:rPr>
              <a:t>)</a:t>
            </a:r>
            <a:endParaRPr lang="ko-KR"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74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5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12084" y="134374"/>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5600" y="0"/>
            <a:ext cx="1563535" cy="156353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0492">
            <a:off x="10424459" y="3881440"/>
            <a:ext cx="720225" cy="132927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800" y="2308350"/>
            <a:ext cx="9804400" cy="2241301"/>
          </a:xfrm>
          <a:prstGeom prst="rect">
            <a:avLst/>
          </a:prstGeom>
        </p:spPr>
      </p:pic>
      <p:sp>
        <p:nvSpPr>
          <p:cNvPr id="8" name="TextBox 8"/>
          <p:cNvSpPr txBox="1"/>
          <p:nvPr/>
        </p:nvSpPr>
        <p:spPr>
          <a:xfrm>
            <a:off x="1889320" y="2620680"/>
            <a:ext cx="8413359" cy="2397388"/>
          </a:xfrm>
          <a:prstGeom prst="rect">
            <a:avLst/>
          </a:prstGeom>
        </p:spPr>
        <p:txBody>
          <a:bodyPr wrap="square" lIns="0" tIns="0" rIns="0" bIns="0" rtlCol="0" anchor="t">
            <a:spAutoFit/>
          </a:bodyPr>
          <a:lstStyle/>
          <a:p>
            <a:pPr algn="ctr" defTabSz="609630">
              <a:lnSpc>
                <a:spcPts val="6534"/>
              </a:lnSpc>
              <a:spcBef>
                <a:spcPct val="0"/>
              </a:spcBef>
            </a:pPr>
            <a:r>
              <a:rPr lang="vi-VN" sz="4800" b="1" dirty="0">
                <a:solidFill>
                  <a:srgbClr val="FF0000"/>
                </a:solidFill>
                <a:latin typeface="+mj-lt"/>
                <a:cs typeface="Arial" panose="020B0604020202020204" pitchFamily="34" charset="0"/>
              </a:rPr>
              <a:t>I</a:t>
            </a:r>
            <a:r>
              <a:rPr lang="vi-VN" sz="4800" b="1">
                <a:solidFill>
                  <a:srgbClr val="FF0000"/>
                </a:solidFill>
                <a:latin typeface="+mj-lt"/>
                <a:cs typeface="Arial" panose="020B0604020202020204" pitchFamily="34" charset="0"/>
              </a:rPr>
              <a:t>. </a:t>
            </a:r>
            <a:r>
              <a:rPr lang="en-US" sz="4800" b="1">
                <a:solidFill>
                  <a:srgbClr val="FF0000"/>
                </a:solidFill>
                <a:latin typeface="Times New Roman" panose="02020603050405020304" pitchFamily="18" charset="0"/>
                <a:cs typeface="Times New Roman" panose="02020603050405020304" pitchFamily="18" charset="0"/>
              </a:rPr>
              <a:t>TRẢI NGHIỆM CÙNG VĂN BẢN</a:t>
            </a:r>
            <a:endPar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609630">
              <a:lnSpc>
                <a:spcPts val="6534"/>
              </a:lnSpc>
              <a:spcBef>
                <a:spcPct val="0"/>
              </a:spcBef>
            </a:pPr>
            <a:endParaRPr lang="en-US" sz="3600" b="1" dirty="0">
              <a:solidFill>
                <a:srgbClr val="493423"/>
              </a:solidFill>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13010" y="1415815"/>
            <a:ext cx="1165977" cy="1068459"/>
          </a:xfrm>
          <a:prstGeom prst="rect">
            <a:avLst/>
          </a:prstGeom>
        </p:spPr>
      </p:pic>
    </p:spTree>
    <p:extLst>
      <p:ext uri="{BB962C8B-B14F-4D97-AF65-F5344CB8AC3E}">
        <p14:creationId xmlns:p14="http://schemas.microsoft.com/office/powerpoint/2010/main" val="4997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12084" y="134374"/>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5600" y="0"/>
            <a:ext cx="1563535" cy="156353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0492">
            <a:off x="10424459" y="3881440"/>
            <a:ext cx="720225" cy="132927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800" y="2308350"/>
            <a:ext cx="9804400" cy="2241301"/>
          </a:xfrm>
          <a:prstGeom prst="rect">
            <a:avLst/>
          </a:prstGeom>
        </p:spPr>
      </p:pic>
      <p:sp>
        <p:nvSpPr>
          <p:cNvPr id="8" name="TextBox 8"/>
          <p:cNvSpPr txBox="1"/>
          <p:nvPr/>
        </p:nvSpPr>
        <p:spPr>
          <a:xfrm>
            <a:off x="1889320" y="3072850"/>
            <a:ext cx="8413359" cy="1563826"/>
          </a:xfrm>
          <a:prstGeom prst="rect">
            <a:avLst/>
          </a:prstGeom>
        </p:spPr>
        <p:txBody>
          <a:bodyPr wrap="square" lIns="0" tIns="0" rIns="0" bIns="0" rtlCol="0" anchor="t">
            <a:spAutoFit/>
          </a:bodyPr>
          <a:lstStyle/>
          <a:p>
            <a:pPr algn="ctr" defTabSz="609630">
              <a:lnSpc>
                <a:spcPts val="6534"/>
              </a:lnSpc>
              <a:spcBef>
                <a:spcPct val="0"/>
              </a:spcBef>
            </a:pPr>
            <a:r>
              <a:rPr lang="en-US" sz="4800" b="1" dirty="0">
                <a:solidFill>
                  <a:srgbClr val="FF0000"/>
                </a:solidFill>
                <a:latin typeface="Times New Roman" panose="02020603050405020304" pitchFamily="18" charset="0"/>
                <a:cs typeface="Times New Roman" panose="02020603050405020304" pitchFamily="18" charset="0"/>
              </a:rPr>
              <a:t>1. </a:t>
            </a:r>
            <a:r>
              <a:rPr lang="en-US" sz="4800" b="1" dirty="0" err="1">
                <a:solidFill>
                  <a:srgbClr val="FF0000"/>
                </a:solidFill>
                <a:latin typeface="Times New Roman" panose="02020603050405020304" pitchFamily="18" charset="0"/>
                <a:cs typeface="Times New Roman" panose="02020603050405020304" pitchFamily="18" charset="0"/>
              </a:rPr>
              <a:t>Tác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phẩm</a:t>
            </a:r>
            <a:endPar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609630">
              <a:lnSpc>
                <a:spcPts val="6534"/>
              </a:lnSpc>
              <a:spcBef>
                <a:spcPct val="0"/>
              </a:spcBef>
            </a:pPr>
            <a:endParaRPr lang="en-US" sz="3600" b="1" dirty="0">
              <a:solidFill>
                <a:srgbClr val="493423"/>
              </a:solidFill>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13012" y="1999311"/>
            <a:ext cx="1165977" cy="1068459"/>
          </a:xfrm>
          <a:prstGeom prst="rect">
            <a:avLst/>
          </a:prstGeom>
        </p:spPr>
      </p:pic>
    </p:spTree>
    <p:extLst>
      <p:ext uri="{BB962C8B-B14F-4D97-AF65-F5344CB8AC3E}">
        <p14:creationId xmlns:p14="http://schemas.microsoft.com/office/powerpoint/2010/main" val="104484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82471" y="25400"/>
            <a:ext cx="1203180" cy="119005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88821" y="82631"/>
            <a:ext cx="1200481" cy="120048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2632" y="6374059"/>
            <a:ext cx="2312057" cy="92482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flipH="1">
            <a:off x="10020300" y="6525095"/>
            <a:ext cx="2086340" cy="56070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0974">
            <a:off x="671022" y="35123"/>
            <a:ext cx="4778785" cy="1184372"/>
          </a:xfrm>
          <a:prstGeom prst="rect">
            <a:avLst/>
          </a:prstGeom>
        </p:spPr>
      </p:pic>
      <p:sp>
        <p:nvSpPr>
          <p:cNvPr id="13" name="TextBox 12">
            <a:extLst>
              <a:ext uri="{FF2B5EF4-FFF2-40B4-BE49-F238E27FC236}">
                <a16:creationId xmlns:a16="http://schemas.microsoft.com/office/drawing/2014/main" id="{6340F2AA-A812-46FA-8007-F0C5D7C29FFA}"/>
              </a:ext>
            </a:extLst>
          </p:cNvPr>
          <p:cNvSpPr txBox="1"/>
          <p:nvPr/>
        </p:nvSpPr>
        <p:spPr>
          <a:xfrm>
            <a:off x="863600" y="207829"/>
            <a:ext cx="4639454" cy="646331"/>
          </a:xfrm>
          <a:prstGeom prst="rect">
            <a:avLst/>
          </a:prstGeom>
          <a:noFill/>
        </p:spPr>
        <p:txBody>
          <a:bodyPr wrap="square" rtlCol="0">
            <a:spAutoFit/>
          </a:bodyPr>
          <a:lstStyle/>
          <a:p>
            <a:pPr defTabSz="609630"/>
            <a:r>
              <a:rPr lang="en-US" sz="3600" b="1" dirty="0">
                <a:solidFill>
                  <a:srgbClr val="FF0000"/>
                </a:solidFill>
                <a:latin typeface="Times New Roman" panose="02020603050405020304" pitchFamily="18" charset="0"/>
                <a:cs typeface="Times New Roman" panose="02020603050405020304" pitchFamily="18" charset="0"/>
              </a:rPr>
              <a:t>a. </a:t>
            </a:r>
            <a:r>
              <a:rPr lang="vi-VN" sz="3600" b="1" dirty="0">
                <a:solidFill>
                  <a:srgbClr val="FF0000"/>
                </a:solidFill>
                <a:latin typeface="Times New Roman" panose="02020603050405020304" pitchFamily="18" charset="0"/>
                <a:cs typeface="Times New Roman" panose="02020603050405020304" pitchFamily="18" charset="0"/>
              </a:rPr>
              <a:t> Tác giả</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945F348-7135-48C5-8DC9-66F8DD925235}"/>
              </a:ext>
            </a:extLst>
          </p:cNvPr>
          <p:cNvSpPr txBox="1"/>
          <p:nvPr/>
        </p:nvSpPr>
        <p:spPr>
          <a:xfrm>
            <a:off x="232374" y="875084"/>
            <a:ext cx="10084524" cy="1224951"/>
          </a:xfrm>
          <a:prstGeom prst="rect">
            <a:avLst/>
          </a:prstGeom>
          <a:noFill/>
        </p:spPr>
        <p:txBody>
          <a:bodyPr wrap="square" rtlCol="0">
            <a:spAutoFit/>
          </a:bodyPr>
          <a:lstStyle/>
          <a:p>
            <a:pPr algn="ctr" defTabSz="609630">
              <a:lnSpc>
                <a:spcPct val="115000"/>
              </a:lnSpc>
              <a:spcAft>
                <a:spcPts val="533"/>
              </a:spcAft>
            </a:pP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 việc đọc sách báo, soạn bài ở nhà, em hãy cho biết những nét cơ bản về tác giả Trần Đăng Khoa?</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FFAE347D-D765-4A7F-942B-26FE94CC0576}"/>
              </a:ext>
            </a:extLst>
          </p:cNvPr>
          <p:cNvSpPr/>
          <p:nvPr/>
        </p:nvSpPr>
        <p:spPr>
          <a:xfrm>
            <a:off x="222070" y="2100035"/>
            <a:ext cx="7703388" cy="4757965"/>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15" indent="-304815" algn="just" defTabSz="609630">
              <a:buFont typeface="Arial" panose="020B0604020202020204" pitchFamily="34" charset="0"/>
              <a:buChar char="•"/>
            </a:pPr>
            <a:endPar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15" indent="-304815" algn="just" defTabSz="609630">
              <a:buFont typeface="Arial" panose="020B0604020202020204" pitchFamily="34" charset="0"/>
              <a:buChar char="•"/>
            </a:pP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Đăng Khoa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1958</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04815" indent="-304815" algn="just" defTabSz="609630">
              <a:buFont typeface="Arial" panose="020B0604020202020204" pitchFamily="34" charset="0"/>
              <a:buChar char="•"/>
            </a:pP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quán</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Sách – Hải Dương</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15" indent="-304815" algn="just" defTabSz="609630">
              <a:buFont typeface="Arial" panose="020B0604020202020204" pitchFamily="34" charset="0"/>
              <a:buChar char="•"/>
            </a:pP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mệnh danh là “thần đồng thơ văn”, có nhiều sáng tác thơ hay dành cho thiếu nhi.</a:t>
            </a:r>
          </a:p>
          <a:p>
            <a:pPr marL="304815" indent="-304815" algn="just" defTabSz="609630">
              <a:buFont typeface="Arial" panose="020B0604020202020204" pitchFamily="34" charset="0"/>
              <a:buChar char="•"/>
            </a:pP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báo</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Tạp</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Văn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Quân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Phó</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a:t>
            </a:r>
          </a:p>
          <a:p>
            <a:pPr marL="304815" indent="-304815" algn="just" defTabSz="609630">
              <a:lnSpc>
                <a:spcPct val="150000"/>
              </a:lnSpc>
              <a:buFontTx/>
              <a:buChar char="-"/>
            </a:pPr>
            <a:endParaRPr lang="en-US" sz="2133"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Giới Thiệu Nhà Thơ Trần Đăng Khoa">
            <a:extLst>
              <a:ext uri="{FF2B5EF4-FFF2-40B4-BE49-F238E27FC236}">
                <a16:creationId xmlns:a16="http://schemas.microsoft.com/office/drawing/2014/main" id="{17985E5A-717B-4E73-9773-13802703AF16}"/>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2861" y="2255847"/>
            <a:ext cx="3274878"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3940837"/>
      </p:ext>
    </p:extLst>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1705</TotalTime>
  <Words>1579</Words>
  <Application>Microsoft Office PowerPoint</Application>
  <PresentationFormat>Widescreen</PresentationFormat>
  <Paragraphs>182</Paragraphs>
  <Slides>27</Slides>
  <Notes>13</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27</vt:i4>
      </vt:variant>
    </vt:vector>
  </HeadingPairs>
  <TitlesOfParts>
    <vt:vector size="46" baseType="lpstr">
      <vt:lpstr>微软雅黑</vt:lpstr>
      <vt:lpstr>Arial</vt:lpstr>
      <vt:lpstr>Calibri</vt:lpstr>
      <vt:lpstr>Open Sans</vt:lpstr>
      <vt:lpstr>Segoe UI</vt:lpstr>
      <vt:lpstr>SVN-KG Ten Thousand Reasons</vt:lpstr>
      <vt:lpstr>SVN-Segoe Print</vt:lpstr>
      <vt:lpstr>Symbol</vt:lpstr>
      <vt:lpstr>Times New Roman</vt:lpstr>
      <vt:lpstr>思源黑体 CN Regular</vt:lpstr>
      <vt:lpstr>www.freeppt7.com</vt:lpstr>
      <vt:lpstr>www.jpppt.com</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Đánh thức trầu</dc:title>
  <dc:subject>B79_G6</dc:subject>
  <dc:creator>Ms. Ngọc Phan</dc:creator>
  <cp:keywords>vietlanglit</cp:keywords>
  <dc:description>vietlanglit.com</dc:description>
  <cp:lastModifiedBy>Nguyễn Châu Bảo Hân</cp:lastModifiedBy>
  <cp:revision>258</cp:revision>
  <dcterms:created xsi:type="dcterms:W3CDTF">2020-04-06T05:27:43Z</dcterms:created>
  <dcterms:modified xsi:type="dcterms:W3CDTF">2025-02-07T16:18:58Z</dcterms:modified>
  <cp:category>Ngữ văn 6 CTST</cp:category>
</cp:coreProperties>
</file>