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67" r:id="rId5"/>
    <p:sldId id="258" r:id="rId6"/>
    <p:sldId id="268" r:id="rId7"/>
    <p:sldId id="259" r:id="rId8"/>
    <p:sldId id="260" r:id="rId9"/>
    <p:sldId id="261" r:id="rId10"/>
    <p:sldId id="262" r:id="rId11"/>
    <p:sldId id="271" r:id="rId12"/>
    <p:sldId id="263" r:id="rId13"/>
    <p:sldId id="269" r:id="rId14"/>
    <p:sldId id="270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D3B312-3641-488E-9953-D5C1E6985F37}" type="doc">
      <dgm:prSet loTypeId="urn:microsoft.com/office/officeart/2005/8/layout/pyramid2" loCatId="list" qsTypeId="urn:microsoft.com/office/officeart/2005/8/quickstyle/simple1" qsCatId="simple" csTypeId="urn:microsoft.com/office/officeart/2005/8/colors/accent6_3" csCatId="accent6" phldr="1"/>
      <dgm:spPr/>
    </dgm:pt>
    <dgm:pt modelId="{D9E9CB3C-3799-44BB-80A1-59D437234F8F}">
      <dgm:prSet phldrT="[Text]" custT="1"/>
      <dgm:spPr/>
      <dgm:t>
        <a:bodyPr/>
        <a:lstStyle/>
        <a:p>
          <a:r>
            <a:rPr lang="vi-VN" sz="3600" b="1" dirty="0">
              <a:latin typeface="+mj-lt"/>
            </a:rPr>
            <a:t>Mở bài: giới thiệu được tr</a:t>
          </a:r>
          <a:r>
            <a:rPr lang="en-US" sz="3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ải</a:t>
          </a:r>
          <a:r>
            <a:rPr lang="vi-VN" sz="3600" b="1" dirty="0">
              <a:latin typeface="+mj-lt"/>
            </a:rPr>
            <a:t> nghiệm</a:t>
          </a:r>
          <a:r>
            <a:rPr lang="vi-VN" sz="4000" dirty="0"/>
            <a:t>.</a:t>
          </a:r>
          <a:endParaRPr lang="en-US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7932B9-ACEE-442D-BD0E-8C9971553526}" type="parTrans" cxnId="{775834C2-9D66-42B6-B93F-983268488C7F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712A22-50EF-4535-9E6C-3E1215AC2F74}" type="sibTrans" cxnId="{775834C2-9D66-42B6-B93F-983268488C7F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F01A56-9158-4C07-8101-D430A4FFA2C6}">
      <dgm:prSet phldrT="[Text]" custT="1"/>
      <dgm:spPr/>
      <dgm:t>
        <a:bodyPr/>
        <a:lstStyle/>
        <a:p>
          <a:r>
            <a:rPr lang="vi-VN" sz="3600" b="1" dirty="0">
              <a:latin typeface="+mj-lt"/>
            </a:rPr>
            <a:t>Thân bài: trình bày diễn biến của sự việc.</a:t>
          </a:r>
          <a:endParaRPr lang="en-US" sz="3600" b="1" dirty="0">
            <a:latin typeface="+mj-lt"/>
            <a:cs typeface="Arial" panose="020B0604020202020204" pitchFamily="34" charset="0"/>
          </a:endParaRPr>
        </a:p>
      </dgm:t>
    </dgm:pt>
    <dgm:pt modelId="{405AC34E-CB6E-4358-9308-C49782F1C40F}" type="parTrans" cxnId="{AFBBF074-3917-429C-860A-3ABA4DC176FF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B53DFA-7031-4155-B106-C82DE70E3483}" type="sibTrans" cxnId="{AFBBF074-3917-429C-860A-3ABA4DC176FF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811677-84AA-4080-952E-CC651E35AF35}">
      <dgm:prSet phldrT="[Text]" custT="1"/>
      <dgm:spPr/>
      <dgm:t>
        <a:bodyPr/>
        <a:lstStyle/>
        <a:p>
          <a:r>
            <a:rPr lang="vi-VN" sz="3600" b="1" dirty="0">
              <a:latin typeface="+mj-lt"/>
            </a:rPr>
            <a:t>Kết bài: nêu được ý nghĩa của trài nghiệm đối với người viết.</a:t>
          </a:r>
          <a:endParaRPr lang="en-US" sz="3600" b="1" dirty="0">
            <a:latin typeface="+mj-lt"/>
            <a:cs typeface="Arial" panose="020B0604020202020204" pitchFamily="34" charset="0"/>
          </a:endParaRPr>
        </a:p>
      </dgm:t>
    </dgm:pt>
    <dgm:pt modelId="{E10BBF06-F491-4678-AD82-A8C0EAFCE21D}" type="parTrans" cxnId="{78174860-EC23-485A-90BB-AC2FA04569ED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E65067-8AF4-4784-A844-7C99C40D28E2}" type="sibTrans" cxnId="{78174860-EC23-485A-90BB-AC2FA04569ED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3C64C6-1E8C-4ECE-97B3-B6022D2DBAAD}" type="pres">
      <dgm:prSet presAssocID="{96D3B312-3641-488E-9953-D5C1E6985F37}" presName="compositeShape" presStyleCnt="0">
        <dgm:presLayoutVars>
          <dgm:dir/>
          <dgm:resizeHandles/>
        </dgm:presLayoutVars>
      </dgm:prSet>
      <dgm:spPr/>
    </dgm:pt>
    <dgm:pt modelId="{70F69D21-F20A-464E-B370-224BCC22F8EF}" type="pres">
      <dgm:prSet presAssocID="{96D3B312-3641-488E-9953-D5C1E6985F37}" presName="pyramid" presStyleLbl="node1" presStyleIdx="0" presStyleCnt="1"/>
      <dgm:spPr/>
    </dgm:pt>
    <dgm:pt modelId="{80962DCC-FDF4-4D3C-B74E-8843E9DE67A7}" type="pres">
      <dgm:prSet presAssocID="{96D3B312-3641-488E-9953-D5C1E6985F37}" presName="theList" presStyleCnt="0"/>
      <dgm:spPr/>
    </dgm:pt>
    <dgm:pt modelId="{50BF184D-C6DD-4BC2-B4E0-D85FB411BEB5}" type="pres">
      <dgm:prSet presAssocID="{D9E9CB3C-3799-44BB-80A1-59D437234F8F}" presName="aNode" presStyleLbl="fgAcc1" presStyleIdx="0" presStyleCnt="3" custScaleX="308552" custLinFactNeighborX="25409" custLinFactNeighborY="57580">
        <dgm:presLayoutVars>
          <dgm:bulletEnabled val="1"/>
        </dgm:presLayoutVars>
      </dgm:prSet>
      <dgm:spPr/>
    </dgm:pt>
    <dgm:pt modelId="{31A463B4-25C5-4B9E-88BE-E05D1B230E75}" type="pres">
      <dgm:prSet presAssocID="{D9E9CB3C-3799-44BB-80A1-59D437234F8F}" presName="aSpace" presStyleCnt="0"/>
      <dgm:spPr/>
    </dgm:pt>
    <dgm:pt modelId="{A42A105B-C75A-404D-9753-B10FF4D48CA4}" type="pres">
      <dgm:prSet presAssocID="{A0F01A56-9158-4C07-8101-D430A4FFA2C6}" presName="aNode" presStyleLbl="fgAcc1" presStyleIdx="1" presStyleCnt="3" custScaleX="304968" custLinFactY="10081" custLinFactNeighborX="23617" custLinFactNeighborY="100000">
        <dgm:presLayoutVars>
          <dgm:bulletEnabled val="1"/>
        </dgm:presLayoutVars>
      </dgm:prSet>
      <dgm:spPr/>
    </dgm:pt>
    <dgm:pt modelId="{90370AB7-2B0A-4BA3-962C-44B882EE0F0E}" type="pres">
      <dgm:prSet presAssocID="{A0F01A56-9158-4C07-8101-D430A4FFA2C6}" presName="aSpace" presStyleCnt="0"/>
      <dgm:spPr/>
    </dgm:pt>
    <dgm:pt modelId="{44E9A87A-6BB0-4D49-983B-DE435AFEAAE4}" type="pres">
      <dgm:prSet presAssocID="{30811677-84AA-4080-952E-CC651E35AF35}" presName="aNode" presStyleLbl="fgAcc1" presStyleIdx="2" presStyleCnt="3" custScaleX="311637" custLinFactY="24711" custLinFactNeighborX="24161" custLinFactNeighborY="100000">
        <dgm:presLayoutVars>
          <dgm:bulletEnabled val="1"/>
        </dgm:presLayoutVars>
      </dgm:prSet>
      <dgm:spPr/>
    </dgm:pt>
    <dgm:pt modelId="{C87A42B0-5CAD-48CC-B7B6-01BE2DCEB553}" type="pres">
      <dgm:prSet presAssocID="{30811677-84AA-4080-952E-CC651E35AF35}" presName="aSpace" presStyleCnt="0"/>
      <dgm:spPr/>
    </dgm:pt>
  </dgm:ptLst>
  <dgm:cxnLst>
    <dgm:cxn modelId="{C030DD3B-84F0-459A-BB19-E1F321C98EAD}" type="presOf" srcId="{A0F01A56-9158-4C07-8101-D430A4FFA2C6}" destId="{A42A105B-C75A-404D-9753-B10FF4D48CA4}" srcOrd="0" destOrd="0" presId="urn:microsoft.com/office/officeart/2005/8/layout/pyramid2"/>
    <dgm:cxn modelId="{78174860-EC23-485A-90BB-AC2FA04569ED}" srcId="{96D3B312-3641-488E-9953-D5C1E6985F37}" destId="{30811677-84AA-4080-952E-CC651E35AF35}" srcOrd="2" destOrd="0" parTransId="{E10BBF06-F491-4678-AD82-A8C0EAFCE21D}" sibTransId="{E8E65067-8AF4-4784-A844-7C99C40D28E2}"/>
    <dgm:cxn modelId="{015A4650-C120-4065-8B01-2C0F490563D4}" type="presOf" srcId="{30811677-84AA-4080-952E-CC651E35AF35}" destId="{44E9A87A-6BB0-4D49-983B-DE435AFEAAE4}" srcOrd="0" destOrd="0" presId="urn:microsoft.com/office/officeart/2005/8/layout/pyramid2"/>
    <dgm:cxn modelId="{AFBBF074-3917-429C-860A-3ABA4DC176FF}" srcId="{96D3B312-3641-488E-9953-D5C1E6985F37}" destId="{A0F01A56-9158-4C07-8101-D430A4FFA2C6}" srcOrd="1" destOrd="0" parTransId="{405AC34E-CB6E-4358-9308-C49782F1C40F}" sibTransId="{CEB53DFA-7031-4155-B106-C82DE70E3483}"/>
    <dgm:cxn modelId="{775834C2-9D66-42B6-B93F-983268488C7F}" srcId="{96D3B312-3641-488E-9953-D5C1E6985F37}" destId="{D9E9CB3C-3799-44BB-80A1-59D437234F8F}" srcOrd="0" destOrd="0" parTransId="{137932B9-ACEE-442D-BD0E-8C9971553526}" sibTransId="{C0712A22-50EF-4535-9E6C-3E1215AC2F74}"/>
    <dgm:cxn modelId="{82C7B0CD-7F58-49FA-876E-3A9888C9F50A}" type="presOf" srcId="{D9E9CB3C-3799-44BB-80A1-59D437234F8F}" destId="{50BF184D-C6DD-4BC2-B4E0-D85FB411BEB5}" srcOrd="0" destOrd="0" presId="urn:microsoft.com/office/officeart/2005/8/layout/pyramid2"/>
    <dgm:cxn modelId="{D96CF0D4-10F5-46D8-A753-415CE3F1BCF5}" type="presOf" srcId="{96D3B312-3641-488E-9953-D5C1E6985F37}" destId="{B43C64C6-1E8C-4ECE-97B3-B6022D2DBAAD}" srcOrd="0" destOrd="0" presId="urn:microsoft.com/office/officeart/2005/8/layout/pyramid2"/>
    <dgm:cxn modelId="{94B9A894-ECE1-4FF1-8551-2D92049FB8A0}" type="presParOf" srcId="{B43C64C6-1E8C-4ECE-97B3-B6022D2DBAAD}" destId="{70F69D21-F20A-464E-B370-224BCC22F8EF}" srcOrd="0" destOrd="0" presId="urn:microsoft.com/office/officeart/2005/8/layout/pyramid2"/>
    <dgm:cxn modelId="{E2756528-D923-4730-9F9A-27EECB9A5E18}" type="presParOf" srcId="{B43C64C6-1E8C-4ECE-97B3-B6022D2DBAAD}" destId="{80962DCC-FDF4-4D3C-B74E-8843E9DE67A7}" srcOrd="1" destOrd="0" presId="urn:microsoft.com/office/officeart/2005/8/layout/pyramid2"/>
    <dgm:cxn modelId="{3B4E318F-F949-4EF2-9119-98D03680ADC4}" type="presParOf" srcId="{80962DCC-FDF4-4D3C-B74E-8843E9DE67A7}" destId="{50BF184D-C6DD-4BC2-B4E0-D85FB411BEB5}" srcOrd="0" destOrd="0" presId="urn:microsoft.com/office/officeart/2005/8/layout/pyramid2"/>
    <dgm:cxn modelId="{183BD83E-239D-44AC-9C4B-05D433CDDCA3}" type="presParOf" srcId="{80962DCC-FDF4-4D3C-B74E-8843E9DE67A7}" destId="{31A463B4-25C5-4B9E-88BE-E05D1B230E75}" srcOrd="1" destOrd="0" presId="urn:microsoft.com/office/officeart/2005/8/layout/pyramid2"/>
    <dgm:cxn modelId="{3C851629-019D-4D63-86D8-C82EF1AC0A0B}" type="presParOf" srcId="{80962DCC-FDF4-4D3C-B74E-8843E9DE67A7}" destId="{A42A105B-C75A-404D-9753-B10FF4D48CA4}" srcOrd="2" destOrd="0" presId="urn:microsoft.com/office/officeart/2005/8/layout/pyramid2"/>
    <dgm:cxn modelId="{2E2CC19C-EA5A-44FC-9E66-2367D84A3828}" type="presParOf" srcId="{80962DCC-FDF4-4D3C-B74E-8843E9DE67A7}" destId="{90370AB7-2B0A-4BA3-962C-44B882EE0F0E}" srcOrd="3" destOrd="0" presId="urn:microsoft.com/office/officeart/2005/8/layout/pyramid2"/>
    <dgm:cxn modelId="{F9F89744-6606-466D-9AF2-1B8FDCED60C5}" type="presParOf" srcId="{80962DCC-FDF4-4D3C-B74E-8843E9DE67A7}" destId="{44E9A87A-6BB0-4D49-983B-DE435AFEAAE4}" srcOrd="4" destOrd="0" presId="urn:microsoft.com/office/officeart/2005/8/layout/pyramid2"/>
    <dgm:cxn modelId="{791E230B-2C7C-4B08-8FBE-AF58525CAFE8}" type="presParOf" srcId="{80962DCC-FDF4-4D3C-B74E-8843E9DE67A7}" destId="{C87A42B0-5CAD-48CC-B7B6-01BE2DCEB55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69D21-F20A-464E-B370-224BCC22F8EF}">
      <dsp:nvSpPr>
        <dsp:cNvPr id="0" name=""/>
        <dsp:cNvSpPr/>
      </dsp:nvSpPr>
      <dsp:spPr>
        <a:xfrm>
          <a:off x="1845655" y="0"/>
          <a:ext cx="4320661" cy="4320661"/>
        </a:xfrm>
        <a:prstGeom prst="triangl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F184D-C6DD-4BC2-B4E0-D85FB411BEB5}">
      <dsp:nvSpPr>
        <dsp:cNvPr id="0" name=""/>
        <dsp:cNvSpPr/>
      </dsp:nvSpPr>
      <dsp:spPr>
        <a:xfrm>
          <a:off x="1791061" y="508001"/>
          <a:ext cx="8665465" cy="10227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3600" b="1" kern="1200" dirty="0">
              <a:latin typeface="+mj-lt"/>
            </a:rPr>
            <a:t>Mở bài: giới thiệu được tr</a:t>
          </a:r>
          <a:r>
            <a:rPr lang="en-US" sz="3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ải</a:t>
          </a:r>
          <a:r>
            <a:rPr lang="vi-VN" sz="3600" b="1" kern="1200" dirty="0">
              <a:latin typeface="+mj-lt"/>
            </a:rPr>
            <a:t> nghiệm</a:t>
          </a:r>
          <a:r>
            <a:rPr lang="vi-VN" sz="4000" kern="1200" dirty="0"/>
            <a:t>.</a:t>
          </a:r>
          <a:endParaRPr lang="en-US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40989" y="557929"/>
        <a:ext cx="8565609" cy="922925"/>
      </dsp:txXfrm>
    </dsp:sp>
    <dsp:sp modelId="{A42A105B-C75A-404D-9753-B10FF4D48CA4}">
      <dsp:nvSpPr>
        <dsp:cNvPr id="0" name=""/>
        <dsp:cNvSpPr/>
      </dsp:nvSpPr>
      <dsp:spPr>
        <a:xfrm>
          <a:off x="1791061" y="1815970"/>
          <a:ext cx="8564811" cy="10227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190846"/>
              <a:satOff val="8505"/>
              <a:lumOff val="118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3600" b="1" kern="1200" dirty="0">
              <a:latin typeface="+mj-lt"/>
            </a:rPr>
            <a:t>Thân bài: trình bày diễn biến của sự việc.</a:t>
          </a:r>
          <a:endParaRPr lang="en-US" sz="3600" b="1" kern="1200" dirty="0">
            <a:latin typeface="+mj-lt"/>
            <a:cs typeface="Arial" panose="020B0604020202020204" pitchFamily="34" charset="0"/>
          </a:endParaRPr>
        </a:p>
      </dsp:txBody>
      <dsp:txXfrm>
        <a:off x="1840989" y="1865898"/>
        <a:ext cx="8464955" cy="922925"/>
      </dsp:txXfrm>
    </dsp:sp>
    <dsp:sp modelId="{44E9A87A-6BB0-4D49-983B-DE435AFEAAE4}">
      <dsp:nvSpPr>
        <dsp:cNvPr id="0" name=""/>
        <dsp:cNvSpPr/>
      </dsp:nvSpPr>
      <dsp:spPr>
        <a:xfrm>
          <a:off x="1712692" y="3116232"/>
          <a:ext cx="8752105" cy="10227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3600" b="1" kern="1200" dirty="0">
              <a:latin typeface="+mj-lt"/>
            </a:rPr>
            <a:t>Kết bài: nêu được ý nghĩa của trài nghiệm đối với người viết.</a:t>
          </a:r>
          <a:endParaRPr lang="en-US" sz="3600" b="1" kern="1200" dirty="0">
            <a:latin typeface="+mj-lt"/>
            <a:cs typeface="Arial" panose="020B0604020202020204" pitchFamily="34" charset="0"/>
          </a:endParaRPr>
        </a:p>
      </dsp:txBody>
      <dsp:txXfrm>
        <a:off x="1762620" y="3166160"/>
        <a:ext cx="8652249" cy="922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04-12-2023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24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04-12-2023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155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04-12-2023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146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32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723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005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69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937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4772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75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26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04-12-2023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26222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09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339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821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080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987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4668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5951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2294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2478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16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04-12-2023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5955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77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8949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6103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82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04-12-2023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240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04-12-2023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883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04-12-2023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736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04-12-2023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694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04-12-2023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4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04-12-2023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09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340F87-5CA4-4679-87DB-DCBB8EDD272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04-12-2023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BE15D8-60EE-4369-879E-151BF499F5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539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5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04-12-2023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90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44435" y="556337"/>
            <a:ext cx="10903130" cy="2430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TIẾT</a:t>
            </a:r>
            <a:r>
              <a:rPr kumimoji="0" lang="en-US" sz="4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53-54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VIẾT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7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75328"/>
            <a:ext cx="69849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200" b="1" u="sng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QUY TRÌNH VIẾT</a:t>
            </a:r>
            <a:endParaRPr kumimoji="0" lang="en-US" sz="3200" b="1" i="0" u="sng" strike="noStrike" kern="120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075" y="615001"/>
            <a:ext cx="7501074" cy="250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Bước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1: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bị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trước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khi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viết</a:t>
            </a:r>
            <a:endParaRPr kumimoji="0" lang="en-US" sz="3200" b="1" i="0" u="none" strike="noStrike" kern="1200" cap="none" spc="0" normalizeH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lang="en-US" sz="3200" b="1" baseline="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b="1" baseline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Thu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ước 2: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 ý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49664" y="2857280"/>
            <a:ext cx="2470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PHIẾU TÌM Ý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338141"/>
              </p:ext>
            </p:extLst>
          </p:nvPr>
        </p:nvGraphicFramePr>
        <p:xfrm>
          <a:off x="24521" y="3380500"/>
          <a:ext cx="11926388" cy="31026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09017">
                  <a:extLst>
                    <a:ext uri="{9D8B030D-6E8A-4147-A177-3AD203B41FA5}">
                      <a16:colId xmlns:a16="http://schemas.microsoft.com/office/drawing/2014/main" val="1212466779"/>
                    </a:ext>
                  </a:extLst>
                </a:gridCol>
                <a:gridCol w="1517371">
                  <a:extLst>
                    <a:ext uri="{9D8B030D-6E8A-4147-A177-3AD203B41FA5}">
                      <a16:colId xmlns:a16="http://schemas.microsoft.com/office/drawing/2014/main" val="382239785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trải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521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Xảy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đâu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?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560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cử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93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xảy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?Theo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959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xảy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vậy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07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240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52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6824" y="113051"/>
            <a:ext cx="7501074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ước 2: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 ý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70663" y="891785"/>
            <a:ext cx="6544491" cy="50222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Giới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thiệu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sơ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lược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về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trải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nghiệm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70663" y="3938561"/>
            <a:ext cx="8125097" cy="156090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Sự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kiện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…..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cảm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xúc</a:t>
            </a:r>
            <a:endParaRPr lang="en-US" sz="3200" b="1" dirty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Sự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kiện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thứ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hai</a:t>
            </a:r>
            <a:r>
              <a:rPr lang="en-US" sz="3200" b="1" noProof="0" dirty="0">
                <a:solidFill>
                  <a:prstClr val="white"/>
                </a:solidFill>
                <a:latin typeface="Times New Roman" panose="02020603050405020304" pitchFamily="18" charset="0"/>
              </a:rPr>
              <a:t>….....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cảm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xúc</a:t>
            </a:r>
            <a:endParaRPr kumimoji="0" lang="en-US" sz="3200" b="1" i="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baseline="0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Sự</a:t>
            </a:r>
            <a:r>
              <a:rPr lang="en-US" sz="3200" b="1" baseline="0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baseline="0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kiện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……..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cảm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xúc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66160" y="6074229"/>
            <a:ext cx="5176839" cy="60156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lang="en-US" sz="3200" b="1" noProof="0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 </a:t>
            </a:r>
            <a:r>
              <a:rPr lang="en-US" sz="3200" b="1" noProof="0" dirty="0" err="1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3200" b="1" noProof="0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noProof="0" dirty="0" err="1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noProof="0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noProof="0" dirty="0" err="1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3200" b="1" noProof="0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noProof="0" dirty="0" err="1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3200" b="1" noProof="0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….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715578" y="1080123"/>
            <a:ext cx="715190" cy="626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769326" y="1724035"/>
            <a:ext cx="796834" cy="365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773000" y="3230525"/>
            <a:ext cx="657768" cy="128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66206" y="1183839"/>
            <a:ext cx="2103120" cy="104502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Oval 15"/>
          <p:cNvSpPr/>
          <p:nvPr/>
        </p:nvSpPr>
        <p:spPr>
          <a:xfrm>
            <a:off x="666206" y="2711275"/>
            <a:ext cx="2103120" cy="104502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12458" y="5630764"/>
            <a:ext cx="2103120" cy="104502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745378" y="3405851"/>
            <a:ext cx="524350" cy="749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715578" y="6169513"/>
            <a:ext cx="850582" cy="87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670663" y="2666287"/>
            <a:ext cx="8294914" cy="98583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Nêu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địa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3200" b="1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thời</a:t>
            </a:r>
            <a:r>
              <a:rPr lang="en-US" sz="3200" b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gian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xảy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chuyện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…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35977" y="1669257"/>
            <a:ext cx="6479177" cy="55961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tò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mò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hấp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dẫn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75328"/>
            <a:ext cx="69849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200" b="1" u="sng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QUY TRÌNH VIẾT</a:t>
            </a:r>
            <a:endParaRPr kumimoji="0" lang="en-US" sz="3200" b="1" i="0" u="sng" strike="noStrike" kern="120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075" y="615001"/>
            <a:ext cx="7501074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Bước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1: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bị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trước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khi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viết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ước 2: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 ý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9075" y="1970426"/>
            <a:ext cx="10472352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9075" y="2660798"/>
            <a:ext cx="10743814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Bước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4: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Xem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lại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chỉnh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sửa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rút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kinh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nghiệm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46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2056" y="0"/>
            <a:ext cx="8129587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4.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4: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Xem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chỉnh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sửa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rút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kinh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nghiệm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40184" y="581416"/>
            <a:ext cx="90252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68407"/>
              </p:ext>
            </p:extLst>
          </p:nvPr>
        </p:nvGraphicFramePr>
        <p:xfrm>
          <a:off x="122056" y="1166191"/>
          <a:ext cx="11961086" cy="55523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65498">
                  <a:extLst>
                    <a:ext uri="{9D8B030D-6E8A-4147-A177-3AD203B41FA5}">
                      <a16:colId xmlns:a16="http://schemas.microsoft.com/office/drawing/2014/main" val="3438208504"/>
                    </a:ext>
                  </a:extLst>
                </a:gridCol>
                <a:gridCol w="8223542">
                  <a:extLst>
                    <a:ext uri="{9D8B030D-6E8A-4147-A177-3AD203B41FA5}">
                      <a16:colId xmlns:a16="http://schemas.microsoft.com/office/drawing/2014/main" val="4226154539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1939334410"/>
                    </a:ext>
                  </a:extLst>
                </a:gridCol>
              </a:tblGrid>
              <a:tr h="100224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="1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57" marR="34144" marT="34144" marB="34144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4" marR="34144" marT="34144" marB="34144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Đạt/chưa đạt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161331"/>
                  </a:ext>
                </a:extLst>
              </a:tr>
              <a:tr h="264959">
                <a:tc rowSpan="3"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34144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478262"/>
                  </a:ext>
                </a:extLst>
              </a:tr>
              <a:tr h="461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 thiệu sơ lược về trải nghiệm.</a:t>
                      </a: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04329"/>
                  </a:ext>
                </a:extLst>
              </a:tr>
              <a:tr h="658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 dắt chuyển ý, gợi sự tò mò, hấp đẫn với người đọc.</a:t>
                      </a: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881007"/>
                  </a:ext>
                </a:extLst>
              </a:tr>
              <a:tr h="658300">
                <a:tc rowSpan="4"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xảy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610035"/>
                  </a:ext>
                </a:extLst>
              </a:tr>
              <a:tr h="461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80591"/>
                  </a:ext>
                </a:extLst>
              </a:tr>
              <a:tr h="461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0804"/>
                  </a:ext>
                </a:extLst>
              </a:tr>
              <a:tr h="2649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230580"/>
                  </a:ext>
                </a:extLst>
              </a:tr>
              <a:tr h="461630">
                <a:tc>
                  <a:txBody>
                    <a:bodyPr/>
                    <a:lstStyle/>
                    <a:p>
                      <a:pPr fontAlgn="t"/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bài</a:t>
                      </a: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34144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981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130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72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17354973">
            <a:off x="353655" y="182929"/>
            <a:ext cx="1237847" cy="1197617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6BF3CC8-50AB-416F-B5DD-E142E079ECFB}"/>
              </a:ext>
            </a:extLst>
          </p:cNvPr>
          <p:cNvSpPr/>
          <p:nvPr/>
        </p:nvSpPr>
        <p:spPr>
          <a:xfrm>
            <a:off x="1765298" y="375337"/>
            <a:ext cx="8788400" cy="812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609630">
              <a:lnSpc>
                <a:spcPct val="106000"/>
              </a:lnSpc>
            </a:pPr>
            <a:r>
              <a:rPr lang="nl-NL" sz="40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I. </a:t>
            </a:r>
            <a:r>
              <a:rPr lang="en-US" sz="4000" b="1" u="sng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TRI THỨC KIỂU VĂN BẢN:</a:t>
            </a:r>
            <a:endParaRPr lang="en-US" sz="4000" u="sng" kern="100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65298F-C4B9-4DBF-8A90-DF30EE394EB9}"/>
              </a:ext>
            </a:extLst>
          </p:cNvPr>
          <p:cNvSpPr txBox="1"/>
          <p:nvPr/>
        </p:nvSpPr>
        <p:spPr>
          <a:xfrm>
            <a:off x="203199" y="2159001"/>
            <a:ext cx="11827692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defTabSz="609630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 niệm: </a:t>
            </a:r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 lại một trải nghiệm của bản th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là kiểu bài trong đó người viết kể về diễn biến của sự việc mà mình đã trải qua và để lại nhiều ấn tượng, cảm xúc.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12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8801" y="126106"/>
            <a:ext cx="9129935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2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Yêu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cầu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đối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với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bài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kể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trải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nghiệm</a:t>
            </a:r>
            <a:endParaRPr kumimoji="0" lang="en-US" sz="36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907178" y="1685860"/>
            <a:ext cx="8608422" cy="849644"/>
          </a:xfrm>
          <a:custGeom>
            <a:avLst/>
            <a:gdLst>
              <a:gd name="connsiteX0" fmla="*/ 0 w 2312987"/>
              <a:gd name="connsiteY0" fmla="*/ 98425 h 984250"/>
              <a:gd name="connsiteX1" fmla="*/ 98425 w 2312987"/>
              <a:gd name="connsiteY1" fmla="*/ 0 h 984250"/>
              <a:gd name="connsiteX2" fmla="*/ 2214562 w 2312987"/>
              <a:gd name="connsiteY2" fmla="*/ 0 h 984250"/>
              <a:gd name="connsiteX3" fmla="*/ 2312987 w 2312987"/>
              <a:gd name="connsiteY3" fmla="*/ 98425 h 984250"/>
              <a:gd name="connsiteX4" fmla="*/ 2312987 w 2312987"/>
              <a:gd name="connsiteY4" fmla="*/ 885825 h 984250"/>
              <a:gd name="connsiteX5" fmla="*/ 2214562 w 2312987"/>
              <a:gd name="connsiteY5" fmla="*/ 984250 h 984250"/>
              <a:gd name="connsiteX6" fmla="*/ 98425 w 2312987"/>
              <a:gd name="connsiteY6" fmla="*/ 984250 h 984250"/>
              <a:gd name="connsiteX7" fmla="*/ 0 w 2312987"/>
              <a:gd name="connsiteY7" fmla="*/ 885825 h 984250"/>
              <a:gd name="connsiteX8" fmla="*/ 0 w 2312987"/>
              <a:gd name="connsiteY8" fmla="*/ 98425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2987" h="984250">
                <a:moveTo>
                  <a:pt x="0" y="98425"/>
                </a:moveTo>
                <a:cubicBezTo>
                  <a:pt x="0" y="44066"/>
                  <a:pt x="44066" y="0"/>
                  <a:pt x="98425" y="0"/>
                </a:cubicBezTo>
                <a:lnTo>
                  <a:pt x="2214562" y="0"/>
                </a:lnTo>
                <a:cubicBezTo>
                  <a:pt x="2268921" y="0"/>
                  <a:pt x="2312987" y="44066"/>
                  <a:pt x="2312987" y="98425"/>
                </a:cubicBezTo>
                <a:lnTo>
                  <a:pt x="2312987" y="885825"/>
                </a:lnTo>
                <a:cubicBezTo>
                  <a:pt x="2312987" y="940184"/>
                  <a:pt x="2268921" y="984250"/>
                  <a:pt x="2214562" y="984250"/>
                </a:cubicBezTo>
                <a:lnTo>
                  <a:pt x="98425" y="984250"/>
                </a:lnTo>
                <a:cubicBezTo>
                  <a:pt x="44066" y="984250"/>
                  <a:pt x="0" y="940184"/>
                  <a:pt x="0" y="885825"/>
                </a:cubicBezTo>
                <a:lnTo>
                  <a:pt x="0" y="98425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408" tIns="97408" rIns="97408" bIns="97408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ngôi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432162" y="2588607"/>
            <a:ext cx="1327675" cy="318617"/>
          </a:xfrm>
          <a:custGeom>
            <a:avLst/>
            <a:gdLst>
              <a:gd name="connsiteX0" fmla="*/ 0 w 369093"/>
              <a:gd name="connsiteY0" fmla="*/ 88582 h 442912"/>
              <a:gd name="connsiteX1" fmla="*/ 184547 w 369093"/>
              <a:gd name="connsiteY1" fmla="*/ 88582 h 442912"/>
              <a:gd name="connsiteX2" fmla="*/ 184547 w 369093"/>
              <a:gd name="connsiteY2" fmla="*/ 0 h 442912"/>
              <a:gd name="connsiteX3" fmla="*/ 369093 w 369093"/>
              <a:gd name="connsiteY3" fmla="*/ 221456 h 442912"/>
              <a:gd name="connsiteX4" fmla="*/ 184547 w 369093"/>
              <a:gd name="connsiteY4" fmla="*/ 442912 h 442912"/>
              <a:gd name="connsiteX5" fmla="*/ 184547 w 369093"/>
              <a:gd name="connsiteY5" fmla="*/ 354330 h 442912"/>
              <a:gd name="connsiteX6" fmla="*/ 0 w 369093"/>
              <a:gd name="connsiteY6" fmla="*/ 354330 h 442912"/>
              <a:gd name="connsiteX7" fmla="*/ 0 w 369093"/>
              <a:gd name="connsiteY7" fmla="*/ 88582 h 44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9093" h="442912">
                <a:moveTo>
                  <a:pt x="295274" y="1"/>
                </a:moveTo>
                <a:lnTo>
                  <a:pt x="295274" y="221457"/>
                </a:lnTo>
                <a:lnTo>
                  <a:pt x="369093" y="221457"/>
                </a:lnTo>
                <a:lnTo>
                  <a:pt x="184547" y="442911"/>
                </a:lnTo>
                <a:lnTo>
                  <a:pt x="0" y="221457"/>
                </a:lnTo>
                <a:lnTo>
                  <a:pt x="73819" y="221457"/>
                </a:lnTo>
                <a:lnTo>
                  <a:pt x="73819" y="1"/>
                </a:lnTo>
                <a:lnTo>
                  <a:pt x="295274" y="1"/>
                </a:lnTo>
                <a:close/>
              </a:path>
            </a:pathLst>
          </a:cu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583" tIns="0" rIns="88582" bIns="110729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907178" y="2960326"/>
            <a:ext cx="8608422" cy="849644"/>
          </a:xfrm>
          <a:custGeom>
            <a:avLst/>
            <a:gdLst>
              <a:gd name="connsiteX0" fmla="*/ 0 w 2312987"/>
              <a:gd name="connsiteY0" fmla="*/ 98425 h 984250"/>
              <a:gd name="connsiteX1" fmla="*/ 98425 w 2312987"/>
              <a:gd name="connsiteY1" fmla="*/ 0 h 984250"/>
              <a:gd name="connsiteX2" fmla="*/ 2214562 w 2312987"/>
              <a:gd name="connsiteY2" fmla="*/ 0 h 984250"/>
              <a:gd name="connsiteX3" fmla="*/ 2312987 w 2312987"/>
              <a:gd name="connsiteY3" fmla="*/ 98425 h 984250"/>
              <a:gd name="connsiteX4" fmla="*/ 2312987 w 2312987"/>
              <a:gd name="connsiteY4" fmla="*/ 885825 h 984250"/>
              <a:gd name="connsiteX5" fmla="*/ 2214562 w 2312987"/>
              <a:gd name="connsiteY5" fmla="*/ 984250 h 984250"/>
              <a:gd name="connsiteX6" fmla="*/ 98425 w 2312987"/>
              <a:gd name="connsiteY6" fmla="*/ 984250 h 984250"/>
              <a:gd name="connsiteX7" fmla="*/ 0 w 2312987"/>
              <a:gd name="connsiteY7" fmla="*/ 885825 h 984250"/>
              <a:gd name="connsiteX8" fmla="*/ 0 w 2312987"/>
              <a:gd name="connsiteY8" fmla="*/ 98425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2987" h="984250">
                <a:moveTo>
                  <a:pt x="0" y="98425"/>
                </a:moveTo>
                <a:cubicBezTo>
                  <a:pt x="0" y="44066"/>
                  <a:pt x="44066" y="0"/>
                  <a:pt x="98425" y="0"/>
                </a:cubicBezTo>
                <a:lnTo>
                  <a:pt x="2214562" y="0"/>
                </a:lnTo>
                <a:cubicBezTo>
                  <a:pt x="2268921" y="0"/>
                  <a:pt x="2312987" y="44066"/>
                  <a:pt x="2312987" y="98425"/>
                </a:cubicBezTo>
                <a:lnTo>
                  <a:pt x="2312987" y="885825"/>
                </a:lnTo>
                <a:cubicBezTo>
                  <a:pt x="2312987" y="940184"/>
                  <a:pt x="2268921" y="984250"/>
                  <a:pt x="2214562" y="984250"/>
                </a:cubicBezTo>
                <a:lnTo>
                  <a:pt x="98425" y="984250"/>
                </a:lnTo>
                <a:cubicBezTo>
                  <a:pt x="44066" y="984250"/>
                  <a:pt x="0" y="940184"/>
                  <a:pt x="0" y="885825"/>
                </a:cubicBezTo>
                <a:lnTo>
                  <a:pt x="0" y="98425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408" tIns="97408" rIns="97408" bIns="97408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5432162" y="3863074"/>
            <a:ext cx="1327675" cy="318617"/>
          </a:xfrm>
          <a:custGeom>
            <a:avLst/>
            <a:gdLst>
              <a:gd name="connsiteX0" fmla="*/ 0 w 369093"/>
              <a:gd name="connsiteY0" fmla="*/ 88582 h 442912"/>
              <a:gd name="connsiteX1" fmla="*/ 184547 w 369093"/>
              <a:gd name="connsiteY1" fmla="*/ 88582 h 442912"/>
              <a:gd name="connsiteX2" fmla="*/ 184547 w 369093"/>
              <a:gd name="connsiteY2" fmla="*/ 0 h 442912"/>
              <a:gd name="connsiteX3" fmla="*/ 369093 w 369093"/>
              <a:gd name="connsiteY3" fmla="*/ 221456 h 442912"/>
              <a:gd name="connsiteX4" fmla="*/ 184547 w 369093"/>
              <a:gd name="connsiteY4" fmla="*/ 442912 h 442912"/>
              <a:gd name="connsiteX5" fmla="*/ 184547 w 369093"/>
              <a:gd name="connsiteY5" fmla="*/ 354330 h 442912"/>
              <a:gd name="connsiteX6" fmla="*/ 0 w 369093"/>
              <a:gd name="connsiteY6" fmla="*/ 354330 h 442912"/>
              <a:gd name="connsiteX7" fmla="*/ 0 w 369093"/>
              <a:gd name="connsiteY7" fmla="*/ 88582 h 44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9093" h="442912">
                <a:moveTo>
                  <a:pt x="295274" y="1"/>
                </a:moveTo>
                <a:lnTo>
                  <a:pt x="295274" y="221457"/>
                </a:lnTo>
                <a:lnTo>
                  <a:pt x="369093" y="221457"/>
                </a:lnTo>
                <a:lnTo>
                  <a:pt x="184547" y="442911"/>
                </a:lnTo>
                <a:lnTo>
                  <a:pt x="0" y="221457"/>
                </a:lnTo>
                <a:lnTo>
                  <a:pt x="73819" y="221457"/>
                </a:lnTo>
                <a:lnTo>
                  <a:pt x="73819" y="1"/>
                </a:lnTo>
                <a:lnTo>
                  <a:pt x="295274" y="1"/>
                </a:lnTo>
                <a:close/>
              </a:path>
            </a:pathLst>
          </a:cu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583" tIns="0" rIns="88582" bIns="110729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907178" y="4234794"/>
            <a:ext cx="8608422" cy="849644"/>
          </a:xfrm>
          <a:custGeom>
            <a:avLst/>
            <a:gdLst>
              <a:gd name="connsiteX0" fmla="*/ 0 w 2312987"/>
              <a:gd name="connsiteY0" fmla="*/ 98425 h 984250"/>
              <a:gd name="connsiteX1" fmla="*/ 98425 w 2312987"/>
              <a:gd name="connsiteY1" fmla="*/ 0 h 984250"/>
              <a:gd name="connsiteX2" fmla="*/ 2214562 w 2312987"/>
              <a:gd name="connsiteY2" fmla="*/ 0 h 984250"/>
              <a:gd name="connsiteX3" fmla="*/ 2312987 w 2312987"/>
              <a:gd name="connsiteY3" fmla="*/ 98425 h 984250"/>
              <a:gd name="connsiteX4" fmla="*/ 2312987 w 2312987"/>
              <a:gd name="connsiteY4" fmla="*/ 885825 h 984250"/>
              <a:gd name="connsiteX5" fmla="*/ 2214562 w 2312987"/>
              <a:gd name="connsiteY5" fmla="*/ 984250 h 984250"/>
              <a:gd name="connsiteX6" fmla="*/ 98425 w 2312987"/>
              <a:gd name="connsiteY6" fmla="*/ 984250 h 984250"/>
              <a:gd name="connsiteX7" fmla="*/ 0 w 2312987"/>
              <a:gd name="connsiteY7" fmla="*/ 885825 h 984250"/>
              <a:gd name="connsiteX8" fmla="*/ 0 w 2312987"/>
              <a:gd name="connsiteY8" fmla="*/ 98425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2987" h="984250">
                <a:moveTo>
                  <a:pt x="0" y="98425"/>
                </a:moveTo>
                <a:cubicBezTo>
                  <a:pt x="0" y="44066"/>
                  <a:pt x="44066" y="0"/>
                  <a:pt x="98425" y="0"/>
                </a:cubicBezTo>
                <a:lnTo>
                  <a:pt x="2214562" y="0"/>
                </a:lnTo>
                <a:cubicBezTo>
                  <a:pt x="2268921" y="0"/>
                  <a:pt x="2312987" y="44066"/>
                  <a:pt x="2312987" y="98425"/>
                </a:cubicBezTo>
                <a:lnTo>
                  <a:pt x="2312987" y="885825"/>
                </a:lnTo>
                <a:cubicBezTo>
                  <a:pt x="2312987" y="940184"/>
                  <a:pt x="2268921" y="984250"/>
                  <a:pt x="2214562" y="984250"/>
                </a:cubicBezTo>
                <a:lnTo>
                  <a:pt x="98425" y="984250"/>
                </a:lnTo>
                <a:cubicBezTo>
                  <a:pt x="44066" y="984250"/>
                  <a:pt x="0" y="940184"/>
                  <a:pt x="0" y="885825"/>
                </a:cubicBezTo>
                <a:lnTo>
                  <a:pt x="0" y="98425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408" tIns="97408" rIns="97408" bIns="97408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Freeform 12"/>
          <p:cNvSpPr/>
          <p:nvPr/>
        </p:nvSpPr>
        <p:spPr>
          <a:xfrm>
            <a:off x="5432162" y="5137540"/>
            <a:ext cx="1327675" cy="318617"/>
          </a:xfrm>
          <a:custGeom>
            <a:avLst/>
            <a:gdLst>
              <a:gd name="connsiteX0" fmla="*/ 0 w 369093"/>
              <a:gd name="connsiteY0" fmla="*/ 88582 h 442912"/>
              <a:gd name="connsiteX1" fmla="*/ 184547 w 369093"/>
              <a:gd name="connsiteY1" fmla="*/ 88582 h 442912"/>
              <a:gd name="connsiteX2" fmla="*/ 184547 w 369093"/>
              <a:gd name="connsiteY2" fmla="*/ 0 h 442912"/>
              <a:gd name="connsiteX3" fmla="*/ 369093 w 369093"/>
              <a:gd name="connsiteY3" fmla="*/ 221456 h 442912"/>
              <a:gd name="connsiteX4" fmla="*/ 184547 w 369093"/>
              <a:gd name="connsiteY4" fmla="*/ 442912 h 442912"/>
              <a:gd name="connsiteX5" fmla="*/ 184547 w 369093"/>
              <a:gd name="connsiteY5" fmla="*/ 354330 h 442912"/>
              <a:gd name="connsiteX6" fmla="*/ 0 w 369093"/>
              <a:gd name="connsiteY6" fmla="*/ 354330 h 442912"/>
              <a:gd name="connsiteX7" fmla="*/ 0 w 369093"/>
              <a:gd name="connsiteY7" fmla="*/ 88582 h 44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9093" h="442912">
                <a:moveTo>
                  <a:pt x="295274" y="1"/>
                </a:moveTo>
                <a:lnTo>
                  <a:pt x="295274" y="221457"/>
                </a:lnTo>
                <a:lnTo>
                  <a:pt x="369093" y="221457"/>
                </a:lnTo>
                <a:lnTo>
                  <a:pt x="184547" y="442911"/>
                </a:lnTo>
                <a:lnTo>
                  <a:pt x="0" y="221457"/>
                </a:lnTo>
                <a:lnTo>
                  <a:pt x="73819" y="221457"/>
                </a:lnTo>
                <a:lnTo>
                  <a:pt x="73819" y="1"/>
                </a:lnTo>
                <a:lnTo>
                  <a:pt x="295274" y="1"/>
                </a:lnTo>
                <a:close/>
              </a:path>
            </a:pathLst>
          </a:cu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583" tIns="0" rIns="88582" bIns="110729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907177" y="5509259"/>
            <a:ext cx="8608423" cy="977265"/>
          </a:xfrm>
          <a:custGeom>
            <a:avLst/>
            <a:gdLst>
              <a:gd name="connsiteX0" fmla="*/ 0 w 2312987"/>
              <a:gd name="connsiteY0" fmla="*/ 98425 h 984250"/>
              <a:gd name="connsiteX1" fmla="*/ 98425 w 2312987"/>
              <a:gd name="connsiteY1" fmla="*/ 0 h 984250"/>
              <a:gd name="connsiteX2" fmla="*/ 2214562 w 2312987"/>
              <a:gd name="connsiteY2" fmla="*/ 0 h 984250"/>
              <a:gd name="connsiteX3" fmla="*/ 2312987 w 2312987"/>
              <a:gd name="connsiteY3" fmla="*/ 98425 h 984250"/>
              <a:gd name="connsiteX4" fmla="*/ 2312987 w 2312987"/>
              <a:gd name="connsiteY4" fmla="*/ 885825 h 984250"/>
              <a:gd name="connsiteX5" fmla="*/ 2214562 w 2312987"/>
              <a:gd name="connsiteY5" fmla="*/ 984250 h 984250"/>
              <a:gd name="connsiteX6" fmla="*/ 98425 w 2312987"/>
              <a:gd name="connsiteY6" fmla="*/ 984250 h 984250"/>
              <a:gd name="connsiteX7" fmla="*/ 0 w 2312987"/>
              <a:gd name="connsiteY7" fmla="*/ 885825 h 984250"/>
              <a:gd name="connsiteX8" fmla="*/ 0 w 2312987"/>
              <a:gd name="connsiteY8" fmla="*/ 98425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2987" h="984250">
                <a:moveTo>
                  <a:pt x="0" y="98425"/>
                </a:moveTo>
                <a:cubicBezTo>
                  <a:pt x="0" y="44066"/>
                  <a:pt x="44066" y="0"/>
                  <a:pt x="98425" y="0"/>
                </a:cubicBezTo>
                <a:lnTo>
                  <a:pt x="2214562" y="0"/>
                </a:lnTo>
                <a:cubicBezTo>
                  <a:pt x="2268921" y="0"/>
                  <a:pt x="2312987" y="44066"/>
                  <a:pt x="2312987" y="98425"/>
                </a:cubicBezTo>
                <a:lnTo>
                  <a:pt x="2312987" y="885825"/>
                </a:lnTo>
                <a:cubicBezTo>
                  <a:pt x="2312987" y="940184"/>
                  <a:pt x="2268921" y="984250"/>
                  <a:pt x="2214562" y="984250"/>
                </a:cubicBezTo>
                <a:lnTo>
                  <a:pt x="98425" y="984250"/>
                </a:lnTo>
                <a:cubicBezTo>
                  <a:pt x="44066" y="984250"/>
                  <a:pt x="0" y="940184"/>
                  <a:pt x="0" y="885825"/>
                </a:cubicBezTo>
                <a:lnTo>
                  <a:pt x="0" y="98425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408" tIns="97408" rIns="97408" bIns="97408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9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>
            <a:extLst>
              <a:ext uri="{FF2B5EF4-FFF2-40B4-BE49-F238E27FC236}">
                <a16:creationId xmlns:a16="http://schemas.microsoft.com/office/drawing/2014/main" id="{A9D5B62B-8255-49AB-A8E7-68E78BE9A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9956801" y="3450187"/>
            <a:ext cx="2235200" cy="3522521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5B4535A-2022-4FF6-8EAF-9E9410DB45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0442262"/>
              </p:ext>
            </p:extLst>
          </p:nvPr>
        </p:nvGraphicFramePr>
        <p:xfrm>
          <a:off x="-301898" y="890786"/>
          <a:ext cx="10820401" cy="432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33B1AC9-941E-4425-B106-AC6F3C03A39F}"/>
              </a:ext>
            </a:extLst>
          </p:cNvPr>
          <p:cNvSpPr txBox="1"/>
          <p:nvPr/>
        </p:nvSpPr>
        <p:spPr>
          <a:xfrm>
            <a:off x="3130731" y="408424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630"/>
            <a:r>
              <a:rPr lang="vi-VN" sz="3200" b="1" dirty="0">
                <a:latin typeface="+mj-lt"/>
                <a:cs typeface="Arial" panose="020B0604020202020204" pitchFamily="34" charset="0"/>
              </a:rPr>
              <a:t>BỐ CỤC BÀI VĂN</a:t>
            </a:r>
            <a:endParaRPr lang="en-US" sz="3200" b="1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7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45123"/>
            <a:ext cx="5314275" cy="645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kiểu</a:t>
            </a:r>
            <a:r>
              <a:rPr kumimoji="0" lang="en-US" sz="3600" b="1" i="0" u="sng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kumimoji="0" lang="en-US" sz="3600" b="1" i="0" u="sng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endParaRPr kumimoji="0" lang="en-US" sz="36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305689" y="3759596"/>
            <a:ext cx="914400" cy="914400"/>
          </a:xfrm>
          <a:prstGeom prst="diamond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" name="Diamond 10"/>
          <p:cNvSpPr/>
          <p:nvPr/>
        </p:nvSpPr>
        <p:spPr>
          <a:xfrm>
            <a:off x="305689" y="5308052"/>
            <a:ext cx="914400" cy="914400"/>
          </a:xfrm>
          <a:prstGeom prst="diamond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" name="Diamond 11"/>
          <p:cNvSpPr/>
          <p:nvPr/>
        </p:nvSpPr>
        <p:spPr>
          <a:xfrm>
            <a:off x="305689" y="2211140"/>
            <a:ext cx="914400" cy="914400"/>
          </a:xfrm>
          <a:prstGeom prst="diamond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Diamond 12"/>
          <p:cNvSpPr/>
          <p:nvPr/>
        </p:nvSpPr>
        <p:spPr>
          <a:xfrm>
            <a:off x="305689" y="804755"/>
            <a:ext cx="914400" cy="914400"/>
          </a:xfrm>
          <a:prstGeom prst="diamond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29095" y="803854"/>
            <a:ext cx="10601796" cy="5863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chuyện trên kể bằng ngôi thứ mấy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 nghiệm của nhân vật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“tôi”  được kể lại với những sự việc chính nào?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 ra những chi tiết nhân vật “tôi” sử dụng yếu tố miêu tả khi kể lại trải nghiệm. Việc sử dụng những yếu tố đó có tác dụng gì?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 vật “tôi” đã nhận ra ý nghĩa gì của trải nghiệm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11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070" y="7663"/>
            <a:ext cx="8181975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Câu chuyện sử dụng ngôi kể thứ nhất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 sự việc chính: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097806" y="1261108"/>
            <a:ext cx="1940196" cy="4963331"/>
          </a:xfrm>
          <a:custGeom>
            <a:avLst/>
            <a:gdLst>
              <a:gd name="connsiteX0" fmla="*/ 779264 w 2244328"/>
              <a:gd name="connsiteY0" fmla="*/ 0 h 4963331"/>
              <a:gd name="connsiteX1" fmla="*/ 1465064 w 2244328"/>
              <a:gd name="connsiteY1" fmla="*/ 0 h 4963331"/>
              <a:gd name="connsiteX2" fmla="*/ 1465064 w 2244328"/>
              <a:gd name="connsiteY2" fmla="*/ 264438 h 4963331"/>
              <a:gd name="connsiteX3" fmla="*/ 1942205 w 2244328"/>
              <a:gd name="connsiteY3" fmla="*/ 264438 h 4963331"/>
              <a:gd name="connsiteX4" fmla="*/ 1942205 w 2244328"/>
              <a:gd name="connsiteY4" fmla="*/ 107805 h 4963331"/>
              <a:gd name="connsiteX5" fmla="*/ 2241352 w 2244328"/>
              <a:gd name="connsiteY5" fmla="*/ 421068 h 4963331"/>
              <a:gd name="connsiteX6" fmla="*/ 1942205 w 2244328"/>
              <a:gd name="connsiteY6" fmla="*/ 734331 h 4963331"/>
              <a:gd name="connsiteX7" fmla="*/ 1942205 w 2244328"/>
              <a:gd name="connsiteY7" fmla="*/ 577700 h 4963331"/>
              <a:gd name="connsiteX8" fmla="*/ 1465064 w 2244328"/>
              <a:gd name="connsiteY8" fmla="*/ 577700 h 4963331"/>
              <a:gd name="connsiteX9" fmla="*/ 1465064 w 2244328"/>
              <a:gd name="connsiteY9" fmla="*/ 1809179 h 4963331"/>
              <a:gd name="connsiteX10" fmla="*/ 1945181 w 2244328"/>
              <a:gd name="connsiteY10" fmla="*/ 1809179 h 4963331"/>
              <a:gd name="connsiteX11" fmla="*/ 1945181 w 2244328"/>
              <a:gd name="connsiteY11" fmla="*/ 1652547 h 4963331"/>
              <a:gd name="connsiteX12" fmla="*/ 2244328 w 2244328"/>
              <a:gd name="connsiteY12" fmla="*/ 1965810 h 4963331"/>
              <a:gd name="connsiteX13" fmla="*/ 1945181 w 2244328"/>
              <a:gd name="connsiteY13" fmla="*/ 2279073 h 4963331"/>
              <a:gd name="connsiteX14" fmla="*/ 1945181 w 2244328"/>
              <a:gd name="connsiteY14" fmla="*/ 2122442 h 4963331"/>
              <a:gd name="connsiteX15" fmla="*/ 1465064 w 2244328"/>
              <a:gd name="connsiteY15" fmla="*/ 2122442 h 4963331"/>
              <a:gd name="connsiteX16" fmla="*/ 1465064 w 2244328"/>
              <a:gd name="connsiteY16" fmla="*/ 3355948 h 4963331"/>
              <a:gd name="connsiteX17" fmla="*/ 1942205 w 2244328"/>
              <a:gd name="connsiteY17" fmla="*/ 3355948 h 4963331"/>
              <a:gd name="connsiteX18" fmla="*/ 1942205 w 2244328"/>
              <a:gd name="connsiteY18" fmla="*/ 3199316 h 4963331"/>
              <a:gd name="connsiteX19" fmla="*/ 2241352 w 2244328"/>
              <a:gd name="connsiteY19" fmla="*/ 3512579 h 4963331"/>
              <a:gd name="connsiteX20" fmla="*/ 1942205 w 2244328"/>
              <a:gd name="connsiteY20" fmla="*/ 3825842 h 4963331"/>
              <a:gd name="connsiteX21" fmla="*/ 1942205 w 2244328"/>
              <a:gd name="connsiteY21" fmla="*/ 3669211 h 4963331"/>
              <a:gd name="connsiteX22" fmla="*/ 1465064 w 2244328"/>
              <a:gd name="connsiteY22" fmla="*/ 3669211 h 4963331"/>
              <a:gd name="connsiteX23" fmla="*/ 1465064 w 2244328"/>
              <a:gd name="connsiteY23" fmla="*/ 4846666 h 4963331"/>
              <a:gd name="connsiteX24" fmla="*/ 779264 w 2244328"/>
              <a:gd name="connsiteY24" fmla="*/ 4846666 h 4963331"/>
              <a:gd name="connsiteX25" fmla="*/ 779264 w 2244328"/>
              <a:gd name="connsiteY25" fmla="*/ 4801570 h 4963331"/>
              <a:gd name="connsiteX26" fmla="*/ 431274 w 2244328"/>
              <a:gd name="connsiteY26" fmla="*/ 4801570 h 4963331"/>
              <a:gd name="connsiteX27" fmla="*/ 431274 w 2244328"/>
              <a:gd name="connsiteY27" fmla="*/ 4963331 h 4963331"/>
              <a:gd name="connsiteX28" fmla="*/ 107752 w 2244328"/>
              <a:gd name="connsiteY28" fmla="*/ 4639810 h 4963331"/>
              <a:gd name="connsiteX29" fmla="*/ 431274 w 2244328"/>
              <a:gd name="connsiteY29" fmla="*/ 4316288 h 4963331"/>
              <a:gd name="connsiteX30" fmla="*/ 431274 w 2244328"/>
              <a:gd name="connsiteY30" fmla="*/ 4478049 h 4963331"/>
              <a:gd name="connsiteX31" fmla="*/ 779264 w 2244328"/>
              <a:gd name="connsiteY31" fmla="*/ 4478049 h 4963331"/>
              <a:gd name="connsiteX32" fmla="*/ 779264 w 2244328"/>
              <a:gd name="connsiteY32" fmla="*/ 3046071 h 4963331"/>
              <a:gd name="connsiteX33" fmla="*/ 306490 w 2244328"/>
              <a:gd name="connsiteY33" fmla="*/ 3046071 h 4963331"/>
              <a:gd name="connsiteX34" fmla="*/ 306490 w 2244328"/>
              <a:gd name="connsiteY34" fmla="*/ 3199316 h 4963331"/>
              <a:gd name="connsiteX35" fmla="*/ 0 w 2244328"/>
              <a:gd name="connsiteY35" fmla="*/ 2892827 h 4963331"/>
              <a:gd name="connsiteX36" fmla="*/ 306490 w 2244328"/>
              <a:gd name="connsiteY36" fmla="*/ 2586337 h 4963331"/>
              <a:gd name="connsiteX37" fmla="*/ 306490 w 2244328"/>
              <a:gd name="connsiteY37" fmla="*/ 2739582 h 4963331"/>
              <a:gd name="connsiteX38" fmla="*/ 779264 w 2244328"/>
              <a:gd name="connsiteY38" fmla="*/ 2739582 h 4963331"/>
              <a:gd name="connsiteX39" fmla="*/ 779264 w 2244328"/>
              <a:gd name="connsiteY39" fmla="*/ 1315759 h 4963331"/>
              <a:gd name="connsiteX40" fmla="*/ 307212 w 2244328"/>
              <a:gd name="connsiteY40" fmla="*/ 1315759 h 4963331"/>
              <a:gd name="connsiteX41" fmla="*/ 307212 w 2244328"/>
              <a:gd name="connsiteY41" fmla="*/ 1469365 h 4963331"/>
              <a:gd name="connsiteX42" fmla="*/ 0 w 2244328"/>
              <a:gd name="connsiteY42" fmla="*/ 1162154 h 4963331"/>
              <a:gd name="connsiteX43" fmla="*/ 307212 w 2244328"/>
              <a:gd name="connsiteY43" fmla="*/ 854942 h 4963331"/>
              <a:gd name="connsiteX44" fmla="*/ 307212 w 2244328"/>
              <a:gd name="connsiteY44" fmla="*/ 1008548 h 4963331"/>
              <a:gd name="connsiteX45" fmla="*/ 779264 w 2244328"/>
              <a:gd name="connsiteY45" fmla="*/ 1008548 h 496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244328" h="4963331">
                <a:moveTo>
                  <a:pt x="779264" y="0"/>
                </a:moveTo>
                <a:lnTo>
                  <a:pt x="1465064" y="0"/>
                </a:lnTo>
                <a:lnTo>
                  <a:pt x="1465064" y="264438"/>
                </a:lnTo>
                <a:lnTo>
                  <a:pt x="1942205" y="264438"/>
                </a:lnTo>
                <a:lnTo>
                  <a:pt x="1942205" y="107805"/>
                </a:lnTo>
                <a:lnTo>
                  <a:pt x="2241352" y="421068"/>
                </a:lnTo>
                <a:lnTo>
                  <a:pt x="1942205" y="734331"/>
                </a:lnTo>
                <a:lnTo>
                  <a:pt x="1942205" y="577700"/>
                </a:lnTo>
                <a:lnTo>
                  <a:pt x="1465064" y="577700"/>
                </a:lnTo>
                <a:lnTo>
                  <a:pt x="1465064" y="1809179"/>
                </a:lnTo>
                <a:lnTo>
                  <a:pt x="1945181" y="1809179"/>
                </a:lnTo>
                <a:lnTo>
                  <a:pt x="1945181" y="1652547"/>
                </a:lnTo>
                <a:lnTo>
                  <a:pt x="2244328" y="1965810"/>
                </a:lnTo>
                <a:lnTo>
                  <a:pt x="1945181" y="2279073"/>
                </a:lnTo>
                <a:lnTo>
                  <a:pt x="1945181" y="2122442"/>
                </a:lnTo>
                <a:lnTo>
                  <a:pt x="1465064" y="2122442"/>
                </a:lnTo>
                <a:lnTo>
                  <a:pt x="1465064" y="3355948"/>
                </a:lnTo>
                <a:lnTo>
                  <a:pt x="1942205" y="3355948"/>
                </a:lnTo>
                <a:lnTo>
                  <a:pt x="1942205" y="3199316"/>
                </a:lnTo>
                <a:lnTo>
                  <a:pt x="2241352" y="3512579"/>
                </a:lnTo>
                <a:lnTo>
                  <a:pt x="1942205" y="3825842"/>
                </a:lnTo>
                <a:lnTo>
                  <a:pt x="1942205" y="3669211"/>
                </a:lnTo>
                <a:lnTo>
                  <a:pt x="1465064" y="3669211"/>
                </a:lnTo>
                <a:lnTo>
                  <a:pt x="1465064" y="4846666"/>
                </a:lnTo>
                <a:lnTo>
                  <a:pt x="779264" y="4846666"/>
                </a:lnTo>
                <a:lnTo>
                  <a:pt x="779264" y="4801570"/>
                </a:lnTo>
                <a:lnTo>
                  <a:pt x="431274" y="4801570"/>
                </a:lnTo>
                <a:lnTo>
                  <a:pt x="431274" y="4963331"/>
                </a:lnTo>
                <a:lnTo>
                  <a:pt x="107752" y="4639810"/>
                </a:lnTo>
                <a:lnTo>
                  <a:pt x="431274" y="4316288"/>
                </a:lnTo>
                <a:lnTo>
                  <a:pt x="431274" y="4478049"/>
                </a:lnTo>
                <a:lnTo>
                  <a:pt x="779264" y="4478049"/>
                </a:lnTo>
                <a:lnTo>
                  <a:pt x="779264" y="3046071"/>
                </a:lnTo>
                <a:lnTo>
                  <a:pt x="306490" y="3046071"/>
                </a:lnTo>
                <a:lnTo>
                  <a:pt x="306490" y="3199316"/>
                </a:lnTo>
                <a:lnTo>
                  <a:pt x="0" y="2892827"/>
                </a:lnTo>
                <a:lnTo>
                  <a:pt x="306490" y="2586337"/>
                </a:lnTo>
                <a:lnTo>
                  <a:pt x="306490" y="2739582"/>
                </a:lnTo>
                <a:lnTo>
                  <a:pt x="779264" y="2739582"/>
                </a:lnTo>
                <a:lnTo>
                  <a:pt x="779264" y="1315759"/>
                </a:lnTo>
                <a:lnTo>
                  <a:pt x="307212" y="1315759"/>
                </a:lnTo>
                <a:lnTo>
                  <a:pt x="307212" y="1469365"/>
                </a:lnTo>
                <a:lnTo>
                  <a:pt x="0" y="1162154"/>
                </a:lnTo>
                <a:lnTo>
                  <a:pt x="307212" y="854942"/>
                </a:lnTo>
                <a:lnTo>
                  <a:pt x="307212" y="1008548"/>
                </a:lnTo>
                <a:lnTo>
                  <a:pt x="779264" y="1008548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93819" y="928897"/>
            <a:ext cx="4813824" cy="147540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448577"/>
            <a:ext cx="5097806" cy="167302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nảy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189059" y="2517691"/>
            <a:ext cx="4818584" cy="144430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3640882"/>
            <a:ext cx="4956542" cy="101438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đớn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79266" y="4106485"/>
            <a:ext cx="4867275" cy="101438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5201154"/>
            <a:ext cx="5097806" cy="147540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78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9817" y="155802"/>
            <a:ext cx="8746305" cy="645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 số chi tiết có sử dụng yếu tố miêu tả: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6755" y="1400175"/>
            <a:ext cx="6486934" cy="137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6756" y="2907509"/>
            <a:ext cx="6486930" cy="137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gay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61257" y="4386263"/>
            <a:ext cx="6382429" cy="137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vẫy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chìm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6737268" y="2085975"/>
            <a:ext cx="649365" cy="2986088"/>
          </a:xfrm>
          <a:prstGeom prst="rightBrace">
            <a:avLst>
              <a:gd name="adj1" fmla="val 41336"/>
              <a:gd name="adj2" fmla="val 50957"/>
            </a:avLst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537365" y="2228852"/>
            <a:ext cx="4480464" cy="272891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86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089" y="-19983"/>
            <a:ext cx="974337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 vật “tôi” đã nhận ra ý nghĩa của trải nghiệm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8825" y="958875"/>
            <a:ext cx="11588374" cy="282962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 vật “tôi” đã nhận ra sau trải nghiệm ấy là bài học sâu sắc, cần nghe lời người lớn và chỉ nên bơi lội ở nơi an toàn, có sự giám sát của người lớn.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Ý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000" y="426534"/>
            <a:ext cx="11256608" cy="583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 số kinh nghiệm khi kể lại một trải nghiệm của bản thân: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687" y="1747353"/>
            <a:ext cx="2762250" cy="18057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7"/>
          <p:cNvSpPr/>
          <p:nvPr/>
        </p:nvSpPr>
        <p:spPr>
          <a:xfrm>
            <a:off x="323000" y="1590540"/>
            <a:ext cx="4503680" cy="61927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20006" y="1608301"/>
            <a:ext cx="4294064" cy="58375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3000" y="2790068"/>
            <a:ext cx="4569201" cy="114621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740818" y="2938190"/>
            <a:ext cx="4273252" cy="114621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58456" y="4394219"/>
            <a:ext cx="6263253" cy="58477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văn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phải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đảm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bảo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cục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3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phần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631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just">
          <a:defRPr sz="3200" b="0" i="0" dirty="0" smtClean="0"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just">
          <a:defRPr sz="3200" b="0" i="0" dirty="0" smtClean="0"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1017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Nguyễn Châu Bảo Hân</cp:lastModifiedBy>
  <cp:revision>19</cp:revision>
  <dcterms:created xsi:type="dcterms:W3CDTF">2022-11-13T12:26:51Z</dcterms:created>
  <dcterms:modified xsi:type="dcterms:W3CDTF">2023-12-03T22:12:21Z</dcterms:modified>
</cp:coreProperties>
</file>