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76" r:id="rId4"/>
    <p:sldId id="258" r:id="rId5"/>
    <p:sldId id="277"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8" r:id="rId23"/>
    <p:sldId id="279"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3" d="100"/>
          <a:sy n="83" d="100"/>
        </p:scale>
        <p:origin x="686" y="1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82871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28097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38148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67187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4689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3023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60428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57555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55995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274866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77249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95489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62706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3296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008984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08-02-2025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838560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08-02-2025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1310139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08-02-2025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268586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08-02-2025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3609328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08-02-2025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517635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08-02-2025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633220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08-02-2025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048381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989568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08-02-2025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2953319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08-02-2025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7333546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08-02-2025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956500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08-02-2025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17139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00223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4502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63283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41745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92459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05104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08-02-2025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7498775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909238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08-02-2025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534581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9.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0.png"/><Relationship Id="rId12"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22.png"/><Relationship Id="rId5" Type="http://schemas.openxmlformats.org/officeDocument/2006/relationships/image" Target="../media/image19.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5.png"/><Relationship Id="rId3" Type="http://schemas.openxmlformats.org/officeDocument/2006/relationships/audio" Target="../media/audio3.wav"/><Relationship Id="rId7" Type="http://schemas.openxmlformats.org/officeDocument/2006/relationships/image" Target="../media/image20.png"/><Relationship Id="rId12"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24.png"/><Relationship Id="rId5" Type="http://schemas.openxmlformats.org/officeDocument/2006/relationships/image" Target="../media/image19.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0.png"/><Relationship Id="rId12"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22.png"/><Relationship Id="rId5" Type="http://schemas.openxmlformats.org/officeDocument/2006/relationships/image" Target="../media/image19.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0.png"/><Relationship Id="rId12"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22.png"/><Relationship Id="rId5" Type="http://schemas.openxmlformats.org/officeDocument/2006/relationships/image" Target="../media/image19.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5.png"/><Relationship Id="rId3" Type="http://schemas.openxmlformats.org/officeDocument/2006/relationships/audio" Target="../media/audio3.wav"/><Relationship Id="rId7" Type="http://schemas.openxmlformats.org/officeDocument/2006/relationships/image" Target="../media/image20.png"/><Relationship Id="rId12"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24.png"/><Relationship Id="rId5" Type="http://schemas.openxmlformats.org/officeDocument/2006/relationships/image" Target="../media/image19.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21.png"/></Relationships>
</file>

<file path=ppt/slides/_rels/slide2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0.png"/><Relationship Id="rId12"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22.png"/><Relationship Id="rId5" Type="http://schemas.openxmlformats.org/officeDocument/2006/relationships/image" Target="../media/image19.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7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8976" flipH="1" flipV="1">
            <a:off x="-204173" y="-6069770"/>
            <a:ext cx="12943882" cy="738978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57275" y="5602866"/>
            <a:ext cx="14106549" cy="863080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16197" y="2063149"/>
            <a:ext cx="441879" cy="423651"/>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665855" y="4608625"/>
            <a:ext cx="441879" cy="423651"/>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58076" y="1672395"/>
            <a:ext cx="716574" cy="687015"/>
          </a:xfrm>
          <a:prstGeom prst="rect">
            <a:avLst/>
          </a:prstGeom>
        </p:spPr>
      </p:pic>
      <p:sp>
        <p:nvSpPr>
          <p:cNvPr id="8" name="TextBox 8"/>
          <p:cNvSpPr txBox="1"/>
          <p:nvPr/>
        </p:nvSpPr>
        <p:spPr>
          <a:xfrm>
            <a:off x="700042" y="3130410"/>
            <a:ext cx="10791913" cy="1538883"/>
          </a:xfrm>
          <a:prstGeom prst="rect">
            <a:avLst/>
          </a:prstGeom>
        </p:spPr>
        <p:txBody>
          <a:bodyPr wrap="square" lIns="0" tIns="0" rIns="0" bIns="0" rtlCol="0" anchor="t">
            <a:spAutoFit/>
          </a:bodyPr>
          <a:lstStyle/>
          <a:p>
            <a:pPr algn="ctr" defTabSz="609630">
              <a:lnSpc>
                <a:spcPts val="6000"/>
              </a:lnSpc>
              <a:defRPr/>
            </a:pPr>
            <a:r>
              <a:rPr lang="vi-VN" sz="4800" b="1" dirty="0">
                <a:solidFill>
                  <a:srgbClr val="FF0000"/>
                </a:solidFill>
                <a:latin typeface="+mj-lt"/>
                <a:cs typeface="Arial" panose="020B0604020202020204" pitchFamily="34" charset="0"/>
              </a:rPr>
              <a:t>CÔ GIÓ MẤT TÊN</a:t>
            </a:r>
          </a:p>
          <a:p>
            <a:pPr algn="r" defTabSz="609630">
              <a:lnSpc>
                <a:spcPts val="6000"/>
              </a:lnSpc>
              <a:defRPr/>
            </a:pPr>
            <a:r>
              <a:rPr lang="en-US" sz="4000" b="1" dirty="0">
                <a:solidFill>
                  <a:srgbClr val="FF0000"/>
                </a:solidFill>
                <a:latin typeface="Times New Roman" panose="02020603050405020304" pitchFamily="18" charset="0"/>
                <a:cs typeface="Times New Roman" panose="02020603050405020304" pitchFamily="18" charset="0"/>
              </a:rPr>
              <a:t>(</a:t>
            </a:r>
            <a:r>
              <a:rPr lang="vi-VN" sz="4000" b="1" dirty="0">
                <a:solidFill>
                  <a:srgbClr val="FF0000"/>
                </a:solidFill>
                <a:latin typeface="Times New Roman" panose="02020603050405020304" pitchFamily="18" charset="0"/>
                <a:cs typeface="Times New Roman" panose="02020603050405020304" pitchFamily="18" charset="0"/>
              </a:rPr>
              <a:t>Xuân Quỳnh</a:t>
            </a:r>
            <a:r>
              <a:rPr lang="en-US" sz="4000" b="1" dirty="0">
                <a:solidFill>
                  <a:srgbClr val="FF0000"/>
                </a:solidFill>
                <a:latin typeface="Times New Roman" panose="02020603050405020304" pitchFamily="18" charset="0"/>
                <a:cs typeface="Times New Roman" panose="02020603050405020304" pitchFamily="18" charset="0"/>
              </a:rPr>
              <a:t>)</a:t>
            </a:r>
          </a:p>
        </p:txBody>
      </p:sp>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256056" y="1672395"/>
            <a:ext cx="409799" cy="446195"/>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16196" y="4563998"/>
            <a:ext cx="471065" cy="512904"/>
          </a:xfrm>
          <a:prstGeom prst="rect">
            <a:avLst/>
          </a:prstGeom>
        </p:spPr>
      </p:pic>
      <p:sp>
        <p:nvSpPr>
          <p:cNvPr id="12" name="TextBox 11"/>
          <p:cNvSpPr txBox="1"/>
          <p:nvPr/>
        </p:nvSpPr>
        <p:spPr>
          <a:xfrm>
            <a:off x="274320" y="1371600"/>
            <a:ext cx="11625943" cy="1569660"/>
          </a:xfrm>
          <a:prstGeom prst="rect">
            <a:avLst/>
          </a:prstGeom>
          <a:noFill/>
        </p:spPr>
        <p:txBody>
          <a:bodyPr wrap="square" rtlCol="0">
            <a:spAutoFit/>
          </a:bodyPr>
          <a:lstStyle/>
          <a:p>
            <a:pPr algn="ctr"/>
            <a:r>
              <a:rPr lang="en-US" sz="4800" b="1" dirty="0">
                <a:solidFill>
                  <a:srgbClr val="FF0000"/>
                </a:solidFill>
                <a:latin typeface="Times New Roman" panose="02020603050405020304" pitchFamily="18" charset="0"/>
                <a:cs typeface="Times New Roman" panose="02020603050405020304" pitchFamily="18" charset="0"/>
              </a:rPr>
              <a:t>TIẾT 52</a:t>
            </a:r>
          </a:p>
          <a:p>
            <a:pPr algn="ctr"/>
            <a:r>
              <a:rPr lang="en-US" sz="4800" b="1" dirty="0">
                <a:solidFill>
                  <a:srgbClr val="FF0000"/>
                </a:solidFill>
                <a:latin typeface="Times New Roman" panose="02020603050405020304" pitchFamily="18" charset="0"/>
                <a:cs typeface="Times New Roman" panose="02020603050405020304" pitchFamily="18" charset="0"/>
              </a:rPr>
              <a:t>ĐỌC MỞ RỘNG THEO THỂ LOẠI</a:t>
            </a:r>
          </a:p>
        </p:txBody>
      </p:sp>
    </p:spTree>
    <p:extLst>
      <p:ext uri="{BB962C8B-B14F-4D97-AF65-F5344CB8AC3E}">
        <p14:creationId xmlns:p14="http://schemas.microsoft.com/office/powerpoint/2010/main" val="23681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61257"/>
            <a:ext cx="10915650" cy="619272"/>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1200"/>
              </a:spcAft>
              <a:buClrTx/>
              <a:buSzTx/>
              <a:buFontTx/>
              <a:buNone/>
              <a:tabLst/>
              <a:defRPr/>
            </a:pP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Chuyện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mất</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228600" y="962572"/>
            <a:ext cx="11372850" cy="5324535"/>
          </a:xfrm>
          <a:prstGeom prst="rect">
            <a:avLst/>
          </a:prstGeom>
        </p:spPr>
        <p:txBody>
          <a:bodyPr wrap="square">
            <a:spAutoFit/>
          </a:bodyPr>
          <a:lstStyle/>
          <a:p>
            <a:pPr marL="0" marR="0" lvl="0" indent="0" algn="just" defTabSz="914400" rtl="0" eaLnBrk="1" fontAlgn="auto" latinLnBrk="0" hangingPunct="1">
              <a:spcBef>
                <a:spcPts val="0"/>
              </a:spcBef>
              <a:spcAft>
                <a:spcPts val="12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điều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Đài</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truyền</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dây</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dợ</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bấm</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lằng</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nhằng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hát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vẫn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vang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truyền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spcBef>
                <a:spcPts val="0"/>
              </a:spcBef>
              <a:spcAft>
                <a:spcPts val="12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cuộc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tin.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spcBef>
                <a:spcPts val="0"/>
              </a:spcBef>
              <a:spcAft>
                <a:spcPts val="12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spcBef>
                <a:spcPts val="0"/>
              </a:spcBef>
              <a:spcAft>
                <a:spcPts val="12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hũ</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spcBef>
                <a:spcPts val="0"/>
              </a:spcBef>
              <a:spcAft>
                <a:spcPts val="800"/>
              </a:spcAft>
              <a:buClrTx/>
              <a:buSzPts val="1000"/>
              <a:buFont typeface="Wingdings" panose="05000000000000000000" pitchFamily="2" charset="2"/>
              <a:buChar char="q"/>
              <a:tabLst>
                <a:tab pos="457200" algn="l"/>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hũ</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mò</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hôi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bốc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nồng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nặc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spcBef>
                <a:spcPts val="0"/>
              </a:spcBef>
              <a:spcAft>
                <a:spcPts val="800"/>
              </a:spcAft>
              <a:buClrTx/>
              <a:buSzPts val="1000"/>
              <a:buFont typeface="Wingdings" panose="05000000000000000000" pitchFamily="2" charset="2"/>
              <a:buChar char="q"/>
              <a:tabLst>
                <a:tab pos="457200" algn="l"/>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chịu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nổi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xin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spcBef>
                <a:spcPts val="0"/>
              </a:spcBef>
              <a:spcAft>
                <a:spcPts val="800"/>
              </a:spcAft>
              <a:buClrTx/>
              <a:buSzPts val="1000"/>
              <a:buFont typeface="Wingdings" panose="05000000000000000000" pitchFamily="2" charset="2"/>
              <a:buChar char="q"/>
              <a:tabLst>
                <a:tab pos="457200" algn="l"/>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Chị</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Hũ</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xuất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nghe</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mò</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mẫm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spcBef>
                <a:spcPts val="0"/>
              </a:spcBef>
              <a:spcAft>
                <a:spcPts val="800"/>
              </a:spcAft>
              <a:buClrTx/>
              <a:buSzPts val="1000"/>
              <a:buFont typeface="Wingdings" panose="05000000000000000000" pitchFamily="2" charset="2"/>
              <a:buChar char="q"/>
              <a:tabLst>
                <a:tab pos="457200" algn="l"/>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Chị</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Hũ</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khuyên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quay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ích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229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2063" y="137999"/>
            <a:ext cx="10915650" cy="619272"/>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1200"/>
              </a:spcAft>
              <a:buClrTx/>
              <a:buSzTx/>
              <a:buFontTx/>
              <a:buNone/>
              <a:tabLst/>
              <a:defRPr/>
            </a:pP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Chuyện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mất</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42063" y="839314"/>
            <a:ext cx="11444288" cy="5293757"/>
          </a:xfrm>
          <a:prstGeom prst="rect">
            <a:avLst/>
          </a:prstGeom>
        </p:spPr>
        <p:txBody>
          <a:bodyPr wrap="square">
            <a:spAutoFit/>
          </a:bodyPr>
          <a:lstStyle/>
          <a:p>
            <a:pPr marL="0" marR="0" lvl="0" indent="0" algn="just" defTabSz="914400" rtl="0" eaLnBrk="1" fontAlgn="auto" latinLnBrk="0" hangingPunct="1">
              <a:spcBef>
                <a:spcPts val="0"/>
              </a:spcBef>
              <a:spcAft>
                <a:spcPts val="120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thoát</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khỏi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spcBef>
                <a:spcPts val="0"/>
              </a:spcBef>
              <a:spcAft>
                <a:spcPts val="12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Hũ</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đẩy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spcBef>
                <a:spcPts val="0"/>
              </a:spcBef>
              <a:spcAft>
                <a:spcPts val="12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trạng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buồn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phiền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quẩn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nhẽ</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Hũ</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đúng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bỏ</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thật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spcBef>
                <a:spcPts val="0"/>
              </a:spcBef>
              <a:spcAft>
                <a:spcPts val="12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Quyết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Bây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nơi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spcBef>
                <a:spcPts val="0"/>
              </a:spcBef>
              <a:spcAft>
                <a:spcPts val="12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bất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lực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khóc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òa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dáng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an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ủi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spcBef>
                <a:spcPts val="0"/>
              </a:spcBef>
              <a:spcAft>
                <a:spcPts val="12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Segoe UI Symbol" panose="020B0502040204020203" pitchFamily="34" charset="0"/>
                <a:ea typeface="Times New Roman" panose="02020603050405020304" pitchFamily="18" charset="0"/>
                <a:cs typeface="Segoe UI Symbol" panose="020B0502040204020203" pitchFamily="34" charset="0"/>
              </a:rPr>
              <a: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Rơi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trạng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cuộc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đời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090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915" y="151061"/>
            <a:ext cx="11757662" cy="67095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lang="en-US" sz="3600" b="1" dirty="0">
                <a:solidFill>
                  <a:srgbClr val="FF0000"/>
                </a:solidFill>
                <a:latin typeface="Times New Roman" panose="02020603050405020304" pitchFamily="18" charset="0"/>
                <a:ea typeface="Times New Roman" panose="02020603050405020304" pitchFamily="18" charset="0"/>
              </a:rPr>
              <a:t>c</a:t>
            </a: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rPr>
              <a:t>. Cô Gió tìm lại tên của mình</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rPr>
              <a:t>- Hoàn cảnh: </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Sau khi bị mất tên, cô Gió hốt hoảng bay đi. Cô mang hi vọng tìm thấy tên mình ở một nơi nào đó.</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Khát vọng muốn tìm lại tên của mình, muốn giúp đỡ mọi người.</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Cô gặp mặt biển mênh mông.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rPr>
              <a:t>- Cô tìm lại được công việc của mình:</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Thổi các ngọn khói bay trên tầng ống khói nhà máy.</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Tỏa hơi mát của dòng suối ra bờ cây.</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Đưa mùi thơm của hoa tràn ra đồng cỏ.</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4685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1000"/>
                                        <p:tgtEl>
                                          <p:spTgt spid="2">
                                            <p:txEl>
                                              <p:pRg st="7" end="7"/>
                                            </p:txEl>
                                          </p:spTgt>
                                        </p:tgtEl>
                                      </p:cBhvr>
                                    </p:animEffect>
                                    <p:anim calcmode="lin" valueType="num">
                                      <p:cBhvr>
                                        <p:cTn id="5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663" y="151061"/>
            <a:ext cx="11029950"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lang="en-US" sz="3200" b="1" dirty="0">
                <a:solidFill>
                  <a:prstClr val="black"/>
                </a:solidFill>
                <a:latin typeface="Times New Roman" panose="02020603050405020304" pitchFamily="18" charset="0"/>
                <a:ea typeface="Times New Roman" panose="02020603050405020304" pitchFamily="18" charset="0"/>
              </a:rPr>
              <a:t>c</a:t>
            </a: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Cô Gió tìm lại tên của mình</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sp>
        <p:nvSpPr>
          <p:cNvPr id="3" name="Rectangle 2"/>
          <p:cNvSpPr/>
          <p:nvPr/>
        </p:nvSpPr>
        <p:spPr>
          <a:xfrm>
            <a:off x="155663" y="735836"/>
            <a:ext cx="11991703" cy="59400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Đưa tiếng gọi ra xa đồng ruộng, đến tai em bé.</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Thổi bay phấp phới hai dải mũ thủy thủ. Thổi lá cờ bay phần phật. Gió giúp thuyền ra khơi.</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Thổi quay tít cái chong chóng nhỏ sặc sỡ trên tay em bé.</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Điệp ngữ "Gió thổi" tạo nhịp điệu, mô tả những công việc của cô Gió.</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Cô Gió đã tìm lại tên của mình:</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Tiếng xôn xao truyền đi "A, gió về rồi!", "Hôm nay có gió rồi!", "Nhổ neo đi, các bạn ơi, có gió rồi!".</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Em bé reo lên "Gió! Gió! Gió mát quá!".</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19159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502" y="114512"/>
            <a:ext cx="11404557" cy="649408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Cô Gió thầm nghĩ "A, tên mình đây rồi!", "Mình đã tìm thấy tên rồi!".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Cô hát "Tôi là ngọn gió... Không bao giờ nghỉ..."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Điệp → Bài thơ như một cách xưng danh, định nghĩa cô Gió.</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Niềm vui, hứng khởi khi tìm lại được tên của bản thân.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rPr>
              <a:t>- Ý nghĩa của cô Gió: </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Không có dáng hình nhưng không sao.</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Dáng hình của cô là ở người khác, sự có ích cho người khác, ở niềm vui của người khác.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Dù không nhìn thấy, người ta vẫn nhận ra và gọi tên: Gió!</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2800" b="1" i="0" u="none" strike="noStrike" kern="1200" cap="none" spc="0" normalizeH="0" baseline="0" noProof="0" dirty="0">
                <a:ln>
                  <a:noFill/>
                </a:ln>
                <a:solidFill>
                  <a:srgbClr val="C00000"/>
                </a:solidFill>
                <a:effectLst/>
                <a:uLnTx/>
                <a:uFillTx/>
                <a:latin typeface="Segoe UI Symbol" panose="020B0502040204020203" pitchFamily="34" charset="0"/>
                <a:ea typeface="Times New Roman" panose="02020603050405020304" pitchFamily="18" charset="0"/>
                <a:cs typeface="Segoe UI Symbol" panose="020B0502040204020203" pitchFamily="34" charset="0"/>
              </a:rPr>
              <a:t>➩</a:t>
            </a:r>
            <a:r>
              <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rPr>
              <a:t> Bài học</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Những việc làm tốt có thể không ai nhìn thấy nhưng chỉ cần chúng ta luôn biết quan tâm, giúp đỡ, mang lại niềm vui và tiếng cười cho người khác thì mọi người sẽ yêu thương và quý trọng bạn.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4637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Effect transition="in" filter="fade">
                                      <p:cBhvr>
                                        <p:cTn id="63" dur="1000"/>
                                        <p:tgtEl>
                                          <p:spTgt spid="4">
                                            <p:txEl>
                                              <p:pRg st="8" end="8"/>
                                            </p:txEl>
                                          </p:spTgt>
                                        </p:tgtEl>
                                      </p:cBhvr>
                                    </p:animEffect>
                                    <p:anim calcmode="lin" valueType="num">
                                      <p:cBhvr>
                                        <p:cTn id="6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7090" y="0"/>
            <a:ext cx="7904728" cy="645113"/>
          </a:xfrm>
          <a:prstGeom prst="rect">
            <a:avLst/>
          </a:prstGeom>
        </p:spPr>
        <p:txBody>
          <a:bodyPr wrap="non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US" sz="3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2</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Các</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đặc</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điểm</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của</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truyện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đồng</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thoại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889623357"/>
              </p:ext>
            </p:extLst>
          </p:nvPr>
        </p:nvGraphicFramePr>
        <p:xfrm>
          <a:off x="237090" y="822960"/>
          <a:ext cx="11715423" cy="4558936"/>
        </p:xfrm>
        <a:graphic>
          <a:graphicData uri="http://schemas.openxmlformats.org/drawingml/2006/table">
            <a:tbl>
              <a:tblPr firstRow="1" firstCol="1" lastRow="1" lastCol="1" bandRow="1" bandCol="1"/>
              <a:tblGrid>
                <a:gridCol w="2350212">
                  <a:extLst>
                    <a:ext uri="{9D8B030D-6E8A-4147-A177-3AD203B41FA5}">
                      <a16:colId xmlns:a16="http://schemas.microsoft.com/office/drawing/2014/main" val="1543283714"/>
                    </a:ext>
                  </a:extLst>
                </a:gridCol>
                <a:gridCol w="9365211">
                  <a:extLst>
                    <a:ext uri="{9D8B030D-6E8A-4147-A177-3AD203B41FA5}">
                      <a16:colId xmlns:a16="http://schemas.microsoft.com/office/drawing/2014/main" val="503903040"/>
                    </a:ext>
                  </a:extLst>
                </a:gridCol>
              </a:tblGrid>
              <a:tr h="759822">
                <a:tc>
                  <a:txBody>
                    <a:bodyPr/>
                    <a:lstStyle/>
                    <a:p>
                      <a:pPr algn="l">
                        <a:lnSpc>
                          <a:spcPct val="107000"/>
                        </a:lnSpc>
                        <a:spcAft>
                          <a:spcPts val="0"/>
                        </a:spcAft>
                      </a:pPr>
                      <a:r>
                        <a:rPr lang="en-US" sz="3600" b="1" dirty="0" err="1">
                          <a:effectLst/>
                          <a:latin typeface="Times New Roman" panose="02020603050405020304" pitchFamily="18" charset="0"/>
                          <a:ea typeface="Arial" panose="020B0604020202020204" pitchFamily="34" charset="0"/>
                          <a:cs typeface="Times New Roman" panose="02020603050405020304" pitchFamily="18" charset="0"/>
                        </a:rPr>
                        <a:t>Đặc</a:t>
                      </a:r>
                      <a:r>
                        <a:rPr lang="en-US" sz="36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effectLst/>
                          <a:latin typeface="Times New Roman" panose="02020603050405020304" pitchFamily="18" charset="0"/>
                          <a:ea typeface="Arial" panose="020B0604020202020204" pitchFamily="34" charset="0"/>
                          <a:cs typeface="Times New Roman" panose="02020603050405020304" pitchFamily="18" charset="0"/>
                        </a:rPr>
                        <a:t>điểm</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3600" b="1" dirty="0" err="1">
                          <a:effectLst/>
                          <a:latin typeface="Times New Roman" panose="02020603050405020304" pitchFamily="18" charset="0"/>
                          <a:ea typeface="Arial" panose="020B0604020202020204" pitchFamily="34" charset="0"/>
                          <a:cs typeface="Times New Roman" panose="02020603050405020304" pitchFamily="18" charset="0"/>
                        </a:rPr>
                        <a:t>Đặc</a:t>
                      </a:r>
                      <a:r>
                        <a:rPr lang="en-US" sz="36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effectLst/>
                          <a:latin typeface="Times New Roman" panose="02020603050405020304" pitchFamily="18" charset="0"/>
                          <a:ea typeface="Arial" panose="020B0604020202020204" pitchFamily="34" charset="0"/>
                          <a:cs typeface="Times New Roman" panose="02020603050405020304" pitchFamily="18" charset="0"/>
                        </a:rPr>
                        <a:t>điểm</a:t>
                      </a:r>
                      <a:r>
                        <a:rPr lang="en-US" sz="36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36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effectLst/>
                          <a:latin typeface="Times New Roman" panose="02020603050405020304" pitchFamily="18" charset="0"/>
                          <a:ea typeface="Arial" panose="020B0604020202020204" pitchFamily="34" charset="0"/>
                          <a:cs typeface="Times New Roman" panose="02020603050405020304" pitchFamily="18" charset="0"/>
                        </a:rPr>
                        <a:t>truyện</a:t>
                      </a:r>
                      <a:r>
                        <a:rPr lang="en-US" sz="36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effectLst/>
                          <a:latin typeface="Times New Roman" panose="02020603050405020304" pitchFamily="18" charset="0"/>
                          <a:ea typeface="Arial" panose="020B0604020202020204" pitchFamily="34" charset="0"/>
                          <a:cs typeface="Times New Roman" panose="02020603050405020304" pitchFamily="18" charset="0"/>
                        </a:rPr>
                        <a:t>đồng</a:t>
                      </a:r>
                      <a:r>
                        <a:rPr lang="en-US" sz="36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effectLst/>
                          <a:latin typeface="Times New Roman" panose="02020603050405020304" pitchFamily="18" charset="0"/>
                          <a:ea typeface="Arial" panose="020B0604020202020204" pitchFamily="34" charset="0"/>
                          <a:cs typeface="Times New Roman" panose="02020603050405020304" pitchFamily="18" charset="0"/>
                        </a:rPr>
                        <a:t>thoại</a:t>
                      </a:r>
                      <a:r>
                        <a:rPr lang="en-US" sz="36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b="1" i="1" dirty="0" err="1">
                          <a:effectLst/>
                          <a:latin typeface="Times New Roman" panose="02020603050405020304" pitchFamily="18" charset="0"/>
                          <a:ea typeface="Arial" panose="020B0604020202020204" pitchFamily="34" charset="0"/>
                          <a:cs typeface="Times New Roman" panose="02020603050405020304" pitchFamily="18" charset="0"/>
                        </a:rPr>
                        <a:t>Cô</a:t>
                      </a:r>
                      <a:r>
                        <a:rPr lang="en-US" sz="3600" b="1"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b="1" i="1" dirty="0" err="1">
                          <a:effectLst/>
                          <a:latin typeface="Times New Roman" panose="02020603050405020304" pitchFamily="18" charset="0"/>
                          <a:ea typeface="Arial" panose="020B0604020202020204" pitchFamily="34" charset="0"/>
                          <a:cs typeface="Times New Roman" panose="02020603050405020304" pitchFamily="18" charset="0"/>
                        </a:rPr>
                        <a:t>Gió</a:t>
                      </a:r>
                      <a:r>
                        <a:rPr lang="en-US" sz="3600" b="1"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b="1" i="1" dirty="0" err="1">
                          <a:effectLst/>
                          <a:latin typeface="Times New Roman" panose="02020603050405020304" pitchFamily="18" charset="0"/>
                          <a:ea typeface="Arial" panose="020B0604020202020204" pitchFamily="34" charset="0"/>
                          <a:cs typeface="Times New Roman" panose="02020603050405020304" pitchFamily="18" charset="0"/>
                        </a:rPr>
                        <a:t>mất</a:t>
                      </a:r>
                      <a:r>
                        <a:rPr lang="en-US" sz="3600" b="1"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b="1" i="1" dirty="0" err="1">
                          <a:effectLst/>
                          <a:latin typeface="Times New Roman" panose="02020603050405020304" pitchFamily="18" charset="0"/>
                          <a:ea typeface="Arial" panose="020B0604020202020204" pitchFamily="34" charset="0"/>
                          <a:cs typeface="Times New Roman" panose="02020603050405020304" pitchFamily="18" charset="0"/>
                        </a:rPr>
                        <a:t>tên</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2693350"/>
                  </a:ext>
                </a:extLst>
              </a:tr>
              <a:tr h="1519646">
                <a:tc>
                  <a:txBody>
                    <a:bodyPr/>
                    <a:lstStyle/>
                    <a:p>
                      <a:pPr algn="l">
                        <a:lnSpc>
                          <a:spcPct val="107000"/>
                        </a:lnSpc>
                        <a:spcAft>
                          <a:spcPts val="0"/>
                        </a:spcAft>
                      </a:pPr>
                      <a:r>
                        <a:rPr lang="en-US" sz="3600" b="1" dirty="0" err="1">
                          <a:effectLst/>
                          <a:latin typeface="Times New Roman" panose="02020603050405020304" pitchFamily="18" charset="0"/>
                          <a:ea typeface="Arial" panose="020B0604020202020204" pitchFamily="34" charset="0"/>
                          <a:cs typeface="Times New Roman" panose="02020603050405020304" pitchFamily="18" charset="0"/>
                        </a:rPr>
                        <a:t>Nội</a:t>
                      </a:r>
                      <a:r>
                        <a:rPr lang="en-US" sz="3600" b="1" dirty="0">
                          <a:effectLst/>
                          <a:latin typeface="Times New Roman" panose="02020603050405020304" pitchFamily="18" charset="0"/>
                          <a:ea typeface="Arial" panose="020B0604020202020204" pitchFamily="34" charset="0"/>
                          <a:cs typeface="Times New Roman" panose="02020603050405020304" pitchFamily="18" charset="0"/>
                        </a:rPr>
                        <a:t> dung </a:t>
                      </a:r>
                      <a:r>
                        <a:rPr lang="en-US" sz="3600" b="1" dirty="0" err="1">
                          <a:effectLst/>
                          <a:latin typeface="Times New Roman" panose="02020603050405020304" pitchFamily="18" charset="0"/>
                          <a:ea typeface="Arial" panose="020B0604020202020204" pitchFamily="34" charset="0"/>
                          <a:cs typeface="Times New Roman" panose="02020603050405020304" pitchFamily="18" charset="0"/>
                        </a:rPr>
                        <a:t>phản</a:t>
                      </a:r>
                      <a:r>
                        <a:rPr lang="en-US" sz="36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effectLst/>
                          <a:latin typeface="Times New Roman" panose="02020603050405020304" pitchFamily="18" charset="0"/>
                          <a:ea typeface="Arial" panose="020B0604020202020204" pitchFamily="34" charset="0"/>
                          <a:cs typeface="Times New Roman" panose="02020603050405020304" pitchFamily="18" charset="0"/>
                        </a:rPr>
                        <a:t>ánh</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Vừa</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phản</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ánh</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đặc</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điểm</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sinh</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hoạt</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loài</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vật</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vừa</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thể</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hiện</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đặc</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điểm</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con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5259400"/>
                  </a:ext>
                </a:extLst>
              </a:tr>
              <a:tr h="759822">
                <a:tc>
                  <a:txBody>
                    <a:bodyPr/>
                    <a:lstStyle/>
                    <a:p>
                      <a:pPr algn="l">
                        <a:lnSpc>
                          <a:spcPct val="107000"/>
                        </a:lnSpc>
                        <a:spcAft>
                          <a:spcPts val="0"/>
                        </a:spcAft>
                      </a:pPr>
                      <a:r>
                        <a:rPr lang="en-US" sz="3600" b="1" dirty="0" err="1">
                          <a:effectLst/>
                          <a:latin typeface="Times New Roman" panose="02020603050405020304" pitchFamily="18" charset="0"/>
                          <a:ea typeface="Arial" panose="020B0604020202020204" pitchFamily="34" charset="0"/>
                          <a:cs typeface="Times New Roman" panose="02020603050405020304" pitchFamily="18" charset="0"/>
                        </a:rPr>
                        <a:t>Nhân</a:t>
                      </a:r>
                      <a:r>
                        <a:rPr lang="en-US" sz="36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effectLst/>
                          <a:latin typeface="Times New Roman" panose="02020603050405020304" pitchFamily="18" charset="0"/>
                          <a:ea typeface="Arial" panose="020B0604020202020204" pitchFamily="34" charset="0"/>
                          <a:cs typeface="Times New Roman" panose="02020603050405020304" pitchFamily="18" charset="0"/>
                        </a:rPr>
                        <a:t>vật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Loài</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vật</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đồ</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vật</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được</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nhân</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hóa</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9111472"/>
                  </a:ext>
                </a:extLst>
              </a:tr>
              <a:tr h="1519646">
                <a:tc>
                  <a:txBody>
                    <a:bodyPr/>
                    <a:lstStyle/>
                    <a:p>
                      <a:pPr algn="l">
                        <a:lnSpc>
                          <a:spcPct val="107000"/>
                        </a:lnSpc>
                        <a:spcAft>
                          <a:spcPts val="0"/>
                        </a:spcAft>
                      </a:pPr>
                      <a:r>
                        <a:rPr lang="en-US" sz="3600" b="1" dirty="0" err="1">
                          <a:effectLst/>
                          <a:latin typeface="Times New Roman" panose="02020603050405020304" pitchFamily="18" charset="0"/>
                          <a:ea typeface="Arial" panose="020B0604020202020204" pitchFamily="34" charset="0"/>
                          <a:cs typeface="Times New Roman" panose="02020603050405020304" pitchFamily="18" charset="0"/>
                        </a:rPr>
                        <a:t>Cốt</a:t>
                      </a:r>
                      <a:r>
                        <a:rPr lang="en-US" sz="36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effectLst/>
                          <a:latin typeface="Times New Roman" panose="02020603050405020304" pitchFamily="18" charset="0"/>
                          <a:ea typeface="Arial" panose="020B0604020202020204" pitchFamily="34" charset="0"/>
                          <a:cs typeface="Times New Roman" panose="02020603050405020304" pitchFamily="18" charset="0"/>
                        </a:rPr>
                        <a:t>truyện</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Mang</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yếu</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tố</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hư</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cấu</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tưởng</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tượng</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việc</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theo</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trật</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tự</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thời</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gian</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2394133"/>
                  </a:ext>
                </a:extLst>
              </a:tr>
            </a:tbl>
          </a:graphicData>
        </a:graphic>
      </p:graphicFrame>
    </p:spTree>
    <p:extLst>
      <p:ext uri="{BB962C8B-B14F-4D97-AF65-F5344CB8AC3E}">
        <p14:creationId xmlns:p14="http://schemas.microsoft.com/office/powerpoint/2010/main" val="1754377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502241"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rPr>
              <a:t>III. </a:t>
            </a:r>
            <a:r>
              <a:rPr lang="en-US" sz="3600" b="1" u="sng" dirty="0">
                <a:solidFill>
                  <a:srgbClr val="FF0000"/>
                </a:solidFill>
                <a:latin typeface="Times New Roman" panose="02020603050405020304" pitchFamily="18" charset="0"/>
                <a:ea typeface="Arial" panose="020B0604020202020204" pitchFamily="34" charset="0"/>
              </a:rPr>
              <a:t>TỔNG KẾT</a:t>
            </a:r>
            <a:r>
              <a:rPr kumimoji="0" lang="en-US" sz="3600" b="1" i="0" u="sng"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rPr>
              <a:t> </a:t>
            </a:r>
            <a:endParaRPr kumimoji="0" lang="en-US" sz="3600" b="0" i="0" u="sng" strike="noStrike" kern="1200" cap="none" spc="0" normalizeH="0" baseline="0" noProof="0" dirty="0">
              <a:ln>
                <a:noFill/>
              </a:ln>
              <a:solidFill>
                <a:srgbClr val="FF0000"/>
              </a:solidFill>
              <a:effectLst/>
              <a:uLnTx/>
              <a:uFillTx/>
              <a:latin typeface="Calibri"/>
            </a:endParaRPr>
          </a:p>
        </p:txBody>
      </p:sp>
      <p:sp>
        <p:nvSpPr>
          <p:cNvPr id="5" name="Rectangle 4"/>
          <p:cNvSpPr/>
          <p:nvPr/>
        </p:nvSpPr>
        <p:spPr>
          <a:xfrm>
            <a:off x="176757" y="646331"/>
            <a:ext cx="11736569" cy="609397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1.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Thông</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điệp</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của</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văn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bản</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Câu chuyện </a:t>
            </a:r>
            <a:r>
              <a:rPr kumimoji="0" lang="vi-VN" sz="36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Cô gió mất tên</a:t>
            </a:r>
            <a:r>
              <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kể về cuộc hành trình đi làm việc tốt giúp đời của cô Gió và quá trình tìm lại tên của chính cô. </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Qua câu chuyện, chúng ta có thể rút ra được bài học về cách làm việc tốt. Những việc tốt mà chúng ta làm, dù có được nhìn thấy hay không thì cũng sẽ khiến cho bản thân vui vẻ</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nhẹ nhàng hơn và nhận được sự yêu quý từ mọi người. </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2. Nghệ thuật</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Truyện đồng thoại với lối nhân cách hóa các sự vật trong cuộc sống kết hợp các biện pháp tu từ điệp, liệt kê.</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0242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loại</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40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40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mất</a:t>
            </a:r>
            <a:r>
              <a:rPr kumimoji="0" lang="en-US" sz="40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Rectangle 25"/>
          <p:cNvSpPr/>
          <p:nvPr/>
        </p:nvSpPr>
        <p:spPr>
          <a:xfrm>
            <a:off x="1110220" y="1949345"/>
            <a:ext cx="4906798" cy="118381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Truyện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đồng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thoại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117411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Truyện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ngắn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p:txBody>
      </p:sp>
      <p:sp>
        <p:nvSpPr>
          <p:cNvPr id="43" name="Rectangle 42"/>
          <p:cNvSpPr/>
          <p:nvPr/>
        </p:nvSpPr>
        <p:spPr>
          <a:xfrm>
            <a:off x="1110220" y="3229344"/>
            <a:ext cx="4906798" cy="11312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Kí</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44" name="Rectangle 43"/>
          <p:cNvSpPr/>
          <p:nvPr/>
        </p:nvSpPr>
        <p:spPr>
          <a:xfrm>
            <a:off x="6130615" y="3223361"/>
            <a:ext cx="4906798" cy="11312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D.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Thơ</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xuôi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245478" y="2277586"/>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38751" y="3457215"/>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3381" y="3442172"/>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1994791"/>
            <a:ext cx="804742" cy="707197"/>
          </a:xfrm>
          <a:prstGeom prst="rect">
            <a:avLst/>
          </a:prstGeom>
        </p:spPr>
      </p:pic>
      <p:sp>
        <p:nvSpPr>
          <p:cNvPr id="6" name="TextBox 5"/>
          <p:cNvSpPr txBox="1"/>
          <p:nvPr/>
        </p:nvSpPr>
        <p:spPr>
          <a:xfrm>
            <a:off x="10318236" y="6519645"/>
            <a:ext cx="183002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875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Câu</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2.</a:t>
            </a: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cố</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cô</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Gió</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nét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tương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đồng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chuyện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nhân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vật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6" name="Rectangle 25"/>
          <p:cNvSpPr/>
          <p:nvPr/>
        </p:nvSpPr>
        <p:spPr>
          <a:xfrm>
            <a:off x="826910" y="1949345"/>
            <a:ext cx="5020189" cy="99106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Hũ</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đựng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đồ</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4" y="1953535"/>
            <a:ext cx="5228749" cy="98687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Ong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3" name="Rectangle 42"/>
          <p:cNvSpPr/>
          <p:nvPr/>
        </p:nvSpPr>
        <p:spPr>
          <a:xfrm>
            <a:off x="826910" y="3112585"/>
            <a:ext cx="5076717" cy="103454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Bé</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chăm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sóc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p:txBody>
      </p:sp>
      <p:sp>
        <p:nvSpPr>
          <p:cNvPr id="44" name="Rectangle 43"/>
          <p:cNvSpPr/>
          <p:nvPr/>
        </p:nvSpPr>
        <p:spPr>
          <a:xfrm>
            <a:off x="6131205" y="3099293"/>
            <a:ext cx="5263363" cy="106112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ngô</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bãi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58980" y="2069480"/>
            <a:ext cx="805722"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113256" y="3332910"/>
            <a:ext cx="804536" cy="70408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79998" y="3299551"/>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589826" y="2139137"/>
            <a:ext cx="804742" cy="643793"/>
          </a:xfrm>
          <a:prstGeom prst="rect">
            <a:avLst/>
          </a:prstGeom>
        </p:spPr>
      </p:pic>
    </p:spTree>
    <p:extLst>
      <p:ext uri="{BB962C8B-B14F-4D97-AF65-F5344CB8AC3E}">
        <p14:creationId xmlns:p14="http://schemas.microsoft.com/office/powerpoint/2010/main" val="76282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0" algn="l" defTabSz="914400" rtl="0" eaLnBrk="1" fontAlgn="auto" latinLnBrk="0" hangingPunct="1">
              <a:lnSpc>
                <a:spcPct val="107000"/>
              </a:lnSpc>
              <a:spcBef>
                <a:spcPts val="0"/>
              </a:spcBef>
              <a:spcAft>
                <a:spcPts val="120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3.</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Đâu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phải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công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việc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nhắc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đến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p:sp>
        <p:nvSpPr>
          <p:cNvPr id="26" name="Rectangle 25"/>
          <p:cNvSpPr/>
          <p:nvPr/>
        </p:nvSpPr>
        <p:spPr>
          <a:xfrm>
            <a:off x="1110220" y="1949345"/>
            <a:ext cx="4906798" cy="105551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bay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105133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Thổi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ngọn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khói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bay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tầng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ống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khói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p:txBody>
      </p:sp>
      <p:sp>
        <p:nvSpPr>
          <p:cNvPr id="43" name="Rectangle 42"/>
          <p:cNvSpPr/>
          <p:nvPr/>
        </p:nvSpPr>
        <p:spPr>
          <a:xfrm>
            <a:off x="1110220" y="3190562"/>
            <a:ext cx="4906798" cy="99567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Tỏa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4" name="Rectangle 43"/>
          <p:cNvSpPr/>
          <p:nvPr/>
        </p:nvSpPr>
        <p:spPr>
          <a:xfrm>
            <a:off x="6096000" y="3157198"/>
            <a:ext cx="4906798" cy="102904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cỏ</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31881" y="1974821"/>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3336356"/>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3381" y="3344924"/>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43707" y="2196733"/>
            <a:ext cx="804742" cy="707197"/>
          </a:xfrm>
          <a:prstGeom prst="rect">
            <a:avLst/>
          </a:prstGeom>
        </p:spPr>
      </p:pic>
      <p:sp>
        <p:nvSpPr>
          <p:cNvPr id="2" name="TextBox 1"/>
          <p:cNvSpPr txBox="1"/>
          <p:nvPr/>
        </p:nvSpPr>
        <p:spPr>
          <a:xfrm>
            <a:off x="10361978" y="6562165"/>
            <a:ext cx="183002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66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6952" y="75486"/>
            <a:ext cx="8532144" cy="200054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I</a:t>
            </a:r>
            <a:r>
              <a:rPr lang="en-US" sz="40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u="sng">
                <a:solidFill>
                  <a:srgbClr val="FF0000"/>
                </a:solidFill>
                <a:latin typeface="Times New Roman" panose="02020603050405020304" pitchFamily="18" charset="0"/>
                <a:ea typeface="Arial" panose="020B0604020202020204" pitchFamily="34" charset="0"/>
                <a:cs typeface="Times New Roman" panose="02020603050405020304" pitchFamily="18" charset="0"/>
              </a:rPr>
              <a:t>TRẢI NGHIỆM CÙNG VĂN BẢN;</a:t>
            </a:r>
            <a:endParaRPr lang="en-US" sz="40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1. </a:t>
            </a:r>
            <a:r>
              <a:rPr lang="en-US" sz="4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Tác</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giả</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tác</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phẩm</a:t>
            </a:r>
            <a:endPar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ndParaRPr>
          </a:p>
        </p:txBody>
      </p:sp>
      <p:sp>
        <p:nvSpPr>
          <p:cNvPr id="6" name="Rectangle 5"/>
          <p:cNvSpPr/>
          <p:nvPr/>
        </p:nvSpPr>
        <p:spPr>
          <a:xfrm>
            <a:off x="136952" y="1390709"/>
            <a:ext cx="5004896"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a.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Nhà</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thơ</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Xuân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Quỳnh</a:t>
            </a:r>
            <a:endParaRPr kumimoji="0" lang="en-US" sz="3600" b="0" i="0" u="none" strike="noStrike" kern="1200" cap="none" spc="0" normalizeH="0" baseline="0" noProof="0" dirty="0">
              <a:ln>
                <a:noFill/>
              </a:ln>
              <a:solidFill>
                <a:srgbClr val="FF0000"/>
              </a:solidFill>
              <a:effectLst/>
              <a:uLnTx/>
              <a:uFillTx/>
              <a:latin typeface="Calibri"/>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836023" y="2560081"/>
            <a:ext cx="3392993" cy="24765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Rectangle 7"/>
          <p:cNvSpPr/>
          <p:nvPr/>
        </p:nvSpPr>
        <p:spPr>
          <a:xfrm>
            <a:off x="707364" y="5365384"/>
            <a:ext cx="4609532"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Nguyễn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Thị</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Xuân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Quỳnh</a:t>
            </a:r>
            <a:endParaRPr kumimoji="0" lang="en-US" sz="3200" b="1" i="0" u="none" strike="noStrike" kern="1200" cap="none" spc="0" normalizeH="0" baseline="0" noProof="0" dirty="0">
              <a:ln>
                <a:noFill/>
              </a:ln>
              <a:solidFill>
                <a:prstClr val="black"/>
              </a:solidFill>
              <a:effectLst/>
              <a:uLnTx/>
              <a:uFillTx/>
              <a:latin typeface="Calibri"/>
              <a:cs typeface="+mn-cs"/>
            </a:endParaRPr>
          </a:p>
        </p:txBody>
      </p:sp>
      <p:pic>
        <p:nvPicPr>
          <p:cNvPr id="9" name="Picture 8"/>
          <p:cNvPicPr>
            <a:picLocks noChangeAspect="1"/>
          </p:cNvPicPr>
          <p:nvPr/>
        </p:nvPicPr>
        <p:blipFill>
          <a:blip r:embed="rId3"/>
          <a:stretch>
            <a:fillRect/>
          </a:stretch>
        </p:blipFill>
        <p:spPr>
          <a:xfrm>
            <a:off x="5007972" y="2275044"/>
            <a:ext cx="860789" cy="85501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0" name="Rectangle 9"/>
          <p:cNvSpPr/>
          <p:nvPr/>
        </p:nvSpPr>
        <p:spPr>
          <a:xfrm>
            <a:off x="6096000" y="2132575"/>
            <a:ext cx="5987143" cy="107721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0" defTabSz="914400" rtl="0" eaLnBrk="1" fontAlgn="auto" latinLnBrk="0" hangingPunct="1">
              <a:lnSpc>
                <a:spcPct val="100000"/>
              </a:lnSpc>
              <a:spcBef>
                <a:spcPts val="0"/>
              </a:spcBef>
              <a:spcAft>
                <a:spcPts val="1200"/>
              </a:spcAft>
              <a:buClrTx/>
              <a:buSzTx/>
              <a:buFontTx/>
              <a:buNone/>
              <a:tabLst/>
              <a:defRPr/>
            </a:pPr>
            <a:r>
              <a:rPr kumimoji="0" lang="vi-VN"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Quê quán: Làng La Khê - Hà Đông, nay thuộc Hà Nội.</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11" name="Picture 10"/>
          <p:cNvPicPr>
            <a:picLocks noChangeAspect="1"/>
          </p:cNvPicPr>
          <p:nvPr/>
        </p:nvPicPr>
        <p:blipFill>
          <a:blip r:embed="rId4"/>
          <a:stretch>
            <a:fillRect/>
          </a:stretch>
        </p:blipFill>
        <p:spPr>
          <a:xfrm>
            <a:off x="4987223" y="3751244"/>
            <a:ext cx="902286" cy="90228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2" name="Rectangle 11"/>
          <p:cNvSpPr/>
          <p:nvPr/>
        </p:nvSpPr>
        <p:spPr>
          <a:xfrm>
            <a:off x="6096000" y="3651588"/>
            <a:ext cx="5437707" cy="156966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Xuân</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Quỳnh</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là</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một</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nhà</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thơ</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trẻ</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tiêu</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biểu</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thời</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kì</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kháng</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chiến</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chống</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Mỹ</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cứu</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nước</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a:t>
            </a:r>
            <a:endParaRPr kumimoji="0" lang="en-US" sz="3200" b="0" i="0" u="none" strike="noStrike" kern="1200" cap="none" spc="0" normalizeH="0" baseline="0" noProof="0" dirty="0">
              <a:ln>
                <a:noFill/>
              </a:ln>
              <a:solidFill>
                <a:prstClr val="white"/>
              </a:solidFill>
              <a:effectLst/>
              <a:uLnTx/>
              <a:uFillTx/>
              <a:latin typeface="Calibri"/>
              <a:cs typeface="+mn-cs"/>
            </a:endParaRPr>
          </a:p>
        </p:txBody>
      </p:sp>
    </p:spTree>
    <p:extLst>
      <p:ext uri="{BB962C8B-B14F-4D97-AF65-F5344CB8AC3E}">
        <p14:creationId xmlns:p14="http://schemas.microsoft.com/office/powerpoint/2010/main" val="247163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par>
                                <p:cTn id="33" presetID="2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0"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a:lnSpc>
                <a:spcPct val="107000"/>
              </a:lnSpc>
              <a:spcAft>
                <a:spcPts val="1200"/>
              </a:spcAft>
              <a:defRPr/>
            </a:pP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4. </a:t>
            </a:r>
            <a:r>
              <a:rPr lang="vi-VN" sz="3200" dirty="0">
                <a:solidFill>
                  <a:schemeClr val="tx1"/>
                </a:solidFill>
                <a:latin typeface="Times New Roman" panose="02020603050405020304" pitchFamily="18" charset="0"/>
                <a:cs typeface="Times New Roman" panose="02020603050405020304" pitchFamily="18" charset="0"/>
              </a:rPr>
              <a:t>Cô Gió trong </a:t>
            </a:r>
            <a:r>
              <a:rPr lang="vi-VN" sz="3200" i="1" dirty="0">
                <a:solidFill>
                  <a:schemeClr val="tx1"/>
                </a:solidFill>
                <a:latin typeface="Times New Roman" panose="02020603050405020304" pitchFamily="18" charset="0"/>
                <a:cs typeface="Times New Roman" panose="02020603050405020304" pitchFamily="18" charset="0"/>
              </a:rPr>
              <a:t>Cô Gió mất tên </a:t>
            </a:r>
            <a:r>
              <a:rPr lang="vi-VN" sz="3200" dirty="0">
                <a:solidFill>
                  <a:schemeClr val="tx1"/>
                </a:solidFill>
                <a:latin typeface="Times New Roman" panose="02020603050405020304" pitchFamily="18" charset="0"/>
                <a:cs typeface="Times New Roman" panose="02020603050405020304" pitchFamily="18" charset="0"/>
              </a:rPr>
              <a:t>đã hiện lên như thế nào?</a:t>
            </a:r>
            <a:endParaRPr kumimoji="0" lang="en-US" sz="320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Rectangle 25"/>
          <p:cNvSpPr/>
          <p:nvPr/>
        </p:nvSpPr>
        <p:spPr>
          <a:xfrm>
            <a:off x="1017042" y="3832834"/>
            <a:ext cx="4906798" cy="105551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defRPr/>
            </a:pP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 </a:t>
            </a:r>
            <a:r>
              <a:rPr lang="vi-VN" sz="2800" dirty="0">
                <a:solidFill>
                  <a:schemeClr val="tx1"/>
                </a:solidFill>
                <a:latin typeface="Times New Roman" panose="02020603050405020304" pitchFamily="18" charset="0"/>
                <a:cs typeface="Times New Roman" panose="02020603050405020304" pitchFamily="18" charset="0"/>
              </a:rPr>
              <a:t>Thích giúp đỡ mọi người</a:t>
            </a:r>
            <a:endPar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defRPr/>
            </a:pPr>
            <a:r>
              <a:rPr kumimoji="0" lang="vi-VN"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2" name="Rectangle 41"/>
          <p:cNvSpPr/>
          <p:nvPr/>
        </p:nvSpPr>
        <p:spPr>
          <a:xfrm>
            <a:off x="6130615" y="1953535"/>
            <a:ext cx="4906798" cy="105133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defRPr/>
            </a:pPr>
            <a:r>
              <a:rPr kumimoji="0" lang="vi-VN"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B.</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Làm phiền mọi người</a:t>
            </a:r>
            <a:endParaRPr kumimoji="0" lang="vi-VN"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3" name="Rectangle 42"/>
          <p:cNvSpPr/>
          <p:nvPr/>
        </p:nvSpPr>
        <p:spPr>
          <a:xfrm>
            <a:off x="1033811" y="1989249"/>
            <a:ext cx="4906798" cy="99567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defRPr/>
            </a:pPr>
            <a:r>
              <a:rPr lang="vi-VN" sz="2800">
                <a:solidFill>
                  <a:schemeClr val="tx1"/>
                </a:solidFill>
                <a:latin typeface="Times New Roman" panose="02020603050405020304" pitchFamily="18" charset="0"/>
                <a:cs typeface="Times New Roman" panose="02020603050405020304" pitchFamily="18" charset="0"/>
              </a:rPr>
              <a:t>A. Thích rong chơi</a:t>
            </a:r>
            <a:r>
              <a:rPr lang="en-US"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4" name="Rectangle 43"/>
          <p:cNvSpPr/>
          <p:nvPr/>
        </p:nvSpPr>
        <p:spPr>
          <a:xfrm>
            <a:off x="6096000" y="3846057"/>
            <a:ext cx="4906798" cy="102904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defRPr/>
            </a:pP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a:solidFill>
                  <a:schemeClr val="tx1"/>
                </a:solidFill>
                <a:latin typeface="Times New Roman" panose="02020603050405020304" pitchFamily="18" charset="0"/>
                <a:cs typeface="Times New Roman" panose="02020603050405020304" pitchFamily="18" charset="0"/>
              </a:rPr>
              <a:t>Hay </a:t>
            </a:r>
            <a:r>
              <a:rPr lang="en-US" sz="2800" dirty="0" err="1">
                <a:solidFill>
                  <a:schemeClr val="tx1"/>
                </a:solidFill>
                <a:latin typeface="Times New Roman" panose="02020603050405020304" pitchFamily="18" charset="0"/>
                <a:cs typeface="Times New Roman" panose="02020603050405020304" pitchFamily="18" charset="0"/>
              </a:rPr>
              <a:t>bắt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trẻ</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nhỏ</a:t>
            </a:r>
            <a:endPar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078539" y="3883229"/>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136073" y="2082710"/>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31628" y="400155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43707" y="2196733"/>
            <a:ext cx="804742" cy="707197"/>
          </a:xfrm>
          <a:prstGeom prst="rect">
            <a:avLst/>
          </a:prstGeom>
        </p:spPr>
      </p:pic>
      <p:sp>
        <p:nvSpPr>
          <p:cNvPr id="2" name="TextBox 1"/>
          <p:cNvSpPr txBox="1"/>
          <p:nvPr/>
        </p:nvSpPr>
        <p:spPr>
          <a:xfrm>
            <a:off x="10361978" y="6562165"/>
            <a:ext cx="1830022" cy="52322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732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1200"/>
              </a:spcAft>
              <a:defRPr/>
            </a:pPr>
            <a:r>
              <a:rPr lang="en-US" sz="3600" b="1" dirty="0" err="1">
                <a:solidFill>
                  <a:schemeClr val="tx1"/>
                </a:solidFill>
                <a:latin typeface="Times New Roman" panose="02020603050405020304" pitchFamily="18" charset="0"/>
                <a:cs typeface="Times New Roman" panose="02020603050405020304" pitchFamily="18" charset="0"/>
              </a:rPr>
              <a:t>Câu</a:t>
            </a:r>
            <a:r>
              <a:rPr lang="en-US" sz="3600" b="1" dirty="0">
                <a:solidFill>
                  <a:schemeClr val="tx1"/>
                </a:solidFill>
                <a:latin typeface="Times New Roman" panose="02020603050405020304" pitchFamily="18" charset="0"/>
                <a:cs typeface="Times New Roman" panose="02020603050405020304" pitchFamily="18" charset="0"/>
              </a:rPr>
              <a:t> 5</a:t>
            </a:r>
            <a:r>
              <a:rPr lang="en-US" sz="3600" dirty="0">
                <a:solidFill>
                  <a:schemeClr val="tx1"/>
                </a:solidFill>
                <a:latin typeface="+mj-lt"/>
              </a:rPr>
              <a:t>. </a:t>
            </a:r>
            <a:r>
              <a:rPr lang="vi-VN" sz="3600" dirty="0">
                <a:solidFill>
                  <a:schemeClr val="tx1"/>
                </a:solidFill>
                <a:latin typeface="+mj-lt"/>
              </a:rPr>
              <a:t>Thái độ của mọi người trong văn bản đối với cô Gió như thế nào</a:t>
            </a:r>
            <a:endParaRPr kumimoji="0" lang="en-US" sz="3600" b="0" i="0" u="none" strike="noStrike" kern="1200" cap="none" spc="0" normalizeH="0" baseline="0" noProof="0" dirty="0">
              <a:ln>
                <a:noFill/>
              </a:ln>
              <a:solidFill>
                <a:schemeClr val="tx1"/>
              </a:solidFill>
              <a:effectLst/>
              <a:uLnTx/>
              <a:uFillTx/>
              <a:latin typeface="+mj-lt"/>
              <a:ea typeface="Times New Roman" panose="02020603050405020304" pitchFamily="18" charset="0"/>
            </a:endParaRPr>
          </a:p>
        </p:txBody>
      </p:sp>
      <p:sp>
        <p:nvSpPr>
          <p:cNvPr id="26" name="Rectangle 25"/>
          <p:cNvSpPr/>
          <p:nvPr/>
        </p:nvSpPr>
        <p:spPr>
          <a:xfrm>
            <a:off x="826910" y="1949345"/>
            <a:ext cx="5020189" cy="99106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600" dirty="0">
                <a:solidFill>
                  <a:schemeClr val="tx1"/>
                </a:solidFill>
                <a:latin typeface="Times New Roman" panose="02020603050405020304" pitchFamily="18" charset="0"/>
                <a:cs typeface="Times New Roman" panose="02020603050405020304" pitchFamily="18" charset="0"/>
              </a:rPr>
              <a:t>A. </a:t>
            </a:r>
            <a:r>
              <a:rPr lang="en-US" sz="3600" dirty="0" err="1">
                <a:solidFill>
                  <a:schemeClr val="tx1"/>
                </a:solidFill>
                <a:latin typeface="Times New Roman" panose="02020603050405020304" pitchFamily="18" charset="0"/>
                <a:cs typeface="Times New Roman" panose="02020603050405020304" pitchFamily="18" charset="0"/>
              </a:rPr>
              <a:t>Sợ</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hãi</a:t>
            </a:r>
            <a:endParaRPr kumimoji="0" lang="vi-VN" sz="3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schemeClr val="tx1"/>
              </a:solidFill>
              <a:effectLst/>
              <a:uLnTx/>
              <a:uFillTx/>
              <a:latin typeface="+mj-lt"/>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schemeClr val="tx1"/>
              </a:solidFill>
              <a:effectLst/>
              <a:uLnTx/>
              <a:uFillTx/>
              <a:latin typeface="+mj-lt"/>
              <a:ea typeface="+mn-ea"/>
              <a:cs typeface="+mn-cs"/>
            </a:endParaRPr>
          </a:p>
        </p:txBody>
      </p:sp>
      <p:sp>
        <p:nvSpPr>
          <p:cNvPr id="42" name="Rectangle 41"/>
          <p:cNvSpPr/>
          <p:nvPr/>
        </p:nvSpPr>
        <p:spPr>
          <a:xfrm>
            <a:off x="6130614" y="1953535"/>
            <a:ext cx="5228749" cy="98687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defRPr/>
            </a:pPr>
            <a:r>
              <a:rPr lang="en-US" sz="3600" dirty="0">
                <a:solidFill>
                  <a:schemeClr val="tx1"/>
                </a:solidFill>
                <a:latin typeface="Times New Roman" panose="02020603050405020304" pitchFamily="18" charset="0"/>
                <a:cs typeface="Times New Roman" panose="02020603050405020304" pitchFamily="18" charset="0"/>
              </a:rPr>
              <a:t>B. </a:t>
            </a:r>
            <a:r>
              <a:rPr lang="en-US" sz="3600" dirty="0" err="1">
                <a:solidFill>
                  <a:schemeClr val="tx1"/>
                </a:solidFill>
                <a:latin typeface="Times New Roman" panose="02020603050405020304" pitchFamily="18" charset="0"/>
                <a:cs typeface="Times New Roman" panose="02020603050405020304" pitchFamily="18" charset="0"/>
              </a:rPr>
              <a:t>Yêu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quý</a:t>
            </a:r>
            <a:endParaRPr kumimoji="0" lang="en-US" sz="36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3" name="Rectangle 42"/>
          <p:cNvSpPr/>
          <p:nvPr/>
        </p:nvSpPr>
        <p:spPr>
          <a:xfrm>
            <a:off x="826910" y="3112585"/>
            <a:ext cx="5076717" cy="103454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defRPr/>
            </a:pPr>
            <a:r>
              <a:rPr lang="vi-VN" sz="3600" dirty="0">
                <a:solidFill>
                  <a:schemeClr val="tx1"/>
                </a:solidFill>
                <a:latin typeface="+mj-lt"/>
              </a:rPr>
              <a:t>C. Cười nhạo</a:t>
            </a:r>
            <a:endParaRPr kumimoji="0" lang="vi-VN" sz="3600" b="0" i="0" u="none" strike="noStrike" kern="1200" cap="none" spc="0" normalizeH="0" baseline="0" noProof="0" dirty="0">
              <a:ln>
                <a:noFill/>
              </a:ln>
              <a:solidFill>
                <a:schemeClr val="tx1"/>
              </a:solidFill>
              <a:effectLst/>
              <a:uLnTx/>
              <a:uFillTx/>
              <a:latin typeface="+mj-lt"/>
            </a:endParaRPr>
          </a:p>
        </p:txBody>
      </p:sp>
      <p:sp>
        <p:nvSpPr>
          <p:cNvPr id="44" name="Rectangle 43"/>
          <p:cNvSpPr/>
          <p:nvPr/>
        </p:nvSpPr>
        <p:spPr>
          <a:xfrm>
            <a:off x="6131205" y="3099293"/>
            <a:ext cx="5263363" cy="106112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defRPr/>
            </a:pPr>
            <a:r>
              <a:rPr lang="en-US" sz="3600" dirty="0">
                <a:solidFill>
                  <a:schemeClr val="tx1"/>
                </a:solidFill>
                <a:latin typeface="Times New Roman" panose="02020603050405020304" pitchFamily="18" charset="0"/>
                <a:cs typeface="Times New Roman" panose="02020603050405020304" pitchFamily="18" charset="0"/>
              </a:rPr>
              <a:t>D. </a:t>
            </a:r>
            <a:r>
              <a:rPr lang="en-US" sz="3600" dirty="0" err="1">
                <a:solidFill>
                  <a:schemeClr val="tx1"/>
                </a:solidFill>
                <a:latin typeface="Times New Roman" panose="02020603050405020304" pitchFamily="18" charset="0"/>
                <a:cs typeface="Times New Roman" panose="02020603050405020304" pitchFamily="18" charset="0"/>
              </a:rPr>
              <a:t>Không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để</a:t>
            </a:r>
            <a:r>
              <a:rPr lang="en-US" sz="3600" dirty="0">
                <a:solidFill>
                  <a:schemeClr val="tx1"/>
                </a:solidFill>
                <a:latin typeface="Times New Roman" panose="02020603050405020304" pitchFamily="18" charset="0"/>
                <a:cs typeface="Times New Roman" panose="02020603050405020304" pitchFamily="18" charset="0"/>
              </a:rPr>
              <a:t> ý</a:t>
            </a:r>
            <a:endParaRPr kumimoji="0" lang="en-US" sz="36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58980" y="2069480"/>
            <a:ext cx="805722"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113256" y="3332910"/>
            <a:ext cx="804536" cy="70408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79998" y="3299551"/>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589826" y="2139137"/>
            <a:ext cx="804742" cy="643793"/>
          </a:xfrm>
          <a:prstGeom prst="rect">
            <a:avLst/>
          </a:prstGeom>
        </p:spPr>
      </p:pic>
    </p:spTree>
    <p:extLst>
      <p:ext uri="{BB962C8B-B14F-4D97-AF65-F5344CB8AC3E}">
        <p14:creationId xmlns:p14="http://schemas.microsoft.com/office/powerpoint/2010/main" val="64652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a:lnSpc>
                <a:spcPct val="107000"/>
              </a:lnSpc>
              <a:spcAft>
                <a:spcPts val="1200"/>
              </a:spcAft>
              <a:defRPr/>
            </a:pPr>
            <a:r>
              <a:rPr lang="en-US" sz="3600" b="1" dirty="0" err="1">
                <a:solidFill>
                  <a:schemeClr val="tx1"/>
                </a:solidFill>
                <a:latin typeface="Times New Roman" panose="02020603050405020304" pitchFamily="18" charset="0"/>
                <a:cs typeface="Times New Roman" panose="02020603050405020304" pitchFamily="18" charset="0"/>
              </a:rPr>
              <a:t>Câu</a:t>
            </a:r>
            <a:r>
              <a:rPr lang="en-US" sz="3600" b="1" dirty="0">
                <a:solidFill>
                  <a:schemeClr val="tx1"/>
                </a:solidFill>
                <a:latin typeface="Times New Roman" panose="02020603050405020304" pitchFamily="18" charset="0"/>
                <a:cs typeface="Times New Roman" panose="02020603050405020304" pitchFamily="18" charset="0"/>
              </a:rPr>
              <a:t> 6</a:t>
            </a:r>
            <a:r>
              <a:rPr lang="en-US" sz="3600" dirty="0">
                <a:solidFill>
                  <a:schemeClr val="tx1"/>
                </a:solidFill>
                <a:latin typeface="+mj-lt"/>
              </a:rPr>
              <a:t>. </a:t>
            </a:r>
            <a:r>
              <a:rPr lang="vi-VN" sz="3600" dirty="0">
                <a:solidFill>
                  <a:schemeClr val="tx1"/>
                </a:solidFill>
                <a:latin typeface="+mj-lt"/>
              </a:rPr>
              <a:t>Em hiểu thế nào về câu hát “</a:t>
            </a:r>
            <a:r>
              <a:rPr lang="vi-VN" sz="3600" i="1" dirty="0">
                <a:solidFill>
                  <a:schemeClr val="tx1"/>
                </a:solidFill>
                <a:latin typeface="+mj-lt"/>
              </a:rPr>
              <a:t>Tôi là ngọn gió/ Ở khắp mọi nơi</a:t>
            </a:r>
            <a:r>
              <a:rPr lang="vi-VN" sz="3600" dirty="0">
                <a:solidFill>
                  <a:schemeClr val="tx1"/>
                </a:solidFill>
                <a:latin typeface="+mj-lt"/>
              </a:rPr>
              <a:t>”</a:t>
            </a:r>
            <a:r>
              <a:rPr lang="vi-VN" sz="3600" i="1" dirty="0">
                <a:solidFill>
                  <a:schemeClr val="tx1"/>
                </a:solidFill>
                <a:latin typeface="+mj-lt"/>
              </a:rPr>
              <a:t>?</a:t>
            </a:r>
            <a:endParaRPr kumimoji="0" lang="en-US" sz="3600" b="0" i="0" u="none" strike="noStrike" kern="1200" cap="none" spc="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endParaRPr>
          </a:p>
        </p:txBody>
      </p:sp>
      <p:sp>
        <p:nvSpPr>
          <p:cNvPr id="26" name="Rectangle 25"/>
          <p:cNvSpPr/>
          <p:nvPr/>
        </p:nvSpPr>
        <p:spPr>
          <a:xfrm>
            <a:off x="934885" y="1949345"/>
            <a:ext cx="5082133" cy="13955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defRPr/>
            </a:pPr>
            <a:r>
              <a:rPr lang="en-US" sz="3200" dirty="0">
                <a:solidFill>
                  <a:schemeClr val="tx1"/>
                </a:solidFill>
                <a:latin typeface="Times New Roman" panose="02020603050405020304" pitchFamily="18" charset="0"/>
                <a:cs typeface="Times New Roman" panose="02020603050405020304" pitchFamily="18" charset="0"/>
              </a:rPr>
              <a:t>A.</a:t>
            </a:r>
            <a:r>
              <a:rPr lang="en-US" sz="3200" dirty="0">
                <a:solidFill>
                  <a:schemeClr val="tx1"/>
                </a:solidFill>
                <a:latin typeface="+mj-lt"/>
              </a:rPr>
              <a:t> </a:t>
            </a:r>
            <a:r>
              <a:rPr lang="vi-VN" sz="3200" dirty="0">
                <a:solidFill>
                  <a:schemeClr val="tx1"/>
                </a:solidFill>
                <a:latin typeface="+mj-lt"/>
              </a:rPr>
              <a:t>Sự đáng yêu và tốt bụng luôn hiện diện ở khắp mọi nơi</a:t>
            </a:r>
            <a:endParaRPr kumimoji="0" lang="vi-VN" sz="3200" b="0" i="0" u="none" strike="noStrike" kern="1200" cap="none" spc="0" normalizeH="0" baseline="0" noProof="0" dirty="0">
              <a:ln>
                <a:noFill/>
              </a:ln>
              <a:solidFill>
                <a:schemeClr val="tx1"/>
              </a:solidFill>
              <a:effectLst/>
              <a:uLnTx/>
              <a:uFillTx/>
              <a:latin typeface="+mj-lt"/>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chemeClr val="tx1"/>
              </a:solidFill>
              <a:effectLst/>
              <a:uLnTx/>
              <a:uFillTx/>
              <a:latin typeface="+mj-lt"/>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chemeClr val="tx1"/>
              </a:solidFill>
              <a:effectLst/>
              <a:uLnTx/>
              <a:uFillTx/>
              <a:latin typeface="+mj-lt"/>
              <a:ea typeface="+mn-ea"/>
              <a:cs typeface="+mn-cs"/>
            </a:endParaRPr>
          </a:p>
        </p:txBody>
      </p:sp>
      <p:sp>
        <p:nvSpPr>
          <p:cNvPr id="42" name="Rectangle 41"/>
          <p:cNvSpPr/>
          <p:nvPr/>
        </p:nvSpPr>
        <p:spPr>
          <a:xfrm>
            <a:off x="6165888" y="1980033"/>
            <a:ext cx="4906798" cy="105133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defRPr/>
            </a:pPr>
            <a:r>
              <a:rPr lang="en-US" sz="3200" dirty="0">
                <a:solidFill>
                  <a:schemeClr val="tx1"/>
                </a:solidFill>
                <a:latin typeface="Times New Roman" panose="02020603050405020304" pitchFamily="18" charset="0"/>
                <a:cs typeface="Times New Roman" panose="02020603050405020304" pitchFamily="18" charset="0"/>
              </a:rPr>
              <a:t>B.</a:t>
            </a:r>
            <a:r>
              <a:rPr lang="en-US" sz="3200" dirty="0">
                <a:solidFill>
                  <a:schemeClr val="tx1"/>
                </a:solidFill>
                <a:latin typeface="+mj-lt"/>
              </a:rPr>
              <a:t> </a:t>
            </a:r>
            <a:r>
              <a:rPr lang="vi-VN" sz="3200" dirty="0">
                <a:solidFill>
                  <a:schemeClr val="tx1"/>
                </a:solidFill>
                <a:latin typeface="+mj-lt"/>
              </a:rPr>
              <a:t>Gió là nguồn năng lượng không bao giờ vơi cạn</a:t>
            </a:r>
            <a:endParaRPr kumimoji="0" lang="vi-VN" sz="3200" b="0" i="0" u="none" strike="noStrike" kern="1200" cap="none" spc="0" normalizeH="0" baseline="0" noProof="0" dirty="0">
              <a:ln>
                <a:noFill/>
              </a:ln>
              <a:solidFill>
                <a:schemeClr val="tx1"/>
              </a:solidFill>
              <a:effectLst/>
              <a:uLnTx/>
              <a:uFillTx/>
              <a:latin typeface="+mj-lt"/>
            </a:endParaRPr>
          </a:p>
        </p:txBody>
      </p:sp>
      <p:sp>
        <p:nvSpPr>
          <p:cNvPr id="43" name="Rectangle 42"/>
          <p:cNvSpPr/>
          <p:nvPr/>
        </p:nvSpPr>
        <p:spPr>
          <a:xfrm>
            <a:off x="934885" y="3862755"/>
            <a:ext cx="4906798" cy="108930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defRPr/>
            </a:pPr>
            <a:r>
              <a:rPr lang="en-US" sz="3200" dirty="0">
                <a:solidFill>
                  <a:schemeClr val="tx1"/>
                </a:solidFill>
                <a:latin typeface="Times New Roman" panose="02020603050405020304" pitchFamily="18" charset="0"/>
                <a:cs typeface="Times New Roman" panose="02020603050405020304" pitchFamily="18" charset="0"/>
              </a:rPr>
              <a:t>C. </a:t>
            </a:r>
            <a:r>
              <a:rPr lang="en-US" sz="3200" dirty="0" err="1">
                <a:solidFill>
                  <a:schemeClr val="tx1"/>
                </a:solidFill>
                <a:latin typeface="Times New Roman" panose="02020603050405020304" pitchFamily="18" charset="0"/>
                <a:cs typeface="Times New Roman" panose="02020603050405020304" pitchFamily="18" charset="0"/>
              </a:rPr>
              <a:t>Gió</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một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nguồn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tài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nguyên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quý</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giá</a:t>
            </a: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4" name="Rectangle 43"/>
          <p:cNvSpPr/>
          <p:nvPr/>
        </p:nvSpPr>
        <p:spPr>
          <a:xfrm>
            <a:off x="6165888" y="3829392"/>
            <a:ext cx="4906798" cy="102904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defRPr/>
            </a:pPr>
            <a:r>
              <a:rPr lang="en-US" sz="3200" dirty="0">
                <a:solidFill>
                  <a:schemeClr val="tx1"/>
                </a:solidFill>
                <a:latin typeface="Times New Roman" panose="02020603050405020304" pitchFamily="18" charset="0"/>
                <a:cs typeface="Times New Roman" panose="02020603050405020304" pitchFamily="18" charset="0"/>
              </a:rPr>
              <a:t>D.</a:t>
            </a:r>
            <a:r>
              <a:rPr lang="en-US" sz="3200" dirty="0">
                <a:solidFill>
                  <a:schemeClr val="tx1"/>
                </a:solidFill>
                <a:latin typeface="+mj-lt"/>
              </a:rPr>
              <a:t> </a:t>
            </a:r>
            <a:r>
              <a:rPr lang="vi-VN" sz="3200" dirty="0">
                <a:solidFill>
                  <a:schemeClr val="tx1"/>
                </a:solidFill>
                <a:latin typeface="+mj-lt"/>
              </a:rPr>
              <a:t>Thế giới này khắp mọi nơi luôn mát mẻ</a:t>
            </a:r>
            <a:endParaRPr kumimoji="0" lang="en-US" sz="3200" b="0" i="0" u="none" strike="noStrike" kern="1200" cap="none" spc="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245478" y="2655971"/>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068809" y="4154344"/>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48561" y="4125586"/>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43707" y="2196733"/>
            <a:ext cx="804742" cy="707197"/>
          </a:xfrm>
          <a:prstGeom prst="rect">
            <a:avLst/>
          </a:prstGeom>
        </p:spPr>
      </p:pic>
      <p:sp>
        <p:nvSpPr>
          <p:cNvPr id="2" name="TextBox 1"/>
          <p:cNvSpPr txBox="1"/>
          <p:nvPr/>
        </p:nvSpPr>
        <p:spPr>
          <a:xfrm>
            <a:off x="10361978" y="6562165"/>
            <a:ext cx="1830022"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effectLst/>
              <a:uLnTx/>
              <a:uFillTx/>
              <a:latin typeface="+mj-lt"/>
              <a:ea typeface="+mn-ea"/>
              <a:cs typeface="+mn-cs"/>
            </a:endParaRPr>
          </a:p>
        </p:txBody>
      </p:sp>
    </p:spTree>
    <p:extLst>
      <p:ext uri="{BB962C8B-B14F-4D97-AF65-F5344CB8AC3E}">
        <p14:creationId xmlns:p14="http://schemas.microsoft.com/office/powerpoint/2010/main" val="64167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6952" y="75486"/>
            <a:ext cx="8660384" cy="200054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lang="en-US" sz="40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I. TRẢI NGHIỆM CÙNG VĂN BẢN: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u="sng">
                <a:solidFill>
                  <a:srgbClr val="FF0000"/>
                </a:solidFill>
                <a:latin typeface="Times New Roman" panose="02020603050405020304" pitchFamily="18" charset="0"/>
                <a:ea typeface="Arial" panose="020B0604020202020204" pitchFamily="34" charset="0"/>
                <a:cs typeface="Times New Roman" panose="02020603050405020304" pitchFamily="18" charset="0"/>
              </a:rPr>
              <a:t>1. </a:t>
            </a:r>
            <a:r>
              <a:rPr lang="en-US" sz="40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Tác</a:t>
            </a:r>
            <a:r>
              <a:rPr lang="en-US" sz="40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giả</a:t>
            </a:r>
            <a:r>
              <a:rPr lang="en-US" sz="40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tác</a:t>
            </a:r>
            <a:r>
              <a:rPr lang="en-US" sz="40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phẩm</a:t>
            </a:r>
            <a:endParaRPr lang="en-US" sz="40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ndParaRPr>
          </a:p>
        </p:txBody>
      </p:sp>
      <p:sp>
        <p:nvSpPr>
          <p:cNvPr id="6" name="Rectangle 5"/>
          <p:cNvSpPr/>
          <p:nvPr/>
        </p:nvSpPr>
        <p:spPr>
          <a:xfrm>
            <a:off x="136952" y="1390709"/>
            <a:ext cx="5004896"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a.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Nhà</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thơ</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Xuân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Quỳnh</a:t>
            </a:r>
            <a:endParaRPr kumimoji="0" lang="en-US" sz="3600" b="0" i="0" u="none" strike="noStrike" kern="1200" cap="none" spc="0" normalizeH="0" baseline="0" noProof="0" dirty="0">
              <a:ln>
                <a:noFill/>
              </a:ln>
              <a:solidFill>
                <a:srgbClr val="FF0000"/>
              </a:solidFill>
              <a:effectLst/>
              <a:uLnTx/>
              <a:uFillTx/>
              <a:latin typeface="Calibri"/>
            </a:endParaRPr>
          </a:p>
        </p:txBody>
      </p:sp>
      <p:sp>
        <p:nvSpPr>
          <p:cNvPr id="13" name="Rectangle 12"/>
          <p:cNvSpPr/>
          <p:nvPr/>
        </p:nvSpPr>
        <p:spPr>
          <a:xfrm>
            <a:off x="282016" y="2076034"/>
            <a:ext cx="2651367" cy="646331"/>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lang="en-US" sz="3600" b="1" dirty="0">
                <a:solidFill>
                  <a:srgbClr val="FF0000"/>
                </a:solidFill>
                <a:latin typeface="Times New Roman" panose="02020603050405020304" pitchFamily="18" charset="0"/>
                <a:ea typeface="Times New Roman" panose="02020603050405020304" pitchFamily="18" charset="0"/>
              </a:rPr>
              <a:t>b</a:t>
            </a: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rPr>
              <a:t>. Tác phẩm</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endParaRPr>
          </a:p>
        </p:txBody>
      </p:sp>
      <p:sp>
        <p:nvSpPr>
          <p:cNvPr id="2" name="Rectangle 1"/>
          <p:cNvSpPr/>
          <p:nvPr/>
        </p:nvSpPr>
        <p:spPr>
          <a:xfrm>
            <a:off x="177020" y="2761359"/>
            <a:ext cx="6330836" cy="707886"/>
          </a:xfrm>
          <a:prstGeom prst="rect">
            <a:avLst/>
          </a:prstGeom>
        </p:spPr>
        <p:txBody>
          <a:bodyPr wrap="none">
            <a:spAutoFit/>
          </a:bodyPr>
          <a:lstStyle/>
          <a:p>
            <a:pPr lvl="0" algn="ctr">
              <a:spcAft>
                <a:spcPts val="1200"/>
              </a:spcAft>
              <a:defRPr/>
            </a:pPr>
            <a:r>
              <a:rPr lang="en-US" sz="4000" dirty="0">
                <a:solidFill>
                  <a:srgbClr val="FF0000"/>
                </a:solidFill>
                <a:latin typeface="Times New Roman" panose="02020603050405020304" pitchFamily="18" charset="0"/>
                <a:ea typeface="Times New Roman" panose="02020603050405020304" pitchFamily="18" charset="0"/>
              </a:rPr>
              <a:t>- </a:t>
            </a:r>
            <a:r>
              <a:rPr lang="vi-VN" sz="4000" dirty="0">
                <a:solidFill>
                  <a:srgbClr val="FF0000"/>
                </a:solidFill>
                <a:latin typeface="Times New Roman" panose="02020603050405020304" pitchFamily="18" charset="0"/>
                <a:ea typeface="Times New Roman" panose="02020603050405020304" pitchFamily="18" charset="0"/>
              </a:rPr>
              <a:t>Thể loại: Truyện đồng thoại.</a:t>
            </a:r>
            <a:endParaRPr lang="en-US" sz="4000" dirty="0">
              <a:solidFill>
                <a:srgbClr val="FF0000"/>
              </a:solidFill>
              <a:latin typeface="Times New Roman" panose="02020603050405020304" pitchFamily="18" charset="0"/>
              <a:ea typeface="Times New Roman" panose="02020603050405020304" pitchFamily="18" charset="0"/>
            </a:endParaRPr>
          </a:p>
        </p:txBody>
      </p:sp>
      <p:sp>
        <p:nvSpPr>
          <p:cNvPr id="3" name="Rectangle 2"/>
          <p:cNvSpPr/>
          <p:nvPr/>
        </p:nvSpPr>
        <p:spPr>
          <a:xfrm>
            <a:off x="177020" y="3508239"/>
            <a:ext cx="7739939" cy="707886"/>
          </a:xfrm>
          <a:prstGeom prst="rect">
            <a:avLst/>
          </a:prstGeom>
        </p:spPr>
        <p:txBody>
          <a:bodyPr wrap="none">
            <a:spAutoFit/>
          </a:bodyPr>
          <a:lstStyle/>
          <a:p>
            <a:pPr lvl="0" algn="ctr">
              <a:defRPr/>
            </a:pPr>
            <a:r>
              <a:rPr lang="en-US" sz="4000" dirty="0">
                <a:solidFill>
                  <a:srgbClr val="FF0000"/>
                </a:solidFill>
                <a:latin typeface="Times New Roman" panose="02020603050405020304" pitchFamily="18" charset="0"/>
                <a:ea typeface="Calibri" panose="020F0502020204030204" pitchFamily="34" charset="0"/>
              </a:rPr>
              <a:t>- </a:t>
            </a:r>
            <a:r>
              <a:rPr lang="en-US" sz="4000" dirty="0" err="1">
                <a:solidFill>
                  <a:srgbClr val="FF0000"/>
                </a:solidFill>
                <a:latin typeface="Times New Roman" panose="02020603050405020304" pitchFamily="18" charset="0"/>
                <a:ea typeface="Calibri" panose="020F0502020204030204" pitchFamily="34" charset="0"/>
              </a:rPr>
              <a:t>Phương</a:t>
            </a:r>
            <a:r>
              <a:rPr lang="en-US" sz="4000" dirty="0">
                <a:solidFill>
                  <a:srgbClr val="FF0000"/>
                </a:solidFill>
                <a:latin typeface="Times New Roman" panose="02020603050405020304" pitchFamily="18" charset="0"/>
                <a:ea typeface="Calibri" panose="020F0502020204030204" pitchFamily="34" charset="0"/>
              </a:rPr>
              <a:t> </a:t>
            </a:r>
            <a:r>
              <a:rPr lang="en-US" sz="4000" dirty="0" err="1">
                <a:solidFill>
                  <a:srgbClr val="FF0000"/>
                </a:solidFill>
                <a:latin typeface="Times New Roman" panose="02020603050405020304" pitchFamily="18" charset="0"/>
                <a:ea typeface="Calibri" panose="020F0502020204030204" pitchFamily="34" charset="0"/>
              </a:rPr>
              <a:t>thức</a:t>
            </a:r>
            <a:r>
              <a:rPr lang="en-US" sz="4000" dirty="0">
                <a:solidFill>
                  <a:srgbClr val="FF0000"/>
                </a:solidFill>
                <a:latin typeface="Times New Roman" panose="02020603050405020304" pitchFamily="18" charset="0"/>
                <a:ea typeface="Calibri" panose="020F0502020204030204" pitchFamily="34" charset="0"/>
              </a:rPr>
              <a:t> </a:t>
            </a:r>
            <a:r>
              <a:rPr lang="en-US" sz="4000" dirty="0" err="1">
                <a:solidFill>
                  <a:srgbClr val="FF0000"/>
                </a:solidFill>
                <a:latin typeface="Times New Roman" panose="02020603050405020304" pitchFamily="18" charset="0"/>
                <a:ea typeface="Calibri" panose="020F0502020204030204" pitchFamily="34" charset="0"/>
              </a:rPr>
              <a:t>biểu</a:t>
            </a:r>
            <a:r>
              <a:rPr lang="en-US" sz="4000" dirty="0">
                <a:solidFill>
                  <a:srgbClr val="FF0000"/>
                </a:solidFill>
                <a:latin typeface="Times New Roman" panose="02020603050405020304" pitchFamily="18" charset="0"/>
                <a:ea typeface="Calibri" panose="020F0502020204030204" pitchFamily="34" charset="0"/>
              </a:rPr>
              <a:t> </a:t>
            </a:r>
            <a:r>
              <a:rPr lang="en-US" sz="4000" dirty="0" err="1">
                <a:solidFill>
                  <a:srgbClr val="FF0000"/>
                </a:solidFill>
                <a:latin typeface="Times New Roman" panose="02020603050405020304" pitchFamily="18" charset="0"/>
                <a:ea typeface="Calibri" panose="020F0502020204030204" pitchFamily="34" charset="0"/>
              </a:rPr>
              <a:t>đạt</a:t>
            </a:r>
            <a:r>
              <a:rPr lang="en-US" sz="4000" dirty="0">
                <a:solidFill>
                  <a:srgbClr val="FF0000"/>
                </a:solidFill>
                <a:latin typeface="Times New Roman" panose="02020603050405020304" pitchFamily="18" charset="0"/>
                <a:ea typeface="Calibri" panose="020F0502020204030204" pitchFamily="34" charset="0"/>
              </a:rPr>
              <a:t> </a:t>
            </a:r>
            <a:r>
              <a:rPr lang="en-US" sz="4000" dirty="0" err="1">
                <a:solidFill>
                  <a:srgbClr val="FF0000"/>
                </a:solidFill>
                <a:latin typeface="Times New Roman" panose="02020603050405020304" pitchFamily="18" charset="0"/>
                <a:ea typeface="Calibri" panose="020F0502020204030204" pitchFamily="34" charset="0"/>
              </a:rPr>
              <a:t>chính</a:t>
            </a:r>
            <a:r>
              <a:rPr lang="en-US" sz="4000" dirty="0">
                <a:solidFill>
                  <a:srgbClr val="FF0000"/>
                </a:solidFill>
                <a:latin typeface="Times New Roman" panose="02020603050405020304" pitchFamily="18" charset="0"/>
                <a:ea typeface="Calibri" panose="020F0502020204030204" pitchFamily="34" charset="0"/>
              </a:rPr>
              <a:t>: </a:t>
            </a:r>
            <a:r>
              <a:rPr lang="en-US" sz="4000" dirty="0" err="1">
                <a:solidFill>
                  <a:srgbClr val="FF0000"/>
                </a:solidFill>
                <a:latin typeface="Times New Roman" panose="02020603050405020304" pitchFamily="18" charset="0"/>
                <a:ea typeface="Calibri" panose="020F0502020204030204" pitchFamily="34" charset="0"/>
              </a:rPr>
              <a:t>Tự</a:t>
            </a:r>
            <a:r>
              <a:rPr lang="en-US" sz="4000" dirty="0">
                <a:solidFill>
                  <a:srgbClr val="FF0000"/>
                </a:solidFill>
                <a:latin typeface="Times New Roman" panose="02020603050405020304" pitchFamily="18" charset="0"/>
                <a:ea typeface="Calibri" panose="020F0502020204030204" pitchFamily="34" charset="0"/>
              </a:rPr>
              <a:t> </a:t>
            </a:r>
            <a:r>
              <a:rPr lang="en-US" sz="4000" dirty="0" err="1">
                <a:solidFill>
                  <a:srgbClr val="FF0000"/>
                </a:solidFill>
                <a:latin typeface="Times New Roman" panose="02020603050405020304" pitchFamily="18" charset="0"/>
                <a:ea typeface="Calibri" panose="020F0502020204030204" pitchFamily="34" charset="0"/>
              </a:rPr>
              <a:t>sự</a:t>
            </a:r>
            <a:r>
              <a:rPr lang="en-US" sz="4000" dirty="0">
                <a:solidFill>
                  <a:srgbClr val="FF0000"/>
                </a:solidFill>
                <a:latin typeface="Times New Roman" panose="02020603050405020304" pitchFamily="18" charset="0"/>
                <a:ea typeface="Calibri" panose="020F0502020204030204" pitchFamily="34" charset="0"/>
              </a:rPr>
              <a:t>.</a:t>
            </a:r>
            <a:endParaRPr lang="en-US" sz="4000" dirty="0">
              <a:solidFill>
                <a:srgbClr val="FF0000"/>
              </a:solidFill>
            </a:endParaRPr>
          </a:p>
        </p:txBody>
      </p:sp>
      <p:sp>
        <p:nvSpPr>
          <p:cNvPr id="4" name="TextBox 3"/>
          <p:cNvSpPr txBox="1"/>
          <p:nvPr/>
        </p:nvSpPr>
        <p:spPr>
          <a:xfrm>
            <a:off x="282016" y="4532811"/>
            <a:ext cx="7171509" cy="1754326"/>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2. </a:t>
            </a:r>
            <a:r>
              <a:rPr lang="en-US" sz="3600" b="1" dirty="0" err="1">
                <a:solidFill>
                  <a:srgbClr val="FF0000"/>
                </a:solidFill>
                <a:latin typeface="Times New Roman" panose="02020603050405020304" pitchFamily="18" charset="0"/>
                <a:cs typeface="Times New Roman" panose="02020603050405020304" pitchFamily="18" charset="0"/>
              </a:rPr>
              <a:t>Đọc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tìm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hiểu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chú</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thích</a:t>
            </a:r>
            <a:endParaRPr lang="en-US" sz="3600" b="1" dirty="0">
              <a:solidFill>
                <a:srgbClr val="FF0000"/>
              </a:solidFill>
              <a:latin typeface="Times New Roman" panose="02020603050405020304" pitchFamily="18" charset="0"/>
              <a:cs typeface="Times New Roman" panose="02020603050405020304" pitchFamily="18" charset="0"/>
            </a:endParaRPr>
          </a:p>
          <a:p>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Đọc</a:t>
            </a:r>
            <a:endParaRPr lang="en-US" sz="3600" dirty="0">
              <a:solidFill>
                <a:srgbClr val="FF0000"/>
              </a:solidFill>
              <a:latin typeface="Times New Roman" panose="02020603050405020304" pitchFamily="18" charset="0"/>
              <a:cs typeface="Times New Roman" panose="02020603050405020304" pitchFamily="18" charset="0"/>
            </a:endParaRPr>
          </a:p>
          <a:p>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Giải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nghĩa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từ</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389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0017" y="0"/>
            <a:ext cx="6622519" cy="645113"/>
          </a:xfrm>
          <a:prstGeom prst="rect">
            <a:avLst/>
          </a:prstGeom>
        </p:spPr>
        <p:txBody>
          <a:bodyPr wrap="non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3600" b="1" u="sng" noProof="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a:t>
            </a:r>
            <a:r>
              <a:rPr lang="en-US" sz="3600" b="1" u="sng" noProof="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SUY NGẪM VÀ PHẢN HỒI:</a:t>
            </a:r>
            <a:endParaRPr kumimoji="0" lang="en-US" sz="3600" b="0" i="0" u="sng"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p:cNvSpPr txBox="1"/>
          <p:nvPr/>
        </p:nvSpPr>
        <p:spPr>
          <a:xfrm>
            <a:off x="5302991" y="1339960"/>
            <a:ext cx="3612965" cy="1200329"/>
          </a:xfrm>
          <a:prstGeom prst="rect">
            <a:avLst/>
          </a:prstGeom>
          <a:ln>
            <a:noFill/>
          </a:ln>
          <a:effectLst>
            <a:outerShdw blurRad="107950" dist="12700" dir="5400000" algn="ctr">
              <a:srgbClr val="000000"/>
            </a:outerShdw>
          </a:effectLst>
          <a:scene3d>
            <a:camera prst="perspectiveContrastingRightFacing"/>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HOẠT ĐỘNG NHÓM</a:t>
            </a:r>
          </a:p>
        </p:txBody>
      </p:sp>
      <p:graphicFrame>
        <p:nvGraphicFramePr>
          <p:cNvPr id="9" name="Table 8"/>
          <p:cNvGraphicFramePr>
            <a:graphicFrameLocks noGrp="1"/>
          </p:cNvGraphicFramePr>
          <p:nvPr>
            <p:extLst>
              <p:ext uri="{D42A27DB-BD31-4B8C-83A1-F6EECF244321}">
                <p14:modId xmlns:p14="http://schemas.microsoft.com/office/powerpoint/2010/main" val="3819950275"/>
              </p:ext>
            </p:extLst>
          </p:nvPr>
        </p:nvGraphicFramePr>
        <p:xfrm>
          <a:off x="391886" y="2971364"/>
          <a:ext cx="11639005" cy="3341973"/>
        </p:xfrm>
        <a:graphic>
          <a:graphicData uri="http://schemas.openxmlformats.org/drawingml/2006/table">
            <a:tbl>
              <a:tblPr firstRow="1" bandRow="1">
                <a:tableStyleId>{5940675A-B579-460E-94D1-54222C63F5DA}</a:tableStyleId>
              </a:tblPr>
              <a:tblGrid>
                <a:gridCol w="2627026">
                  <a:extLst>
                    <a:ext uri="{9D8B030D-6E8A-4147-A177-3AD203B41FA5}">
                      <a16:colId xmlns:a16="http://schemas.microsoft.com/office/drawing/2014/main" val="4237538767"/>
                    </a:ext>
                  </a:extLst>
                </a:gridCol>
                <a:gridCol w="3007267">
                  <a:extLst>
                    <a:ext uri="{9D8B030D-6E8A-4147-A177-3AD203B41FA5}">
                      <a16:colId xmlns:a16="http://schemas.microsoft.com/office/drawing/2014/main" val="1225776684"/>
                    </a:ext>
                  </a:extLst>
                </a:gridCol>
                <a:gridCol w="2729415">
                  <a:extLst>
                    <a:ext uri="{9D8B030D-6E8A-4147-A177-3AD203B41FA5}">
                      <a16:colId xmlns:a16="http://schemas.microsoft.com/office/drawing/2014/main" val="1277752420"/>
                    </a:ext>
                  </a:extLst>
                </a:gridCol>
                <a:gridCol w="3275297">
                  <a:extLst>
                    <a:ext uri="{9D8B030D-6E8A-4147-A177-3AD203B41FA5}">
                      <a16:colId xmlns:a16="http://schemas.microsoft.com/office/drawing/2014/main" val="4292193798"/>
                    </a:ext>
                  </a:extLst>
                </a:gridCol>
              </a:tblGrid>
              <a:tr h="344367">
                <a:tc>
                  <a:txBody>
                    <a:bodyPr/>
                    <a:lstStyle/>
                    <a:p>
                      <a:pPr algn="l"/>
                      <a:r>
                        <a:rPr lang="en-US" sz="2800" b="1" dirty="0" err="1">
                          <a:latin typeface="Times New Roman" panose="02020603050405020304" pitchFamily="18" charset="0"/>
                          <a:cs typeface="Times New Roman" panose="02020603050405020304" pitchFamily="18" charset="0"/>
                        </a:rPr>
                        <a:t>Nhóm</a:t>
                      </a:r>
                      <a:r>
                        <a:rPr lang="en-US" sz="2800" b="1" baseline="0" dirty="0">
                          <a:latin typeface="Times New Roman" panose="02020603050405020304" pitchFamily="18" charset="0"/>
                          <a:cs typeface="Times New Roman" panose="02020603050405020304" pitchFamily="18" charset="0"/>
                        </a:rPr>
                        <a:t> 1</a:t>
                      </a:r>
                      <a:endParaRPr lang="en-US" sz="2800" b="1" dirty="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l"/>
                      <a:r>
                        <a:rPr lang="en-US" sz="2800" b="1" dirty="0" err="1">
                          <a:latin typeface="Times New Roman" panose="02020603050405020304" pitchFamily="18" charset="0"/>
                          <a:cs typeface="Times New Roman" panose="02020603050405020304" pitchFamily="18" charset="0"/>
                        </a:rPr>
                        <a:t>Nhóm</a:t>
                      </a:r>
                      <a:r>
                        <a:rPr lang="en-US" sz="2800" b="1" baseline="0" dirty="0">
                          <a:latin typeface="Times New Roman" panose="02020603050405020304" pitchFamily="18" charset="0"/>
                          <a:cs typeface="Times New Roman" panose="02020603050405020304" pitchFamily="18" charset="0"/>
                        </a:rPr>
                        <a:t> 2</a:t>
                      </a:r>
                      <a:endParaRPr lang="en-US" sz="2800" b="1" dirty="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l"/>
                      <a:r>
                        <a:rPr lang="en-US" sz="2800" b="1" dirty="0" err="1">
                          <a:latin typeface="Times New Roman" panose="02020603050405020304" pitchFamily="18" charset="0"/>
                          <a:cs typeface="Times New Roman" panose="02020603050405020304" pitchFamily="18" charset="0"/>
                        </a:rPr>
                        <a:t>Nhóm</a:t>
                      </a:r>
                      <a:r>
                        <a:rPr lang="en-US" sz="2800" b="1" baseline="0" dirty="0">
                          <a:latin typeface="Times New Roman" panose="02020603050405020304" pitchFamily="18" charset="0"/>
                          <a:cs typeface="Times New Roman" panose="02020603050405020304" pitchFamily="18" charset="0"/>
                        </a:rPr>
                        <a:t> 3</a:t>
                      </a:r>
                      <a:endParaRPr lang="en-US" sz="2800" b="1" dirty="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l"/>
                      <a:r>
                        <a:rPr lang="en-US" sz="2800" b="1" dirty="0" err="1">
                          <a:latin typeface="Times New Roman" panose="02020603050405020304" pitchFamily="18" charset="0"/>
                          <a:cs typeface="Times New Roman" panose="02020603050405020304" pitchFamily="18" charset="0"/>
                        </a:rPr>
                        <a:t>Nhóm</a:t>
                      </a:r>
                      <a:r>
                        <a:rPr lang="en-US" sz="2800" b="1" baseline="0" dirty="0">
                          <a:latin typeface="Times New Roman" panose="02020603050405020304" pitchFamily="18" charset="0"/>
                          <a:cs typeface="Times New Roman" panose="02020603050405020304" pitchFamily="18" charset="0"/>
                        </a:rPr>
                        <a:t> 4</a:t>
                      </a:r>
                      <a:endParaRPr lang="en-US" sz="2800" b="1" dirty="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extLst>
                  <a:ext uri="{0D108BD9-81ED-4DB2-BD59-A6C34878D82A}">
                    <a16:rowId xmlns:a16="http://schemas.microsoft.com/office/drawing/2014/main" val="1737897634"/>
                  </a:ext>
                </a:extLst>
              </a:tr>
              <a:tr h="2823813">
                <a:tc>
                  <a:txBody>
                    <a:bodyPr/>
                    <a:lstStyle/>
                    <a:p>
                      <a:pPr algn="l">
                        <a:lnSpc>
                          <a:spcPct val="107000"/>
                        </a:lnSpc>
                        <a:spcAft>
                          <a:spcPts val="800"/>
                        </a:spcAft>
                      </a:pPr>
                      <a:r>
                        <a:rPr lang="en-US" sz="28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Tìm</a:t>
                      </a:r>
                      <a:r>
                        <a:rPr lang="en-US" sz="28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hiểu</a:t>
                      </a:r>
                      <a:r>
                        <a:rPr lang="en-US" sz="28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việc</a:t>
                      </a:r>
                      <a:r>
                        <a:rPr lang="en-US" sz="28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n-US"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endParaRPr lang="en-US" sz="2800" dirty="0"/>
                    </a:p>
                  </a:txBody>
                  <a:tcPr/>
                </a:tc>
                <a:tc>
                  <a:txBody>
                    <a:bodyPr/>
                    <a:lstStyle/>
                    <a:p>
                      <a:pPr algn="l">
                        <a:lnSpc>
                          <a:spcPct val="107000"/>
                        </a:lnSpc>
                        <a:spcAft>
                          <a:spcPts val="800"/>
                        </a:spcAft>
                      </a:pPr>
                      <a:r>
                        <a:rPr lang="en-US" sz="28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Tìm</a:t>
                      </a:r>
                      <a:r>
                        <a:rPr lang="en-US" sz="28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hiểu</a:t>
                      </a:r>
                      <a:r>
                        <a:rPr lang="en-US" sz="28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về</a:t>
                      </a:r>
                      <a:r>
                        <a:rPr lang="en-US" sz="28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chuyện</a:t>
                      </a:r>
                      <a:r>
                        <a:rPr lang="en-US" sz="28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cô</a:t>
                      </a:r>
                      <a:r>
                        <a:rPr lang="en-US" sz="28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Gió</a:t>
                      </a:r>
                      <a:r>
                        <a:rPr lang="en-US" sz="28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mất</a:t>
                      </a:r>
                      <a:r>
                        <a:rPr lang="en-US" sz="28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tên</a:t>
                      </a:r>
                      <a:r>
                        <a:rPr lang="en-US" sz="28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endParaRPr lang="en-US" sz="2800" dirty="0"/>
                    </a:p>
                  </a:txBody>
                  <a:tcPr/>
                </a:tc>
                <a:tc>
                  <a:txBody>
                    <a:bodyPr/>
                    <a:lstStyle/>
                    <a:p>
                      <a:pPr algn="l">
                        <a:lnSpc>
                          <a:spcPct val="107000"/>
                        </a:lnSpc>
                        <a:spcAft>
                          <a:spcPts val="800"/>
                        </a:spcAft>
                      </a:pPr>
                      <a:r>
                        <a:rPr lang="en-US" sz="28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Tìm</a:t>
                      </a:r>
                      <a:r>
                        <a:rPr lang="en-US" sz="28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hiểu</a:t>
                      </a:r>
                      <a:r>
                        <a:rPr lang="en-US" sz="28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việc</a:t>
                      </a:r>
                      <a:r>
                        <a:rPr lang="en-US" sz="28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cô</a:t>
                      </a:r>
                      <a:r>
                        <a:rPr lang="en-US" sz="28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Gió</a:t>
                      </a:r>
                      <a:r>
                        <a:rPr lang="en-US" sz="28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tìm</a:t>
                      </a:r>
                      <a:r>
                        <a:rPr lang="en-US" sz="28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lại</a:t>
                      </a:r>
                      <a:r>
                        <a:rPr lang="en-US" sz="28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tên</a:t>
                      </a:r>
                      <a:r>
                        <a:rPr lang="en-US" sz="28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endParaRPr lang="en-US" sz="2800" dirty="0"/>
                    </a:p>
                  </a:txBody>
                  <a:tcPr/>
                </a:tc>
                <a:tc>
                  <a:txBody>
                    <a:bodyPr/>
                    <a:lstStyle/>
                    <a:p>
                      <a:pPr algn="l"/>
                      <a:r>
                        <a:rPr lang="en-US" sz="2800" b="1" dirty="0" err="1">
                          <a:solidFill>
                            <a:srgbClr val="002060"/>
                          </a:solidFill>
                          <a:effectLst/>
                          <a:latin typeface="Times New Roman" panose="02020603050405020304" pitchFamily="18" charset="0"/>
                          <a:ea typeface="Arial" panose="020B0604020202020204" pitchFamily="34" charset="0"/>
                        </a:rPr>
                        <a:t>Chỉ</a:t>
                      </a:r>
                      <a:r>
                        <a:rPr lang="en-US" sz="2800" b="1" dirty="0">
                          <a:solidFill>
                            <a:srgbClr val="002060"/>
                          </a:solidFill>
                          <a:effectLst/>
                          <a:latin typeface="Times New Roman" panose="02020603050405020304" pitchFamily="18" charset="0"/>
                          <a:ea typeface="Arial" panose="020B0604020202020204" pitchFamily="34" charset="0"/>
                        </a:rPr>
                        <a:t> </a:t>
                      </a:r>
                      <a:r>
                        <a:rPr lang="en-US" sz="2800" b="1" dirty="0" err="1">
                          <a:solidFill>
                            <a:srgbClr val="002060"/>
                          </a:solidFill>
                          <a:effectLst/>
                          <a:latin typeface="Times New Roman" panose="02020603050405020304" pitchFamily="18" charset="0"/>
                          <a:ea typeface="Arial" panose="020B0604020202020204" pitchFamily="34" charset="0"/>
                        </a:rPr>
                        <a:t>ra</a:t>
                      </a:r>
                      <a:r>
                        <a:rPr lang="en-US" sz="2800" b="1" dirty="0">
                          <a:solidFill>
                            <a:srgbClr val="002060"/>
                          </a:solidFill>
                          <a:effectLst/>
                          <a:latin typeface="Times New Roman" panose="02020603050405020304" pitchFamily="18" charset="0"/>
                          <a:ea typeface="Arial" panose="020B0604020202020204" pitchFamily="34" charset="0"/>
                        </a:rPr>
                        <a:t> </a:t>
                      </a:r>
                      <a:r>
                        <a:rPr lang="en-US" sz="2800" b="1" dirty="0" err="1">
                          <a:solidFill>
                            <a:srgbClr val="002060"/>
                          </a:solidFill>
                          <a:effectLst/>
                          <a:latin typeface="Times New Roman" panose="02020603050405020304" pitchFamily="18" charset="0"/>
                          <a:ea typeface="Arial" panose="020B0604020202020204" pitchFamily="34" charset="0"/>
                        </a:rPr>
                        <a:t>những</a:t>
                      </a:r>
                      <a:r>
                        <a:rPr lang="en-US" sz="2800" b="1" dirty="0">
                          <a:solidFill>
                            <a:srgbClr val="002060"/>
                          </a:solidFill>
                          <a:effectLst/>
                          <a:latin typeface="Times New Roman" panose="02020603050405020304" pitchFamily="18" charset="0"/>
                          <a:ea typeface="Arial" panose="020B0604020202020204" pitchFamily="34" charset="0"/>
                        </a:rPr>
                        <a:t> </a:t>
                      </a:r>
                      <a:r>
                        <a:rPr lang="en-US" sz="2800" b="1" dirty="0" err="1">
                          <a:solidFill>
                            <a:srgbClr val="002060"/>
                          </a:solidFill>
                          <a:effectLst/>
                          <a:latin typeface="Times New Roman" panose="02020603050405020304" pitchFamily="18" charset="0"/>
                          <a:ea typeface="Arial" panose="020B0604020202020204" pitchFamily="34" charset="0"/>
                        </a:rPr>
                        <a:t>đặc</a:t>
                      </a:r>
                      <a:r>
                        <a:rPr lang="en-US" sz="2800" b="1" dirty="0">
                          <a:solidFill>
                            <a:srgbClr val="002060"/>
                          </a:solidFill>
                          <a:effectLst/>
                          <a:latin typeface="Times New Roman" panose="02020603050405020304" pitchFamily="18" charset="0"/>
                          <a:ea typeface="Arial" panose="020B0604020202020204" pitchFamily="34" charset="0"/>
                        </a:rPr>
                        <a:t> </a:t>
                      </a:r>
                      <a:r>
                        <a:rPr lang="en-US" sz="2800" b="1" dirty="0" err="1">
                          <a:solidFill>
                            <a:srgbClr val="002060"/>
                          </a:solidFill>
                          <a:effectLst/>
                          <a:latin typeface="Times New Roman" panose="02020603050405020304" pitchFamily="18" charset="0"/>
                          <a:ea typeface="Arial" panose="020B0604020202020204" pitchFamily="34" charset="0"/>
                        </a:rPr>
                        <a:t>điểm</a:t>
                      </a:r>
                      <a:r>
                        <a:rPr lang="en-US" sz="2800" b="1" dirty="0">
                          <a:solidFill>
                            <a:srgbClr val="002060"/>
                          </a:solidFill>
                          <a:effectLst/>
                          <a:latin typeface="Times New Roman" panose="02020603050405020304" pitchFamily="18" charset="0"/>
                          <a:ea typeface="Arial" panose="020B0604020202020204" pitchFamily="34" charset="0"/>
                        </a:rPr>
                        <a:t> </a:t>
                      </a:r>
                      <a:r>
                        <a:rPr lang="en-US" sz="2800" b="1" dirty="0" err="1">
                          <a:solidFill>
                            <a:srgbClr val="002060"/>
                          </a:solidFill>
                          <a:effectLst/>
                          <a:latin typeface="Times New Roman" panose="02020603050405020304" pitchFamily="18" charset="0"/>
                          <a:ea typeface="Arial" panose="020B0604020202020204" pitchFamily="34" charset="0"/>
                        </a:rPr>
                        <a:t>của</a:t>
                      </a:r>
                      <a:r>
                        <a:rPr lang="en-US" sz="2800" b="1" dirty="0">
                          <a:solidFill>
                            <a:srgbClr val="002060"/>
                          </a:solidFill>
                          <a:effectLst/>
                          <a:latin typeface="Times New Roman" panose="02020603050405020304" pitchFamily="18" charset="0"/>
                          <a:ea typeface="Arial" panose="020B0604020202020204" pitchFamily="34" charset="0"/>
                        </a:rPr>
                        <a:t> </a:t>
                      </a:r>
                      <a:r>
                        <a:rPr lang="en-US" sz="2800" b="1" dirty="0" err="1">
                          <a:solidFill>
                            <a:srgbClr val="002060"/>
                          </a:solidFill>
                          <a:effectLst/>
                          <a:latin typeface="Times New Roman" panose="02020603050405020304" pitchFamily="18" charset="0"/>
                          <a:ea typeface="Arial" panose="020B0604020202020204" pitchFamily="34" charset="0"/>
                        </a:rPr>
                        <a:t>thể</a:t>
                      </a:r>
                      <a:r>
                        <a:rPr lang="en-US" sz="2800" b="1" dirty="0">
                          <a:solidFill>
                            <a:srgbClr val="002060"/>
                          </a:solidFill>
                          <a:effectLst/>
                          <a:latin typeface="Times New Roman" panose="02020603050405020304" pitchFamily="18" charset="0"/>
                          <a:ea typeface="Arial" panose="020B0604020202020204" pitchFamily="34" charset="0"/>
                        </a:rPr>
                        <a:t> </a:t>
                      </a:r>
                      <a:r>
                        <a:rPr lang="en-US" sz="2800" b="1" dirty="0" err="1">
                          <a:solidFill>
                            <a:srgbClr val="002060"/>
                          </a:solidFill>
                          <a:effectLst/>
                          <a:latin typeface="Times New Roman" panose="02020603050405020304" pitchFamily="18" charset="0"/>
                          <a:ea typeface="Arial" panose="020B0604020202020204" pitchFamily="34" charset="0"/>
                        </a:rPr>
                        <a:t>loại</a:t>
                      </a:r>
                      <a:r>
                        <a:rPr lang="en-US" sz="2800" b="1" dirty="0">
                          <a:solidFill>
                            <a:srgbClr val="002060"/>
                          </a:solidFill>
                          <a:effectLst/>
                          <a:latin typeface="Times New Roman" panose="02020603050405020304" pitchFamily="18" charset="0"/>
                          <a:ea typeface="Arial" panose="020B0604020202020204" pitchFamily="34" charset="0"/>
                        </a:rPr>
                        <a:t> </a:t>
                      </a:r>
                      <a:r>
                        <a:rPr lang="en-US" sz="2800" b="1" dirty="0" err="1">
                          <a:solidFill>
                            <a:srgbClr val="002060"/>
                          </a:solidFill>
                          <a:effectLst/>
                          <a:latin typeface="Times New Roman" panose="02020603050405020304" pitchFamily="18" charset="0"/>
                          <a:ea typeface="Arial" panose="020B0604020202020204" pitchFamily="34" charset="0"/>
                        </a:rPr>
                        <a:t>đồng</a:t>
                      </a:r>
                      <a:r>
                        <a:rPr lang="en-US" sz="2800" b="1" dirty="0">
                          <a:solidFill>
                            <a:srgbClr val="002060"/>
                          </a:solidFill>
                          <a:effectLst/>
                          <a:latin typeface="Times New Roman" panose="02020603050405020304" pitchFamily="18" charset="0"/>
                          <a:ea typeface="Arial" panose="020B0604020202020204" pitchFamily="34" charset="0"/>
                        </a:rPr>
                        <a:t> </a:t>
                      </a:r>
                      <a:r>
                        <a:rPr lang="en-US" sz="2800" b="1" dirty="0" err="1">
                          <a:solidFill>
                            <a:srgbClr val="002060"/>
                          </a:solidFill>
                          <a:effectLst/>
                          <a:latin typeface="Times New Roman" panose="02020603050405020304" pitchFamily="18" charset="0"/>
                          <a:ea typeface="Arial" panose="020B0604020202020204" pitchFamily="34" charset="0"/>
                        </a:rPr>
                        <a:t>thoại</a:t>
                      </a:r>
                      <a:r>
                        <a:rPr lang="en-US" sz="2800" b="1" dirty="0">
                          <a:solidFill>
                            <a:srgbClr val="002060"/>
                          </a:solidFill>
                          <a:effectLst/>
                          <a:latin typeface="Times New Roman" panose="02020603050405020304" pitchFamily="18" charset="0"/>
                          <a:ea typeface="Arial" panose="020B0604020202020204" pitchFamily="34" charset="0"/>
                        </a:rPr>
                        <a:t> </a:t>
                      </a:r>
                      <a:r>
                        <a:rPr lang="en-US" sz="2800" b="1" dirty="0" err="1">
                          <a:solidFill>
                            <a:srgbClr val="002060"/>
                          </a:solidFill>
                          <a:effectLst/>
                          <a:latin typeface="Times New Roman" panose="02020603050405020304" pitchFamily="18" charset="0"/>
                          <a:ea typeface="Arial" panose="020B0604020202020204" pitchFamily="34" charset="0"/>
                        </a:rPr>
                        <a:t>được</a:t>
                      </a:r>
                      <a:r>
                        <a:rPr lang="en-US" sz="2800" b="1" dirty="0">
                          <a:solidFill>
                            <a:srgbClr val="002060"/>
                          </a:solidFill>
                          <a:effectLst/>
                          <a:latin typeface="Times New Roman" panose="02020603050405020304" pitchFamily="18" charset="0"/>
                          <a:ea typeface="Arial" panose="020B0604020202020204" pitchFamily="34" charset="0"/>
                        </a:rPr>
                        <a:t> </a:t>
                      </a:r>
                      <a:r>
                        <a:rPr lang="en-US" sz="2800" b="1" dirty="0" err="1">
                          <a:solidFill>
                            <a:srgbClr val="002060"/>
                          </a:solidFill>
                          <a:effectLst/>
                          <a:latin typeface="Times New Roman" panose="02020603050405020304" pitchFamily="18" charset="0"/>
                          <a:ea typeface="Arial" panose="020B0604020202020204" pitchFamily="34" charset="0"/>
                        </a:rPr>
                        <a:t>thể</a:t>
                      </a:r>
                      <a:r>
                        <a:rPr lang="en-US" sz="2800" b="1" dirty="0">
                          <a:solidFill>
                            <a:srgbClr val="002060"/>
                          </a:solidFill>
                          <a:effectLst/>
                          <a:latin typeface="Times New Roman" panose="02020603050405020304" pitchFamily="18" charset="0"/>
                          <a:ea typeface="Arial" panose="020B0604020202020204" pitchFamily="34" charset="0"/>
                        </a:rPr>
                        <a:t> </a:t>
                      </a:r>
                      <a:r>
                        <a:rPr lang="en-US" sz="2800" b="1" dirty="0" err="1">
                          <a:solidFill>
                            <a:srgbClr val="002060"/>
                          </a:solidFill>
                          <a:effectLst/>
                          <a:latin typeface="Times New Roman" panose="02020603050405020304" pitchFamily="18" charset="0"/>
                          <a:ea typeface="Arial" panose="020B0604020202020204" pitchFamily="34" charset="0"/>
                        </a:rPr>
                        <a:t>hiện</a:t>
                      </a:r>
                      <a:r>
                        <a:rPr lang="en-US" sz="2800" b="1" dirty="0">
                          <a:solidFill>
                            <a:srgbClr val="002060"/>
                          </a:solidFill>
                          <a:effectLst/>
                          <a:latin typeface="Times New Roman" panose="02020603050405020304" pitchFamily="18" charset="0"/>
                          <a:ea typeface="Arial" panose="020B0604020202020204" pitchFamily="34" charset="0"/>
                        </a:rPr>
                        <a:t> </a:t>
                      </a:r>
                      <a:r>
                        <a:rPr lang="en-US" sz="2800" b="1" dirty="0" err="1">
                          <a:solidFill>
                            <a:srgbClr val="002060"/>
                          </a:solidFill>
                          <a:effectLst/>
                          <a:latin typeface="Times New Roman" panose="02020603050405020304" pitchFamily="18" charset="0"/>
                          <a:ea typeface="Arial" panose="020B0604020202020204" pitchFamily="34" charset="0"/>
                        </a:rPr>
                        <a:t>trong</a:t>
                      </a:r>
                      <a:r>
                        <a:rPr lang="en-US" sz="2800" b="1" dirty="0">
                          <a:solidFill>
                            <a:srgbClr val="002060"/>
                          </a:solidFill>
                          <a:effectLst/>
                          <a:latin typeface="Times New Roman" panose="02020603050405020304" pitchFamily="18" charset="0"/>
                          <a:ea typeface="Arial" panose="020B0604020202020204" pitchFamily="34" charset="0"/>
                        </a:rPr>
                        <a:t> </a:t>
                      </a:r>
                      <a:r>
                        <a:rPr lang="en-US" sz="2800" b="1" dirty="0" err="1">
                          <a:solidFill>
                            <a:srgbClr val="002060"/>
                          </a:solidFill>
                          <a:effectLst/>
                          <a:latin typeface="Times New Roman" panose="02020603050405020304" pitchFamily="18" charset="0"/>
                          <a:ea typeface="Arial" panose="020B0604020202020204" pitchFamily="34" charset="0"/>
                        </a:rPr>
                        <a:t>văn</a:t>
                      </a:r>
                      <a:r>
                        <a:rPr lang="en-US" sz="2800" b="1" dirty="0">
                          <a:solidFill>
                            <a:srgbClr val="002060"/>
                          </a:solidFill>
                          <a:effectLst/>
                          <a:latin typeface="Times New Roman" panose="02020603050405020304" pitchFamily="18" charset="0"/>
                          <a:ea typeface="Arial" panose="020B0604020202020204" pitchFamily="34" charset="0"/>
                        </a:rPr>
                        <a:t> </a:t>
                      </a:r>
                      <a:r>
                        <a:rPr lang="en-US" sz="2800" b="1" dirty="0" err="1">
                          <a:solidFill>
                            <a:srgbClr val="002060"/>
                          </a:solidFill>
                          <a:effectLst/>
                          <a:latin typeface="Times New Roman" panose="02020603050405020304" pitchFamily="18" charset="0"/>
                          <a:ea typeface="Arial" panose="020B0604020202020204" pitchFamily="34" charset="0"/>
                        </a:rPr>
                        <a:t>bản</a:t>
                      </a:r>
                      <a:r>
                        <a:rPr lang="en-US" sz="2800" b="1" dirty="0">
                          <a:solidFill>
                            <a:srgbClr val="002060"/>
                          </a:solidFill>
                          <a:effectLst/>
                          <a:latin typeface="Times New Roman" panose="02020603050405020304" pitchFamily="18" charset="0"/>
                          <a:ea typeface="Arial" panose="020B0604020202020204" pitchFamily="34" charset="0"/>
                        </a:rPr>
                        <a:t> </a:t>
                      </a:r>
                      <a:r>
                        <a:rPr lang="en-US" sz="2800" b="1" i="1" dirty="0" err="1">
                          <a:solidFill>
                            <a:srgbClr val="002060"/>
                          </a:solidFill>
                          <a:effectLst/>
                          <a:latin typeface="Times New Roman" panose="02020603050405020304" pitchFamily="18" charset="0"/>
                          <a:ea typeface="Arial" panose="020B0604020202020204" pitchFamily="34" charset="0"/>
                        </a:rPr>
                        <a:t>Cô</a:t>
                      </a:r>
                      <a:r>
                        <a:rPr lang="en-US" sz="2800" b="1" i="1" dirty="0">
                          <a:solidFill>
                            <a:srgbClr val="002060"/>
                          </a:solidFill>
                          <a:effectLst/>
                          <a:latin typeface="Times New Roman" panose="02020603050405020304" pitchFamily="18" charset="0"/>
                          <a:ea typeface="Arial" panose="020B0604020202020204" pitchFamily="34" charset="0"/>
                        </a:rPr>
                        <a:t> </a:t>
                      </a:r>
                      <a:r>
                        <a:rPr lang="en-US" sz="2800" b="1" i="1" dirty="0" err="1">
                          <a:solidFill>
                            <a:srgbClr val="002060"/>
                          </a:solidFill>
                          <a:effectLst/>
                          <a:latin typeface="Times New Roman" panose="02020603050405020304" pitchFamily="18" charset="0"/>
                          <a:ea typeface="Arial" panose="020B0604020202020204" pitchFamily="34" charset="0"/>
                        </a:rPr>
                        <a:t>gió</a:t>
                      </a:r>
                      <a:r>
                        <a:rPr lang="en-US" sz="2800" b="1" i="1" dirty="0">
                          <a:solidFill>
                            <a:srgbClr val="002060"/>
                          </a:solidFill>
                          <a:effectLst/>
                          <a:latin typeface="Times New Roman" panose="02020603050405020304" pitchFamily="18" charset="0"/>
                          <a:ea typeface="Arial" panose="020B0604020202020204" pitchFamily="34" charset="0"/>
                        </a:rPr>
                        <a:t> </a:t>
                      </a:r>
                      <a:r>
                        <a:rPr lang="en-US" sz="2800" b="1" i="1" dirty="0" err="1">
                          <a:solidFill>
                            <a:srgbClr val="002060"/>
                          </a:solidFill>
                          <a:effectLst/>
                          <a:latin typeface="Times New Roman" panose="02020603050405020304" pitchFamily="18" charset="0"/>
                          <a:ea typeface="Arial" panose="020B0604020202020204" pitchFamily="34" charset="0"/>
                        </a:rPr>
                        <a:t>mất</a:t>
                      </a:r>
                      <a:r>
                        <a:rPr lang="en-US" sz="2800" b="1" i="1" dirty="0">
                          <a:solidFill>
                            <a:srgbClr val="002060"/>
                          </a:solidFill>
                          <a:effectLst/>
                          <a:latin typeface="Times New Roman" panose="02020603050405020304" pitchFamily="18" charset="0"/>
                          <a:ea typeface="Arial" panose="020B0604020202020204" pitchFamily="34" charset="0"/>
                        </a:rPr>
                        <a:t> </a:t>
                      </a:r>
                      <a:r>
                        <a:rPr lang="en-US" sz="2800" b="1" i="1" dirty="0" err="1">
                          <a:solidFill>
                            <a:srgbClr val="002060"/>
                          </a:solidFill>
                          <a:effectLst/>
                          <a:latin typeface="Times New Roman" panose="02020603050405020304" pitchFamily="18" charset="0"/>
                          <a:ea typeface="Arial" panose="020B0604020202020204" pitchFamily="34" charset="0"/>
                        </a:rPr>
                        <a:t>tên</a:t>
                      </a:r>
                      <a:r>
                        <a:rPr lang="en-US" sz="2800" b="1" i="1" dirty="0">
                          <a:solidFill>
                            <a:srgbClr val="002060"/>
                          </a:solidFill>
                          <a:effectLst/>
                          <a:latin typeface="Times New Roman" panose="02020603050405020304" pitchFamily="18" charset="0"/>
                          <a:ea typeface="Arial" panose="020B0604020202020204" pitchFamily="34" charset="0"/>
                        </a:rPr>
                        <a:t>.</a:t>
                      </a:r>
                      <a:r>
                        <a:rPr lang="en-US" sz="2800" b="1" dirty="0">
                          <a:solidFill>
                            <a:srgbClr val="002060"/>
                          </a:solidFill>
                          <a:effectLst/>
                          <a:latin typeface="Times New Roman" panose="02020603050405020304" pitchFamily="18" charset="0"/>
                          <a:ea typeface="Arial" panose="020B0604020202020204" pitchFamily="34" charset="0"/>
                        </a:rPr>
                        <a:t> </a:t>
                      </a:r>
                      <a:endParaRPr lang="en-US" sz="2800" dirty="0"/>
                    </a:p>
                  </a:txBody>
                  <a:tcPr/>
                </a:tc>
                <a:extLst>
                  <a:ext uri="{0D108BD9-81ED-4DB2-BD59-A6C34878D82A}">
                    <a16:rowId xmlns:a16="http://schemas.microsoft.com/office/drawing/2014/main" val="1750122380"/>
                  </a:ext>
                </a:extLst>
              </a:tr>
            </a:tbl>
          </a:graphicData>
        </a:graphic>
      </p:graphicFrame>
      <p:sp>
        <p:nvSpPr>
          <p:cNvPr id="10" name="Rectangle 9"/>
          <p:cNvSpPr/>
          <p:nvPr/>
        </p:nvSpPr>
        <p:spPr>
          <a:xfrm>
            <a:off x="198654" y="655693"/>
            <a:ext cx="4402167" cy="583750"/>
          </a:xfrm>
          <a:prstGeom prst="rect">
            <a:avLst/>
          </a:prstGeom>
        </p:spPr>
        <p:txBody>
          <a:bodyPr wrap="none">
            <a:spAutoFit/>
          </a:bodyPr>
          <a:lstStyle/>
          <a:p>
            <a:pPr marL="0" marR="0" lvl="0" indent="0" algn="just" defTabSz="914400" rtl="0" eaLnBrk="1" fontAlgn="auto" latinLnBrk="0" hangingPunct="1">
              <a:lnSpc>
                <a:spcPct val="107000"/>
              </a:lnSpc>
              <a:spcBef>
                <a:spcPts val="0"/>
              </a:spcBef>
              <a:spcAft>
                <a:spcPts val="1200"/>
              </a:spcAft>
              <a:buClrTx/>
              <a:buSzTx/>
              <a:buFontTx/>
              <a:buNone/>
              <a:tabLst/>
              <a:defRPr/>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chuyện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Gió</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242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921" y="326179"/>
            <a:ext cx="6096000" cy="1300099"/>
          </a:xfrm>
          <a:prstGeom prst="rect">
            <a:avLst/>
          </a:prstGeom>
        </p:spPr>
        <p:txBody>
          <a:bodyPr>
            <a:spAutoFit/>
          </a:bodyPr>
          <a:lstStyle/>
          <a:p>
            <a:pPr marL="0" marR="0" lvl="0" indent="0" algn="just" defTabSz="914400" rtl="0" eaLnBrk="1" fontAlgn="auto" latinLnBrk="0" hangingPunct="1">
              <a:lnSpc>
                <a:spcPct val="107000"/>
              </a:lnSpc>
              <a:spcBef>
                <a:spcPts val="0"/>
              </a:spcBef>
              <a:spcAft>
                <a:spcPts val="1200"/>
              </a:spcAft>
              <a:buClrTx/>
              <a:buSzTx/>
              <a:buFontTx/>
              <a:buNone/>
              <a:tabLst/>
              <a:defRPr/>
            </a:pP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đỡ</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mọi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Giới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thiệu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Line Callout 1 5"/>
          <p:cNvSpPr/>
          <p:nvPr/>
        </p:nvSpPr>
        <p:spPr>
          <a:xfrm>
            <a:off x="5512525" y="1471656"/>
            <a:ext cx="4852574" cy="787839"/>
          </a:xfrm>
          <a:prstGeom prst="borderCallout1">
            <a:avLst>
              <a:gd name="adj1" fmla="val 74917"/>
              <a:gd name="adj2" fmla="val -14112"/>
              <a:gd name="adj3" fmla="val 143278"/>
              <a:gd name="adj4" fmla="val -38953"/>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Tên</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Gió</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a:t>
            </a:r>
            <a:endParaRPr kumimoji="0" lang="en-US" sz="3600" b="0" i="0" u="none" strike="noStrike" kern="1200" cap="none" spc="0" normalizeH="0" baseline="0" noProof="0" dirty="0">
              <a:ln>
                <a:noFill/>
              </a:ln>
              <a:solidFill>
                <a:prstClr val="white"/>
              </a:solidFill>
              <a:effectLst/>
              <a:uLnTx/>
              <a:uFillTx/>
              <a:latin typeface="Calibri"/>
              <a:cs typeface="+mn-cs"/>
            </a:endParaRPr>
          </a:p>
        </p:txBody>
      </p:sp>
      <p:sp>
        <p:nvSpPr>
          <p:cNvPr id="13" name="Line Callout 1 12"/>
          <p:cNvSpPr/>
          <p:nvPr/>
        </p:nvSpPr>
        <p:spPr>
          <a:xfrm>
            <a:off x="5512525" y="2512215"/>
            <a:ext cx="6021977" cy="787839"/>
          </a:xfrm>
          <a:prstGeom prst="borderCallout1">
            <a:avLst>
              <a:gd name="adj1" fmla="val 41134"/>
              <a:gd name="adj2" fmla="val -9928"/>
              <a:gd name="adj3" fmla="val 34519"/>
              <a:gd name="adj4" fmla="val -28461"/>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Dáng</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màu</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Line Callout 1 13"/>
          <p:cNvSpPr/>
          <p:nvPr/>
        </p:nvSpPr>
        <p:spPr>
          <a:xfrm>
            <a:off x="5682340" y="3552774"/>
            <a:ext cx="6387739" cy="1919595"/>
          </a:xfrm>
          <a:prstGeom prst="borderCallout1">
            <a:avLst>
              <a:gd name="adj1" fmla="val 46738"/>
              <a:gd name="adj2" fmla="val -627"/>
              <a:gd name="adj3" fmla="val -23258"/>
              <a:gd name="adj4" fmla="val -34217"/>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lang</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thang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khắp</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lúc</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nhanh</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lúc</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chậm</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tùy</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thời</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tiết</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đỡ</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mọi</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Picture 14"/>
          <p:cNvPicPr>
            <a:picLocks noChangeAspect="1"/>
          </p:cNvPicPr>
          <p:nvPr/>
        </p:nvPicPr>
        <p:blipFill>
          <a:blip r:embed="rId3"/>
          <a:stretch>
            <a:fillRect/>
          </a:stretch>
        </p:blipFill>
        <p:spPr>
          <a:xfrm>
            <a:off x="425600" y="2232469"/>
            <a:ext cx="3819459" cy="25499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Plaque 9"/>
          <p:cNvSpPr/>
          <p:nvPr/>
        </p:nvSpPr>
        <p:spPr>
          <a:xfrm>
            <a:off x="109921" y="5206344"/>
            <a:ext cx="5807554" cy="1529396"/>
          </a:xfrm>
          <a:prstGeom prst="plaque">
            <a:avLst/>
          </a:prstGeom>
          <a:blipFill>
            <a:blip r:embed="rId4"/>
            <a:tile tx="0" ty="0" sx="100000" sy="100000" flip="none" algn="tl"/>
          </a:blipFill>
          <a:ln w="28575">
            <a:solidFill>
              <a:srgbClr val="FF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spcBef>
                <a:spcPts val="0"/>
              </a:spcBef>
              <a:spcAft>
                <a:spcPts val="8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mọi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spcBef>
                <a:spcPts val="0"/>
              </a:spcBef>
              <a:spcAft>
                <a:spcPts val="120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quý</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spcBef>
                <a:spcPts val="0"/>
              </a:spcBef>
              <a:spcAft>
                <a:spcPts val="800"/>
              </a:spcAft>
              <a:buClrTx/>
              <a:buSzTx/>
              <a:buFont typeface="Wingdings" panose="05000000000000000000" pitchFamily="2" charset="2"/>
              <a:buChar char="ü"/>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xuất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385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3" grpId="0" animBg="1"/>
      <p:bldP spid="14"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415" y="1278241"/>
            <a:ext cx="11801472" cy="5293757"/>
          </a:xfrm>
          <a:prstGeom prst="rect">
            <a:avLst/>
          </a:prstGeom>
        </p:spPr>
        <p:txBody>
          <a:bodyPr wrap="square">
            <a:spAutoFit/>
          </a:bodyPr>
          <a:lstStyle/>
          <a:p>
            <a:pPr marL="0" marR="0" lvl="0" indent="0" algn="just" defTabSz="914400" rtl="0" eaLnBrk="1" fontAlgn="auto" latinLnBrk="0" hangingPunct="1">
              <a:spcBef>
                <a:spcPts val="0"/>
              </a:spcBef>
              <a:spcAft>
                <a:spcPts val="80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Chuyện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đỡ</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spcBef>
                <a:spcPts val="0"/>
              </a:spcBef>
              <a:spcAft>
                <a:spcPts val="8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spcBef>
                <a:spcPts val="0"/>
              </a:spcBef>
              <a:spcAft>
                <a:spcPts val="8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vắng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cháu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spcBef>
                <a:spcPts val="0"/>
              </a:spcBef>
              <a:spcAft>
                <a:spcPts val="12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hầm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hập</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ốm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ngồi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quạt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spcBef>
                <a:spcPts val="0"/>
              </a:spcBef>
              <a:spcAft>
                <a:spcPts val="12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cháu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spcBef>
                <a:spcPts val="0"/>
              </a:spcBef>
              <a:spcAft>
                <a:spcPts val="12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vẫn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cháu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Thôi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nghỉ</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lắm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spcBef>
                <a:spcPts val="0"/>
              </a:spcBef>
              <a:spcAft>
                <a:spcPts val="12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mải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đẫm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mồ</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hôi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Cháu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mỏi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cứ</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cháu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quạt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8279548" y="0"/>
            <a:ext cx="3799745" cy="2239850"/>
          </a:xfrm>
          <a:prstGeom prst="ellipse">
            <a:avLst/>
          </a:prstGeom>
          <a:ln>
            <a:noFill/>
          </a:ln>
          <a:effectLst>
            <a:softEdge rad="112500"/>
          </a:effectLst>
        </p:spPr>
      </p:pic>
      <p:sp>
        <p:nvSpPr>
          <p:cNvPr id="10" name="Rectangle 9"/>
          <p:cNvSpPr/>
          <p:nvPr/>
        </p:nvSpPr>
        <p:spPr>
          <a:xfrm>
            <a:off x="64415" y="645113"/>
            <a:ext cx="6096000" cy="685124"/>
          </a:xfrm>
          <a:prstGeom prst="rect">
            <a:avLst/>
          </a:prstGeom>
        </p:spPr>
        <p:txBody>
          <a:bodyPr>
            <a:spAutoFit/>
          </a:bodyPr>
          <a:lstStyle/>
          <a:p>
            <a:pPr marL="0" marR="0" lvl="0" indent="0" algn="just" defTabSz="914400" rtl="0" eaLnBrk="1" fontAlgn="auto" latinLnBrk="0" hangingPunct="1">
              <a:lnSpc>
                <a:spcPct val="107000"/>
              </a:lnSpc>
              <a:spcBef>
                <a:spcPts val="0"/>
              </a:spcBef>
              <a:spcAft>
                <a:spcPts val="1200"/>
              </a:spcAft>
              <a:buClrTx/>
              <a:buSzTx/>
              <a:buFontTx/>
              <a:buNone/>
              <a:tabLst/>
              <a:defRPr/>
            </a:pP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a</a:t>
            </a:r>
            <a:r>
              <a:rPr kumimoji="0" lang="en-US" sz="36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6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36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36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đỡ</a:t>
            </a:r>
            <a:r>
              <a:rPr kumimoji="0" lang="en-US" sz="36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mọi</a:t>
            </a:r>
            <a:r>
              <a:rPr kumimoji="0" lang="en-US" sz="36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endParaRPr kumimoji="0" lang="en-US" sz="3600" b="0"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986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021977" y="10999"/>
            <a:ext cx="5893798" cy="1909085"/>
          </a:xfrm>
          <a:prstGeom prst="ellipse">
            <a:avLst/>
          </a:prstGeom>
          <a:ln>
            <a:noFill/>
          </a:ln>
          <a:effectLst>
            <a:softEdge rad="112500"/>
          </a:effectLst>
        </p:spPr>
      </p:pic>
      <p:sp>
        <p:nvSpPr>
          <p:cNvPr id="3" name="Rectangle 2"/>
          <p:cNvSpPr/>
          <p:nvPr/>
        </p:nvSpPr>
        <p:spPr>
          <a:xfrm>
            <a:off x="185741" y="1113855"/>
            <a:ext cx="11730034" cy="5358903"/>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600" b="1" i="0" u="none" strike="noStrike" kern="1200" cap="none" spc="0" normalizeH="0" baseline="0" noProof="0" dirty="0">
                <a:ln>
                  <a:noFill/>
                </a:ln>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effectLst/>
                <a:uLnTx/>
                <a:uFillTx/>
                <a:latin typeface="Times New Roman" panose="02020603050405020304" pitchFamily="18" charset="0"/>
                <a:ea typeface="Arial" panose="020B0604020202020204" pitchFamily="34" charset="0"/>
                <a:cs typeface="Times New Roman" panose="02020603050405020304" pitchFamily="18" charset="0"/>
              </a:rPr>
              <a:t>Cô</a:t>
            </a:r>
            <a:r>
              <a:rPr kumimoji="0" lang="en-US" sz="3600" b="1" i="0" u="none" strike="noStrike" kern="1200" cap="none" spc="0" normalizeH="0" baseline="0" noProof="0" dirty="0">
                <a:ln>
                  <a:noFill/>
                </a:ln>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effectLst/>
                <a:uLnTx/>
                <a:uFillTx/>
                <a:latin typeface="Times New Roman" panose="02020603050405020304" pitchFamily="18" charset="0"/>
                <a:ea typeface="Arial" panose="020B0604020202020204" pitchFamily="34" charset="0"/>
                <a:cs typeface="Times New Roman" panose="02020603050405020304" pitchFamily="18" charset="0"/>
              </a:rPr>
              <a:t>Gió</a:t>
            </a:r>
            <a:r>
              <a:rPr kumimoji="0" lang="en-US" sz="3600" b="1" i="0" u="none" strike="noStrike" kern="1200" cap="none" spc="0" normalizeH="0" baseline="0" noProof="0" dirty="0">
                <a:ln>
                  <a:noFill/>
                </a:ln>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effectLst/>
                <a:uLnTx/>
                <a:uFillTx/>
                <a:latin typeface="Times New Roman" panose="02020603050405020304" pitchFamily="18" charset="0"/>
                <a:ea typeface="Arial" panose="020B0604020202020204" pitchFamily="34" charset="0"/>
                <a:cs typeface="Times New Roman" panose="02020603050405020304" pitchFamily="18" charset="0"/>
              </a:rPr>
              <a:t>giúp</a:t>
            </a:r>
            <a:r>
              <a:rPr kumimoji="0" lang="en-US" sz="3600" b="1" i="0" u="none" strike="noStrike" kern="1200" cap="none" spc="0" normalizeH="0" baseline="0" noProof="0" dirty="0">
                <a:ln>
                  <a:noFill/>
                </a:ln>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effectLst/>
                <a:uLnTx/>
                <a:uFillTx/>
                <a:latin typeface="Times New Roman" panose="02020603050405020304" pitchFamily="18" charset="0"/>
                <a:ea typeface="Arial" panose="020B0604020202020204" pitchFamily="34" charset="0"/>
                <a:cs typeface="Times New Roman" panose="02020603050405020304" pitchFamily="18" charset="0"/>
              </a:rPr>
              <a:t>đỡ</a:t>
            </a:r>
            <a:r>
              <a:rPr kumimoji="0" lang="en-US" sz="3600" b="1" i="0" u="none" strike="noStrike" kern="1200" cap="none" spc="0" normalizeH="0" baseline="0" noProof="0" dirty="0">
                <a:ln>
                  <a:noFill/>
                </a:ln>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effectLst/>
                <a:uLnTx/>
                <a:uFillTx/>
                <a:latin typeface="Times New Roman" panose="02020603050405020304" pitchFamily="18" charset="0"/>
                <a:ea typeface="Arial" panose="020B0604020202020204" pitchFamily="34" charset="0"/>
                <a:cs typeface="Times New Roman" panose="02020603050405020304" pitchFamily="18" charset="0"/>
              </a:rPr>
              <a:t>bạn</a:t>
            </a:r>
            <a:r>
              <a:rPr kumimoji="0" lang="en-US" sz="3600" b="1" i="0" u="none" strike="noStrike" kern="1200" cap="none" spc="0" normalizeH="0" baseline="0" noProof="0" dirty="0">
                <a:ln>
                  <a:noFill/>
                </a:ln>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effectLst/>
                <a:uLnTx/>
                <a:uFillTx/>
                <a:latin typeface="Times New Roman" panose="02020603050405020304" pitchFamily="18" charset="0"/>
                <a:ea typeface="Arial" panose="020B0604020202020204" pitchFamily="34" charset="0"/>
                <a:cs typeface="Times New Roman" panose="02020603050405020304" pitchFamily="18" charset="0"/>
              </a:rPr>
              <a:t>Đào</a:t>
            </a:r>
            <a:endParaRPr kumimoji="0" lang="en-US" sz="3600" b="0"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chối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cuộc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vội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đỡ</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nữa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nhé</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vội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đỡ</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bên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cháu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đỡ</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chóng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đỡ</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ngay</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cửa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sổ</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dừng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giây</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thổi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giường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ốm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mạnh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quá</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771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191794" y="11000"/>
            <a:ext cx="5723981" cy="1590690"/>
          </a:xfrm>
          <a:prstGeom prst="ellipse">
            <a:avLst/>
          </a:prstGeom>
          <a:ln>
            <a:noFill/>
          </a:ln>
          <a:effectLst>
            <a:softEdge rad="112500"/>
          </a:effectLst>
        </p:spPr>
      </p:pic>
      <p:sp>
        <p:nvSpPr>
          <p:cNvPr id="3" name="Rectangle 2"/>
          <p:cNvSpPr/>
          <p:nvPr/>
        </p:nvSpPr>
        <p:spPr>
          <a:xfrm>
            <a:off x="118491" y="497778"/>
            <a:ext cx="5876308" cy="685124"/>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Cô</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Gió</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giúp</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đỡ</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bạn</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Đào</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118491" y="1484123"/>
            <a:ext cx="11912400" cy="5256311"/>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đỡ</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rất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quẩn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tới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khỏi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ốm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Sẵn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sàng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bất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cứ</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cứ</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ngay</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ơn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kịp</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chào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ơn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mọi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hát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326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6566" y="190250"/>
            <a:ext cx="10915650" cy="6453049"/>
          </a:xfrm>
          <a:prstGeom prst="rect">
            <a:avLst/>
          </a:prstGeom>
        </p:spPr>
        <p:txBody>
          <a:bodyPr wrap="square">
            <a:spAutoFit/>
          </a:bodyPr>
          <a:lstStyle/>
          <a:p>
            <a:pPr marL="0" marR="0" lvl="0" indent="0" algn="just" defTabSz="914400" rtl="0" eaLnBrk="1" fontAlgn="auto" latinLnBrk="0" hangingPunct="1">
              <a:spcBef>
                <a:spcPts val="0"/>
              </a:spcBef>
              <a:spcAft>
                <a:spcPts val="1200"/>
              </a:spcAft>
              <a:buClrTx/>
              <a:buSzTx/>
              <a:buFontTx/>
              <a:buNone/>
              <a:tabLst/>
              <a:defRPr/>
            </a:pPr>
            <a:r>
              <a:rPr lang="en-US" sz="3600" b="1" noProof="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Chuyện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spcBef>
                <a:spcPts val="0"/>
              </a:spcBef>
              <a:spcAft>
                <a:spcPts val="120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Ong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ngôi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spcBef>
                <a:spcPts val="0"/>
              </a:spcBef>
              <a:spcAft>
                <a:spcPts val="120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gặp</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spcBef>
                <a:spcPts val="0"/>
              </a:spcBef>
              <a:spcAft>
                <a:spcPts val="120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lgn="just" defTabSz="914400" rtl="0" eaLnBrk="1" fontAlgn="auto" latinLnBrk="0" hangingPunct="1">
              <a:spcBef>
                <a:spcPts val="0"/>
              </a:spcBef>
              <a:spcAft>
                <a:spcPts val="800"/>
              </a:spcAft>
              <a:buClrTx/>
              <a:buSzPts val="1000"/>
              <a:buFont typeface="Wingdings" panose="05000000000000000000" pitchFamily="2" charset="2"/>
              <a:buChar char="v"/>
              <a:tabLst>
                <a:tab pos="457200" algn="l"/>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kín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cửa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rét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lgn="just" defTabSz="914400" rtl="0" eaLnBrk="1" fontAlgn="auto" latinLnBrk="0" hangingPunct="1">
              <a:spcBef>
                <a:spcPts val="0"/>
              </a:spcBef>
              <a:spcAft>
                <a:spcPts val="800"/>
              </a:spcAft>
              <a:buClrTx/>
              <a:buSzPts val="1000"/>
              <a:buFont typeface="Wingdings" panose="05000000000000000000" pitchFamily="2" charset="2"/>
              <a:buChar char="v"/>
              <a:tabLst>
                <a:tab pos="457200" algn="l"/>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Mọi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quây</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quần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bên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mâm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cơm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lgn="just" defTabSz="914400" rtl="0" eaLnBrk="1" fontAlgn="auto" latinLnBrk="0" hangingPunct="1">
              <a:spcBef>
                <a:spcPts val="0"/>
              </a:spcBef>
              <a:spcAft>
                <a:spcPts val="800"/>
              </a:spcAft>
              <a:buClrTx/>
              <a:buSzPts val="1000"/>
              <a:buFont typeface="Wingdings" panose="05000000000000000000" pitchFamily="2" charset="2"/>
              <a:buChar char="v"/>
              <a:tabLst>
                <a:tab pos="457200" algn="l"/>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trạng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buồn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Nếu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dáng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lọ</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ngọn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lửa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bếp</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thích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288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1899</Words>
  <Application>Microsoft Office PowerPoint</Application>
  <PresentationFormat>Widescreen</PresentationFormat>
  <Paragraphs>149</Paragraphs>
  <Slides>22</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Arial</vt:lpstr>
      <vt:lpstr>Calibri</vt:lpstr>
      <vt:lpstr>Calibri Light</vt:lpstr>
      <vt:lpstr>Segoe UI Symbol</vt:lpstr>
      <vt:lpstr>Times New Roman</vt:lpstr>
      <vt:lpstr>Wingdings</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Nguyễn Châu Bảo Hân</cp:lastModifiedBy>
  <cp:revision>17</cp:revision>
  <dcterms:created xsi:type="dcterms:W3CDTF">2022-11-13T09:57:54Z</dcterms:created>
  <dcterms:modified xsi:type="dcterms:W3CDTF">2025-02-07T19:14:27Z</dcterms:modified>
</cp:coreProperties>
</file>