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95" r:id="rId2"/>
    <p:sldMasterId id="2147483714" r:id="rId3"/>
    <p:sldMasterId id="2147483726" r:id="rId4"/>
  </p:sldMasterIdLst>
  <p:notesMasterIdLst>
    <p:notesMasterId r:id="rId62"/>
  </p:notesMasterIdLst>
  <p:sldIdLst>
    <p:sldId id="461" r:id="rId5"/>
    <p:sldId id="621" r:id="rId6"/>
    <p:sldId id="579" r:id="rId7"/>
    <p:sldId id="580" r:id="rId8"/>
    <p:sldId id="581" r:id="rId9"/>
    <p:sldId id="462" r:id="rId10"/>
    <p:sldId id="575" r:id="rId11"/>
    <p:sldId id="585" r:id="rId12"/>
    <p:sldId id="582" r:id="rId13"/>
    <p:sldId id="584" r:id="rId14"/>
    <p:sldId id="583" r:id="rId15"/>
    <p:sldId id="572" r:id="rId16"/>
    <p:sldId id="573" r:id="rId17"/>
    <p:sldId id="574" r:id="rId18"/>
    <p:sldId id="483" r:id="rId19"/>
    <p:sldId id="586" r:id="rId20"/>
    <p:sldId id="491" r:id="rId21"/>
    <p:sldId id="492" r:id="rId22"/>
    <p:sldId id="495" r:id="rId23"/>
    <p:sldId id="521" r:id="rId24"/>
    <p:sldId id="496" r:id="rId25"/>
    <p:sldId id="522" r:id="rId26"/>
    <p:sldId id="524" r:id="rId27"/>
    <p:sldId id="525" r:id="rId28"/>
    <p:sldId id="529" r:id="rId29"/>
    <p:sldId id="622" r:id="rId30"/>
    <p:sldId id="577" r:id="rId31"/>
    <p:sldId id="513" r:id="rId32"/>
    <p:sldId id="590" r:id="rId33"/>
    <p:sldId id="591" r:id="rId34"/>
    <p:sldId id="592" r:id="rId35"/>
    <p:sldId id="593" r:id="rId36"/>
    <p:sldId id="597" r:id="rId37"/>
    <p:sldId id="514" r:id="rId38"/>
    <p:sldId id="598" r:id="rId39"/>
    <p:sldId id="600" r:id="rId40"/>
    <p:sldId id="540" r:id="rId41"/>
    <p:sldId id="601" r:id="rId42"/>
    <p:sldId id="624" r:id="rId43"/>
    <p:sldId id="515" r:id="rId44"/>
    <p:sldId id="612" r:id="rId45"/>
    <p:sldId id="614" r:id="rId46"/>
    <p:sldId id="615" r:id="rId47"/>
    <p:sldId id="560" r:id="rId48"/>
    <p:sldId id="517" r:id="rId49"/>
    <p:sldId id="619" r:id="rId50"/>
    <p:sldId id="620" r:id="rId51"/>
    <p:sldId id="587" r:id="rId52"/>
    <p:sldId id="578" r:id="rId53"/>
    <p:sldId id="602" r:id="rId54"/>
    <p:sldId id="603" r:id="rId55"/>
    <p:sldId id="604" r:id="rId56"/>
    <p:sldId id="605" r:id="rId57"/>
    <p:sldId id="606" r:id="rId58"/>
    <p:sldId id="607" r:id="rId59"/>
    <p:sldId id="608" r:id="rId60"/>
    <p:sldId id="613" r:id="rId6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2">
          <p15:clr>
            <a:srgbClr val="A4A3A4"/>
          </p15:clr>
        </p15:guide>
        <p15:guide id="2" pos="3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B9F9F3"/>
    <a:srgbClr val="C6FAF5"/>
    <a:srgbClr val="CAFAF5"/>
    <a:srgbClr val="A7F7F0"/>
    <a:srgbClr val="AB9579"/>
    <a:srgbClr val="CCECFF"/>
    <a:srgbClr val="00FFFF"/>
    <a:srgbClr val="F75726"/>
    <a:srgbClr val="7FD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033" autoAdjust="0"/>
  </p:normalViewPr>
  <p:slideViewPr>
    <p:cSldViewPr snapToGrid="0" showGuides="1">
      <p:cViewPr varScale="1">
        <p:scale>
          <a:sx n="83" d="100"/>
          <a:sy n="83" d="100"/>
        </p:scale>
        <p:origin x="595" y="77"/>
      </p:cViewPr>
      <p:guideLst>
        <p:guide orient="horz" pos="2122"/>
        <p:guide pos="383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8776BD67-0184-4804-A22C-55F2CC36FC69}" type="datetimeFigureOut">
              <a:rPr lang="zh-CN" altLang="en-US" smtClean="0"/>
              <a:t>2025/2/7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04D49DC2-6D12-4ECE-B595-35CFCF05F9FB}" type="slidenum">
              <a:rPr lang="zh-CN" altLang="en-US" smtClean="0"/>
              <a:t>‹#›</a:t>
            </a:fld>
            <a:endParaRPr lang="zh-CN" altLang="en-US" dirty="0"/>
          </a:p>
        </p:txBody>
      </p:sp>
    </p:spTree>
    <p:extLst>
      <p:ext uri="{BB962C8B-B14F-4D97-AF65-F5344CB8AC3E}">
        <p14:creationId xmlns:p14="http://schemas.microsoft.com/office/powerpoint/2010/main" val="116071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a:t>
            </a:fld>
            <a:endParaRPr lang="zh-CN" altLang="en-US" dirty="0"/>
          </a:p>
        </p:txBody>
      </p:sp>
    </p:spTree>
    <p:extLst>
      <p:ext uri="{BB962C8B-B14F-4D97-AF65-F5344CB8AC3E}">
        <p14:creationId xmlns:p14="http://schemas.microsoft.com/office/powerpoint/2010/main" val="401182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18</a:t>
            </a:fld>
            <a:endParaRPr lang="zh-CN" altLang="en-US" dirty="0"/>
          </a:p>
        </p:txBody>
      </p:sp>
    </p:spTree>
    <p:extLst>
      <p:ext uri="{BB962C8B-B14F-4D97-AF65-F5344CB8AC3E}">
        <p14:creationId xmlns:p14="http://schemas.microsoft.com/office/powerpoint/2010/main" val="2259038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19</a:t>
            </a:fld>
            <a:endParaRPr lang="zh-CN" altLang="en-US" dirty="0"/>
          </a:p>
        </p:txBody>
      </p:sp>
    </p:spTree>
    <p:extLst>
      <p:ext uri="{BB962C8B-B14F-4D97-AF65-F5344CB8AC3E}">
        <p14:creationId xmlns:p14="http://schemas.microsoft.com/office/powerpoint/2010/main" val="1909332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20</a:t>
            </a:fld>
            <a:endParaRPr lang="zh-CN" altLang="en-US" dirty="0"/>
          </a:p>
        </p:txBody>
      </p:sp>
    </p:spTree>
    <p:extLst>
      <p:ext uri="{BB962C8B-B14F-4D97-AF65-F5344CB8AC3E}">
        <p14:creationId xmlns:p14="http://schemas.microsoft.com/office/powerpoint/2010/main" val="283700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21</a:t>
            </a:fld>
            <a:endParaRPr lang="zh-CN" altLang="en-US" dirty="0"/>
          </a:p>
        </p:txBody>
      </p:sp>
    </p:spTree>
    <p:extLst>
      <p:ext uri="{BB962C8B-B14F-4D97-AF65-F5344CB8AC3E}">
        <p14:creationId xmlns:p14="http://schemas.microsoft.com/office/powerpoint/2010/main" val="72866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22</a:t>
            </a:fld>
            <a:endParaRPr lang="zh-CN" altLang="en-US" dirty="0"/>
          </a:p>
        </p:txBody>
      </p:sp>
    </p:spTree>
    <p:extLst>
      <p:ext uri="{BB962C8B-B14F-4D97-AF65-F5344CB8AC3E}">
        <p14:creationId xmlns:p14="http://schemas.microsoft.com/office/powerpoint/2010/main" val="404496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23</a:t>
            </a:fld>
            <a:endParaRPr lang="zh-CN" altLang="en-US" dirty="0"/>
          </a:p>
        </p:txBody>
      </p:sp>
    </p:spTree>
    <p:extLst>
      <p:ext uri="{BB962C8B-B14F-4D97-AF65-F5344CB8AC3E}">
        <p14:creationId xmlns:p14="http://schemas.microsoft.com/office/powerpoint/2010/main" val="721961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cầu</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HL,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sông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BH,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thành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cổ</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chính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những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di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tích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lịch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sử</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của</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khúc</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ruột</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miền</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trung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đáp</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án</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ở</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đây</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tỉnh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Qtri</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a:t>
            </a:r>
          </a:p>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24</a:t>
            </a:fld>
            <a:endParaRPr lang="zh-CN" altLang="en-US" dirty="0"/>
          </a:p>
        </p:txBody>
      </p:sp>
    </p:spTree>
    <p:extLst>
      <p:ext uri="{BB962C8B-B14F-4D97-AF65-F5344CB8AC3E}">
        <p14:creationId xmlns:p14="http://schemas.microsoft.com/office/powerpoint/2010/main" val="80693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endParaRPr>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25</a:t>
            </a:fld>
            <a:endParaRPr lang="zh-CN" altLang="en-US" dirty="0"/>
          </a:p>
        </p:txBody>
      </p:sp>
    </p:spTree>
    <p:extLst>
      <p:ext uri="{BB962C8B-B14F-4D97-AF65-F5344CB8AC3E}">
        <p14:creationId xmlns:p14="http://schemas.microsoft.com/office/powerpoint/2010/main" val="700176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28</a:t>
            </a:fld>
            <a:endParaRPr lang="zh-CN" altLang="en-US" dirty="0"/>
          </a:p>
        </p:txBody>
      </p:sp>
    </p:spTree>
    <p:extLst>
      <p:ext uri="{BB962C8B-B14F-4D97-AF65-F5344CB8AC3E}">
        <p14:creationId xmlns:p14="http://schemas.microsoft.com/office/powerpoint/2010/main" val="164210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34</a:t>
            </a:fld>
            <a:endParaRPr lang="zh-CN" altLang="en-US" dirty="0"/>
          </a:p>
        </p:txBody>
      </p:sp>
    </p:spTree>
    <p:extLst>
      <p:ext uri="{BB962C8B-B14F-4D97-AF65-F5344CB8AC3E}">
        <p14:creationId xmlns:p14="http://schemas.microsoft.com/office/powerpoint/2010/main" val="245041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a:t>
            </a:fld>
            <a:endParaRPr lang="zh-CN" altLang="en-US" dirty="0"/>
          </a:p>
        </p:txBody>
      </p:sp>
    </p:spTree>
    <p:extLst>
      <p:ext uri="{BB962C8B-B14F-4D97-AF65-F5344CB8AC3E}">
        <p14:creationId xmlns:p14="http://schemas.microsoft.com/office/powerpoint/2010/main" val="3608288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37</a:t>
            </a:fld>
            <a:endParaRPr lang="zh-CN" altLang="en-US" dirty="0"/>
          </a:p>
        </p:txBody>
      </p:sp>
    </p:spTree>
    <p:extLst>
      <p:ext uri="{BB962C8B-B14F-4D97-AF65-F5344CB8AC3E}">
        <p14:creationId xmlns:p14="http://schemas.microsoft.com/office/powerpoint/2010/main" val="2645416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622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44</a:t>
            </a:fld>
            <a:endParaRPr lang="zh-CN" altLang="en-US" dirty="0"/>
          </a:p>
        </p:txBody>
      </p:sp>
    </p:spTree>
    <p:extLst>
      <p:ext uri="{BB962C8B-B14F-4D97-AF65-F5344CB8AC3E}">
        <p14:creationId xmlns:p14="http://schemas.microsoft.com/office/powerpoint/2010/main" val="897783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45</a:t>
            </a:fld>
            <a:endParaRPr lang="zh-CN" altLang="en-US" dirty="0"/>
          </a:p>
        </p:txBody>
      </p:sp>
    </p:spTree>
    <p:extLst>
      <p:ext uri="{BB962C8B-B14F-4D97-AF65-F5344CB8AC3E}">
        <p14:creationId xmlns:p14="http://schemas.microsoft.com/office/powerpoint/2010/main" val="237983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480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6</a:t>
            </a:fld>
            <a:endParaRPr lang="zh-CN" altLang="en-US" dirty="0"/>
          </a:p>
        </p:txBody>
      </p:sp>
    </p:spTree>
    <p:extLst>
      <p:ext uri="{BB962C8B-B14F-4D97-AF65-F5344CB8AC3E}">
        <p14:creationId xmlns:p14="http://schemas.microsoft.com/office/powerpoint/2010/main" val="146395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12</a:t>
            </a:fld>
            <a:endParaRPr lang="zh-CN" altLang="en-US" dirty="0"/>
          </a:p>
        </p:txBody>
      </p:sp>
    </p:spTree>
    <p:extLst>
      <p:ext uri="{BB962C8B-B14F-4D97-AF65-F5344CB8AC3E}">
        <p14:creationId xmlns:p14="http://schemas.microsoft.com/office/powerpoint/2010/main" val="192042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13</a:t>
            </a:fld>
            <a:endParaRPr lang="zh-CN" altLang="en-US" dirty="0"/>
          </a:p>
        </p:txBody>
      </p:sp>
    </p:spTree>
    <p:extLst>
      <p:ext uri="{BB962C8B-B14F-4D97-AF65-F5344CB8AC3E}">
        <p14:creationId xmlns:p14="http://schemas.microsoft.com/office/powerpoint/2010/main" val="112500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14</a:t>
            </a:fld>
            <a:endParaRPr lang="zh-CN" altLang="en-US" dirty="0"/>
          </a:p>
        </p:txBody>
      </p:sp>
    </p:spTree>
    <p:extLst>
      <p:ext uri="{BB962C8B-B14F-4D97-AF65-F5344CB8AC3E}">
        <p14:creationId xmlns:p14="http://schemas.microsoft.com/office/powerpoint/2010/main" val="94917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15</a:t>
            </a:fld>
            <a:endParaRPr lang="zh-CN" altLang="en-US" dirty="0"/>
          </a:p>
        </p:txBody>
      </p:sp>
    </p:spTree>
    <p:extLst>
      <p:ext uri="{BB962C8B-B14F-4D97-AF65-F5344CB8AC3E}">
        <p14:creationId xmlns:p14="http://schemas.microsoft.com/office/powerpoint/2010/main" val="53732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17</a:t>
            </a:fld>
            <a:endParaRPr lang="zh-CN" altLang="en-US" dirty="0"/>
          </a:p>
        </p:txBody>
      </p:sp>
    </p:spTree>
    <p:extLst>
      <p:ext uri="{BB962C8B-B14F-4D97-AF65-F5344CB8AC3E}">
        <p14:creationId xmlns:p14="http://schemas.microsoft.com/office/powerpoint/2010/main" val="343183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27F17F-95A3-44F6-A4DE-9261A1CADF3A}"/>
              </a:ext>
            </a:extLst>
          </p:cNvPr>
          <p:cNvSpPr txBox="1"/>
          <p:nvPr userDrawn="1"/>
        </p:nvSpPr>
        <p:spPr>
          <a:xfrm>
            <a:off x="-13447" y="0"/>
            <a:ext cx="984997" cy="215444"/>
          </a:xfrm>
          <a:prstGeom prst="rect">
            <a:avLst/>
          </a:prstGeom>
          <a:noFill/>
        </p:spPr>
        <p:txBody>
          <a:bodyPr wrap="square">
            <a:spAutoFit/>
          </a:bodyPr>
          <a:lstStyle/>
          <a:p>
            <a:r>
              <a:rPr lang="en-US" sz="800">
                <a:solidFill>
                  <a:srgbClr val="B9F9F3"/>
                </a:solidFill>
              </a:rPr>
              <a:t>Ms. Ngọc Phan</a:t>
            </a:r>
          </a:p>
        </p:txBody>
      </p:sp>
    </p:spTree>
    <p:extLst>
      <p:ext uri="{BB962C8B-B14F-4D97-AF65-F5344CB8AC3E}">
        <p14:creationId xmlns:p14="http://schemas.microsoft.com/office/powerpoint/2010/main" val="211864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15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6955843-6BC7-4757-99BE-EC20E2EB6891}"/>
              </a:ext>
            </a:extLst>
          </p:cNvPr>
          <p:cNvSpPr txBox="1"/>
          <p:nvPr userDrawn="1"/>
        </p:nvSpPr>
        <p:spPr>
          <a:xfrm>
            <a:off x="-13447" y="0"/>
            <a:ext cx="984997" cy="215444"/>
          </a:xfrm>
          <a:prstGeom prst="rect">
            <a:avLst/>
          </a:prstGeom>
          <a:noFill/>
        </p:spPr>
        <p:txBody>
          <a:bodyPr wrap="square">
            <a:spAutoFit/>
          </a:bodyPr>
          <a:lstStyle/>
          <a:p>
            <a:r>
              <a:rPr lang="en-US" sz="800">
                <a:solidFill>
                  <a:srgbClr val="B9F9F3"/>
                </a:solidFill>
              </a:rPr>
              <a:t>Ms. Ngọc Phan</a:t>
            </a:r>
          </a:p>
        </p:txBody>
      </p:sp>
    </p:spTree>
    <p:extLst>
      <p:ext uri="{BB962C8B-B14F-4D97-AF65-F5344CB8AC3E}">
        <p14:creationId xmlns:p14="http://schemas.microsoft.com/office/powerpoint/2010/main" val="569096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6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55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235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95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920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834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532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893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3462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605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604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617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084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667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2025/2/7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4535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69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24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321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88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318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987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003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582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09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2025/2/7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9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53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2025/2/7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660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2025/2/7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4" r:id="rId6"/>
    <p:sldLayoutId id="2147483654" r:id="rId7"/>
    <p:sldLayoutId id="2147483655" r:id="rId8"/>
    <p:sldLayoutId id="2147483656" r:id="rId9"/>
    <p:sldLayoutId id="2147483657" r:id="rId10"/>
    <p:sldLayoutId id="2147483658" r:id="rId11"/>
    <p:sldLayoutId id="2147483659" r:id="rId12"/>
    <p:sldLayoutId id="2147483699" r:id="rId13"/>
    <p:sldLayoutId id="2147483704" r:id="rId14"/>
    <p:sldLayoutId id="2147483713" r:id="rId15"/>
    <p:sldLayoutId id="2147483738" r:id="rId16"/>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38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71919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342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0.jpg"/><Relationship Id="rId5" Type="http://schemas.openxmlformats.org/officeDocument/2006/relationships/image" Target="../media/image19.jp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jpeg"/><Relationship Id="rId5" Type="http://schemas.microsoft.com/office/2007/relationships/hdphoto" Target="../media/hdphoto4.wdp"/><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3.jpeg"/><Relationship Id="rId5" Type="http://schemas.microsoft.com/office/2007/relationships/hdphoto" Target="../media/hdphoto4.wdp"/><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27.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4.jpe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B0CB-1608-4DED-AF70-E2101F6C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35496" y="3653598"/>
            <a:ext cx="2576051" cy="3515552"/>
          </a:xfrm>
          <a:prstGeom prst="rect">
            <a:avLst/>
          </a:prstGeom>
        </p:spPr>
      </p:pic>
      <p:pic>
        <p:nvPicPr>
          <p:cNvPr id="3" name="Picture 6" descr="Vector du lịch Việt Nam miễn phí tuyệt đẹp">
            <a:extLst>
              <a:ext uri="{FF2B5EF4-FFF2-40B4-BE49-F238E27FC236}">
                <a16:creationId xmlns:a16="http://schemas.microsoft.com/office/drawing/2014/main" id="{542553F5-4E08-444E-8FF1-B483C2E811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4" b="92380" l="938" r="96952">
                        <a14:foregroundMark x1="9496" y1="42087" x2="21923" y2="44080"/>
                        <a14:foregroundMark x1="21923" y1="44080" x2="26260" y2="46307"/>
                        <a14:foregroundMark x1="13716" y1="33177" x2="22626" y2="36108"/>
                        <a14:foregroundMark x1="22626" y1="36108" x2="22626" y2="36108"/>
                        <a14:foregroundMark x1="89449" y1="38335" x2="87808" y2="43376"/>
                        <a14:foregroundMark x1="90152" y1="45604" x2="89449" y2="48183"/>
                        <a14:foregroundMark x1="92380" y1="52755" x2="90152" y2="54865"/>
                        <a14:foregroundMark x1="96131" y1="58382" x2="90387" y2="61665"/>
                        <a14:foregroundMark x1="96249" y1="68113" x2="96249" y2="68113"/>
                        <a14:foregroundMark x1="97069" y1="65885" x2="97069" y2="65885"/>
                        <a14:foregroundMark x1="95428" y1="56506" x2="95428" y2="56506"/>
                        <a14:foregroundMark x1="93552" y1="47948" x2="93552" y2="47948"/>
                        <a14:foregroundMark x1="91090" y1="36108" x2="91090" y2="39273"/>
                        <a14:foregroundMark x1="91090" y1="25909" x2="93200" y2="26143"/>
                        <a14:foregroundMark x1="66706" y1="7034" x2="66706" y2="7034"/>
                        <a14:foregroundMark x1="4572" y1="45721" x2="23095" y2="46659"/>
                        <a14:foregroundMark x1="3751" y1="68113" x2="3751" y2="65533"/>
                        <a14:foregroundMark x1="18757" y1="33177" x2="18757" y2="33177"/>
                        <a14:foregroundMark x1="21102" y1="30363" x2="21102" y2="30363"/>
                        <a14:foregroundMark x1="22392" y1="31301" x2="21805" y2="30129"/>
                        <a14:foregroundMark x1="27081" y1="38335" x2="27784" y2="41266"/>
                        <a14:foregroundMark x1="50528" y1="33177" x2="59906" y2="30363"/>
                        <a14:foregroundMark x1="59906" y1="30363" x2="58968" y2="41032"/>
                        <a14:foregroundMark x1="58968" y1="41032" x2="57796" y2="41618"/>
                        <a14:foregroundMark x1="58851" y1="28722" x2="58851" y2="28722"/>
                        <a14:foregroundMark x1="54982" y1="28136" x2="55686" y2="34584"/>
                        <a14:foregroundMark x1="21336" y1="30012" x2="26964" y2="40680"/>
                        <a14:foregroundMark x1="26964" y1="40680" x2="31536" y2="41149"/>
                        <a14:foregroundMark x1="15240" y1="30012" x2="13365" y2="27198"/>
                        <a14:foregroundMark x1="10903" y1="33177" x2="15240" y2="36694"/>
                        <a14:foregroundMark x1="938" y1="47362" x2="13247" y2="44431"/>
                        <a14:foregroundMark x1="13247" y1="44431" x2="17585" y2="44666"/>
                        <a14:foregroundMark x1="68347" y1="15592" x2="75498" y2="16530"/>
                        <a14:backgroundMark x1="14771" y1="77960" x2="91208" y2="81125"/>
                        <a14:backgroundMark x1="32591" y1="81712" x2="78898" y2="83705"/>
                        <a14:backgroundMark x1="21454" y1="82298" x2="76436" y2="84994"/>
                        <a14:backgroundMark x1="24267" y1="83822" x2="92966" y2="88042"/>
                        <a14:backgroundMark x1="34467" y1="86401" x2="66002" y2="88511"/>
                        <a14:backgroundMark x1="66002" y1="88511" x2="41852" y2="88277"/>
                        <a14:backgroundMark x1="41852" y1="88277" x2="72450" y2="90387"/>
                        <a14:backgroundMark x1="39508" y1="79719" x2="28722" y2="83353"/>
                        <a14:backgroundMark x1="28722" y1="83353" x2="41032" y2="97421"/>
                        <a14:backgroundMark x1="41032" y1="97421" x2="36342" y2="85463"/>
                        <a14:backgroundMark x1="36342" y1="85463" x2="21571" y2="83118"/>
                        <a14:backgroundMark x1="21571" y1="83118" x2="25557" y2="93904"/>
                        <a14:backgroundMark x1="25557" y1="93904" x2="29543" y2="94842"/>
                        <a14:backgroundMark x1="62720" y1="87808" x2="51348" y2="87573"/>
                        <a14:backgroundMark x1="51348" y1="87573" x2="60492" y2="96366"/>
                        <a14:backgroundMark x1="60492" y1="96366" x2="86166" y2="97538"/>
                        <a14:backgroundMark x1="86166" y1="97538" x2="71395" y2="92497"/>
                        <a14:backgroundMark x1="71395" y1="92497" x2="54982" y2="94842"/>
                      </a14:backgroundRemoval>
                    </a14:imgEffect>
                  </a14:imgLayer>
                </a14:imgProps>
              </a:ext>
              <a:ext uri="{28A0092B-C50C-407E-A947-70E740481C1C}">
                <a14:useLocalDpi xmlns:a14="http://schemas.microsoft.com/office/drawing/2010/main" val="0"/>
              </a:ext>
            </a:extLst>
          </a:blip>
          <a:srcRect/>
          <a:stretch>
            <a:fillRect/>
          </a:stretch>
        </p:blipFill>
        <p:spPr bwMode="auto">
          <a:xfrm>
            <a:off x="3913007" y="3570459"/>
            <a:ext cx="4291689" cy="429168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descr="51miz-E1074969-285A63C0"/>
          <p:cNvPicPr>
            <a:picLocks noChangeAspect="1"/>
          </p:cNvPicPr>
          <p:nvPr/>
        </p:nvPicPr>
        <p:blipFill>
          <a:blip r:embed="rId6"/>
          <a:stretch>
            <a:fillRect/>
          </a:stretch>
        </p:blipFill>
        <p:spPr>
          <a:xfrm rot="398729">
            <a:off x="-1578946" y="3284181"/>
            <a:ext cx="5824936" cy="3883479"/>
          </a:xfrm>
          <a:prstGeom prst="rect">
            <a:avLst/>
          </a:prstGeom>
        </p:spPr>
      </p:pic>
      <p:sp>
        <p:nvSpPr>
          <p:cNvPr id="7" name="Rounded Rectangle 7">
            <a:extLst>
              <a:ext uri="{FF2B5EF4-FFF2-40B4-BE49-F238E27FC236}">
                <a16:creationId xmlns:a16="http://schemas.microsoft.com/office/drawing/2014/main" id="{2F126EEB-7A2E-48DA-B208-BF255B979AD3}"/>
              </a:ext>
            </a:extLst>
          </p:cNvPr>
          <p:cNvSpPr/>
          <p:nvPr/>
        </p:nvSpPr>
        <p:spPr>
          <a:xfrm>
            <a:off x="5299423" y="895350"/>
            <a:ext cx="1558577" cy="5278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solidFill>
                <a:latin typeface="Tinta Script" pitchFamily="50" charset="0"/>
                <a:ea typeface="Aachen" panose="02020500000000000000" pitchFamily="18" charset="0"/>
                <a:cs typeface="Aachen" panose="02020500000000000000" pitchFamily="18" charset="0"/>
                <a:sym typeface="+mn-lt"/>
              </a:rPr>
              <a:t>Bài</a:t>
            </a:r>
            <a:r>
              <a:rPr lang="en-US" sz="3600" b="1">
                <a:solidFill>
                  <a:schemeClr val="accent2"/>
                </a:solidFill>
                <a:latin typeface="Tinta Script" pitchFamily="50" charset="0"/>
                <a:ea typeface="Aachen" panose="02020500000000000000" pitchFamily="18" charset="0"/>
                <a:cs typeface="Aachen" panose="02020500000000000000" pitchFamily="18" charset="0"/>
                <a:sym typeface="+mn-lt"/>
              </a:rPr>
              <a:t> 3</a:t>
            </a:r>
            <a:endParaRPr lang="en-US" sz="3600" b="1">
              <a:latin typeface="Tinta Script" pitchFamily="50" charset="0"/>
              <a:ea typeface="Aachen" panose="02020500000000000000" pitchFamily="18" charset="0"/>
              <a:cs typeface="Aachen" panose="02020500000000000000" pitchFamily="18" charset="0"/>
            </a:endParaRPr>
          </a:p>
        </p:txBody>
      </p:sp>
      <p:sp>
        <p:nvSpPr>
          <p:cNvPr id="10" name="TextBox 21">
            <a:extLst>
              <a:ext uri="{FF2B5EF4-FFF2-40B4-BE49-F238E27FC236}">
                <a16:creationId xmlns:a16="http://schemas.microsoft.com/office/drawing/2014/main" id="{F54DA43B-CEBC-433F-ADBF-51ADD2281EED}"/>
              </a:ext>
            </a:extLst>
          </p:cNvPr>
          <p:cNvSpPr txBox="1"/>
          <p:nvPr/>
        </p:nvSpPr>
        <p:spPr>
          <a:xfrm>
            <a:off x="1483733" y="1717946"/>
            <a:ext cx="9303538" cy="1323439"/>
          </a:xfrm>
          <a:prstGeom prst="rect">
            <a:avLst/>
          </a:prstGeom>
          <a:noFill/>
        </p:spPr>
        <p:txBody>
          <a:bodyPr wrap="square" rtlCol="0">
            <a:spAutoFit/>
          </a:bodyPr>
          <a:lstStyle/>
          <a:p>
            <a:pPr algn="ctr"/>
            <a:r>
              <a:rPr lang="en-US" altLang="zh-CN" sz="8000" b="1">
                <a:solidFill>
                  <a:srgbClr val="FF66CC"/>
                </a:solidFill>
                <a:effectLst>
                  <a:outerShdw blurRad="38100" dist="38100" dir="2700000" algn="tl">
                    <a:srgbClr val="000000">
                      <a:alpha val="43137"/>
                    </a:srgbClr>
                  </a:outerShdw>
                </a:effectLst>
                <a:latin typeface="Tinta Script" pitchFamily="50" charset="0"/>
                <a:cs typeface="+mn-ea"/>
                <a:sym typeface="+mn-lt"/>
              </a:rPr>
              <a:t>Vẻ đẹp quê hương</a:t>
            </a:r>
            <a:endParaRPr lang="zh-CN" altLang="en-US" sz="8000" b="1" dirty="0">
              <a:solidFill>
                <a:srgbClr val="FF66CC"/>
              </a:solidFill>
              <a:effectLst>
                <a:outerShdw blurRad="38100" dist="38100" dir="2700000" algn="tl">
                  <a:srgbClr val="000000">
                    <a:alpha val="43137"/>
                  </a:srgbClr>
                </a:outerShdw>
              </a:effectLst>
              <a:latin typeface="Tinta Script" pitchFamily="50" charset="0"/>
              <a:cs typeface="+mn-ea"/>
              <a:sym typeface="+mn-lt"/>
            </a:endParaRPr>
          </a:p>
        </p:txBody>
      </p:sp>
    </p:spTree>
    <p:extLst>
      <p:ext uri="{BB962C8B-B14F-4D97-AF65-F5344CB8AC3E}">
        <p14:creationId xmlns:p14="http://schemas.microsoft.com/office/powerpoint/2010/main" val="156263395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56714" y="1908265"/>
            <a:ext cx="3820687" cy="4027515"/>
          </a:xfrm>
          <a:prstGeom prst="rightArrow">
            <a:avLst>
              <a:gd name="adj1" fmla="val 50000"/>
              <a:gd name="adj2" fmla="val 42746"/>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rgbClr val="FF0000"/>
                </a:solidFill>
                <a:latin typeface="Times New Roman" panose="02020603050405020304" pitchFamily="18" charset="0"/>
                <a:ea typeface="Times New Roman" panose="02020603050405020304" pitchFamily="18" charset="0"/>
              </a:rPr>
              <a:t>Về n</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gắt nhịp</a:t>
            </a:r>
            <a:r>
              <a:rPr kumimoji="0" lang="pt-BR"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4322618" y="2008909"/>
            <a:ext cx="7523017" cy="435586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Nhịp</a:t>
            </a:r>
            <a:r>
              <a:rPr kumimoji="0" lang="pt-BR" sz="40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chẵn: 2/2/2, 2/4/2, 4/4.....</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582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07819" y="1286892"/>
            <a:ext cx="3030978" cy="4042755"/>
          </a:xfrm>
          <a:prstGeom prst="rightArrow">
            <a:avLst>
              <a:gd name="adj1" fmla="val 50000"/>
              <a:gd name="adj2" fmla="val 47715"/>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Thanh điệu</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libri"/>
              <a:cs typeface="+mn-cs"/>
            </a:endParaRPr>
          </a:p>
        </p:txBody>
      </p:sp>
      <p:sp>
        <p:nvSpPr>
          <p:cNvPr id="6" name="Rounded Rectangle 5"/>
          <p:cNvSpPr/>
          <p:nvPr/>
        </p:nvSpPr>
        <p:spPr>
          <a:xfrm>
            <a:off x="3709852" y="2063933"/>
            <a:ext cx="7563394" cy="3265714"/>
          </a:xfrm>
          <a:prstGeom prst="roundRect">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Tiếng 1,3,5,7 phối thanh tự do. Tiếng 2, 4, 6, 8 theo thứ tự: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–T –B –B .</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278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1">
            <a:extLst>
              <a:ext uri="{FF2B5EF4-FFF2-40B4-BE49-F238E27FC236}">
                <a16:creationId xmlns:a16="http://schemas.microsoft.com/office/drawing/2014/main" id="{C0D3ACEC-DEF2-4578-980E-639348AB96E9}"/>
              </a:ext>
            </a:extLst>
          </p:cNvPr>
          <p:cNvSpPr txBox="1"/>
          <p:nvPr/>
        </p:nvSpPr>
        <p:spPr>
          <a:xfrm>
            <a:off x="1177636" y="1173234"/>
            <a:ext cx="9850581" cy="2923877"/>
          </a:xfrm>
          <a:prstGeom prst="rect">
            <a:avLst/>
          </a:prstGeom>
          <a:noFill/>
        </p:spPr>
        <p:txBody>
          <a:bodyPr wrap="square" rtlCol="0">
            <a:spAutoFit/>
          </a:bodyPr>
          <a:lstStyle/>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đi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quê</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nhà</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canh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rau</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muống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cà</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dầm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tương</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dãi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nắng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dầm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sương</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tát</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nước</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bên</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đường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hôm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nao</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a:t>
            </a:r>
          </a:p>
          <a:p>
            <a:pPr algn="ctr"/>
            <a:endParaRPr lang="zh-CN" altLang="en-US" sz="2400" dirty="0">
              <a:solidFill>
                <a:schemeClr val="bg2">
                  <a:lumMod val="75000"/>
                </a:schemeClr>
              </a:solidFill>
              <a:latin typeface="SVN-Anastasia" panose="020B0606040200020203" pitchFamily="34" charset="0"/>
              <a:cs typeface="+mn-ea"/>
              <a:sym typeface="+mn-lt"/>
            </a:endParaRPr>
          </a:p>
        </p:txBody>
      </p:sp>
      <p:sp>
        <p:nvSpPr>
          <p:cNvPr id="25" name="Rectangle 24">
            <a:extLst>
              <a:ext uri="{FF2B5EF4-FFF2-40B4-BE49-F238E27FC236}">
                <a16:creationId xmlns:a16="http://schemas.microsoft.com/office/drawing/2014/main" id="{54F79FCC-18AF-427E-944B-1B7FB25307EA}"/>
              </a:ext>
            </a:extLst>
          </p:cNvPr>
          <p:cNvSpPr/>
          <p:nvPr/>
        </p:nvSpPr>
        <p:spPr>
          <a:xfrm>
            <a:off x="2956299" y="5122696"/>
            <a:ext cx="710451" cy="707886"/>
          </a:xfrm>
          <a:prstGeom prst="rect">
            <a:avLst/>
          </a:prstGeom>
        </p:spPr>
        <p:txBody>
          <a:bodyPr wrap="none">
            <a:spAutoFit/>
          </a:bodyPr>
          <a:lstStyle/>
          <a:p>
            <a:r>
              <a:rPr lang="en-US" sz="4000">
                <a:solidFill>
                  <a:schemeClr val="bg1"/>
                </a:solidFill>
                <a:latin typeface="SVN-Amperzand" panose="02040603050506020204" pitchFamily="18" charset="0"/>
                <a:cs typeface="+mn-ea"/>
                <a:sym typeface="+mn-lt"/>
              </a:rPr>
              <a:t>04</a:t>
            </a:r>
            <a:endParaRPr lang="en-US" sz="4000">
              <a:solidFill>
                <a:schemeClr val="bg1"/>
              </a:solidFill>
              <a:latin typeface="SVN-Amperzand" panose="02040603050506020204" pitchFamily="18" charset="0"/>
            </a:endParaRPr>
          </a:p>
        </p:txBody>
      </p:sp>
      <p:sp>
        <p:nvSpPr>
          <p:cNvPr id="11" name="TextBox 10"/>
          <p:cNvSpPr txBox="1"/>
          <p:nvPr/>
        </p:nvSpPr>
        <p:spPr>
          <a:xfrm>
            <a:off x="401782" y="193964"/>
            <a:ext cx="303414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VÍ DỤ:</a:t>
            </a:r>
          </a:p>
        </p:txBody>
      </p:sp>
    </p:spTree>
    <p:extLst>
      <p:ext uri="{BB962C8B-B14F-4D97-AF65-F5344CB8AC3E}">
        <p14:creationId xmlns:p14="http://schemas.microsoft.com/office/powerpoint/2010/main" val="368466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25CC5-36FF-4175-B619-23D808A89F5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21441" y="1662396"/>
            <a:ext cx="981546" cy="2947972"/>
          </a:xfrm>
          <a:prstGeom prst="rect">
            <a:avLst/>
          </a:prstGeom>
        </p:spPr>
      </p:pic>
      <p:cxnSp>
        <p:nvCxnSpPr>
          <p:cNvPr id="4" name="Straight Connector 3">
            <a:extLst>
              <a:ext uri="{FF2B5EF4-FFF2-40B4-BE49-F238E27FC236}">
                <a16:creationId xmlns:a16="http://schemas.microsoft.com/office/drawing/2014/main" id="{3EEFE9FB-AAA0-4E3A-9DB3-B11F07C92228}"/>
              </a:ext>
            </a:extLst>
          </p:cNvPr>
          <p:cNvCxnSpPr>
            <a:cxnSpLocks/>
          </p:cNvCxnSpPr>
          <p:nvPr/>
        </p:nvCxnSpPr>
        <p:spPr>
          <a:xfrm>
            <a:off x="5623310" y="3247699"/>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21">
            <a:extLst>
              <a:ext uri="{FF2B5EF4-FFF2-40B4-BE49-F238E27FC236}">
                <a16:creationId xmlns:a16="http://schemas.microsoft.com/office/drawing/2014/main" id="{658B8FEC-76EA-413F-8B12-D27A3B234634}"/>
              </a:ext>
            </a:extLst>
          </p:cNvPr>
          <p:cNvSpPr txBox="1"/>
          <p:nvPr/>
        </p:nvSpPr>
        <p:spPr>
          <a:xfrm>
            <a:off x="-498963" y="567426"/>
            <a:ext cx="8095971" cy="2246769"/>
          </a:xfrm>
          <a:prstGeom prst="rect">
            <a:avLst/>
          </a:prstGeom>
          <a:noFill/>
        </p:spPr>
        <p:txBody>
          <a:bodyPr wrap="square" rtlCol="0">
            <a:spAutoFit/>
          </a:bodyPr>
          <a:lstStyle/>
          <a:p>
            <a:pPr algn="ctr"/>
            <a:r>
              <a:rPr lang="en-US" altLang="zh-CN" sz="2800" b="1" dirty="0" err="1">
                <a:solidFill>
                  <a:schemeClr val="bg2">
                    <a:lumMod val="75000"/>
                  </a:schemeClr>
                </a:solidFill>
                <a:latin typeface="Tinta Script" pitchFamily="50" charset="0"/>
                <a:cs typeface="+mn-ea"/>
                <a:sym typeface="+mn-lt"/>
              </a:rPr>
              <a:t>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đi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quê</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nhà</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canh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rau</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muống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cà</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dầm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tương</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dãi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nắng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dầm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sương</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tát</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nước</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bên</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đường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hôm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nao</a:t>
            </a:r>
            <a:r>
              <a:rPr lang="en-US" altLang="zh-CN" sz="2800" b="1" dirty="0">
                <a:solidFill>
                  <a:schemeClr val="bg2">
                    <a:lumMod val="75000"/>
                  </a:schemeClr>
                </a:solidFill>
                <a:latin typeface="Tinta Script" pitchFamily="50" charset="0"/>
                <a:cs typeface="+mn-ea"/>
                <a:sym typeface="+mn-lt"/>
              </a:rPr>
              <a:t>.</a:t>
            </a:r>
          </a:p>
          <a:p>
            <a:pPr algn="ctr"/>
            <a:endParaRPr lang="zh-CN" altLang="en-US" sz="2800" b="1" dirty="0">
              <a:solidFill>
                <a:schemeClr val="bg2">
                  <a:lumMod val="75000"/>
                </a:schemeClr>
              </a:solidFill>
              <a:latin typeface="Tinta Script" pitchFamily="50" charset="0"/>
              <a:cs typeface="+mn-ea"/>
              <a:sym typeface="+mn-lt"/>
            </a:endParaRPr>
          </a:p>
        </p:txBody>
      </p:sp>
      <p:cxnSp>
        <p:nvCxnSpPr>
          <p:cNvPr id="7" name="Straight Connector 6">
            <a:extLst>
              <a:ext uri="{FF2B5EF4-FFF2-40B4-BE49-F238E27FC236}">
                <a16:creationId xmlns:a16="http://schemas.microsoft.com/office/drawing/2014/main" id="{4969FF40-2E94-4829-A207-8AE8B98E00DA}"/>
              </a:ext>
            </a:extLst>
          </p:cNvPr>
          <p:cNvCxnSpPr/>
          <p:nvPr/>
        </p:nvCxnSpPr>
        <p:spPr>
          <a:xfrm flipH="1">
            <a:off x="2685577" y="604388"/>
            <a:ext cx="215665" cy="475506"/>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8" name="Straight Connector 7">
            <a:extLst>
              <a:ext uri="{FF2B5EF4-FFF2-40B4-BE49-F238E27FC236}">
                <a16:creationId xmlns:a16="http://schemas.microsoft.com/office/drawing/2014/main" id="{3A587446-887D-4423-AA77-3BB6CF95D5BD}"/>
              </a:ext>
            </a:extLst>
          </p:cNvPr>
          <p:cNvCxnSpPr/>
          <p:nvPr/>
        </p:nvCxnSpPr>
        <p:spPr>
          <a:xfrm flipH="1">
            <a:off x="3820425" y="1501581"/>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04AB2EFC-B2F8-4A3D-80F1-979A0D95C226}"/>
              </a:ext>
            </a:extLst>
          </p:cNvPr>
          <p:cNvCxnSpPr/>
          <p:nvPr/>
        </p:nvCxnSpPr>
        <p:spPr>
          <a:xfrm flipH="1">
            <a:off x="2514704" y="1438723"/>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AC21B146-B7A1-4F60-8B12-6249F5B283B4}"/>
              </a:ext>
            </a:extLst>
          </p:cNvPr>
          <p:cNvCxnSpPr/>
          <p:nvPr/>
        </p:nvCxnSpPr>
        <p:spPr>
          <a:xfrm flipH="1">
            <a:off x="3678531" y="1055826"/>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BF4D30DC-CC7F-470F-BAD4-9ABC50BCD89A}"/>
              </a:ext>
            </a:extLst>
          </p:cNvPr>
          <p:cNvCxnSpPr/>
          <p:nvPr/>
        </p:nvCxnSpPr>
        <p:spPr>
          <a:xfrm flipH="1">
            <a:off x="3112307" y="1891760"/>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BDFDABD6-A7AA-41CB-8807-13FC005E4C7F}"/>
              </a:ext>
            </a:extLst>
          </p:cNvPr>
          <p:cNvCxnSpPr/>
          <p:nvPr/>
        </p:nvCxnSpPr>
        <p:spPr>
          <a:xfrm flipH="1">
            <a:off x="4023480" y="596081"/>
            <a:ext cx="222799" cy="459745"/>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pic>
        <p:nvPicPr>
          <p:cNvPr id="13" name="图片 22">
            <a:extLst>
              <a:ext uri="{FF2B5EF4-FFF2-40B4-BE49-F238E27FC236}">
                <a16:creationId xmlns:a16="http://schemas.microsoft.com/office/drawing/2014/main" id="{5DE28A5A-667C-40B5-9318-5A2A76E46DF7}"/>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800063" y="535933"/>
            <a:ext cx="819551" cy="226610"/>
          </a:xfrm>
          <a:prstGeom prst="rect">
            <a:avLst/>
          </a:prstGeom>
        </p:spPr>
      </p:pic>
      <p:pic>
        <p:nvPicPr>
          <p:cNvPr id="14" name="图片 22">
            <a:extLst>
              <a:ext uri="{FF2B5EF4-FFF2-40B4-BE49-F238E27FC236}">
                <a16:creationId xmlns:a16="http://schemas.microsoft.com/office/drawing/2014/main" id="{4D18EF32-9548-475C-A5CD-F46B9AB4D67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603998" y="1299945"/>
            <a:ext cx="819551" cy="226610"/>
          </a:xfrm>
          <a:prstGeom prst="rect">
            <a:avLst/>
          </a:prstGeom>
        </p:spPr>
      </p:pic>
      <p:sp>
        <p:nvSpPr>
          <p:cNvPr id="15" name="TextBox 14">
            <a:extLst>
              <a:ext uri="{FF2B5EF4-FFF2-40B4-BE49-F238E27FC236}">
                <a16:creationId xmlns:a16="http://schemas.microsoft.com/office/drawing/2014/main" id="{EBAB19DC-8A0F-4946-A258-392D4862B3DC}"/>
              </a:ext>
            </a:extLst>
          </p:cNvPr>
          <p:cNvSpPr txBox="1"/>
          <p:nvPr/>
        </p:nvSpPr>
        <p:spPr>
          <a:xfrm>
            <a:off x="8544836" y="244261"/>
            <a:ext cx="3906941" cy="646331"/>
          </a:xfrm>
          <a:prstGeom prst="rect">
            <a:avLst/>
          </a:prstGeom>
          <a:noFill/>
        </p:spPr>
        <p:txBody>
          <a:bodyPr wrap="square">
            <a:spAutoFit/>
          </a:bodyPr>
          <a:lstStyle/>
          <a:p>
            <a:r>
              <a:rPr lang="vi-VN" sz="3600" dirty="0">
                <a:solidFill>
                  <a:schemeClr val="bg2"/>
                </a:solidFill>
                <a:latin typeface="SVN-Bear" panose="02040603050506020204" pitchFamily="18" charset="0"/>
                <a:cs typeface="Times New Roman" panose="02020603050405020304" pitchFamily="18" charset="0"/>
              </a:rPr>
              <a:t>Dòng lục: 6 tiếng</a:t>
            </a:r>
            <a:endParaRPr lang="en-US" sz="3600" dirty="0"/>
          </a:p>
        </p:txBody>
      </p:sp>
      <p:sp>
        <p:nvSpPr>
          <p:cNvPr id="16" name="TextBox 15">
            <a:extLst>
              <a:ext uri="{FF2B5EF4-FFF2-40B4-BE49-F238E27FC236}">
                <a16:creationId xmlns:a16="http://schemas.microsoft.com/office/drawing/2014/main" id="{7C9EA82C-7D6C-4298-BF81-37FE6078486C}"/>
              </a:ext>
            </a:extLst>
          </p:cNvPr>
          <p:cNvSpPr txBox="1"/>
          <p:nvPr/>
        </p:nvSpPr>
        <p:spPr>
          <a:xfrm>
            <a:off x="8545327" y="1079894"/>
            <a:ext cx="3906450" cy="646331"/>
          </a:xfrm>
          <a:prstGeom prst="rect">
            <a:avLst/>
          </a:prstGeom>
          <a:noFill/>
        </p:spPr>
        <p:txBody>
          <a:bodyPr wrap="square">
            <a:spAutoFit/>
          </a:bodyPr>
          <a:lstStyle/>
          <a:p>
            <a:r>
              <a:rPr lang="vi-VN" sz="3600" dirty="0">
                <a:solidFill>
                  <a:schemeClr val="bg2"/>
                </a:solidFill>
                <a:latin typeface="SVN-Bear" panose="02040603050506020204" pitchFamily="18" charset="0"/>
                <a:cs typeface="Times New Roman" panose="02020603050405020304" pitchFamily="18" charset="0"/>
              </a:rPr>
              <a:t>Dòng bát: 8 tiếng</a:t>
            </a:r>
            <a:endParaRPr lang="en-US" sz="3600" dirty="0"/>
          </a:p>
        </p:txBody>
      </p:sp>
      <p:pic>
        <p:nvPicPr>
          <p:cNvPr id="17" name="图片 22">
            <a:extLst>
              <a:ext uri="{FF2B5EF4-FFF2-40B4-BE49-F238E27FC236}">
                <a16:creationId xmlns:a16="http://schemas.microsoft.com/office/drawing/2014/main" id="{6BDC1E8E-9D19-466F-9143-0D4B99BA3D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5872" y="1934648"/>
            <a:ext cx="1194310" cy="524190"/>
          </a:xfrm>
          <a:prstGeom prst="rect">
            <a:avLst/>
          </a:prstGeom>
        </p:spPr>
      </p:pic>
      <p:sp>
        <p:nvSpPr>
          <p:cNvPr id="18" name="TextBox 17">
            <a:extLst>
              <a:ext uri="{FF2B5EF4-FFF2-40B4-BE49-F238E27FC236}">
                <a16:creationId xmlns:a16="http://schemas.microsoft.com/office/drawing/2014/main" id="{8272052C-F7F1-496B-AD5F-90FA41216793}"/>
              </a:ext>
            </a:extLst>
          </p:cNvPr>
          <p:cNvSpPr txBox="1"/>
          <p:nvPr/>
        </p:nvSpPr>
        <p:spPr>
          <a:xfrm>
            <a:off x="7884162" y="1814540"/>
            <a:ext cx="4677535" cy="1508105"/>
          </a:xfrm>
          <a:prstGeom prst="rect">
            <a:avLst/>
          </a:prstGeom>
          <a:noFill/>
        </p:spPr>
        <p:txBody>
          <a:bodyPr wrap="square">
            <a:spAutoFit/>
          </a:bodyPr>
          <a:lstStyle/>
          <a:p>
            <a:r>
              <a:rPr lang="vi-VN" sz="3600" dirty="0">
                <a:solidFill>
                  <a:schemeClr val="tx2"/>
                </a:solidFill>
                <a:latin typeface="SVN-Bear" panose="02040603050506020204" pitchFamily="18" charset="0"/>
                <a:cs typeface="Times New Roman" panose="02020603050405020304" pitchFamily="18" charset="0"/>
              </a:rPr>
              <a:t>Nhịp thơ: 2/2/2; 4/4</a:t>
            </a:r>
          </a:p>
          <a:p>
            <a:endParaRPr lang="en-US" sz="2400" dirty="0">
              <a:solidFill>
                <a:schemeClr val="tx2"/>
              </a:solidFill>
              <a:latin typeface="SVN-Bear" panose="02040603050506020204" pitchFamily="18" charset="0"/>
              <a:cs typeface="Times New Roman" panose="02020603050405020304" pitchFamily="18" charset="0"/>
            </a:endParaRPr>
          </a:p>
          <a:p>
            <a:r>
              <a:rPr lang="vi-VN" sz="3200" dirty="0">
                <a:solidFill>
                  <a:schemeClr val="tx2"/>
                </a:solidFill>
                <a:latin typeface="SVN-Bear" panose="02040603050506020204" pitchFamily="18" charset="0"/>
                <a:cs typeface="Times New Roman" panose="02020603050405020304" pitchFamily="18" charset="0"/>
              </a:rPr>
              <a:t>&gt;&gt;&gt; Nhịp chẵn</a:t>
            </a:r>
          </a:p>
        </p:txBody>
      </p:sp>
      <p:pic>
        <p:nvPicPr>
          <p:cNvPr id="19" name="Picture 18">
            <a:extLst>
              <a:ext uri="{FF2B5EF4-FFF2-40B4-BE49-F238E27FC236}">
                <a16:creationId xmlns:a16="http://schemas.microsoft.com/office/drawing/2014/main" id="{28B122F3-FADD-4A85-B971-787939A34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020" y="3499293"/>
            <a:ext cx="6212744" cy="3358707"/>
          </a:xfrm>
          <a:prstGeom prst="rect">
            <a:avLst/>
          </a:prstGeom>
        </p:spPr>
      </p:pic>
      <p:sp>
        <p:nvSpPr>
          <p:cNvPr id="21" name="TextBox 20">
            <a:extLst>
              <a:ext uri="{FF2B5EF4-FFF2-40B4-BE49-F238E27FC236}">
                <a16:creationId xmlns:a16="http://schemas.microsoft.com/office/drawing/2014/main" id="{67279893-87D4-4CC7-B21A-76E7C5E76669}"/>
              </a:ext>
            </a:extLst>
          </p:cNvPr>
          <p:cNvSpPr txBox="1"/>
          <p:nvPr/>
        </p:nvSpPr>
        <p:spPr>
          <a:xfrm>
            <a:off x="5727294" y="4003258"/>
            <a:ext cx="4455797" cy="2062103"/>
          </a:xfrm>
          <a:prstGeom prst="rect">
            <a:avLst/>
          </a:prstGeom>
          <a:noFill/>
        </p:spPr>
        <p:txBody>
          <a:bodyPr wrap="square">
            <a:spAutoFit/>
          </a:bodyPr>
          <a:lstStyle/>
          <a:p>
            <a:pPr algn="just"/>
            <a:r>
              <a:rPr lang="vi-VN" sz="3200" b="1" dirty="0">
                <a:solidFill>
                  <a:schemeClr val="bg2"/>
                </a:solidFill>
                <a:latin typeface="SVN-Bear" panose="02040603050506020204" pitchFamily="18" charset="0"/>
                <a:cs typeface="Times New Roman" panose="02020603050405020304" pitchFamily="18" charset="0"/>
              </a:rPr>
              <a:t>1. Xác định số tiếng, số dòng của bài ca dao.</a:t>
            </a:r>
          </a:p>
          <a:p>
            <a:pPr algn="just"/>
            <a:r>
              <a:rPr lang="vi-VN" sz="3200" b="1" dirty="0">
                <a:solidFill>
                  <a:schemeClr val="bg2"/>
                </a:solidFill>
                <a:latin typeface="SVN-Bear" panose="02040603050506020204" pitchFamily="18" charset="0"/>
                <a:cs typeface="Times New Roman" panose="02020603050405020304" pitchFamily="18" charset="0"/>
              </a:rPr>
              <a:t>2. </a:t>
            </a:r>
            <a:r>
              <a:rPr lang="en-US" sz="3200" b="1" dirty="0" err="1">
                <a:solidFill>
                  <a:schemeClr val="bg2"/>
                </a:solidFill>
                <a:latin typeface="SVN-Bear" panose="02040603050506020204" pitchFamily="18" charset="0"/>
                <a:cs typeface="Times New Roman" panose="02020603050405020304" pitchFamily="18" charset="0"/>
              </a:rPr>
              <a:t>Xác</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định</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cách</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ngắt</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nhịp</a:t>
            </a:r>
            <a:r>
              <a:rPr lang="en-US" sz="3200" b="1" dirty="0">
                <a:solidFill>
                  <a:schemeClr val="bg2"/>
                </a:solidFill>
                <a:latin typeface="SVN-Bear" panose="02040603050506020204" pitchFamily="18" charset="0"/>
                <a:cs typeface="Times New Roman" panose="02020603050405020304" pitchFamily="18" charset="0"/>
              </a:rPr>
              <a:t> ở </a:t>
            </a:r>
            <a:r>
              <a:rPr lang="en-US" sz="3200" b="1" dirty="0" err="1">
                <a:solidFill>
                  <a:schemeClr val="bg2"/>
                </a:solidFill>
                <a:latin typeface="SVN-Bear" panose="02040603050506020204" pitchFamily="18" charset="0"/>
                <a:cs typeface="Times New Roman" panose="02020603050405020304" pitchFamily="18" charset="0"/>
              </a:rPr>
              <a:t>mỗi</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câu</a:t>
            </a:r>
            <a:r>
              <a:rPr lang="en-US" sz="3200" b="1" dirty="0">
                <a:solidFill>
                  <a:schemeClr val="bg2"/>
                </a:solidFill>
                <a:latin typeface="SVN-Bear" panose="020406030505060202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1AC06635-B974-41DB-B281-E86B846C7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198" y="12512"/>
            <a:ext cx="4803598" cy="3219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7184960"/>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par>
                          <p:cTn id="19" fill="hold">
                            <p:stCondLst>
                              <p:cond delay="500"/>
                            </p:stCondLst>
                            <p:childTnLst>
                              <p:par>
                                <p:cTn id="20" presetID="1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righ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ppt_x</p:attrName>
                                        </p:attrNameLst>
                                      </p:cBhvr>
                                      <p:tavLst>
                                        <p:tav tm="0">
                                          <p:val>
                                            <p:strVal val="#ppt_x-#ppt_w*1.125000"/>
                                          </p:val>
                                        </p:tav>
                                        <p:tav tm="100000">
                                          <p:val>
                                            <p:strVal val="#ppt_x"/>
                                          </p:val>
                                        </p:tav>
                                      </p:tavLst>
                                    </p:anim>
                                    <p:animEffect transition="in" filter="wipe(right)">
                                      <p:cBhvr>
                                        <p:cTn id="34" dur="500"/>
                                        <p:tgtEl>
                                          <p:spTgt spid="14"/>
                                        </p:tgtEl>
                                      </p:cBhvr>
                                    </p:animEffect>
                                  </p:childTnLst>
                                </p:cTn>
                              </p:par>
                            </p:childTnLst>
                          </p:cTn>
                        </p:par>
                        <p:par>
                          <p:cTn id="35" fill="hold">
                            <p:stCondLst>
                              <p:cond delay="500"/>
                            </p:stCondLst>
                            <p:childTnLst>
                              <p:par>
                                <p:cTn id="36" presetID="1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par>
                          <p:cTn id="53" fill="hold">
                            <p:stCondLst>
                              <p:cond delay="3000"/>
                            </p:stCondLst>
                            <p:childTnLst>
                              <p:par>
                                <p:cTn id="54" presetID="10" presetClass="entr" presetSubtype="0" fill="hold" nodeType="afterEffect">
                                  <p:stCondLst>
                                    <p:cond delay="20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childTnLst>
                          </p:cTn>
                        </p:par>
                        <p:par>
                          <p:cTn id="61" fill="hold">
                            <p:stCondLst>
                              <p:cond delay="7000"/>
                            </p:stCondLst>
                            <p:childTnLst>
                              <p:par>
                                <p:cTn id="62" presetID="10"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p:tgtEl>
                                          <p:spTgt spid="17"/>
                                        </p:tgtEl>
                                        <p:attrNameLst>
                                          <p:attrName>ppt_x</p:attrName>
                                        </p:attrNameLst>
                                      </p:cBhvr>
                                      <p:tavLst>
                                        <p:tav tm="0">
                                          <p:val>
                                            <p:strVal val="#ppt_x-#ppt_w*1.125000"/>
                                          </p:val>
                                        </p:tav>
                                        <p:tav tm="100000">
                                          <p:val>
                                            <p:strVal val="#ppt_x"/>
                                          </p:val>
                                        </p:tav>
                                      </p:tavLst>
                                    </p:anim>
                                    <p:animEffect transition="in" filter="wipe(right)">
                                      <p:cBhvr>
                                        <p:cTn id="70" dur="500"/>
                                        <p:tgtEl>
                                          <p:spTgt spid="17"/>
                                        </p:tgtEl>
                                      </p:cBhvr>
                                    </p:animEffect>
                                  </p:childTnLst>
                                </p:cTn>
                              </p:par>
                            </p:childTnLst>
                          </p:cTn>
                        </p:par>
                        <p:par>
                          <p:cTn id="71" fill="hold">
                            <p:stCondLst>
                              <p:cond delay="500"/>
                            </p:stCondLst>
                            <p:childTnLst>
                              <p:par>
                                <p:cTn id="72" presetID="12" presetClass="entr" presetSubtype="8"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p:tgtEl>
                                          <p:spTgt spid="18"/>
                                        </p:tgtEl>
                                        <p:attrNameLst>
                                          <p:attrName>ppt_x</p:attrName>
                                        </p:attrNameLst>
                                      </p:cBhvr>
                                      <p:tavLst>
                                        <p:tav tm="0">
                                          <p:val>
                                            <p:strVal val="#ppt_x-#ppt_w*1.125000"/>
                                          </p:val>
                                        </p:tav>
                                        <p:tav tm="100000">
                                          <p:val>
                                            <p:strVal val="#ppt_x"/>
                                          </p:val>
                                        </p:tav>
                                      </p:tavLst>
                                    </p:anim>
                                    <p:animEffect transition="in" filter="wipe(righ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28ADCB-442C-406C-9A89-1D1C5C7F7417}"/>
              </a:ext>
            </a:extLst>
          </p:cNvPr>
          <p:cNvGraphicFramePr>
            <a:graphicFrameLocks noGrp="1"/>
          </p:cNvGraphicFramePr>
          <p:nvPr>
            <p:extLst>
              <p:ext uri="{D42A27DB-BD31-4B8C-83A1-F6EECF244321}">
                <p14:modId xmlns:p14="http://schemas.microsoft.com/office/powerpoint/2010/main" val="3659322387"/>
              </p:ext>
            </p:extLst>
          </p:nvPr>
        </p:nvGraphicFramePr>
        <p:xfrm>
          <a:off x="5828265" y="40594"/>
          <a:ext cx="6237478" cy="3536141"/>
        </p:xfrm>
        <a:graphic>
          <a:graphicData uri="http://schemas.openxmlformats.org/drawingml/2006/table">
            <a:tbl>
              <a:tblPr firstRow="1" firstCol="1" bandRow="1">
                <a:tableStyleId>{F5AB1C69-6EDB-4FF4-983F-18BD219EF322}</a:tableStyleId>
              </a:tblPr>
              <a:tblGrid>
                <a:gridCol w="1189317">
                  <a:extLst>
                    <a:ext uri="{9D8B030D-6E8A-4147-A177-3AD203B41FA5}">
                      <a16:colId xmlns:a16="http://schemas.microsoft.com/office/drawing/2014/main" val="836077311"/>
                    </a:ext>
                  </a:extLst>
                </a:gridCol>
                <a:gridCol w="641547">
                  <a:extLst>
                    <a:ext uri="{9D8B030D-6E8A-4147-A177-3AD203B41FA5}">
                      <a16:colId xmlns:a16="http://schemas.microsoft.com/office/drawing/2014/main" val="933000462"/>
                    </a:ext>
                  </a:extLst>
                </a:gridCol>
                <a:gridCol w="641547">
                  <a:extLst>
                    <a:ext uri="{9D8B030D-6E8A-4147-A177-3AD203B41FA5}">
                      <a16:colId xmlns:a16="http://schemas.microsoft.com/office/drawing/2014/main" val="2513038927"/>
                    </a:ext>
                  </a:extLst>
                </a:gridCol>
                <a:gridCol w="641547">
                  <a:extLst>
                    <a:ext uri="{9D8B030D-6E8A-4147-A177-3AD203B41FA5}">
                      <a16:colId xmlns:a16="http://schemas.microsoft.com/office/drawing/2014/main" val="43758711"/>
                    </a:ext>
                  </a:extLst>
                </a:gridCol>
                <a:gridCol w="641547">
                  <a:extLst>
                    <a:ext uri="{9D8B030D-6E8A-4147-A177-3AD203B41FA5}">
                      <a16:colId xmlns:a16="http://schemas.microsoft.com/office/drawing/2014/main" val="374656882"/>
                    </a:ext>
                  </a:extLst>
                </a:gridCol>
                <a:gridCol w="641547">
                  <a:extLst>
                    <a:ext uri="{9D8B030D-6E8A-4147-A177-3AD203B41FA5}">
                      <a16:colId xmlns:a16="http://schemas.microsoft.com/office/drawing/2014/main" val="2863008535"/>
                    </a:ext>
                  </a:extLst>
                </a:gridCol>
                <a:gridCol w="641547">
                  <a:extLst>
                    <a:ext uri="{9D8B030D-6E8A-4147-A177-3AD203B41FA5}">
                      <a16:colId xmlns:a16="http://schemas.microsoft.com/office/drawing/2014/main" val="3171119706"/>
                    </a:ext>
                  </a:extLst>
                </a:gridCol>
                <a:gridCol w="641547">
                  <a:extLst>
                    <a:ext uri="{9D8B030D-6E8A-4147-A177-3AD203B41FA5}">
                      <a16:colId xmlns:a16="http://schemas.microsoft.com/office/drawing/2014/main" val="160992769"/>
                    </a:ext>
                  </a:extLst>
                </a:gridCol>
                <a:gridCol w="557332">
                  <a:extLst>
                    <a:ext uri="{9D8B030D-6E8A-4147-A177-3AD203B41FA5}">
                      <a16:colId xmlns:a16="http://schemas.microsoft.com/office/drawing/2014/main" val="3472798108"/>
                    </a:ext>
                  </a:extLst>
                </a:gridCol>
              </a:tblGrid>
              <a:tr h="1474045">
                <a:tc>
                  <a:txBody>
                    <a:bodyPr/>
                    <a:lstStyle/>
                    <a:p>
                      <a:pPr algn="r">
                        <a:lnSpc>
                          <a:spcPct val="115000"/>
                        </a:lnSpc>
                        <a:spcAft>
                          <a:spcPts val="800"/>
                        </a:spcAft>
                      </a:pPr>
                      <a:r>
                        <a:rPr lang="en-US" sz="2400" b="0" dirty="0" err="1">
                          <a:effectLst/>
                          <a:latin typeface="SVN-Amperzand" panose="02040603050506020204" pitchFamily="18" charset="0"/>
                        </a:rPr>
                        <a:t>Tiếng</a:t>
                      </a:r>
                      <a:endParaRPr lang="x-none" sz="2400" b="0" dirty="0">
                        <a:effectLst/>
                        <a:latin typeface="SVN-Amperzand" panose="02040603050506020204" pitchFamily="18" charset="0"/>
                      </a:endParaRPr>
                    </a:p>
                    <a:p>
                      <a:pPr algn="l">
                        <a:lnSpc>
                          <a:spcPct val="115000"/>
                        </a:lnSpc>
                        <a:spcAft>
                          <a:spcPts val="800"/>
                        </a:spcAft>
                      </a:pPr>
                      <a:r>
                        <a:rPr lang="en-US" sz="2400" b="0">
                          <a:effectLst/>
                          <a:latin typeface="SVN-Amperzand" panose="02040603050506020204" pitchFamily="18" charset="0"/>
                        </a:rPr>
                        <a:t>Câu</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dirty="0">
                          <a:effectLst/>
                          <a:latin typeface="SVN-Amperzand" panose="02040603050506020204" pitchFamily="18" charset="0"/>
                        </a:rPr>
                        <a:t>1</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2</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3</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4</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5</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6</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7</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8</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350761253"/>
                  </a:ext>
                </a:extLst>
              </a:tr>
              <a:tr h="515524">
                <a:tc>
                  <a:txBody>
                    <a:bodyPr/>
                    <a:lstStyle/>
                    <a:p>
                      <a:pPr algn="ctr">
                        <a:lnSpc>
                          <a:spcPct val="115000"/>
                        </a:lnSpc>
                        <a:spcAft>
                          <a:spcPts val="800"/>
                        </a:spcAft>
                      </a:pPr>
                      <a:r>
                        <a:rPr lang="en-US" sz="2400" b="0" dirty="0" err="1">
                          <a:effectLst/>
                          <a:latin typeface="SVN-Amperzand" panose="02040603050506020204" pitchFamily="18" charset="0"/>
                        </a:rPr>
                        <a:t>lục</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022184525"/>
                  </a:ext>
                </a:extLst>
              </a:tr>
              <a:tr h="515524">
                <a:tc>
                  <a:txBody>
                    <a:bodyPr/>
                    <a:lstStyle/>
                    <a:p>
                      <a:pPr algn="ctr">
                        <a:lnSpc>
                          <a:spcPct val="115000"/>
                        </a:lnSpc>
                        <a:spcAft>
                          <a:spcPts val="800"/>
                        </a:spcAft>
                      </a:pPr>
                      <a:r>
                        <a:rPr lang="en-US" sz="2400" b="0">
                          <a:effectLst/>
                          <a:latin typeface="SVN-Amperzand" panose="02040603050506020204" pitchFamily="18" charset="0"/>
                        </a:rPr>
                        <a:t>bát</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625699010"/>
                  </a:ext>
                </a:extLst>
              </a:tr>
              <a:tr h="515524">
                <a:tc>
                  <a:txBody>
                    <a:bodyPr/>
                    <a:lstStyle/>
                    <a:p>
                      <a:pPr algn="ctr">
                        <a:lnSpc>
                          <a:spcPct val="115000"/>
                        </a:lnSpc>
                        <a:spcAft>
                          <a:spcPts val="800"/>
                        </a:spcAft>
                      </a:pPr>
                      <a:r>
                        <a:rPr lang="en-US" sz="2400" b="0">
                          <a:effectLst/>
                          <a:latin typeface="SVN-Amperzand" panose="02040603050506020204" pitchFamily="18" charset="0"/>
                        </a:rPr>
                        <a:t>lục</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385650159"/>
                  </a:ext>
                </a:extLst>
              </a:tr>
              <a:tr h="515524">
                <a:tc>
                  <a:txBody>
                    <a:bodyPr/>
                    <a:lstStyle/>
                    <a:p>
                      <a:pPr algn="ctr">
                        <a:lnSpc>
                          <a:spcPct val="115000"/>
                        </a:lnSpc>
                        <a:spcAft>
                          <a:spcPts val="800"/>
                        </a:spcAft>
                      </a:pPr>
                      <a:r>
                        <a:rPr lang="en-US" sz="2400" b="0" dirty="0" err="1">
                          <a:effectLst/>
                          <a:latin typeface="SVN-Amperzand" panose="02040603050506020204" pitchFamily="18" charset="0"/>
                        </a:rPr>
                        <a:t>bát</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 </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32114782"/>
                  </a:ext>
                </a:extLst>
              </a:tr>
            </a:tbl>
          </a:graphicData>
        </a:graphic>
      </p:graphicFrame>
      <p:cxnSp>
        <p:nvCxnSpPr>
          <p:cNvPr id="4" name="Straight Connector 3">
            <a:extLst>
              <a:ext uri="{FF2B5EF4-FFF2-40B4-BE49-F238E27FC236}">
                <a16:creationId xmlns:a16="http://schemas.microsoft.com/office/drawing/2014/main" id="{3EEFE9FB-AAA0-4E3A-9DB3-B11F07C92228}"/>
              </a:ext>
            </a:extLst>
          </p:cNvPr>
          <p:cNvCxnSpPr>
            <a:cxnSpLocks/>
          </p:cNvCxnSpPr>
          <p:nvPr/>
        </p:nvCxnSpPr>
        <p:spPr>
          <a:xfrm>
            <a:off x="5894168" y="107232"/>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21">
            <a:extLst>
              <a:ext uri="{FF2B5EF4-FFF2-40B4-BE49-F238E27FC236}">
                <a16:creationId xmlns:a16="http://schemas.microsoft.com/office/drawing/2014/main" id="{658B8FEC-76EA-413F-8B12-D27A3B234634}"/>
              </a:ext>
            </a:extLst>
          </p:cNvPr>
          <p:cNvSpPr txBox="1"/>
          <p:nvPr/>
        </p:nvSpPr>
        <p:spPr>
          <a:xfrm>
            <a:off x="-1" y="362115"/>
            <a:ext cx="5708073" cy="2893100"/>
          </a:xfrm>
          <a:prstGeom prst="rect">
            <a:avLst/>
          </a:prstGeom>
          <a:noFill/>
        </p:spPr>
        <p:txBody>
          <a:bodyPr wrap="square" rtlCol="0">
            <a:spAutoFit/>
          </a:bodyPr>
          <a:lstStyle/>
          <a:p>
            <a:pPr algn="ctr"/>
            <a:r>
              <a:rPr lang="en-US" altLang="zh-CN" sz="2600" b="1" dirty="0" err="1">
                <a:solidFill>
                  <a:schemeClr val="bg2">
                    <a:lumMod val="75000"/>
                  </a:schemeClr>
                </a:solidFill>
                <a:latin typeface="Tinta Script" pitchFamily="50" charset="0"/>
                <a:cs typeface="+mn-ea"/>
                <a:sym typeface="+mn-lt"/>
              </a:rPr>
              <a:t>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đi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quê</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nhà</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canh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rau</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muống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cà</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dầm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tương</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dãi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nắng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dầm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sương</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tát</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nước</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bên</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đường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hôm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nao</a:t>
            </a:r>
            <a:r>
              <a:rPr lang="en-US" altLang="zh-CN" sz="2600" b="1" dirty="0">
                <a:solidFill>
                  <a:schemeClr val="bg2">
                    <a:lumMod val="75000"/>
                  </a:schemeClr>
                </a:solidFill>
                <a:latin typeface="Tinta Script" pitchFamily="50" charset="0"/>
                <a:cs typeface="+mn-ea"/>
                <a:sym typeface="+mn-lt"/>
              </a:rPr>
              <a:t>.</a:t>
            </a:r>
          </a:p>
          <a:p>
            <a:pPr algn="ctr"/>
            <a:endParaRPr lang="zh-CN" altLang="en-US" sz="2600" b="1" dirty="0">
              <a:solidFill>
                <a:schemeClr val="bg2">
                  <a:lumMod val="75000"/>
                </a:schemeClr>
              </a:solidFill>
              <a:latin typeface="Tinta Script" pitchFamily="50" charset="0"/>
              <a:cs typeface="+mn-ea"/>
              <a:sym typeface="+mn-lt"/>
            </a:endParaRPr>
          </a:p>
        </p:txBody>
      </p:sp>
      <p:sp>
        <p:nvSpPr>
          <p:cNvPr id="21" name="TextBox 20">
            <a:extLst>
              <a:ext uri="{FF2B5EF4-FFF2-40B4-BE49-F238E27FC236}">
                <a16:creationId xmlns:a16="http://schemas.microsoft.com/office/drawing/2014/main" id="{67279893-87D4-4CC7-B21A-76E7C5E76669}"/>
              </a:ext>
            </a:extLst>
          </p:cNvPr>
          <p:cNvSpPr txBox="1"/>
          <p:nvPr/>
        </p:nvSpPr>
        <p:spPr>
          <a:xfrm>
            <a:off x="126257" y="4191608"/>
            <a:ext cx="12065743" cy="2062103"/>
          </a:xfrm>
          <a:prstGeom prst="rect">
            <a:avLst/>
          </a:prstGeom>
          <a:noFill/>
        </p:spPr>
        <p:txBody>
          <a:bodyPr wrap="square">
            <a:spAutoFit/>
          </a:bodyPr>
          <a:lstStyle/>
          <a:p>
            <a:pPr algn="just"/>
            <a:r>
              <a:rPr lang="vi-VN" sz="3200" b="1" dirty="0">
                <a:solidFill>
                  <a:schemeClr val="bg2"/>
                </a:solidFill>
                <a:latin typeface="Times New Roman" panose="02020603050405020304" pitchFamily="18" charset="0"/>
                <a:cs typeface="Times New Roman" panose="02020603050405020304" pitchFamily="18" charset="0"/>
              </a:rPr>
              <a:t>3.Điền các tiếng ở vị trí thứ 2-4-6-8 của các câu trong bài ca dao vào bảng bên.</a:t>
            </a:r>
          </a:p>
          <a:p>
            <a:pPr algn="just"/>
            <a:r>
              <a:rPr lang="vi-VN" sz="3200" b="1" dirty="0">
                <a:solidFill>
                  <a:schemeClr val="bg2"/>
                </a:solidFill>
                <a:latin typeface="Times New Roman" panose="02020603050405020304" pitchFamily="18" charset="0"/>
                <a:cs typeface="Times New Roman" panose="02020603050405020304" pitchFamily="18" charset="0"/>
              </a:rPr>
              <a:t>4. Nhận xét về tiếng thứ 6 của dòng lục và tiếng thứ 6 của dòng bát, tiếng thứ 8 của dòng bát và tiếng thứ 6 của dòng lục tiếp theo.</a:t>
            </a:r>
          </a:p>
        </p:txBody>
      </p:sp>
    </p:spTree>
    <p:extLst>
      <p:ext uri="{BB962C8B-B14F-4D97-AF65-F5344CB8AC3E}">
        <p14:creationId xmlns:p14="http://schemas.microsoft.com/office/powerpoint/2010/main" val="85660937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91652F2-285B-584E-B209-AA283263720B}"/>
              </a:ext>
            </a:extLst>
          </p:cNvPr>
          <p:cNvGraphicFramePr>
            <a:graphicFrameLocks noGrp="1"/>
          </p:cNvGraphicFramePr>
          <p:nvPr>
            <p:extLst>
              <p:ext uri="{D42A27DB-BD31-4B8C-83A1-F6EECF244321}">
                <p14:modId xmlns:p14="http://schemas.microsoft.com/office/powerpoint/2010/main" val="1857877719"/>
              </p:ext>
            </p:extLst>
          </p:nvPr>
        </p:nvGraphicFramePr>
        <p:xfrm>
          <a:off x="106192" y="103955"/>
          <a:ext cx="12085807" cy="6544360"/>
        </p:xfrm>
        <a:graphic>
          <a:graphicData uri="http://schemas.openxmlformats.org/drawingml/2006/table">
            <a:tbl>
              <a:tblPr firstRow="1" firstCol="1" bandRow="1">
                <a:tableStyleId>{21E4AEA4-8DFA-4A89-87EB-49C32662AFE0}</a:tableStyleId>
              </a:tblPr>
              <a:tblGrid>
                <a:gridCol w="923538">
                  <a:extLst>
                    <a:ext uri="{9D8B030D-6E8A-4147-A177-3AD203B41FA5}">
                      <a16:colId xmlns:a16="http://schemas.microsoft.com/office/drawing/2014/main" val="836077311"/>
                    </a:ext>
                  </a:extLst>
                </a:gridCol>
                <a:gridCol w="424997">
                  <a:extLst>
                    <a:ext uri="{9D8B030D-6E8A-4147-A177-3AD203B41FA5}">
                      <a16:colId xmlns:a16="http://schemas.microsoft.com/office/drawing/2014/main" val="933000462"/>
                    </a:ext>
                  </a:extLst>
                </a:gridCol>
                <a:gridCol w="2161309">
                  <a:extLst>
                    <a:ext uri="{9D8B030D-6E8A-4147-A177-3AD203B41FA5}">
                      <a16:colId xmlns:a16="http://schemas.microsoft.com/office/drawing/2014/main" val="2513038927"/>
                    </a:ext>
                  </a:extLst>
                </a:gridCol>
                <a:gridCol w="429491">
                  <a:extLst>
                    <a:ext uri="{9D8B030D-6E8A-4147-A177-3AD203B41FA5}">
                      <a16:colId xmlns:a16="http://schemas.microsoft.com/office/drawing/2014/main" val="43758711"/>
                    </a:ext>
                  </a:extLst>
                </a:gridCol>
                <a:gridCol w="2355273">
                  <a:extLst>
                    <a:ext uri="{9D8B030D-6E8A-4147-A177-3AD203B41FA5}">
                      <a16:colId xmlns:a16="http://schemas.microsoft.com/office/drawing/2014/main" val="374656882"/>
                    </a:ext>
                  </a:extLst>
                </a:gridCol>
                <a:gridCol w="498764">
                  <a:extLst>
                    <a:ext uri="{9D8B030D-6E8A-4147-A177-3AD203B41FA5}">
                      <a16:colId xmlns:a16="http://schemas.microsoft.com/office/drawing/2014/main" val="2863008535"/>
                    </a:ext>
                  </a:extLst>
                </a:gridCol>
                <a:gridCol w="2493818">
                  <a:extLst>
                    <a:ext uri="{9D8B030D-6E8A-4147-A177-3AD203B41FA5}">
                      <a16:colId xmlns:a16="http://schemas.microsoft.com/office/drawing/2014/main" val="3171119706"/>
                    </a:ext>
                  </a:extLst>
                </a:gridCol>
                <a:gridCol w="429491">
                  <a:extLst>
                    <a:ext uri="{9D8B030D-6E8A-4147-A177-3AD203B41FA5}">
                      <a16:colId xmlns:a16="http://schemas.microsoft.com/office/drawing/2014/main" val="160992769"/>
                    </a:ext>
                  </a:extLst>
                </a:gridCol>
                <a:gridCol w="2369126">
                  <a:extLst>
                    <a:ext uri="{9D8B030D-6E8A-4147-A177-3AD203B41FA5}">
                      <a16:colId xmlns:a16="http://schemas.microsoft.com/office/drawing/2014/main" val="3472798108"/>
                    </a:ext>
                  </a:extLst>
                </a:gridCol>
              </a:tblGrid>
              <a:tr h="1426794">
                <a:tc>
                  <a:txBody>
                    <a:bodyPr/>
                    <a:lstStyle/>
                    <a:p>
                      <a:pPr algn="r">
                        <a:lnSpc>
                          <a:spcPct val="100000"/>
                        </a:lnSpc>
                        <a:spcAft>
                          <a:spcPts val="800"/>
                        </a:spcAft>
                      </a:pPr>
                      <a:r>
                        <a:rPr lang="en-US" sz="2400" dirty="0" err="1">
                          <a:effectLst/>
                          <a:latin typeface="Times New Roman" panose="02020603050405020304" pitchFamily="18" charset="0"/>
                          <a:ea typeface="Aachen" panose="02020500000000000000" pitchFamily="18" charset="0"/>
                          <a:cs typeface="Times New Roman" panose="02020603050405020304" pitchFamily="18" charset="0"/>
                        </a:rPr>
                        <a:t>Tiếng</a:t>
                      </a:r>
                      <a:endParaRPr lang="en-US" sz="2400" dirty="0">
                        <a:effectLst/>
                        <a:latin typeface="Times New Roman" panose="02020603050405020304" pitchFamily="18" charset="0"/>
                        <a:ea typeface="Aachen" panose="02020500000000000000" pitchFamily="18" charset="0"/>
                        <a:cs typeface="Times New Roman" panose="02020603050405020304" pitchFamily="18" charset="0"/>
                      </a:endParaRPr>
                    </a:p>
                    <a:p>
                      <a:pPr algn="l">
                        <a:lnSpc>
                          <a:spcPct val="100000"/>
                        </a:lnSpc>
                        <a:spcAft>
                          <a:spcPts val="800"/>
                        </a:spcAft>
                      </a:pPr>
                      <a:endParaRPr lang="en-US" sz="2400">
                        <a:effectLst/>
                        <a:latin typeface="Times New Roman" panose="02020603050405020304" pitchFamily="18" charset="0"/>
                        <a:ea typeface="Aachen" panose="02020500000000000000" pitchFamily="18" charset="0"/>
                        <a:cs typeface="Times New Roman" panose="02020603050405020304" pitchFamily="18" charset="0"/>
                      </a:endParaRPr>
                    </a:p>
                    <a:p>
                      <a:pPr algn="l">
                        <a:lnSpc>
                          <a:spcPct val="100000"/>
                        </a:lnSpc>
                        <a:spcAft>
                          <a:spcPts val="800"/>
                        </a:spcAft>
                      </a:pPr>
                      <a:r>
                        <a:rPr lang="en-US" sz="2400">
                          <a:effectLst/>
                          <a:latin typeface="Times New Roman" panose="02020603050405020304" pitchFamily="18" charset="0"/>
                          <a:ea typeface="Aachen" panose="02020500000000000000" pitchFamily="18" charset="0"/>
                          <a:cs typeface="Times New Roman" panose="02020603050405020304" pitchFamily="18" charset="0"/>
                        </a:rPr>
                        <a:t>Câu</a:t>
                      </a:r>
                      <a:endParaRPr lang="x-none" sz="24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1</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2</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3</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4</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5</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6</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7</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8</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350761253"/>
                  </a:ext>
                </a:extLst>
              </a:tr>
              <a:tr h="1246293">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lục</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Đi</a:t>
                      </a:r>
                      <a:r>
                        <a:rPr lang="en-US" sz="3200" b="1"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a:t>
                      </a:r>
                      <a:r>
                        <a:rPr lang="en-US" sz="3200" b="1" dirty="0">
                          <a:effectLst/>
                          <a:latin typeface="Times New Roman" panose="02020603050405020304" pitchFamily="18" charset="0"/>
                          <a:cs typeface="Times New Roman" panose="02020603050405020304" pitchFamily="18" charset="0"/>
                        </a:rPr>
                        <a:t>B</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nhớ</a:t>
                      </a:r>
                      <a:r>
                        <a:rPr lang="en-US" sz="3200" b="1" dirty="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b="1"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0" baseline="0" dirty="0">
                          <a:effectLst/>
                          <a:latin typeface="Times New Roman" panose="02020603050405020304" pitchFamily="18" charset="0"/>
                          <a:ea typeface="Calibri" panose="020F0502020204030204" pitchFamily="34" charset="0"/>
                          <a:cs typeface="Times New Roman" panose="02020603050405020304" pitchFamily="18" charset="0"/>
                        </a:rPr>
                        <a:t> a</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022184525"/>
                  </a:ext>
                </a:extLst>
              </a:tr>
              <a:tr h="1246293">
                <a:tc>
                  <a:txBody>
                    <a:bodyPr/>
                    <a:lstStyle/>
                    <a:p>
                      <a:pPr algn="ctr">
                        <a:lnSpc>
                          <a:spcPct val="100000"/>
                        </a:lnSpc>
                        <a:spcAft>
                          <a:spcPts val="800"/>
                        </a:spcAft>
                      </a:pPr>
                      <a:r>
                        <a:rPr lang="en-US" sz="3200">
                          <a:effectLst/>
                          <a:latin typeface="Times New Roman" panose="02020603050405020304" pitchFamily="18" charset="0"/>
                          <a:ea typeface="Aachen" panose="02020500000000000000" pitchFamily="18" charset="0"/>
                          <a:cs typeface="Times New Roman" panose="02020603050405020304" pitchFamily="18" charset="0"/>
                        </a:rPr>
                        <a:t>bát</a:t>
                      </a:r>
                      <a:endParaRPr lang="x-none" sz="320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Canh</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Muống</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a:t>
                      </a:r>
                      <a:r>
                        <a:rPr lang="en-US" sz="3200" b="1" dirty="0">
                          <a:effectLst/>
                          <a:latin typeface="Times New Roman" panose="02020603050405020304" pitchFamily="18" charset="0"/>
                          <a:cs typeface="Times New Roman" panose="02020603050405020304" pitchFamily="18" charset="0"/>
                        </a:rPr>
                        <a:t>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cà</a:t>
                      </a:r>
                      <a:r>
                        <a:rPr lang="en-US" sz="3200" b="1" baseline="0" dirty="0">
                          <a:effectLst/>
                          <a:latin typeface="Times New Roman" panose="02020603050405020304" pitchFamily="18" charset="0"/>
                          <a:cs typeface="Times New Roman" panose="02020603050405020304" pitchFamily="18" charset="0"/>
                        </a:rPr>
                        <a:t> </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625699010"/>
                  </a:ext>
                </a:extLst>
              </a:tr>
              <a:tr h="1378687">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lục</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ai</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nắng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Sương</a:t>
                      </a:r>
                      <a:r>
                        <a:rPr lang="en-US" sz="3200" b="1" dirty="0">
                          <a:effectLst/>
                          <a:latin typeface="Times New Roman" panose="02020603050405020304" pitchFamily="18" charset="0"/>
                          <a:cs typeface="Times New Roman" panose="02020603050405020304" pitchFamily="18" charset="0"/>
                        </a:rPr>
                        <a:t> </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385650159"/>
                  </a:ext>
                </a:extLst>
              </a:tr>
              <a:tr h="1246293">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bát</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ai</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nước</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đường</a:t>
                      </a:r>
                      <a:r>
                        <a:rPr lang="en-US" sz="3200" b="1" dirty="0">
                          <a:effectLst/>
                          <a:latin typeface="Times New Roman" panose="02020603050405020304" pitchFamily="18" charset="0"/>
                          <a:cs typeface="Times New Roman" panose="02020603050405020304" pitchFamily="18" charset="0"/>
                        </a:rPr>
                        <a:t> </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nao</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32114782"/>
                  </a:ext>
                </a:extLst>
              </a:tr>
            </a:tbl>
          </a:graphicData>
        </a:graphic>
      </p:graphicFrame>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0" y="350332"/>
            <a:ext cx="972406" cy="789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325E601-A80C-A74B-B677-65C390B6B2F8}"/>
              </a:ext>
            </a:extLst>
          </p:cNvPr>
          <p:cNvSpPr/>
          <p:nvPr/>
        </p:nvSpPr>
        <p:spPr>
          <a:xfrm>
            <a:off x="7408509" y="1454382"/>
            <a:ext cx="845103" cy="584775"/>
          </a:xfrm>
          <a:prstGeom prst="rect">
            <a:avLst/>
          </a:prstGeom>
        </p:spPr>
        <p:txBody>
          <a:bodyPr wrap="non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1CC0836-10A4-0642-880E-ACB4D83444C0}"/>
              </a:ext>
            </a:extLst>
          </p:cNvPr>
          <p:cNvSpPr/>
          <p:nvPr/>
        </p:nvSpPr>
        <p:spPr>
          <a:xfrm>
            <a:off x="7544763" y="2699770"/>
            <a:ext cx="572593" cy="584775"/>
          </a:xfrm>
          <a:prstGeom prst="rect">
            <a:avLst/>
          </a:prstGeom>
        </p:spPr>
        <p:txBody>
          <a:bodyPr wrap="non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A3C3FEB-47B2-BC4B-B337-B467666839C1}"/>
              </a:ext>
            </a:extLst>
          </p:cNvPr>
          <p:cNvSpPr/>
          <p:nvPr/>
        </p:nvSpPr>
        <p:spPr>
          <a:xfrm>
            <a:off x="10126185" y="2725613"/>
            <a:ext cx="1331524" cy="584775"/>
          </a:xfrm>
          <a:prstGeom prst="rect">
            <a:avLst/>
          </a:prstGeom>
        </p:spPr>
        <p:txBody>
          <a:bodyPr wrap="square">
            <a:spAutoFit/>
          </a:bodyPr>
          <a:lstStyle/>
          <a:p>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tương</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9FC7D5D-6004-D449-B8E7-058B1233BAAE}"/>
              </a:ext>
            </a:extLst>
          </p:cNvPr>
          <p:cNvSpPr/>
          <p:nvPr/>
        </p:nvSpPr>
        <p:spPr>
          <a:xfrm>
            <a:off x="7158413" y="3945158"/>
            <a:ext cx="1400518" cy="584775"/>
          </a:xfrm>
          <a:prstGeom prst="rect">
            <a:avLst/>
          </a:prstGeom>
        </p:spPr>
        <p:txBody>
          <a:bodyPr wrap="square">
            <a:spAutoFit/>
          </a:bodyPr>
          <a:lstStyle/>
          <a:p>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Sương</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64548E7-4AE3-5842-B241-C340CBCE7B63}"/>
              </a:ext>
            </a:extLst>
          </p:cNvPr>
          <p:cNvSpPr/>
          <p:nvPr/>
        </p:nvSpPr>
        <p:spPr>
          <a:xfrm>
            <a:off x="7158413" y="5328745"/>
            <a:ext cx="1616261" cy="584775"/>
          </a:xfrm>
          <a:prstGeom prst="rect">
            <a:avLst/>
          </a:prstGeom>
        </p:spPr>
        <p:txBody>
          <a:bodyPr wrap="square">
            <a:spAutoFit/>
          </a:bodyPr>
          <a:lstStyle/>
          <a:p>
            <a:r>
              <a:rPr lang="en-US" sz="3200" b="1" dirty="0" err="1">
                <a:solidFill>
                  <a:srgbClr val="00B050"/>
                </a:solidFill>
                <a:latin typeface="Times New Roman" panose="02020603050405020304" pitchFamily="18" charset="0"/>
                <a:cs typeface="Times New Roman" panose="02020603050405020304" pitchFamily="18" charset="0"/>
              </a:rPr>
              <a:t>đường</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090223"/>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07819" y="1286892"/>
            <a:ext cx="3030978" cy="4042755"/>
          </a:xfrm>
          <a:prstGeom prst="rightArrow">
            <a:avLst>
              <a:gd name="adj1" fmla="val 50000"/>
              <a:gd name="adj2" fmla="val 47715"/>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a:solidFill>
                  <a:srgbClr val="FF0000"/>
                </a:solidFill>
                <a:latin typeface="Times New Roman" panose="02020603050405020304" pitchFamily="18" charset="0"/>
              </a:rPr>
              <a:t>Lục bát biến thể</a:t>
            </a:r>
            <a:endParaRPr kumimoji="0" lang="en-US" sz="4000" b="0" i="0" u="none" strike="noStrike" kern="1200" cap="none" spc="0" normalizeH="0" baseline="0" noProof="0" dirty="0">
              <a:ln>
                <a:noFill/>
              </a:ln>
              <a:solidFill>
                <a:srgbClr val="FF0000"/>
              </a:solidFill>
              <a:effectLst/>
              <a:uLnTx/>
              <a:uFillTx/>
              <a:latin typeface="Calibri"/>
              <a:cs typeface="+mn-cs"/>
            </a:endParaRPr>
          </a:p>
        </p:txBody>
      </p:sp>
      <p:sp>
        <p:nvSpPr>
          <p:cNvPr id="6" name="Rounded Rectangle 5"/>
          <p:cNvSpPr/>
          <p:nvPr/>
        </p:nvSpPr>
        <p:spPr>
          <a:xfrm>
            <a:off x="3709852" y="2063933"/>
            <a:ext cx="7563394" cy="3265714"/>
          </a:xfrm>
          <a:prstGeom prst="roundRect">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4400" dirty="0" err="1">
                <a:solidFill>
                  <a:schemeClr val="tx1"/>
                </a:solidFill>
                <a:latin typeface="Times New Roman" panose="02020603050405020304" pitchFamily="18" charset="0"/>
                <a:cs typeface="Times New Roman" panose="02020603050405020304" pitchFamily="18" charset="0"/>
                <a:sym typeface="+mn-lt"/>
              </a:rPr>
              <a:t>Lục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bát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biến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thể</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là</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thể</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thơ</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lục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bát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có</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sự</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biến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đổi</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về</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số</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tiếng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gieo</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vần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ngắt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nhịp</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phối</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hợp</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bằng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trắc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trong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dòng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thơ</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79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0A3D868-7D12-274F-A7C1-88641A76FFC1}"/>
              </a:ext>
            </a:extLst>
          </p:cNvPr>
          <p:cNvSpPr/>
          <p:nvPr/>
        </p:nvSpPr>
        <p:spPr>
          <a:xfrm>
            <a:off x="2083103" y="3400361"/>
            <a:ext cx="7225101" cy="1328021"/>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en-US" sz="3600" dirty="0">
                <a:solidFill>
                  <a:schemeClr val="bg2">
                    <a:lumMod val="75000"/>
                  </a:schemeClr>
                </a:solidFill>
                <a:latin typeface="Times New Roman" panose="02020603050405020304" pitchFamily="18" charset="0"/>
                <a:cs typeface="Times New Roman" panose="02020603050405020304" pitchFamily="18" charset="0"/>
              </a:rPr>
              <a:t>Con </a:t>
            </a:r>
            <a:r>
              <a:rPr lang="en-US" sz="3600" dirty="0" err="1">
                <a:solidFill>
                  <a:schemeClr val="bg2">
                    <a:lumMod val="75000"/>
                  </a:schemeClr>
                </a:solidFill>
                <a:latin typeface="Times New Roman" panose="02020603050405020304" pitchFamily="18" charset="0"/>
                <a:cs typeface="Times New Roman" panose="02020603050405020304" pitchFamily="18" charset="0"/>
              </a:rPr>
              <a:t>vua</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thì</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làm</a:t>
            </a:r>
            <a:r>
              <a:rPr lang="en-US" sz="3600" b="1" dirty="0">
                <a:solidFill>
                  <a:schemeClr val="bg2">
                    <a:lumMod val="75000"/>
                  </a:schemeClr>
                </a:solidFill>
                <a:latin typeface="Times New Roman" panose="02020603050405020304" pitchFamily="18" charset="0"/>
                <a:cs typeface="Times New Roman" panose="02020603050405020304" pitchFamily="18" charset="0"/>
              </a:rPr>
              <a:t> </a:t>
            </a:r>
            <a:r>
              <a:rPr lang="en-US" sz="3600" b="1" dirty="0" err="1">
                <a:solidFill>
                  <a:srgbClr val="FF66CC"/>
                </a:solidFill>
                <a:latin typeface="Times New Roman" panose="02020603050405020304" pitchFamily="18" charset="0"/>
                <a:cs typeface="Times New Roman" panose="02020603050405020304" pitchFamily="18" charset="0"/>
              </a:rPr>
              <a:t>vua</a:t>
            </a:r>
            <a:endParaRPr lang="en-US" sz="3600" b="1" dirty="0">
              <a:solidFill>
                <a:srgbClr val="FF66CC"/>
              </a:solidFill>
              <a:latin typeface="Times New Roman" panose="02020603050405020304" pitchFamily="18" charset="0"/>
              <a:cs typeface="Times New Roman" panose="02020603050405020304" pitchFamily="18" charset="0"/>
            </a:endParaRPr>
          </a:p>
          <a:p>
            <a:pPr algn="ctr"/>
            <a:r>
              <a:rPr lang="en-US" sz="3600" dirty="0">
                <a:solidFill>
                  <a:schemeClr val="bg2">
                    <a:lumMod val="75000"/>
                  </a:schemeClr>
                </a:solidFill>
                <a:latin typeface="Times New Roman" panose="02020603050405020304" pitchFamily="18" charset="0"/>
                <a:cs typeface="Times New Roman" panose="02020603050405020304" pitchFamily="18" charset="0"/>
              </a:rPr>
              <a:t>Con </a:t>
            </a:r>
            <a:r>
              <a:rPr lang="en-US" sz="3600" dirty="0" err="1">
                <a:solidFill>
                  <a:schemeClr val="bg2">
                    <a:lumMod val="75000"/>
                  </a:schemeClr>
                </a:solidFill>
                <a:latin typeface="Times New Roman" panose="02020603050405020304" pitchFamily="18" charset="0"/>
                <a:cs typeface="Times New Roman" panose="02020603050405020304" pitchFamily="18" charset="0"/>
              </a:rPr>
              <a:t>sãi</a:t>
            </a:r>
            <a:r>
              <a:rPr lang="en-US" sz="3600" dirty="0">
                <a:solidFill>
                  <a:schemeClr val="bg2">
                    <a:lumMod val="75000"/>
                  </a:schemeClr>
                </a:solidFill>
                <a:latin typeface="Times New Roman" panose="02020603050405020304" pitchFamily="18" charset="0"/>
                <a:cs typeface="Times New Roman" panose="02020603050405020304" pitchFamily="18" charset="0"/>
              </a:rPr>
              <a:t> ở </a:t>
            </a:r>
            <a:r>
              <a:rPr lang="en-US" sz="3600" b="1" dirty="0" err="1">
                <a:solidFill>
                  <a:srgbClr val="FF66CC"/>
                </a:solidFill>
                <a:latin typeface="Times New Roman" panose="02020603050405020304" pitchFamily="18" charset="0"/>
                <a:cs typeface="Times New Roman" panose="02020603050405020304" pitchFamily="18" charset="0"/>
              </a:rPr>
              <a:t>chùa</a:t>
            </a:r>
            <a:r>
              <a:rPr lang="en-US" sz="3600" b="1"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thì</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quét</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lá</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đa</a:t>
            </a:r>
            <a:r>
              <a:rPr lang="en-US" sz="3600" dirty="0">
                <a:solidFill>
                  <a:schemeClr val="bg2">
                    <a:lumMod val="75000"/>
                  </a:schemeClr>
                </a:solidFill>
                <a:latin typeface="Times New Roman" panose="02020603050405020304" pitchFamily="18" charset="0"/>
                <a:cs typeface="Times New Roman" panose="02020603050405020304" pitchFamily="18" charset="0"/>
              </a:rPr>
              <a:t>.</a:t>
            </a:r>
          </a:p>
        </p:txBody>
      </p:sp>
      <p:sp>
        <p:nvSpPr>
          <p:cNvPr id="26" name="Rounded Rectangle 22">
            <a:extLst>
              <a:ext uri="{FF2B5EF4-FFF2-40B4-BE49-F238E27FC236}">
                <a16:creationId xmlns:a16="http://schemas.microsoft.com/office/drawing/2014/main" id="{6D30B819-FA01-4D16-BBF5-C07F00600876}"/>
              </a:ext>
            </a:extLst>
          </p:cNvPr>
          <p:cNvSpPr/>
          <p:nvPr/>
        </p:nvSpPr>
        <p:spPr>
          <a:xfrm>
            <a:off x="1066801" y="4951289"/>
            <a:ext cx="8383480" cy="1328021"/>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vi-VN" sz="2400" dirty="0">
                <a:solidFill>
                  <a:schemeClr val="bg2">
                    <a:lumMod val="75000"/>
                  </a:schemeClr>
                </a:solidFill>
                <a:latin typeface="Times New Roman" panose="02020603050405020304" pitchFamily="18" charset="0"/>
                <a:cs typeface="Times New Roman" panose="02020603050405020304" pitchFamily="18" charset="0"/>
              </a:rPr>
              <a:t> </a:t>
            </a:r>
            <a:r>
              <a:rPr lang="vi-VN" sz="3600" dirty="0">
                <a:solidFill>
                  <a:schemeClr val="bg2">
                    <a:lumMod val="75000"/>
                  </a:schemeClr>
                </a:solidFill>
                <a:latin typeface="Times New Roman" panose="02020603050405020304" pitchFamily="18" charset="0"/>
                <a:cs typeface="Times New Roman" panose="02020603050405020304" pitchFamily="18" charset="0"/>
              </a:rPr>
              <a:t>Công cha như núi Thái Sơn</a:t>
            </a:r>
          </a:p>
          <a:p>
            <a:pPr algn="ctr"/>
            <a:r>
              <a:rPr lang="vi-VN" sz="3600" dirty="0">
                <a:solidFill>
                  <a:schemeClr val="bg2">
                    <a:lumMod val="75000"/>
                  </a:schemeClr>
                </a:solidFill>
                <a:latin typeface="Times New Roman" panose="02020603050405020304" pitchFamily="18" charset="0"/>
                <a:cs typeface="Times New Roman" panose="02020603050405020304" pitchFamily="18" charset="0"/>
              </a:rPr>
              <a:t>Nghĩa </a:t>
            </a:r>
            <a:r>
              <a:rPr lang="vi-VN" sz="3600" dirty="0">
                <a:solidFill>
                  <a:srgbClr val="FF66CC"/>
                </a:solidFill>
                <a:latin typeface="Times New Roman" panose="02020603050405020304" pitchFamily="18" charset="0"/>
                <a:cs typeface="Times New Roman" panose="02020603050405020304" pitchFamily="18" charset="0"/>
              </a:rPr>
              <a:t>mẹ</a:t>
            </a:r>
            <a:r>
              <a:rPr lang="vi-VN" sz="3600" dirty="0">
                <a:solidFill>
                  <a:schemeClr val="bg2">
                    <a:lumMod val="75000"/>
                  </a:schemeClr>
                </a:solidFill>
                <a:latin typeface="Times New Roman" panose="02020603050405020304" pitchFamily="18" charset="0"/>
                <a:cs typeface="Times New Roman" panose="02020603050405020304" pitchFamily="18" charset="0"/>
              </a:rPr>
              <a:t> như nước trong </a:t>
            </a:r>
            <a:r>
              <a:rPr lang="vi-VN" sz="3600" dirty="0">
                <a:solidFill>
                  <a:srgbClr val="FF66CC"/>
                </a:solidFill>
                <a:latin typeface="Times New Roman" panose="02020603050405020304" pitchFamily="18" charset="0"/>
                <a:cs typeface="Times New Roman" panose="02020603050405020304" pitchFamily="18" charset="0"/>
              </a:rPr>
              <a:t>nguồn</a:t>
            </a:r>
            <a:r>
              <a:rPr lang="vi-VN" sz="3600" dirty="0">
                <a:solidFill>
                  <a:schemeClr val="bg2">
                    <a:lumMod val="75000"/>
                  </a:schemeClr>
                </a:solidFill>
                <a:latin typeface="Times New Roman" panose="02020603050405020304" pitchFamily="18" charset="0"/>
                <a:cs typeface="Times New Roman" panose="02020603050405020304" pitchFamily="18" charset="0"/>
              </a:rPr>
              <a:t> chảy ra.</a:t>
            </a:r>
          </a:p>
        </p:txBody>
      </p:sp>
      <p:grpSp>
        <p:nvGrpSpPr>
          <p:cNvPr id="31" name="Group 30">
            <a:extLst>
              <a:ext uri="{FF2B5EF4-FFF2-40B4-BE49-F238E27FC236}">
                <a16:creationId xmlns:a16="http://schemas.microsoft.com/office/drawing/2014/main" id="{1800C13A-D651-4B59-9461-ABF32B9E4651}"/>
              </a:ext>
            </a:extLst>
          </p:cNvPr>
          <p:cNvGrpSpPr/>
          <p:nvPr/>
        </p:nvGrpSpPr>
        <p:grpSpPr>
          <a:xfrm>
            <a:off x="360218" y="0"/>
            <a:ext cx="10883205" cy="3177454"/>
            <a:chOff x="36368" y="-212828"/>
            <a:chExt cx="10883205" cy="3177454"/>
          </a:xfrm>
        </p:grpSpPr>
        <p:sp>
          <p:nvSpPr>
            <p:cNvPr id="21" name="Rounded Rectangle 20">
              <a:extLst>
                <a:ext uri="{FF2B5EF4-FFF2-40B4-BE49-F238E27FC236}">
                  <a16:creationId xmlns:a16="http://schemas.microsoft.com/office/drawing/2014/main" id="{40A3D868-7D12-274F-A7C1-88641A76FFC1}"/>
                </a:ext>
              </a:extLst>
            </p:cNvPr>
            <p:cNvSpPr/>
            <p:nvPr/>
          </p:nvSpPr>
          <p:spPr>
            <a:xfrm>
              <a:off x="36368" y="410738"/>
              <a:ext cx="10883205" cy="2553888"/>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indent="284163" algn="ctr">
                <a:tabLst>
                  <a:tab pos="741363" algn="l"/>
                </a:tabLst>
              </a:pPr>
              <a:r>
                <a:rPr lang="en-US" sz="24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vò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mà</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nuôi</a:t>
              </a:r>
              <a:r>
                <a:rPr lang="en-US" sz="3600" dirty="0">
                  <a:solidFill>
                    <a:schemeClr val="bg2">
                      <a:lumMod val="75000"/>
                    </a:schemeClr>
                  </a:solidFill>
                  <a:latin typeface="Times New Roman" panose="02020603050405020304" pitchFamily="18" charset="0"/>
                  <a:cs typeface="Times New Roman" panose="02020603050405020304" pitchFamily="18" charset="0"/>
                </a:rPr>
                <a:t> con </a:t>
              </a:r>
              <a:r>
                <a:rPr lang="en-US" sz="3600" b="1" dirty="0" err="1">
                  <a:solidFill>
                    <a:srgbClr val="FF66CC"/>
                  </a:solidFill>
                  <a:latin typeface="Times New Roman" panose="02020603050405020304" pitchFamily="18" charset="0"/>
                  <a:cs typeface="Times New Roman" panose="02020603050405020304" pitchFamily="18" charset="0"/>
                </a:rPr>
                <a:t>nhện</a:t>
              </a:r>
              <a:endParaRPr lang="en-US" sz="3600" dirty="0">
                <a:solidFill>
                  <a:srgbClr val="FF66CC"/>
                </a:solidFill>
                <a:latin typeface="Times New Roman" panose="02020603050405020304" pitchFamily="18" charset="0"/>
                <a:cs typeface="Times New Roman" panose="02020603050405020304" pitchFamily="18" charset="0"/>
              </a:endParaRPr>
            </a:p>
            <a:p>
              <a:pPr indent="284163" algn="ctr">
                <a:tabLst>
                  <a:tab pos="741363" algn="l"/>
                </a:tabLst>
              </a:pPr>
              <a:r>
                <a:rPr lang="en-US" sz="3600" dirty="0" err="1">
                  <a:solidFill>
                    <a:schemeClr val="bg2">
                      <a:lumMod val="75000"/>
                    </a:schemeClr>
                  </a:solidFill>
                  <a:latin typeface="Times New Roman" panose="02020603050405020304" pitchFamily="18" charset="0"/>
                  <a:cs typeface="Times New Roman" panose="02020603050405020304" pitchFamily="18" charset="0"/>
                </a:rPr>
                <a:t>Đến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khi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nó</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lớn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nó</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b="1" dirty="0" err="1">
                  <a:solidFill>
                    <a:srgbClr val="FF66CC"/>
                  </a:solidFill>
                  <a:latin typeface="Times New Roman" panose="02020603050405020304" pitchFamily="18" charset="0"/>
                  <a:cs typeface="Times New Roman" panose="02020603050405020304" pitchFamily="18" charset="0"/>
                </a:rPr>
                <a:t>quện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nhau</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đi</a:t>
              </a:r>
              <a:endParaRPr lang="en-US" sz="3600" dirty="0">
                <a:solidFill>
                  <a:schemeClr val="bg2">
                    <a:lumMod val="75000"/>
                  </a:schemeClr>
                </a:solidFill>
                <a:latin typeface="Times New Roman" panose="02020603050405020304" pitchFamily="18" charset="0"/>
                <a:cs typeface="Times New Roman" panose="02020603050405020304" pitchFamily="18" charset="0"/>
              </a:endParaRPr>
            </a:p>
            <a:p>
              <a:pPr indent="284163" algn="ctr">
                <a:tabLst>
                  <a:tab pos="741363" algn="l"/>
                </a:tabLst>
              </a:pPr>
              <a:r>
                <a:rPr lang="vi-VN"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vò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ngồi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khóc</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tỉ</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ti</a:t>
              </a:r>
              <a:endParaRPr lang="en-US" sz="3600" dirty="0">
                <a:solidFill>
                  <a:schemeClr val="bg2">
                    <a:lumMod val="75000"/>
                  </a:schemeClr>
                </a:solidFill>
                <a:latin typeface="Times New Roman" panose="02020603050405020304" pitchFamily="18" charset="0"/>
                <a:cs typeface="Times New Roman" panose="02020603050405020304" pitchFamily="18" charset="0"/>
              </a:endParaRPr>
            </a:p>
            <a:p>
              <a:pPr indent="284163" algn="ctr">
                <a:tabLst>
                  <a:tab pos="741363" algn="l"/>
                </a:tabLst>
              </a:pP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hỡi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đằng</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nào</a:t>
              </a:r>
              <a:r>
                <a:rPr lang="en-US" sz="3600" dirty="0">
                  <a:solidFill>
                    <a:schemeClr val="bg2">
                      <a:lumMod val="75000"/>
                    </a:schemeClr>
                  </a:solidFill>
                  <a:latin typeface="Times New Roman" panose="02020603050405020304" pitchFamily="18" charset="0"/>
                  <a:cs typeface="Times New Roman" panose="02020603050405020304" pitchFamily="18" charset="0"/>
                </a:rPr>
                <a:t>?</a:t>
              </a:r>
            </a:p>
          </p:txBody>
        </p:sp>
        <p:sp>
          <p:nvSpPr>
            <p:cNvPr id="29" name="MH_SubTitle_2">
              <a:extLst>
                <a:ext uri="{FF2B5EF4-FFF2-40B4-BE49-F238E27FC236}">
                  <a16:creationId xmlns:a16="http://schemas.microsoft.com/office/drawing/2014/main" id="{35173487-8605-4B8D-85E1-A9B699A7AB09}"/>
                </a:ext>
              </a:extLst>
            </p:cNvPr>
            <p:cNvSpPr txBox="1">
              <a:spLocks noChangeArrowheads="1"/>
            </p:cNvSpPr>
            <p:nvPr/>
          </p:nvSpPr>
          <p:spPr bwMode="auto">
            <a:xfrm>
              <a:off x="4283201" y="-212828"/>
              <a:ext cx="2177206" cy="57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4000" b="1" dirty="0">
                  <a:solidFill>
                    <a:srgbClr val="2A2C52"/>
                  </a:solidFill>
                  <a:latin typeface="Times New Roman" panose="02020603050405020304" pitchFamily="18" charset="0"/>
                  <a:ea typeface="+mn-ea"/>
                  <a:cs typeface="Times New Roman" panose="02020603050405020304" pitchFamily="18" charset="0"/>
                  <a:sym typeface="+mn-lt"/>
                </a:rPr>
                <a:t>Ví dụ</a:t>
              </a:r>
              <a:endParaRPr lang="zh-CN" altLang="en-US" sz="4000" b="1" dirty="0">
                <a:solidFill>
                  <a:srgbClr val="2A2C52"/>
                </a:solidFill>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122401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Single" invX="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heckerboard(across)">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37594" y="5252093"/>
            <a:ext cx="710451" cy="707886"/>
          </a:xfrm>
          <a:prstGeom prst="rect">
            <a:avLst/>
          </a:prstGeom>
        </p:spPr>
        <p:txBody>
          <a:bodyPr wrap="none">
            <a:spAutoFit/>
          </a:bodyPr>
          <a:lstStyle/>
          <a:p>
            <a:r>
              <a:rPr lang="en-US" sz="4000">
                <a:solidFill>
                  <a:schemeClr val="bg1"/>
                </a:solidFill>
                <a:latin typeface="SVN-Amperzand" panose="02040603050506020204" pitchFamily="18" charset="0"/>
                <a:cs typeface="+mn-ea"/>
                <a:sym typeface="+mn-lt"/>
              </a:rPr>
              <a:t>04</a:t>
            </a:r>
            <a:endParaRPr lang="en-US" sz="4000">
              <a:solidFill>
                <a:schemeClr val="bg1"/>
              </a:solidFill>
              <a:latin typeface="SVN-Amperzand" panose="02040603050506020204" pitchFamily="18" charset="0"/>
            </a:endParaRPr>
          </a:p>
        </p:txBody>
      </p:sp>
      <p:sp>
        <p:nvSpPr>
          <p:cNvPr id="21" name="Rounded Rectangle 20">
            <a:extLst>
              <a:ext uri="{FF2B5EF4-FFF2-40B4-BE49-F238E27FC236}">
                <a16:creationId xmlns:a16="http://schemas.microsoft.com/office/drawing/2014/main" id="{40A3D868-7D12-274F-A7C1-88641A76FFC1}"/>
              </a:ext>
            </a:extLst>
          </p:cNvPr>
          <p:cNvSpPr/>
          <p:nvPr/>
        </p:nvSpPr>
        <p:spPr>
          <a:xfrm>
            <a:off x="138545" y="4540117"/>
            <a:ext cx="5964027" cy="1532332"/>
          </a:xfrm>
          <a:prstGeom prst="round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r>
              <a:rPr lang="x-none" sz="2800" dirty="0">
                <a:solidFill>
                  <a:srgbClr val="00B050"/>
                </a:solidFill>
                <a:latin typeface="SVN-Bear" panose="02040603050506020204" pitchFamily="18" charset="0"/>
                <a:cs typeface="Times New Roman" panose="02020603050405020304" pitchFamily="18" charset="0"/>
              </a:rPr>
              <a:t>- Hình ảnh:</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mênh</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mông</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biển</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lúa</a:t>
            </a:r>
            <a:endParaRPr lang="x-none" sz="2800" dirty="0">
              <a:solidFill>
                <a:srgbClr val="00B050"/>
              </a:solidFill>
              <a:latin typeface="SVN-Bear" panose="02040603050506020204" pitchFamily="18" charset="0"/>
              <a:cs typeface="Times New Roman" panose="02020603050405020304" pitchFamily="18" charset="0"/>
            </a:endParaRPr>
          </a:p>
          <a:p>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Cảm</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xúc</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rPr>
              <a:t>niềm</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tự</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hào</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và</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yêu</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mến</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vẻ</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đẹp</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của</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quê</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hương</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Việt</a:t>
            </a:r>
            <a:r>
              <a:rPr lang="en-US" sz="2800" dirty="0">
                <a:solidFill>
                  <a:srgbClr val="00B050"/>
                </a:solidFill>
                <a:latin typeface="SVN-Bear" panose="02040603050506020204" pitchFamily="18" charset="0"/>
              </a:rPr>
              <a:t> Nam.</a:t>
            </a:r>
            <a:endParaRPr lang="x-none" sz="2800" dirty="0">
              <a:solidFill>
                <a:srgbClr val="00B050"/>
              </a:solidFill>
              <a:latin typeface="SVN-Bear" panose="02040603050506020204" pitchFamily="18" charset="0"/>
              <a:cs typeface="Times New Roman" panose="02020603050405020304" pitchFamily="18" charset="0"/>
            </a:endParaRPr>
          </a:p>
        </p:txBody>
      </p:sp>
      <p:grpSp>
        <p:nvGrpSpPr>
          <p:cNvPr id="24" name="Group 23"/>
          <p:cNvGrpSpPr/>
          <p:nvPr/>
        </p:nvGrpSpPr>
        <p:grpSpPr>
          <a:xfrm>
            <a:off x="-529961" y="-188385"/>
            <a:ext cx="12424362" cy="1458552"/>
            <a:chOff x="4393319" y="432076"/>
            <a:chExt cx="6463528" cy="1458552"/>
          </a:xfrm>
        </p:grpSpPr>
        <p:sp>
          <p:nvSpPr>
            <p:cNvPr id="25" name="Rounded Rectangle 24"/>
            <p:cNvSpPr/>
            <p:nvPr/>
          </p:nvSpPr>
          <p:spPr>
            <a:xfrm>
              <a:off x="5605944" y="682680"/>
              <a:ext cx="5250903" cy="969901"/>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25A2B"/>
                  </a:solidFill>
                  <a:latin typeface="Times New Roman" panose="02020603050405020304" pitchFamily="18" charset="0"/>
                  <a:cs typeface="Times New Roman" panose="02020603050405020304" pitchFamily="18" charset="0"/>
                </a:rPr>
                <a:t>c. </a:t>
              </a:r>
              <a:r>
                <a:rPr lang="en-US" sz="3600" b="1" dirty="0" err="1">
                  <a:solidFill>
                    <a:srgbClr val="F25A2B"/>
                  </a:solidFill>
                  <a:latin typeface="Times New Roman" panose="02020603050405020304" pitchFamily="18" charset="0"/>
                  <a:cs typeface="Times New Roman" panose="02020603050405020304" pitchFamily="18" charset="0"/>
                </a:rPr>
                <a:t>Hình</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ảnh</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tính</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biểu</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cảm</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của</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văn</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bản</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văn</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học</a:t>
              </a:r>
              <a:endParaRPr lang="vi-VN" sz="3600" b="1" dirty="0">
                <a:solidFill>
                  <a:srgbClr val="F25A2B"/>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393319" y="432076"/>
              <a:ext cx="1263138" cy="1458552"/>
            </a:xfrm>
            <a:prstGeom prst="rect">
              <a:avLst/>
            </a:prstGeom>
          </p:spPr>
        </p:pic>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033" y="1591656"/>
            <a:ext cx="5701368" cy="3797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2403" y="1608720"/>
            <a:ext cx="5740515" cy="3797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a:extLst>
              <a:ext uri="{FF2B5EF4-FFF2-40B4-BE49-F238E27FC236}">
                <a16:creationId xmlns:a16="http://schemas.microsoft.com/office/drawing/2014/main" id="{C96DBB22-5151-44C1-9D4B-3F977052244B}"/>
              </a:ext>
            </a:extLst>
          </p:cNvPr>
          <p:cNvGrpSpPr/>
          <p:nvPr/>
        </p:nvGrpSpPr>
        <p:grpSpPr>
          <a:xfrm>
            <a:off x="23963" y="1135196"/>
            <a:ext cx="5989950" cy="2198341"/>
            <a:chOff x="165697" y="784620"/>
            <a:chExt cx="5989950" cy="2198341"/>
          </a:xfrm>
        </p:grpSpPr>
        <p:sp>
          <p:nvSpPr>
            <p:cNvPr id="20" name="Rounded Rectangle 19">
              <a:extLst>
                <a:ext uri="{FF2B5EF4-FFF2-40B4-BE49-F238E27FC236}">
                  <a16:creationId xmlns:a16="http://schemas.microsoft.com/office/drawing/2014/main" id="{40A3D868-7D12-274F-A7C1-88641A76FFC1}"/>
                </a:ext>
              </a:extLst>
            </p:cNvPr>
            <p:cNvSpPr/>
            <p:nvPr/>
          </p:nvSpPr>
          <p:spPr>
            <a:xfrm>
              <a:off x="280279" y="976912"/>
              <a:ext cx="5612301" cy="173664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vi-VN" sz="3200" i="1" dirty="0">
                  <a:solidFill>
                    <a:srgbClr val="00B050"/>
                  </a:solidFill>
                  <a:latin typeface="SVN-Bear" panose="02040603050506020204" pitchFamily="18" charset="0"/>
                </a:rPr>
                <a:t>“</a:t>
              </a:r>
              <a:r>
                <a:rPr lang="en-US" sz="3200" i="1" dirty="0" err="1">
                  <a:solidFill>
                    <a:srgbClr val="00B050"/>
                  </a:solidFill>
                  <a:latin typeface="SVN-Bear" panose="02040603050506020204" pitchFamily="18" charset="0"/>
                </a:rPr>
                <a:t>Việt</a:t>
              </a:r>
              <a:r>
                <a:rPr lang="en-US" sz="3200" i="1" dirty="0">
                  <a:solidFill>
                    <a:srgbClr val="00B050"/>
                  </a:solidFill>
                  <a:latin typeface="SVN-Bear" panose="02040603050506020204" pitchFamily="18" charset="0"/>
                </a:rPr>
                <a:t> Nam </a:t>
              </a:r>
              <a:r>
                <a:rPr lang="en-US" sz="3200" i="1" dirty="0" err="1">
                  <a:solidFill>
                    <a:srgbClr val="00B050"/>
                  </a:solidFill>
                  <a:latin typeface="SVN-Bear" panose="02040603050506020204" pitchFamily="18" charset="0"/>
                </a:rPr>
                <a:t>đất</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nước</a:t>
              </a:r>
              <a:r>
                <a:rPr lang="en-US" sz="3200" i="1" dirty="0">
                  <a:solidFill>
                    <a:srgbClr val="00B050"/>
                  </a:solidFill>
                  <a:latin typeface="SVN-Bear" panose="02040603050506020204" pitchFamily="18" charset="0"/>
                </a:rPr>
                <a:t> ta </a:t>
              </a:r>
              <a:r>
                <a:rPr lang="en-US" sz="3200" i="1" dirty="0" err="1">
                  <a:solidFill>
                    <a:srgbClr val="00B050"/>
                  </a:solidFill>
                  <a:latin typeface="SVN-Bear" panose="02040603050506020204" pitchFamily="18" charset="0"/>
                </a:rPr>
                <a:t>ơi</a:t>
              </a:r>
              <a:endParaRPr lang="vi-VN" sz="3200" i="1" dirty="0">
                <a:solidFill>
                  <a:srgbClr val="00B050"/>
                </a:solidFill>
                <a:latin typeface="SVN-Bear" panose="02040603050506020204" pitchFamily="18" charset="0"/>
              </a:endParaRPr>
            </a:p>
            <a:p>
              <a:pPr algn="ctr"/>
              <a:r>
                <a:rPr lang="en-US" sz="3200" i="1" dirty="0" err="1">
                  <a:solidFill>
                    <a:srgbClr val="00B050"/>
                  </a:solidFill>
                  <a:latin typeface="SVN-Bear" panose="02040603050506020204" pitchFamily="18" charset="0"/>
                </a:rPr>
                <a:t>Mênh</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mông</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biển</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lúa</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đâu</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trời</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đẹp</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hơn</a:t>
              </a:r>
              <a:r>
                <a:rPr lang="vi-VN" sz="3200" i="1" dirty="0">
                  <a:solidFill>
                    <a:srgbClr val="00B050"/>
                  </a:solidFill>
                  <a:latin typeface="SVN-Bear" panose="02040603050506020204" pitchFamily="18" charset="0"/>
                </a:rPr>
                <a:t>”</a:t>
              </a:r>
              <a:endParaRPr lang="en-US" sz="3200" i="1" dirty="0">
                <a:solidFill>
                  <a:srgbClr val="00B050"/>
                </a:solidFill>
                <a:latin typeface="SVN-Bear" panose="02040603050506020204" pitchFamily="18" charset="0"/>
              </a:endParaRPr>
            </a:p>
          </p:txBody>
        </p:sp>
        <p:sp>
          <p:nvSpPr>
            <p:cNvPr id="2" name="Cloud 1">
              <a:extLst>
                <a:ext uri="{FF2B5EF4-FFF2-40B4-BE49-F238E27FC236}">
                  <a16:creationId xmlns:a16="http://schemas.microsoft.com/office/drawing/2014/main" id="{3DCA6FF6-79DF-4FBD-A275-821B00EE3D4D}"/>
                </a:ext>
              </a:extLst>
            </p:cNvPr>
            <p:cNvSpPr/>
            <p:nvPr/>
          </p:nvSpPr>
          <p:spPr>
            <a:xfrm>
              <a:off x="165697" y="784620"/>
              <a:ext cx="5989950" cy="2198341"/>
            </a:xfrm>
            <a:prstGeom prst="cloud">
              <a:avLst/>
            </a:prstGeom>
            <a:noFill/>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16761EED-7D0D-4B51-82A6-58D670C6AAE6}"/>
              </a:ext>
            </a:extLst>
          </p:cNvPr>
          <p:cNvGrpSpPr/>
          <p:nvPr/>
        </p:nvGrpSpPr>
        <p:grpSpPr>
          <a:xfrm>
            <a:off x="29233" y="1189426"/>
            <a:ext cx="6073339" cy="2533443"/>
            <a:chOff x="-1266222" y="7285653"/>
            <a:chExt cx="6073339" cy="2533443"/>
          </a:xfrm>
        </p:grpSpPr>
        <p:sp>
          <p:nvSpPr>
            <p:cNvPr id="18" name="Rounded Rectangle 20">
              <a:extLst>
                <a:ext uri="{FF2B5EF4-FFF2-40B4-BE49-F238E27FC236}">
                  <a16:creationId xmlns:a16="http://schemas.microsoft.com/office/drawing/2014/main" id="{74B708F4-DDE5-4D71-B415-DFB52CB5878B}"/>
                </a:ext>
              </a:extLst>
            </p:cNvPr>
            <p:cNvSpPr/>
            <p:nvPr/>
          </p:nvSpPr>
          <p:spPr>
            <a:xfrm>
              <a:off x="-1266222" y="7333311"/>
              <a:ext cx="6073339" cy="2485785"/>
            </a:xfrm>
            <a:prstGeom prst="roundRect">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endParaRPr lang="vi-VN" sz="2000" dirty="0">
                <a:solidFill>
                  <a:srgbClr val="00B050"/>
                </a:solidFill>
                <a:latin typeface="SVN-Bear" panose="02040603050506020204" pitchFamily="18" charset="0"/>
                <a:cs typeface="Times New Roman" panose="02020603050405020304" pitchFamily="18" charset="0"/>
              </a:endParaRPr>
            </a:p>
            <a:p>
              <a:r>
                <a:rPr lang="vi-VN" sz="2400" dirty="0">
                  <a:solidFill>
                    <a:srgbClr val="00B050"/>
                  </a:solidFill>
                  <a:latin typeface="SVN-Bear" panose="02040603050506020204" pitchFamily="18" charset="0"/>
                  <a:cs typeface="Times New Roman" panose="02020603050405020304" pitchFamily="18" charset="0"/>
                </a:rPr>
                <a:t>Hình ảnh là một yếu tố quan trọng của thơ, giúp người đọc “nhìn” thấy, tưởng tượng cái mà nhà thơ miêu tả, cảm nhận qua các giác quan như: thính giác, khứu giác, vị giác, thị giác, xúc giác.</a:t>
              </a:r>
            </a:p>
          </p:txBody>
        </p:sp>
        <p:grpSp>
          <p:nvGrpSpPr>
            <p:cNvPr id="4" name="Group 3">
              <a:extLst>
                <a:ext uri="{FF2B5EF4-FFF2-40B4-BE49-F238E27FC236}">
                  <a16:creationId xmlns:a16="http://schemas.microsoft.com/office/drawing/2014/main" id="{D89861A0-1469-4FA5-A140-52AFE33198DD}"/>
                </a:ext>
              </a:extLst>
            </p:cNvPr>
            <p:cNvGrpSpPr/>
            <p:nvPr/>
          </p:nvGrpSpPr>
          <p:grpSpPr>
            <a:xfrm>
              <a:off x="653904" y="7285653"/>
              <a:ext cx="2422194" cy="611837"/>
              <a:chOff x="427997" y="6348301"/>
              <a:chExt cx="2422194" cy="611837"/>
            </a:xfrm>
          </p:grpSpPr>
          <p:sp>
            <p:nvSpPr>
              <p:cNvPr id="22" name="Rectangle: Rounded Corners 21">
                <a:extLst>
                  <a:ext uri="{FF2B5EF4-FFF2-40B4-BE49-F238E27FC236}">
                    <a16:creationId xmlns:a16="http://schemas.microsoft.com/office/drawing/2014/main" id="{0B4E86C7-B671-46C1-92B8-51D95A2642DE}"/>
                  </a:ext>
                </a:extLst>
              </p:cNvPr>
              <p:cNvSpPr/>
              <p:nvPr/>
            </p:nvSpPr>
            <p:spPr>
              <a:xfrm>
                <a:off x="662051" y="6379796"/>
                <a:ext cx="2188140" cy="580342"/>
              </a:xfrm>
              <a:prstGeom prst="roundRect">
                <a:avLst/>
              </a:prstGeom>
              <a:solidFill>
                <a:srgbClr val="7F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H_SubTitle_2">
                <a:extLst>
                  <a:ext uri="{FF2B5EF4-FFF2-40B4-BE49-F238E27FC236}">
                    <a16:creationId xmlns:a16="http://schemas.microsoft.com/office/drawing/2014/main" id="{4587A9EF-2392-4250-8714-6E2AD68FC597}"/>
                  </a:ext>
                </a:extLst>
              </p:cNvPr>
              <p:cNvSpPr txBox="1">
                <a:spLocks noChangeArrowheads="1"/>
              </p:cNvSpPr>
              <p:nvPr/>
            </p:nvSpPr>
            <p:spPr bwMode="auto">
              <a:xfrm>
                <a:off x="427997" y="6348301"/>
                <a:ext cx="2233086" cy="5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3200" dirty="0">
                    <a:solidFill>
                      <a:srgbClr val="2A2C52"/>
                    </a:solidFill>
                    <a:latin typeface="SVN-Amperzand" panose="02040603050506020204" pitchFamily="18" charset="0"/>
                    <a:ea typeface="+mn-ea"/>
                    <a:cs typeface="+mn-ea"/>
                    <a:sym typeface="+mn-lt"/>
                  </a:rPr>
                  <a:t>Hình ảnh</a:t>
                </a:r>
                <a:endParaRPr lang="zh-CN" altLang="en-US" sz="3200" dirty="0">
                  <a:solidFill>
                    <a:srgbClr val="2A2C52"/>
                  </a:solidFill>
                  <a:latin typeface="SVN-Amperzand" panose="02040603050506020204" pitchFamily="18" charset="0"/>
                  <a:ea typeface="+mn-ea"/>
                  <a:cs typeface="+mn-ea"/>
                  <a:sym typeface="+mn-lt"/>
                </a:endParaRPr>
              </a:p>
            </p:txBody>
          </p:sp>
        </p:grpSp>
      </p:grpSp>
      <p:grpSp>
        <p:nvGrpSpPr>
          <p:cNvPr id="28" name="Group 27">
            <a:extLst>
              <a:ext uri="{FF2B5EF4-FFF2-40B4-BE49-F238E27FC236}">
                <a16:creationId xmlns:a16="http://schemas.microsoft.com/office/drawing/2014/main" id="{DE6A307D-01F8-4987-A7A0-FE31C92D465D}"/>
              </a:ext>
            </a:extLst>
          </p:cNvPr>
          <p:cNvGrpSpPr/>
          <p:nvPr/>
        </p:nvGrpSpPr>
        <p:grpSpPr>
          <a:xfrm>
            <a:off x="90028" y="4078857"/>
            <a:ext cx="5875368" cy="2483658"/>
            <a:chOff x="644378" y="4244989"/>
            <a:chExt cx="5218098" cy="2483658"/>
          </a:xfrm>
        </p:grpSpPr>
        <p:sp>
          <p:nvSpPr>
            <p:cNvPr id="30" name="Rounded Rectangle 20">
              <a:extLst>
                <a:ext uri="{FF2B5EF4-FFF2-40B4-BE49-F238E27FC236}">
                  <a16:creationId xmlns:a16="http://schemas.microsoft.com/office/drawing/2014/main" id="{4828F4F1-71B9-42DB-93B6-CEC101231F8E}"/>
                </a:ext>
              </a:extLst>
            </p:cNvPr>
            <p:cNvSpPr/>
            <p:nvPr/>
          </p:nvSpPr>
          <p:spPr>
            <a:xfrm>
              <a:off x="644378" y="4379070"/>
              <a:ext cx="5218098" cy="2349577"/>
            </a:xfrm>
            <a:prstGeom prst="roundRect">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endParaRPr lang="vi-VN" sz="2000" dirty="0">
                <a:solidFill>
                  <a:srgbClr val="00B050"/>
                </a:solidFill>
                <a:latin typeface="SVN-Bear" panose="02040603050506020204" pitchFamily="18" charset="0"/>
                <a:cs typeface="Times New Roman" panose="02020603050405020304" pitchFamily="18" charset="0"/>
              </a:endParaRPr>
            </a:p>
            <a:p>
              <a:r>
                <a:rPr lang="vi-VN" sz="2800" dirty="0">
                  <a:solidFill>
                    <a:srgbClr val="00B050"/>
                  </a:solidFill>
                  <a:latin typeface="SVN-Bear" panose="02040603050506020204" pitchFamily="18" charset="0"/>
                  <a:cs typeface="Times New Roman" panose="02020603050405020304" pitchFamily="18" charset="0"/>
                </a:rPr>
                <a:t>Tính biểu cảm của văn bản văn học là khả năng văn bản gợi cho người đọc những cảm xúc vui, buồn, yêu, ghét</a:t>
              </a:r>
              <a:r>
                <a:rPr lang="en-US" sz="2800" dirty="0">
                  <a:solidFill>
                    <a:srgbClr val="00B050"/>
                  </a:solidFill>
                  <a:latin typeface="SVN-Bear" panose="02040603050506020204" pitchFamily="18" charset="0"/>
                  <a:cs typeface="Times New Roman" panose="02020603050405020304" pitchFamily="18" charset="0"/>
                </a:rPr>
                <a:t>.</a:t>
              </a:r>
              <a:endParaRPr lang="vi-VN" sz="2800" dirty="0">
                <a:solidFill>
                  <a:srgbClr val="00B050"/>
                </a:solidFill>
                <a:latin typeface="SVN-Bear"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C3CB013-85DF-4B6D-9FB0-76394CD44C40}"/>
                </a:ext>
              </a:extLst>
            </p:cNvPr>
            <p:cNvGrpSpPr/>
            <p:nvPr/>
          </p:nvGrpSpPr>
          <p:grpSpPr>
            <a:xfrm>
              <a:off x="2159724" y="4244989"/>
              <a:ext cx="2546381" cy="606228"/>
              <a:chOff x="1933817" y="3307637"/>
              <a:chExt cx="2546381" cy="606228"/>
            </a:xfrm>
          </p:grpSpPr>
          <p:sp>
            <p:nvSpPr>
              <p:cNvPr id="34" name="Rectangle: Rounded Corners 33">
                <a:extLst>
                  <a:ext uri="{FF2B5EF4-FFF2-40B4-BE49-F238E27FC236}">
                    <a16:creationId xmlns:a16="http://schemas.microsoft.com/office/drawing/2014/main" id="{C653E5EE-451B-463C-877B-3F6B94E836C3}"/>
                  </a:ext>
                </a:extLst>
              </p:cNvPr>
              <p:cNvSpPr/>
              <p:nvPr/>
            </p:nvSpPr>
            <p:spPr>
              <a:xfrm>
                <a:off x="2136611" y="3333523"/>
                <a:ext cx="2188140" cy="580342"/>
              </a:xfrm>
              <a:prstGeom prst="roundRect">
                <a:avLst/>
              </a:prstGeom>
              <a:solidFill>
                <a:srgbClr val="7F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H_SubTitle_2">
                <a:extLst>
                  <a:ext uri="{FF2B5EF4-FFF2-40B4-BE49-F238E27FC236}">
                    <a16:creationId xmlns:a16="http://schemas.microsoft.com/office/drawing/2014/main" id="{99C464E4-DCEB-4E1E-8D8E-17F4DE23226E}"/>
                  </a:ext>
                </a:extLst>
              </p:cNvPr>
              <p:cNvSpPr txBox="1">
                <a:spLocks noChangeArrowheads="1"/>
              </p:cNvSpPr>
              <p:nvPr/>
            </p:nvSpPr>
            <p:spPr bwMode="auto">
              <a:xfrm>
                <a:off x="1933817" y="3307637"/>
                <a:ext cx="2546381" cy="5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3200" dirty="0">
                    <a:solidFill>
                      <a:srgbClr val="2A2C52"/>
                    </a:solidFill>
                    <a:latin typeface="SVN-Amperzand" panose="02040603050506020204" pitchFamily="18" charset="0"/>
                    <a:ea typeface="+mn-ea"/>
                    <a:cs typeface="+mn-ea"/>
                    <a:sym typeface="+mn-lt"/>
                  </a:rPr>
                  <a:t>Tính biểu cảm</a:t>
                </a:r>
                <a:endParaRPr lang="zh-CN" altLang="en-US" sz="3200" dirty="0">
                  <a:solidFill>
                    <a:srgbClr val="2A2C52"/>
                  </a:solidFill>
                  <a:latin typeface="SVN-Amperzand" panose="02040603050506020204" pitchFamily="18" charset="0"/>
                  <a:ea typeface="+mn-ea"/>
                  <a:cs typeface="+mn-ea"/>
                  <a:sym typeface="+mn-lt"/>
                </a:endParaRPr>
              </a:p>
            </p:txBody>
          </p:sp>
        </p:grpSp>
      </p:grpSp>
    </p:spTree>
    <p:extLst>
      <p:ext uri="{BB962C8B-B14F-4D97-AF65-F5344CB8AC3E}">
        <p14:creationId xmlns:p14="http://schemas.microsoft.com/office/powerpoint/2010/main" val="11580053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par>
                                <p:cTn id="43" presetID="14" presetClass="entr" presetSubtype="1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B1520A-4917-45CB-9B5D-006E3400C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51922" y="4077492"/>
            <a:ext cx="6067851" cy="2929935"/>
          </a:xfrm>
          <a:prstGeom prst="rect">
            <a:avLst/>
          </a:prstGeom>
        </p:spPr>
      </p:pic>
      <p:pic>
        <p:nvPicPr>
          <p:cNvPr id="26" name="Picture 25">
            <a:extLst>
              <a:ext uri="{FF2B5EF4-FFF2-40B4-BE49-F238E27FC236}">
                <a16:creationId xmlns:a16="http://schemas.microsoft.com/office/drawing/2014/main" id="{14F29FD3-0418-4238-9D4A-310C531E0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64" y="4710972"/>
            <a:ext cx="4708447" cy="2273531"/>
          </a:xfrm>
          <a:prstGeom prst="rect">
            <a:avLst/>
          </a:prstGeom>
        </p:spPr>
      </p:pic>
      <p:grpSp>
        <p:nvGrpSpPr>
          <p:cNvPr id="4" name="Group 3">
            <a:extLst>
              <a:ext uri="{FF2B5EF4-FFF2-40B4-BE49-F238E27FC236}">
                <a16:creationId xmlns:a16="http://schemas.microsoft.com/office/drawing/2014/main" id="{8F8B5119-ADD8-4985-8D49-150DC6C59D53}"/>
              </a:ext>
            </a:extLst>
          </p:cNvPr>
          <p:cNvGrpSpPr/>
          <p:nvPr/>
        </p:nvGrpSpPr>
        <p:grpSpPr>
          <a:xfrm>
            <a:off x="422007" y="295683"/>
            <a:ext cx="3674387" cy="786472"/>
            <a:chOff x="422007" y="295683"/>
            <a:chExt cx="3674387" cy="786472"/>
          </a:xfrm>
        </p:grpSpPr>
        <p:grpSp>
          <p:nvGrpSpPr>
            <p:cNvPr id="16" name="组合 32">
              <a:extLst>
                <a:ext uri="{FF2B5EF4-FFF2-40B4-BE49-F238E27FC236}">
                  <a16:creationId xmlns:a16="http://schemas.microsoft.com/office/drawing/2014/main" id="{06DBD873-2DC7-4E7B-9C0A-515363BA5A36}"/>
                </a:ext>
              </a:extLst>
            </p:cNvPr>
            <p:cNvGrpSpPr/>
            <p:nvPr/>
          </p:nvGrpSpPr>
          <p:grpSpPr>
            <a:xfrm>
              <a:off x="422007" y="295683"/>
              <a:ext cx="874304" cy="786472"/>
              <a:chOff x="6818812" y="2162158"/>
              <a:chExt cx="1038497" cy="934170"/>
            </a:xfrm>
          </p:grpSpPr>
          <p:pic>
            <p:nvPicPr>
              <p:cNvPr id="18"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22"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17" name="Content Placeholder 4">
              <a:extLst>
                <a:ext uri="{FF2B5EF4-FFF2-40B4-BE49-F238E27FC236}">
                  <a16:creationId xmlns:a16="http://schemas.microsoft.com/office/drawing/2014/main" id="{8803CEFF-9113-4799-AC71-45B40EAE20D2}"/>
                </a:ext>
              </a:extLst>
            </p:cNvPr>
            <p:cNvSpPr txBox="1"/>
            <p:nvPr/>
          </p:nvSpPr>
          <p:spPr>
            <a:xfrm>
              <a:off x="1138840" y="467013"/>
              <a:ext cx="2957554" cy="498598"/>
            </a:xfrm>
            <a:prstGeom prst="rect">
              <a:avLst/>
            </a:prstGeom>
          </p:spPr>
          <p:txBody>
            <a:bodyPr vert="horz" wrap="square" lIns="0" tIns="0" rIns="0" bIns="0" rtlCol="0" anchor="ctr">
              <a:spAutoFit/>
            </a:bodyPr>
            <a:lstStyle>
              <a:lvl1pPr marL="347980" indent="-347980" algn="l" defTabSz="913765" rtl="0" eaLnBrk="1" latinLnBrk="0" hangingPunct="1">
                <a:lnSpc>
                  <a:spcPct val="90000"/>
                </a:lnSpc>
                <a:spcBef>
                  <a:spcPct val="20000"/>
                </a:spcBef>
                <a:buSzPct val="90000"/>
                <a:buFontTx/>
                <a:buBlip>
                  <a:blip r:embed="rId6"/>
                </a:buBlip>
                <a:defRPr sz="2800" kern="1200">
                  <a:gradFill>
                    <a:gsLst>
                      <a:gs pos="0">
                        <a:schemeClr val="tx1"/>
                      </a:gs>
                      <a:gs pos="86000">
                        <a:schemeClr val="tx1"/>
                      </a:gs>
                    </a:gsLst>
                    <a:lin ang="5400000" scaled="0"/>
                  </a:gradFill>
                  <a:latin typeface="+mn-lt"/>
                  <a:ea typeface="+mn-ea"/>
                  <a:cs typeface="+mn-cs"/>
                </a:defRPr>
              </a:lvl1pPr>
              <a:lvl2pPr marL="673100" indent="-339725" algn="l" defTabSz="913765" rtl="0" eaLnBrk="1" latinLnBrk="0" hangingPunct="1">
                <a:lnSpc>
                  <a:spcPct val="90000"/>
                </a:lnSpc>
                <a:spcBef>
                  <a:spcPct val="20000"/>
                </a:spcBef>
                <a:buSzPct val="90000"/>
                <a:buFontTx/>
                <a:buBlip>
                  <a:blip r:embed="rId6"/>
                </a:buBlip>
                <a:defRPr sz="2400" kern="1200">
                  <a:gradFill>
                    <a:gsLst>
                      <a:gs pos="0">
                        <a:schemeClr val="tx1"/>
                      </a:gs>
                      <a:gs pos="86000">
                        <a:schemeClr val="tx1"/>
                      </a:gs>
                    </a:gsLst>
                    <a:lin ang="5400000" scaled="0"/>
                  </a:gradFill>
                  <a:latin typeface="+mn-lt"/>
                  <a:ea typeface="+mn-ea"/>
                  <a:cs typeface="+mn-cs"/>
                </a:defRPr>
              </a:lvl2pPr>
              <a:lvl3pPr marL="962025" indent="-302895" algn="l" defTabSz="913765"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3pPr>
              <a:lvl4pPr marL="1227455" indent="-266065" algn="l" defTabSz="913765" rtl="0" eaLnBrk="1" latinLnBrk="0" hangingPunct="1">
                <a:lnSpc>
                  <a:spcPct val="90000"/>
                </a:lnSpc>
                <a:spcBef>
                  <a:spcPct val="20000"/>
                </a:spcBef>
                <a:buSzPct val="90000"/>
                <a:buFontTx/>
                <a:buBlip>
                  <a:blip r:embed="rId6"/>
                </a:buBlip>
                <a:defRPr sz="1800" kern="1200">
                  <a:gradFill>
                    <a:gsLst>
                      <a:gs pos="0">
                        <a:schemeClr val="tx1"/>
                      </a:gs>
                      <a:gs pos="86000">
                        <a:schemeClr val="tx1"/>
                      </a:gs>
                    </a:gsLst>
                    <a:lin ang="5400000" scaled="0"/>
                  </a:gradFill>
                  <a:latin typeface="+mn-lt"/>
                  <a:ea typeface="+mn-ea"/>
                  <a:cs typeface="+mn-cs"/>
                </a:defRPr>
              </a:lvl4pPr>
              <a:lvl5pPr marL="1515745" indent="-273685" algn="l" defTabSz="913765" rtl="0" eaLnBrk="1" latinLnBrk="0" hangingPunct="1">
                <a:lnSpc>
                  <a:spcPct val="90000"/>
                </a:lnSpc>
                <a:spcBef>
                  <a:spcPct val="20000"/>
                </a:spcBef>
                <a:buSzPct val="90000"/>
                <a:buFontTx/>
                <a:buBlip>
                  <a:blip r:embed="rId6"/>
                </a:buBlip>
                <a:defRPr sz="1800" kern="1200">
                  <a:gradFill>
                    <a:gsLst>
                      <a:gs pos="0">
                        <a:schemeClr val="tx1"/>
                      </a:gs>
                      <a:gs pos="86000">
                        <a:schemeClr val="tx1"/>
                      </a:gs>
                    </a:gsLst>
                    <a:lin ang="5400000" scaled="0"/>
                  </a:gra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Chuẩn</a:t>
              </a:r>
              <a:r>
                <a:rPr lang="en-US" altLang="zh-CN"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bị</a:t>
              </a:r>
              <a:r>
                <a:rPr lang="en-US" altLang="zh-CN"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zh-CN" altLang="en-US"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12" name="图片 1">
            <a:extLst>
              <a:ext uri="{FF2B5EF4-FFF2-40B4-BE49-F238E27FC236}">
                <a16:creationId xmlns:a16="http://schemas.microsoft.com/office/drawing/2014/main" id="{045C0E29-073F-4BA4-A67F-D84DC1BDAD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6" name="Picture 5">
            <a:extLst>
              <a:ext uri="{FF2B5EF4-FFF2-40B4-BE49-F238E27FC236}">
                <a16:creationId xmlns:a16="http://schemas.microsoft.com/office/drawing/2014/main" id="{F89D00D5-D95E-4512-B360-82016D557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0729" y="680329"/>
            <a:ext cx="6072142" cy="5352752"/>
          </a:xfrm>
          <a:prstGeom prst="rect">
            <a:avLst/>
          </a:prstGeom>
        </p:spPr>
      </p:pic>
    </p:spTree>
    <p:extLst>
      <p:ext uri="{BB962C8B-B14F-4D97-AF65-F5344CB8AC3E}">
        <p14:creationId xmlns:p14="http://schemas.microsoft.com/office/powerpoint/2010/main" val="2657781368"/>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a:extLst>
              <a:ext uri="{FF2B5EF4-FFF2-40B4-BE49-F238E27FC236}">
                <a16:creationId xmlns:a16="http://schemas.microsoft.com/office/drawing/2014/main" id="{658636BE-EFAD-502E-CB4A-89CAB073E3E9}"/>
              </a:ext>
            </a:extLst>
          </p:cNvPr>
          <p:cNvSpPr txBox="1">
            <a:spLocks noChangeArrowheads="1"/>
          </p:cNvSpPr>
          <p:nvPr/>
        </p:nvSpPr>
        <p:spPr bwMode="auto">
          <a:xfrm>
            <a:off x="547540" y="696061"/>
            <a:ext cx="8686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SzPct val="80000"/>
              <a:buFont typeface="Wingdings 3" panose="05040102010807070707" pitchFamily="18" charset="2"/>
              <a:buChar char=""/>
              <a:defRPr sz="1300">
                <a:solidFill>
                  <a:srgbClr val="404040"/>
                </a:solidFill>
                <a:latin typeface="Trebuchet MS" panose="020B0603020202020204" pitchFamily="34" charset="0"/>
              </a:defRPr>
            </a:lvl1pPr>
            <a:lvl2pPr marL="742950" indent="-285750">
              <a:spcBef>
                <a:spcPts val="75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2pPr>
            <a:lvl3pPr marL="1143000" indent="-228600">
              <a:spcBef>
                <a:spcPts val="750"/>
              </a:spcBef>
              <a:buClr>
                <a:schemeClr val="accent1"/>
              </a:buClr>
              <a:buSzPct val="80000"/>
              <a:buFont typeface="Wingdings 3" panose="05040102010807070707" pitchFamily="18" charset="2"/>
              <a:buChar char=""/>
              <a:defRPr sz="1000">
                <a:solidFill>
                  <a:srgbClr val="404040"/>
                </a:solidFill>
                <a:latin typeface="Trebuchet MS" panose="020B0603020202020204" pitchFamily="34" charset="0"/>
              </a:defRPr>
            </a:lvl3pPr>
            <a:lvl4pPr marL="1600200" indent="-22860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4pPr>
            <a:lvl5pPr marL="2057400" indent="-228600">
              <a:spcBef>
                <a:spcPts val="750"/>
              </a:spcBef>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5pPr>
            <a:lvl6pPr marL="2514600" indent="-2286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6pPr>
            <a:lvl7pPr marL="2971800" indent="-2286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7pPr>
            <a:lvl8pPr marL="3429000" indent="-2286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8pPr>
            <a:lvl9pPr marL="3886200" indent="-228600" eaLnBrk="0" fontAlgn="base" hangingPunct="0">
              <a:spcBef>
                <a:spcPts val="750"/>
              </a:spcBef>
              <a:spcAft>
                <a:spcPct val="0"/>
              </a:spcAft>
              <a:buClr>
                <a:schemeClr val="accent1"/>
              </a:buClr>
              <a:buSzPct val="80000"/>
              <a:buFont typeface="Wingdings 3" panose="05040102010807070707" pitchFamily="18" charset="2"/>
              <a:buChar char=""/>
              <a:defRPr sz="900">
                <a:solidFill>
                  <a:srgbClr val="404040"/>
                </a:solidFill>
                <a:latin typeface="Trebuchet MS" panose="020B0603020202020204" pitchFamily="34" charset="0"/>
              </a:defRPr>
            </a:lvl9pPr>
          </a:lstStyle>
          <a:p>
            <a:pPr algn="ctr" eaLnBrk="1" hangingPunct="1">
              <a:spcBef>
                <a:spcPct val="0"/>
              </a:spcBef>
              <a:buClrTx/>
              <a:buSzTx/>
              <a:buFontTx/>
              <a:buNone/>
              <a:defRPr/>
            </a:pPr>
            <a:r>
              <a:rPr lang="en-US" altLang="en-US" sz="3600" b="1" i="1">
                <a:solidFill>
                  <a:srgbClr val="E010B8"/>
                </a:solidFill>
                <a:latin typeface="Times New Roman" panose="02020603050405020304" pitchFamily="18" charset="0"/>
                <a:cs typeface="Times New Roman" panose="02020603050405020304" pitchFamily="18" charset="0"/>
              </a:rPr>
              <a:t>NGHE BÀI HÁT : QUÊ HƯƠNG</a:t>
            </a:r>
          </a:p>
          <a:p>
            <a:pPr marL="571500" indent="-571500" algn="r" eaLnBrk="1" hangingPunct="1">
              <a:spcBef>
                <a:spcPct val="0"/>
              </a:spcBef>
              <a:buClrTx/>
              <a:buSzTx/>
              <a:buFontTx/>
              <a:buChar char="-"/>
              <a:defRPr/>
            </a:pPr>
            <a:r>
              <a:rPr lang="en-US" altLang="en-US" sz="3600" b="1" i="1">
                <a:solidFill>
                  <a:srgbClr val="E010B8"/>
                </a:solidFill>
                <a:latin typeface="Times New Roman" panose="02020603050405020304" pitchFamily="18" charset="0"/>
                <a:cs typeface="Times New Roman" panose="02020603050405020304" pitchFamily="18" charset="0"/>
              </a:rPr>
              <a:t>Thơ: Đỗ Trung Quân –</a:t>
            </a:r>
          </a:p>
          <a:p>
            <a:pPr marL="571500" indent="-571500" algn="r" eaLnBrk="1" hangingPunct="1">
              <a:spcBef>
                <a:spcPct val="0"/>
              </a:spcBef>
              <a:buClrTx/>
              <a:buSzTx/>
              <a:buFontTx/>
              <a:buChar char="-"/>
              <a:defRPr/>
            </a:pPr>
            <a:r>
              <a:rPr lang="en-US" altLang="en-US" sz="3600" b="1" i="1">
                <a:solidFill>
                  <a:srgbClr val="E010B8"/>
                </a:solidFill>
                <a:latin typeface="Times New Roman" panose="02020603050405020304" pitchFamily="18" charset="0"/>
                <a:cs typeface="Times New Roman" panose="02020603050405020304" pitchFamily="18" charset="0"/>
              </a:rPr>
              <a:t>Nhạc : Giáp Văn Thạch</a:t>
            </a:r>
          </a:p>
          <a:p>
            <a:pPr algn="r" eaLnBrk="1" hangingPunct="1">
              <a:spcBef>
                <a:spcPct val="0"/>
              </a:spcBef>
              <a:buClrTx/>
              <a:buSzTx/>
              <a:buFont typeface="Wingdings 3" panose="05040102010807070707" pitchFamily="18" charset="2"/>
              <a:buNone/>
              <a:defRPr/>
            </a:pPr>
            <a:r>
              <a:rPr lang="en-US" altLang="en-US" sz="3600" b="1" i="1">
                <a:solidFill>
                  <a:srgbClr val="E010B8"/>
                </a:solidFill>
                <a:latin typeface="Times New Roman" panose="02020603050405020304" pitchFamily="18" charset="0"/>
                <a:cs typeface="Times New Roman" panose="02020603050405020304" pitchFamily="18" charset="0"/>
              </a:rPr>
              <a:t>Trình bày: NSND Thu Hiền </a:t>
            </a:r>
          </a:p>
        </p:txBody>
      </p:sp>
      <p:pic>
        <p:nvPicPr>
          <p:cNvPr id="6" name="Quehuong-NSNDThuHien_49zu">
            <a:hlinkClick r:id="" action="ppaction://media"/>
            <a:extLst>
              <a:ext uri="{FF2B5EF4-FFF2-40B4-BE49-F238E27FC236}">
                <a16:creationId xmlns:a16="http://schemas.microsoft.com/office/drawing/2014/main" id="{2731D878-3F19-9615-3861-50E732E4C8BE}"/>
              </a:ext>
            </a:extLst>
          </p:cNvPr>
          <p:cNvPicPr>
            <a:picLocks noChangeAspect="1"/>
          </p:cNvPicPr>
          <p:nvPr>
            <a:audioFile r:link="rId1"/>
            <p:extLst>
              <p:ext uri="{DAA4B4D4-6D71-4841-9C94-3DE7FCFB9230}">
                <p14:media xmlns:p14="http://schemas.microsoft.com/office/powerpoint/2010/main" r:embed="rId2">
                  <p14:trim st="22344" end="182544"/>
                </p14:media>
              </p:ext>
            </p:extLst>
          </p:nvPr>
        </p:nvPicPr>
        <p:blipFill>
          <a:blip r:embed="rId5"/>
          <a:stretch>
            <a:fillRect/>
          </a:stretch>
        </p:blipFill>
        <p:spPr>
          <a:xfrm>
            <a:off x="10932572" y="5088739"/>
            <a:ext cx="487363" cy="487363"/>
          </a:xfrm>
          <a:prstGeom prst="rect">
            <a:avLst/>
          </a:prstGeom>
        </p:spPr>
      </p:pic>
    </p:spTree>
    <p:extLst>
      <p:ext uri="{BB962C8B-B14F-4D97-AF65-F5344CB8AC3E}">
        <p14:creationId xmlns:p14="http://schemas.microsoft.com/office/powerpoint/2010/main" val="14822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6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ô Quyền và chiến thắng Bạch Đằng lịch sử">
            <a:extLst>
              <a:ext uri="{FF2B5EF4-FFF2-40B4-BE49-F238E27FC236}">
                <a16:creationId xmlns:a16="http://schemas.microsoft.com/office/drawing/2014/main" id="{24286170-E9CD-406F-BB9C-CD96255F9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922" y="2553492"/>
            <a:ext cx="4572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7" name="Group 26">
            <a:extLst>
              <a:ext uri="{FF2B5EF4-FFF2-40B4-BE49-F238E27FC236}">
                <a16:creationId xmlns:a16="http://schemas.microsoft.com/office/drawing/2014/main" id="{525A70A7-CD61-4B55-9914-4DE9C178AB3F}"/>
              </a:ext>
            </a:extLst>
          </p:cNvPr>
          <p:cNvGrpSpPr/>
          <p:nvPr/>
        </p:nvGrpSpPr>
        <p:grpSpPr>
          <a:xfrm>
            <a:off x="353611" y="-446722"/>
            <a:ext cx="7202095" cy="5708737"/>
            <a:chOff x="603823" y="-47664"/>
            <a:chExt cx="6578132" cy="4902005"/>
          </a:xfrm>
        </p:grpSpPr>
        <p:pic>
          <p:nvPicPr>
            <p:cNvPr id="28" name="图片 2">
              <a:extLst>
                <a:ext uri="{FF2B5EF4-FFF2-40B4-BE49-F238E27FC236}">
                  <a16:creationId xmlns:a16="http://schemas.microsoft.com/office/drawing/2014/main" id="{5447CFDF-92E8-4BEC-A5BE-8847BFC372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59152">
              <a:off x="603823" y="-47664"/>
              <a:ext cx="6578132" cy="4902005"/>
            </a:xfrm>
            <a:prstGeom prst="rect">
              <a:avLst/>
            </a:prstGeom>
            <a:ln>
              <a:noFill/>
            </a:ln>
          </p:spPr>
        </p:pic>
        <p:sp>
          <p:nvSpPr>
            <p:cNvPr id="29" name="Rectangle 28">
              <a:extLst>
                <a:ext uri="{FF2B5EF4-FFF2-40B4-BE49-F238E27FC236}">
                  <a16:creationId xmlns:a16="http://schemas.microsoft.com/office/drawing/2014/main" id="{FDB053AD-3215-4D77-8C87-4E19A7B78492}"/>
                </a:ext>
              </a:extLst>
            </p:cNvPr>
            <p:cNvSpPr/>
            <p:nvPr/>
          </p:nvSpPr>
          <p:spPr>
            <a:xfrm rot="634363">
              <a:off x="728637" y="1583480"/>
              <a:ext cx="5571279" cy="2616402"/>
            </a:xfrm>
            <a:prstGeom prst="rect">
              <a:avLst/>
            </a:prstGeom>
          </p:spPr>
          <p:txBody>
            <a:bodyPr wrap="square">
              <a:spAutoFit/>
            </a:bodyPr>
            <a:lstStyle/>
            <a:p>
              <a:pPr algn="ctr"/>
              <a:r>
                <a:rPr lang="en-US" sz="3200" b="1" dirty="0" err="1">
                  <a:solidFill>
                    <a:srgbClr val="00B050"/>
                  </a:solidFill>
                  <a:latin typeface="SVN-Bear" panose="02040603050506020204" pitchFamily="18" charset="0"/>
                </a:rPr>
                <a:t>Sông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nào</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cọc</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nhọn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giăng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hàng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a:solidFill>
                    <a:srgbClr val="00B050"/>
                  </a:solidFill>
                  <a:latin typeface="SVN-Bear" panose="02040603050506020204" pitchFamily="18" charset="0"/>
                </a:rPr>
                <a:t>Hai </a:t>
              </a:r>
              <a:r>
                <a:rPr lang="en-US" sz="3200" b="1" dirty="0" err="1">
                  <a:solidFill>
                    <a:srgbClr val="00B050"/>
                  </a:solidFill>
                  <a:latin typeface="SVN-Bear" panose="02040603050506020204" pitchFamily="18" charset="0"/>
                </a:rPr>
                <a:t>phen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đuổi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bọn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tham</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tàn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bắc</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phương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err="1">
                  <a:solidFill>
                    <a:srgbClr val="00B050"/>
                  </a:solidFill>
                  <a:latin typeface="SVN-Bear" panose="02040603050506020204" pitchFamily="18" charset="0"/>
                </a:rPr>
                <a:t>Ngô</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Quyền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rồi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Hưng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Đạo</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Vương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err="1">
                  <a:solidFill>
                    <a:srgbClr val="00B050"/>
                  </a:solidFill>
                  <a:latin typeface="SVN-Bear" panose="02040603050506020204" pitchFamily="18" charset="0"/>
                </a:rPr>
                <a:t>Quân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Tầu</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hết</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dám</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coi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thường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dân</a:t>
              </a:r>
              <a:r>
                <a:rPr lang="en-US" sz="3200" b="1" dirty="0">
                  <a:solidFill>
                    <a:srgbClr val="00B050"/>
                  </a:solidFill>
                  <a:latin typeface="SVN-Bear" panose="02040603050506020204" pitchFamily="18" charset="0"/>
                </a:rPr>
                <a:t> Nam?</a:t>
              </a:r>
            </a:p>
          </p:txBody>
        </p:sp>
      </p:grpSp>
      <p:grpSp>
        <p:nvGrpSpPr>
          <p:cNvPr id="30" name="Group 29">
            <a:extLst>
              <a:ext uri="{FF2B5EF4-FFF2-40B4-BE49-F238E27FC236}">
                <a16:creationId xmlns:a16="http://schemas.microsoft.com/office/drawing/2014/main" id="{F56B275D-96ED-47AE-84C1-621C1C190E2A}"/>
              </a:ext>
            </a:extLst>
          </p:cNvPr>
          <p:cNvGrpSpPr/>
          <p:nvPr/>
        </p:nvGrpSpPr>
        <p:grpSpPr>
          <a:xfrm rot="21237881">
            <a:off x="6146376" y="1195364"/>
            <a:ext cx="5317199" cy="1187412"/>
            <a:chOff x="4771701" y="687450"/>
            <a:chExt cx="4261391" cy="1187412"/>
          </a:xfrm>
        </p:grpSpPr>
        <p:sp>
          <p:nvSpPr>
            <p:cNvPr id="31" name="Rounded Rectangle 23">
              <a:extLst>
                <a:ext uri="{FF2B5EF4-FFF2-40B4-BE49-F238E27FC236}">
                  <a16:creationId xmlns:a16="http://schemas.microsoft.com/office/drawing/2014/main" id="{208C0C5B-F889-4ADF-9F1C-E9D407D65E3A}"/>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Sông</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Bạch</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Đằng</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32" name="Picture 31">
              <a:extLst>
                <a:ext uri="{FF2B5EF4-FFF2-40B4-BE49-F238E27FC236}">
                  <a16:creationId xmlns:a16="http://schemas.microsoft.com/office/drawing/2014/main" id="{0387AEA0-49F1-45EC-9F51-6C51D5D7DD2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spTree>
    <p:extLst>
      <p:ext uri="{BB962C8B-B14F-4D97-AF65-F5344CB8AC3E}">
        <p14:creationId xmlns:p14="http://schemas.microsoft.com/office/powerpoint/2010/main" val="2652082836"/>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292834" y="-662950"/>
            <a:ext cx="6768200" cy="6846568"/>
            <a:chOff x="548312" y="-233336"/>
            <a:chExt cx="6181828" cy="5879043"/>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548312" y="-233336"/>
              <a:ext cx="6181828" cy="5879043"/>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623632" y="1893363"/>
              <a:ext cx="5358651" cy="2616402"/>
            </a:xfrm>
            <a:prstGeom prst="rect">
              <a:avLst/>
            </a:prstGeom>
          </p:spPr>
          <p:txBody>
            <a:bodyPr wrap="square">
              <a:spAutoFit/>
            </a:bodyPr>
            <a:lstStyle/>
            <a:p>
              <a:pPr algn="ctr"/>
              <a:r>
                <a:rPr lang="vi-VN" sz="3200" b="1" dirty="0">
                  <a:solidFill>
                    <a:srgbClr val="00B050"/>
                  </a:solidFill>
                  <a:latin typeface="SVN-Bear" panose="02040603050506020204" pitchFamily="18" charset="0"/>
                </a:rPr>
                <a:t>Sông nào chảy xuống Nam phần,</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Đổ ra chín nhánh cửa sông như rồng.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Phun nước vào đến biển Đông,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Phù sa bồi đắp cho đồng lúa xanh?</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69804" y="886570"/>
            <a:ext cx="4699931" cy="1187412"/>
            <a:chOff x="4396662" y="700971"/>
            <a:chExt cx="4636430"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Sông</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Cửu</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Long</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396662" y="700971"/>
              <a:ext cx="1776675" cy="1187412"/>
            </a:xfrm>
            <a:prstGeom prst="rect">
              <a:avLst/>
            </a:prstGeom>
          </p:spPr>
        </p:pic>
      </p:grpSp>
      <p:pic>
        <p:nvPicPr>
          <p:cNvPr id="3074" name="Picture 2" descr="Hướng dẫn sử dụng Atlat địa lí Việt Nam trang “vùng Đồng bằng sông Cửu Long”  (tr. 29) – ÔN THI ĐỊA LÝ – OTDL Channel">
            <a:extLst>
              <a:ext uri="{FF2B5EF4-FFF2-40B4-BE49-F238E27FC236}">
                <a16:creationId xmlns:a16="http://schemas.microsoft.com/office/drawing/2014/main" id="{4B99924F-5C7C-402C-BAB4-18118F9370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6018" y="2467838"/>
            <a:ext cx="4171693" cy="3197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4345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229407" y="-298000"/>
            <a:ext cx="7245775" cy="5064369"/>
            <a:chOff x="490380" y="80041"/>
            <a:chExt cx="6618028"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490380" y="80041"/>
              <a:ext cx="6618028"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1052675" y="1696374"/>
              <a:ext cx="4871701" cy="1347843"/>
            </a:xfrm>
            <a:prstGeom prst="rect">
              <a:avLst/>
            </a:prstGeom>
          </p:spPr>
          <p:txBody>
            <a:bodyPr wrap="square">
              <a:spAutoFit/>
            </a:bodyPr>
            <a:lstStyle/>
            <a:p>
              <a:pPr algn="ctr"/>
              <a:r>
                <a:rPr lang="vi-VN" sz="3200" b="1" dirty="0">
                  <a:solidFill>
                    <a:srgbClr val="00B050"/>
                  </a:solidFill>
                  <a:latin typeface="SVN-Bear" panose="02040603050506020204" pitchFamily="18" charset="0"/>
                </a:rPr>
                <a:t>Núi nào năm ngọn quây quần</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Kim Mộc Thủy Hỏa Thổ gần bên nhau?</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312394" y="1262359"/>
            <a:ext cx="4640730" cy="1187412"/>
            <a:chOff x="4455063" y="672508"/>
            <a:chExt cx="4578029"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Ngũ</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Hành</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Sơn</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455063" y="672508"/>
              <a:ext cx="1776675" cy="1187412"/>
            </a:xfrm>
            <a:prstGeom prst="rect">
              <a:avLst/>
            </a:prstGeom>
          </p:spPr>
        </p:pic>
      </p:grpSp>
      <p:pic>
        <p:nvPicPr>
          <p:cNvPr id="4098" name="Picture 2" descr="Danh Thắng Ngũ Hành Sơn - Cổng thông tin du lịch thành phố Đà Nẵng">
            <a:extLst>
              <a:ext uri="{FF2B5EF4-FFF2-40B4-BE49-F238E27FC236}">
                <a16:creationId xmlns:a16="http://schemas.microsoft.com/office/drawing/2014/main" id="{B093B4E9-BC6A-4AB0-AF76-F25B1A91BB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673"/>
          <a:stretch/>
        </p:blipFill>
        <p:spPr bwMode="auto">
          <a:xfrm>
            <a:off x="7244862" y="2420586"/>
            <a:ext cx="4303176" cy="2929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4070016"/>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31189" y="165449"/>
            <a:ext cx="7401987" cy="5064369"/>
            <a:chOff x="309335" y="477997"/>
            <a:chExt cx="6760706"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309335" y="477997"/>
              <a:ext cx="6760706"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535113" y="1870188"/>
              <a:ext cx="5514704" cy="2193549"/>
            </a:xfrm>
            <a:prstGeom prst="rect">
              <a:avLst/>
            </a:prstGeom>
          </p:spPr>
          <p:txBody>
            <a:bodyPr wrap="square">
              <a:spAutoFit/>
            </a:bodyPr>
            <a:lstStyle/>
            <a:p>
              <a:pPr algn="ctr"/>
              <a:r>
                <a:rPr lang="vi-VN" sz="3200" b="1" dirty="0">
                  <a:solidFill>
                    <a:srgbClr val="00B050"/>
                  </a:solidFill>
                  <a:latin typeface="SVN-Bear" panose="02040603050506020204" pitchFamily="18" charset="0"/>
                </a:rPr>
                <a:t>Tỉnh gì xứ sở vàng đen</a:t>
              </a:r>
            </a:p>
            <a:p>
              <a:pPr algn="ctr"/>
              <a:r>
                <a:rPr lang="vi-VN" sz="3200" b="1" dirty="0">
                  <a:solidFill>
                    <a:srgbClr val="00B050"/>
                  </a:solidFill>
                  <a:latin typeface="SVN-Bear" panose="02040603050506020204" pitchFamily="18" charset="0"/>
                </a:rPr>
                <a:t>Có chùa Yên Tử mây chen thông ngàn</a:t>
              </a:r>
            </a:p>
            <a:p>
              <a:pPr algn="ctr"/>
              <a:r>
                <a:rPr lang="vi-VN" sz="3200" b="1" dirty="0">
                  <a:solidFill>
                    <a:srgbClr val="00B050"/>
                  </a:solidFill>
                  <a:latin typeface="SVN-Bear" panose="02040603050506020204" pitchFamily="18" charset="0"/>
                </a:rPr>
                <a:t>Có Hạ Long đẹp tuyệt trần</a:t>
              </a:r>
            </a:p>
            <a:p>
              <a:pPr algn="ctr"/>
              <a:r>
                <a:rPr lang="vi-VN" sz="3200" b="1" dirty="0">
                  <a:solidFill>
                    <a:srgbClr val="00B050"/>
                  </a:solidFill>
                  <a:latin typeface="SVN-Bear" panose="02040603050506020204" pitchFamily="18" charset="0"/>
                </a:rPr>
                <a:t>Một lần đến vạn muôn lần mê say</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31089" y="1204168"/>
            <a:ext cx="5388336" cy="1187412"/>
            <a:chOff x="4771701" y="687450"/>
            <a:chExt cx="4261391"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Tỉnh Quảng Ninh</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pic>
        <p:nvPicPr>
          <p:cNvPr id="5122" name="Picture 2" descr="Vịnh Hạ Long tạm đóng cửa với du khách |=&amp;gt; Đăng trên báo Bắc Giang">
            <a:extLst>
              <a:ext uri="{FF2B5EF4-FFF2-40B4-BE49-F238E27FC236}">
                <a16:creationId xmlns:a16="http://schemas.microsoft.com/office/drawing/2014/main" id="{CD34E9D4-3BAC-4BC1-BA7D-370260CB7B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01" r="7846"/>
          <a:stretch/>
        </p:blipFill>
        <p:spPr bwMode="auto">
          <a:xfrm>
            <a:off x="6959997" y="2429927"/>
            <a:ext cx="4396154" cy="292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8066845"/>
      </p:ext>
    </p:extLst>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anim calcmode="lin" valueType="num">
                                      <p:cBhvr>
                                        <p:cTn id="17" dur="1000" fill="hold"/>
                                        <p:tgtEl>
                                          <p:spTgt spid="5122"/>
                                        </p:tgtEl>
                                        <p:attrNameLst>
                                          <p:attrName>ppt_x</p:attrName>
                                        </p:attrNameLst>
                                      </p:cBhvr>
                                      <p:tavLst>
                                        <p:tav tm="0">
                                          <p:val>
                                            <p:strVal val="#ppt_x"/>
                                          </p:val>
                                        </p:tav>
                                        <p:tav tm="100000">
                                          <p:val>
                                            <p:strVal val="#ppt_x"/>
                                          </p:val>
                                        </p:tav>
                                      </p:tavLst>
                                    </p:anim>
                                    <p:anim calcmode="lin" valueType="num">
                                      <p:cBhvr>
                                        <p:cTn id="1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301012" y="198636"/>
            <a:ext cx="7266835" cy="6020864"/>
            <a:chOff x="555781" y="500987"/>
            <a:chExt cx="6637263"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555781" y="500987"/>
              <a:ext cx="6637263"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956370" y="1984730"/>
              <a:ext cx="5056794" cy="2200751"/>
            </a:xfrm>
            <a:prstGeom prst="rect">
              <a:avLst/>
            </a:prstGeom>
          </p:spPr>
          <p:txBody>
            <a:bodyPr wrap="square">
              <a:spAutoFit/>
            </a:bodyPr>
            <a:lstStyle/>
            <a:p>
              <a:pPr algn="ctr"/>
              <a:r>
                <a:rPr lang="vi-VN" sz="3200" b="1" dirty="0">
                  <a:solidFill>
                    <a:srgbClr val="00B050"/>
                  </a:solidFill>
                  <a:latin typeface="SVN-Bear" panose="02040603050506020204" pitchFamily="18" charset="0"/>
                </a:rPr>
                <a:t>Tỉnh gì có cầu Hiền Lương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Trăm năm còn mãi nhớ thương một thời</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Có sông Bến Hải xanh trời</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Có Thành Cổ vọng muôn đời tráng ca?</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32954" y="1239562"/>
            <a:ext cx="4715078" cy="1187412"/>
            <a:chOff x="4771701" y="687450"/>
            <a:chExt cx="4651373"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6231241" y="772496"/>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Tỉnh Quảng Trị</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pic>
        <p:nvPicPr>
          <p:cNvPr id="7170" name="Picture 2" descr="Cầu Hiền Lương - Hien Luong Bridge | Yeudulich">
            <a:extLst>
              <a:ext uri="{FF2B5EF4-FFF2-40B4-BE49-F238E27FC236}">
                <a16:creationId xmlns:a16="http://schemas.microsoft.com/office/drawing/2014/main" id="{F8CAAE32-54FF-4B78-BBAD-B3231AD54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484" y="2463585"/>
            <a:ext cx="4476750" cy="3000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0560242"/>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1000"/>
                                        <p:tgtEl>
                                          <p:spTgt spid="7170"/>
                                        </p:tgtEl>
                                      </p:cBhvr>
                                    </p:animEffect>
                                    <p:anim calcmode="lin" valueType="num">
                                      <p:cBhvr>
                                        <p:cTn id="17" dur="1000" fill="hold"/>
                                        <p:tgtEl>
                                          <p:spTgt spid="7170"/>
                                        </p:tgtEl>
                                        <p:attrNameLst>
                                          <p:attrName>ppt_x</p:attrName>
                                        </p:attrNameLst>
                                      </p:cBhvr>
                                      <p:tavLst>
                                        <p:tav tm="0">
                                          <p:val>
                                            <p:strVal val="#ppt_x"/>
                                          </p:val>
                                        </p:tav>
                                        <p:tav tm="100000">
                                          <p:val>
                                            <p:strVal val="#ppt_x"/>
                                          </p:val>
                                        </p:tav>
                                      </p:tavLst>
                                    </p:anim>
                                    <p:anim calcmode="lin" valueType="num">
                                      <p:cBhvr>
                                        <p:cTn id="18"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pic>
        <p:nvPicPr>
          <p:cNvPr id="7170" name="Picture 2" descr="Cầu Hiền Lương - Hien Luong Bridge | Yeudulich">
            <a:extLst>
              <a:ext uri="{FF2B5EF4-FFF2-40B4-BE49-F238E27FC236}">
                <a16:creationId xmlns:a16="http://schemas.microsoft.com/office/drawing/2014/main" id="{F8CAAE32-54FF-4B78-BBAD-B3231AD54C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0" y="3767165"/>
            <a:ext cx="4929187" cy="29050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Vịnh Hạ Long tạm đóng cửa với du khách |=&amp;gt; Đăng trên báo Bắc Giang">
            <a:extLst>
              <a:ext uri="{FF2B5EF4-FFF2-40B4-BE49-F238E27FC236}">
                <a16:creationId xmlns:a16="http://schemas.microsoft.com/office/drawing/2014/main" id="{D6C0763B-8CB9-47DC-AFBA-7FAEB368D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01" r="7846"/>
          <a:stretch/>
        </p:blipFill>
        <p:spPr bwMode="auto">
          <a:xfrm>
            <a:off x="7482274" y="378258"/>
            <a:ext cx="4476364" cy="2965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Ngô Quyền và chiến thắng Bạch Đằng lịch sử">
            <a:extLst>
              <a:ext uri="{FF2B5EF4-FFF2-40B4-BE49-F238E27FC236}">
                <a16:creationId xmlns:a16="http://schemas.microsoft.com/office/drawing/2014/main" id="{73244921-8D91-4782-9BBE-E1C266AA6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71450"/>
            <a:ext cx="5815013" cy="28609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descr="Danh Thắng Ngũ Hành Sơn - Cổng thông tin du lịch thành phố Đà Nẵng">
            <a:extLst>
              <a:ext uri="{FF2B5EF4-FFF2-40B4-BE49-F238E27FC236}">
                <a16:creationId xmlns:a16="http://schemas.microsoft.com/office/drawing/2014/main" id="{2830542C-FCD4-4C55-B231-390E758DAC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673"/>
          <a:stretch/>
        </p:blipFill>
        <p:spPr bwMode="auto">
          <a:xfrm>
            <a:off x="1333605" y="3767166"/>
            <a:ext cx="4824308" cy="29050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76626365"/>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58B570-E8EC-CDF6-8546-95A95AB3ED74}"/>
              </a:ext>
            </a:extLst>
          </p:cNvPr>
          <p:cNvSpPr txBox="1"/>
          <p:nvPr/>
        </p:nvSpPr>
        <p:spPr>
          <a:xfrm>
            <a:off x="1527142" y="641022"/>
            <a:ext cx="9351390"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Qua những tranh ảnh vừa tìm hiểu, cụm từ “vẻ đẹp quê hương”    khiến em nghĩ đến điều gì?</a:t>
            </a:r>
          </a:p>
        </p:txBody>
      </p:sp>
    </p:spTree>
    <p:extLst>
      <p:ext uri="{BB962C8B-B14F-4D97-AF65-F5344CB8AC3E}">
        <p14:creationId xmlns:p14="http://schemas.microsoft.com/office/powerpoint/2010/main" val="389507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1673"/>
            <a:ext cx="10510982"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I</a:t>
            </a:r>
            <a:r>
              <a:rPr lang="en-US" sz="4800" b="1">
                <a:latin typeface="Times New Roman" panose="02020603050405020304" pitchFamily="18" charset="0"/>
                <a:cs typeface="Times New Roman" panose="02020603050405020304" pitchFamily="18" charset="0"/>
              </a:rPr>
              <a:t>. </a:t>
            </a:r>
            <a:r>
              <a:rPr lang="en-US" sz="4800" b="1" u="sng">
                <a:latin typeface="Times New Roman" panose="02020603050405020304" pitchFamily="18" charset="0"/>
                <a:cs typeface="Times New Roman" panose="02020603050405020304" pitchFamily="18" charset="0"/>
              </a:rPr>
              <a:t>TRẢI NGHỆM CÙNG VĂN BẢN:</a:t>
            </a:r>
            <a:endParaRPr lang="en-US" sz="4800" b="1" u="sng" dirty="0">
              <a:latin typeface="Times New Roman" panose="02020603050405020304" pitchFamily="18" charset="0"/>
              <a:cs typeface="Times New Roman" panose="02020603050405020304" pitchFamily="18" charset="0"/>
            </a:endParaRPr>
          </a:p>
        </p:txBody>
      </p:sp>
      <p:sp>
        <p:nvSpPr>
          <p:cNvPr id="4" name="Rectangle 3"/>
          <p:cNvSpPr/>
          <p:nvPr/>
        </p:nvSpPr>
        <p:spPr>
          <a:xfrm>
            <a:off x="-327892" y="1498861"/>
            <a:ext cx="9822873" cy="830997"/>
          </a:xfrm>
          <a:prstGeom prst="rect">
            <a:avLst/>
          </a:prstGeom>
        </p:spPr>
        <p:txBody>
          <a:bodyPr wrap="square">
            <a:spAutoFit/>
          </a:bodyPr>
          <a:lstStyle/>
          <a:p>
            <a:pPr lvl="0" algn="ct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a:t>
            </a:r>
            <a:r>
              <a:rPr lang="en-US" altLang="zh-CN"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SUY NGẪM VÀ PHẢN HỒI</a:t>
            </a:r>
            <a:endParaRPr lang="zh-CN"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040872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839" y="985258"/>
            <a:ext cx="6572230" cy="576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2" y="3786805"/>
            <a:ext cx="3858988" cy="2898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1" y="985258"/>
            <a:ext cx="3858988" cy="2598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CA18A69-D94A-4C52-8496-23164428BD24}"/>
              </a:ext>
            </a:extLst>
          </p:cNvPr>
          <p:cNvSpPr/>
          <p:nvPr/>
        </p:nvSpPr>
        <p:spPr>
          <a:xfrm>
            <a:off x="5227608" y="5624423"/>
            <a:ext cx="3812875" cy="431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84D603-A9DC-AD49-967A-C7BFF69A9A9C}"/>
              </a:ext>
            </a:extLst>
          </p:cNvPr>
          <p:cNvSpPr/>
          <p:nvPr/>
        </p:nvSpPr>
        <p:spPr>
          <a:xfrm>
            <a:off x="5708073" y="183304"/>
            <a:ext cx="4172172" cy="646331"/>
          </a:xfrm>
          <a:prstGeom prst="rect">
            <a:avLst/>
          </a:prstGeom>
          <a:ln>
            <a:solidFill>
              <a:srgbClr val="FF66CC"/>
            </a:solidFill>
          </a:ln>
        </p:spPr>
        <p:txBody>
          <a:bodyPr wrap="square">
            <a:spAutoFit/>
          </a:bodyPr>
          <a:lstStyle/>
          <a:p>
            <a:r>
              <a:rPr lang="en-US" sz="3600" dirty="0" err="1">
                <a:solidFill>
                  <a:srgbClr val="FF66CC"/>
                </a:solidFill>
                <a:latin typeface="SVN-Bear" panose="02040603050506020204" pitchFamily="18" charset="0"/>
              </a:rPr>
              <a:t>Bài</a:t>
            </a:r>
            <a:r>
              <a:rPr lang="en-US" sz="3600" dirty="0">
                <a:solidFill>
                  <a:srgbClr val="FF66CC"/>
                </a:solidFill>
                <a:latin typeface="SVN-Bear" panose="02040603050506020204" pitchFamily="18" charset="0"/>
              </a:rPr>
              <a:t> ca </a:t>
            </a:r>
            <a:r>
              <a:rPr lang="en-US" sz="3600" dirty="0" err="1">
                <a:solidFill>
                  <a:srgbClr val="FF66CC"/>
                </a:solidFill>
                <a:latin typeface="SVN-Bear" panose="02040603050506020204" pitchFamily="18" charset="0"/>
              </a:rPr>
              <a:t>dao</a:t>
            </a:r>
            <a:r>
              <a:rPr lang="en-US" sz="3600" dirty="0">
                <a:solidFill>
                  <a:srgbClr val="FF66CC"/>
                </a:solidFill>
                <a:latin typeface="SVN-Bear" panose="02040603050506020204" pitchFamily="18" charset="0"/>
              </a:rPr>
              <a:t> 1</a:t>
            </a:r>
          </a:p>
        </p:txBody>
      </p:sp>
    </p:spTree>
    <p:extLst>
      <p:ext uri="{BB962C8B-B14F-4D97-AF65-F5344CB8AC3E}">
        <p14:creationId xmlns:p14="http://schemas.microsoft.com/office/powerpoint/2010/main" val="3707489073"/>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53" presetClass="entr" presetSubtype="528" fill="hold" nodeType="afterEffect">
                                  <p:stCondLst>
                                    <p:cond delay="3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ppt_w</p:attrName>
                                        </p:attrNameLst>
                                      </p:cBhvr>
                                      <p:tavLst>
                                        <p:tav tm="0">
                                          <p:val>
                                            <p:fltVal val="0"/>
                                          </p:val>
                                        </p:tav>
                                        <p:tav tm="100000">
                                          <p:val>
                                            <p:strVal val="#ppt_w"/>
                                          </p:val>
                                        </p:tav>
                                      </p:tavLst>
                                    </p:anim>
                                    <p:anim calcmode="lin" valueType="num">
                                      <p:cBhvr>
                                        <p:cTn id="16" dur="2000" fill="hold"/>
                                        <p:tgtEl>
                                          <p:spTgt spid="11"/>
                                        </p:tgtEl>
                                        <p:attrNameLst>
                                          <p:attrName>ppt_h</p:attrName>
                                        </p:attrNameLst>
                                      </p:cBhvr>
                                      <p:tavLst>
                                        <p:tav tm="0">
                                          <p:val>
                                            <p:fltVal val="0"/>
                                          </p:val>
                                        </p:tav>
                                        <p:tav tm="100000">
                                          <p:val>
                                            <p:strVal val="#ppt_h"/>
                                          </p:val>
                                        </p:tav>
                                      </p:tavLst>
                                    </p:anim>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fltVal val="0.5"/>
                                          </p:val>
                                        </p:tav>
                                        <p:tav tm="100000">
                                          <p:val>
                                            <p:strVal val="#ppt_x"/>
                                          </p:val>
                                        </p:tav>
                                      </p:tavLst>
                                    </p:anim>
                                    <p:anim calcmode="lin" valueType="num">
                                      <p:cBhvr>
                                        <p:cTn id="19" dur="2000" fill="hold"/>
                                        <p:tgtEl>
                                          <p:spTgt spid="11"/>
                                        </p:tgtEl>
                                        <p:attrNameLst>
                                          <p:attrName>ppt_y</p:attrName>
                                        </p:attrNameLst>
                                      </p:cBhvr>
                                      <p:tavLst>
                                        <p:tav tm="0">
                                          <p:val>
                                            <p:fltVal val="0.5"/>
                                          </p:val>
                                        </p:tav>
                                        <p:tav tm="100000">
                                          <p:val>
                                            <p:strVal val="#ppt_y"/>
                                          </p:val>
                                        </p:tav>
                                      </p:tavLst>
                                    </p:anim>
                                  </p:childTnLst>
                                </p:cTn>
                              </p:par>
                            </p:childTnLst>
                          </p:cTn>
                        </p:par>
                        <p:par>
                          <p:cTn id="20" fill="hold">
                            <p:stCondLst>
                              <p:cond delay="6000"/>
                            </p:stCondLst>
                            <p:childTnLst>
                              <p:par>
                                <p:cTn id="21" presetID="53" presetClass="entr" presetSubtype="528" fill="hold" nodeType="afterEffect">
                                  <p:stCondLst>
                                    <p:cond delay="20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Effect transition="in" filter="fade">
                                      <p:cBhvr>
                                        <p:cTn id="25" dur="2000"/>
                                        <p:tgtEl>
                                          <p:spTgt spid="10"/>
                                        </p:tgtEl>
                                      </p:cBhvr>
                                    </p:animEffect>
                                    <p:anim calcmode="lin" valueType="num">
                                      <p:cBhvr>
                                        <p:cTn id="26" dur="2000" fill="hold"/>
                                        <p:tgtEl>
                                          <p:spTgt spid="10"/>
                                        </p:tgtEl>
                                        <p:attrNameLst>
                                          <p:attrName>ppt_x</p:attrName>
                                        </p:attrNameLst>
                                      </p:cBhvr>
                                      <p:tavLst>
                                        <p:tav tm="0">
                                          <p:val>
                                            <p:fltVal val="0.5"/>
                                          </p:val>
                                        </p:tav>
                                        <p:tav tm="100000">
                                          <p:val>
                                            <p:strVal val="#ppt_x"/>
                                          </p:val>
                                        </p:tav>
                                      </p:tavLst>
                                    </p:anim>
                                    <p:anim calcmode="lin" valueType="num">
                                      <p:cBhvr>
                                        <p:cTn id="27" dur="20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51339"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p>
        </p:txBody>
      </p:sp>
      <p:pic>
        <p:nvPicPr>
          <p:cNvPr id="13" name="Picture 12"/>
          <p:cNvPicPr>
            <a:picLocks noChangeAspect="1"/>
          </p:cNvPicPr>
          <p:nvPr/>
        </p:nvPicPr>
        <p:blipFill>
          <a:blip r:embed="rId2"/>
          <a:stretch>
            <a:fillRect/>
          </a:stretch>
        </p:blipFill>
        <p:spPr>
          <a:xfrm>
            <a:off x="201293" y="1897465"/>
            <a:ext cx="5467613" cy="4835843"/>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3"/>
          <a:stretch>
            <a:fillRect/>
          </a:stretch>
        </p:blipFill>
        <p:spPr>
          <a:xfrm>
            <a:off x="6555001" y="1910528"/>
            <a:ext cx="5470744" cy="4822779"/>
          </a:xfrm>
          <a:prstGeom prst="rect">
            <a:avLst/>
          </a:prstGeom>
          <a:ln w="228600" cap="sq" cmpd="thickThin">
            <a:solidFill>
              <a:srgbClr val="000000"/>
            </a:solidFill>
            <a:prstDash val="solid"/>
            <a:miter lim="800000"/>
          </a:ln>
          <a:effectLst>
            <a:innerShdw blurRad="76200">
              <a:srgbClr val="000000"/>
            </a:innerShdw>
          </a:effectLst>
        </p:spPr>
      </p:pic>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Bài ca dao thứ nhất. </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1433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958147"/>
            <a:ext cx="10571018" cy="5638596"/>
          </a:xfrm>
          <a:prstGeom prst="rect">
            <a:avLst/>
          </a:prstGeom>
        </p:spPr>
      </p:pic>
      <p:sp>
        <p:nvSpPr>
          <p:cNvPr id="5" name="Rectangle 4"/>
          <p:cNvSpPr/>
          <p:nvPr/>
        </p:nvSpPr>
        <p:spPr>
          <a:xfrm>
            <a:off x="2823149" y="250261"/>
            <a:ext cx="654570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p>
        </p:txBody>
      </p:sp>
      <p:sp>
        <p:nvSpPr>
          <p:cNvPr id="6" name="Rectangle 5"/>
          <p:cNvSpPr/>
          <p:nvPr/>
        </p:nvSpPr>
        <p:spPr>
          <a:xfrm>
            <a:off x="3183367" y="1465655"/>
            <a:ext cx="8759251" cy="2554545"/>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pic>
        <p:nvPicPr>
          <p:cNvPr id="7" name="Picture 6"/>
          <p:cNvPicPr>
            <a:picLocks noChangeAspect="1"/>
          </p:cNvPicPr>
          <p:nvPr/>
        </p:nvPicPr>
        <p:blipFill>
          <a:blip r:embed="rId3"/>
          <a:stretch>
            <a:fillRect/>
          </a:stretch>
        </p:blipFill>
        <p:spPr>
          <a:xfrm>
            <a:off x="360304" y="3851564"/>
            <a:ext cx="3491571" cy="2485753"/>
          </a:xfrm>
          <a:prstGeom prst="ellipse">
            <a:avLst/>
          </a:prstGeom>
          <a:ln>
            <a:noFill/>
          </a:ln>
          <a:effectLst>
            <a:softEdge rad="112500"/>
          </a:effectLst>
        </p:spPr>
      </p:pic>
    </p:spTree>
    <p:extLst>
      <p:ext uri="{BB962C8B-B14F-4D97-AF65-F5344CB8AC3E}">
        <p14:creationId xmlns:p14="http://schemas.microsoft.com/office/powerpoint/2010/main" val="566407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24436"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p>
        </p:txBody>
      </p:sp>
      <p:pic>
        <p:nvPicPr>
          <p:cNvPr id="2" name="Picture 1"/>
          <p:cNvPicPr>
            <a:picLocks noChangeAspect="1"/>
          </p:cNvPicPr>
          <p:nvPr/>
        </p:nvPicPr>
        <p:blipFill>
          <a:blip r:embed="rId2"/>
          <a:stretch>
            <a:fillRect/>
          </a:stretch>
        </p:blipFill>
        <p:spPr>
          <a:xfrm>
            <a:off x="367549" y="1871340"/>
            <a:ext cx="5534388" cy="483426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stretch>
            <a:fillRect/>
          </a:stretch>
        </p:blipFill>
        <p:spPr>
          <a:xfrm>
            <a:off x="6543400" y="1871340"/>
            <a:ext cx="5496199" cy="4834260"/>
          </a:xfrm>
          <a:prstGeom prst="rect">
            <a:avLst/>
          </a:prstGeom>
          <a:ln w="228600" cap="sq" cmpd="thickThin">
            <a:solidFill>
              <a:srgbClr val="000000"/>
            </a:solidFill>
            <a:prstDash val="solid"/>
            <a:miter lim="800000"/>
          </a:ln>
          <a:effectLst>
            <a:innerShdw blurRad="76200">
              <a:srgbClr val="000000"/>
            </a:innerShdw>
          </a:effectLst>
        </p:spPr>
      </p:pic>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Bài ca dao thứ 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2611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26225" y="959688"/>
            <a:ext cx="11139549" cy="263164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err="1">
                <a:ln>
                  <a:noFill/>
                </a:ln>
                <a:solidFill>
                  <a:srgbClr val="FF0000"/>
                </a:solidFill>
                <a:effectLst/>
                <a:uLnTx/>
                <a:uFillTx/>
                <a:latin typeface="Times New Roman" panose="02020603050405020304" pitchFamily="18" charset="0"/>
                <a:ea typeface="Times New Roman" panose="02020603050405020304" pitchFamily="18" charset="0"/>
              </a:rPr>
              <a:t>Hình</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rPr>
              <a:t> ảnh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kinh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thành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Thăng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Long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được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gợi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lên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trong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bài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ca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dao</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này</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có</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điểm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rPr>
              <a:t>đặc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err="1">
                <a:ln>
                  <a:noFill/>
                </a:ln>
                <a:solidFill>
                  <a:srgbClr val="FF0000"/>
                </a:solidFill>
                <a:effectLst/>
                <a:uLnTx/>
                <a:uFillTx/>
                <a:latin typeface="Times New Roman" panose="02020603050405020304" pitchFamily="18" charset="0"/>
                <a:ea typeface="Times New Roman" panose="02020603050405020304" pitchFamily="18" charset="0"/>
              </a:rPr>
              <a:t>biệt</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8" name="Plaque 7"/>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Bài ca dao thứ nhất. </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3960AD37-32A2-25B6-D03B-11BC62B6C95C}"/>
              </a:ext>
            </a:extLst>
          </p:cNvPr>
          <p:cNvSpPr txBox="1"/>
          <p:nvPr/>
        </p:nvSpPr>
        <p:spPr>
          <a:xfrm>
            <a:off x="1397524" y="4038816"/>
            <a:ext cx="9792091" cy="2230098"/>
          </a:xfrm>
          <a:prstGeom prst="rect">
            <a:avLst/>
          </a:prstGeom>
          <a:noFill/>
        </p:spPr>
        <p:txBody>
          <a:bodyPr wrap="square">
            <a:spAutoFit/>
          </a:bodyPr>
          <a:lstStyle/>
          <a:p>
            <a:pPr marL="0" marR="0">
              <a:lnSpc>
                <a:spcPct val="107000"/>
              </a:lnSpc>
              <a:spcBef>
                <a:spcPts val="0"/>
              </a:spcBef>
              <a:spcAft>
                <a:spcPts val="0"/>
              </a:spcAft>
              <a:tabLst>
                <a:tab pos="1343025" algn="l"/>
              </a:tabLst>
            </a:pPr>
            <a:r>
              <a:rPr lang="vi-VN" sz="4400" ker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Hình ảnh kinh thành Thăng Long đặc biệt với</a:t>
            </a:r>
            <a:r>
              <a:rPr lang="vi-VN" altLang="vi-VN" sz="4400" b="1">
                <a:latin typeface="Times New Roman" panose="02020603050405020304" pitchFamily="18" charset="0"/>
                <a:ea typeface="Brush Script MT" panose="03060802040406070304" pitchFamily="66" charset="0"/>
                <a:cs typeface="Times New Roman" panose="02020603050405020304" pitchFamily="18" charset="0"/>
              </a:rPr>
              <a:t> tên </a:t>
            </a:r>
            <a:r>
              <a:rPr lang="en-US" altLang="vi-VN" sz="4400" b="1">
                <a:latin typeface="Times New Roman" panose="02020603050405020304" pitchFamily="18" charset="0"/>
                <a:ea typeface="Brush Script MT" panose="03060802040406070304" pitchFamily="66" charset="0"/>
                <a:cs typeface="Times New Roman" panose="02020603050405020304" pitchFamily="18" charset="0"/>
              </a:rPr>
              <a:t>gọi </a:t>
            </a:r>
            <a:r>
              <a:rPr lang="vi-VN" altLang="vi-VN" sz="4400" b="1">
                <a:latin typeface="Times New Roman" panose="02020603050405020304" pitchFamily="18" charset="0"/>
                <a:ea typeface="Brush Script MT" panose="03060802040406070304" pitchFamily="66" charset="0"/>
                <a:cs typeface="Times New Roman" panose="02020603050405020304" pitchFamily="18" charset="0"/>
              </a:rPr>
              <a:t>đầy đủ lần lượt cả</a:t>
            </a:r>
            <a:r>
              <a:rPr lang="vi-VN" sz="4400" b="1" kern="0">
                <a:effectLst/>
                <a:latin typeface="Times New Roman" panose="02020603050405020304" pitchFamily="18" charset="0"/>
                <a:ea typeface="Times New Roman" panose="02020603050405020304" pitchFamily="18" charset="0"/>
                <a:cs typeface="Times New Roman" panose="02020603050405020304" pitchFamily="18" charset="0"/>
              </a:rPr>
              <a:t> nét đặc trưng riêng của 36 phố phường. </a:t>
            </a:r>
            <a:endParaRPr lang="en-US" sz="4400" b="1"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98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chemeClr val="tx1"/>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Bài ca dao thứ nhất. </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4D87341C-028D-EBCD-C1D7-B5AE6CA94E02}"/>
              </a:ext>
            </a:extLst>
          </p:cNvPr>
          <p:cNvSpPr txBox="1"/>
          <p:nvPr/>
        </p:nvSpPr>
        <p:spPr>
          <a:xfrm>
            <a:off x="565609" y="4015818"/>
            <a:ext cx="11397006" cy="2434256"/>
          </a:xfrm>
          <a:prstGeom prst="rect">
            <a:avLst/>
          </a:prstGeom>
          <a:noFill/>
        </p:spPr>
        <p:txBody>
          <a:bodyPr wrap="square">
            <a:spAutoFit/>
          </a:bodyPr>
          <a:lstStyle/>
          <a:p>
            <a:pPr marL="0" marR="0">
              <a:lnSpc>
                <a:spcPct val="107000"/>
              </a:lnSpc>
              <a:spcBef>
                <a:spcPts val="0"/>
              </a:spcBef>
              <a:spcAft>
                <a:spcPts val="0"/>
              </a:spcAft>
              <a:tabLst>
                <a:tab pos="1343025" algn="l"/>
              </a:tabLst>
            </a:pPr>
            <a:r>
              <a:rPr lang="vi-VN" sz="3600" b="1" kern="0">
                <a:effectLst/>
                <a:latin typeface="Times New Roman" panose="02020603050405020304" pitchFamily="18" charset="0"/>
                <a:ea typeface="Times New Roman" panose="02020603050405020304" pitchFamily="18" charset="0"/>
                <a:cs typeface="Times New Roman" panose="02020603050405020304" pitchFamily="18" charset="0"/>
              </a:rPr>
              <a:t>- Cụm từ “phồn hoa thứ nhất Long Thành” thể hiện niềm tự hào về sự hưng thịnh của chốn kinh kì; cụm từ “người về nhớ cảnh ngẩn ngơ” thể hiện tình cảm lưu luyến khi phải rời xa.</a:t>
            </a:r>
            <a:endParaRPr lang="en-US" sz="3600" b="1"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44A6C51E-B71F-7C70-34B4-6335C45A2512}"/>
              </a:ext>
            </a:extLst>
          </p:cNvPr>
          <p:cNvSpPr/>
          <p:nvPr/>
        </p:nvSpPr>
        <p:spPr>
          <a:xfrm>
            <a:off x="328262" y="1101373"/>
            <a:ext cx="11139549" cy="263164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a:solidFill>
                  <a:srgbClr val="FF0000"/>
                </a:solidFill>
                <a:latin typeface="Times New Roman" panose="02020603050405020304" pitchFamily="18" charset="0"/>
                <a:ea typeface="Times New Roman" panose="02020603050405020304" pitchFamily="18" charset="0"/>
              </a:rPr>
              <a:t>? Những từ ngữ như “ phồn hoa thứ nhất Long Thành” “ người về nhớ cảnh ngẩn ngơ”…..đã góp phần thể hiện sắc thái cảm xúc gì của tác giả về đất Long Thành?</a:t>
            </a:r>
            <a:endParaRPr lang="en-US" sz="32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56713" y="1759699"/>
            <a:ext cx="4075801" cy="4990010"/>
          </a:xfrm>
          <a:prstGeom prst="ellipse">
            <a:avLst/>
          </a:prstGeom>
          <a:ln>
            <a:noFill/>
          </a:ln>
          <a:effectLst>
            <a:softEdge rad="112500"/>
          </a:effectLst>
        </p:spPr>
      </p:pic>
      <p:grpSp>
        <p:nvGrpSpPr>
          <p:cNvPr id="2" name="Group 1"/>
          <p:cNvGrpSpPr/>
          <p:nvPr/>
        </p:nvGrpSpPr>
        <p:grpSpPr>
          <a:xfrm>
            <a:off x="4495801" y="1759698"/>
            <a:ext cx="6871065" cy="4990011"/>
            <a:chOff x="4950820" y="1658983"/>
            <a:chExt cx="6871065" cy="4990011"/>
          </a:xfrm>
        </p:grpSpPr>
        <p:pic>
          <p:nvPicPr>
            <p:cNvPr id="6" name="Picture 5"/>
            <p:cNvPicPr>
              <a:picLocks noChangeAspect="1"/>
            </p:cNvPicPr>
            <p:nvPr/>
          </p:nvPicPr>
          <p:blipFill>
            <a:blip r:embed="rId4"/>
            <a:stretch>
              <a:fillRect/>
            </a:stretch>
          </p:blipFill>
          <p:spPr>
            <a:xfrm>
              <a:off x="4950820" y="1658983"/>
              <a:ext cx="6871065" cy="4990011"/>
            </a:xfrm>
            <a:prstGeom prst="rect">
              <a:avLst/>
            </a:prstGeom>
          </p:spPr>
        </p:pic>
        <p:sp>
          <p:nvSpPr>
            <p:cNvPr id="9" name="TextBox 8"/>
            <p:cNvSpPr txBox="1"/>
            <p:nvPr/>
          </p:nvSpPr>
          <p:spPr>
            <a:xfrm>
              <a:off x="5205546" y="2799771"/>
              <a:ext cx="636161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Hai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Nữ đọc lời hỏi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 Nam đọc lời đáp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946583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109"/>
          <a:stretch/>
        </p:blipFill>
        <p:spPr>
          <a:xfrm>
            <a:off x="33165" y="0"/>
            <a:ext cx="12158835" cy="6457950"/>
          </a:xfrm>
          <a:prstGeom prst="rect">
            <a:avLst/>
          </a:prstGeom>
        </p:spPr>
      </p:pic>
      <p:grpSp>
        <p:nvGrpSpPr>
          <p:cNvPr id="8" name="Group 7">
            <a:extLst>
              <a:ext uri="{FF2B5EF4-FFF2-40B4-BE49-F238E27FC236}">
                <a16:creationId xmlns:a16="http://schemas.microsoft.com/office/drawing/2014/main" id="{FF6FE055-4198-4D0A-8BE8-8F5CA45C210D}"/>
              </a:ext>
            </a:extLst>
          </p:cNvPr>
          <p:cNvGrpSpPr/>
          <p:nvPr/>
        </p:nvGrpSpPr>
        <p:grpSpPr>
          <a:xfrm>
            <a:off x="6165273" y="74897"/>
            <a:ext cx="5792265" cy="2026917"/>
            <a:chOff x="7990742" y="126656"/>
            <a:chExt cx="3966795" cy="2026917"/>
          </a:xfrm>
        </p:grpSpPr>
        <p:sp>
          <p:nvSpPr>
            <p:cNvPr id="4" name="Speech Bubble: Rectangle with Corners Rounded 3">
              <a:extLst>
                <a:ext uri="{FF2B5EF4-FFF2-40B4-BE49-F238E27FC236}">
                  <a16:creationId xmlns:a16="http://schemas.microsoft.com/office/drawing/2014/main" id="{4F7E0C6E-D273-45A1-861B-19727FF9A7A3}"/>
                </a:ext>
              </a:extLst>
            </p:cNvPr>
            <p:cNvSpPr/>
            <p:nvPr/>
          </p:nvSpPr>
          <p:spPr>
            <a:xfrm>
              <a:off x="7990742" y="126656"/>
              <a:ext cx="3966795" cy="1837376"/>
            </a:xfrm>
            <a:prstGeom prst="wedgeRoundRectCallout">
              <a:avLst>
                <a:gd name="adj1" fmla="val -5694"/>
                <a:gd name="adj2" fmla="val 63752"/>
                <a:gd name="adj3" fmla="val 16667"/>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14" name="TextBox 13">
              <a:extLst>
                <a:ext uri="{FF2B5EF4-FFF2-40B4-BE49-F238E27FC236}">
                  <a16:creationId xmlns:a16="http://schemas.microsoft.com/office/drawing/2014/main" id="{66BAA3E9-2A01-4CD3-A3CA-D0052933FE5E}"/>
                </a:ext>
              </a:extLst>
            </p:cNvPr>
            <p:cNvSpPr txBox="1"/>
            <p:nvPr/>
          </p:nvSpPr>
          <p:spPr>
            <a:xfrm>
              <a:off x="8287678" y="214581"/>
              <a:ext cx="3441260" cy="1938992"/>
            </a:xfrm>
            <a:prstGeom prst="rect">
              <a:avLst/>
            </a:prstGeom>
            <a:noFill/>
          </p:spPr>
          <p:txBody>
            <a:bodyPr wrap="square">
              <a:spAutoFit/>
            </a:bodyPr>
            <a:lstStyle/>
            <a:p>
              <a:r>
                <a:rPr lang="en-US" sz="2000" b="1" dirty="0">
                  <a:latin typeface="SVN-Bear" panose="02040603050506020204" pitchFamily="18" charset="0"/>
                </a:rPr>
                <a:t>- </a:t>
              </a:r>
              <a:r>
                <a:rPr lang="en-US" sz="2400" b="1" dirty="0" err="1">
                  <a:latin typeface="SVN-Bear" panose="02040603050506020204" pitchFamily="18" charset="0"/>
                </a:rPr>
                <a:t>Em</a:t>
              </a:r>
              <a:r>
                <a:rPr lang="en-US" sz="2400" b="1" dirty="0">
                  <a:latin typeface="SVN-Bear" panose="02040603050506020204" pitchFamily="18" charset="0"/>
                </a:rPr>
                <a:t> </a:t>
              </a:r>
              <a:r>
                <a:rPr lang="en-US" sz="2400" b="1" dirty="0" err="1">
                  <a:latin typeface="SVN-Bear" panose="02040603050506020204" pitchFamily="18" charset="0"/>
                </a:rPr>
                <a:t>đố</a:t>
              </a:r>
              <a:r>
                <a:rPr lang="en-US"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 </a:t>
              </a:r>
              <a:r>
                <a:rPr lang="en-US" sz="2400" b="1" dirty="0" err="1">
                  <a:latin typeface="SVN-Bear" panose="02040603050506020204" pitchFamily="18" charset="0"/>
                </a:rPr>
                <a:t>từ</a:t>
              </a:r>
              <a:r>
                <a:rPr lang="en-US" sz="2400" b="1" dirty="0">
                  <a:latin typeface="SVN-Bear" panose="02040603050506020204" pitchFamily="18" charset="0"/>
                </a:rPr>
                <a:t> Nam </a:t>
              </a:r>
              <a:r>
                <a:rPr lang="en-US" sz="2400" b="1" dirty="0" err="1">
                  <a:latin typeface="SVN-Bear" panose="02040603050506020204" pitchFamily="18" charset="0"/>
                </a:rPr>
                <a:t>chí</a:t>
              </a:r>
              <a:r>
                <a:rPr lang="en-US" sz="2400" b="1" dirty="0">
                  <a:latin typeface="SVN-Bear" panose="02040603050506020204" pitchFamily="18" charset="0"/>
                </a:rPr>
                <a:t> </a:t>
              </a:r>
              <a:r>
                <a:rPr lang="en-US" sz="2400" b="1" dirty="0" err="1">
                  <a:latin typeface="SVN-Bear" panose="02040603050506020204" pitchFamily="18" charset="0"/>
                </a:rPr>
                <a:t>Bắc</a:t>
              </a:r>
              <a:endParaRPr lang="en-US" sz="2400" b="1" dirty="0">
                <a:latin typeface="SVN-Bear" panose="02040603050506020204" pitchFamily="18" charset="0"/>
              </a:endParaRPr>
            </a:p>
            <a:p>
              <a:r>
                <a:rPr lang="en-US" sz="2400" b="1" dirty="0" err="1">
                  <a:latin typeface="SVN-Bear" panose="02040603050506020204" pitchFamily="18" charset="0"/>
                </a:rPr>
                <a:t>Sông</a:t>
              </a:r>
              <a:r>
                <a:rPr lang="en-US" sz="2400" b="1" dirty="0">
                  <a:latin typeface="SVN-Bear" panose="02040603050506020204" pitchFamily="18" charset="0"/>
                </a:rPr>
                <a:t> </a:t>
              </a:r>
              <a:r>
                <a:rPr lang="en-US" sz="2400" b="1" dirty="0" err="1">
                  <a:latin typeface="SVN-Bear" panose="02040603050506020204" pitchFamily="18" charset="0"/>
                </a:rPr>
                <a:t>nào</a:t>
              </a:r>
              <a:r>
                <a:rPr lang="en-US" sz="2400" b="1" dirty="0">
                  <a:latin typeface="SVN-Bear" panose="02040603050506020204" pitchFamily="18" charset="0"/>
                </a:rPr>
                <a:t> </a:t>
              </a:r>
              <a:r>
                <a:rPr lang="en-US" sz="2400" b="1" dirty="0" err="1">
                  <a:latin typeface="SVN-Bear" panose="02040603050506020204" pitchFamily="18" charset="0"/>
                </a:rPr>
                <a:t>là</a:t>
              </a:r>
              <a:r>
                <a:rPr lang="en-US" sz="2400" b="1" dirty="0">
                  <a:latin typeface="SVN-Bear" panose="02040603050506020204" pitchFamily="18" charset="0"/>
                </a:rPr>
                <a:t> </a:t>
              </a:r>
              <a:r>
                <a:rPr lang="en-US" sz="2400" b="1" dirty="0" err="1">
                  <a:latin typeface="SVN-Bear" panose="02040603050506020204" pitchFamily="18" charset="0"/>
                </a:rPr>
                <a:t>sông</a:t>
              </a:r>
              <a:r>
                <a:rPr lang="en-US" sz="2400" b="1" dirty="0">
                  <a:latin typeface="SVN-Bear" panose="02040603050506020204" pitchFamily="18" charset="0"/>
                </a:rPr>
                <a:t> </a:t>
              </a:r>
              <a:r>
                <a:rPr lang="en-US" sz="2400" b="1" dirty="0" err="1">
                  <a:latin typeface="SVN-Bear" panose="02040603050506020204" pitchFamily="18" charset="0"/>
                </a:rPr>
                <a:t>sâu</a:t>
              </a:r>
              <a:r>
                <a:rPr lang="en-US" sz="2400" b="1" dirty="0">
                  <a:latin typeface="SVN-Bear" panose="02040603050506020204" pitchFamily="18" charset="0"/>
                </a:rPr>
                <a:t> </a:t>
              </a:r>
              <a:r>
                <a:rPr lang="en-US" sz="2400" b="1" dirty="0" err="1">
                  <a:latin typeface="SVN-Bear" panose="02040603050506020204" pitchFamily="18" charset="0"/>
                </a:rPr>
                <a:t>nhất</a:t>
              </a:r>
              <a:r>
                <a:rPr lang="en-US" sz="2400" b="1" dirty="0">
                  <a:latin typeface="SVN-Bear" panose="02040603050506020204" pitchFamily="18" charset="0"/>
                </a:rPr>
                <a:t>?</a:t>
              </a:r>
            </a:p>
            <a:p>
              <a:r>
                <a:rPr lang="en-US" sz="2400" b="1" dirty="0" err="1">
                  <a:latin typeface="SVN-Bear" panose="02040603050506020204" pitchFamily="18" charset="0"/>
                </a:rPr>
                <a:t>Núi</a:t>
              </a:r>
              <a:r>
                <a:rPr lang="en-US" sz="2400" b="1" dirty="0">
                  <a:latin typeface="SVN-Bear" panose="02040603050506020204" pitchFamily="18" charset="0"/>
                </a:rPr>
                <a:t> </a:t>
              </a:r>
              <a:r>
                <a:rPr lang="en-US" sz="2400" b="1" dirty="0" err="1">
                  <a:latin typeface="SVN-Bear" panose="02040603050506020204" pitchFamily="18" charset="0"/>
                </a:rPr>
                <a:t>nào</a:t>
              </a:r>
              <a:r>
                <a:rPr lang="en-US" sz="2400" b="1" dirty="0">
                  <a:latin typeface="SVN-Bear" panose="02040603050506020204" pitchFamily="18" charset="0"/>
                </a:rPr>
                <a:t> </a:t>
              </a:r>
              <a:r>
                <a:rPr lang="en-US" sz="2400" b="1" dirty="0" err="1">
                  <a:latin typeface="SVN-Bear" panose="02040603050506020204" pitchFamily="18" charset="0"/>
                </a:rPr>
                <a:t>là</a:t>
              </a:r>
              <a:r>
                <a:rPr lang="en-US" sz="2400" b="1" dirty="0">
                  <a:latin typeface="SVN-Bear" panose="02040603050506020204" pitchFamily="18" charset="0"/>
                </a:rPr>
                <a:t> </a:t>
              </a:r>
              <a:r>
                <a:rPr lang="en-US" sz="2400" b="1" dirty="0" err="1">
                  <a:latin typeface="SVN-Bear" panose="02040603050506020204" pitchFamily="18" charset="0"/>
                </a:rPr>
                <a:t>núi</a:t>
              </a:r>
              <a:r>
                <a:rPr lang="en-US" sz="2400" b="1" dirty="0">
                  <a:latin typeface="SVN-Bear" panose="02040603050506020204" pitchFamily="18" charset="0"/>
                </a:rPr>
                <a:t> </a:t>
              </a:r>
              <a:r>
                <a:rPr lang="en-US" sz="2400" b="1" dirty="0" err="1">
                  <a:latin typeface="SVN-Bear" panose="02040603050506020204" pitchFamily="18" charset="0"/>
                </a:rPr>
                <a:t>cao</a:t>
              </a:r>
              <a:r>
                <a:rPr lang="en-US" sz="2400" b="1" dirty="0">
                  <a:latin typeface="SVN-Bear" panose="02040603050506020204" pitchFamily="18" charset="0"/>
                </a:rPr>
                <a:t> </a:t>
              </a:r>
              <a:r>
                <a:rPr lang="en-US" sz="2400" b="1" dirty="0" err="1">
                  <a:latin typeface="SVN-Bear" panose="02040603050506020204" pitchFamily="18" charset="0"/>
                </a:rPr>
                <a:t>nhất</a:t>
              </a:r>
              <a:r>
                <a:rPr lang="en-US" sz="2400" b="1" dirty="0">
                  <a:latin typeface="SVN-Bear" panose="02040603050506020204" pitchFamily="18" charset="0"/>
                </a:rPr>
                <a:t> </a:t>
              </a:r>
              <a:r>
                <a:rPr lang="en-US" sz="2400" b="1" dirty="0" err="1">
                  <a:latin typeface="SVN-Bear" panose="02040603050506020204" pitchFamily="18" charset="0"/>
                </a:rPr>
                <a:t>nước</a:t>
              </a:r>
              <a:r>
                <a:rPr lang="en-US" sz="2400" b="1" dirty="0">
                  <a:latin typeface="SVN-Bear" panose="02040603050506020204" pitchFamily="18" charset="0"/>
                </a:rPr>
                <a:t> ta?</a:t>
              </a:r>
            </a:p>
            <a:p>
              <a:r>
                <a:rPr lang="vi-VN"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 </a:t>
              </a:r>
              <a:r>
                <a:rPr lang="en-US" sz="2400" b="1" dirty="0" err="1">
                  <a:latin typeface="SVN-Bear" panose="02040603050506020204" pitchFamily="18" charset="0"/>
                </a:rPr>
                <a:t>mà</a:t>
              </a:r>
              <a:r>
                <a:rPr lang="en-US" sz="2400" b="1" dirty="0">
                  <a:latin typeface="SVN-Bear" panose="02040603050506020204" pitchFamily="18" charset="0"/>
                </a:rPr>
                <a:t> </a:t>
              </a:r>
              <a:r>
                <a:rPr lang="en-US" sz="2400" b="1" dirty="0" err="1">
                  <a:latin typeface="SVN-Bear" panose="02040603050506020204" pitchFamily="18" charset="0"/>
                </a:rPr>
                <a:t>giảng</a:t>
              </a:r>
              <a:r>
                <a:rPr lang="en-US" sz="2400" b="1" dirty="0">
                  <a:latin typeface="SVN-Bear" panose="02040603050506020204" pitchFamily="18" charset="0"/>
                </a:rPr>
                <a:t> </a:t>
              </a:r>
              <a:r>
                <a:rPr lang="en-US" sz="2400" b="1" dirty="0" err="1">
                  <a:latin typeface="SVN-Bear" panose="02040603050506020204" pitchFamily="18" charset="0"/>
                </a:rPr>
                <a:t>được</a:t>
              </a:r>
              <a:r>
                <a:rPr lang="en-US" sz="2400" b="1" dirty="0">
                  <a:latin typeface="SVN-Bear" panose="02040603050506020204" pitchFamily="18" charset="0"/>
                </a:rPr>
                <a:t> </a:t>
              </a:r>
              <a:r>
                <a:rPr lang="en-US" sz="2400" b="1" dirty="0" err="1">
                  <a:latin typeface="SVN-Bear" panose="02040603050506020204" pitchFamily="18" charset="0"/>
                </a:rPr>
                <a:t>cho</a:t>
              </a:r>
              <a:r>
                <a:rPr lang="en-US" sz="2400" b="1" dirty="0">
                  <a:latin typeface="SVN-Bear" panose="02040603050506020204" pitchFamily="18" charset="0"/>
                </a:rPr>
                <a:t> </a:t>
              </a:r>
              <a:r>
                <a:rPr lang="en-US" sz="2400" b="1" dirty="0" err="1">
                  <a:latin typeface="SVN-Bear" panose="02040603050506020204" pitchFamily="18" charset="0"/>
                </a:rPr>
                <a:t>ra</a:t>
              </a:r>
              <a:endParaRPr lang="en-US" sz="2400" b="1" dirty="0">
                <a:latin typeface="SVN-Bear" panose="02040603050506020204" pitchFamily="18" charset="0"/>
              </a:endParaRPr>
            </a:p>
            <a:p>
              <a:r>
                <a:rPr lang="en-US" sz="2400" b="1" dirty="0" err="1">
                  <a:latin typeface="SVN-Bear" panose="02040603050506020204" pitchFamily="18" charset="0"/>
                </a:rPr>
                <a:t>Thì</a:t>
              </a:r>
              <a:r>
                <a:rPr lang="en-US" sz="2400" b="1" dirty="0">
                  <a:latin typeface="SVN-Bear" panose="02040603050506020204" pitchFamily="18" charset="0"/>
                </a:rPr>
                <a:t> </a:t>
              </a:r>
              <a:r>
                <a:rPr lang="en-US" sz="2400" b="1" dirty="0" err="1">
                  <a:latin typeface="SVN-Bear" panose="02040603050506020204" pitchFamily="18" charset="0"/>
                </a:rPr>
                <a:t>em</a:t>
              </a:r>
              <a:r>
                <a:rPr lang="en-US" sz="2400" b="1" dirty="0">
                  <a:latin typeface="SVN-Bear" panose="02040603050506020204" pitchFamily="18" charset="0"/>
                </a:rPr>
                <a:t> </a:t>
              </a:r>
              <a:r>
                <a:rPr lang="en-US" sz="2400" b="1" dirty="0" err="1">
                  <a:latin typeface="SVN-Bear" panose="02040603050506020204" pitchFamily="18" charset="0"/>
                </a:rPr>
                <a:t>kết</a:t>
              </a:r>
              <a:r>
                <a:rPr lang="en-US" sz="2400" b="1" dirty="0">
                  <a:latin typeface="SVN-Bear" panose="02040603050506020204" pitchFamily="18" charset="0"/>
                </a:rPr>
                <a:t> </a:t>
              </a:r>
              <a:r>
                <a:rPr lang="en-US" sz="2400" b="1" dirty="0" err="1">
                  <a:latin typeface="SVN-Bear" panose="02040603050506020204" pitchFamily="18" charset="0"/>
                </a:rPr>
                <a:t>nghĩa</a:t>
              </a:r>
              <a:r>
                <a:rPr lang="en-US" sz="2400" b="1" dirty="0">
                  <a:latin typeface="SVN-Bear" panose="02040603050506020204" pitchFamily="18" charset="0"/>
                </a:rPr>
                <a:t> </a:t>
              </a:r>
              <a:r>
                <a:rPr lang="en-US" sz="2400" b="1" dirty="0" err="1">
                  <a:latin typeface="SVN-Bear" panose="02040603050506020204" pitchFamily="18" charset="0"/>
                </a:rPr>
                <a:t>giao</a:t>
              </a:r>
              <a:r>
                <a:rPr lang="en-US" sz="2400" b="1" dirty="0">
                  <a:latin typeface="SVN-Bear" panose="02040603050506020204" pitchFamily="18" charset="0"/>
                </a:rPr>
                <a:t> </a:t>
              </a:r>
              <a:r>
                <a:rPr lang="en-US" sz="2400" b="1" dirty="0" err="1">
                  <a:latin typeface="SVN-Bear" panose="02040603050506020204" pitchFamily="18" charset="0"/>
                </a:rPr>
                <a:t>hòa</a:t>
              </a:r>
              <a:r>
                <a:rPr lang="en-US" sz="2400" b="1" dirty="0">
                  <a:latin typeface="SVN-Bear" panose="02040603050506020204" pitchFamily="18" charset="0"/>
                </a:rPr>
                <a:t> </a:t>
              </a:r>
              <a:r>
                <a:rPr lang="en-US" sz="2400" b="1" dirty="0" err="1">
                  <a:latin typeface="SVN-Bear" panose="02040603050506020204" pitchFamily="18" charset="0"/>
                </a:rPr>
                <a:t>cùng</a:t>
              </a:r>
              <a:r>
                <a:rPr lang="en-US"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a:t>
              </a:r>
            </a:p>
          </p:txBody>
        </p:sp>
      </p:grpSp>
      <p:grpSp>
        <p:nvGrpSpPr>
          <p:cNvPr id="6" name="Group 5">
            <a:extLst>
              <a:ext uri="{FF2B5EF4-FFF2-40B4-BE49-F238E27FC236}">
                <a16:creationId xmlns:a16="http://schemas.microsoft.com/office/drawing/2014/main" id="{A1CAF15D-3292-4965-9B95-D38AF8D41CCC}"/>
              </a:ext>
            </a:extLst>
          </p:cNvPr>
          <p:cNvGrpSpPr/>
          <p:nvPr/>
        </p:nvGrpSpPr>
        <p:grpSpPr>
          <a:xfrm>
            <a:off x="3214255" y="3024515"/>
            <a:ext cx="5195454" cy="2905229"/>
            <a:chOff x="3273280" y="336157"/>
            <a:chExt cx="4413738" cy="1575603"/>
          </a:xfrm>
        </p:grpSpPr>
        <p:sp>
          <p:nvSpPr>
            <p:cNvPr id="15" name="Speech Bubble: Rectangle with Corners Rounded 14">
              <a:extLst>
                <a:ext uri="{FF2B5EF4-FFF2-40B4-BE49-F238E27FC236}">
                  <a16:creationId xmlns:a16="http://schemas.microsoft.com/office/drawing/2014/main" id="{B8795524-FFB2-4C66-948A-647AD41272B1}"/>
                </a:ext>
              </a:extLst>
            </p:cNvPr>
            <p:cNvSpPr/>
            <p:nvPr/>
          </p:nvSpPr>
          <p:spPr>
            <a:xfrm>
              <a:off x="3273280" y="336157"/>
              <a:ext cx="4413738" cy="1575603"/>
            </a:xfrm>
            <a:prstGeom prst="wedgeRoundRectCallout">
              <a:avLst>
                <a:gd name="adj1" fmla="val -57700"/>
                <a:gd name="adj2" fmla="val -61553"/>
                <a:gd name="adj3" fmla="val 16667"/>
              </a:avLst>
            </a:prstGeom>
            <a:noFill/>
            <a:ln>
              <a:solidFill>
                <a:srgbClr val="72B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16" name="TextBox 15">
              <a:extLst>
                <a:ext uri="{FF2B5EF4-FFF2-40B4-BE49-F238E27FC236}">
                  <a16:creationId xmlns:a16="http://schemas.microsoft.com/office/drawing/2014/main" id="{707D5F1A-C07C-4C19-839C-476BC4137B6A}"/>
                </a:ext>
              </a:extLst>
            </p:cNvPr>
            <p:cNvSpPr txBox="1"/>
            <p:nvPr/>
          </p:nvSpPr>
          <p:spPr>
            <a:xfrm>
              <a:off x="3494193" y="455714"/>
              <a:ext cx="3933629" cy="851279"/>
            </a:xfrm>
            <a:prstGeom prst="rect">
              <a:avLst/>
            </a:prstGeom>
            <a:noFill/>
          </p:spPr>
          <p:txBody>
            <a:bodyPr wrap="square">
              <a:spAutoFit/>
            </a:bodyPr>
            <a:lstStyle/>
            <a:p>
              <a:pPr algn="ctr"/>
              <a:r>
                <a:rPr lang="vi-VN" sz="2400" b="1" dirty="0">
                  <a:latin typeface="SVN-Bear" panose="02040603050506020204" pitchFamily="18" charset="0"/>
                </a:rPr>
                <a:t>- Sâu nhất là sông Bạch Đằng</a:t>
              </a:r>
            </a:p>
            <a:p>
              <a:pPr algn="ctr"/>
              <a:r>
                <a:rPr lang="vi-VN" sz="2400" b="1" dirty="0">
                  <a:latin typeface="SVN-Bear" panose="02040603050506020204" pitchFamily="18" charset="0"/>
                </a:rPr>
                <a:t>Ba lần giặc đến, ba lần giặc tan.</a:t>
              </a:r>
            </a:p>
            <a:p>
              <a:pPr algn="ctr"/>
              <a:r>
                <a:rPr lang="vi-VN" sz="2400" b="1" dirty="0">
                  <a:latin typeface="SVN-Bear" panose="02040603050506020204" pitchFamily="18" charset="0"/>
                </a:rPr>
                <a:t>Cao nhất là núi Lam Sơn</a:t>
              </a:r>
            </a:p>
            <a:p>
              <a:pPr algn="ctr"/>
              <a:r>
                <a:rPr lang="vi-VN" sz="2400" b="1" dirty="0">
                  <a:latin typeface="SVN-Bear" panose="02040603050506020204" pitchFamily="18" charset="0"/>
                </a:rPr>
                <a:t>Có ông Lê Lợi trong ngàn bước ra.</a:t>
              </a:r>
              <a:endParaRPr lang="en-US" sz="2400" b="1" dirty="0">
                <a:latin typeface="SVN-Bear" panose="02040603050506020204" pitchFamily="18" charset="0"/>
              </a:endParaRPr>
            </a:p>
          </p:txBody>
        </p:sp>
      </p:grpSp>
      <p:sp>
        <p:nvSpPr>
          <p:cNvPr id="11" name="Rectangle 10">
            <a:extLst>
              <a:ext uri="{FF2B5EF4-FFF2-40B4-BE49-F238E27FC236}">
                <a16:creationId xmlns:a16="http://schemas.microsoft.com/office/drawing/2014/main" id="{1024ACCE-CED8-8D4A-9B92-7652E656C3FD}"/>
              </a:ext>
            </a:extLst>
          </p:cNvPr>
          <p:cNvSpPr/>
          <p:nvPr/>
        </p:nvSpPr>
        <p:spPr>
          <a:xfrm>
            <a:off x="3436217" y="553370"/>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2</a:t>
            </a:r>
          </a:p>
        </p:txBody>
      </p:sp>
    </p:spTree>
    <p:extLst>
      <p:ext uri="{BB962C8B-B14F-4D97-AF65-F5344CB8AC3E}">
        <p14:creationId xmlns:p14="http://schemas.microsoft.com/office/powerpoint/2010/main" val="756636269"/>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236" y="873006"/>
            <a:ext cx="11105803" cy="5778413"/>
          </a:xfrm>
          <a:prstGeom prst="rect">
            <a:avLst/>
          </a:prstGeom>
        </p:spPr>
      </p:pic>
      <p:sp>
        <p:nvSpPr>
          <p:cNvPr id="10" name="Rectangle 9"/>
          <p:cNvSpPr/>
          <p:nvPr/>
        </p:nvSpPr>
        <p:spPr>
          <a:xfrm>
            <a:off x="1655616" y="1351048"/>
            <a:ext cx="8707583" cy="2708434"/>
          </a:xfrm>
          <a:prstGeom prst="rect">
            <a:avLst/>
          </a:prstGeom>
        </p:spPr>
        <p:txBody>
          <a:bodyPr wrap="square">
            <a:spAutoFit/>
          </a:bodyP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 nhận xét gì về hình thức thể loại bài ca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dao</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Hình thức này có nhiều trong ca dao dân ca không?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209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10145" y="2255081"/>
            <a:ext cx="9379528" cy="2939142"/>
          </a:xfrm>
          <a:prstGeom prst="ellipse">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ỏi đáp, thường gặp trong ca dao trữ tình dao duyên cổ truyền VN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77103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DB5D-0849-4D03-B748-2624561DB473}"/>
              </a:ext>
            </a:extLst>
          </p:cNvPr>
          <p:cNvPicPr>
            <a:picLocks noChangeAspect="1"/>
          </p:cNvPicPr>
          <p:nvPr/>
        </p:nvPicPr>
        <p:blipFill rotWithShape="1">
          <a:blip r:embed="rId3">
            <a:extLst>
              <a:ext uri="{28A0092B-C50C-407E-A947-70E740481C1C}">
                <a14:useLocalDpi xmlns:a14="http://schemas.microsoft.com/office/drawing/2010/main" val="0"/>
              </a:ext>
            </a:extLst>
          </a:blip>
          <a:srcRect t="9251" b="9251"/>
          <a:stretch/>
        </p:blipFill>
        <p:spPr>
          <a:xfrm>
            <a:off x="0" y="1"/>
            <a:ext cx="12192000" cy="6858000"/>
          </a:xfrm>
          <a:prstGeom prst="rect">
            <a:avLst/>
          </a:prstGeom>
        </p:spPr>
      </p:pic>
      <p:grpSp>
        <p:nvGrpSpPr>
          <p:cNvPr id="16" name="Group 15">
            <a:extLst>
              <a:ext uri="{FF2B5EF4-FFF2-40B4-BE49-F238E27FC236}">
                <a16:creationId xmlns:a16="http://schemas.microsoft.com/office/drawing/2014/main" id="{A18E6608-A9C6-47F2-8447-391BF1F8993E}"/>
              </a:ext>
            </a:extLst>
          </p:cNvPr>
          <p:cNvGrpSpPr/>
          <p:nvPr/>
        </p:nvGrpSpPr>
        <p:grpSpPr>
          <a:xfrm>
            <a:off x="3048000" y="1816329"/>
            <a:ext cx="8077200" cy="2676512"/>
            <a:chOff x="1896209" y="190977"/>
            <a:chExt cx="6096000" cy="2676512"/>
          </a:xfrm>
        </p:grpSpPr>
        <p:sp>
          <p:nvSpPr>
            <p:cNvPr id="17" name="Rectangle: Rounded Corners 16">
              <a:extLst>
                <a:ext uri="{FF2B5EF4-FFF2-40B4-BE49-F238E27FC236}">
                  <a16:creationId xmlns:a16="http://schemas.microsoft.com/office/drawing/2014/main" id="{D9BF5AC0-E897-4A58-BA1B-03129363CAC4}"/>
                </a:ext>
              </a:extLst>
            </p:cNvPr>
            <p:cNvSpPr/>
            <p:nvPr/>
          </p:nvSpPr>
          <p:spPr>
            <a:xfrm>
              <a:off x="2587871" y="190977"/>
              <a:ext cx="4712677" cy="2306036"/>
            </a:xfrm>
            <a:prstGeom prst="round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20000"/>
                    <a:lumOff val="80000"/>
                  </a:schemeClr>
                </a:solidFill>
              </a:endParaRPr>
            </a:p>
          </p:txBody>
        </p:sp>
        <p:sp>
          <p:nvSpPr>
            <p:cNvPr id="18" name="Rectangle 17">
              <a:extLst>
                <a:ext uri="{FF2B5EF4-FFF2-40B4-BE49-F238E27FC236}">
                  <a16:creationId xmlns:a16="http://schemas.microsoft.com/office/drawing/2014/main" id="{92F6AA2A-0A18-4150-A565-BEB1392CF187}"/>
                </a:ext>
              </a:extLst>
            </p:cNvPr>
            <p:cNvSpPr/>
            <p:nvPr/>
          </p:nvSpPr>
          <p:spPr>
            <a:xfrm>
              <a:off x="1896209" y="559165"/>
              <a:ext cx="6096000" cy="2308324"/>
            </a:xfrm>
            <a:prstGeom prst="rect">
              <a:avLst/>
            </a:prstGeom>
          </p:spPr>
          <p:txBody>
            <a:bodyPr>
              <a:spAutoFit/>
            </a:bodyPr>
            <a:lstStyle/>
            <a:p>
              <a:pPr algn="ctr"/>
              <a:r>
                <a:rPr lang="en-US" sz="2400" b="1" dirty="0">
                  <a:latin typeface="SVN-Anastasia" panose="020B0606040200020203" pitchFamily="34" charset="0"/>
                </a:rPr>
                <a:t>- </a:t>
              </a:r>
              <a:r>
                <a:rPr lang="en-US" sz="3600" b="1" dirty="0" err="1">
                  <a:latin typeface="Times New Roman" panose="02020603050405020304" pitchFamily="18" charset="0"/>
                  <a:cs typeface="Times New Roman" panose="02020603050405020304" pitchFamily="18" charset="0"/>
                </a:rPr>
                <a:t>Bây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đào</a:t>
              </a:r>
              <a:r>
                <a:rPr lang="en-US" sz="3600" b="1" dirty="0">
                  <a:latin typeface="Times New Roman" panose="02020603050405020304" pitchFamily="18" charset="0"/>
                  <a:cs typeface="Times New Roman" panose="02020603050405020304" pitchFamily="18" charset="0"/>
                </a:rPr>
                <a:t>,</a:t>
              </a:r>
            </a:p>
            <a:p>
              <a:pPr algn="ctr"/>
              <a:r>
                <a:rPr lang="en-US" sz="3600" b="1" dirty="0" err="1">
                  <a:latin typeface="Times New Roman" panose="02020603050405020304" pitchFamily="18" charset="0"/>
                  <a:cs typeface="Times New Roman" panose="02020603050405020304" pitchFamily="18" charset="0"/>
                </a:rPr>
                <a:t>Vườn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hay </a:t>
              </a:r>
              <a:r>
                <a:rPr lang="en-US" sz="3600" b="1" dirty="0" err="1">
                  <a:latin typeface="Times New Roman" panose="02020603050405020304" pitchFamily="18" charset="0"/>
                  <a:cs typeface="Times New Roman" panose="02020603050405020304" pitchFamily="18" charset="0"/>
                </a:rPr>
                <a:t>chưa</a:t>
              </a:r>
              <a:r>
                <a:rPr lang="en-US" sz="3600" b="1" dirty="0">
                  <a:latin typeface="Times New Roman" panose="02020603050405020304" pitchFamily="18" charset="0"/>
                  <a:cs typeface="Times New Roman" panose="02020603050405020304" pitchFamily="18" charset="0"/>
                </a:rPr>
                <a:t>?</a:t>
              </a:r>
            </a:p>
            <a:p>
              <a:pPr algn="ct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thưa</a:t>
              </a:r>
              <a:r>
                <a:rPr lang="en-US" sz="3600" b="1" dirty="0">
                  <a:latin typeface="Times New Roman" panose="02020603050405020304" pitchFamily="18" charset="0"/>
                  <a:cs typeface="Times New Roman" panose="02020603050405020304" pitchFamily="18" charset="0"/>
                </a:rPr>
                <a:t>,</a:t>
              </a:r>
            </a:p>
            <a:p>
              <a:pPr algn="ctr"/>
              <a:r>
                <a:rPr lang="en-US" sz="3600" b="1" dirty="0" err="1">
                  <a:latin typeface="Times New Roman" panose="02020603050405020304" pitchFamily="18" charset="0"/>
                  <a:cs typeface="Times New Roman" panose="02020603050405020304" pitchFamily="18" charset="0"/>
                </a:rPr>
                <a:t>Vườn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33723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2421795" y="873008"/>
            <a:ext cx="8156895" cy="1832486"/>
          </a:xfrm>
          <a:prstGeom prst="wedgeEllipseCallou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algn="just">
              <a:spcAft>
                <a:spcPts val="1200"/>
              </a:spcAft>
              <a:defRPr/>
            </a:pPr>
            <a:r>
              <a:rPr lang="vi-VN" sz="28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ca dao 2 giới thiệu vẻ đẹp gì của quê hương?</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D1D3E561-94C9-B0A7-AEFA-8DD049431D41}"/>
              </a:ext>
            </a:extLst>
          </p:cNvPr>
          <p:cNvSpPr txBox="1"/>
          <p:nvPr/>
        </p:nvSpPr>
        <p:spPr>
          <a:xfrm>
            <a:off x="1866507" y="3727732"/>
            <a:ext cx="8712183" cy="1248675"/>
          </a:xfrm>
          <a:prstGeom prst="rect">
            <a:avLst/>
          </a:prstGeom>
          <a:noFill/>
        </p:spPr>
        <p:txBody>
          <a:bodyPr wrap="square">
            <a:spAutoFit/>
          </a:bodyPr>
          <a:lstStyle/>
          <a:p>
            <a:pPr marL="0" marR="0">
              <a:lnSpc>
                <a:spcPct val="107000"/>
              </a:lnSpc>
              <a:spcBef>
                <a:spcPts val="0"/>
              </a:spcBef>
              <a:spcAft>
                <a:spcPts val="0"/>
              </a:spcAft>
              <a:tabLst>
                <a:tab pos="1343025" algn="l"/>
              </a:tabLst>
            </a:pPr>
            <a:r>
              <a:rPr lang="vi-VN" sz="3600" kern="0">
                <a:effectLst/>
                <a:latin typeface="Times New Roman" panose="02020603050405020304" pitchFamily="18" charset="0"/>
                <a:ea typeface="Times New Roman" panose="02020603050405020304" pitchFamily="18" charset="0"/>
                <a:cs typeface="Times New Roman" panose="02020603050405020304" pitchFamily="18" charset="0"/>
              </a:rPr>
              <a:t>- Vẻ đẹp của các địa danh lịch sử: sông Bạch Đằng, núi Lam Sơn.</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43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39370" y="1319166"/>
            <a:ext cx="8156895" cy="1832486"/>
          </a:xfrm>
          <a:prstGeom prst="wedgeEllipseCallou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tabLst>
                <a:tab pos="1343025" algn="l"/>
              </a:tabLst>
            </a:pPr>
            <a:r>
              <a:rPr lang="vi-VN" sz="2800"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 xúc của tác giả dân gian về quê hương được thể hiện như thế nào qua bài ca dao này?</a:t>
            </a:r>
            <a:endParaRPr lang="en-US" sz="2400" kern="1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D1D3E561-94C9-B0A7-AEFA-8DD049431D41}"/>
              </a:ext>
            </a:extLst>
          </p:cNvPr>
          <p:cNvSpPr txBox="1"/>
          <p:nvPr/>
        </p:nvSpPr>
        <p:spPr>
          <a:xfrm>
            <a:off x="999241" y="3680598"/>
            <a:ext cx="10369485" cy="1754326"/>
          </a:xfrm>
          <a:prstGeom prst="rect">
            <a:avLst/>
          </a:prstGeom>
          <a:noFill/>
        </p:spPr>
        <p:txBody>
          <a:bodyPr wrap="square">
            <a:spAutoFit/>
          </a:bodyPr>
          <a:lstStyle/>
          <a:p>
            <a:r>
              <a:rPr lang="vi-VN" sz="3600" b="1">
                <a:latin typeface="+mj-lt"/>
              </a:rPr>
              <a:t>- Cảm xúc tự hào về các chiến công oanh liệt của cha ông ta gắn liền với các địa danh lịch sử: sông Bạch Đằng, núi Lam Sơn.</a:t>
            </a:r>
            <a:endParaRPr lang="en-US" sz="3600" b="1">
              <a:latin typeface="+mj-lt"/>
            </a:endParaRPr>
          </a:p>
        </p:txBody>
      </p:sp>
    </p:spTree>
    <p:extLst>
      <p:ext uri="{BB962C8B-B14F-4D97-AF65-F5344CB8AC3E}">
        <p14:creationId xmlns:p14="http://schemas.microsoft.com/office/powerpoint/2010/main" val="189125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53556" y="6146736"/>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2" name="TextBox 11"/>
          <p:cNvSpPr txBox="1"/>
          <p:nvPr/>
        </p:nvSpPr>
        <p:spPr>
          <a:xfrm>
            <a:off x="8838033" y="6211669"/>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pic>
        <p:nvPicPr>
          <p:cNvPr id="2" name="Picture 1"/>
          <p:cNvPicPr>
            <a:picLocks noChangeAspect="1"/>
          </p:cNvPicPr>
          <p:nvPr/>
        </p:nvPicPr>
        <p:blipFill>
          <a:blip r:embed="rId3"/>
          <a:stretch>
            <a:fillRect/>
          </a:stretch>
        </p:blipFill>
        <p:spPr>
          <a:xfrm>
            <a:off x="387927" y="249382"/>
            <a:ext cx="5403273" cy="5777345"/>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stretch>
            <a:fillRect/>
          </a:stretch>
        </p:blipFill>
        <p:spPr>
          <a:xfrm>
            <a:off x="6539345" y="249382"/>
            <a:ext cx="5278581" cy="589735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634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09" y="754080"/>
            <a:ext cx="3708941" cy="24339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09" y="3858413"/>
            <a:ext cx="3861646" cy="2329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7720966B-1AEE-4CC7-8189-81B94500CDF7}"/>
              </a:ext>
            </a:extLst>
          </p:cNvPr>
          <p:cNvSpPr txBox="1"/>
          <p:nvPr/>
        </p:nvSpPr>
        <p:spPr>
          <a:xfrm>
            <a:off x="4973782" y="2033910"/>
            <a:ext cx="6874099" cy="2308324"/>
          </a:xfrm>
          <a:prstGeom prst="rect">
            <a:avLst/>
          </a:prstGeom>
          <a:noFill/>
          <a:ln>
            <a:solidFill>
              <a:srgbClr val="FF66CC"/>
            </a:solidFill>
          </a:ln>
        </p:spPr>
        <p:txBody>
          <a:bodyPr wrap="square">
            <a:spAutoFit/>
          </a:bodyPr>
          <a:lstStyle/>
          <a:p>
            <a:pPr algn="ctr"/>
            <a:r>
              <a:rPr lang="vi-VN" sz="3600" b="1" dirty="0">
                <a:solidFill>
                  <a:srgbClr val="FF66CC"/>
                </a:solidFill>
                <a:latin typeface="SVN-Bear" panose="02040603050506020204" pitchFamily="18" charset="0"/>
              </a:rPr>
              <a:t>Bình Định có núi Vọng Phu,</a:t>
            </a:r>
          </a:p>
          <a:p>
            <a:pPr algn="ctr"/>
            <a:r>
              <a:rPr lang="vi-VN" sz="3600" b="1" dirty="0">
                <a:solidFill>
                  <a:srgbClr val="FF66CC"/>
                </a:solidFill>
                <a:latin typeface="SVN-Bear" panose="02040603050506020204" pitchFamily="18" charset="0"/>
              </a:rPr>
              <a:t>Có đầm Thị Nại, có cù lao Xanh</a:t>
            </a:r>
          </a:p>
          <a:p>
            <a:pPr algn="ctr"/>
            <a:r>
              <a:rPr lang="vi-VN" sz="3600" b="1" dirty="0">
                <a:solidFill>
                  <a:srgbClr val="FF66CC"/>
                </a:solidFill>
                <a:latin typeface="SVN-Bear" panose="02040603050506020204" pitchFamily="18" charset="0"/>
              </a:rPr>
              <a:t>Em về Bình Định cùng anh,</a:t>
            </a:r>
          </a:p>
          <a:p>
            <a:pPr algn="ctr"/>
            <a:r>
              <a:rPr lang="vi-VN" sz="3600" b="1" dirty="0">
                <a:solidFill>
                  <a:srgbClr val="FF66CC"/>
                </a:solidFill>
                <a:latin typeface="SVN-Bear" panose="02040603050506020204" pitchFamily="18" charset="0"/>
              </a:rPr>
              <a:t>Được ăn bí đỏ nấu canh nước dừa.</a:t>
            </a:r>
            <a:endParaRPr lang="en-US" sz="3600" b="1" dirty="0">
              <a:solidFill>
                <a:srgbClr val="FF66CC"/>
              </a:solidFill>
              <a:latin typeface="SVN-Bear" panose="02040603050506020204" pitchFamily="18" charset="0"/>
            </a:endParaRPr>
          </a:p>
        </p:txBody>
      </p:sp>
      <p:sp>
        <p:nvSpPr>
          <p:cNvPr id="10" name="Rectangle 9">
            <a:extLst>
              <a:ext uri="{FF2B5EF4-FFF2-40B4-BE49-F238E27FC236}">
                <a16:creationId xmlns:a16="http://schemas.microsoft.com/office/drawing/2014/main" id="{55C6B386-2625-BF43-8C4A-58B9001D3618}"/>
              </a:ext>
            </a:extLst>
          </p:cNvPr>
          <p:cNvSpPr/>
          <p:nvPr/>
        </p:nvSpPr>
        <p:spPr>
          <a:xfrm>
            <a:off x="7531679" y="650683"/>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3</a:t>
            </a:r>
          </a:p>
        </p:txBody>
      </p:sp>
    </p:spTree>
    <p:extLst>
      <p:ext uri="{BB962C8B-B14F-4D97-AF65-F5344CB8AC3E}">
        <p14:creationId xmlns:p14="http://schemas.microsoft.com/office/powerpoint/2010/main" val="3829118513"/>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fltVal val="0.5"/>
                                          </p:val>
                                        </p:tav>
                                        <p:tav tm="100000">
                                          <p:val>
                                            <p:strVal val="#ppt_x"/>
                                          </p:val>
                                        </p:tav>
                                      </p:tavLst>
                                    </p:anim>
                                    <p:anim calcmode="lin" valueType="num">
                                      <p:cBhvr>
                                        <p:cTn id="18" dur="1000" fill="hold"/>
                                        <p:tgtEl>
                                          <p:spTgt spid="22"/>
                                        </p:tgtEl>
                                        <p:attrNameLst>
                                          <p:attrName>ppt_y</p:attrName>
                                        </p:attrNameLst>
                                      </p:cBhvr>
                                      <p:tavLst>
                                        <p:tav tm="0">
                                          <p:val>
                                            <p:fltVal val="0.5"/>
                                          </p:val>
                                        </p:tav>
                                        <p:tav tm="100000">
                                          <p:val>
                                            <p:strVal val="#ppt_y"/>
                                          </p:val>
                                        </p:tav>
                                      </p:tavLst>
                                    </p:anim>
                                  </p:childTnLst>
                                </p:cTn>
                              </p:par>
                            </p:childTnLst>
                          </p:cTn>
                        </p:par>
                        <p:par>
                          <p:cTn id="19" fill="hold">
                            <p:stCondLst>
                              <p:cond delay="1500"/>
                            </p:stCondLst>
                            <p:childTnLst>
                              <p:par>
                                <p:cTn id="20" presetID="53" presetClass="entr" presetSubtype="52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fltVal val="0.5"/>
                                          </p:val>
                                        </p:tav>
                                        <p:tav tm="100000">
                                          <p:val>
                                            <p:strVal val="#ppt_x"/>
                                          </p:val>
                                        </p:tav>
                                      </p:tavLst>
                                    </p:anim>
                                    <p:anim calcmode="lin" valueType="num">
                                      <p:cBhvr>
                                        <p:cTn id="26" dur="10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1464986"/>
              </p:ext>
            </p:extLst>
          </p:nvPr>
        </p:nvGraphicFramePr>
        <p:xfrm>
          <a:off x="146776" y="1061830"/>
          <a:ext cx="11920532" cy="5289632"/>
        </p:xfrm>
        <a:graphic>
          <a:graphicData uri="http://schemas.openxmlformats.org/drawingml/2006/table">
            <a:tbl>
              <a:tblPr firstRow="1" bandRow="1">
                <a:tableStyleId>{5940675A-B579-460E-94D1-54222C63F5DA}</a:tableStyleId>
              </a:tblPr>
              <a:tblGrid>
                <a:gridCol w="2980133">
                  <a:extLst>
                    <a:ext uri="{9D8B030D-6E8A-4147-A177-3AD203B41FA5}">
                      <a16:colId xmlns:a16="http://schemas.microsoft.com/office/drawing/2014/main" val="3639203642"/>
                    </a:ext>
                  </a:extLst>
                </a:gridCol>
                <a:gridCol w="2980133">
                  <a:extLst>
                    <a:ext uri="{9D8B030D-6E8A-4147-A177-3AD203B41FA5}">
                      <a16:colId xmlns:a16="http://schemas.microsoft.com/office/drawing/2014/main" val="2691868680"/>
                    </a:ext>
                  </a:extLst>
                </a:gridCol>
                <a:gridCol w="2980133">
                  <a:extLst>
                    <a:ext uri="{9D8B030D-6E8A-4147-A177-3AD203B41FA5}">
                      <a16:colId xmlns:a16="http://schemas.microsoft.com/office/drawing/2014/main" val="1833276516"/>
                    </a:ext>
                  </a:extLst>
                </a:gridCol>
                <a:gridCol w="2980133">
                  <a:extLst>
                    <a:ext uri="{9D8B030D-6E8A-4147-A177-3AD203B41FA5}">
                      <a16:colId xmlns:a16="http://schemas.microsoft.com/office/drawing/2014/main" val="1305767910"/>
                    </a:ext>
                  </a:extLst>
                </a:gridCol>
              </a:tblGrid>
              <a:tr h="573007">
                <a:tc gridSpan="4">
                  <a:txBody>
                    <a:bodyPr/>
                    <a:lstStyle/>
                    <a:p>
                      <a:pPr marR="30480" algn="ctr">
                        <a:spcAft>
                          <a:spcPts val="1200"/>
                        </a:spcAft>
                      </a:pPr>
                      <a:r>
                        <a:rPr lang="pt-BR" sz="2800" b="1" dirty="0">
                          <a:solidFill>
                            <a:srgbClr val="FF0000"/>
                          </a:solidFill>
                          <a:effectLst/>
                          <a:latin typeface="Times New Roman" panose="02020603050405020304" pitchFamily="18" charset="0"/>
                          <a:ea typeface="Times New Roman" panose="02020603050405020304" pitchFamily="18" charset="0"/>
                        </a:rPr>
                        <a:t>a. Vẻ đẹp của vùng đất Bình Định:</a:t>
                      </a:r>
                      <a:endParaRPr lang="en-US" sz="2800" dirty="0">
                        <a:solidFill>
                          <a:srgbClr val="FF000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23153229"/>
                  </a:ext>
                </a:extLst>
              </a:tr>
              <a:tr h="1297358">
                <a:tc>
                  <a:txBody>
                    <a:bodyPr/>
                    <a:lstStyle/>
                    <a:p>
                      <a:pPr marL="30480" marR="30480" algn="just">
                        <a:spcAft>
                          <a:spcPts val="1200"/>
                        </a:spcAft>
                      </a:pPr>
                      <a:r>
                        <a:rPr lang="pt-BR" sz="2800" b="1" dirty="0">
                          <a:solidFill>
                            <a:srgbClr val="FF0000"/>
                          </a:solidFill>
                          <a:effectLst/>
                          <a:latin typeface="Times New Roman" panose="02020603050405020304" pitchFamily="18" charset="0"/>
                          <a:ea typeface="Times New Roman" panose="02020603050405020304" pitchFamily="18" charset="0"/>
                        </a:rPr>
                        <a:t>+ Núi Vọng Phu.</a:t>
                      </a:r>
                      <a:endParaRPr lang="en-US" sz="2800" b="1" dirty="0">
                        <a:solidFill>
                          <a:srgbClr val="FF0000"/>
                        </a:solidFill>
                        <a:effectLst/>
                        <a:latin typeface="Times New Roman" panose="02020603050405020304" pitchFamily="18" charset="0"/>
                        <a:ea typeface="Times New Roman" panose="02020603050405020304" pitchFamily="18" charset="0"/>
                      </a:endParaRPr>
                    </a:p>
                  </a:txBody>
                  <a:tcPr>
                    <a:solidFill>
                      <a:schemeClr val="tx2">
                        <a:lumMod val="20000"/>
                        <a:lumOff val="80000"/>
                      </a:schemeClr>
                    </a:solidFill>
                  </a:tcPr>
                </a:tc>
                <a:tc>
                  <a:txBody>
                    <a:bodyPr/>
                    <a:lstStyle/>
                    <a:p>
                      <a:pPr marL="30480" marR="30480" algn="just">
                        <a:spcAft>
                          <a:spcPts val="1200"/>
                        </a:spcAft>
                      </a:pPr>
                      <a:r>
                        <a:rPr lang="pt-BR" sz="2800" b="1" dirty="0">
                          <a:solidFill>
                            <a:srgbClr val="FF0000"/>
                          </a:solidFill>
                          <a:effectLst/>
                          <a:latin typeface="Times New Roman" panose="02020603050405020304" pitchFamily="18" charset="0"/>
                          <a:ea typeface="Times New Roman" panose="02020603050405020304" pitchFamily="18" charset="0"/>
                        </a:rPr>
                        <a:t>+ Đầm Thị Nại.</a:t>
                      </a:r>
                      <a:endParaRPr lang="en-US" sz="2800" b="1" dirty="0">
                        <a:solidFill>
                          <a:srgbClr val="FF0000"/>
                        </a:solidFill>
                        <a:effectLst/>
                        <a:latin typeface="Times New Roman" panose="02020603050405020304" pitchFamily="18" charset="0"/>
                        <a:ea typeface="Times New Roman" panose="02020603050405020304" pitchFamily="18" charset="0"/>
                      </a:endParaRPr>
                    </a:p>
                  </a:txBody>
                  <a:tcPr>
                    <a:solidFill>
                      <a:schemeClr val="accent3">
                        <a:lumMod val="20000"/>
                        <a:lumOff val="80000"/>
                      </a:schemeClr>
                    </a:solidFill>
                  </a:tcPr>
                </a:tc>
                <a:tc>
                  <a:txBody>
                    <a:bodyPr/>
                    <a:lstStyle/>
                    <a:p>
                      <a:pPr marL="30480" marR="30480" algn="just">
                        <a:spcAft>
                          <a:spcPts val="1200"/>
                        </a:spcAft>
                      </a:pPr>
                      <a:r>
                        <a:rPr lang="pt-BR" sz="2800" b="1" dirty="0">
                          <a:solidFill>
                            <a:srgbClr val="FF0000"/>
                          </a:solidFill>
                          <a:effectLst/>
                          <a:latin typeface="Times New Roman" panose="02020603050405020304" pitchFamily="18" charset="0"/>
                          <a:ea typeface="Times New Roman" panose="02020603050405020304" pitchFamily="18" charset="0"/>
                        </a:rPr>
                        <a:t>+ Cù lao Xanh.</a:t>
                      </a:r>
                      <a:endParaRPr lang="en-US" sz="2800" b="1" dirty="0">
                        <a:solidFill>
                          <a:srgbClr val="FF000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tc>
                  <a:txBody>
                    <a:bodyPr/>
                    <a:lstStyle/>
                    <a:p>
                      <a:r>
                        <a:rPr lang="pt-BR" sz="2800" b="1" dirty="0">
                          <a:solidFill>
                            <a:srgbClr val="FF0000"/>
                          </a:solidFill>
                          <a:effectLst/>
                          <a:latin typeface="Times New Roman" panose="02020603050405020304" pitchFamily="18" charset="0"/>
                          <a:ea typeface="Times New Roman" panose="02020603050405020304" pitchFamily="18" charset="0"/>
                        </a:rPr>
                        <a:t>+ Có các món ăn truyền thống như: Canh bí</a:t>
                      </a:r>
                      <a:r>
                        <a:rPr lang="pt-BR" sz="2800" b="1" baseline="0" dirty="0">
                          <a:solidFill>
                            <a:srgbClr val="FF0000"/>
                          </a:solidFill>
                          <a:effectLst/>
                          <a:latin typeface="Times New Roman" panose="02020603050405020304" pitchFamily="18" charset="0"/>
                          <a:ea typeface="Times New Roman" panose="02020603050405020304" pitchFamily="18" charset="0"/>
                        </a:rPr>
                        <a:t> đỏ.....</a:t>
                      </a:r>
                      <a:r>
                        <a:rPr lang="pt-BR" sz="2800" b="1" dirty="0">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a:txBody>
                  <a:tcPr>
                    <a:solidFill>
                      <a:schemeClr val="accent6">
                        <a:lumMod val="40000"/>
                        <a:lumOff val="60000"/>
                      </a:schemeClr>
                    </a:solidFill>
                  </a:tcPr>
                </a:tc>
                <a:extLst>
                  <a:ext uri="{0D108BD9-81ED-4DB2-BD59-A6C34878D82A}">
                    <a16:rowId xmlns:a16="http://schemas.microsoft.com/office/drawing/2014/main" val="2214891519"/>
                  </a:ext>
                </a:extLst>
              </a:tr>
              <a:tr h="3345025">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71715042"/>
                  </a:ext>
                </a:extLst>
              </a:tr>
            </a:tbl>
          </a:graphicData>
        </a:graphic>
      </p:graphicFrame>
      <p:grpSp>
        <p:nvGrpSpPr>
          <p:cNvPr id="4" name="Group 3"/>
          <p:cNvGrpSpPr/>
          <p:nvPr/>
        </p:nvGrpSpPr>
        <p:grpSpPr>
          <a:xfrm>
            <a:off x="146776" y="2979682"/>
            <a:ext cx="11920531" cy="3878318"/>
            <a:chOff x="431073" y="3132082"/>
            <a:chExt cx="11764094" cy="3878318"/>
          </a:xfrm>
        </p:grpSpPr>
        <p:pic>
          <p:nvPicPr>
            <p:cNvPr id="3" name="Picture 2"/>
            <p:cNvPicPr>
              <a:picLocks noChangeAspect="1"/>
            </p:cNvPicPr>
            <p:nvPr/>
          </p:nvPicPr>
          <p:blipFill>
            <a:blip r:embed="rId3"/>
            <a:stretch>
              <a:fillRect/>
            </a:stretch>
          </p:blipFill>
          <p:spPr>
            <a:xfrm>
              <a:off x="431073" y="3448598"/>
              <a:ext cx="2808516" cy="3561802"/>
            </a:xfrm>
            <a:prstGeom prst="rect">
              <a:avLst/>
            </a:prstGeom>
          </p:spPr>
        </p:pic>
        <p:pic>
          <p:nvPicPr>
            <p:cNvPr id="6" name="Picture 5"/>
            <p:cNvPicPr>
              <a:picLocks noChangeAspect="1"/>
            </p:cNvPicPr>
            <p:nvPr/>
          </p:nvPicPr>
          <p:blipFill>
            <a:blip r:embed="rId4"/>
            <a:stretch>
              <a:fillRect/>
            </a:stretch>
          </p:blipFill>
          <p:spPr>
            <a:xfrm>
              <a:off x="3326050" y="3195328"/>
              <a:ext cx="2761243" cy="3815071"/>
            </a:xfrm>
            <a:prstGeom prst="rect">
              <a:avLst/>
            </a:prstGeom>
          </p:spPr>
        </p:pic>
        <p:pic>
          <p:nvPicPr>
            <p:cNvPr id="9" name="Picture 8"/>
            <p:cNvPicPr>
              <a:picLocks noChangeAspect="1"/>
            </p:cNvPicPr>
            <p:nvPr/>
          </p:nvPicPr>
          <p:blipFill>
            <a:blip r:embed="rId5"/>
            <a:stretch>
              <a:fillRect/>
            </a:stretch>
          </p:blipFill>
          <p:spPr>
            <a:xfrm>
              <a:off x="6221030" y="3152581"/>
              <a:ext cx="3075520" cy="3857818"/>
            </a:xfrm>
            <a:prstGeom prst="rect">
              <a:avLst/>
            </a:prstGeom>
          </p:spPr>
        </p:pic>
        <p:pic>
          <p:nvPicPr>
            <p:cNvPr id="10" name="Picture 9"/>
            <p:cNvPicPr>
              <a:picLocks noChangeAspect="1"/>
            </p:cNvPicPr>
            <p:nvPr/>
          </p:nvPicPr>
          <p:blipFill>
            <a:blip r:embed="rId6"/>
            <a:stretch>
              <a:fillRect/>
            </a:stretch>
          </p:blipFill>
          <p:spPr>
            <a:xfrm>
              <a:off x="9394735" y="3132082"/>
              <a:ext cx="2800432" cy="3878317"/>
            </a:xfrm>
            <a:prstGeom prst="rect">
              <a:avLst/>
            </a:prstGeom>
          </p:spPr>
        </p:pic>
      </p:grpSp>
      <p:sp>
        <p:nvSpPr>
          <p:cNvPr id="11" name="Plaque 10"/>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tx1"/>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Bài thứ ba. </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82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256711" y="1998329"/>
            <a:ext cx="2664823" cy="3866605"/>
          </a:xfrm>
          <a:prstGeom prst="rightArrow">
            <a:avLst>
              <a:gd name="adj1" fmla="val 50000"/>
              <a:gd name="adj2" fmla="val 42565"/>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2921534" y="1819211"/>
            <a:ext cx="9173484" cy="4775553"/>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Biện pháp tu từ liệt kê: </a:t>
            </a:r>
            <a:r>
              <a:rPr kumimoji="0" lang="pt-BR" sz="3600" b="0" i="1"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núi Vọng Phu, đầm Thị Nại, cù lao Xanh.</a:t>
            </a: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Điệp</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ngữ “có”.</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6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Tác dụng</a:t>
            </a:r>
            <a:r>
              <a:rPr kumimoji="0" lang="pt-BR" sz="3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pt-BR" sz="36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cs typeface="+mn-cs"/>
              </a:rPr>
              <a:t> Sự nhấn mạnh nét đặc trưng về cảnh sắc, đồng thời thể hiện niềm tự hào về đất quê hương.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tx1"/>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Bài thứ ba. </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11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146776" y="1684605"/>
            <a:ext cx="2933881" cy="3866605"/>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Tâm trạng tác giả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283528" y="623455"/>
            <a:ext cx="8700654" cy="6040581"/>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Tự hào khi nói về mảnh đất Bình Định –vùng đất thượng tôn, thượng võ: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lịch sử đấu tranh anh hùng (chiến công của nghĩa quân Tây Sơn ở đầm Thị Nại), của lòng chung thuỷ, sắt son của người phụ nữ (núi Vọng Phu), của những món ăn dân dã đặc trưng nơi đây.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Cloud Callout 1"/>
          <p:cNvSpPr/>
          <p:nvPr/>
        </p:nvSpPr>
        <p:spPr>
          <a:xfrm>
            <a:off x="3080657" y="1341183"/>
            <a:ext cx="6701247" cy="2623393"/>
          </a:xfrm>
          <a:prstGeom prst="cloudCallou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Cảm xúc của tác giả được thể hiện như thế nào?</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tx1"/>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Bài thứ ba. </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41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1602A8-3C8F-438E-9516-D8755CA3946E}"/>
              </a:ext>
            </a:extLst>
          </p:cNvPr>
          <p:cNvGrpSpPr/>
          <p:nvPr/>
        </p:nvGrpSpPr>
        <p:grpSpPr>
          <a:xfrm>
            <a:off x="5860377" y="-20695"/>
            <a:ext cx="6151513" cy="2617108"/>
            <a:chOff x="793758" y="512386"/>
            <a:chExt cx="5359408" cy="3012658"/>
          </a:xfrm>
        </p:grpSpPr>
        <p:grpSp>
          <p:nvGrpSpPr>
            <p:cNvPr id="4" name="组合 54">
              <a:extLst>
                <a:ext uri="{FF2B5EF4-FFF2-40B4-BE49-F238E27FC236}">
                  <a16:creationId xmlns:a16="http://schemas.microsoft.com/office/drawing/2014/main" id="{CA83151B-9408-4D50-BAF7-5045A9B25059}"/>
                </a:ext>
              </a:extLst>
            </p:cNvPr>
            <p:cNvGrpSpPr/>
            <p:nvPr/>
          </p:nvGrpSpPr>
          <p:grpSpPr>
            <a:xfrm>
              <a:off x="793758" y="512386"/>
              <a:ext cx="5359408" cy="3012658"/>
              <a:chOff x="6496668" y="1798007"/>
              <a:chExt cx="2437895" cy="3889365"/>
            </a:xfrm>
          </p:grpSpPr>
          <p:sp>
            <p:nvSpPr>
              <p:cNvPr id="6" name="矩形: 圆角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29E3CF7-2C40-4A62-A818-FCA76269356D}"/>
                  </a:ext>
                </a:extLst>
              </p:cNvPr>
              <p:cNvSpPr/>
              <p:nvPr/>
            </p:nvSpPr>
            <p:spPr>
              <a:xfrm>
                <a:off x="6526334" y="1884375"/>
                <a:ext cx="2408229" cy="3802997"/>
              </a:xfrm>
              <a:prstGeom prst="roundRect">
                <a:avLst>
                  <a:gd name="adj" fmla="val 5000"/>
                </a:avLst>
              </a:prstGeom>
              <a:noFill/>
              <a:ln>
                <a:solidFill>
                  <a:schemeClr val="tx2">
                    <a:lumMod val="60000"/>
                    <a:lumOff val="40000"/>
                  </a:schemeClr>
                </a:solidFill>
              </a:ln>
              <a:effectLst>
                <a:outerShdw blurRad="1066800" dist="1054100" dir="2700000" algn="tl"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5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85BC7B6-12E0-458F-8603-B1A9424B1662}"/>
                  </a:ext>
                </a:extLst>
              </p:cNvPr>
              <p:cNvSpPr/>
              <p:nvPr/>
            </p:nvSpPr>
            <p:spPr>
              <a:xfrm>
                <a:off x="6496668" y="1798007"/>
                <a:ext cx="2408229" cy="3802995"/>
              </a:xfrm>
              <a:prstGeom prst="roundRect">
                <a:avLst>
                  <a:gd name="adj" fmla="val 5000"/>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21">
              <a:extLst>
                <a:ext uri="{FF2B5EF4-FFF2-40B4-BE49-F238E27FC236}">
                  <a16:creationId xmlns:a16="http://schemas.microsoft.com/office/drawing/2014/main" id="{69BC8E18-9759-471B-85CA-8FB3B59D18CB}"/>
                </a:ext>
              </a:extLst>
            </p:cNvPr>
            <p:cNvSpPr txBox="1"/>
            <p:nvPr/>
          </p:nvSpPr>
          <p:spPr>
            <a:xfrm>
              <a:off x="1114544" y="949071"/>
              <a:ext cx="4973405" cy="2090335"/>
            </a:xfrm>
            <a:prstGeom prst="rect">
              <a:avLst/>
            </a:prstGeom>
            <a:noFill/>
          </p:spPr>
          <p:txBody>
            <a:bodyPr wrap="square" rtlCol="0">
              <a:spAutoFit/>
            </a:bodyPr>
            <a:lstStyle/>
            <a:p>
              <a:pPr>
                <a:tabLst>
                  <a:tab pos="393700" algn="l"/>
                </a:tabLst>
              </a:pPr>
              <a:r>
                <a:rPr lang="en-US" sz="2800">
                  <a:solidFill>
                    <a:schemeClr val="bg2">
                      <a:lumMod val="75000"/>
                    </a:schemeClr>
                  </a:solidFill>
                  <a:latin typeface="SVN-Bear" panose="02040603050506020204" pitchFamily="18" charset="0"/>
                </a:rPr>
                <a:t>	Bình Định có núi Vọng Phu,</a:t>
              </a:r>
            </a:p>
            <a:p>
              <a:pPr>
                <a:tabLst>
                  <a:tab pos="393700" algn="l"/>
                </a:tabLst>
              </a:pPr>
              <a:r>
                <a:rPr lang="en-US" sz="2800">
                  <a:solidFill>
                    <a:schemeClr val="bg2">
                      <a:lumMod val="75000"/>
                    </a:schemeClr>
                  </a:solidFill>
                  <a:latin typeface="SVN-Bear" panose="02040603050506020204" pitchFamily="18" charset="0"/>
                </a:rPr>
                <a:t>Có đầm Thị Nại, có cù lao Xanh</a:t>
              </a:r>
            </a:p>
            <a:p>
              <a:pPr>
                <a:tabLst>
                  <a:tab pos="393700" algn="l"/>
                </a:tabLst>
              </a:pPr>
              <a:r>
                <a:rPr lang="en-US" sz="2800">
                  <a:solidFill>
                    <a:schemeClr val="bg2">
                      <a:lumMod val="75000"/>
                    </a:schemeClr>
                  </a:solidFill>
                  <a:latin typeface="SVN-Bear" panose="02040603050506020204" pitchFamily="18" charset="0"/>
                </a:rPr>
                <a:t>	Em về Bình Định cùng anh,</a:t>
              </a:r>
            </a:p>
            <a:p>
              <a:pPr>
                <a:tabLst>
                  <a:tab pos="393700" algn="l"/>
                </a:tabLst>
              </a:pPr>
              <a:r>
                <a:rPr lang="en-US" sz="2800">
                  <a:solidFill>
                    <a:schemeClr val="bg2">
                      <a:lumMod val="75000"/>
                    </a:schemeClr>
                  </a:solidFill>
                  <a:latin typeface="SVN-Bear" panose="02040603050506020204" pitchFamily="18" charset="0"/>
                </a:rPr>
                <a:t>Được ăn bí đỏ nấu canh nước dừa.</a:t>
              </a:r>
            </a:p>
          </p:txBody>
        </p:sp>
      </p:grpSp>
      <p:cxnSp>
        <p:nvCxnSpPr>
          <p:cNvPr id="8" name="Straight Connector 7">
            <a:extLst>
              <a:ext uri="{FF2B5EF4-FFF2-40B4-BE49-F238E27FC236}">
                <a16:creationId xmlns:a16="http://schemas.microsoft.com/office/drawing/2014/main" id="{2D12ABA5-8791-4104-9572-89F792C1A714}"/>
              </a:ext>
            </a:extLst>
          </p:cNvPr>
          <p:cNvCxnSpPr/>
          <p:nvPr/>
        </p:nvCxnSpPr>
        <p:spPr>
          <a:xfrm flipH="1">
            <a:off x="8143816" y="414668"/>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5A4CE876-D2BD-449A-A64E-FD34088B5E91}"/>
              </a:ext>
            </a:extLst>
          </p:cNvPr>
          <p:cNvCxnSpPr/>
          <p:nvPr/>
        </p:nvCxnSpPr>
        <p:spPr>
          <a:xfrm flipH="1">
            <a:off x="9051330" y="1266596"/>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A47FEB56-BA14-4086-BB5C-34E0940ECEA7}"/>
              </a:ext>
            </a:extLst>
          </p:cNvPr>
          <p:cNvCxnSpPr/>
          <p:nvPr/>
        </p:nvCxnSpPr>
        <p:spPr>
          <a:xfrm flipH="1">
            <a:off x="8605937" y="880428"/>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07DB9761-CCA4-4151-A85A-843273E55746}"/>
              </a:ext>
            </a:extLst>
          </p:cNvPr>
          <p:cNvCxnSpPr/>
          <p:nvPr/>
        </p:nvCxnSpPr>
        <p:spPr>
          <a:xfrm flipH="1">
            <a:off x="8317596" y="1745995"/>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grpSp>
        <p:nvGrpSpPr>
          <p:cNvPr id="12" name="Group 11">
            <a:extLst>
              <a:ext uri="{FF2B5EF4-FFF2-40B4-BE49-F238E27FC236}">
                <a16:creationId xmlns:a16="http://schemas.microsoft.com/office/drawing/2014/main" id="{732A130C-B882-489F-8FE2-A531202F4D28}"/>
              </a:ext>
            </a:extLst>
          </p:cNvPr>
          <p:cNvGrpSpPr/>
          <p:nvPr/>
        </p:nvGrpSpPr>
        <p:grpSpPr>
          <a:xfrm>
            <a:off x="0" y="288915"/>
            <a:ext cx="5663086" cy="6881229"/>
            <a:chOff x="5650260" y="-1623311"/>
            <a:chExt cx="6066302" cy="12154474"/>
          </a:xfrm>
        </p:grpSpPr>
        <p:sp>
          <p:nvSpPr>
            <p:cNvPr id="13" name="TextBox 12">
              <a:extLst>
                <a:ext uri="{FF2B5EF4-FFF2-40B4-BE49-F238E27FC236}">
                  <a16:creationId xmlns:a16="http://schemas.microsoft.com/office/drawing/2014/main" id="{6393D5A2-85B9-4A1D-A5B5-B3FF58696741}"/>
                </a:ext>
              </a:extLst>
            </p:cNvPr>
            <p:cNvSpPr txBox="1"/>
            <p:nvPr/>
          </p:nvSpPr>
          <p:spPr>
            <a:xfrm>
              <a:off x="5650260" y="-1623311"/>
              <a:ext cx="6066302" cy="2772527"/>
            </a:xfrm>
            <a:prstGeom prst="rect">
              <a:avLst/>
            </a:prstGeom>
            <a:noFill/>
          </p:spPr>
          <p:txBody>
            <a:bodyPr wrap="square">
              <a:spAutoFit/>
            </a:bodyPr>
            <a:lstStyle/>
            <a:p>
              <a:pPr algn="ctr"/>
              <a:r>
                <a:rPr lang="en-US" sz="3200" b="1" dirty="0">
                  <a:latin typeface="SVN-Bear" panose="02040603050506020204" pitchFamily="18" charset="0"/>
                  <a:cs typeface="Times New Roman" panose="02020603050405020304" pitchFamily="18" charset="0"/>
                </a:rPr>
                <a:t>H</a:t>
              </a:r>
              <a:r>
                <a:rPr lang="vi-VN" sz="3200" b="1" dirty="0">
                  <a:latin typeface="SVN-Bear" panose="02040603050506020204" pitchFamily="18" charset="0"/>
                  <a:cs typeface="Times New Roman" panose="02020603050405020304" pitchFamily="18" charset="0"/>
                </a:rPr>
                <a:t>ãy chỉ ra đặc điểm của thể thơ lục bát qua bài ca dao này?</a:t>
              </a:r>
            </a:p>
            <a:p>
              <a:pPr algn="ctr"/>
              <a:r>
                <a:rPr lang="vi-VN" sz="3200" b="1" dirty="0">
                  <a:latin typeface="SVN-Bear" panose="02040603050506020204" pitchFamily="18" charset="0"/>
                  <a:cs typeface="Times New Roman" panose="02020603050405020304" pitchFamily="18" charset="0"/>
                </a:rPr>
                <a:t>Và điền vào bảng sau:</a:t>
              </a:r>
            </a:p>
          </p:txBody>
        </p:sp>
        <p:sp>
          <p:nvSpPr>
            <p:cNvPr id="14" name="Cloud 13">
              <a:extLst>
                <a:ext uri="{FF2B5EF4-FFF2-40B4-BE49-F238E27FC236}">
                  <a16:creationId xmlns:a16="http://schemas.microsoft.com/office/drawing/2014/main" id="{013402CA-C066-4CB5-955E-A5948AF868D3}"/>
                </a:ext>
              </a:extLst>
            </p:cNvPr>
            <p:cNvSpPr/>
            <p:nvPr/>
          </p:nvSpPr>
          <p:spPr>
            <a:xfrm flipV="1">
              <a:off x="5837663" y="10433662"/>
              <a:ext cx="4858547" cy="9750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7">
            <a:extLst>
              <a:ext uri="{FF2B5EF4-FFF2-40B4-BE49-F238E27FC236}">
                <a16:creationId xmlns:a16="http://schemas.microsoft.com/office/drawing/2014/main" id="{028B1E23-F971-47BC-9401-3FFBB9127F46}"/>
              </a:ext>
            </a:extLst>
          </p:cNvPr>
          <p:cNvGraphicFramePr>
            <a:graphicFrameLocks noGrp="1"/>
          </p:cNvGraphicFramePr>
          <p:nvPr>
            <p:extLst>
              <p:ext uri="{D42A27DB-BD31-4B8C-83A1-F6EECF244321}">
                <p14:modId xmlns:p14="http://schemas.microsoft.com/office/powerpoint/2010/main" val="914873589"/>
              </p:ext>
            </p:extLst>
          </p:nvPr>
        </p:nvGraphicFramePr>
        <p:xfrm>
          <a:off x="471055" y="2917649"/>
          <a:ext cx="11145462" cy="3588337"/>
        </p:xfrm>
        <a:graphic>
          <a:graphicData uri="http://schemas.openxmlformats.org/drawingml/2006/table">
            <a:tbl>
              <a:tblPr>
                <a:tableStyleId>{BC89EF96-8CEA-46FF-86C4-4CE0E7609802}</a:tableStyleId>
              </a:tblPr>
              <a:tblGrid>
                <a:gridCol w="5791200">
                  <a:extLst>
                    <a:ext uri="{9D8B030D-6E8A-4147-A177-3AD203B41FA5}">
                      <a16:colId xmlns:a16="http://schemas.microsoft.com/office/drawing/2014/main" val="20000"/>
                    </a:ext>
                  </a:extLst>
                </a:gridCol>
                <a:gridCol w="5354262">
                  <a:extLst>
                    <a:ext uri="{9D8B030D-6E8A-4147-A177-3AD203B41FA5}">
                      <a16:colId xmlns:a16="http://schemas.microsoft.com/office/drawing/2014/main" val="20001"/>
                    </a:ext>
                  </a:extLst>
                </a:gridCol>
              </a:tblGrid>
              <a:tr h="753606">
                <a:tc>
                  <a:txBody>
                    <a:bodyPr/>
                    <a:lstStyle/>
                    <a:p>
                      <a:pPr marL="0" marR="0" algn="ctr">
                        <a:lnSpc>
                          <a:spcPct val="150000"/>
                        </a:lnSpc>
                        <a:spcBef>
                          <a:spcPts val="0"/>
                        </a:spcBef>
                        <a:spcAft>
                          <a:spcPts val="1000"/>
                        </a:spcAft>
                      </a:pPr>
                      <a:r>
                        <a:rPr lang="en-US" sz="2800" b="0" dirty="0" err="1">
                          <a:solidFill>
                            <a:schemeClr val="bg1"/>
                          </a:solidFill>
                          <a:effectLst/>
                          <a:latin typeface="SVN-Bear" panose="02040603050506020204" pitchFamily="18" charset="0"/>
                        </a:rPr>
                        <a:t>Đặc</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điểm</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của</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thể</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thơ</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lục</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bát</a:t>
                      </a:r>
                      <a:endParaRPr lang="en-US" sz="2800" b="0"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tc>
                  <a:txBody>
                    <a:bodyPr/>
                    <a:lstStyle/>
                    <a:p>
                      <a:pPr marL="0" marR="0" algn="ctr">
                        <a:lnSpc>
                          <a:spcPct val="150000"/>
                        </a:lnSpc>
                        <a:spcBef>
                          <a:spcPts val="0"/>
                        </a:spcBef>
                        <a:spcAft>
                          <a:spcPts val="1000"/>
                        </a:spcAft>
                      </a:pPr>
                      <a:r>
                        <a:rPr lang="en-US" sz="2800" b="0">
                          <a:solidFill>
                            <a:schemeClr val="bg1"/>
                          </a:solidFill>
                          <a:effectLst/>
                          <a:latin typeface="SVN-Bear" panose="02040603050506020204" pitchFamily="18" charset="0"/>
                        </a:rPr>
                        <a:t>Thể hiện trong bài ca dao </a:t>
                      </a:r>
                      <a:endParaRPr lang="en-US" sz="2800" b="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0"/>
                  </a:ext>
                </a:extLst>
              </a:tr>
              <a:tr h="467405">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dòng</a:t>
                      </a:r>
                      <a:r>
                        <a:rPr lang="en-US" sz="2800" dirty="0">
                          <a:effectLst/>
                          <a:latin typeface="SVN-Bear" panose="02040603050506020204" pitchFamily="18" charset="0"/>
                        </a:rPr>
                        <a:t> </a:t>
                      </a:r>
                      <a:r>
                        <a:rPr lang="en-US" sz="2800" dirty="0" err="1">
                          <a:effectLst/>
                          <a:latin typeface="SVN-Bear" panose="02040603050506020204" pitchFamily="18" charset="0"/>
                        </a:rPr>
                        <a:t>thơ</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100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1"/>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tiếng</a:t>
                      </a:r>
                      <a:r>
                        <a:rPr lang="en-US" sz="2800" dirty="0">
                          <a:effectLst/>
                          <a:latin typeface="SVN-Bear" panose="02040603050506020204" pitchFamily="18" charset="0"/>
                        </a:rPr>
                        <a:t> </a:t>
                      </a:r>
                      <a:r>
                        <a:rPr lang="en-US" sz="2800" dirty="0" err="1">
                          <a:effectLst/>
                          <a:latin typeface="SVN-Bear" panose="02040603050506020204" pitchFamily="18" charset="0"/>
                        </a:rPr>
                        <a:t>trong</a:t>
                      </a:r>
                      <a:r>
                        <a:rPr lang="en-US" sz="2800" dirty="0">
                          <a:effectLst/>
                          <a:latin typeface="SVN-Bear" panose="02040603050506020204" pitchFamily="18" charset="0"/>
                        </a:rPr>
                        <a:t> </a:t>
                      </a:r>
                      <a:r>
                        <a:rPr lang="en-US" sz="2800" dirty="0" err="1">
                          <a:effectLst/>
                          <a:latin typeface="SVN-Bear" panose="02040603050506020204" pitchFamily="18" charset="0"/>
                        </a:rPr>
                        <a:t>từng</a:t>
                      </a:r>
                      <a:r>
                        <a:rPr lang="en-US" sz="2800" dirty="0">
                          <a:effectLst/>
                          <a:latin typeface="SVN-Bear" panose="02040603050506020204" pitchFamily="18" charset="0"/>
                        </a:rPr>
                        <a:t> </a:t>
                      </a:r>
                      <a:r>
                        <a:rPr lang="en-US" sz="2800" dirty="0" err="1">
                          <a:effectLst/>
                          <a:latin typeface="SVN-Bear" panose="02040603050506020204" pitchFamily="18" charset="0"/>
                        </a:rPr>
                        <a:t>dòng</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2"/>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Cách</a:t>
                      </a:r>
                      <a:r>
                        <a:rPr lang="en-US" sz="2800" dirty="0">
                          <a:effectLst/>
                          <a:latin typeface="SVN-Bear" panose="02040603050506020204" pitchFamily="18" charset="0"/>
                        </a:rPr>
                        <a:t> </a:t>
                      </a:r>
                      <a:r>
                        <a:rPr lang="en-US" sz="2800" dirty="0" err="1">
                          <a:effectLst/>
                          <a:latin typeface="SVN-Bear" panose="02040603050506020204" pitchFamily="18" charset="0"/>
                        </a:rPr>
                        <a:t>gieo</a:t>
                      </a:r>
                      <a:r>
                        <a:rPr lang="en-US" sz="2800" dirty="0">
                          <a:effectLst/>
                          <a:latin typeface="SVN-Bear" panose="02040603050506020204" pitchFamily="18" charset="0"/>
                        </a:rPr>
                        <a:t> </a:t>
                      </a:r>
                      <a:r>
                        <a:rPr lang="en-US" sz="2800" dirty="0" err="1">
                          <a:effectLst/>
                          <a:latin typeface="SVN-Bear" panose="02040603050506020204" pitchFamily="18" charset="0"/>
                        </a:rPr>
                        <a:t>vần</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3"/>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Nhịp</a:t>
                      </a:r>
                      <a:r>
                        <a:rPr lang="en-US" sz="2800" dirty="0">
                          <a:effectLst/>
                          <a:latin typeface="SVN-Bear" panose="02040603050506020204" pitchFamily="18" charset="0"/>
                        </a:rPr>
                        <a:t> </a:t>
                      </a:r>
                      <a:r>
                        <a:rPr lang="en-US" sz="2800" dirty="0" err="1">
                          <a:effectLst/>
                          <a:latin typeface="SVN-Bear" panose="02040603050506020204" pitchFamily="18" charset="0"/>
                        </a:rPr>
                        <a:t>thơ</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dirty="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19" name="Table 18">
            <a:extLst>
              <a:ext uri="{FF2B5EF4-FFF2-40B4-BE49-F238E27FC236}">
                <a16:creationId xmlns:a16="http://schemas.microsoft.com/office/drawing/2014/main" id="{F1B21E89-636C-495E-8251-7458253DE44F}"/>
              </a:ext>
            </a:extLst>
          </p:cNvPr>
          <p:cNvGraphicFramePr>
            <a:graphicFrameLocks noGrp="1"/>
          </p:cNvGraphicFramePr>
          <p:nvPr>
            <p:extLst>
              <p:ext uri="{D42A27DB-BD31-4B8C-83A1-F6EECF244321}">
                <p14:modId xmlns:p14="http://schemas.microsoft.com/office/powerpoint/2010/main" val="2349288702"/>
              </p:ext>
            </p:extLst>
          </p:nvPr>
        </p:nvGraphicFramePr>
        <p:xfrm>
          <a:off x="471055" y="2677175"/>
          <a:ext cx="11540835" cy="3973225"/>
        </p:xfrm>
        <a:graphic>
          <a:graphicData uri="http://schemas.openxmlformats.org/drawingml/2006/table">
            <a:tbl>
              <a:tblPr>
                <a:tableStyleId>{BC89EF96-8CEA-46FF-86C4-4CE0E7609802}</a:tableStyleId>
              </a:tblPr>
              <a:tblGrid>
                <a:gridCol w="4992571">
                  <a:extLst>
                    <a:ext uri="{9D8B030D-6E8A-4147-A177-3AD203B41FA5}">
                      <a16:colId xmlns:a16="http://schemas.microsoft.com/office/drawing/2014/main" val="20000"/>
                    </a:ext>
                  </a:extLst>
                </a:gridCol>
                <a:gridCol w="6548264">
                  <a:extLst>
                    <a:ext uri="{9D8B030D-6E8A-4147-A177-3AD203B41FA5}">
                      <a16:colId xmlns:a16="http://schemas.microsoft.com/office/drawing/2014/main" val="20001"/>
                    </a:ext>
                  </a:extLst>
                </a:gridCol>
              </a:tblGrid>
              <a:tr h="592498">
                <a:tc>
                  <a:txBody>
                    <a:bodyPr/>
                    <a:lstStyle/>
                    <a:p>
                      <a:pPr marL="0" marR="0" algn="ctr">
                        <a:lnSpc>
                          <a:spcPct val="150000"/>
                        </a:lnSpc>
                        <a:spcBef>
                          <a:spcPts val="0"/>
                        </a:spcBef>
                        <a:spcAft>
                          <a:spcPts val="1000"/>
                        </a:spcAft>
                      </a:pPr>
                      <a:r>
                        <a:rPr lang="en-US" sz="2800" b="1" dirty="0" err="1">
                          <a:solidFill>
                            <a:schemeClr val="bg1"/>
                          </a:solidFill>
                          <a:effectLst/>
                          <a:latin typeface="SVN-Bear" panose="02040603050506020204" pitchFamily="18" charset="0"/>
                        </a:rPr>
                        <a:t>Đặc</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điểm</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của</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thể</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thơ</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lục</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bát</a:t>
                      </a:r>
                      <a:endParaRPr lang="en-US" sz="2800" b="1"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tc>
                  <a:txBody>
                    <a:bodyPr/>
                    <a:lstStyle/>
                    <a:p>
                      <a:pPr marL="0" marR="0" algn="ctr">
                        <a:lnSpc>
                          <a:spcPct val="150000"/>
                        </a:lnSpc>
                        <a:spcBef>
                          <a:spcPts val="0"/>
                        </a:spcBef>
                        <a:spcAft>
                          <a:spcPts val="1000"/>
                        </a:spcAft>
                      </a:pPr>
                      <a:r>
                        <a:rPr lang="en-US" sz="2800" b="1" dirty="0" err="1">
                          <a:solidFill>
                            <a:schemeClr val="bg1"/>
                          </a:solidFill>
                          <a:effectLst/>
                          <a:latin typeface="SVN-Bear" panose="02040603050506020204" pitchFamily="18" charset="0"/>
                        </a:rPr>
                        <a:t>Thể</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hiện</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trong</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bài</a:t>
                      </a:r>
                      <a:r>
                        <a:rPr lang="en-US" sz="2800" b="1" dirty="0">
                          <a:solidFill>
                            <a:schemeClr val="bg1"/>
                          </a:solidFill>
                          <a:effectLst/>
                          <a:latin typeface="SVN-Bear" panose="02040603050506020204" pitchFamily="18" charset="0"/>
                        </a:rPr>
                        <a:t> ca </a:t>
                      </a:r>
                      <a:r>
                        <a:rPr lang="en-US" sz="2800" b="1" dirty="0" err="1">
                          <a:solidFill>
                            <a:schemeClr val="bg1"/>
                          </a:solidFill>
                          <a:effectLst/>
                          <a:latin typeface="SVN-Bear" panose="02040603050506020204" pitchFamily="18" charset="0"/>
                        </a:rPr>
                        <a:t>dao</a:t>
                      </a:r>
                      <a:r>
                        <a:rPr lang="en-US" sz="2800" b="1" dirty="0">
                          <a:solidFill>
                            <a:schemeClr val="bg1"/>
                          </a:solidFill>
                          <a:effectLst/>
                          <a:latin typeface="SVN-Bear" panose="02040603050506020204" pitchFamily="18" charset="0"/>
                        </a:rPr>
                        <a:t> </a:t>
                      </a:r>
                      <a:endParaRPr lang="en-US" sz="2800" b="1"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0"/>
                  </a:ext>
                </a:extLst>
              </a:tr>
              <a:tr h="474186">
                <a:tc>
                  <a:txBody>
                    <a:bodyPr/>
                    <a:lstStyle/>
                    <a:p>
                      <a:pPr marL="0" marR="0" algn="just">
                        <a:lnSpc>
                          <a:spcPct val="150000"/>
                        </a:lnSpc>
                        <a:spcBef>
                          <a:spcPts val="0"/>
                        </a:spcBef>
                        <a:spcAft>
                          <a:spcPts val="1000"/>
                        </a:spcAft>
                      </a:pPr>
                      <a:r>
                        <a:rPr lang="en-US" sz="2800">
                          <a:effectLst/>
                          <a:latin typeface="SVN-Bear" panose="02040603050506020204" pitchFamily="18" charset="0"/>
                        </a:rPr>
                        <a:t>Số dòng thơ</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1000"/>
                        </a:spcAft>
                        <a:buFont typeface="Calibri"/>
                        <a:buChar char="-"/>
                      </a:pPr>
                      <a:r>
                        <a:rPr lang="en-US" sz="2800">
                          <a:effectLst/>
                          <a:latin typeface="SVN-Bear" panose="02040603050506020204" pitchFamily="18" charset="0"/>
                        </a:rPr>
                        <a:t>4 dòng thơ: 2 cặp thơ lục bát</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r h="644449">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tiếng</a:t>
                      </a:r>
                      <a:r>
                        <a:rPr lang="en-US" sz="2800" dirty="0">
                          <a:effectLst/>
                          <a:latin typeface="SVN-Bear" panose="02040603050506020204" pitchFamily="18" charset="0"/>
                        </a:rPr>
                        <a:t> </a:t>
                      </a:r>
                      <a:r>
                        <a:rPr lang="en-US" sz="2800" dirty="0" err="1">
                          <a:effectLst/>
                          <a:latin typeface="SVN-Bear" panose="02040603050506020204" pitchFamily="18" charset="0"/>
                        </a:rPr>
                        <a:t>trong</a:t>
                      </a:r>
                      <a:r>
                        <a:rPr lang="en-US" sz="2800" dirty="0">
                          <a:effectLst/>
                          <a:latin typeface="SVN-Bear" panose="02040603050506020204" pitchFamily="18" charset="0"/>
                        </a:rPr>
                        <a:t> </a:t>
                      </a:r>
                      <a:r>
                        <a:rPr lang="en-US" sz="2800" dirty="0" err="1">
                          <a:effectLst/>
                          <a:latin typeface="SVN-Bear" panose="02040603050506020204" pitchFamily="18" charset="0"/>
                        </a:rPr>
                        <a:t>từng</a:t>
                      </a:r>
                      <a:r>
                        <a:rPr lang="en-US" sz="2800" dirty="0">
                          <a:effectLst/>
                          <a:latin typeface="SVN-Bear" panose="02040603050506020204" pitchFamily="18" charset="0"/>
                        </a:rPr>
                        <a:t> </a:t>
                      </a:r>
                      <a:r>
                        <a:rPr lang="en-US" sz="2800" dirty="0" err="1">
                          <a:effectLst/>
                          <a:latin typeface="SVN-Bear" panose="02040603050506020204" pitchFamily="18" charset="0"/>
                        </a:rPr>
                        <a:t>dòng</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err="1">
                          <a:effectLst/>
                          <a:latin typeface="SVN-Bear" panose="02040603050506020204" pitchFamily="18" charset="0"/>
                        </a:rPr>
                        <a:t>Dòng</a:t>
                      </a:r>
                      <a:r>
                        <a:rPr lang="en-US" sz="2800" dirty="0">
                          <a:effectLst/>
                          <a:latin typeface="SVN-Bear" panose="02040603050506020204" pitchFamily="18" charset="0"/>
                        </a:rPr>
                        <a:t> </a:t>
                      </a:r>
                      <a:r>
                        <a:rPr lang="en-US" sz="2800" dirty="0" err="1">
                          <a:effectLst/>
                          <a:latin typeface="SVN-Bear" panose="02040603050506020204" pitchFamily="18" charset="0"/>
                        </a:rPr>
                        <a:t>lục</a:t>
                      </a:r>
                      <a:r>
                        <a:rPr lang="en-US" sz="2800" dirty="0">
                          <a:effectLst/>
                          <a:latin typeface="SVN-Bear" panose="02040603050506020204" pitchFamily="18" charset="0"/>
                        </a:rPr>
                        <a:t>: 6 </a:t>
                      </a:r>
                      <a:r>
                        <a:rPr lang="en-US" sz="2800" dirty="0" err="1">
                          <a:effectLst/>
                          <a:latin typeface="SVN-Bear" panose="02040603050506020204" pitchFamily="18" charset="0"/>
                        </a:rPr>
                        <a:t>tiếng</a:t>
                      </a:r>
                      <a:r>
                        <a:rPr lang="en-US" sz="2800" dirty="0">
                          <a:effectLst/>
                          <a:latin typeface="SVN-Bear" panose="02040603050506020204" pitchFamily="18" charset="0"/>
                        </a:rPr>
                        <a:t>,</a:t>
                      </a:r>
                      <a:r>
                        <a:rPr lang="en-US" sz="2800" baseline="0" dirty="0">
                          <a:effectLst/>
                          <a:latin typeface="SVN-Bear" panose="02040603050506020204" pitchFamily="18" charset="0"/>
                        </a:rPr>
                        <a:t> </a:t>
                      </a:r>
                      <a:r>
                        <a:rPr lang="en-US" sz="2800" dirty="0" err="1">
                          <a:effectLst/>
                          <a:latin typeface="SVN-Bear" panose="02040603050506020204" pitchFamily="18" charset="0"/>
                        </a:rPr>
                        <a:t>Dòng</a:t>
                      </a:r>
                      <a:r>
                        <a:rPr lang="en-US" sz="2800" dirty="0">
                          <a:effectLst/>
                          <a:latin typeface="SVN-Bear" panose="02040603050506020204" pitchFamily="18" charset="0"/>
                        </a:rPr>
                        <a:t> </a:t>
                      </a:r>
                      <a:r>
                        <a:rPr lang="en-US" sz="2800" dirty="0" err="1">
                          <a:effectLst/>
                          <a:latin typeface="SVN-Bear" panose="02040603050506020204" pitchFamily="18" charset="0"/>
                        </a:rPr>
                        <a:t>bát</a:t>
                      </a:r>
                      <a:r>
                        <a:rPr lang="en-US" sz="2800" dirty="0">
                          <a:effectLst/>
                          <a:latin typeface="SVN-Bear" panose="02040603050506020204" pitchFamily="18" charset="0"/>
                        </a:rPr>
                        <a:t>: 8 </a:t>
                      </a:r>
                      <a:r>
                        <a:rPr lang="en-US" sz="2800" dirty="0" err="1">
                          <a:effectLst/>
                          <a:latin typeface="SVN-Bear" panose="02040603050506020204" pitchFamily="18" charset="0"/>
                        </a:rPr>
                        <a:t>tiếng</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2"/>
                  </a:ext>
                </a:extLst>
              </a:tr>
              <a:tr h="948372">
                <a:tc>
                  <a:txBody>
                    <a:bodyPr/>
                    <a:lstStyle/>
                    <a:p>
                      <a:pPr marL="0" marR="0" algn="just">
                        <a:lnSpc>
                          <a:spcPct val="150000"/>
                        </a:lnSpc>
                        <a:spcBef>
                          <a:spcPts val="0"/>
                        </a:spcBef>
                        <a:spcAft>
                          <a:spcPts val="1000"/>
                        </a:spcAft>
                      </a:pPr>
                      <a:r>
                        <a:rPr lang="en-US" sz="2800">
                          <a:effectLst/>
                          <a:latin typeface="SVN-Bear" panose="02040603050506020204" pitchFamily="18" charset="0"/>
                        </a:rPr>
                        <a:t>Cách gieo vần</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err="1">
                          <a:effectLst/>
                          <a:latin typeface="SVN-Bear" panose="02040603050506020204" pitchFamily="18" charset="0"/>
                        </a:rPr>
                        <a:t>Vần</a:t>
                      </a:r>
                      <a:r>
                        <a:rPr lang="en-US" sz="2800" dirty="0">
                          <a:effectLst/>
                          <a:latin typeface="SVN-Bear" panose="02040603050506020204" pitchFamily="18" charset="0"/>
                        </a:rPr>
                        <a:t> (B): </a:t>
                      </a:r>
                      <a:r>
                        <a:rPr lang="en-US" sz="2800" dirty="0" err="1">
                          <a:effectLst/>
                          <a:latin typeface="SVN-Bear" panose="02040603050506020204" pitchFamily="18" charset="0"/>
                        </a:rPr>
                        <a:t>Phu-cù</a:t>
                      </a:r>
                      <a:r>
                        <a:rPr lang="en-US" sz="2800" dirty="0">
                          <a:effectLst/>
                          <a:latin typeface="SVN-Bear" panose="02040603050506020204" pitchFamily="18" charset="0"/>
                        </a:rPr>
                        <a:t>;</a:t>
                      </a:r>
                    </a:p>
                    <a:p>
                      <a:pPr marL="342900" marR="0" lvl="0" indent="-342900" algn="just">
                        <a:lnSpc>
                          <a:spcPct val="150000"/>
                        </a:lnSpc>
                        <a:spcBef>
                          <a:spcPts val="0"/>
                        </a:spcBef>
                        <a:spcAft>
                          <a:spcPts val="1000"/>
                        </a:spcAft>
                        <a:buFont typeface="Calibri"/>
                        <a:buChar char="-"/>
                      </a:pPr>
                      <a:r>
                        <a:rPr lang="en-US" sz="2800" dirty="0" err="1">
                          <a:effectLst/>
                          <a:latin typeface="SVN-Bear" panose="02040603050506020204" pitchFamily="18" charset="0"/>
                        </a:rPr>
                        <a:t>Vần</a:t>
                      </a:r>
                      <a:r>
                        <a:rPr lang="en-US" sz="2800" dirty="0">
                          <a:effectLst/>
                          <a:latin typeface="SVN-Bear" panose="02040603050506020204" pitchFamily="18" charset="0"/>
                        </a:rPr>
                        <a:t> (B): </a:t>
                      </a:r>
                      <a:r>
                        <a:rPr lang="en-US" sz="2800" dirty="0" err="1">
                          <a:effectLst/>
                          <a:latin typeface="SVN-Bear" panose="02040603050506020204" pitchFamily="18" charset="0"/>
                        </a:rPr>
                        <a:t>xanh</a:t>
                      </a:r>
                      <a:r>
                        <a:rPr lang="en-US" sz="2800" dirty="0">
                          <a:effectLst/>
                          <a:latin typeface="SVN-Bear" panose="02040603050506020204" pitchFamily="18" charset="0"/>
                        </a:rPr>
                        <a:t>- </a:t>
                      </a:r>
                      <a:r>
                        <a:rPr lang="en-US" sz="2800" dirty="0" err="1">
                          <a:effectLst/>
                          <a:latin typeface="SVN-Bear" panose="02040603050506020204" pitchFamily="18" charset="0"/>
                        </a:rPr>
                        <a:t>anh</a:t>
                      </a:r>
                      <a:r>
                        <a:rPr lang="en-US" sz="2800" dirty="0">
                          <a:effectLst/>
                          <a:latin typeface="SVN-Bear" panose="02040603050506020204" pitchFamily="18" charset="0"/>
                        </a:rPr>
                        <a:t>- </a:t>
                      </a:r>
                      <a:r>
                        <a:rPr lang="en-US" sz="2800" dirty="0" err="1">
                          <a:effectLst/>
                          <a:latin typeface="SVN-Bear" panose="02040603050506020204" pitchFamily="18" charset="0"/>
                        </a:rPr>
                        <a:t>canh</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3"/>
                  </a:ext>
                </a:extLst>
              </a:tr>
              <a:tr h="948372">
                <a:tc>
                  <a:txBody>
                    <a:bodyPr/>
                    <a:lstStyle/>
                    <a:p>
                      <a:pPr marL="0" marR="0" algn="just">
                        <a:lnSpc>
                          <a:spcPct val="150000"/>
                        </a:lnSpc>
                        <a:spcBef>
                          <a:spcPts val="0"/>
                        </a:spcBef>
                        <a:spcAft>
                          <a:spcPts val="1000"/>
                        </a:spcAft>
                      </a:pPr>
                      <a:r>
                        <a:rPr lang="en-US" sz="2800">
                          <a:effectLst/>
                          <a:latin typeface="SVN-Bear" panose="02040603050506020204" pitchFamily="18" charset="0"/>
                        </a:rPr>
                        <a:t>Nhịp thơ</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a:effectLst/>
                          <a:latin typeface="SVN-Bear" panose="02040603050506020204" pitchFamily="18" charset="0"/>
                        </a:rPr>
                        <a:t>2/4; 4/4; 4/2; 4/4</a:t>
                      </a:r>
                      <a:r>
                        <a:rPr lang="en-US" sz="2800" baseline="0" dirty="0">
                          <a:effectLst/>
                          <a:latin typeface="SVN-Bear" panose="02040603050506020204" pitchFamily="18" charset="0"/>
                        </a:rPr>
                        <a:t>   -&gt; </a:t>
                      </a:r>
                      <a:r>
                        <a:rPr lang="en-US" sz="2800" dirty="0" err="1">
                          <a:effectLst/>
                          <a:latin typeface="SVN-Bear" panose="02040603050506020204" pitchFamily="18" charset="0"/>
                        </a:rPr>
                        <a:t>Nhịp</a:t>
                      </a:r>
                      <a:r>
                        <a:rPr lang="en-US" sz="2800" dirty="0">
                          <a:effectLst/>
                          <a:latin typeface="SVN-Bear" panose="02040603050506020204" pitchFamily="18" charset="0"/>
                        </a:rPr>
                        <a:t> </a:t>
                      </a:r>
                      <a:r>
                        <a:rPr lang="en-US" sz="2800" dirty="0" err="1">
                          <a:effectLst/>
                          <a:latin typeface="SVN-Bear" panose="02040603050506020204" pitchFamily="18" charset="0"/>
                        </a:rPr>
                        <a:t>chẵn</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139033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25204" y="2160455"/>
            <a:ext cx="5988306" cy="1200329"/>
          </a:xfrm>
          <a:prstGeom prst="rect">
            <a:avLst/>
          </a:prstGeom>
          <a:ln>
            <a:solidFill>
              <a:srgbClr val="72BF1C"/>
            </a:solidFill>
          </a:ln>
        </p:spPr>
        <p:txBody>
          <a:bodyPr wrap="none">
            <a:spAutoFit/>
          </a:bodyPr>
          <a:lstStyle/>
          <a:p>
            <a:pPr algn="ctr"/>
            <a:r>
              <a:rPr lang="en-US" sz="3600" b="1" i="1" dirty="0">
                <a:latin typeface="SVN-Bear" panose="02040603050506020204" pitchFamily="18" charset="0"/>
                <a:cs typeface="Times New Roman" panose="02020603050405020304" pitchFamily="18" charset="0"/>
              </a:rPr>
              <a:t>Ai </a:t>
            </a:r>
            <a:r>
              <a:rPr lang="en-US" sz="3600" b="1" i="1" dirty="0" err="1">
                <a:latin typeface="SVN-Bear" panose="02040603050506020204" pitchFamily="18" charset="0"/>
                <a:cs typeface="Times New Roman" panose="02020603050405020304" pitchFamily="18" charset="0"/>
              </a:rPr>
              <a:t>ơi</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về</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miệt</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Tháp</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Mười</a:t>
            </a:r>
            <a:endParaRPr lang="en-US" sz="3600" b="1" i="1" dirty="0">
              <a:latin typeface="SVN-Bear" panose="02040603050506020204" pitchFamily="18" charset="0"/>
              <a:cs typeface="Times New Roman" panose="02020603050405020304" pitchFamily="18" charset="0"/>
            </a:endParaRPr>
          </a:p>
          <a:p>
            <a:pPr algn="ctr"/>
            <a:r>
              <a:rPr lang="en-US" sz="3600" b="1" i="1" dirty="0" err="1">
                <a:latin typeface="SVN-Bear" panose="02040603050506020204" pitchFamily="18" charset="0"/>
                <a:cs typeface="Times New Roman" panose="02020603050405020304" pitchFamily="18" charset="0"/>
              </a:rPr>
              <a:t>Cá</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tôm</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sẵn</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bắt</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lúa</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trời</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sẵn</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ăn</a:t>
            </a:r>
            <a:endParaRPr lang="x-none" sz="3600" b="1" i="1" dirty="0">
              <a:latin typeface="SVN-Bear" panose="020406030505060202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34713"/>
          <a:stretch/>
        </p:blipFill>
        <p:spPr>
          <a:xfrm>
            <a:off x="152399" y="124691"/>
            <a:ext cx="4946073" cy="34127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11024"/>
          <a:stretch/>
        </p:blipFill>
        <p:spPr>
          <a:xfrm>
            <a:off x="0" y="3774874"/>
            <a:ext cx="5098472" cy="3083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3499C8EF-F38B-AD4D-A2BF-CD47F1BF2F97}"/>
              </a:ext>
            </a:extLst>
          </p:cNvPr>
          <p:cNvSpPr/>
          <p:nvPr/>
        </p:nvSpPr>
        <p:spPr>
          <a:xfrm>
            <a:off x="7159212" y="1404065"/>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4</a:t>
            </a:r>
          </a:p>
        </p:txBody>
      </p:sp>
    </p:spTree>
    <p:extLst>
      <p:ext uri="{BB962C8B-B14F-4D97-AF65-F5344CB8AC3E}">
        <p14:creationId xmlns:p14="http://schemas.microsoft.com/office/powerpoint/2010/main" val="233243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fltVal val="0.5"/>
                                          </p:val>
                                        </p:tav>
                                        <p:tav tm="100000">
                                          <p:val>
                                            <p:strVal val="#ppt_x"/>
                                          </p:val>
                                        </p:tav>
                                      </p:tavLst>
                                    </p:anim>
                                    <p:anim calcmode="lin" valueType="num">
                                      <p:cBhvr>
                                        <p:cTn id="19" dur="500" fill="hold"/>
                                        <p:tgtEl>
                                          <p:spTgt spid="13"/>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fltVal val="0.5"/>
                                          </p:val>
                                        </p:tav>
                                        <p:tav tm="100000">
                                          <p:val>
                                            <p:strVal val="#ppt_x"/>
                                          </p:val>
                                        </p:tav>
                                      </p:tavLst>
                                    </p:anim>
                                    <p:anim calcmode="lin" valueType="num">
                                      <p:cBhvr>
                                        <p:cTn id="27"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71112" y="1157448"/>
            <a:ext cx="10563687" cy="5700552"/>
          </a:xfrm>
          <a:prstGeom prst="rect">
            <a:avLst/>
          </a:prstGeom>
        </p:spPr>
      </p:pic>
      <p:sp>
        <p:nvSpPr>
          <p:cNvPr id="5" name="Rectangle 4"/>
          <p:cNvSpPr/>
          <p:nvPr/>
        </p:nvSpPr>
        <p:spPr>
          <a:xfrm>
            <a:off x="2551515" y="1800939"/>
            <a:ext cx="8226531" cy="2308324"/>
          </a:xfrm>
          <a:prstGeom prst="rect">
            <a:avLst/>
          </a:prstGeom>
        </p:spPr>
        <p:txBody>
          <a:bodyPr wrap="square">
            <a:spAutoFit/>
          </a:bodyP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Những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hình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ảnh</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tôm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sẵn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bắt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lúa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sẵn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ăn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đặc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điểm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vùng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Tháp</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Mười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Từ</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đó</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biết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tình</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cảm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tác</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giả</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đối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vùng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đất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này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04461" y="21348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chemeClr val="tx1"/>
                </a:solidFill>
                <a:latin typeface="Times New Roman" panose="02020603050405020304" pitchFamily="18" charset="0"/>
                <a:ea typeface="Times New Roman" panose="02020603050405020304" pitchFamily="18" charset="0"/>
              </a:rPr>
              <a:t>4</a:t>
            </a:r>
            <a:r>
              <a:rPr kumimoji="0" lang="pt-BR"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Bài ca dao thứ bốn. </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732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360218" y="1205345"/>
            <a:ext cx="11679382" cy="5306291"/>
          </a:xfrm>
          <a:prstGeom prst="round2DiagRect">
            <a:avLst/>
          </a:prstGeom>
          <a:solidFill>
            <a:schemeClr val="accent3">
              <a:lumMod val="20000"/>
              <a:lumOff val="80000"/>
            </a:schemeClr>
          </a:solidFill>
          <a:ln w="28575"/>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Câu lục như một tiếng gọi, lời mời mọi người về vùng Đồng Tháp Mười.</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Những</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hình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ảnh</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cá</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tôm</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sẵn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bắt</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lúa</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trời</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sẵn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ăn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thể</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mn-cs"/>
              </a:rPr>
              <a:t>hiện</a:t>
            </a:r>
            <a:r>
              <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s</a:t>
            </a:r>
            <a:r>
              <a:rPr kumimoji="0" lang="vi-VN"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ự trù phú về sản vật mà thiên nhiên đã hào phóng ban tặng và qua đó thể hiện niềm tự hào về sự giàu có của thiên nhiên vùng Đồng Tháp Mười.</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04461" y="21348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chemeClr val="tx1"/>
                </a:solidFill>
                <a:latin typeface="Times New Roman" panose="02020603050405020304" pitchFamily="18" charset="0"/>
                <a:ea typeface="Times New Roman" panose="02020603050405020304" pitchFamily="18" charset="0"/>
              </a:rPr>
              <a:t>4</a:t>
            </a:r>
            <a:r>
              <a:rPr kumimoji="0" lang="pt-BR" sz="36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Bài ca dao thứ bốn. </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73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1673"/>
            <a:ext cx="8382000"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I. </a:t>
            </a:r>
            <a:r>
              <a:rPr lang="en-US" sz="4800" b="1" u="sng" dirty="0">
                <a:latin typeface="Times New Roman" panose="02020603050405020304" pitchFamily="18" charset="0"/>
                <a:cs typeface="Times New Roman" panose="02020603050405020304" pitchFamily="18" charset="0"/>
              </a:rPr>
              <a:t>TÌM HIỂU CHUNG</a:t>
            </a:r>
          </a:p>
        </p:txBody>
      </p:sp>
      <p:sp>
        <p:nvSpPr>
          <p:cNvPr id="4" name="Rectangle 3"/>
          <p:cNvSpPr/>
          <p:nvPr/>
        </p:nvSpPr>
        <p:spPr>
          <a:xfrm>
            <a:off x="-1925783" y="1618934"/>
            <a:ext cx="9822873" cy="830997"/>
          </a:xfrm>
          <a:prstGeom prst="rect">
            <a:avLst/>
          </a:prstGeom>
        </p:spPr>
        <p:txBody>
          <a:bodyPr wrap="square">
            <a:spAutoFit/>
          </a:bodyPr>
          <a:lstStyle/>
          <a:p>
            <a:pPr lvl="0" algn="ct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văn</a:t>
            </a: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endParaRPr lang="zh-CN"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5" name="TextBox 4"/>
          <p:cNvSpPr txBox="1"/>
          <p:nvPr/>
        </p:nvSpPr>
        <p:spPr>
          <a:xfrm>
            <a:off x="304800" y="2942826"/>
            <a:ext cx="7453745"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III. TỔNG KẾT</a:t>
            </a:r>
          </a:p>
        </p:txBody>
      </p:sp>
    </p:spTree>
    <p:extLst>
      <p:ext uri="{BB962C8B-B14F-4D97-AF65-F5344CB8AC3E}">
        <p14:creationId xmlns:p14="http://schemas.microsoft.com/office/powerpoint/2010/main" val="15125444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6" y="169039"/>
            <a:ext cx="11928764" cy="6186309"/>
          </a:xfrm>
          <a:prstGeom prst="rect">
            <a:avLst/>
          </a:prstGeom>
        </p:spPr>
        <p:txBody>
          <a:bodyPr wrap="square">
            <a:spAutoFit/>
          </a:bodyPr>
          <a:lstStyle/>
          <a:p>
            <a:pPr algn="just">
              <a:spcAft>
                <a:spcPts val="0"/>
              </a:spcAft>
            </a:pPr>
            <a:r>
              <a:rPr lang="nl-NL" sz="4400" b="1" dirty="0">
                <a:latin typeface="Times New Roman" panose="02020603050405020304" pitchFamily="18" charset="0"/>
                <a:ea typeface="Times New Roman" panose="02020603050405020304" pitchFamily="18" charset="0"/>
              </a:rPr>
              <a:t>1. </a:t>
            </a:r>
            <a:r>
              <a:rPr lang="fr-FR" sz="4400" b="1" u="sng" dirty="0" err="1">
                <a:latin typeface="Times New Roman" panose="02020603050405020304" pitchFamily="18" charset="0"/>
                <a:ea typeface="Times New Roman" panose="02020603050405020304" pitchFamily="18" charset="0"/>
              </a:rPr>
              <a:t>Nghệ</a:t>
            </a:r>
            <a:r>
              <a:rPr lang="fr-FR" sz="4400" b="1" u="sng" dirty="0">
                <a:latin typeface="Times New Roman" panose="02020603050405020304" pitchFamily="18" charset="0"/>
                <a:ea typeface="Times New Roman" panose="02020603050405020304" pitchFamily="18" charset="0"/>
              </a:rPr>
              <a:t> </a:t>
            </a:r>
            <a:r>
              <a:rPr lang="fr-FR" sz="4400" b="1" u="sng" dirty="0" err="1">
                <a:latin typeface="Times New Roman" panose="02020603050405020304" pitchFamily="18" charset="0"/>
                <a:ea typeface="Times New Roman" panose="02020603050405020304" pitchFamily="18" charset="0"/>
              </a:rPr>
              <a:t>thuật</a:t>
            </a:r>
            <a:r>
              <a:rPr lang="fr-FR" sz="4400" b="1" u="sng" dirty="0">
                <a:latin typeface="Times New Roman" panose="02020603050405020304" pitchFamily="18" charset="0"/>
                <a:ea typeface="Times New Roman" panose="02020603050405020304" pitchFamily="18" charset="0"/>
              </a:rPr>
              <a:t> :</a:t>
            </a:r>
            <a:endParaRPr lang="en-US" sz="4400" dirty="0">
              <a:latin typeface="Times New Roman" panose="02020603050405020304" pitchFamily="18" charset="0"/>
              <a:ea typeface="Times New Roman" panose="02020603050405020304" pitchFamily="18" charset="0"/>
            </a:endParaRPr>
          </a:p>
          <a:p>
            <a:pPr>
              <a:spcAft>
                <a:spcPts val="0"/>
              </a:spcAft>
            </a:pPr>
            <a:r>
              <a:rPr lang="fr-FR" sz="4400" dirty="0">
                <a:latin typeface="Times New Roman" panose="02020603050405020304" pitchFamily="18" charset="0"/>
                <a:ea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rPr>
              <a:t>Thể</a:t>
            </a:r>
            <a:r>
              <a:rPr lang="vi-VN" sz="4400" dirty="0">
                <a:latin typeface="Times New Roman" panose="02020603050405020304" pitchFamily="18" charset="0"/>
                <a:ea typeface="Times New Roman" panose="02020603050405020304" pitchFamily="18" charset="0"/>
              </a:rPr>
              <a:t> thơ lục bát, ngôn ngữ mộc mạc, </a:t>
            </a:r>
            <a:r>
              <a:rPr lang="en-US" sz="4400" dirty="0" err="1">
                <a:latin typeface="Times New Roman" panose="02020603050405020304" pitchFamily="18" charset="0"/>
                <a:ea typeface="Times New Roman" panose="02020603050405020304" pitchFamily="18" charset="0"/>
              </a:rPr>
              <a:t>giàu</a:t>
            </a:r>
            <a:r>
              <a:rPr lang="vi-VN" sz="4400" dirty="0">
                <a:latin typeface="Times New Roman" panose="02020603050405020304" pitchFamily="18" charset="0"/>
                <a:ea typeface="Times New Roman" panose="02020603050405020304" pitchFamily="18" charset="0"/>
              </a:rPr>
              <a:t> hình ảnh</a:t>
            </a:r>
            <a:br>
              <a:rPr lang="vi-VN" sz="4400" dirty="0">
                <a:latin typeface="Times New Roman" panose="02020603050405020304" pitchFamily="18" charset="0"/>
                <a:ea typeface="Times New Roman" panose="02020603050405020304" pitchFamily="18" charset="0"/>
              </a:rPr>
            </a:br>
            <a:r>
              <a:rPr lang="vi-VN" sz="4400" dirty="0">
                <a:latin typeface="Times New Roman" panose="02020603050405020304" pitchFamily="18" charset="0"/>
                <a:ea typeface="Times New Roman" panose="02020603050405020304" pitchFamily="18" charset="0"/>
              </a:rPr>
              <a:t>- Các biện pháp nghệ thuật: liệt kê, điệp từ.</a:t>
            </a:r>
            <a:endParaRPr lang="en-US" sz="4400" dirty="0">
              <a:latin typeface="Times New Roman" panose="02020603050405020304" pitchFamily="18" charset="0"/>
              <a:ea typeface="Times New Roman" panose="02020603050405020304" pitchFamily="18" charset="0"/>
            </a:endParaRPr>
          </a:p>
          <a:p>
            <a:pPr algn="just">
              <a:spcAft>
                <a:spcPts val="0"/>
              </a:spcAft>
            </a:pPr>
            <a:r>
              <a:rPr lang="fr-FR" sz="4400" dirty="0">
                <a:latin typeface="Times New Roman" panose="02020603050405020304" pitchFamily="18" charset="0"/>
                <a:ea typeface="Times New Roman" panose="02020603050405020304" pitchFamily="18" charset="0"/>
              </a:rPr>
              <a:t> </a:t>
            </a:r>
            <a:r>
              <a:rPr lang="nl-NL" sz="4400" b="1" dirty="0">
                <a:latin typeface="Times New Roman" panose="02020603050405020304" pitchFamily="18" charset="0"/>
                <a:ea typeface="Times New Roman" panose="02020603050405020304" pitchFamily="18" charset="0"/>
              </a:rPr>
              <a:t>2.</a:t>
            </a:r>
            <a:r>
              <a:rPr lang="nl-NL" sz="4400" b="1" u="sng" dirty="0">
                <a:latin typeface="Times New Roman" panose="02020603050405020304" pitchFamily="18" charset="0"/>
                <a:ea typeface="Times New Roman" panose="02020603050405020304" pitchFamily="18" charset="0"/>
              </a:rPr>
              <a:t> Nội dung:</a:t>
            </a:r>
            <a:endParaRPr lang="en-US" sz="4400" dirty="0">
              <a:latin typeface="Times New Roman" panose="02020603050405020304" pitchFamily="18" charset="0"/>
              <a:ea typeface="Times New Roman" panose="02020603050405020304" pitchFamily="18" charset="0"/>
            </a:endParaRPr>
          </a:p>
          <a:p>
            <a:pPr>
              <a:spcAft>
                <a:spcPts val="0"/>
              </a:spcAft>
            </a:pPr>
            <a:r>
              <a:rPr lang="fr-FR" sz="4400" i="1" dirty="0">
                <a:latin typeface="Times New Roman" panose="02020603050405020304" pitchFamily="18" charset="0"/>
                <a:ea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rPr>
              <a:t>Nội</a:t>
            </a:r>
            <a:r>
              <a:rPr lang="fr-FR" sz="4400" i="1" dirty="0">
                <a:latin typeface="Times New Roman" panose="02020603050405020304" pitchFamily="18" charset="0"/>
                <a:ea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rPr>
              <a:t>dung</a:t>
            </a:r>
            <a:r>
              <a:rPr lang="fr-FR" sz="4400" i="1" dirty="0">
                <a:latin typeface="Times New Roman" panose="02020603050405020304" pitchFamily="18" charset="0"/>
                <a:ea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rPr>
              <a:t>Các</a:t>
            </a:r>
            <a:r>
              <a:rPr lang="vi-VN" sz="4400" dirty="0">
                <a:latin typeface="Times New Roman" panose="02020603050405020304" pitchFamily="18" charset="0"/>
                <a:ea typeface="Times New Roman" panose="02020603050405020304" pitchFamily="18" charset="0"/>
              </a:rPr>
              <a:t> bài ca dao đã thể hiện được vẻ đẹp cảnh vật, con người, truyền thống văn hóa của các vùng miền trên cả nước.</a:t>
            </a:r>
            <a:endParaRPr lang="en-US" sz="4400" dirty="0">
              <a:latin typeface="Times New Roman" panose="02020603050405020304" pitchFamily="18" charset="0"/>
              <a:ea typeface="Times New Roman" panose="02020603050405020304" pitchFamily="18" charset="0"/>
            </a:endParaRPr>
          </a:p>
          <a:p>
            <a:pPr>
              <a:spcAft>
                <a:spcPts val="0"/>
              </a:spcAft>
            </a:pPr>
            <a:r>
              <a:rPr lang="fr-FR" sz="4400" i="1" dirty="0">
                <a:latin typeface="Times New Roman" panose="02020603050405020304" pitchFamily="18" charset="0"/>
                <a:ea typeface="Times New Roman" panose="02020603050405020304" pitchFamily="18" charset="0"/>
              </a:rPr>
              <a:t>* Ý </a:t>
            </a:r>
            <a:r>
              <a:rPr lang="fr-FR" sz="4400" i="1" dirty="0" err="1">
                <a:latin typeface="Times New Roman" panose="02020603050405020304" pitchFamily="18" charset="0"/>
                <a:ea typeface="Times New Roman" panose="02020603050405020304" pitchFamily="18" charset="0"/>
              </a:rPr>
              <a:t>nghĩa</a:t>
            </a:r>
            <a:r>
              <a:rPr lang="fr-FR" sz="4400" i="1" dirty="0">
                <a:latin typeface="Times New Roman" panose="02020603050405020304" pitchFamily="18" charset="0"/>
                <a:ea typeface="Times New Roman" panose="02020603050405020304" pitchFamily="18" charset="0"/>
              </a:rPr>
              <a:t>:</a:t>
            </a:r>
            <a:r>
              <a:rPr lang="fr-FR" sz="4400" dirty="0">
                <a:latin typeface="Times New Roman" panose="02020603050405020304" pitchFamily="18" charset="0"/>
                <a:ea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rPr>
              <a:t>Thể</a:t>
            </a:r>
            <a:r>
              <a:rPr lang="vi-VN" sz="4400" dirty="0">
                <a:latin typeface="Times New Roman" panose="02020603050405020304" pitchFamily="18" charset="0"/>
                <a:ea typeface="Times New Roman" panose="02020603050405020304" pitchFamily="18" charset="0"/>
              </a:rPr>
              <a:t> hiện niềm tự hào, yêu mến với thiên nhiên và con người.</a:t>
            </a:r>
            <a:endParaRPr lang="en-US"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0692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95120" y="6211669"/>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4" name="TextBox 13"/>
          <p:cNvSpPr txBox="1"/>
          <p:nvPr/>
        </p:nvSpPr>
        <p:spPr>
          <a:xfrm>
            <a:off x="8886097" y="615625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pic>
        <p:nvPicPr>
          <p:cNvPr id="4" name="Picture 3"/>
          <p:cNvPicPr>
            <a:picLocks noChangeAspect="1"/>
          </p:cNvPicPr>
          <p:nvPr/>
        </p:nvPicPr>
        <p:blipFill>
          <a:blip r:embed="rId2"/>
          <a:stretch>
            <a:fillRect/>
          </a:stretch>
        </p:blipFill>
        <p:spPr>
          <a:xfrm>
            <a:off x="290944" y="138545"/>
            <a:ext cx="5708073" cy="597131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a:stretch>
            <a:fillRect/>
          </a:stretch>
        </p:blipFill>
        <p:spPr>
          <a:xfrm>
            <a:off x="6511637" y="138545"/>
            <a:ext cx="5361708" cy="60731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358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581892" y="1496291"/>
            <a:ext cx="2743200" cy="4551812"/>
          </a:xfrm>
          <a:prstGeom prst="rightArrow">
            <a:avLst>
              <a:gd name="adj1" fmla="val 50000"/>
              <a:gd name="adj2" fmla="val 36307"/>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ounded Rectangle 4"/>
              <p:cNvSpPr/>
              <p:nvPr/>
            </p:nvSpPr>
            <p:spPr>
              <a:xfrm>
                <a:off x="3560618" y="1066801"/>
                <a:ext cx="7908571" cy="5611090"/>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tên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sông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tên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núi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cao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sâu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nhất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nước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ta.</a:t>
                </a: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Cô </a:t>
                </a:r>
                <a:r>
                  <a:rPr lang="pt-BR" sz="4000" dirty="0">
                    <a:solidFill>
                      <a:prstClr val="black"/>
                    </a:solidFill>
                    <a:latin typeface="Times New Roman" panose="02020603050405020304" pitchFamily="18" charset="0"/>
                    <a:ea typeface="Times New Roman" panose="02020603050405020304" pitchFamily="18" charset="0"/>
                  </a:rPr>
                  <a:t>gái</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thể hiện sự khéo léo trong cách hỏi.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Sự hiểu biết sâu sắc về những địa danh của quê hương, đất nước.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3560618" y="1066801"/>
                <a:ext cx="7908571" cy="5611090"/>
              </a:xfrm>
              <a:prstGeom prst="roundRect">
                <a:avLst/>
              </a:prstGeom>
              <a:blipFill>
                <a:blip r:embed="rId2"/>
                <a:stretch>
                  <a:fillRect/>
                </a:stretch>
              </a:blipFill>
            </p:spPr>
            <p:txBody>
              <a:bodyPr/>
              <a:lstStyle/>
              <a:p>
                <a:r>
                  <a:rPr lang="en-US">
                    <a:noFill/>
                  </a:rPr>
                  <a:t> </a:t>
                </a:r>
              </a:p>
            </p:txBody>
          </p:sp>
        </mc:Fallback>
      </mc:AlternateContent>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203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161" y="2348385"/>
            <a:ext cx="3169300" cy="3464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Left Arrow Callout 1"/>
          <p:cNvSpPr/>
          <p:nvPr/>
        </p:nvSpPr>
        <p:spPr>
          <a:xfrm>
            <a:off x="2830265" y="1041240"/>
            <a:ext cx="9237043" cy="5650505"/>
          </a:xfrm>
          <a:prstGeom prst="leftArrowCallout">
            <a:avLst>
              <a:gd name="adj1" fmla="val 21829"/>
              <a:gd name="adj2" fmla="val 30036"/>
              <a:gd name="adj3" fmla="val 52437"/>
              <a:gd name="adj4" fmla="val 64977"/>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riêng</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nào được nhắc tới trong lời đối đáp này?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Vì sao chàng trai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cô gái lại dùng những địa danh với đặc điểm (của từng địa danh) như vậy để hỏi đáp?</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7700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3" y="1362495"/>
            <a:ext cx="3248487" cy="3840480"/>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657600" y="997528"/>
            <a:ext cx="8382000" cy="5860472"/>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Chàng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nhắc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địa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danh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núi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Lam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Đằng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lẫy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lừng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bờ</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cõi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 lần phá tan quân xâm lược trên sông Bạch Đằng, cuộc khởi nghĩa của Lê Lợi và nghĩa quân Lam Sơn chiến thắng giặc Minh. Qua đó, đã thể hiện niềm tự hào và tình yêu với quê hương đất nước.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3676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1" y="2207623"/>
            <a:ext cx="3609895" cy="3840480"/>
          </a:xfrm>
          <a:prstGeom prst="rightArrow">
            <a:avLst>
              <a:gd name="adj1" fmla="val 50000"/>
              <a:gd name="adj2" fmla="val 45070"/>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384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320" y="2110695"/>
            <a:ext cx="3169300" cy="3464052"/>
          </a:xfrm>
          <a:prstGeom prst="ellipse">
            <a:avLst/>
          </a:prstGeom>
          <a:ln>
            <a:noFill/>
          </a:ln>
          <a:effectLst>
            <a:softEdge rad="112500"/>
          </a:effectLst>
        </p:spPr>
      </p:pic>
      <p:sp>
        <p:nvSpPr>
          <p:cNvPr id="2" name="Left Arrow Callout 1"/>
          <p:cNvSpPr/>
          <p:nvPr/>
        </p:nvSpPr>
        <p:spPr>
          <a:xfrm>
            <a:off x="3313784" y="235527"/>
            <a:ext cx="8684252" cy="6386945"/>
          </a:xfrm>
          <a:prstGeom prst="lef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 cách đối đáp như vậy, em hiểu gì về mối quan hệ tình cảm của đôi trai gái đó? Và họ là người như thế nào?</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6696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08362" y="1570313"/>
            <a:ext cx="3598620" cy="5010595"/>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 Ý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nghĩa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906983" y="1122218"/>
            <a:ext cx="8104908" cy="5458690"/>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Đây là một hình thức để trai gái thử tài nhau, đo độ hiểu biết về kiến thức địa lí, lịch sử, văn hoá…trong những cuộc hát đối đáp.</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Người hỏi biết chọn những nét tiêu biểu của từng địa danh để hỏi, người đáp hiểu rất rõ và trả lời ý của người hỏi -&gt; Từ đó để thể hiện chia sẻ ,v</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ui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Thể hiện sự yêu quí, tự hào về q</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uê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hương, đất 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981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3" y="2014451"/>
            <a:ext cx="2846705" cy="3840480"/>
          </a:xfrm>
          <a:prstGeom prst="rightArrow">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Ý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hỏi đáp: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103419" y="1011382"/>
            <a:ext cx="8853054" cy="5846618"/>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Chàng trai cô gái cùng chung sự hiểu biết, cùng chung tình cảm với quê hương, đất nước. Đó là cơ sở và là cách để họ bày tỏ tình cảm với nhau.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Chàng trai, cô gái là những người sâu sắc, tế nhị.</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chàng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0583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371302" y="1707384"/>
            <a:ext cx="2664823" cy="3866605"/>
          </a:xfrm>
          <a:prstGeom prst="rightArrow">
            <a:avLst>
              <a:gd name="adj1" fmla="val 50000"/>
              <a:gd name="adj2" fmla="val 43137"/>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036125" y="921877"/>
            <a:ext cx="9045039" cy="5769868"/>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Tác giả đã sử dụng phép điệp từ “có”</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đã góp phần nhấn mạnh những nét đẹp đặc trưng của Bình Định và thể hiện lòng tự hào của tác giả dân gian về mảnh đất quê hương.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Bài thứ ba.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33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B0CB-1608-4DED-AF70-E2101F6C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2756" y="3920764"/>
            <a:ext cx="2576051" cy="3515552"/>
          </a:xfrm>
          <a:prstGeom prst="rect">
            <a:avLst/>
          </a:prstGeom>
        </p:spPr>
      </p:pic>
      <p:pic>
        <p:nvPicPr>
          <p:cNvPr id="4" name="图片 26"/>
          <p:cNvPicPr>
            <a:picLocks noChangeAspect="1"/>
          </p:cNvPicPr>
          <p:nvPr/>
        </p:nvPicPr>
        <p:blipFill rotWithShape="1">
          <a:blip r:embed="rId4"/>
          <a:srcRect b="59977"/>
          <a:stretch/>
        </p:blipFill>
        <p:spPr>
          <a:xfrm>
            <a:off x="8071841" y="-763550"/>
            <a:ext cx="4848301" cy="2744797"/>
          </a:xfrm>
          <a:prstGeom prst="rect">
            <a:avLst/>
          </a:prstGeom>
        </p:spPr>
      </p:pic>
      <p:pic>
        <p:nvPicPr>
          <p:cNvPr id="5" name="图片 2" descr="51miz-E1074969-285A63C0"/>
          <p:cNvPicPr>
            <a:picLocks noChangeAspect="1"/>
          </p:cNvPicPr>
          <p:nvPr/>
        </p:nvPicPr>
        <p:blipFill>
          <a:blip r:embed="rId5"/>
          <a:stretch>
            <a:fillRect/>
          </a:stretch>
        </p:blipFill>
        <p:spPr>
          <a:xfrm rot="398729">
            <a:off x="-1578946" y="3284181"/>
            <a:ext cx="5824936" cy="3883479"/>
          </a:xfrm>
          <a:prstGeom prst="rect">
            <a:avLst/>
          </a:prstGeom>
        </p:spPr>
      </p:pic>
      <p:sp>
        <p:nvSpPr>
          <p:cNvPr id="10" name="TextBox 21">
            <a:extLst>
              <a:ext uri="{FF2B5EF4-FFF2-40B4-BE49-F238E27FC236}">
                <a16:creationId xmlns:a16="http://schemas.microsoft.com/office/drawing/2014/main" id="{F54DA43B-CEBC-433F-ADBF-51ADD2281EED}"/>
              </a:ext>
            </a:extLst>
          </p:cNvPr>
          <p:cNvSpPr txBox="1"/>
          <p:nvPr/>
        </p:nvSpPr>
        <p:spPr>
          <a:xfrm>
            <a:off x="1491982" y="511055"/>
            <a:ext cx="9448799" cy="1200329"/>
          </a:xfrm>
          <a:prstGeom prst="rect">
            <a:avLst/>
          </a:prstGeom>
          <a:noFill/>
        </p:spPr>
        <p:txBody>
          <a:bodyPr wrap="square" rtlCol="0">
            <a:spAutoFit/>
          </a:bodyPr>
          <a:lstStyle/>
          <a:p>
            <a:pPr algn="ct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Vẻ</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đẹp</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quê</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hương</a:t>
            </a:r>
            <a:endParaRPr lang="zh-CN" altLang="en-US" sz="7200" b="1" dirty="0">
              <a:solidFill>
                <a:srgbClr val="FF0000"/>
              </a:solidFill>
              <a:effectLst>
                <a:outerShdw blurRad="38100" dist="38100" dir="2700000" algn="tl">
                  <a:srgbClr val="000000">
                    <a:alpha val="43137"/>
                  </a:srgbClr>
                </a:outerShdw>
              </a:effectLst>
              <a:latin typeface="Tinta Script" pitchFamily="50" charset="0"/>
              <a:cs typeface="+mn-ea"/>
              <a:sym typeface="+mn-lt"/>
            </a:endParaRPr>
          </a:p>
        </p:txBody>
      </p:sp>
      <p:sp>
        <p:nvSpPr>
          <p:cNvPr id="11" name="Rounded Rectangle 7">
            <a:extLst>
              <a:ext uri="{FF2B5EF4-FFF2-40B4-BE49-F238E27FC236}">
                <a16:creationId xmlns:a16="http://schemas.microsoft.com/office/drawing/2014/main" id="{A75D4714-D3BB-445E-80CF-A2E34B3E11E0}"/>
              </a:ext>
            </a:extLst>
          </p:cNvPr>
          <p:cNvSpPr/>
          <p:nvPr/>
        </p:nvSpPr>
        <p:spPr>
          <a:xfrm>
            <a:off x="5282134" y="213763"/>
            <a:ext cx="1558577" cy="5278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nta Script" pitchFamily="50" charset="0"/>
                <a:ea typeface="Aachen" panose="02020500000000000000" pitchFamily="18" charset="0"/>
                <a:cs typeface="Aachen" panose="02020500000000000000" pitchFamily="18" charset="0"/>
                <a:sym typeface="+mn-lt"/>
              </a:rPr>
              <a:t>Bài</a:t>
            </a:r>
            <a:r>
              <a:rPr lang="en-US" sz="3600" b="1" dirty="0">
                <a:solidFill>
                  <a:srgbClr val="FF0000"/>
                </a:solidFill>
                <a:latin typeface="Tinta Script" pitchFamily="50" charset="0"/>
                <a:ea typeface="Aachen" panose="02020500000000000000" pitchFamily="18" charset="0"/>
                <a:cs typeface="Aachen" panose="02020500000000000000" pitchFamily="18" charset="0"/>
                <a:sym typeface="+mn-lt"/>
              </a:rPr>
              <a:t> 3</a:t>
            </a:r>
            <a:endParaRPr lang="en-US" sz="3600" b="1" dirty="0">
              <a:solidFill>
                <a:srgbClr val="FF0000"/>
              </a:solidFill>
              <a:latin typeface="Tinta Script" pitchFamily="50" charset="0"/>
              <a:ea typeface="Aachen" panose="02020500000000000000" pitchFamily="18" charset="0"/>
              <a:cs typeface="Aachen" panose="02020500000000000000" pitchFamily="18" charset="0"/>
            </a:endParaRPr>
          </a:p>
        </p:txBody>
      </p:sp>
      <p:sp>
        <p:nvSpPr>
          <p:cNvPr id="13" name="文本框 4" descr="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
            <a:extLst>
              <a:ext uri="{FF2B5EF4-FFF2-40B4-BE49-F238E27FC236}">
                <a16:creationId xmlns:a16="http://schemas.microsoft.com/office/drawing/2014/main" id="{818E8AD5-608D-4017-8702-D57A7934AE05}"/>
              </a:ext>
            </a:extLst>
          </p:cNvPr>
          <p:cNvSpPr txBox="1"/>
          <p:nvPr/>
        </p:nvSpPr>
        <p:spPr>
          <a:xfrm>
            <a:off x="1587232" y="1693327"/>
            <a:ext cx="9353549" cy="2585323"/>
          </a:xfrm>
          <a:prstGeom prst="rect">
            <a:avLst/>
          </a:prstGeom>
          <a:noFill/>
          <a:effectLst>
            <a:glow rad="139700">
              <a:schemeClr val="tx1">
                <a:lumMod val="50000"/>
                <a:lumOff val="50000"/>
                <a:alpha val="40000"/>
              </a:schemeClr>
            </a:glow>
          </a:effectLst>
        </p:spPr>
        <p:txBody>
          <a:bodyPr wrap="square" rtlCol="0">
            <a:spAutoFit/>
          </a:bodyPr>
          <a:lstStyle/>
          <a:p>
            <a:pPr algn="ct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TIẾT 29-30</a:t>
            </a:r>
          </a:p>
          <a:p>
            <a:pPr algn="ct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Những</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câu</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hát</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dân</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gian</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về</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p>
          <a:p>
            <a:pPr algn="ct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vẻ</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đẹp</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quê</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hương</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p>
        </p:txBody>
      </p:sp>
    </p:spTree>
    <p:extLst>
      <p:ext uri="{BB962C8B-B14F-4D97-AF65-F5344CB8AC3E}">
        <p14:creationId xmlns:p14="http://schemas.microsoft.com/office/powerpoint/2010/main" val="55643055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53" presetClass="entr" presetSubtype="16" fill="hold" grpId="0" nodeType="withEffect">
                                  <p:stCondLst>
                                    <p:cond delay="50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799" y="221673"/>
            <a:ext cx="10280074" cy="830997"/>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I</a:t>
            </a:r>
            <a:r>
              <a:rPr lang="en-US" sz="4800" b="1">
                <a:latin typeface="Times New Roman" panose="02020603050405020304" pitchFamily="18" charset="0"/>
                <a:cs typeface="Times New Roman" panose="02020603050405020304" pitchFamily="18" charset="0"/>
              </a:rPr>
              <a:t>. </a:t>
            </a:r>
            <a:r>
              <a:rPr lang="en-US" sz="4800" b="1" u="sng">
                <a:latin typeface="Times New Roman" panose="02020603050405020304" pitchFamily="18" charset="0"/>
                <a:cs typeface="Times New Roman" panose="02020603050405020304" pitchFamily="18" charset="0"/>
              </a:rPr>
              <a:t>TRẢI NGHIỆM CÙNG VĂN BẢN:</a:t>
            </a:r>
            <a:endParaRPr lang="en-US" sz="4800" b="1" u="sng" dirty="0">
              <a:latin typeface="Times New Roman" panose="02020603050405020304" pitchFamily="18" charset="0"/>
              <a:cs typeface="Times New Roman" panose="02020603050405020304" pitchFamily="18" charset="0"/>
            </a:endParaRPr>
          </a:p>
        </p:txBody>
      </p:sp>
      <p:sp>
        <p:nvSpPr>
          <p:cNvPr id="3" name="Rectangle 2"/>
          <p:cNvSpPr/>
          <p:nvPr/>
        </p:nvSpPr>
        <p:spPr>
          <a:xfrm>
            <a:off x="-521341" y="1217704"/>
            <a:ext cx="6908286" cy="830997"/>
          </a:xfrm>
          <a:prstGeom prst="rect">
            <a:avLst/>
          </a:prstGeom>
        </p:spPr>
        <p:txBody>
          <a:bodyPr wrap="square">
            <a:spAutoFit/>
          </a:bodyPr>
          <a:lstStyle/>
          <a:p>
            <a:pPr algn="ct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1. Tri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thức</a:t>
            </a: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endParaRPr lang="zh-CN" alt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9865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23949" y="1643150"/>
            <a:ext cx="2665615"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noProof="0" dirty="0">
                <a:solidFill>
                  <a:srgbClr val="FF0000"/>
                </a:solidFill>
                <a:latin typeface="Times New Roman" panose="02020603050405020304" pitchFamily="18" charset="0"/>
                <a:ea typeface="Times New Roman" panose="02020603050405020304" pitchFamily="18" charset="0"/>
              </a:rPr>
              <a:t>- Lục bát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3394365" y="249381"/>
            <a:ext cx="8672944" cy="627610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400" dirty="0">
                <a:solidFill>
                  <a:srgbClr val="FF0000"/>
                </a:solidFill>
                <a:latin typeface="Times New Roman" panose="02020603050405020304" pitchFamily="18" charset="0"/>
                <a:ea typeface="Times New Roman" panose="02020603050405020304" pitchFamily="18" charset="0"/>
              </a:rPr>
              <a:t>Là thể thơ có từ lâu đời của dân tộc Việt Nam gồm một dòng 6 tiếng (dòng lục) và một dòng 8 tiếng (dòng bát)</a:t>
            </a:r>
            <a:r>
              <a:rPr kumimoji="0" lang="pt-B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432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23949" y="1643150"/>
            <a:ext cx="2665615"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noProof="0" dirty="0">
                <a:solidFill>
                  <a:srgbClr val="FF0000"/>
                </a:solidFill>
                <a:latin typeface="Times New Roman" panose="02020603050405020304" pitchFamily="18" charset="0"/>
                <a:ea typeface="Times New Roman" panose="02020603050405020304" pitchFamily="18" charset="0"/>
              </a:rPr>
              <a:t>- Cách gieo vần</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3394365" y="249381"/>
            <a:ext cx="8672944" cy="627610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17040" algn="l"/>
              </a:tabLst>
              <a:defRPr/>
            </a:pP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Tiếng thứ 6 của </a:t>
            </a:r>
            <a:r>
              <a:rPr lang="pt-BR" sz="4000" dirty="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lục vần với tiếng thứ 6 của </a:t>
            </a:r>
            <a:r>
              <a:rPr lang="pt-BR" sz="4000" dirty="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bát kế</a:t>
            </a:r>
            <a:r>
              <a:rPr kumimoji="0" lang="pt-BR" sz="40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nó</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tiếng thứ 8 của </a:t>
            </a:r>
            <a:r>
              <a:rPr lang="pt-BR" sz="4000" dirty="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bát vần với tiếng thứ 6 của </a:t>
            </a:r>
            <a:r>
              <a:rPr lang="pt-BR" sz="4000" dirty="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lục tiếp</a:t>
            </a:r>
            <a:r>
              <a:rPr kumimoji="0" lang="pt-BR" sz="40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theo</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72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www.jpppt.com">
  <a:themeElements>
    <a:clrScheme name="自定义 1">
      <a:dk1>
        <a:sysClr val="windowText" lastClr="000000"/>
      </a:dk1>
      <a:lt1>
        <a:sysClr val="window" lastClr="FFFFFF"/>
      </a:lt1>
      <a:dk2>
        <a:srgbClr val="1B6D8B"/>
      </a:dk2>
      <a:lt2>
        <a:srgbClr val="1B6D8B"/>
      </a:lt2>
      <a:accent1>
        <a:srgbClr val="1B6D8B"/>
      </a:accent1>
      <a:accent2>
        <a:srgbClr val="1B6D8B"/>
      </a:accent2>
      <a:accent3>
        <a:srgbClr val="1B6D8B"/>
      </a:accent3>
      <a:accent4>
        <a:srgbClr val="1B6D8B"/>
      </a:accent4>
      <a:accent5>
        <a:srgbClr val="1B6D8B"/>
      </a:accent5>
      <a:accent6>
        <a:srgbClr val="1B6D8B"/>
      </a:accent6>
      <a:hlink>
        <a:srgbClr val="1B6D8B"/>
      </a:hlink>
      <a:folHlink>
        <a:srgbClr val="1B6D8B"/>
      </a:folHlink>
    </a:clrScheme>
    <a:fontScheme name="l3ev4bjd">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2824</Words>
  <Application>Microsoft Office PowerPoint</Application>
  <PresentationFormat>Widescreen</PresentationFormat>
  <Paragraphs>369</Paragraphs>
  <Slides>57</Slides>
  <Notes>23</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57</vt:i4>
      </vt:variant>
    </vt:vector>
  </HeadingPairs>
  <TitlesOfParts>
    <vt:vector size="75" baseType="lpstr">
      <vt:lpstr>Arial</vt:lpstr>
      <vt:lpstr>Calibri</vt:lpstr>
      <vt:lpstr>Calibri Light</vt:lpstr>
      <vt:lpstr>Cambria Math</vt:lpstr>
      <vt:lpstr>LinoScript</vt:lpstr>
      <vt:lpstr>SVN-Amperzand</vt:lpstr>
      <vt:lpstr>SVN-Anastasia</vt:lpstr>
      <vt:lpstr>SVN-Bear</vt:lpstr>
      <vt:lpstr>SVN-Bira</vt:lpstr>
      <vt:lpstr>SVN-Blenda Script</vt:lpstr>
      <vt:lpstr>Times New Roman</vt:lpstr>
      <vt:lpstr>Tinta Script</vt:lpstr>
      <vt:lpstr>Wingdings 3</vt:lpstr>
      <vt:lpstr>思源黑体 CN Light</vt:lpstr>
      <vt:lpstr>www.jpppt.com</vt:lpstr>
      <vt:lpstr>www.freeppt7.com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Những câu hát dân gian về vẻ đẹp quê hương</dc:title>
  <dc:subject>B79_G6</dc:subject>
  <dc:creator/>
  <cp:keywords>vietlanglit</cp:keywords>
  <dc:description>vietlanglit.com</dc:description>
  <cp:lastModifiedBy/>
  <cp:revision>1</cp:revision>
  <dcterms:created xsi:type="dcterms:W3CDTF">2019-06-17T20:10:39Z</dcterms:created>
  <dcterms:modified xsi:type="dcterms:W3CDTF">2025-02-07T16:26:39Z</dcterms:modified>
  <cp:category>Ngữ văn 6 CTST</cp:category>
</cp:coreProperties>
</file>