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5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76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6673B-1CC7-4E19-BDE3-AD6B4A710382}" type="datetimeFigureOut">
              <a:rPr lang="en-US" smtClean="0"/>
              <a:t>16/10/2023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4CE60-15F7-484C-A1FD-51A1B08EB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4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C9EF-5005-46EE-BA70-21B84FE82CF1}" type="slidenum">
              <a:rPr lang="en-US" altLang="vi-VN" smtClean="0"/>
              <a:pPr/>
              <a:t>1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542809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1A4CA-38DA-442A-A908-8353A89E3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29864-3B95-421A-9288-1CF4A830C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A4621-4802-4C04-925A-E42EDA657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309-17AA-4A9B-8298-AE656816EBBF}" type="datetimeFigureOut">
              <a:rPr lang="en-US" smtClean="0"/>
              <a:t>16/10/2023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C1C4E-6ADF-4E77-8E13-9EEAEA4F4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F5A4F-B3FE-4AD9-9FDF-6076D2DC6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2A11-5C66-41B7-B7B5-A371649E2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2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66531-85A2-496C-B2EA-10E1A5026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B1BDA9-8173-4DD5-9FF1-7C7542037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E24C2-D0D9-4E86-9D03-BA75608F7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309-17AA-4A9B-8298-AE656816EBBF}" type="datetimeFigureOut">
              <a:rPr lang="en-US" smtClean="0"/>
              <a:t>16/10/2023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6D1B1-E79C-4B79-8B59-3D604225B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4C218-18C0-4B7B-A60A-74B96F86B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2A11-5C66-41B7-B7B5-A371649E2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0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9BBDDD-44EA-4291-8E7F-F2CFBFE0C2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D2A3D-E684-4405-B41B-CB64E5E6F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E5708-5CA4-42D3-9494-8AB3A77E0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309-17AA-4A9B-8298-AE656816EBBF}" type="datetimeFigureOut">
              <a:rPr lang="en-US" smtClean="0"/>
              <a:t>16/10/2023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6DD2E-4ECA-48A7-A20A-A3135ECA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DE89D-6400-47B3-97DE-E1DE2C704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2A11-5C66-41B7-B7B5-A371649E2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E7C20-7ACA-43C0-8B64-11AEA7321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B957D-8A57-4E55-AF39-F5E3941B5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6E276-F534-4754-8736-40F62216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309-17AA-4A9B-8298-AE656816EBBF}" type="datetimeFigureOut">
              <a:rPr lang="en-US" smtClean="0"/>
              <a:t>16/10/2023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E480E-70AB-4271-977D-CB67950BA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822E4-B957-4A24-AE7B-69D77CA7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2A11-5C66-41B7-B7B5-A371649E2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1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F2512-8FE2-4C1E-BE7C-928A53CA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681F3-AC0D-4FB1-8B76-39E63F61A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A2B6-509D-49B0-9A62-B704F4C24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309-17AA-4A9B-8298-AE656816EBBF}" type="datetimeFigureOut">
              <a:rPr lang="en-US" smtClean="0"/>
              <a:t>16/10/2023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25ADD-31D2-43F7-A529-53C9E0A9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FC788-A9A3-4883-934C-039CF7DAE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2A11-5C66-41B7-B7B5-A371649E2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7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2FEC2-8AD6-472C-9C2B-A1DB8999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D86F2-F0D0-4BD3-AD8B-9DD20AF32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526F42-8286-4B7A-A67E-245ACD74E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608A5-83F1-4BB2-B378-45D059114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309-17AA-4A9B-8298-AE656816EBBF}" type="datetimeFigureOut">
              <a:rPr lang="en-US" smtClean="0"/>
              <a:t>16/10/2023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C6F65-77BE-4D35-BF72-EBDA640D0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50059-24B3-4EA7-8807-BE250686C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2A11-5C66-41B7-B7B5-A371649E2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EBA73-548F-4ABA-97C4-F10AF260B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B71CC-94FA-4112-9509-7596B2D31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54551-1D13-4C4F-81F0-B7512C413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1FAA3A-EB4C-4FFF-8F38-5168CA24D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CBD433-D87E-4C04-A53A-5C4363D384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D0AA3C-C942-4301-884B-1D92D8AEC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309-17AA-4A9B-8298-AE656816EBBF}" type="datetimeFigureOut">
              <a:rPr lang="en-US" smtClean="0"/>
              <a:t>16/10/2023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2C3992-8F29-40A9-B18D-D17C5E86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2AD352-2A04-4474-BCFC-B4037E130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2A11-5C66-41B7-B7B5-A371649E2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9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404A3-BD70-413B-9592-08ECAEADE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B3FFEB-98B6-43A6-856B-88B52C247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309-17AA-4A9B-8298-AE656816EBBF}" type="datetimeFigureOut">
              <a:rPr lang="en-US" smtClean="0"/>
              <a:t>16/10/2023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40065B-3C3D-4CDB-9CD9-40EE3B2A1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EC40B6-3A54-4ABF-9BFC-1A84D3177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2A11-5C66-41B7-B7B5-A371649E2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4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9B9B60-224B-4F68-A5D5-5B6E4F387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309-17AA-4A9B-8298-AE656816EBBF}" type="datetimeFigureOut">
              <a:rPr lang="en-US" smtClean="0"/>
              <a:t>16/10/2023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183333-6D47-461C-8B36-742C9602A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3F942-30F2-41B6-B395-5D91D8F6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2A11-5C66-41B7-B7B5-A371649E2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1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646A1-987D-4F1A-907A-0B230E6D7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91827-3713-47B8-A608-B7C376DFB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8ED82-6A9C-406A-9720-5C1A48F2B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0B211-482D-438F-8ECD-4137F4088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309-17AA-4A9B-8298-AE656816EBBF}" type="datetimeFigureOut">
              <a:rPr lang="en-US" smtClean="0"/>
              <a:t>16/10/2023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54058-A745-4BD7-84E9-E35B3D0B1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22261-A151-46D3-B838-766D5227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2A11-5C66-41B7-B7B5-A371649E2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4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03538-B39D-4945-ABA6-739A1AAB3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D463A7-DB52-4289-9C43-813FF0212E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FECD3-4882-45C0-8C8A-6CCF08434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582BF-9074-439C-9730-FBAFBAC85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B309-17AA-4A9B-8298-AE656816EBBF}" type="datetimeFigureOut">
              <a:rPr lang="en-US" smtClean="0"/>
              <a:t>16/10/2023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212D8-9A10-4176-8C52-716FBAD7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64709-BF3C-476F-9916-98AA81067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2A11-5C66-41B7-B7B5-A371649E2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6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124086-B064-43C0-B848-13DD4B20F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B3379-53E4-4D43-8707-8577EBB6A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E5382-1CB4-4858-A324-2340B0684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B309-17AA-4A9B-8298-AE656816EBBF}" type="datetimeFigureOut">
              <a:rPr lang="en-US" smtClean="0"/>
              <a:t>16/10/2023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A3294-AE4B-4180-AD10-BBF0DBF813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0488F-F6C7-4059-AD5B-791B07EAC8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32A11-5C66-41B7-B7B5-A371649E2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9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2039939" y="6351"/>
            <a:ext cx="7813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THCS THỊ TRẤN PHÚ HÒA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1752600" y="1371601"/>
            <a:ext cx="8686800" cy="665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THAM GIA LỚP HỌC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886200" y="2362201"/>
            <a:ext cx="44005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971515"/>
                  </a:solidFill>
                  <a:round/>
                  <a:headEnd/>
                  <a:tailEnd/>
                </a:ln>
                <a:solidFill>
                  <a:srgbClr val="B944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CÔNG NGHỆ 6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828800" y="3886201"/>
            <a:ext cx="3962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000" b="1">
                <a:solidFill>
                  <a:srgbClr val="33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581400" y="4495800"/>
            <a:ext cx="6553200" cy="1905000"/>
          </a:xfrm>
          <a:prstGeom prst="horizontalScroll">
            <a:avLst>
              <a:gd name="adj" fmla="val 18912"/>
            </a:avLst>
          </a:prstGeom>
          <a:gradFill rotWithShape="1">
            <a:gsLst>
              <a:gs pos="0">
                <a:srgbClr val="FF33CC"/>
              </a:gs>
              <a:gs pos="100000">
                <a:srgbClr val="CCFF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i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 THỊ MINH NỮ</a:t>
            </a:r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04" name="AutoShape 8"/>
          <p:cNvSpPr>
            <a:spLocks noChangeArrowheads="1"/>
          </p:cNvSpPr>
          <p:nvPr/>
        </p:nvSpPr>
        <p:spPr bwMode="auto">
          <a:xfrm>
            <a:off x="2743200" y="2209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8077200" y="36576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2971800" y="4572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6400800" y="35052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08" name="AutoShape 12"/>
          <p:cNvSpPr>
            <a:spLocks noChangeArrowheads="1"/>
          </p:cNvSpPr>
          <p:nvPr/>
        </p:nvSpPr>
        <p:spPr bwMode="auto">
          <a:xfrm>
            <a:off x="2133600" y="57912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7239000" y="31242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3886200" y="50292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11" name="AutoShape 15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12" name="AutoShape 16"/>
          <p:cNvSpPr>
            <a:spLocks noChangeArrowheads="1"/>
          </p:cNvSpPr>
          <p:nvPr/>
        </p:nvSpPr>
        <p:spPr bwMode="auto">
          <a:xfrm>
            <a:off x="8077200" y="6400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13" name="AutoShape 17"/>
          <p:cNvSpPr>
            <a:spLocks noChangeArrowheads="1"/>
          </p:cNvSpPr>
          <p:nvPr/>
        </p:nvSpPr>
        <p:spPr bwMode="auto">
          <a:xfrm>
            <a:off x="9525000" y="6096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14" name="AutoShape 18"/>
          <p:cNvSpPr>
            <a:spLocks noChangeArrowheads="1"/>
          </p:cNvSpPr>
          <p:nvPr/>
        </p:nvSpPr>
        <p:spPr bwMode="auto">
          <a:xfrm>
            <a:off x="9220200" y="25146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15" name="AutoShape 19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16" name="AutoShape 20"/>
          <p:cNvSpPr>
            <a:spLocks noChangeArrowheads="1"/>
          </p:cNvSpPr>
          <p:nvPr/>
        </p:nvSpPr>
        <p:spPr bwMode="auto">
          <a:xfrm>
            <a:off x="2209800" y="685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17" name="AutoShape 21"/>
          <p:cNvSpPr>
            <a:spLocks noChangeArrowheads="1"/>
          </p:cNvSpPr>
          <p:nvPr/>
        </p:nvSpPr>
        <p:spPr bwMode="auto">
          <a:xfrm>
            <a:off x="9601200" y="41910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18" name="AutoShape 22"/>
          <p:cNvSpPr>
            <a:spLocks noChangeArrowheads="1"/>
          </p:cNvSpPr>
          <p:nvPr/>
        </p:nvSpPr>
        <p:spPr bwMode="auto">
          <a:xfrm>
            <a:off x="6629400" y="44196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19" name="AutoShape 23"/>
          <p:cNvSpPr>
            <a:spLocks noChangeArrowheads="1"/>
          </p:cNvSpPr>
          <p:nvPr/>
        </p:nvSpPr>
        <p:spPr bwMode="auto">
          <a:xfrm>
            <a:off x="2286000" y="30480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20" name="AutoShape 24"/>
          <p:cNvSpPr>
            <a:spLocks noChangeArrowheads="1"/>
          </p:cNvSpPr>
          <p:nvPr/>
        </p:nvSpPr>
        <p:spPr bwMode="auto">
          <a:xfrm>
            <a:off x="8610600" y="3810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21" name="AutoShape 25"/>
          <p:cNvSpPr>
            <a:spLocks noChangeArrowheads="1"/>
          </p:cNvSpPr>
          <p:nvPr/>
        </p:nvSpPr>
        <p:spPr bwMode="auto">
          <a:xfrm>
            <a:off x="3810000" y="32004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22" name="AutoShape 26"/>
          <p:cNvSpPr>
            <a:spLocks noChangeArrowheads="1"/>
          </p:cNvSpPr>
          <p:nvPr/>
        </p:nvSpPr>
        <p:spPr bwMode="auto">
          <a:xfrm>
            <a:off x="9677400" y="34290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23" name="AutoShape 27"/>
          <p:cNvSpPr>
            <a:spLocks noChangeArrowheads="1"/>
          </p:cNvSpPr>
          <p:nvPr/>
        </p:nvSpPr>
        <p:spPr bwMode="auto">
          <a:xfrm>
            <a:off x="2819400" y="48006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8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3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9" dur="3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10" dur="3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12" dur="3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18" dur="30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21" dur="30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24" dur="3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27" dur="30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28" dur="30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30" dur="30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31" dur="30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33" dur="3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34" dur="3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36" dur="30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39" dur="3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40" dur="3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42" dur="30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43" dur="30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45" dur="30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46" dur="30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48" dur="30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49" dur="30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51" dur="30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52" dur="30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54" dur="30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55" dur="30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57" dur="30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58" dur="30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60" dur="30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61" dur="30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63" dur="30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64" dur="30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66" dur="30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67" dur="30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6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553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553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553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553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553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553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553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553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553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553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553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553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553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553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553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553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553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553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553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8" dur="2000" fill="hold"/>
                                        <p:tgtEl>
                                          <p:spTgt spid="553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553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 animBg="1"/>
      <p:bldP spid="55304" grpId="0" animBg="1"/>
      <p:bldP spid="55305" grpId="0" animBg="1"/>
      <p:bldP spid="55306" grpId="0" animBg="1"/>
      <p:bldP spid="55307" grpId="0" animBg="1"/>
      <p:bldP spid="55308" grpId="0" animBg="1"/>
      <p:bldP spid="55309" grpId="0" animBg="1"/>
      <p:bldP spid="55310" grpId="0" animBg="1"/>
      <p:bldP spid="55311" grpId="0" animBg="1"/>
      <p:bldP spid="55312" grpId="0" animBg="1"/>
      <p:bldP spid="55313" grpId="0" animBg="1"/>
      <p:bldP spid="55314" grpId="0" animBg="1"/>
      <p:bldP spid="55315" grpId="0" animBg="1"/>
      <p:bldP spid="55316" grpId="0" animBg="1"/>
      <p:bldP spid="55317" grpId="0" animBg="1"/>
      <p:bldP spid="55318" grpId="0" animBg="1"/>
      <p:bldP spid="55319" grpId="0" animBg="1"/>
      <p:bldP spid="55320" grpId="0" animBg="1"/>
      <p:bldP spid="55321" grpId="0" animBg="1"/>
      <p:bldP spid="55322" grpId="0" animBg="1"/>
      <p:bldP spid="553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427018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Câu 8: </a:t>
            </a:r>
            <a:r>
              <a:rPr lang="vi-VN" sz="4000">
                <a:ea typeface="Calibri" panose="020F0502020204030204" pitchFamily="34" charset="0"/>
                <a:cs typeface="Times New Roman" panose="02020603050405020304" pitchFamily="18" charset="0"/>
              </a:rPr>
              <a:t>Nhà ở có vai trò vật chất vì</a:t>
            </a:r>
            <a:endParaRPr lang="en-US" sz="4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82A35-9CB5-42E6-ACF9-1B338070302A}"/>
              </a:ext>
            </a:extLst>
          </p:cNvPr>
          <p:cNvSpPr txBox="1"/>
          <p:nvPr/>
        </p:nvSpPr>
        <p:spPr>
          <a:xfrm>
            <a:off x="96982" y="1336296"/>
            <a:ext cx="12566073" cy="5521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3900">
                <a:latin typeface="Times New Roman" panose="02020603050405020304" pitchFamily="18" charset="0"/>
                <a:cs typeface="Times New Roman" panose="02020603050405020304" pitchFamily="18" charset="0"/>
              </a:rPr>
              <a:t>A. nhà ở là nơi để mọi người cùng nhau tạo niềm vui, cảm xúc tích cực.</a:t>
            </a:r>
          </a:p>
          <a:p>
            <a:pPr>
              <a:lnSpc>
                <a:spcPct val="150000"/>
              </a:lnSpc>
            </a:pPr>
            <a:r>
              <a:rPr lang="vi-VN" sz="3900">
                <a:latin typeface="Times New Roman" panose="02020603050405020304" pitchFamily="18" charset="0"/>
                <a:cs typeface="Times New Roman" panose="02020603050405020304" pitchFamily="18" charset="0"/>
              </a:rPr>
              <a:t>B. nhà ở là nơi đem đến cho con người cảm giác thân thuộc.</a:t>
            </a:r>
          </a:p>
          <a:p>
            <a:pPr>
              <a:lnSpc>
                <a:spcPct val="150000"/>
              </a:lnSpc>
            </a:pPr>
            <a:r>
              <a:rPr lang="vi-VN" sz="3900">
                <a:latin typeface="Times New Roman" panose="02020603050405020304" pitchFamily="18" charset="0"/>
                <a:cs typeface="Times New Roman" panose="02020603050405020304" pitchFamily="18" charset="0"/>
              </a:rPr>
              <a:t>C. nhà ở là nơi để con người nghỉ ngơi, giúp bảo vệ con </a:t>
            </a:r>
            <a:endParaRPr lang="en-US" sz="3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3900">
                <a:latin typeface="Times New Roman" panose="02020603050405020304" pitchFamily="18" charset="0"/>
                <a:cs typeface="Times New Roman" panose="02020603050405020304" pitchFamily="18" charset="0"/>
              </a:rPr>
              <a:t>người trước tác động của thời tiết.</a:t>
            </a:r>
          </a:p>
          <a:p>
            <a:pPr>
              <a:lnSpc>
                <a:spcPct val="150000"/>
              </a:lnSpc>
            </a:pPr>
            <a:r>
              <a:rPr lang="vi-VN" sz="3900">
                <a:latin typeface="Times New Roman" panose="02020603050405020304" pitchFamily="18" charset="0"/>
                <a:cs typeface="Times New Roman" panose="02020603050405020304" pitchFamily="18" charset="0"/>
              </a:rPr>
              <a:t>D. nhà ở là nơi đem đến cho con người cảm giác riêng tư.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7183466-024F-4DBB-94EF-39FC81EFBEFA}"/>
              </a:ext>
            </a:extLst>
          </p:cNvPr>
          <p:cNvSpPr/>
          <p:nvPr/>
        </p:nvSpPr>
        <p:spPr>
          <a:xfrm>
            <a:off x="-1357746" y="2548324"/>
            <a:ext cx="900545" cy="8806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2359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216 0.22824 L -0.06927 0.28333 C -0.05599 0.2956 -0.03672 0.30278 -0.01575 0.30278 C 0.00755 0.30278 0.02656 0.2956 0.03932 0.28333 L 0.10234 0.22824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32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2312796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8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4000" b="1"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4000">
                <a:ea typeface="Calibri" panose="020F0502020204030204" pitchFamily="34" charset="0"/>
                <a:cs typeface="Times New Roman" panose="02020603050405020304" pitchFamily="18" charset="0"/>
              </a:rPr>
              <a:t>Phần nào sau đây của ngôi nhà nằm sâu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>
                <a:ea typeface="Calibri" panose="020F0502020204030204" pitchFamily="34" charset="0"/>
                <a:cs typeface="Times New Roman" panose="02020603050405020304" pitchFamily="18" charset="0"/>
              </a:rPr>
              <a:t>dưới mặt đất?</a:t>
            </a:r>
            <a:endParaRPr lang="en-US" sz="4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82A35-9CB5-42E6-ACF9-1B338070302A}"/>
              </a:ext>
            </a:extLst>
          </p:cNvPr>
          <p:cNvSpPr txBox="1"/>
          <p:nvPr/>
        </p:nvSpPr>
        <p:spPr>
          <a:xfrm>
            <a:off x="3131127" y="2589886"/>
            <a:ext cx="3463638" cy="367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Dầm nhà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Cột nhà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Sàn nhà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Móng nhà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62F1BD8-DFF8-4844-939D-FE4553F077AD}"/>
              </a:ext>
            </a:extLst>
          </p:cNvPr>
          <p:cNvSpPr/>
          <p:nvPr/>
        </p:nvSpPr>
        <p:spPr>
          <a:xfrm>
            <a:off x="-1357746" y="2548324"/>
            <a:ext cx="900545" cy="8806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24082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1 0.42014 L 0.08542 0.47523 C 0.10638 0.4875 0.13724 0.49467 0.17044 0.49467 C 0.20781 0.49467 0.23789 0.4875 0.25833 0.47523 L 0.35886 0.42014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72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2707682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4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Câu 1</a:t>
            </a:r>
            <a:r>
              <a:rPr lang="en-US" sz="4000" b="1"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sz="4000">
                <a:ea typeface="Calibri" panose="020F0502020204030204" pitchFamily="34" charset="0"/>
                <a:cs typeface="Times New Roman" panose="02020603050405020304" pitchFamily="18" charset="0"/>
              </a:rPr>
              <a:t>Khói trong nhà bếp bốc lên, ngay lập tức chuông báo động vang lên là thể hiện đặc điểm nào sau đây của ngôi nhà thông minh?</a:t>
            </a:r>
            <a:endParaRPr lang="en-US" sz="4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82A35-9CB5-42E6-ACF9-1B338070302A}"/>
              </a:ext>
            </a:extLst>
          </p:cNvPr>
          <p:cNvSpPr txBox="1"/>
          <p:nvPr/>
        </p:nvSpPr>
        <p:spPr>
          <a:xfrm>
            <a:off x="1995054" y="2707682"/>
            <a:ext cx="8201891" cy="367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A. Tiện ích.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B. An ninh an toàn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C. Tiết kiệm năng lượng.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D. Thân thiện với môi trường.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2D89707-2251-4187-8E80-A566B7068A7D}"/>
              </a:ext>
            </a:extLst>
          </p:cNvPr>
          <p:cNvSpPr/>
          <p:nvPr/>
        </p:nvSpPr>
        <p:spPr>
          <a:xfrm>
            <a:off x="-1357746" y="2548324"/>
            <a:ext cx="900545" cy="8806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18578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34 0.16944 L 0.09024 0.22454 C 0.10326 0.2368 0.12279 0.24398 0.14349 0.24398 C 0.16706 0.24398 0.18581 0.2368 0.19883 0.22454 L 0.26185 0.16944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19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648691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Câu 1</a:t>
            </a:r>
            <a:r>
              <a:rPr lang="en-US" sz="4000" b="1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sz="4000">
                <a:ea typeface="Calibri" panose="020F0502020204030204" pitchFamily="34" charset="0"/>
                <a:cs typeface="Times New Roman" panose="02020603050405020304" pitchFamily="18" charset="0"/>
              </a:rPr>
              <a:t>Vật liệu xây dựng ...</a:t>
            </a:r>
            <a:endParaRPr lang="en-US" sz="4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82A35-9CB5-42E6-ACF9-1B338070302A}"/>
              </a:ext>
            </a:extLst>
          </p:cNvPr>
          <p:cNvSpPr txBox="1"/>
          <p:nvPr/>
        </p:nvSpPr>
        <p:spPr>
          <a:xfrm>
            <a:off x="318654" y="1841740"/>
            <a:ext cx="11554691" cy="4598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A. Ảnh hưởng tới tuổi thọ, chất lượng và tính thẩm mĩ của công trình.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B. Không ảnh hưởng tới tuổi thọ công trình.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C. Không ảnh hưởng tới chất lượng công trình.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D. Không ảnh hưởng tới tính thẩm mĩ của công trình.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217F138-F769-4666-A15E-A8D69026527F}"/>
              </a:ext>
            </a:extLst>
          </p:cNvPr>
          <p:cNvSpPr/>
          <p:nvPr/>
        </p:nvSpPr>
        <p:spPr>
          <a:xfrm>
            <a:off x="-1357746" y="2548324"/>
            <a:ext cx="900545" cy="8806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8451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71 -0.08403 L -0.05182 -0.02894 C -0.03841 -0.01667 -0.01927 -0.00949 0.00182 -0.00949 C 0.025 -0.00949 0.04414 -0.01667 0.05677 -0.02894 L 0.11979 -0.08403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32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2312796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4000" b="1"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4000">
                <a:ea typeface="Calibri" panose="020F0502020204030204" pitchFamily="34" charset="0"/>
                <a:cs typeface="Times New Roman" panose="02020603050405020304" pitchFamily="18" charset="0"/>
              </a:rPr>
              <a:t>Kiến trúc nào sau đây không phải là kiến trúc nhà ở đặc trưng của Việt Nam?</a:t>
            </a:r>
            <a:endParaRPr lang="en-US" sz="4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82A35-9CB5-42E6-ACF9-1B338070302A}"/>
              </a:ext>
            </a:extLst>
          </p:cNvPr>
          <p:cNvSpPr txBox="1"/>
          <p:nvPr/>
        </p:nvSpPr>
        <p:spPr>
          <a:xfrm>
            <a:off x="3713018" y="2548323"/>
            <a:ext cx="8201891" cy="367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Nhà trên xe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Nhà liên kế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Nhà nổi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Nhà ba gian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38D08D0-FCDF-4084-AD64-CC8CB23C9954}"/>
              </a:ext>
            </a:extLst>
          </p:cNvPr>
          <p:cNvSpPr/>
          <p:nvPr/>
        </p:nvSpPr>
        <p:spPr>
          <a:xfrm>
            <a:off x="-1357746" y="2548324"/>
            <a:ext cx="900545" cy="8806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55309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11111E-6 L 0.1069 0.05509 C 0.12903 0.06736 0.16224 0.07454 0.19752 0.07454 C 0.2375 0.07454 0.2694 0.06736 0.29153 0.05509 L 0.39883 -1.11111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35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565564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>
                <a:ea typeface="Calibri" panose="020F0502020204030204" pitchFamily="34" charset="0"/>
                <a:cs typeface="Times New Roman" panose="02020603050405020304" pitchFamily="18" charset="0"/>
              </a:rPr>
              <a:t>Câu 13: </a:t>
            </a:r>
            <a:r>
              <a:rPr lang="en-US" sz="4000">
                <a:ea typeface="Calibri" panose="020F0502020204030204" pitchFamily="34" charset="0"/>
                <a:cs typeface="Times New Roman" panose="02020603050405020304" pitchFamily="18" charset="0"/>
              </a:rPr>
              <a:t>Nhà ở có đặc điểm chung về:</a:t>
            </a:r>
            <a:endParaRPr lang="en-US" sz="4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82A35-9CB5-42E6-ACF9-1B338070302A}"/>
              </a:ext>
            </a:extLst>
          </p:cNvPr>
          <p:cNvSpPr txBox="1"/>
          <p:nvPr/>
        </p:nvSpPr>
        <p:spPr>
          <a:xfrm>
            <a:off x="1136072" y="2201959"/>
            <a:ext cx="10390910" cy="367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A. kiến trúc và màu sắc.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B. cấu tạo và phân chia các khu vực chức năng.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C. vật liệu xây dựng và cấu tạo.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D. kiến trúc và phân chia các khu vực chức năng.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F80A43-AE4F-4EF5-BAD1-E1F7AC07E50F}"/>
              </a:ext>
            </a:extLst>
          </p:cNvPr>
          <p:cNvSpPr/>
          <p:nvPr/>
        </p:nvSpPr>
        <p:spPr>
          <a:xfrm>
            <a:off x="-1357746" y="2548324"/>
            <a:ext cx="900545" cy="8806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23630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97 0.0875 L 0.02018 0.14259 C 0.0332 0.15486 0.05261 0.16204 0.07331 0.16204 C 0.09675 0.16204 0.1155 0.15486 0.12852 0.14259 L 0.19167 0.0875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32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2312796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8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4000" b="1"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4000">
                <a:ea typeface="Calibri" panose="020F0502020204030204" pitchFamily="34" charset="0"/>
                <a:cs typeface="Times New Roman" panose="02020603050405020304" pitchFamily="18" charset="0"/>
              </a:rPr>
              <a:t>Vật liệu nào sau đây không dung để xây dựng những ngôi nhà lớn, kiên cố hoặc các chung cư?</a:t>
            </a:r>
            <a:endParaRPr lang="en-US" sz="4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82A35-9CB5-42E6-ACF9-1B338070302A}"/>
              </a:ext>
            </a:extLst>
          </p:cNvPr>
          <p:cNvSpPr txBox="1"/>
          <p:nvPr/>
        </p:nvSpPr>
        <p:spPr>
          <a:xfrm>
            <a:off x="3131126" y="2479050"/>
            <a:ext cx="8201891" cy="367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Thép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Gạch, đá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Xi măng, cát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Lá (tre, tranh, dừa…)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0928977-FC38-4B72-A32C-D412A1BD2C80}"/>
              </a:ext>
            </a:extLst>
          </p:cNvPr>
          <p:cNvSpPr/>
          <p:nvPr/>
        </p:nvSpPr>
        <p:spPr>
          <a:xfrm>
            <a:off x="-1357746" y="2548324"/>
            <a:ext cx="900545" cy="8806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34792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0.41134 L 0.08776 0.46643 C 0.10833 0.4787 0.13932 0.48588 0.17227 0.48588 C 0.20964 0.48588 0.23932 0.4787 0.26003 0.46643 L 0.36003 0.41134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94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2312796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8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4000" b="1">
                <a:ea typeface="Calibri" panose="020F0502020204030204" pitchFamily="34" charset="0"/>
                <a:cs typeface="Times New Roman" panose="02020603050405020304" pitchFamily="18" charset="0"/>
              </a:rPr>
              <a:t> 15</a:t>
            </a: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4000">
                <a:ea typeface="Calibri" panose="020F0502020204030204" pitchFamily="34" charset="0"/>
                <a:cs typeface="Times New Roman" panose="02020603050405020304" pitchFamily="18" charset="0"/>
              </a:rPr>
              <a:t>Cách làm nào sau đây giúp tiết kiệm điện khi sử dụng tủ lạnh</a:t>
            </a:r>
            <a:r>
              <a:rPr lang="vi-VN" sz="400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4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82A35-9CB5-42E6-ACF9-1B338070302A}"/>
              </a:ext>
            </a:extLst>
          </p:cNvPr>
          <p:cNvSpPr txBox="1"/>
          <p:nvPr/>
        </p:nvSpPr>
        <p:spPr>
          <a:xfrm>
            <a:off x="332509" y="2259625"/>
            <a:ext cx="11859491" cy="4598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Cất thức ăn còn nóng vào tủ lạnh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Hạn chế số lần và thời gian mở cửa tủ lạnh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Sử dụng tủ lạnh có dung tích lớn cho gia đình ít người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Không đóng chặt cửa tủ lạnh khiến hơi lạnh thất thoát ra ngoài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F5E919D-697F-48C9-9827-2D031279070A}"/>
              </a:ext>
            </a:extLst>
          </p:cNvPr>
          <p:cNvSpPr/>
          <p:nvPr/>
        </p:nvSpPr>
        <p:spPr>
          <a:xfrm>
            <a:off x="-1357746" y="2548324"/>
            <a:ext cx="900545" cy="8806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62499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16 0.1037 L -0.04726 0.15879 C -0.03411 0.17106 -0.01471 0.17824 0.00612 0.17824 C 0.02956 0.17824 0.04844 0.17106 0.06133 0.15879 L 0.12435 0.103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32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2312796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8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4000" b="1"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4000">
                <a:ea typeface="Calibri" panose="020F0502020204030204" pitchFamily="34" charset="0"/>
                <a:cs typeface="Times New Roman" panose="02020603050405020304" pitchFamily="18" charset="0"/>
              </a:rPr>
              <a:t>Theo em, hậu quả của việc sử dụng quá nhiều chất đốt như dầu, than, củi, gas là gì?</a:t>
            </a:r>
            <a:endParaRPr lang="en-US" sz="4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82A35-9CB5-42E6-ACF9-1B338070302A}"/>
              </a:ext>
            </a:extLst>
          </p:cNvPr>
          <p:cNvSpPr txBox="1"/>
          <p:nvPr/>
        </p:nvSpPr>
        <p:spPr>
          <a:xfrm>
            <a:off x="263235" y="2479049"/>
            <a:ext cx="13147964" cy="367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Làm ô nhiễm môi trường sống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Làm gia tăng lượng rác thải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Làm hư hỏng các đồ dung, thiết bị có sử dụng chất đốt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Cả 3 hậu quả trên</a:t>
            </a:r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A42D02F-6F1E-4E8D-AD40-48798D47184D}"/>
              </a:ext>
            </a:extLst>
          </p:cNvPr>
          <p:cNvSpPr/>
          <p:nvPr/>
        </p:nvSpPr>
        <p:spPr>
          <a:xfrm>
            <a:off x="-1357746" y="2548324"/>
            <a:ext cx="900545" cy="8806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74532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71 0.41134 L -0.05182 0.46643 C -0.03867 0.4787 -0.01927 0.48588 0.00156 0.48588 C 0.025 0.48588 0.04388 0.4787 0.05677 0.46643 L 0.11979 0.41134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32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108364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3200" b="1"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vi-VN" sz="3200" b="1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3200" b="1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>
                <a:ea typeface="Calibri" panose="020F0502020204030204" pitchFamily="34" charset="0"/>
                <a:cs typeface="Times New Roman" panose="02020603050405020304" pitchFamily="18" charset="0"/>
              </a:rPr>
              <a:t>Viết chữ Đ vào sau các mô tả đúng về ngôi nhà thông minh. Ngược lại, em hãy viết chữ S nếu mô tả là sai </a:t>
            </a:r>
            <a:endParaRPr lang="en-US" sz="32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233595-D029-41F9-BF8E-DE04EC07E885}"/>
              </a:ext>
            </a:extLst>
          </p:cNvPr>
          <p:cNvSpPr txBox="1"/>
          <p:nvPr/>
        </p:nvSpPr>
        <p:spPr>
          <a:xfrm>
            <a:off x="678873" y="1413164"/>
            <a:ext cx="9421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a. Có thiết bị giám sát các khu vực trong và ngoài nhà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80BB42-4663-42A2-BE25-FA08DBFD983F}"/>
              </a:ext>
            </a:extLst>
          </p:cNvPr>
          <p:cNvSpPr txBox="1"/>
          <p:nvPr/>
        </p:nvSpPr>
        <p:spPr>
          <a:xfrm>
            <a:off x="678873" y="2010351"/>
            <a:ext cx="9421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b. Có cửa sổ thông gió và đón ánh sáng tự nhiên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59776F-C6A7-4D1A-9EE7-20419E90F026}"/>
              </a:ext>
            </a:extLst>
          </p:cNvPr>
          <p:cNvSpPr txBox="1"/>
          <p:nvPr/>
        </p:nvSpPr>
        <p:spPr>
          <a:xfrm>
            <a:off x="678872" y="2595126"/>
            <a:ext cx="9421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c. Cửa ra vào tự động mở khi chủ nhà đứng ở cửa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80730A-BE7F-4171-87D4-1C002D1084C4}"/>
              </a:ext>
            </a:extLst>
          </p:cNvPr>
          <p:cNvSpPr txBox="1"/>
          <p:nvPr/>
        </p:nvSpPr>
        <p:spPr>
          <a:xfrm>
            <a:off x="678872" y="3179901"/>
            <a:ext cx="9421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d. Bếp nóng lên khi có người mở công tắc của bếp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898FA9-FA7B-4E26-90B9-BF325AAD6F9B}"/>
              </a:ext>
            </a:extLst>
          </p:cNvPr>
          <p:cNvSpPr txBox="1"/>
          <p:nvPr/>
        </p:nvSpPr>
        <p:spPr>
          <a:xfrm>
            <a:off x="678871" y="3789500"/>
            <a:ext cx="9421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e. Chuông báo cháy vang lên khi có khói trong nhà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8B43B8-89A3-416C-A7ED-D6B59B676BF6}"/>
              </a:ext>
            </a:extLst>
          </p:cNvPr>
          <p:cNvSpPr txBox="1"/>
          <p:nvPr/>
        </p:nvSpPr>
        <p:spPr>
          <a:xfrm>
            <a:off x="678871" y="4409631"/>
            <a:ext cx="9421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f. Quạt điện chạy khi có người mở công tắc của quạt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FD7C56-F034-4978-8F06-4BBC293E164C}"/>
              </a:ext>
            </a:extLst>
          </p:cNvPr>
          <p:cNvSpPr txBox="1"/>
          <p:nvPr/>
        </p:nvSpPr>
        <p:spPr>
          <a:xfrm>
            <a:off x="678870" y="5003495"/>
            <a:ext cx="9421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g. Đèn bàn tự động sáng khi có người ngồi vào bàn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7C27C7-EAF8-49BD-A92F-CD1E88EF70EE}"/>
              </a:ext>
            </a:extLst>
          </p:cNvPr>
          <p:cNvSpPr txBox="1"/>
          <p:nvPr/>
        </p:nvSpPr>
        <p:spPr>
          <a:xfrm>
            <a:off x="678870" y="5581061"/>
            <a:ext cx="9421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h. Đèn tự động tắt khi không còn người trong phòng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6FEC4FA-0564-49CF-9C1A-91C5300AA391}"/>
              </a:ext>
            </a:extLst>
          </p:cNvPr>
          <p:cNvSpPr/>
          <p:nvPr/>
        </p:nvSpPr>
        <p:spPr>
          <a:xfrm>
            <a:off x="10252361" y="1446424"/>
            <a:ext cx="858984" cy="5847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70D9825-AD2E-4ECA-A660-AA374D7013B2}"/>
              </a:ext>
            </a:extLst>
          </p:cNvPr>
          <p:cNvSpPr/>
          <p:nvPr/>
        </p:nvSpPr>
        <p:spPr>
          <a:xfrm>
            <a:off x="10252361" y="2043829"/>
            <a:ext cx="858984" cy="5847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C97BD02-AEA3-45BA-AC89-7A762C7E2F2B}"/>
              </a:ext>
            </a:extLst>
          </p:cNvPr>
          <p:cNvSpPr/>
          <p:nvPr/>
        </p:nvSpPr>
        <p:spPr>
          <a:xfrm>
            <a:off x="10252361" y="2641234"/>
            <a:ext cx="858984" cy="5847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1769A60-55E0-4A0E-B0F2-BE2A23A911AD}"/>
              </a:ext>
            </a:extLst>
          </p:cNvPr>
          <p:cNvSpPr/>
          <p:nvPr/>
        </p:nvSpPr>
        <p:spPr>
          <a:xfrm>
            <a:off x="10252361" y="3238639"/>
            <a:ext cx="858984" cy="5847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B2EFF4E-6C34-4DD1-AABC-35F9AB165A0F}"/>
              </a:ext>
            </a:extLst>
          </p:cNvPr>
          <p:cNvSpPr/>
          <p:nvPr/>
        </p:nvSpPr>
        <p:spPr>
          <a:xfrm>
            <a:off x="10252361" y="3815767"/>
            <a:ext cx="858984" cy="5847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6567872-B025-4278-AC42-6D0C3DB707FA}"/>
              </a:ext>
            </a:extLst>
          </p:cNvPr>
          <p:cNvSpPr/>
          <p:nvPr/>
        </p:nvSpPr>
        <p:spPr>
          <a:xfrm>
            <a:off x="10252361" y="4400542"/>
            <a:ext cx="858984" cy="5847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AE19137-F216-475E-96F7-D7FC44E1CCE7}"/>
              </a:ext>
            </a:extLst>
          </p:cNvPr>
          <p:cNvSpPr/>
          <p:nvPr/>
        </p:nvSpPr>
        <p:spPr>
          <a:xfrm>
            <a:off x="10252361" y="4994406"/>
            <a:ext cx="858984" cy="5847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D8AA529-9A3E-4185-9B77-E9223A4191B4}"/>
              </a:ext>
            </a:extLst>
          </p:cNvPr>
          <p:cNvSpPr/>
          <p:nvPr/>
        </p:nvSpPr>
        <p:spPr>
          <a:xfrm>
            <a:off x="10252361" y="5588270"/>
            <a:ext cx="858984" cy="5847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426935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5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2E9AEC8-EC48-44DA-A142-43C9C3CC1A00}"/>
              </a:ext>
            </a:extLst>
          </p:cNvPr>
          <p:cNvSpPr txBox="1"/>
          <p:nvPr/>
        </p:nvSpPr>
        <p:spPr>
          <a:xfrm>
            <a:off x="253218" y="583195"/>
            <a:ext cx="11938782" cy="6824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500">
                <a:latin typeface="+mj-lt"/>
              </a:rPr>
              <a:t>1. Nhà ở có vai trò như thế nào đối với đời sống của con người?</a:t>
            </a:r>
          </a:p>
          <a:p>
            <a:pPr>
              <a:lnSpc>
                <a:spcPct val="150000"/>
              </a:lnSpc>
            </a:pPr>
            <a:r>
              <a:rPr lang="vi-VN" sz="2500">
                <a:latin typeface="+mj-lt"/>
              </a:rPr>
              <a:t>2. Hãy kể những kiến trúc nhà ở đặc trưng của Việt Nam.</a:t>
            </a:r>
          </a:p>
          <a:p>
            <a:pPr>
              <a:lnSpc>
                <a:spcPct val="150000"/>
              </a:lnSpc>
            </a:pPr>
            <a:r>
              <a:rPr lang="vi-VN" sz="2500">
                <a:latin typeface="+mj-lt"/>
              </a:rPr>
              <a:t>3. Ngôi nhà gia đình em đang ở được xây dựng từ vật liệu gì? Hãy mô tả cách bố trí các khu vực bên trong nhà.</a:t>
            </a:r>
          </a:p>
          <a:p>
            <a:pPr>
              <a:lnSpc>
                <a:spcPct val="150000"/>
              </a:lnSpc>
            </a:pPr>
            <a:r>
              <a:rPr lang="vi-VN" sz="2500">
                <a:latin typeface="+mj-lt"/>
              </a:rPr>
              <a:t>4. Quy trình xây dựng nhà ở có mấy bước? Mỗi bước bao gồm những công việc gì?</a:t>
            </a:r>
          </a:p>
          <a:p>
            <a:pPr>
              <a:lnSpc>
                <a:spcPct val="150000"/>
              </a:lnSpc>
            </a:pPr>
            <a:r>
              <a:rPr lang="vi-VN" sz="2500">
                <a:latin typeface="+mj-lt"/>
              </a:rPr>
              <a:t>5. Tại sao chúng ta cần phải sử dụng tiết kiệm năng lượng?</a:t>
            </a:r>
          </a:p>
          <a:p>
            <a:pPr>
              <a:lnSpc>
                <a:spcPct val="150000"/>
              </a:lnSpc>
            </a:pPr>
            <a:r>
              <a:rPr lang="vi-VN" sz="2500">
                <a:latin typeface="+mj-lt"/>
              </a:rPr>
              <a:t>6. Nêu một số biện pháp có thể thực hiện để tiết kiệm năng lượng điện và năng lượng chất đốt trong gia đình.</a:t>
            </a:r>
          </a:p>
          <a:p>
            <a:pPr>
              <a:lnSpc>
                <a:spcPct val="150000"/>
              </a:lnSpc>
            </a:pPr>
            <a:r>
              <a:rPr lang="vi-VN" sz="2500">
                <a:latin typeface="+mj-lt"/>
              </a:rPr>
              <a:t>7. Hãy kế các biện pháp tiết kiệm năng lượng mà gia đình em đã thực hiện.</a:t>
            </a:r>
          </a:p>
          <a:p>
            <a:pPr>
              <a:lnSpc>
                <a:spcPct val="150000"/>
              </a:lnSpc>
            </a:pPr>
            <a:r>
              <a:rPr lang="vi-VN" sz="2500">
                <a:latin typeface="+mj-lt"/>
              </a:rPr>
              <a:t>8. Ngôi nhà thông minh có đặc điểm gì? Hãy mô tả những tiện ích mà em mong muốn ngôi nhà của em có được.</a:t>
            </a:r>
          </a:p>
          <a:p>
            <a:endParaRPr lang="en-US" sz="2500" dirty="0"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13F640-F81D-41E9-B0BD-AEE4EE44918A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ÔN TẬP CHƯƠNG 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4C7287-4212-4F12-9C05-7EDB62FBA959}"/>
              </a:ext>
            </a:extLst>
          </p:cNvPr>
          <p:cNvSpPr txBox="1"/>
          <p:nvPr/>
        </p:nvSpPr>
        <p:spPr>
          <a:xfrm>
            <a:off x="253218" y="92333"/>
            <a:ext cx="1243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accent2">
                    <a:lumMod val="20000"/>
                    <a:lumOff val="80000"/>
                  </a:schemeClr>
                </a:solidFill>
              </a:rPr>
              <a:t>Tiết: 7</a:t>
            </a:r>
          </a:p>
        </p:txBody>
      </p:sp>
    </p:spTree>
    <p:extLst>
      <p:ext uri="{BB962C8B-B14F-4D97-AF65-F5344CB8AC3E}">
        <p14:creationId xmlns:p14="http://schemas.microsoft.com/office/powerpoint/2010/main" val="369338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2230582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sz="4000" b="1" u="sng"/>
          </a:p>
          <a:p>
            <a:pPr algn="ctr"/>
            <a:r>
              <a:rPr lang="en-US" sz="4000" b="1"/>
              <a:t>Câu 1. </a:t>
            </a:r>
            <a:r>
              <a:rPr lang="en-US" sz="4000"/>
              <a:t>Nhà ở bao gồm các phần chính sau:</a:t>
            </a:r>
          </a:p>
          <a:p>
            <a:pPr algn="ctr"/>
            <a:endParaRPr lang="en-US" sz="4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82A35-9CB5-42E6-ACF9-1B338070302A}"/>
              </a:ext>
            </a:extLst>
          </p:cNvPr>
          <p:cNvSpPr txBox="1"/>
          <p:nvPr/>
        </p:nvSpPr>
        <p:spPr>
          <a:xfrm>
            <a:off x="2202873" y="2548324"/>
            <a:ext cx="9074727" cy="4158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A. Móng nhà, thân nhà, mái nhà</a:t>
            </a:r>
            <a:b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B. Sàn nhà, khung nhà, móng nhà</a:t>
            </a:r>
            <a:b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C. Thân nhà, mái nhà, cửa ra vào, cửa sổ</a:t>
            </a:r>
            <a:b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D. Móng nhà, sàn nhà, tường, mái nhà</a:t>
            </a:r>
          </a:p>
          <a:p>
            <a:pPr>
              <a:lnSpc>
                <a:spcPct val="150000"/>
              </a:lnSpc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6584222-8DBA-4588-885D-3A8F8DDE10F1}"/>
              </a:ext>
            </a:extLst>
          </p:cNvPr>
          <p:cNvSpPr/>
          <p:nvPr/>
        </p:nvSpPr>
        <p:spPr>
          <a:xfrm>
            <a:off x="-1357746" y="2548324"/>
            <a:ext cx="900545" cy="8806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2515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23 0.0169 L 0.10612 0.07199 C 0.11914 0.08426 0.13867 0.09143 0.15938 0.09143 C 0.18294 0.09143 0.20169 0.08426 0.21471 0.07199 L 0.27774 0.016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19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2312796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>
                <a:ea typeface="Calibri" panose="020F0502020204030204" pitchFamily="34" charset="0"/>
                <a:cs typeface="Times New Roman" panose="02020603050405020304" pitchFamily="18" charset="0"/>
              </a:rPr>
              <a:t>Câu 2. </a:t>
            </a:r>
            <a:r>
              <a:rPr lang="en-US" sz="4000">
                <a:ea typeface="Calibri" panose="020F0502020204030204" pitchFamily="34" charset="0"/>
                <a:cs typeface="Times New Roman" panose="02020603050405020304" pitchFamily="18" charset="0"/>
              </a:rPr>
              <a:t>Nhà ở được phân chia thành các khu vực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>
                <a:ea typeface="Calibri" panose="020F0502020204030204" pitchFamily="34" charset="0"/>
                <a:cs typeface="Times New Roman" panose="02020603050405020304" pitchFamily="18" charset="0"/>
              </a:rPr>
              <a:t> sinh hoạt như:</a:t>
            </a:r>
          </a:p>
          <a:p>
            <a:pPr algn="ctr"/>
            <a:endParaRPr lang="en-US" sz="4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82A35-9CB5-42E6-ACF9-1B338070302A}"/>
              </a:ext>
            </a:extLst>
          </p:cNvPr>
          <p:cNvSpPr txBox="1"/>
          <p:nvPr/>
        </p:nvSpPr>
        <p:spPr>
          <a:xfrm>
            <a:off x="609600" y="2104977"/>
            <a:ext cx="11402291" cy="4598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A. khu vực sinh hoạt chung, khu vực nghỉ ngơi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B. khu vực sinh hoạt chung, khu vực nghỉ ngơi, khu vực thờ cúng, khu vực nấu ăn, khu vực vệ sinh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C. khu vực thờ cúng, khu vực nấu ăn, khu vực vệ sinh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D. khu vực nghỉ ngơi, khu vực nấu ăn, khu vực vệ sinh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206C914-47A5-491B-9CCE-9F5BC33BBE33}"/>
              </a:ext>
            </a:extLst>
          </p:cNvPr>
          <p:cNvSpPr/>
          <p:nvPr/>
        </p:nvSpPr>
        <p:spPr>
          <a:xfrm>
            <a:off x="-1357746" y="2548324"/>
            <a:ext cx="900545" cy="8806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42396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98 0.08148 L -0.02109 0.13657 C -0.00794 0.14884 0.01146 0.15602 0.03229 0.15602 C 0.05573 0.15602 0.07448 0.14884 0.0875 0.13657 L 0.15052 0.08148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32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2312796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sz="1800" b="1"/>
          </a:p>
          <a:p>
            <a:pPr algn="ctr"/>
            <a:r>
              <a:rPr lang="en-US" sz="4000" b="1"/>
              <a:t>Câu 3. </a:t>
            </a:r>
            <a:r>
              <a:rPr lang="en-US" sz="4000"/>
              <a:t>Các thiết bị trong ngôi nhà thông minh được điều khiển từ xa bởi các thiết bị như: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82A35-9CB5-42E6-ACF9-1B338070302A}"/>
              </a:ext>
            </a:extLst>
          </p:cNvPr>
          <p:cNvSpPr txBox="1"/>
          <p:nvPr/>
        </p:nvSpPr>
        <p:spPr>
          <a:xfrm>
            <a:off x="443345" y="2104977"/>
            <a:ext cx="11748655" cy="4598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A. Điện thoại đời cũ, máy tính bảng có kết nối internet.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B. Điện thoại, máy tính bảng không có kết nối internet.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C. Điều khiển, máy tính không có kết nối internet.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D. Điện thoại thông minh, máy tính bảng có kết nối internet.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2D7ADDC-B130-4DC0-A1C0-B6C110C2C048}"/>
              </a:ext>
            </a:extLst>
          </p:cNvPr>
          <p:cNvSpPr/>
          <p:nvPr/>
        </p:nvSpPr>
        <p:spPr>
          <a:xfrm>
            <a:off x="-1357746" y="2548324"/>
            <a:ext cx="900545" cy="8806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46335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66 0.34629 L -0.03476 0.40139 C -0.02161 0.41366 -0.00221 0.42083 0.01862 0.42083 C 0.04206 0.42083 0.06094 0.41366 0.07383 0.40139 L 0.13685 0.3462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32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2312796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Câu 4. </a:t>
            </a:r>
            <a:r>
              <a:rPr lang="vi-VN" sz="4000">
                <a:ea typeface="Calibri" panose="020F0502020204030204" pitchFamily="34" charset="0"/>
                <a:cs typeface="Times New Roman" panose="02020603050405020304" pitchFamily="18" charset="0"/>
              </a:rPr>
              <a:t>Năng lượng điện được sử dụng để duy trì hoạt động cho các dụng cụ sau</a:t>
            </a:r>
            <a:endParaRPr lang="en-US" sz="4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82A35-9CB5-42E6-ACF9-1B338070302A}"/>
              </a:ext>
            </a:extLst>
          </p:cNvPr>
          <p:cNvSpPr txBox="1"/>
          <p:nvPr/>
        </p:nvSpPr>
        <p:spPr>
          <a:xfrm>
            <a:off x="692727" y="2312796"/>
            <a:ext cx="11402291" cy="367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A. Bàn là, bếp ga, bật lửa, quạt bàn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B. Máy tính cầm tay, bếp cồn, đèn pin, tivi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C. Tủ lạnh, điều hòa, đèn pin, nồi cơm điện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D. Lò vi sóng, bếp than, máy nóng lạnh, đèn cầy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9D68B6D-E295-4EBC-9A1D-22B5983488AD}"/>
              </a:ext>
            </a:extLst>
          </p:cNvPr>
          <p:cNvSpPr/>
          <p:nvPr/>
        </p:nvSpPr>
        <p:spPr>
          <a:xfrm>
            <a:off x="-1357746" y="2548324"/>
            <a:ext cx="900545" cy="8806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8444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43 0.23889 L -0.01732 0.28657 C -0.00443 0.29722 0.01471 0.30347 0.03542 0.30347 C 0.05833 0.30347 0.07669 0.29722 0.08945 0.28657 L 0.15169 0.2388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63" y="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2312796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Câu 5: </a:t>
            </a:r>
            <a:r>
              <a:rPr lang="vi-VN" sz="4000">
                <a:ea typeface="Calibri" panose="020F0502020204030204" pitchFamily="34" charset="0"/>
                <a:cs typeface="Times New Roman" panose="02020603050405020304" pitchFamily="18" charset="0"/>
              </a:rPr>
              <a:t>Các hình thức cảnh báo các tình huống gây mất an ninh, an toàn như</a:t>
            </a:r>
            <a:r>
              <a:rPr lang="en-US" sz="400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4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82A35-9CB5-42E6-ACF9-1B338070302A}"/>
              </a:ext>
            </a:extLst>
          </p:cNvPr>
          <p:cNvSpPr txBox="1"/>
          <p:nvPr/>
        </p:nvSpPr>
        <p:spPr>
          <a:xfrm>
            <a:off x="609600" y="2104977"/>
            <a:ext cx="11402291" cy="4598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A. Chuông báo, tin nhắn, đèn báo.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B. Chuông báo, tin nhắn, đèn báo, cuộc gọi tự động tới chủ nhà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C. Tin nhắn, đèn báo, cuộc gọi tự động tới chủ nhà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D. Chuông báo, đèn báo, cuộc gọi tự động tới chủ nhà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6B16C3E-5D0B-47AF-BCAA-EB7626825A56}"/>
              </a:ext>
            </a:extLst>
          </p:cNvPr>
          <p:cNvSpPr/>
          <p:nvPr/>
        </p:nvSpPr>
        <p:spPr>
          <a:xfrm>
            <a:off x="-1357746" y="2548324"/>
            <a:ext cx="900545" cy="8806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428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16 0.08171 L -0.02226 0.1368 C -0.00898 0.14907 0.01029 0.15625 0.03125 0.15625 C 0.05456 0.15625 0.07344 0.14907 0.08633 0.1368 L 0.14935 0.08171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32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2312796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Câu 6. </a:t>
            </a:r>
            <a:r>
              <a:rPr lang="vi-VN" sz="4000">
                <a:ea typeface="Calibri" panose="020F0502020204030204" pitchFamily="34" charset="0"/>
                <a:cs typeface="Times New Roman" panose="02020603050405020304" pitchFamily="18" charset="0"/>
              </a:rPr>
              <a:t>Hệ thống hay thiết bị nào sau đây giúp ngôi nhà thông minh trở nên tiện ích cho người sử dụng?</a:t>
            </a:r>
            <a:endParaRPr lang="en-US" sz="4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82A35-9CB5-42E6-ACF9-1B338070302A}"/>
              </a:ext>
            </a:extLst>
          </p:cNvPr>
          <p:cNvSpPr txBox="1"/>
          <p:nvPr/>
        </p:nvSpPr>
        <p:spPr>
          <a:xfrm>
            <a:off x="387928" y="2246017"/>
            <a:ext cx="11804072" cy="4598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A. Các thiết bị, đồ dùng sử dụng năng lượng điện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B. Hệ thống camera ghi hình bên trong và bên ngoài nhà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C. Hệ thống điều khiển các thiết bị đồ dùng trong nhà 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theo chương trình cài đặt 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D. Tất cả các thiết bị và hệ thống trên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7BB97-BA53-4C7B-9E19-7D2CB733C377}"/>
              </a:ext>
            </a:extLst>
          </p:cNvPr>
          <p:cNvSpPr/>
          <p:nvPr/>
        </p:nvSpPr>
        <p:spPr>
          <a:xfrm>
            <a:off x="-1357746" y="2548324"/>
            <a:ext cx="900545" cy="8806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80361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11 0.50995 L -0.04531 0.56504 C -0.0319 0.57731 -0.01224 0.58449 0.00886 0.58449 C 0.03268 0.58449 0.05182 0.57731 0.06484 0.56504 L 0.12878 0.50995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01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E6A1C7-75B9-4665-ADD1-8EDB2FEA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2312796"/>
          </a:xfrm>
          <a:prstGeom prst="rect">
            <a:avLst/>
          </a:prstGeom>
          <a:solidFill>
            <a:srgbClr val="00B0F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b="1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000" b="1">
                <a:ea typeface="Calibri" panose="020F0502020204030204" pitchFamily="34" charset="0"/>
                <a:cs typeface="Times New Roman" panose="02020603050405020304" pitchFamily="18" charset="0"/>
              </a:rPr>
              <a:t>Câu 7: </a:t>
            </a:r>
            <a:r>
              <a:rPr lang="vi-VN" sz="4000">
                <a:ea typeface="Calibri" panose="020F0502020204030204" pitchFamily="34" charset="0"/>
                <a:cs typeface="Times New Roman" panose="02020603050405020304" pitchFamily="18" charset="0"/>
              </a:rPr>
              <a:t>Các bước chính xây dựng nhà ở cần tuân theo quy trình sau:</a:t>
            </a:r>
            <a:endParaRPr lang="en-US" sz="4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C82A35-9CB5-42E6-ACF9-1B338070302A}"/>
              </a:ext>
            </a:extLst>
          </p:cNvPr>
          <p:cNvSpPr txBox="1"/>
          <p:nvPr/>
        </p:nvSpPr>
        <p:spPr>
          <a:xfrm>
            <a:off x="1454727" y="2312796"/>
            <a:ext cx="8201891" cy="367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A. Thi công thô, thiết kế, hoàn thiện.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B. Thiết kế, hoàn thiện, thi công thô.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C. Thiết kế, thi công thô, hoàn thiện.</a:t>
            </a:r>
          </a:p>
          <a:p>
            <a:pPr>
              <a:lnSpc>
                <a:spcPct val="150000"/>
              </a:lnSpc>
            </a:pP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D. Hoàn thiện, thiết kế, thi công thô.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658F39-FBDC-4814-A0DE-D20A089330FD}"/>
              </a:ext>
            </a:extLst>
          </p:cNvPr>
          <p:cNvSpPr/>
          <p:nvPr/>
        </p:nvSpPr>
        <p:spPr>
          <a:xfrm>
            <a:off x="-1357746" y="2548324"/>
            <a:ext cx="900545" cy="8806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28491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32 0.23889 L 0.04909 0.29398 C 0.06211 0.30625 0.08112 0.31342 0.10182 0.31342 C 0.12539 0.31342 0.14414 0.30625 0.15716 0.29398 L 0.22018 0.2388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19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1413</Words>
  <Application>Microsoft Office PowerPoint</Application>
  <PresentationFormat>Widescreen</PresentationFormat>
  <Paragraphs>146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LÊ THANH DUY</dc:creator>
  <cp:lastModifiedBy>Nguyen Thi Minh Nu</cp:lastModifiedBy>
  <cp:revision>19</cp:revision>
  <dcterms:created xsi:type="dcterms:W3CDTF">2021-10-24T15:35:26Z</dcterms:created>
  <dcterms:modified xsi:type="dcterms:W3CDTF">2023-10-16T05:07:28Z</dcterms:modified>
</cp:coreProperties>
</file>