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6"/>
  </p:notesMasterIdLst>
  <p:sldIdLst>
    <p:sldId id="274" r:id="rId2"/>
    <p:sldId id="288" r:id="rId3"/>
    <p:sldId id="257" r:id="rId4"/>
    <p:sldId id="276" r:id="rId5"/>
    <p:sldId id="258" r:id="rId6"/>
    <p:sldId id="289" r:id="rId7"/>
    <p:sldId id="260" r:id="rId8"/>
    <p:sldId id="273" r:id="rId9"/>
    <p:sldId id="277" r:id="rId10"/>
    <p:sldId id="261" r:id="rId11"/>
    <p:sldId id="262" r:id="rId12"/>
    <p:sldId id="290" r:id="rId13"/>
    <p:sldId id="291" r:id="rId14"/>
    <p:sldId id="278" r:id="rId1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08"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39BE1"/>
    <a:srgbClr val="A6DBE8"/>
    <a:srgbClr val="FBDFEB"/>
    <a:srgbClr val="62C8CE"/>
    <a:srgbClr val="C0E6EA"/>
    <a:srgbClr val="FFF200"/>
    <a:srgbClr val="7F7F7F"/>
    <a:srgbClr val="5ABDD4"/>
    <a:srgbClr val="2AE9EE"/>
    <a:srgbClr val="C8E9F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15" autoAdjust="0"/>
    <p:restoredTop sz="94660"/>
  </p:normalViewPr>
  <p:slideViewPr>
    <p:cSldViewPr snapToGrid="0" showGuides="1">
      <p:cViewPr varScale="1">
        <p:scale>
          <a:sx n="73" d="100"/>
          <a:sy n="73" d="100"/>
        </p:scale>
        <p:origin x="1236" y="78"/>
      </p:cViewPr>
      <p:guideLst>
        <p:guide orient="horz" pos="2208"/>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FE4638-3800-4EA1-9090-2CD9B2C76F05}" type="datetimeFigureOut">
              <a:rPr lang="en-US" smtClean="0"/>
              <a:t>12/13/2021</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447670-85F4-4951-8719-5BFAF2299720}" type="slidenum">
              <a:rPr lang="en-US" smtClean="0"/>
              <a:t>‹#›</a:t>
            </a:fld>
            <a:endParaRPr lang="en-US"/>
          </a:p>
        </p:txBody>
      </p:sp>
    </p:spTree>
    <p:extLst>
      <p:ext uri="{BB962C8B-B14F-4D97-AF65-F5344CB8AC3E}">
        <p14:creationId xmlns:p14="http://schemas.microsoft.com/office/powerpoint/2010/main" val="27983752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12/13/2021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597064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12/13/2021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25445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12/13/2021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1850441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12/13/2021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1295809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B526A92-8AAF-4BF0-85FE-B336BF0F8D2D}" type="datetimeFigureOut">
              <a:rPr lang="en-US" smtClean="0"/>
              <a:t>12/13/2021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5922784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526A92-8AAF-4BF0-85FE-B336BF0F8D2D}" type="datetimeFigureOut">
              <a:rPr lang="en-US" smtClean="0"/>
              <a:t>12/13/2021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1943576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B526A92-8AAF-4BF0-85FE-B336BF0F8D2D}" type="datetimeFigureOut">
              <a:rPr lang="en-US" smtClean="0"/>
              <a:t>12/13/2021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4077177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526A92-8AAF-4BF0-85FE-B336BF0F8D2D}" type="datetimeFigureOut">
              <a:rPr lang="en-US" smtClean="0"/>
              <a:t>12/13/2021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6195961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526A92-8AAF-4BF0-85FE-B336BF0F8D2D}" type="datetimeFigureOut">
              <a:rPr lang="en-US" smtClean="0"/>
              <a:t>12/13/2021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9325960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12/13/2021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3017640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12/13/2021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8984662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526A92-8AAF-4BF0-85FE-B336BF0F8D2D}" type="datetimeFigureOut">
              <a:rPr lang="en-US" smtClean="0"/>
              <a:t>12/13/2021</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AF2F91-6C79-4775-9E01-5F8EDCA63F89}" type="slidenum">
              <a:rPr lang="en-US" smtClean="0"/>
              <a:t>‹#›</a:t>
            </a:fld>
            <a:endParaRPr lang="en-US"/>
          </a:p>
        </p:txBody>
      </p:sp>
    </p:spTree>
    <p:extLst>
      <p:ext uri="{BB962C8B-B14F-4D97-AF65-F5344CB8AC3E}">
        <p14:creationId xmlns:p14="http://schemas.microsoft.com/office/powerpoint/2010/main" val="5565852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slide" Target="slide6.xml"/><Relationship Id="rId3" Type="http://schemas.openxmlformats.org/officeDocument/2006/relationships/slideLayout" Target="../slideLayouts/slideLayout2.xml"/><Relationship Id="rId7" Type="http://schemas.openxmlformats.org/officeDocument/2006/relationships/image" Target="../media/image13.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wav"/><Relationship Id="rId1" Type="http://schemas.openxmlformats.org/officeDocument/2006/relationships/audio" Target="NULL" TargetMode="External"/><Relationship Id="rId6" Type="http://schemas.openxmlformats.org/officeDocument/2006/relationships/image" Target="../media/image13.png"/><Relationship Id="rId5" Type="http://schemas.openxmlformats.org/officeDocument/2006/relationships/slide" Target="slide5.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slide" Target="slide8.xml"/><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13.png"/><Relationship Id="rId5" Type="http://schemas.openxmlformats.org/officeDocument/2006/relationships/image" Target="../media/image14.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wav"/><Relationship Id="rId1" Type="http://schemas.openxmlformats.org/officeDocument/2006/relationships/audio" Target="NULL" TargetMode="External"/><Relationship Id="rId6" Type="http://schemas.openxmlformats.org/officeDocument/2006/relationships/image" Target="../media/image13.png"/><Relationship Id="rId5" Type="http://schemas.openxmlformats.org/officeDocument/2006/relationships/slide" Target="slide7.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144"/>
            <a:ext cx="9144000" cy="6839712"/>
          </a:xfrm>
          <a:prstGeom prst="rect">
            <a:avLst/>
          </a:prstGeom>
        </p:spPr>
      </p:pic>
    </p:spTree>
    <p:extLst>
      <p:ext uri="{BB962C8B-B14F-4D97-AF65-F5344CB8AC3E}">
        <p14:creationId xmlns:p14="http://schemas.microsoft.com/office/powerpoint/2010/main" val="5065414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1180214"/>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994" y="104779"/>
            <a:ext cx="587409" cy="621628"/>
          </a:xfrm>
          <a:prstGeom prst="rect">
            <a:avLst/>
          </a:prstGeom>
        </p:spPr>
      </p:pic>
      <p:sp>
        <p:nvSpPr>
          <p:cNvPr id="8" name="TextBox 7"/>
          <p:cNvSpPr txBox="1"/>
          <p:nvPr/>
        </p:nvSpPr>
        <p:spPr>
          <a:xfrm>
            <a:off x="920270" y="70783"/>
            <a:ext cx="7720810" cy="892552"/>
          </a:xfrm>
          <a:prstGeom prst="rect">
            <a:avLst/>
          </a:prstGeom>
          <a:noFill/>
        </p:spPr>
        <p:txBody>
          <a:bodyPr wrap="square" rtlCol="0">
            <a:spAutoFit/>
          </a:bodyPr>
          <a:lstStyle/>
          <a:p>
            <a:r>
              <a:rPr lang="en-US" sz="2600" b="1">
                <a:effectLst>
                  <a:glow rad="88900">
                    <a:schemeClr val="bg1"/>
                  </a:glow>
                </a:effectLst>
                <a:latin typeface="Arial" panose="020B0604020202020204" pitchFamily="34" charset="0"/>
                <a:cs typeface="Arial" panose="020B0604020202020204" pitchFamily="34" charset="0"/>
              </a:rPr>
              <a:t>Fill each blank in the network with the information about a travel attraction you know.</a:t>
            </a:r>
          </a:p>
        </p:txBody>
      </p:sp>
      <p:grpSp>
        <p:nvGrpSpPr>
          <p:cNvPr id="5" name="Group 4"/>
          <p:cNvGrpSpPr/>
          <p:nvPr/>
        </p:nvGrpSpPr>
        <p:grpSpPr>
          <a:xfrm>
            <a:off x="1580722" y="1180214"/>
            <a:ext cx="5982556" cy="5612116"/>
            <a:chOff x="1839191" y="1523999"/>
            <a:chExt cx="5369492" cy="5037013"/>
          </a:xfrm>
        </p:grpSpPr>
        <p:sp>
          <p:nvSpPr>
            <p:cNvPr id="11" name="Oval 10"/>
            <p:cNvSpPr/>
            <p:nvPr/>
          </p:nvSpPr>
          <p:spPr>
            <a:xfrm>
              <a:off x="4642129" y="4160712"/>
              <a:ext cx="2566554" cy="2400300"/>
            </a:xfrm>
            <a:prstGeom prst="ellipse">
              <a:avLst/>
            </a:prstGeom>
            <a:solidFill>
              <a:srgbClr val="A6DBE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1839191" y="4160712"/>
              <a:ext cx="2566554" cy="2400300"/>
            </a:xfrm>
            <a:prstGeom prst="ellipse">
              <a:avLst/>
            </a:prstGeom>
            <a:solidFill>
              <a:srgbClr val="C39BE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4642129" y="1566047"/>
              <a:ext cx="2566554" cy="2400300"/>
            </a:xfrm>
            <a:prstGeom prst="ellipse">
              <a:avLst/>
            </a:prstGeom>
            <a:solidFill>
              <a:srgbClr val="FBDFEB"/>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839191" y="1523999"/>
              <a:ext cx="2566554" cy="2400300"/>
            </a:xfrm>
            <a:prstGeom prst="ellipse">
              <a:avLst/>
            </a:prstGeom>
            <a:solidFill>
              <a:schemeClr val="accent6">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p:cNvSpPr/>
            <p:nvPr/>
          </p:nvSpPr>
          <p:spPr>
            <a:xfrm>
              <a:off x="3240660" y="2670463"/>
              <a:ext cx="2566554" cy="2400300"/>
            </a:xfrm>
            <a:prstGeom prst="ellipse">
              <a:avLst/>
            </a:prstGeom>
            <a:solidFill>
              <a:srgbClr val="FFF200"/>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xtBox 12"/>
          <p:cNvSpPr txBox="1"/>
          <p:nvPr/>
        </p:nvSpPr>
        <p:spPr>
          <a:xfrm>
            <a:off x="3447056" y="3240129"/>
            <a:ext cx="2223654" cy="830997"/>
          </a:xfrm>
          <a:prstGeom prst="rect">
            <a:avLst/>
          </a:prstGeom>
          <a:noFill/>
        </p:spPr>
        <p:txBody>
          <a:bodyPr wrap="square" rtlCol="0">
            <a:spAutoFit/>
          </a:bodyPr>
          <a:lstStyle/>
          <a:p>
            <a:pPr algn="ctr"/>
            <a:r>
              <a:rPr lang="en-US" sz="2400"/>
              <a:t>(1) Name of the attraction</a:t>
            </a:r>
          </a:p>
        </p:txBody>
      </p:sp>
      <p:cxnSp>
        <p:nvCxnSpPr>
          <p:cNvPr id="15" name="Straight Connector 14"/>
          <p:cNvCxnSpPr/>
          <p:nvPr/>
        </p:nvCxnSpPr>
        <p:spPr>
          <a:xfrm>
            <a:off x="4023360" y="4347292"/>
            <a:ext cx="109728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1851718" y="1893420"/>
            <a:ext cx="2223654" cy="461665"/>
          </a:xfrm>
          <a:prstGeom prst="rect">
            <a:avLst/>
          </a:prstGeom>
          <a:noFill/>
        </p:spPr>
        <p:txBody>
          <a:bodyPr wrap="square" rtlCol="0">
            <a:spAutoFit/>
          </a:bodyPr>
          <a:lstStyle/>
          <a:p>
            <a:pPr algn="ctr"/>
            <a:r>
              <a:rPr lang="en-US" sz="2400"/>
              <a:t>(2) Where is it?</a:t>
            </a:r>
          </a:p>
        </p:txBody>
      </p:sp>
      <p:cxnSp>
        <p:nvCxnSpPr>
          <p:cNvPr id="18" name="Straight Connector 17"/>
          <p:cNvCxnSpPr/>
          <p:nvPr/>
        </p:nvCxnSpPr>
        <p:spPr>
          <a:xfrm>
            <a:off x="2461877" y="2706958"/>
            <a:ext cx="109728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5120640" y="1893420"/>
            <a:ext cx="2223654" cy="830997"/>
          </a:xfrm>
          <a:prstGeom prst="rect">
            <a:avLst/>
          </a:prstGeom>
          <a:noFill/>
        </p:spPr>
        <p:txBody>
          <a:bodyPr wrap="square" rtlCol="0">
            <a:spAutoFit/>
          </a:bodyPr>
          <a:lstStyle/>
          <a:p>
            <a:pPr algn="ctr"/>
            <a:r>
              <a:rPr lang="en-US" sz="2400"/>
              <a:t>(3) How can you go there?</a:t>
            </a:r>
          </a:p>
        </p:txBody>
      </p:sp>
      <p:cxnSp>
        <p:nvCxnSpPr>
          <p:cNvPr id="20" name="Straight Connector 19"/>
          <p:cNvCxnSpPr/>
          <p:nvPr/>
        </p:nvCxnSpPr>
        <p:spPr>
          <a:xfrm>
            <a:off x="5730799" y="2893996"/>
            <a:ext cx="109728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1848982" y="5062584"/>
            <a:ext cx="2223654" cy="830997"/>
          </a:xfrm>
          <a:prstGeom prst="rect">
            <a:avLst/>
          </a:prstGeom>
          <a:noFill/>
        </p:spPr>
        <p:txBody>
          <a:bodyPr wrap="square" rtlCol="0">
            <a:spAutoFit/>
          </a:bodyPr>
          <a:lstStyle/>
          <a:p>
            <a:pPr algn="ctr"/>
            <a:r>
              <a:rPr lang="en-US" sz="2400"/>
              <a:t>(5) What can you do there?</a:t>
            </a:r>
          </a:p>
        </p:txBody>
      </p:sp>
      <p:cxnSp>
        <p:nvCxnSpPr>
          <p:cNvPr id="22" name="Straight Connector 21"/>
          <p:cNvCxnSpPr/>
          <p:nvPr/>
        </p:nvCxnSpPr>
        <p:spPr>
          <a:xfrm>
            <a:off x="2459141" y="6115115"/>
            <a:ext cx="109728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5120640" y="5062584"/>
            <a:ext cx="2223654" cy="830997"/>
          </a:xfrm>
          <a:prstGeom prst="rect">
            <a:avLst/>
          </a:prstGeom>
          <a:noFill/>
        </p:spPr>
        <p:txBody>
          <a:bodyPr wrap="square" rtlCol="0">
            <a:spAutoFit/>
          </a:bodyPr>
          <a:lstStyle/>
          <a:p>
            <a:pPr algn="ctr"/>
            <a:r>
              <a:rPr lang="en-US" sz="2400"/>
              <a:t>(4) What is special about it?</a:t>
            </a:r>
          </a:p>
        </p:txBody>
      </p:sp>
      <p:cxnSp>
        <p:nvCxnSpPr>
          <p:cNvPr id="24" name="Straight Connector 23"/>
          <p:cNvCxnSpPr/>
          <p:nvPr/>
        </p:nvCxnSpPr>
        <p:spPr>
          <a:xfrm>
            <a:off x="5730799" y="6115115"/>
            <a:ext cx="109728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6835563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84" y="0"/>
            <a:ext cx="9144000" cy="1246909"/>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994" y="113416"/>
            <a:ext cx="587409" cy="604353"/>
          </a:xfrm>
          <a:prstGeom prst="rect">
            <a:avLst/>
          </a:prstGeom>
        </p:spPr>
      </p:pic>
      <p:sp>
        <p:nvSpPr>
          <p:cNvPr id="8" name="TextBox 7"/>
          <p:cNvSpPr txBox="1"/>
          <p:nvPr/>
        </p:nvSpPr>
        <p:spPr>
          <a:xfrm>
            <a:off x="915778" y="98414"/>
            <a:ext cx="7312441" cy="892552"/>
          </a:xfrm>
          <a:prstGeom prst="rect">
            <a:avLst/>
          </a:prstGeom>
          <a:noFill/>
        </p:spPr>
        <p:txBody>
          <a:bodyPr wrap="square" rtlCol="0">
            <a:spAutoFit/>
          </a:bodyPr>
          <a:lstStyle/>
          <a:p>
            <a:r>
              <a:rPr lang="en-US" sz="2600" b="1">
                <a:effectLst>
                  <a:glow rad="88900">
                    <a:schemeClr val="bg1"/>
                  </a:glow>
                </a:effectLst>
                <a:latin typeface="Arial" panose="020B0604020202020204" pitchFamily="34" charset="0"/>
                <a:cs typeface="Arial" panose="020B0604020202020204" pitchFamily="34" charset="0"/>
              </a:rPr>
              <a:t>Use the notes in </a:t>
            </a:r>
            <a:r>
              <a:rPr lang="en-US" sz="2600" b="1">
                <a:solidFill>
                  <a:srgbClr val="FF0000"/>
                </a:solidFill>
                <a:effectLst>
                  <a:glow rad="88900">
                    <a:schemeClr val="bg1"/>
                  </a:glow>
                </a:effectLst>
                <a:latin typeface="Arial" panose="020B0604020202020204" pitchFamily="34" charset="0"/>
                <a:cs typeface="Arial" panose="020B0604020202020204" pitchFamily="34" charset="0"/>
              </a:rPr>
              <a:t>3</a:t>
            </a:r>
            <a:r>
              <a:rPr lang="en-US" sz="2600" b="1">
                <a:effectLst>
                  <a:glow rad="88900">
                    <a:schemeClr val="bg1"/>
                  </a:glow>
                </a:effectLst>
                <a:latin typeface="Arial" panose="020B0604020202020204" pitchFamily="34" charset="0"/>
                <a:cs typeface="Arial" panose="020B0604020202020204" pitchFamily="34" charset="0"/>
              </a:rPr>
              <a:t> to write a paragraph of about 50 words.</a:t>
            </a: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46769" y="1246909"/>
            <a:ext cx="5699603" cy="5585905"/>
          </a:xfrm>
          <a:prstGeom prst="rect">
            <a:avLst/>
          </a:prstGeom>
        </p:spPr>
      </p:pic>
      <p:sp>
        <p:nvSpPr>
          <p:cNvPr id="9" name="TextBox 8"/>
          <p:cNvSpPr txBox="1"/>
          <p:nvPr/>
        </p:nvSpPr>
        <p:spPr>
          <a:xfrm>
            <a:off x="2867893" y="1922317"/>
            <a:ext cx="2961409" cy="461665"/>
          </a:xfrm>
          <a:prstGeom prst="rect">
            <a:avLst/>
          </a:prstGeom>
          <a:noFill/>
        </p:spPr>
        <p:txBody>
          <a:bodyPr wrap="square" rtlCol="0">
            <a:spAutoFit/>
          </a:bodyPr>
          <a:lstStyle/>
          <a:p>
            <a:r>
              <a:rPr lang="en-US" sz="2400">
                <a:latin typeface="Comic Sans MS" panose="030F0702030302020204" pitchFamily="66" charset="0"/>
              </a:rPr>
              <a:t>I am writing about</a:t>
            </a:r>
          </a:p>
        </p:txBody>
      </p:sp>
      <p:sp>
        <p:nvSpPr>
          <p:cNvPr id="16" name="TextBox 15"/>
          <p:cNvSpPr txBox="1"/>
          <p:nvPr/>
        </p:nvSpPr>
        <p:spPr>
          <a:xfrm>
            <a:off x="2750129" y="2292926"/>
            <a:ext cx="2961409" cy="461665"/>
          </a:xfrm>
          <a:prstGeom prst="rect">
            <a:avLst/>
          </a:prstGeom>
          <a:noFill/>
        </p:spPr>
        <p:txBody>
          <a:bodyPr wrap="square" rtlCol="0">
            <a:spAutoFit/>
          </a:bodyPr>
          <a:lstStyle/>
          <a:p>
            <a:r>
              <a:rPr lang="en-US" sz="2400">
                <a:latin typeface="Comic Sans MS" panose="030F0702030302020204" pitchFamily="66" charset="0"/>
              </a:rPr>
              <a:t>It is in</a:t>
            </a: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50428" y="4908511"/>
            <a:ext cx="2528454" cy="168531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11813541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22514" y="801249"/>
            <a:ext cx="8347165" cy="2677656"/>
          </a:xfrm>
          <a:prstGeom prst="rect">
            <a:avLst/>
          </a:prstGeom>
        </p:spPr>
        <p:txBody>
          <a:bodyPr wrap="square">
            <a:spAutoFit/>
          </a:bodyPr>
          <a:lstStyle/>
          <a:p>
            <a:pPr>
              <a:spcAft>
                <a:spcPts val="0"/>
              </a:spcAft>
            </a:pPr>
            <a:r>
              <a:rPr lang="en-US" sz="2400" i="1" u="sng" dirty="0">
                <a:latin typeface="Times New Roman" panose="02020603050405020304" pitchFamily="18" charset="0"/>
                <a:ea typeface="Calibri" panose="020F0502020204030204" pitchFamily="34" charset="0"/>
              </a:rPr>
              <a:t>I am writing about</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Phu</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Quoc</a:t>
            </a:r>
            <a:r>
              <a:rPr lang="en-US" sz="2400" i="1" dirty="0">
                <a:latin typeface="Times New Roman" panose="02020603050405020304" pitchFamily="18" charset="0"/>
                <a:ea typeface="Calibri" panose="020F0502020204030204" pitchFamily="34" charset="0"/>
              </a:rPr>
              <a:t> island. It is a beautiful island in </a:t>
            </a:r>
            <a:r>
              <a:rPr lang="en-US" sz="2400" i="1" dirty="0" err="1">
                <a:latin typeface="Times New Roman" panose="02020603050405020304" pitchFamily="18" charset="0"/>
                <a:ea typeface="Calibri" panose="020F0502020204030204" pitchFamily="34" charset="0"/>
              </a:rPr>
              <a:t>Kien</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Giang</a:t>
            </a:r>
            <a:r>
              <a:rPr lang="en-US" sz="2400" i="1" dirty="0">
                <a:latin typeface="Times New Roman" panose="02020603050405020304" pitchFamily="18" charset="0"/>
                <a:ea typeface="Calibri" panose="020F0502020204030204" pitchFamily="34" charset="0"/>
              </a:rPr>
              <a:t>  province.  You can go there  by plane.</a:t>
            </a:r>
            <a:r>
              <a:rPr lang="en-US" sz="2400" i="1" dirty="0">
                <a:solidFill>
                  <a:srgbClr val="000000"/>
                </a:solidFill>
                <a:latin typeface="Times New Roman" panose="02020603050405020304" pitchFamily="18" charset="0"/>
                <a:ea typeface="Calibri" panose="020F0502020204030204" pitchFamily="34" charset="0"/>
              </a:rPr>
              <a:t> </a:t>
            </a:r>
            <a:r>
              <a:rPr lang="en-US" sz="2400" i="1" dirty="0" smtClean="0">
                <a:solidFill>
                  <a:srgbClr val="000000"/>
                </a:solidFill>
                <a:latin typeface="Times New Roman" panose="02020603050405020304" pitchFamily="18" charset="0"/>
                <a:ea typeface="Calibri" panose="020F0502020204030204" pitchFamily="34" charset="0"/>
              </a:rPr>
              <a:t>You </a:t>
            </a:r>
            <a:r>
              <a:rPr lang="en-US" sz="2400" i="1" dirty="0">
                <a:solidFill>
                  <a:srgbClr val="000000"/>
                </a:solidFill>
                <a:latin typeface="Times New Roman" panose="02020603050405020304" pitchFamily="18" charset="0"/>
                <a:ea typeface="Calibri" panose="020F0502020204030204" pitchFamily="34" charset="0"/>
              </a:rPr>
              <a:t>can visit the fishing villages, the national parks, beautiful beaches, temples, pagodas, etc. </a:t>
            </a:r>
            <a:r>
              <a:rPr lang="en-US" sz="2400" i="1" dirty="0" smtClean="0">
                <a:solidFill>
                  <a:srgbClr val="000000"/>
                </a:solidFill>
                <a:latin typeface="Times New Roman" panose="02020603050405020304" pitchFamily="18" charset="0"/>
                <a:ea typeface="Calibri" panose="020F0502020204030204" pitchFamily="34" charset="0"/>
              </a:rPr>
              <a:t>You </a:t>
            </a:r>
            <a:r>
              <a:rPr lang="en-US" sz="2400" i="1" dirty="0">
                <a:solidFill>
                  <a:srgbClr val="000000"/>
                </a:solidFill>
                <a:latin typeface="Times New Roman" panose="02020603050405020304" pitchFamily="18" charset="0"/>
                <a:ea typeface="Calibri" panose="020F0502020204030204" pitchFamily="34" charset="0"/>
              </a:rPr>
              <a:t>can enjoy some water sports like </a:t>
            </a:r>
            <a:r>
              <a:rPr lang="en-US" sz="2400" i="1" dirty="0" smtClean="0">
                <a:solidFill>
                  <a:srgbClr val="000000"/>
                </a:solidFill>
                <a:latin typeface="Times New Roman" panose="02020603050405020304" pitchFamily="18" charset="0"/>
                <a:ea typeface="Calibri" panose="020F0502020204030204" pitchFamily="34" charset="0"/>
              </a:rPr>
              <a:t>sailing </a:t>
            </a:r>
            <a:r>
              <a:rPr lang="en-US" sz="2400" i="1" dirty="0">
                <a:solidFill>
                  <a:srgbClr val="000000"/>
                </a:solidFill>
                <a:latin typeface="Times New Roman" panose="02020603050405020304" pitchFamily="18" charset="0"/>
                <a:ea typeface="Calibri" panose="020F0502020204030204" pitchFamily="34" charset="0"/>
              </a:rPr>
              <a:t>and </a:t>
            </a:r>
            <a:r>
              <a:rPr lang="en-US" sz="2400" i="1" dirty="0" smtClean="0">
                <a:solidFill>
                  <a:srgbClr val="000000"/>
                </a:solidFill>
                <a:latin typeface="Times New Roman" panose="02020603050405020304" pitchFamily="18" charset="0"/>
                <a:ea typeface="Calibri" panose="020F0502020204030204" pitchFamily="34" charset="0"/>
              </a:rPr>
              <a:t>fishing. </a:t>
            </a:r>
            <a:r>
              <a:rPr lang="en-US" sz="2400" i="1" smtClean="0">
                <a:solidFill>
                  <a:srgbClr val="000000"/>
                </a:solidFill>
                <a:latin typeface="Times New Roman" panose="02020603050405020304" pitchFamily="18" charset="0"/>
                <a:ea typeface="Calibri" panose="020F0502020204030204" pitchFamily="34" charset="0"/>
              </a:rPr>
              <a:t>You can buy </a:t>
            </a:r>
            <a:r>
              <a:rPr lang="en-US" sz="2400" i="1" dirty="0">
                <a:solidFill>
                  <a:srgbClr val="000000"/>
                </a:solidFill>
                <a:latin typeface="Times New Roman" panose="02020603050405020304" pitchFamily="18" charset="0"/>
                <a:ea typeface="Calibri" panose="020F0502020204030204" pitchFamily="34" charset="0"/>
              </a:rPr>
              <a:t>interesting things at the night </a:t>
            </a:r>
            <a:r>
              <a:rPr lang="en-US" sz="2400" i="1" dirty="0" smtClean="0">
                <a:solidFill>
                  <a:srgbClr val="000000"/>
                </a:solidFill>
                <a:latin typeface="Times New Roman" panose="02020603050405020304" pitchFamily="18" charset="0"/>
                <a:ea typeface="Calibri" panose="020F0502020204030204" pitchFamily="34" charset="0"/>
              </a:rPr>
              <a:t>market. </a:t>
            </a:r>
            <a:r>
              <a:rPr lang="en-US" sz="2400" i="1" dirty="0" smtClean="0">
                <a:latin typeface="Times New Roman" panose="02020603050405020304" pitchFamily="18" charset="0"/>
                <a:ea typeface="Calibri" panose="020F0502020204030204" pitchFamily="34" charset="0"/>
              </a:rPr>
              <a:t>There </a:t>
            </a:r>
            <a:r>
              <a:rPr lang="en-US" sz="2400" i="1" dirty="0">
                <a:latin typeface="Times New Roman" panose="02020603050405020304" pitchFamily="18" charset="0"/>
                <a:ea typeface="Calibri" panose="020F0502020204030204" pitchFamily="34" charset="0"/>
              </a:rPr>
              <a:t>you can enjoy great Vietnamese </a:t>
            </a:r>
            <a:r>
              <a:rPr lang="en-US" sz="2400" i="1" dirty="0" smtClean="0">
                <a:latin typeface="Times New Roman" panose="02020603050405020304" pitchFamily="18" charset="0"/>
                <a:ea typeface="Calibri" panose="020F0502020204030204" pitchFamily="34" charset="0"/>
              </a:rPr>
              <a:t>seafood. </a:t>
            </a:r>
            <a:r>
              <a:rPr lang="en-US" sz="2400" i="1" dirty="0">
                <a:latin typeface="Times New Roman" panose="02020603050405020304" pitchFamily="18" charset="0"/>
                <a:ea typeface="Calibri" panose="020F0502020204030204" pitchFamily="34" charset="0"/>
              </a:rPr>
              <a:t>I</a:t>
            </a:r>
            <a:r>
              <a:rPr lang="en-GB" sz="2400" i="1" dirty="0">
                <a:latin typeface="Times New Roman" panose="02020603050405020304" pitchFamily="18" charset="0"/>
                <a:ea typeface="Calibri" panose="020F0502020204030204" pitchFamily="34" charset="0"/>
              </a:rPr>
              <a:t> think, you should have a visit to </a:t>
            </a:r>
            <a:r>
              <a:rPr lang="en-GB" sz="2400" i="1" dirty="0" err="1">
                <a:latin typeface="Times New Roman" panose="02020603050405020304" pitchFamily="18" charset="0"/>
                <a:ea typeface="Calibri" panose="020F0502020204030204" pitchFamily="34" charset="0"/>
              </a:rPr>
              <a:t>Phu</a:t>
            </a:r>
            <a:r>
              <a:rPr lang="en-GB" sz="2400" i="1" dirty="0">
                <a:latin typeface="Times New Roman" panose="02020603050405020304" pitchFamily="18" charset="0"/>
                <a:ea typeface="Calibri" panose="020F0502020204030204" pitchFamily="34" charset="0"/>
              </a:rPr>
              <a:t> </a:t>
            </a:r>
            <a:r>
              <a:rPr lang="en-GB" sz="2400" i="1" dirty="0" err="1">
                <a:latin typeface="Times New Roman" panose="02020603050405020304" pitchFamily="18" charset="0"/>
                <a:ea typeface="Calibri" panose="020F0502020204030204" pitchFamily="34" charset="0"/>
              </a:rPr>
              <a:t>Quoc</a:t>
            </a:r>
            <a:r>
              <a:rPr lang="en-GB" sz="2400" i="1" dirty="0">
                <a:latin typeface="Times New Roman" panose="02020603050405020304" pitchFamily="18" charset="0"/>
                <a:ea typeface="Calibri" panose="020F0502020204030204" pitchFamily="34" charset="0"/>
              </a:rPr>
              <a:t>.</a:t>
            </a:r>
            <a:endParaRPr lang="vi-VN" sz="2400" dirty="0"/>
          </a:p>
        </p:txBody>
      </p:sp>
    </p:spTree>
    <p:extLst>
      <p:ext uri="{BB962C8B-B14F-4D97-AF65-F5344CB8AC3E}">
        <p14:creationId xmlns:p14="http://schemas.microsoft.com/office/powerpoint/2010/main" val="76779275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91886" y="613176"/>
            <a:ext cx="8164286" cy="3046988"/>
          </a:xfrm>
          <a:prstGeom prst="rect">
            <a:avLst/>
          </a:prstGeom>
        </p:spPr>
        <p:txBody>
          <a:bodyPr wrap="square">
            <a:spAutoFit/>
          </a:bodyPr>
          <a:lstStyle/>
          <a:p>
            <a:pPr>
              <a:spcAft>
                <a:spcPts val="0"/>
              </a:spcAft>
            </a:pPr>
            <a:r>
              <a:rPr lang="en-US" sz="2400" i="1" dirty="0">
                <a:solidFill>
                  <a:srgbClr val="000000"/>
                </a:solidFill>
                <a:latin typeface="Times New Roman" panose="02020603050405020304" pitchFamily="18" charset="0"/>
                <a:ea typeface="Times New Roman" panose="02020603050405020304" pitchFamily="18" charset="0"/>
              </a:rPr>
              <a:t>I am writing about Ha Long Bay. </a:t>
            </a:r>
            <a:endParaRPr lang="vi-VN" sz="2400" dirty="0">
              <a:latin typeface="Times New Roman" panose="02020603050405020304" pitchFamily="18" charset="0"/>
              <a:ea typeface="Times New Roman" panose="02020603050405020304" pitchFamily="18" charset="0"/>
            </a:endParaRPr>
          </a:p>
          <a:p>
            <a:pPr>
              <a:spcAft>
                <a:spcPts val="0"/>
              </a:spcAft>
            </a:pPr>
            <a:r>
              <a:rPr lang="en-US" sz="2400" i="1" dirty="0">
                <a:solidFill>
                  <a:srgbClr val="000000"/>
                </a:solidFill>
                <a:latin typeface="Times New Roman" panose="02020603050405020304" pitchFamily="18" charset="0"/>
                <a:ea typeface="Times New Roman" panose="02020603050405020304" pitchFamily="18" charset="0"/>
              </a:rPr>
              <a:t>It is in </a:t>
            </a:r>
            <a:r>
              <a:rPr lang="en-US" sz="2400" i="1" dirty="0" err="1">
                <a:solidFill>
                  <a:srgbClr val="000000"/>
                </a:solidFill>
                <a:latin typeface="Times New Roman" panose="02020603050405020304" pitchFamily="18" charset="0"/>
                <a:ea typeface="Times New Roman" panose="02020603050405020304" pitchFamily="18" charset="0"/>
              </a:rPr>
              <a:t>Quang</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Ninh</a:t>
            </a:r>
            <a:r>
              <a:rPr lang="en-US" sz="2400" i="1" dirty="0">
                <a:solidFill>
                  <a:srgbClr val="000000"/>
                </a:solidFill>
                <a:latin typeface="Times New Roman" panose="02020603050405020304" pitchFamily="18" charset="0"/>
                <a:ea typeface="Times New Roman" panose="02020603050405020304" pitchFamily="18" charset="0"/>
              </a:rPr>
              <a:t>  province. It’s very far from here - about 500 </a:t>
            </a:r>
            <a:r>
              <a:rPr lang="en-US" sz="2400" i="1" dirty="0" smtClean="0">
                <a:solidFill>
                  <a:srgbClr val="000000"/>
                </a:solidFill>
                <a:latin typeface="Times New Roman" panose="02020603050405020304" pitchFamily="18" charset="0"/>
                <a:ea typeface="Times New Roman" panose="02020603050405020304" pitchFamily="18" charset="0"/>
              </a:rPr>
              <a:t>kilometers</a:t>
            </a:r>
            <a:r>
              <a:rPr lang="en-US" sz="2400" i="1" dirty="0">
                <a:solidFill>
                  <a:srgbClr val="000000"/>
                </a:solidFill>
                <a:latin typeface="Times New Roman" panose="02020603050405020304" pitchFamily="18" charset="0"/>
                <a:ea typeface="Times New Roman" panose="02020603050405020304" pitchFamily="18" charset="0"/>
              </a:rPr>
              <a:t>, so you can go there by bus or by train. Ha long Bay has many caves and islands. Tuan Chau is the biggest island in Ha Long Bay. You must take a boat ride around the islands. There you can enjoy great Vietnamese seafood. You can watch traditional dance. You can join exciting activities. Ha Long Bay is Vietnam’s most beautiful natural wonder.</a:t>
            </a:r>
            <a:endParaRPr lang="vi-VN" sz="24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7460932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1" name="Content Placeholder 10"/>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4449" y="19902"/>
            <a:ext cx="9095102" cy="6803136"/>
          </a:xfrm>
        </p:spPr>
      </p:pic>
      <p:pic>
        <p:nvPicPr>
          <p:cNvPr id="12" name="Picture 11">
            <a:extLst>
              <a:ext uri="{FF2B5EF4-FFF2-40B4-BE49-F238E27FC236}">
                <a16:creationId xmlns:a16="http://schemas.microsoft.com/office/drawing/2014/main" id="{E879C85B-8CF1-467C-90E2-2EFA7DD634B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20066" y="3490844"/>
            <a:ext cx="1327361" cy="1862055"/>
          </a:xfrm>
          <a:prstGeom prst="rect">
            <a:avLst/>
          </a:prstGeom>
          <a:noFill/>
          <a:ln>
            <a:noFill/>
          </a:ln>
          <a:effectLst>
            <a:outerShdw blurRad="342900" dir="13500000" sy="23000" kx="1200000" algn="br" rotWithShape="0">
              <a:prstClr val="black">
                <a:alpha val="15000"/>
              </a:prstClr>
            </a:outerShdw>
          </a:effectLst>
          <a:scene3d>
            <a:camera prst="perspectiveRight">
              <a:rot lat="0" lon="20099996" rev="0"/>
            </a:camera>
            <a:lightRig rig="threePt" dir="t"/>
          </a:scene3d>
          <a:sp3d extrusionH="254000"/>
        </p:spPr>
      </p:pic>
      <p:pic>
        <p:nvPicPr>
          <p:cNvPr id="13" name="Picture 12">
            <a:extLst>
              <a:ext uri="{FF2B5EF4-FFF2-40B4-BE49-F238E27FC236}">
                <a16:creationId xmlns:a16="http://schemas.microsoft.com/office/drawing/2014/main" id="{CA8DCC60-7CC6-4BB5-93C9-B6ABD7122B4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63147" y="3490392"/>
            <a:ext cx="1319185" cy="1862962"/>
          </a:xfrm>
          <a:prstGeom prst="rect">
            <a:avLst/>
          </a:prstGeom>
          <a:noFill/>
          <a:ln>
            <a:noFill/>
          </a:ln>
          <a:effectLst>
            <a:outerShdw blurRad="342900" dir="13500000" sy="23000" kx="1200000" algn="br" rotWithShape="0">
              <a:prstClr val="black">
                <a:alpha val="15000"/>
              </a:prstClr>
            </a:outerShdw>
          </a:effectLst>
          <a:scene3d>
            <a:camera prst="perspectiveRight">
              <a:rot lat="0" lon="20099996" rev="0"/>
            </a:camera>
            <a:lightRig rig="threePt" dir="t"/>
          </a:scene3d>
          <a:sp3d extrusionH="254000"/>
        </p:spPr>
      </p:pic>
      <p:pic>
        <p:nvPicPr>
          <p:cNvPr id="14" name="Picture 13">
            <a:extLst>
              <a:ext uri="{FF2B5EF4-FFF2-40B4-BE49-F238E27FC236}">
                <a16:creationId xmlns:a16="http://schemas.microsoft.com/office/drawing/2014/main" id="{2953C47D-F5F3-4C8B-95AB-CB1D25CCA43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40482" y="3494196"/>
            <a:ext cx="1323683" cy="1855354"/>
          </a:xfrm>
          <a:prstGeom prst="rect">
            <a:avLst/>
          </a:prstGeom>
          <a:noFill/>
          <a:ln>
            <a:noFill/>
          </a:ln>
          <a:effectLst>
            <a:outerShdw blurRad="342900" dir="13500000" sy="23000" kx="1200000" algn="br" rotWithShape="0">
              <a:prstClr val="black">
                <a:alpha val="15000"/>
              </a:prstClr>
            </a:outerShdw>
          </a:effectLst>
          <a:scene3d>
            <a:camera prst="perspectiveRight">
              <a:rot lat="0" lon="20099996" rev="0"/>
            </a:camera>
            <a:lightRig rig="threePt" dir="t"/>
          </a:scene3d>
          <a:sp3d extrusionH="254000"/>
        </p:spPr>
      </p:pic>
      <p:pic>
        <p:nvPicPr>
          <p:cNvPr id="15" name="Picture 14">
            <a:extLst>
              <a:ext uri="{FF2B5EF4-FFF2-40B4-BE49-F238E27FC236}">
                <a16:creationId xmlns:a16="http://schemas.microsoft.com/office/drawing/2014/main" id="{F3DF6CF5-0997-49BE-A637-2641803BF9F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903180" y="3490390"/>
            <a:ext cx="1329112" cy="1862964"/>
          </a:xfrm>
          <a:prstGeom prst="rect">
            <a:avLst/>
          </a:prstGeom>
          <a:noFill/>
          <a:ln>
            <a:noFill/>
          </a:ln>
          <a:effectLst>
            <a:outerShdw blurRad="342900" dir="13500000" sy="23000" kx="1200000" algn="br" rotWithShape="0">
              <a:prstClr val="black">
                <a:alpha val="15000"/>
              </a:prstClr>
            </a:outerShdw>
          </a:effectLst>
          <a:scene3d>
            <a:camera prst="perspectiveRight">
              <a:rot lat="0" lon="20099996" rev="0"/>
            </a:camera>
            <a:lightRig rig="threePt" dir="t"/>
          </a:scene3d>
          <a:sp3d extrusionH="254000"/>
        </p:spPr>
      </p:pic>
      <p:pic>
        <p:nvPicPr>
          <p:cNvPr id="16" name="Picture 15">
            <a:extLst>
              <a:ext uri="{FF2B5EF4-FFF2-40B4-BE49-F238E27FC236}">
                <a16:creationId xmlns:a16="http://schemas.microsoft.com/office/drawing/2014/main" id="{10B541C0-B76C-43AB-9EAF-B49801DFF85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01900" y="3490391"/>
            <a:ext cx="1329112" cy="1862962"/>
          </a:xfrm>
          <a:prstGeom prst="rect">
            <a:avLst/>
          </a:prstGeom>
          <a:noFill/>
          <a:ln>
            <a:noFill/>
          </a:ln>
          <a:effectLst>
            <a:outerShdw blurRad="342900" dir="13500000" sy="23000" kx="1200000" algn="br" rotWithShape="0">
              <a:prstClr val="black">
                <a:alpha val="15000"/>
              </a:prstClr>
            </a:outerShdw>
          </a:effectLst>
          <a:scene3d>
            <a:camera prst="perspectiveRight">
              <a:rot lat="0" lon="20099996" rev="0"/>
            </a:camera>
            <a:lightRig rig="threePt" dir="t"/>
          </a:scene3d>
          <a:sp3d extrusionH="254000"/>
        </p:spPr>
      </p:pic>
    </p:spTree>
    <p:extLst>
      <p:ext uri="{BB962C8B-B14F-4D97-AF65-F5344CB8AC3E}">
        <p14:creationId xmlns:p14="http://schemas.microsoft.com/office/powerpoint/2010/main" val="606494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2000"/>
                                        <p:tgtEl>
                                          <p:spTgt spid="13"/>
                                        </p:tgtEl>
                                      </p:cBhvr>
                                    </p:animEffect>
                                  </p:childTnLst>
                                </p:cTn>
                              </p:par>
                              <p:par>
                                <p:cTn id="8" presetID="63" presetClass="path" presetSubtype="0" decel="100000" fill="hold" nodeType="withEffect">
                                  <p:stCondLst>
                                    <p:cond delay="0"/>
                                  </p:stCondLst>
                                  <p:childTnLst>
                                    <p:animMotion origin="layout" path="M 1.66667E-6 2.22222E-6 L -0.07878 2.22222E-6 " pathEditMode="relative" rAng="0" ptsTypes="AA">
                                      <p:cBhvr>
                                        <p:cTn id="9" dur="2000" spd="-100000" fill="hold"/>
                                        <p:tgtEl>
                                          <p:spTgt spid="13"/>
                                        </p:tgtEl>
                                        <p:attrNameLst>
                                          <p:attrName>ppt_x</p:attrName>
                                          <p:attrName>ppt_y</p:attrName>
                                        </p:attrNameLst>
                                      </p:cBhvr>
                                      <p:rCtr x="-3945" y="0"/>
                                    </p:animMotion>
                                  </p:childTnLst>
                                </p:cTn>
                              </p:par>
                              <p:par>
                                <p:cTn id="10" presetID="22" presetClass="entr" presetSubtype="8"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2000"/>
                                        <p:tgtEl>
                                          <p:spTgt spid="14"/>
                                        </p:tgtEl>
                                      </p:cBhvr>
                                    </p:animEffect>
                                  </p:childTnLst>
                                </p:cTn>
                              </p:par>
                              <p:par>
                                <p:cTn id="13" presetID="63" presetClass="path" presetSubtype="0" decel="100000" fill="hold" nodeType="withEffect">
                                  <p:stCondLst>
                                    <p:cond delay="0"/>
                                  </p:stCondLst>
                                  <p:childTnLst>
                                    <p:animMotion origin="layout" path="M 2.08333E-6 -7.40741E-7 L -0.07878 -7.40741E-7 " pathEditMode="relative" rAng="0" ptsTypes="AA">
                                      <p:cBhvr>
                                        <p:cTn id="14" dur="2000" spd="-100000" fill="hold"/>
                                        <p:tgtEl>
                                          <p:spTgt spid="14"/>
                                        </p:tgtEl>
                                        <p:attrNameLst>
                                          <p:attrName>ppt_x</p:attrName>
                                          <p:attrName>ppt_y</p:attrName>
                                        </p:attrNameLst>
                                      </p:cBhvr>
                                      <p:rCtr x="-3945" y="0"/>
                                    </p:animMotion>
                                  </p:childTnLst>
                                </p:cTn>
                              </p:par>
                              <p:par>
                                <p:cTn id="15" presetID="22" presetClass="entr" presetSubtype="8"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2000"/>
                                        <p:tgtEl>
                                          <p:spTgt spid="12"/>
                                        </p:tgtEl>
                                      </p:cBhvr>
                                    </p:animEffect>
                                  </p:childTnLst>
                                </p:cTn>
                              </p:par>
                              <p:par>
                                <p:cTn id="18" presetID="63" presetClass="path" presetSubtype="0" decel="100000" fill="hold" nodeType="withEffect">
                                  <p:stCondLst>
                                    <p:cond delay="0"/>
                                  </p:stCondLst>
                                  <p:childTnLst>
                                    <p:animMotion origin="layout" path="M 6.25E-7 -7.40741E-7 L -0.07878 -7.40741E-7 " pathEditMode="relative" rAng="0" ptsTypes="AA">
                                      <p:cBhvr>
                                        <p:cTn id="19" dur="2000" spd="-100000" fill="hold"/>
                                        <p:tgtEl>
                                          <p:spTgt spid="12"/>
                                        </p:tgtEl>
                                        <p:attrNameLst>
                                          <p:attrName>ppt_x</p:attrName>
                                          <p:attrName>ppt_y</p:attrName>
                                        </p:attrNameLst>
                                      </p:cBhvr>
                                      <p:rCtr x="-3945" y="0"/>
                                    </p:animMotion>
                                  </p:childTnLst>
                                </p:cTn>
                              </p:par>
                              <p:par>
                                <p:cTn id="20" presetID="22" presetClass="entr" presetSubtype="8"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left)">
                                      <p:cBhvr>
                                        <p:cTn id="22" dur="2000"/>
                                        <p:tgtEl>
                                          <p:spTgt spid="16"/>
                                        </p:tgtEl>
                                      </p:cBhvr>
                                    </p:animEffect>
                                  </p:childTnLst>
                                </p:cTn>
                              </p:par>
                              <p:par>
                                <p:cTn id="23" presetID="63" presetClass="path" presetSubtype="0" decel="100000" fill="hold" nodeType="withEffect">
                                  <p:stCondLst>
                                    <p:cond delay="0"/>
                                  </p:stCondLst>
                                  <p:childTnLst>
                                    <p:animMotion origin="layout" path="M 1.66667E-6 2.22222E-6 L -0.07878 2.22222E-6 " pathEditMode="relative" rAng="0" ptsTypes="AA">
                                      <p:cBhvr>
                                        <p:cTn id="24" dur="2000" spd="-100000" fill="hold"/>
                                        <p:tgtEl>
                                          <p:spTgt spid="16"/>
                                        </p:tgtEl>
                                        <p:attrNameLst>
                                          <p:attrName>ppt_x</p:attrName>
                                          <p:attrName>ppt_y</p:attrName>
                                        </p:attrNameLst>
                                      </p:cBhvr>
                                      <p:rCtr x="-3945" y="0"/>
                                    </p:animMotion>
                                  </p:childTnLst>
                                </p:cTn>
                              </p:par>
                              <p:par>
                                <p:cTn id="25" presetID="22" presetClass="entr" presetSubtype="8"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left)">
                                      <p:cBhvr>
                                        <p:cTn id="27" dur="2000"/>
                                        <p:tgtEl>
                                          <p:spTgt spid="15"/>
                                        </p:tgtEl>
                                      </p:cBhvr>
                                    </p:animEffect>
                                  </p:childTnLst>
                                </p:cTn>
                              </p:par>
                              <p:par>
                                <p:cTn id="28" presetID="63" presetClass="path" presetSubtype="0" decel="100000" fill="hold" nodeType="withEffect">
                                  <p:stCondLst>
                                    <p:cond delay="0"/>
                                  </p:stCondLst>
                                  <p:childTnLst>
                                    <p:animMotion origin="layout" path="M 1.66667E-6 2.22222E-6 L -0.07878 2.22222E-6 " pathEditMode="relative" rAng="0" ptsTypes="AA">
                                      <p:cBhvr>
                                        <p:cTn id="29" dur="2000" spd="-100000" fill="hold"/>
                                        <p:tgtEl>
                                          <p:spTgt spid="15"/>
                                        </p:tgtEl>
                                        <p:attrNameLst>
                                          <p:attrName>ppt_x</p:attrName>
                                          <p:attrName>ppt_y</p:attrName>
                                        </p:attrNameLst>
                                      </p:cBhvr>
                                      <p:rCtr x="-3945"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433"/>
            <a:ext cx="8853992" cy="2344216"/>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258" y="2907793"/>
            <a:ext cx="8533559" cy="3197781"/>
          </a:xfrm>
          <a:prstGeom prst="rect">
            <a:avLst/>
          </a:prstGeom>
        </p:spPr>
      </p:pic>
    </p:spTree>
    <p:extLst>
      <p:ext uri="{BB962C8B-B14F-4D97-AF65-F5344CB8AC3E}">
        <p14:creationId xmlns:p14="http://schemas.microsoft.com/office/powerpoint/2010/main" val="16047828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5257" y="2545169"/>
            <a:ext cx="4176100" cy="732987"/>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842" y="2542074"/>
            <a:ext cx="961782" cy="777611"/>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4252" y="3939268"/>
            <a:ext cx="379594" cy="412444"/>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6825" y="4992119"/>
            <a:ext cx="408794" cy="405144"/>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62882" y="5152450"/>
            <a:ext cx="375944" cy="386788"/>
          </a:xfrm>
          <a:prstGeom prst="rect">
            <a:avLst/>
          </a:prstGeom>
        </p:spPr>
      </p:pic>
      <p:sp>
        <p:nvSpPr>
          <p:cNvPr id="13" name="TextBox 12"/>
          <p:cNvSpPr txBox="1"/>
          <p:nvPr/>
        </p:nvSpPr>
        <p:spPr>
          <a:xfrm>
            <a:off x="750195" y="3964787"/>
            <a:ext cx="3738677" cy="646331"/>
          </a:xfrm>
          <a:prstGeom prst="rect">
            <a:avLst/>
          </a:prstGeom>
          <a:noFill/>
        </p:spPr>
        <p:txBody>
          <a:bodyPr wrap="square" rtlCol="0">
            <a:spAutoFit/>
          </a:bodyPr>
          <a:lstStyle/>
          <a:p>
            <a:pPr algn="just"/>
            <a:r>
              <a:rPr lang="en-US" b="1">
                <a:latin typeface="Arial" panose="020B0604020202020204" pitchFamily="34" charset="0"/>
                <a:cs typeface="Arial" panose="020B0604020202020204" pitchFamily="34" charset="0"/>
              </a:rPr>
              <a:t>Work in groups. Discuss the question.</a:t>
            </a:r>
          </a:p>
        </p:txBody>
      </p:sp>
      <p:sp>
        <p:nvSpPr>
          <p:cNvPr id="14" name="TextBox 13"/>
          <p:cNvSpPr txBox="1"/>
          <p:nvPr/>
        </p:nvSpPr>
        <p:spPr>
          <a:xfrm>
            <a:off x="750196" y="4980384"/>
            <a:ext cx="3821804" cy="646331"/>
          </a:xfrm>
          <a:prstGeom prst="rect">
            <a:avLst/>
          </a:prstGeom>
          <a:noFill/>
        </p:spPr>
        <p:txBody>
          <a:bodyPr wrap="square" rtlCol="0">
            <a:spAutoFit/>
          </a:bodyPr>
          <a:lstStyle/>
          <a:p>
            <a:pPr algn="just"/>
            <a:r>
              <a:rPr lang="en-US" b="1">
                <a:latin typeface="Arial" panose="020B0604020202020204" pitchFamily="34" charset="0"/>
                <a:cs typeface="Arial" panose="020B0604020202020204" pitchFamily="34" charset="0"/>
              </a:rPr>
              <a:t>Listen again and tick (</a:t>
            </a:r>
            <a:r>
              <a:rPr lang="en-US" b="1">
                <a:latin typeface="Arial" panose="020B0604020202020204" pitchFamily="34" charset="0"/>
                <a:cs typeface="Arial" panose="020B0604020202020204" pitchFamily="34" charset="0"/>
                <a:sym typeface="Wingdings 2" panose="05020102010507070707" pitchFamily="18" charset="2"/>
              </a:rPr>
              <a:t></a:t>
            </a:r>
            <a:r>
              <a:rPr lang="en-US" b="1">
                <a:latin typeface="Arial" panose="020B0604020202020204" pitchFamily="34" charset="0"/>
                <a:cs typeface="Arial" panose="020B0604020202020204" pitchFamily="34" charset="0"/>
              </a:rPr>
              <a:t>) T (True) or F (False). </a:t>
            </a:r>
          </a:p>
        </p:txBody>
      </p:sp>
      <p:sp>
        <p:nvSpPr>
          <p:cNvPr id="15" name="TextBox 14"/>
          <p:cNvSpPr txBox="1"/>
          <p:nvPr/>
        </p:nvSpPr>
        <p:spPr>
          <a:xfrm>
            <a:off x="5138824" y="5106150"/>
            <a:ext cx="4005175" cy="646331"/>
          </a:xfrm>
          <a:prstGeom prst="rect">
            <a:avLst/>
          </a:prstGeom>
          <a:noFill/>
        </p:spPr>
        <p:txBody>
          <a:bodyPr wrap="square" rtlCol="0">
            <a:spAutoFit/>
          </a:bodyPr>
          <a:lstStyle/>
          <a:p>
            <a:r>
              <a:rPr lang="en-US" b="1">
                <a:latin typeface="Arial" panose="020B0604020202020204" pitchFamily="34" charset="0"/>
                <a:cs typeface="Arial" panose="020B0604020202020204" pitchFamily="34" charset="0"/>
              </a:rPr>
              <a:t>Use the notes in </a:t>
            </a:r>
            <a:r>
              <a:rPr lang="en-US" b="1">
                <a:solidFill>
                  <a:srgbClr val="FF0000"/>
                </a:solidFill>
                <a:latin typeface="Arial" panose="020B0604020202020204" pitchFamily="34" charset="0"/>
                <a:cs typeface="Arial" panose="020B0604020202020204" pitchFamily="34" charset="0"/>
              </a:rPr>
              <a:t>3</a:t>
            </a:r>
            <a:r>
              <a:rPr lang="en-US" b="1">
                <a:latin typeface="Arial" panose="020B0604020202020204" pitchFamily="34" charset="0"/>
                <a:cs typeface="Arial" panose="020B0604020202020204" pitchFamily="34" charset="0"/>
              </a:rPr>
              <a:t> to write a paragraph of about 50 words.</a:t>
            </a:r>
          </a:p>
        </p:txBody>
      </p:sp>
      <p:sp>
        <p:nvSpPr>
          <p:cNvPr id="2" name="TextBox 1"/>
          <p:cNvSpPr txBox="1"/>
          <p:nvPr/>
        </p:nvSpPr>
        <p:spPr>
          <a:xfrm>
            <a:off x="783046" y="3307849"/>
            <a:ext cx="2689497" cy="523220"/>
          </a:xfrm>
          <a:prstGeom prst="rect">
            <a:avLst/>
          </a:prstGeom>
          <a:noFill/>
        </p:spPr>
        <p:txBody>
          <a:bodyPr wrap="square" rtlCol="0">
            <a:spAutoFit/>
          </a:bodyPr>
          <a:lstStyle/>
          <a:p>
            <a:r>
              <a:rPr lang="en-US" sz="2800" b="1">
                <a:solidFill>
                  <a:srgbClr val="0FB7BD"/>
                </a:solidFill>
              </a:rPr>
              <a:t>Listening</a:t>
            </a:r>
          </a:p>
        </p:txBody>
      </p:sp>
      <p:sp>
        <p:nvSpPr>
          <p:cNvPr id="21" name="TextBox 20"/>
          <p:cNvSpPr txBox="1"/>
          <p:nvPr/>
        </p:nvSpPr>
        <p:spPr>
          <a:xfrm>
            <a:off x="4762882" y="3307849"/>
            <a:ext cx="2689497" cy="523220"/>
          </a:xfrm>
          <a:prstGeom prst="rect">
            <a:avLst/>
          </a:prstGeom>
          <a:noFill/>
        </p:spPr>
        <p:txBody>
          <a:bodyPr wrap="square" rtlCol="0">
            <a:spAutoFit/>
          </a:bodyPr>
          <a:lstStyle/>
          <a:p>
            <a:r>
              <a:rPr lang="en-US" sz="2800" b="1">
                <a:solidFill>
                  <a:srgbClr val="0FB7BD"/>
                </a:solidFill>
              </a:rPr>
              <a:t>Writing</a:t>
            </a:r>
          </a:p>
        </p:txBody>
      </p:sp>
      <p:pic>
        <p:nvPicPr>
          <p:cNvPr id="19" name="Picture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40962" y="4001036"/>
            <a:ext cx="382842" cy="405144"/>
          </a:xfrm>
          <a:prstGeom prst="rect">
            <a:avLst/>
          </a:prstGeom>
        </p:spPr>
      </p:pic>
      <p:sp>
        <p:nvSpPr>
          <p:cNvPr id="20" name="TextBox 19"/>
          <p:cNvSpPr txBox="1"/>
          <p:nvPr/>
        </p:nvSpPr>
        <p:spPr>
          <a:xfrm>
            <a:off x="5111357" y="3989301"/>
            <a:ext cx="3821804" cy="923330"/>
          </a:xfrm>
          <a:prstGeom prst="rect">
            <a:avLst/>
          </a:prstGeom>
          <a:noFill/>
        </p:spPr>
        <p:txBody>
          <a:bodyPr wrap="square" rtlCol="0">
            <a:spAutoFit/>
          </a:bodyPr>
          <a:lstStyle/>
          <a:p>
            <a:pPr algn="just"/>
            <a:r>
              <a:rPr lang="en-US" b="1">
                <a:latin typeface="Arial" panose="020B0604020202020204" pitchFamily="34" charset="0"/>
                <a:cs typeface="Arial" panose="020B0604020202020204" pitchFamily="34" charset="0"/>
              </a:rPr>
              <a:t>Fill each blank in the network with the information about a travel attraction you know.</a:t>
            </a:r>
          </a:p>
        </p:txBody>
      </p:sp>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38433"/>
            <a:ext cx="8853992" cy="2344216"/>
          </a:xfrm>
          <a:prstGeom prst="rect">
            <a:avLst/>
          </a:prstGeom>
        </p:spPr>
      </p:pic>
    </p:spTree>
    <p:extLst>
      <p:ext uri="{BB962C8B-B14F-4D97-AF65-F5344CB8AC3E}">
        <p14:creationId xmlns:p14="http://schemas.microsoft.com/office/powerpoint/2010/main" val="8604562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0" y="0"/>
            <a:ext cx="9144000" cy="6858000"/>
            <a:chOff x="193701" y="1590291"/>
            <a:chExt cx="8653859" cy="5137079"/>
          </a:xfrm>
        </p:grpSpPr>
        <p:sp>
          <p:nvSpPr>
            <p:cNvPr id="15" name="Rounded Rectangle 14"/>
            <p:cNvSpPr/>
            <p:nvPr/>
          </p:nvSpPr>
          <p:spPr>
            <a:xfrm>
              <a:off x="193701" y="1590291"/>
              <a:ext cx="8653859" cy="5137079"/>
            </a:xfrm>
            <a:prstGeom prst="roundRect">
              <a:avLst/>
            </a:prstGeom>
            <a:solidFill>
              <a:srgbClr val="C0E6EA"/>
            </a:solidFill>
            <a:ln>
              <a:solidFill>
                <a:srgbClr val="C0E6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277403" y="1674687"/>
              <a:ext cx="8444374" cy="4900773"/>
            </a:xfrm>
            <a:prstGeom prst="roundRect">
              <a:avLst/>
            </a:prstGeom>
            <a:solidFill>
              <a:srgbClr val="05A0B8"/>
            </a:solidFill>
            <a:ln>
              <a:solidFill>
                <a:srgbClr val="05A0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314872" y="1767152"/>
              <a:ext cx="8369436" cy="4952146"/>
            </a:xfrm>
            <a:prstGeom prst="roundRect">
              <a:avLst/>
            </a:prstGeom>
            <a:solidFill>
              <a:srgbClr val="E2F4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p:cNvGrpSpPr/>
          <p:nvPr/>
        </p:nvGrpSpPr>
        <p:grpSpPr>
          <a:xfrm>
            <a:off x="2091691" y="2573874"/>
            <a:ext cx="4954515" cy="1717040"/>
            <a:chOff x="2094743" y="1826837"/>
            <a:chExt cx="4954515" cy="1717040"/>
          </a:xfrm>
        </p:grpSpPr>
        <p:grpSp>
          <p:nvGrpSpPr>
            <p:cNvPr id="12" name="Group 11"/>
            <p:cNvGrpSpPr/>
            <p:nvPr/>
          </p:nvGrpSpPr>
          <p:grpSpPr>
            <a:xfrm>
              <a:off x="2094743" y="1826837"/>
              <a:ext cx="4954515" cy="777611"/>
              <a:chOff x="2100847" y="1826837"/>
              <a:chExt cx="4954515" cy="777611"/>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79262" y="1829932"/>
                <a:ext cx="4176100" cy="732987"/>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0847" y="1826837"/>
                <a:ext cx="961782" cy="777611"/>
              </a:xfrm>
              <a:prstGeom prst="rect">
                <a:avLst/>
              </a:prstGeom>
            </p:spPr>
          </p:pic>
        </p:grpSp>
        <p:sp>
          <p:nvSpPr>
            <p:cNvPr id="6" name="TextBox 5"/>
            <p:cNvSpPr txBox="1"/>
            <p:nvPr/>
          </p:nvSpPr>
          <p:spPr>
            <a:xfrm>
              <a:off x="2796464" y="2835991"/>
              <a:ext cx="3557176" cy="707886"/>
            </a:xfrm>
            <a:prstGeom prst="rect">
              <a:avLst/>
            </a:prstGeom>
            <a:noFill/>
          </p:spPr>
          <p:txBody>
            <a:bodyPr wrap="square" rtlCol="0">
              <a:spAutoFit/>
            </a:bodyPr>
            <a:lstStyle/>
            <a:p>
              <a:pPr algn="ctr"/>
              <a:r>
                <a:rPr lang="en-US" sz="4000" b="1">
                  <a:solidFill>
                    <a:srgbClr val="0084B1"/>
                  </a:solidFill>
                </a:rPr>
                <a:t>Listening</a:t>
              </a:r>
            </a:p>
          </p:txBody>
        </p:sp>
      </p:grpSp>
    </p:spTree>
    <p:extLst>
      <p:ext uri="{BB962C8B-B14F-4D97-AF65-F5344CB8AC3E}">
        <p14:creationId xmlns:p14="http://schemas.microsoft.com/office/powerpoint/2010/main" val="73003067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1169551"/>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0084" y="74839"/>
            <a:ext cx="627229" cy="681509"/>
          </a:xfrm>
          <a:prstGeom prst="rect">
            <a:avLst/>
          </a:prstGeom>
        </p:spPr>
      </p:pic>
      <p:sp>
        <p:nvSpPr>
          <p:cNvPr id="12" name="TextBox 11"/>
          <p:cNvSpPr txBox="1"/>
          <p:nvPr/>
        </p:nvSpPr>
        <p:spPr>
          <a:xfrm>
            <a:off x="827313" y="224285"/>
            <a:ext cx="7783288" cy="492443"/>
          </a:xfrm>
          <a:prstGeom prst="rect">
            <a:avLst/>
          </a:prstGeom>
          <a:noFill/>
        </p:spPr>
        <p:txBody>
          <a:bodyPr wrap="square" rtlCol="0">
            <a:spAutoFit/>
          </a:bodyPr>
          <a:lstStyle/>
          <a:p>
            <a:pPr algn="just"/>
            <a:r>
              <a:rPr lang="en-US" sz="2600" b="1">
                <a:effectLst>
                  <a:glow rad="88900">
                    <a:schemeClr val="bg1"/>
                  </a:glow>
                </a:effectLst>
                <a:latin typeface="Arial" panose="020B0604020202020204" pitchFamily="34" charset="0"/>
                <a:cs typeface="Arial" panose="020B0604020202020204" pitchFamily="34" charset="0"/>
              </a:rPr>
              <a:t>Work in groups. Discuss the question.</a:t>
            </a:r>
          </a:p>
        </p:txBody>
      </p:sp>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36686" y="1392885"/>
            <a:ext cx="5143500" cy="3855542"/>
          </a:xfrm>
          <a:prstGeom prst="rect">
            <a:avLst/>
          </a:prstGeom>
          <a:ln>
            <a:noFill/>
          </a:ln>
          <a:effectLst>
            <a:softEdge rad="112500"/>
          </a:effectLst>
        </p:spPr>
      </p:pic>
      <p:sp>
        <p:nvSpPr>
          <p:cNvPr id="3" name="TextBox 2"/>
          <p:cNvSpPr txBox="1"/>
          <p:nvPr/>
        </p:nvSpPr>
        <p:spPr>
          <a:xfrm>
            <a:off x="200084" y="2713986"/>
            <a:ext cx="3735028" cy="954107"/>
          </a:xfrm>
          <a:prstGeom prst="rect">
            <a:avLst/>
          </a:prstGeom>
          <a:noFill/>
        </p:spPr>
        <p:txBody>
          <a:bodyPr wrap="square" rtlCol="0">
            <a:spAutoFit/>
          </a:bodyPr>
          <a:lstStyle/>
          <a:p>
            <a:r>
              <a:rPr lang="en-US" sz="2800" dirty="0"/>
              <a:t>What do you know about </a:t>
            </a:r>
            <a:r>
              <a:rPr lang="en-US" sz="2800" dirty="0" err="1"/>
              <a:t>Phu</a:t>
            </a:r>
            <a:r>
              <a:rPr lang="en-US" sz="2800" dirty="0"/>
              <a:t> Quoc Island?</a:t>
            </a:r>
          </a:p>
        </p:txBody>
      </p:sp>
      <p:sp>
        <p:nvSpPr>
          <p:cNvPr id="8" name="TextBox 7"/>
          <p:cNvSpPr txBox="1"/>
          <p:nvPr/>
        </p:nvSpPr>
        <p:spPr>
          <a:xfrm>
            <a:off x="1267690" y="5547544"/>
            <a:ext cx="6608619" cy="523220"/>
          </a:xfrm>
          <a:prstGeom prst="rect">
            <a:avLst/>
          </a:prstGeom>
          <a:noFill/>
        </p:spPr>
        <p:txBody>
          <a:bodyPr wrap="square" rtlCol="0">
            <a:spAutoFit/>
          </a:bodyPr>
          <a:lstStyle/>
          <a:p>
            <a:r>
              <a:rPr lang="en-US" sz="2800" b="1" dirty="0"/>
              <a:t>Listen to the talk and check your answers.</a:t>
            </a:r>
          </a:p>
        </p:txBody>
      </p:sp>
      <p:pic>
        <p:nvPicPr>
          <p:cNvPr id="4" name="Bản sao của B1_36">
            <a:hlinkClick r:id="" action="ppaction://media"/>
            <a:extLst>
              <a:ext uri="{FF2B5EF4-FFF2-40B4-BE49-F238E27FC236}">
                <a16:creationId xmlns:a16="http://schemas.microsoft.com/office/drawing/2014/main" id="{817D2972-5B86-45D7-BB3F-1D50BFB48CB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716405" y="5547544"/>
            <a:ext cx="487363" cy="487363"/>
          </a:xfrm>
          <a:prstGeom prst="rect">
            <a:avLst/>
          </a:prstGeom>
        </p:spPr>
      </p:pic>
      <p:sp>
        <p:nvSpPr>
          <p:cNvPr id="9" name="Rounded Rectangle 3">
            <a:hlinkClick r:id="rId8" action="ppaction://hlinksldjump"/>
            <a:extLst>
              <a:ext uri="{FF2B5EF4-FFF2-40B4-BE49-F238E27FC236}">
                <a16:creationId xmlns:a16="http://schemas.microsoft.com/office/drawing/2014/main" id="{479B3CAC-4196-46DA-BACC-17681A2D19C1}"/>
              </a:ext>
            </a:extLst>
          </p:cNvPr>
          <p:cNvSpPr/>
          <p:nvPr/>
        </p:nvSpPr>
        <p:spPr>
          <a:xfrm>
            <a:off x="3786501" y="6323533"/>
            <a:ext cx="1570997" cy="453639"/>
          </a:xfrm>
          <a:prstGeom prst="roundRect">
            <a:avLst/>
          </a:prstGeom>
          <a:solidFill>
            <a:srgbClr val="0F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chemeClr val="bg1"/>
                </a:solidFill>
              </a:rPr>
              <a:t>Audio script</a:t>
            </a:r>
          </a:p>
        </p:txBody>
      </p:sp>
    </p:spTree>
    <p:extLst>
      <p:ext uri="{BB962C8B-B14F-4D97-AF65-F5344CB8AC3E}">
        <p14:creationId xmlns:p14="http://schemas.microsoft.com/office/powerpoint/2010/main" val="3240564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 presetClass="entr" presetSubtype="0" fill="hold" nodeType="afterEffect">
                                  <p:stCondLst>
                                    <p:cond delay="500"/>
                                  </p:stCondLst>
                                  <p:childTnLst>
                                    <p:set>
                                      <p:cBhvr>
                                        <p:cTn id="11" dur="1" fill="hold">
                                          <p:stCondLst>
                                            <p:cond delay="0"/>
                                          </p:stCondLst>
                                        </p:cTn>
                                        <p:tgtEl>
                                          <p:spTgt spid="4"/>
                                        </p:tgtEl>
                                        <p:attrNameLst>
                                          <p:attrName>style.visibility</p:attrName>
                                        </p:attrNameLst>
                                      </p:cBhvr>
                                      <p:to>
                                        <p:strVal val="visible"/>
                                      </p:to>
                                    </p:set>
                                  </p:childTnLst>
                                </p:cTn>
                              </p:par>
                              <p:par>
                                <p:cTn id="12" presetID="1" presetClass="entr" presetSubtype="0" fill="hold" grpId="0" nodeType="withEffect">
                                  <p:stCondLst>
                                    <p:cond delay="500"/>
                                  </p:stCondLst>
                                  <p:childTnLst>
                                    <p:set>
                                      <p:cBhvr>
                                        <p:cTn id="13"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4"/>
                </p:tgtEl>
              </p:cMediaNode>
            </p:audio>
          </p:childTnLst>
        </p:cTn>
      </p:par>
    </p:tnLst>
    <p:bldLst>
      <p:bldP spid="8" grpId="0"/>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BC11514E-B568-4EDC-AA1A-6B7D24C74198}"/>
              </a:ext>
            </a:extLst>
          </p:cNvPr>
          <p:cNvGrpSpPr/>
          <p:nvPr/>
        </p:nvGrpSpPr>
        <p:grpSpPr>
          <a:xfrm>
            <a:off x="0" y="0"/>
            <a:ext cx="9144000" cy="6137455"/>
            <a:chOff x="0" y="0"/>
            <a:chExt cx="9144000" cy="6137455"/>
          </a:xfrm>
        </p:grpSpPr>
        <p:sp>
          <p:nvSpPr>
            <p:cNvPr id="2" name="Rectangle 1">
              <a:extLst>
                <a:ext uri="{FF2B5EF4-FFF2-40B4-BE49-F238E27FC236}">
                  <a16:creationId xmlns:a16="http://schemas.microsoft.com/office/drawing/2014/main" id="{93B4FA3A-7C98-4049-9207-F7722E240A55}"/>
                </a:ext>
              </a:extLst>
            </p:cNvPr>
            <p:cNvSpPr/>
            <p:nvPr/>
          </p:nvSpPr>
          <p:spPr>
            <a:xfrm>
              <a:off x="0" y="0"/>
              <a:ext cx="9144000" cy="61374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99A6BE0-9C8A-4C38-B997-ADB4E8B327B7}"/>
                </a:ext>
              </a:extLst>
            </p:cNvPr>
            <p:cNvSpPr txBox="1"/>
            <p:nvPr/>
          </p:nvSpPr>
          <p:spPr>
            <a:xfrm>
              <a:off x="338595" y="720545"/>
              <a:ext cx="8486470" cy="4334392"/>
            </a:xfrm>
            <a:prstGeom prst="rect">
              <a:avLst/>
            </a:prstGeom>
            <a:noFill/>
            <a:ln w="19050">
              <a:solidFill>
                <a:srgbClr val="0FB7BD"/>
              </a:solidFill>
            </a:ln>
          </p:spPr>
          <p:txBody>
            <a:bodyPr wrap="square">
              <a:spAutoFit/>
            </a:bodyPr>
            <a:lstStyle/>
            <a:p>
              <a:pPr algn="just">
                <a:lnSpc>
                  <a:spcPct val="110000"/>
                </a:lnSpc>
              </a:pPr>
              <a:r>
                <a:rPr lang="en-US" sz="2800" b="0" i="0" dirty="0" err="1">
                  <a:solidFill>
                    <a:srgbClr val="242021"/>
                  </a:solidFill>
                  <a:effectLst/>
                </a:rPr>
                <a:t>Phu</a:t>
              </a:r>
              <a:r>
                <a:rPr lang="en-US" sz="2800" b="0" i="0" dirty="0">
                  <a:solidFill>
                    <a:srgbClr val="242021"/>
                  </a:solidFill>
                  <a:effectLst/>
                </a:rPr>
                <a:t> Quoc is a very beautiful island in Viet Nam. It is in </a:t>
              </a:r>
              <a:r>
                <a:rPr lang="en-US" sz="2800" b="0" i="0" dirty="0" err="1">
                  <a:solidFill>
                    <a:srgbClr val="242021"/>
                  </a:solidFill>
                  <a:effectLst/>
                </a:rPr>
                <a:t>Kien</a:t>
              </a:r>
              <a:r>
                <a:rPr lang="en-US" sz="2800" b="0" i="0" dirty="0">
                  <a:solidFill>
                    <a:srgbClr val="242021"/>
                  </a:solidFill>
                  <a:effectLst/>
                </a:rPr>
                <a:t> </a:t>
              </a:r>
              <a:r>
                <a:rPr lang="en-US" sz="2800" b="0" i="0" dirty="0" err="1">
                  <a:solidFill>
                    <a:srgbClr val="242021"/>
                  </a:solidFill>
                  <a:effectLst/>
                </a:rPr>
                <a:t>Giang</a:t>
              </a:r>
              <a:r>
                <a:rPr lang="en-US" sz="2800" b="0" i="0" dirty="0">
                  <a:solidFill>
                    <a:srgbClr val="242021"/>
                  </a:solidFill>
                  <a:effectLst/>
                </a:rPr>
                <a:t>. It has beautiful beaches and green forests. It also has resorts, hotels, and bars. The people here are friendly. </a:t>
              </a:r>
              <a:r>
                <a:rPr lang="en-US" sz="2800" b="0" i="0" dirty="0" err="1">
                  <a:solidFill>
                    <a:srgbClr val="242021"/>
                  </a:solidFill>
                  <a:effectLst/>
                </a:rPr>
                <a:t>Phu</a:t>
              </a:r>
              <a:r>
                <a:rPr lang="en-US" sz="2800" b="0" i="0" dirty="0">
                  <a:solidFill>
                    <a:srgbClr val="242021"/>
                  </a:solidFill>
                  <a:effectLst/>
                </a:rPr>
                <a:t> Quoc has an international airport, and travelling there is easy. Tourists can visit fishing villages, national parks, pagodas and temples. They also like to eat the seafood here. It is delicious. Sailing and fishing are popular water sports. You can buy interesting things at the markets on the island.</a:t>
              </a:r>
              <a:endParaRPr lang="en-US" sz="4000" i="0" dirty="0">
                <a:effectLst/>
              </a:endParaRPr>
            </a:p>
          </p:txBody>
        </p:sp>
        <p:pic>
          <p:nvPicPr>
            <p:cNvPr id="6" name="Picture 5">
              <a:extLst>
                <a:ext uri="{FF2B5EF4-FFF2-40B4-BE49-F238E27FC236}">
                  <a16:creationId xmlns:a16="http://schemas.microsoft.com/office/drawing/2014/main" id="{CD7D81FC-37DB-4FB5-9734-64BA5B583A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8763" y="1"/>
              <a:ext cx="8726747" cy="825910"/>
            </a:xfrm>
            <a:prstGeom prst="rect">
              <a:avLst/>
            </a:prstGeom>
          </p:spPr>
        </p:pic>
        <p:sp>
          <p:nvSpPr>
            <p:cNvPr id="7" name="TextBox 6">
              <a:extLst>
                <a:ext uri="{FF2B5EF4-FFF2-40B4-BE49-F238E27FC236}">
                  <a16:creationId xmlns:a16="http://schemas.microsoft.com/office/drawing/2014/main" id="{0655EF60-59B4-4757-B066-A4ACC7BA287F}"/>
                </a:ext>
              </a:extLst>
            </p:cNvPr>
            <p:cNvSpPr txBox="1"/>
            <p:nvPr/>
          </p:nvSpPr>
          <p:spPr>
            <a:xfrm>
              <a:off x="3573041" y="135812"/>
              <a:ext cx="1997919" cy="461665"/>
            </a:xfrm>
            <a:prstGeom prst="rect">
              <a:avLst/>
            </a:prstGeom>
            <a:noFill/>
          </p:spPr>
          <p:txBody>
            <a:bodyPr wrap="none" rtlCol="0">
              <a:spAutoFit/>
            </a:bodyPr>
            <a:lstStyle/>
            <a:p>
              <a:r>
                <a:rPr lang="en-US" sz="2400" b="1" dirty="0">
                  <a:solidFill>
                    <a:schemeClr val="bg1"/>
                  </a:solidFill>
                </a:rPr>
                <a:t>AUDIO SCRIPT</a:t>
              </a:r>
            </a:p>
          </p:txBody>
        </p:sp>
      </p:grpSp>
      <p:sp>
        <p:nvSpPr>
          <p:cNvPr id="8" name="Multiplication Sign 7">
            <a:hlinkClick r:id="rId5" action="ppaction://hlinksldjump"/>
            <a:extLst>
              <a:ext uri="{FF2B5EF4-FFF2-40B4-BE49-F238E27FC236}">
                <a16:creationId xmlns:a16="http://schemas.microsoft.com/office/drawing/2014/main" id="{159A5070-05F6-4C54-98F1-7743575FF3DA}"/>
              </a:ext>
            </a:extLst>
          </p:cNvPr>
          <p:cNvSpPr/>
          <p:nvPr/>
        </p:nvSpPr>
        <p:spPr>
          <a:xfrm>
            <a:off x="8209935" y="129441"/>
            <a:ext cx="491613" cy="461665"/>
          </a:xfrm>
          <a:prstGeom prst="mathMultipl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Bản sao của B1_37">
            <a:hlinkClick r:id="" action="ppaction://media"/>
            <a:extLst>
              <a:ext uri="{FF2B5EF4-FFF2-40B4-BE49-F238E27FC236}">
                <a16:creationId xmlns:a16="http://schemas.microsoft.com/office/drawing/2014/main" id="{C65CE16A-28E8-4797-8FA9-7C3E1D9E88CB}"/>
              </a:ext>
            </a:extLst>
          </p:cNvPr>
          <p:cNvPicPr>
            <a:picLocks noChangeAspect="1"/>
          </p:cNvPicPr>
          <p:nvPr>
            <a:audioFile r:link="rId1"/>
            <p:extLst>
              <p:ext uri="{DAA4B4D4-6D71-4841-9C94-3DE7FCFB9230}">
                <p14:media xmlns:p14="http://schemas.microsoft.com/office/powerpoint/2010/main" r:embed="rId2">
                  <p14:trim st="17320"/>
                </p14:media>
              </p:ext>
            </p:extLst>
          </p:nvPr>
        </p:nvPicPr>
        <p:blipFill>
          <a:blip r:embed="rId6"/>
          <a:stretch>
            <a:fillRect/>
          </a:stretch>
        </p:blipFill>
        <p:spPr>
          <a:xfrm>
            <a:off x="5570960" y="103743"/>
            <a:ext cx="487363" cy="487363"/>
          </a:xfrm>
          <a:prstGeom prst="rect">
            <a:avLst/>
          </a:prstGeom>
        </p:spPr>
      </p:pic>
    </p:spTree>
    <p:extLst>
      <p:ext uri="{BB962C8B-B14F-4D97-AF65-F5344CB8AC3E}">
        <p14:creationId xmlns:p14="http://schemas.microsoft.com/office/powerpoint/2010/main" val="9986654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6333"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 name="Picture 7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1132609"/>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0084" y="104779"/>
            <a:ext cx="627229" cy="621628"/>
          </a:xfrm>
          <a:prstGeom prst="rect">
            <a:avLst/>
          </a:prstGeom>
        </p:spPr>
      </p:pic>
      <p:sp>
        <p:nvSpPr>
          <p:cNvPr id="8" name="TextBox 7"/>
          <p:cNvSpPr txBox="1"/>
          <p:nvPr/>
        </p:nvSpPr>
        <p:spPr>
          <a:xfrm>
            <a:off x="827313" y="192400"/>
            <a:ext cx="7906536" cy="492443"/>
          </a:xfrm>
          <a:prstGeom prst="rect">
            <a:avLst/>
          </a:prstGeom>
          <a:noFill/>
        </p:spPr>
        <p:txBody>
          <a:bodyPr wrap="square" rtlCol="0">
            <a:spAutoFit/>
          </a:bodyPr>
          <a:lstStyle/>
          <a:p>
            <a:pPr algn="just"/>
            <a:r>
              <a:rPr lang="en-US" sz="2600" b="1" spc="-50">
                <a:effectLst>
                  <a:glow rad="88900">
                    <a:schemeClr val="bg1"/>
                  </a:glow>
                </a:effectLst>
                <a:latin typeface="Arial" panose="020B0604020202020204" pitchFamily="34" charset="0"/>
                <a:cs typeface="Arial" panose="020B0604020202020204" pitchFamily="34" charset="0"/>
              </a:rPr>
              <a:t>Listen again and tick (</a:t>
            </a:r>
            <a:r>
              <a:rPr lang="en-US" sz="2600" b="1" spc="-50">
                <a:effectLst>
                  <a:glow rad="88900">
                    <a:schemeClr val="bg1"/>
                  </a:glow>
                </a:effectLst>
                <a:latin typeface="Arial" panose="020B0604020202020204" pitchFamily="34" charset="0"/>
                <a:cs typeface="Arial" panose="020B0604020202020204" pitchFamily="34" charset="0"/>
                <a:sym typeface="Wingdings 2" panose="05020102010507070707" pitchFamily="18" charset="2"/>
              </a:rPr>
              <a:t></a:t>
            </a:r>
            <a:r>
              <a:rPr lang="en-US" sz="2600" b="1" spc="-50">
                <a:effectLst>
                  <a:glow rad="88900">
                    <a:schemeClr val="bg1"/>
                  </a:glow>
                </a:effectLst>
                <a:latin typeface="Arial" panose="020B0604020202020204" pitchFamily="34" charset="0"/>
                <a:cs typeface="Arial" panose="020B0604020202020204" pitchFamily="34" charset="0"/>
              </a:rPr>
              <a:t>) T (True) or F (False). </a:t>
            </a:r>
          </a:p>
        </p:txBody>
      </p:sp>
      <p:graphicFrame>
        <p:nvGraphicFramePr>
          <p:cNvPr id="17" name="Table 16"/>
          <p:cNvGraphicFramePr>
            <a:graphicFrameLocks noGrp="1"/>
          </p:cNvGraphicFramePr>
          <p:nvPr>
            <p:extLst>
              <p:ext uri="{D42A27DB-BD31-4B8C-83A1-F6EECF244321}">
                <p14:modId xmlns:p14="http://schemas.microsoft.com/office/powerpoint/2010/main" val="1496415164"/>
              </p:ext>
            </p:extLst>
          </p:nvPr>
        </p:nvGraphicFramePr>
        <p:xfrm>
          <a:off x="136072" y="1897387"/>
          <a:ext cx="8871856" cy="3413760"/>
        </p:xfrm>
        <a:graphic>
          <a:graphicData uri="http://schemas.openxmlformats.org/drawingml/2006/table">
            <a:tbl>
              <a:tblPr firstRow="1" bandRow="1">
                <a:tableStyleId>{BC89EF96-8CEA-46FF-86C4-4CE0E7609802}</a:tableStyleId>
              </a:tblPr>
              <a:tblGrid>
                <a:gridCol w="719938">
                  <a:extLst>
                    <a:ext uri="{9D8B030D-6E8A-4147-A177-3AD203B41FA5}">
                      <a16:colId xmlns:a16="http://schemas.microsoft.com/office/drawing/2014/main" val="20000"/>
                    </a:ext>
                  </a:extLst>
                </a:gridCol>
                <a:gridCol w="6261763">
                  <a:extLst>
                    <a:ext uri="{9D8B030D-6E8A-4147-A177-3AD203B41FA5}">
                      <a16:colId xmlns:a16="http://schemas.microsoft.com/office/drawing/2014/main" val="20001"/>
                    </a:ext>
                  </a:extLst>
                </a:gridCol>
                <a:gridCol w="955963">
                  <a:extLst>
                    <a:ext uri="{9D8B030D-6E8A-4147-A177-3AD203B41FA5}">
                      <a16:colId xmlns:a16="http://schemas.microsoft.com/office/drawing/2014/main" val="20002"/>
                    </a:ext>
                  </a:extLst>
                </a:gridCol>
                <a:gridCol w="934192">
                  <a:extLst>
                    <a:ext uri="{9D8B030D-6E8A-4147-A177-3AD203B41FA5}">
                      <a16:colId xmlns:a16="http://schemas.microsoft.com/office/drawing/2014/main" val="20003"/>
                    </a:ext>
                  </a:extLst>
                </a:gridCol>
              </a:tblGrid>
              <a:tr h="370840">
                <a:tc>
                  <a:txBody>
                    <a:bodyPr/>
                    <a:lstStyle/>
                    <a:p>
                      <a:pPr algn="ctr"/>
                      <a:endParaRPr lang="en-US" sz="2800" dirty="0"/>
                    </a:p>
                  </a:txBody>
                  <a:tcPr>
                    <a:solidFill>
                      <a:schemeClr val="accent1">
                        <a:lumMod val="60000"/>
                        <a:lumOff val="40000"/>
                      </a:schemeClr>
                    </a:solidFill>
                  </a:tcPr>
                </a:tc>
                <a:tc>
                  <a:txBody>
                    <a:bodyPr/>
                    <a:lstStyle/>
                    <a:p>
                      <a:endParaRPr lang="en-US" sz="2800"/>
                    </a:p>
                  </a:txBody>
                  <a:tcPr>
                    <a:solidFill>
                      <a:schemeClr val="accent1">
                        <a:lumMod val="60000"/>
                        <a:lumOff val="40000"/>
                      </a:schemeClr>
                    </a:solidFill>
                  </a:tcPr>
                </a:tc>
                <a:tc>
                  <a:txBody>
                    <a:bodyPr/>
                    <a:lstStyle/>
                    <a:p>
                      <a:pPr algn="ctr"/>
                      <a:r>
                        <a:rPr lang="en-US" sz="2800"/>
                        <a:t>T</a:t>
                      </a:r>
                      <a:endParaRPr lang="en-US" sz="2800" b="1">
                        <a:solidFill>
                          <a:srgbClr val="002060"/>
                        </a:solidFill>
                      </a:endParaRPr>
                    </a:p>
                  </a:txBody>
                  <a:tcPr>
                    <a:solidFill>
                      <a:schemeClr val="accent1">
                        <a:lumMod val="60000"/>
                        <a:lumOff val="40000"/>
                      </a:schemeClr>
                    </a:solidFill>
                  </a:tcPr>
                </a:tc>
                <a:tc>
                  <a:txBody>
                    <a:bodyPr/>
                    <a:lstStyle/>
                    <a:p>
                      <a:pPr algn="ctr"/>
                      <a:r>
                        <a:rPr lang="en-US" sz="2800"/>
                        <a:t>F</a:t>
                      </a:r>
                      <a:endParaRPr lang="en-US" sz="2800" b="1">
                        <a:solidFill>
                          <a:srgbClr val="002060"/>
                        </a:solidFill>
                      </a:endParaRPr>
                    </a:p>
                  </a:txBody>
                  <a:tcPr>
                    <a:solidFill>
                      <a:schemeClr val="accent1">
                        <a:lumMod val="60000"/>
                        <a:lumOff val="40000"/>
                      </a:schemeClr>
                    </a:solidFill>
                  </a:tcPr>
                </a:tc>
                <a:extLst>
                  <a:ext uri="{0D108BD9-81ED-4DB2-BD59-A6C34878D82A}">
                    <a16:rowId xmlns:a16="http://schemas.microsoft.com/office/drawing/2014/main" val="10000"/>
                  </a:ext>
                </a:extLst>
              </a:tr>
              <a:tr h="370840">
                <a:tc>
                  <a:txBody>
                    <a:bodyPr/>
                    <a:lstStyle/>
                    <a:p>
                      <a:pPr algn="ctr"/>
                      <a:r>
                        <a:rPr lang="en-US" sz="2400" b="1">
                          <a:solidFill>
                            <a:srgbClr val="0070C0"/>
                          </a:solidFill>
                        </a:rPr>
                        <a:t>1.</a:t>
                      </a:r>
                    </a:p>
                  </a:txBody>
                  <a:tcPr anchor="ctr">
                    <a:solidFill>
                      <a:schemeClr val="accent1">
                        <a:lumMod val="20000"/>
                        <a:lumOff val="80000"/>
                      </a:schemeClr>
                    </a:solidFill>
                  </a:tcPr>
                </a:tc>
                <a:tc>
                  <a:txBody>
                    <a:bodyPr/>
                    <a:lstStyle/>
                    <a:p>
                      <a:pPr algn="l"/>
                      <a:r>
                        <a:rPr lang="en-US" sz="2400"/>
                        <a:t>Phu Quoc is</a:t>
                      </a:r>
                      <a:r>
                        <a:rPr lang="en-US" sz="2400" baseline="0"/>
                        <a:t> a very beautiful island in Viet Nam.</a:t>
                      </a:r>
                      <a:r>
                        <a:rPr lang="en-US" sz="2400"/>
                        <a:t> </a:t>
                      </a:r>
                    </a:p>
                  </a:txBody>
                  <a:tcPr>
                    <a:solidFill>
                      <a:schemeClr val="accent1">
                        <a:lumMod val="20000"/>
                        <a:lumOff val="80000"/>
                      </a:schemeClr>
                    </a:solidFill>
                  </a:tcPr>
                </a:tc>
                <a:tc>
                  <a:txBody>
                    <a:bodyPr/>
                    <a:lstStyle/>
                    <a:p>
                      <a:endParaRPr lang="en-US" sz="2800" dirty="0"/>
                    </a:p>
                  </a:txBody>
                  <a:tcPr>
                    <a:solidFill>
                      <a:schemeClr val="accent1">
                        <a:lumMod val="20000"/>
                        <a:lumOff val="80000"/>
                      </a:schemeClr>
                    </a:solidFill>
                  </a:tcPr>
                </a:tc>
                <a:tc>
                  <a:txBody>
                    <a:bodyPr/>
                    <a:lstStyle/>
                    <a:p>
                      <a:endParaRPr lang="en-US" sz="2800"/>
                    </a:p>
                  </a:txBody>
                  <a:tcPr>
                    <a:solidFill>
                      <a:schemeClr val="accent1">
                        <a:lumMod val="20000"/>
                        <a:lumOff val="80000"/>
                      </a:schemeClr>
                    </a:solidFill>
                  </a:tcPr>
                </a:tc>
                <a:extLst>
                  <a:ext uri="{0D108BD9-81ED-4DB2-BD59-A6C34878D82A}">
                    <a16:rowId xmlns:a16="http://schemas.microsoft.com/office/drawing/2014/main" val="10001"/>
                  </a:ext>
                </a:extLst>
              </a:tr>
              <a:tr h="370840">
                <a:tc>
                  <a:txBody>
                    <a:bodyPr/>
                    <a:lstStyle/>
                    <a:p>
                      <a:pPr algn="ctr"/>
                      <a:r>
                        <a:rPr lang="en-US" sz="2400" b="1">
                          <a:solidFill>
                            <a:srgbClr val="0070C0"/>
                          </a:solidFill>
                        </a:rPr>
                        <a:t>2.</a:t>
                      </a:r>
                    </a:p>
                  </a:txBody>
                  <a:tcPr anchor="ctr">
                    <a:solidFill>
                      <a:schemeClr val="accent1">
                        <a:lumMod val="20000"/>
                        <a:lumOff val="80000"/>
                      </a:schemeClr>
                    </a:solidFill>
                  </a:tcPr>
                </a:tc>
                <a:tc>
                  <a:txBody>
                    <a:bodyPr/>
                    <a:lstStyle/>
                    <a:p>
                      <a:pPr algn="l"/>
                      <a:r>
                        <a:rPr lang="en-US" sz="2400"/>
                        <a:t>There are no green forests</a:t>
                      </a:r>
                      <a:r>
                        <a:rPr lang="en-US" sz="2400" baseline="0"/>
                        <a:t> in Phu Quoc.</a:t>
                      </a:r>
                      <a:endParaRPr lang="en-US" sz="2400"/>
                    </a:p>
                  </a:txBody>
                  <a:tcPr>
                    <a:solidFill>
                      <a:schemeClr val="accent1">
                        <a:lumMod val="20000"/>
                        <a:lumOff val="80000"/>
                      </a:schemeClr>
                    </a:solidFill>
                  </a:tcPr>
                </a:tc>
                <a:tc>
                  <a:txBody>
                    <a:bodyPr/>
                    <a:lstStyle/>
                    <a:p>
                      <a:endParaRPr lang="en-US" sz="2800"/>
                    </a:p>
                  </a:txBody>
                  <a:tcPr>
                    <a:solidFill>
                      <a:schemeClr val="accent1">
                        <a:lumMod val="20000"/>
                        <a:lumOff val="80000"/>
                      </a:schemeClr>
                    </a:solidFill>
                  </a:tcPr>
                </a:tc>
                <a:tc>
                  <a:txBody>
                    <a:bodyPr/>
                    <a:lstStyle/>
                    <a:p>
                      <a:endParaRPr lang="en-US" sz="2800"/>
                    </a:p>
                  </a:txBody>
                  <a:tcPr>
                    <a:solidFill>
                      <a:schemeClr val="accent1">
                        <a:lumMod val="20000"/>
                        <a:lumOff val="80000"/>
                      </a:schemeClr>
                    </a:solidFill>
                  </a:tcPr>
                </a:tc>
                <a:extLst>
                  <a:ext uri="{0D108BD9-81ED-4DB2-BD59-A6C34878D82A}">
                    <a16:rowId xmlns:a16="http://schemas.microsoft.com/office/drawing/2014/main" val="10002"/>
                  </a:ext>
                </a:extLst>
              </a:tr>
              <a:tr h="370840">
                <a:tc>
                  <a:txBody>
                    <a:bodyPr/>
                    <a:lstStyle/>
                    <a:p>
                      <a:pPr algn="ctr"/>
                      <a:r>
                        <a:rPr lang="en-US" sz="2400" b="1">
                          <a:solidFill>
                            <a:srgbClr val="0070C0"/>
                          </a:solidFill>
                        </a:rPr>
                        <a:t>3.</a:t>
                      </a:r>
                    </a:p>
                  </a:txBody>
                  <a:tcPr anchor="ctr">
                    <a:solidFill>
                      <a:schemeClr val="accent1">
                        <a:lumMod val="20000"/>
                        <a:lumOff val="80000"/>
                      </a:schemeClr>
                    </a:solidFill>
                  </a:tcPr>
                </a:tc>
                <a:tc>
                  <a:txBody>
                    <a:bodyPr/>
                    <a:lstStyle/>
                    <a:p>
                      <a:pPr algn="l"/>
                      <a:r>
                        <a:rPr lang="en-US" sz="2400"/>
                        <a:t>Tourists can visit fishing villages and national parks there.</a:t>
                      </a:r>
                    </a:p>
                  </a:txBody>
                  <a:tcPr>
                    <a:solidFill>
                      <a:schemeClr val="accent1">
                        <a:lumMod val="20000"/>
                        <a:lumOff val="80000"/>
                      </a:schemeClr>
                    </a:solidFill>
                  </a:tcPr>
                </a:tc>
                <a:tc>
                  <a:txBody>
                    <a:bodyPr/>
                    <a:lstStyle/>
                    <a:p>
                      <a:endParaRPr lang="en-US" sz="2800"/>
                    </a:p>
                  </a:txBody>
                  <a:tcPr>
                    <a:solidFill>
                      <a:schemeClr val="accent1">
                        <a:lumMod val="20000"/>
                        <a:lumOff val="80000"/>
                      </a:schemeClr>
                    </a:solidFill>
                  </a:tcPr>
                </a:tc>
                <a:tc>
                  <a:txBody>
                    <a:bodyPr/>
                    <a:lstStyle/>
                    <a:p>
                      <a:endParaRPr lang="en-US" sz="2800"/>
                    </a:p>
                  </a:txBody>
                  <a:tcPr>
                    <a:solidFill>
                      <a:schemeClr val="accent1">
                        <a:lumMod val="20000"/>
                        <a:lumOff val="80000"/>
                      </a:schemeClr>
                    </a:solidFill>
                  </a:tcPr>
                </a:tc>
                <a:extLst>
                  <a:ext uri="{0D108BD9-81ED-4DB2-BD59-A6C34878D82A}">
                    <a16:rowId xmlns:a16="http://schemas.microsoft.com/office/drawing/2014/main" val="10003"/>
                  </a:ext>
                </a:extLst>
              </a:tr>
              <a:tr h="370840">
                <a:tc>
                  <a:txBody>
                    <a:bodyPr/>
                    <a:lstStyle/>
                    <a:p>
                      <a:pPr algn="ctr"/>
                      <a:r>
                        <a:rPr lang="en-US" sz="2400" b="1">
                          <a:solidFill>
                            <a:srgbClr val="0070C0"/>
                          </a:solidFill>
                        </a:rPr>
                        <a:t>4.</a:t>
                      </a:r>
                    </a:p>
                  </a:txBody>
                  <a:tcPr anchor="ctr">
                    <a:solidFill>
                      <a:schemeClr val="accent1">
                        <a:lumMod val="20000"/>
                        <a:lumOff val="80000"/>
                      </a:schemeClr>
                    </a:solidFill>
                  </a:tcPr>
                </a:tc>
                <a:tc>
                  <a:txBody>
                    <a:bodyPr/>
                    <a:lstStyle/>
                    <a:p>
                      <a:pPr algn="l"/>
                      <a:r>
                        <a:rPr lang="en-US" sz="2400"/>
                        <a:t>You cannot play water</a:t>
                      </a:r>
                      <a:r>
                        <a:rPr lang="en-US" sz="2400" baseline="0"/>
                        <a:t> sports in Phu Quoc.</a:t>
                      </a:r>
                      <a:endParaRPr lang="en-US" sz="2400"/>
                    </a:p>
                  </a:txBody>
                  <a:tcPr>
                    <a:solidFill>
                      <a:schemeClr val="accent1">
                        <a:lumMod val="20000"/>
                        <a:lumOff val="80000"/>
                      </a:schemeClr>
                    </a:solidFill>
                  </a:tcPr>
                </a:tc>
                <a:tc>
                  <a:txBody>
                    <a:bodyPr/>
                    <a:lstStyle/>
                    <a:p>
                      <a:endParaRPr lang="en-US" sz="2800"/>
                    </a:p>
                  </a:txBody>
                  <a:tcPr>
                    <a:solidFill>
                      <a:schemeClr val="accent1">
                        <a:lumMod val="20000"/>
                        <a:lumOff val="80000"/>
                      </a:schemeClr>
                    </a:solidFill>
                  </a:tcPr>
                </a:tc>
                <a:tc>
                  <a:txBody>
                    <a:bodyPr/>
                    <a:lstStyle/>
                    <a:p>
                      <a:endParaRPr lang="en-US" sz="2800"/>
                    </a:p>
                  </a:txBody>
                  <a:tcPr>
                    <a:solidFill>
                      <a:schemeClr val="accent1">
                        <a:lumMod val="20000"/>
                        <a:lumOff val="80000"/>
                      </a:schemeClr>
                    </a:solidFill>
                  </a:tcPr>
                </a:tc>
                <a:extLst>
                  <a:ext uri="{0D108BD9-81ED-4DB2-BD59-A6C34878D82A}">
                    <a16:rowId xmlns:a16="http://schemas.microsoft.com/office/drawing/2014/main" val="10004"/>
                  </a:ext>
                </a:extLst>
              </a:tr>
              <a:tr h="370840">
                <a:tc>
                  <a:txBody>
                    <a:bodyPr/>
                    <a:lstStyle/>
                    <a:p>
                      <a:pPr algn="ctr"/>
                      <a:r>
                        <a:rPr lang="en-US" sz="2400" b="1">
                          <a:solidFill>
                            <a:srgbClr val="0070C0"/>
                          </a:solidFill>
                        </a:rPr>
                        <a:t>5.</a:t>
                      </a:r>
                    </a:p>
                  </a:txBody>
                  <a:tcPr anchor="ctr">
                    <a:solidFill>
                      <a:schemeClr val="accent1">
                        <a:lumMod val="20000"/>
                        <a:lumOff val="80000"/>
                      </a:schemeClr>
                    </a:solidFill>
                  </a:tcPr>
                </a:tc>
                <a:tc>
                  <a:txBody>
                    <a:bodyPr/>
                    <a:lstStyle/>
                    <a:p>
                      <a:pPr algn="l"/>
                      <a:r>
                        <a:rPr lang="en-US" sz="2400"/>
                        <a:t>People sell interesting things at the markets.</a:t>
                      </a:r>
                    </a:p>
                  </a:txBody>
                  <a:tcPr>
                    <a:solidFill>
                      <a:schemeClr val="accent1">
                        <a:lumMod val="20000"/>
                        <a:lumOff val="80000"/>
                      </a:schemeClr>
                    </a:solidFill>
                  </a:tcPr>
                </a:tc>
                <a:tc>
                  <a:txBody>
                    <a:bodyPr/>
                    <a:lstStyle/>
                    <a:p>
                      <a:endParaRPr lang="en-US" sz="2800"/>
                    </a:p>
                  </a:txBody>
                  <a:tcPr>
                    <a:solidFill>
                      <a:schemeClr val="accent1">
                        <a:lumMod val="20000"/>
                        <a:lumOff val="80000"/>
                      </a:schemeClr>
                    </a:solidFill>
                  </a:tcPr>
                </a:tc>
                <a:tc>
                  <a:txBody>
                    <a:bodyPr/>
                    <a:lstStyle/>
                    <a:p>
                      <a:endParaRPr lang="en-US" sz="2800"/>
                    </a:p>
                  </a:txBody>
                  <a:tcPr>
                    <a:solidFill>
                      <a:schemeClr val="accent1">
                        <a:lumMod val="20000"/>
                        <a:lumOff val="80000"/>
                      </a:schemeClr>
                    </a:solidFill>
                  </a:tcPr>
                </a:tc>
                <a:extLst>
                  <a:ext uri="{0D108BD9-81ED-4DB2-BD59-A6C34878D82A}">
                    <a16:rowId xmlns:a16="http://schemas.microsoft.com/office/drawing/2014/main" val="10005"/>
                  </a:ext>
                </a:extLst>
              </a:tr>
            </a:tbl>
          </a:graphicData>
        </a:graphic>
      </p:graphicFrame>
      <p:pic>
        <p:nvPicPr>
          <p:cNvPr id="2" name="Bản sao của B1_37">
            <a:hlinkClick r:id="" action="ppaction://media"/>
            <a:extLst>
              <a:ext uri="{FF2B5EF4-FFF2-40B4-BE49-F238E27FC236}">
                <a16:creationId xmlns:a16="http://schemas.microsoft.com/office/drawing/2014/main" id="{B9890ACF-A468-4868-9EF1-9BFA93CD213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841762" y="192400"/>
            <a:ext cx="487363" cy="487363"/>
          </a:xfrm>
          <a:prstGeom prst="rect">
            <a:avLst/>
          </a:prstGeom>
        </p:spPr>
      </p:pic>
      <p:sp>
        <p:nvSpPr>
          <p:cNvPr id="3" name="TextBox 2">
            <a:extLst>
              <a:ext uri="{FF2B5EF4-FFF2-40B4-BE49-F238E27FC236}">
                <a16:creationId xmlns:a16="http://schemas.microsoft.com/office/drawing/2014/main" id="{2453977C-74EE-40D8-8FBE-415D8AF88A18}"/>
              </a:ext>
            </a:extLst>
          </p:cNvPr>
          <p:cNvSpPr txBox="1"/>
          <p:nvPr/>
        </p:nvSpPr>
        <p:spPr>
          <a:xfrm>
            <a:off x="7342909" y="2419927"/>
            <a:ext cx="498855" cy="584775"/>
          </a:xfrm>
          <a:prstGeom prst="rect">
            <a:avLst/>
          </a:prstGeom>
          <a:noFill/>
        </p:spPr>
        <p:txBody>
          <a:bodyPr wrap="none" rtlCol="0">
            <a:spAutoFit/>
          </a:bodyPr>
          <a:lstStyle/>
          <a:p>
            <a:r>
              <a:rPr lang="en-US" sz="3200" b="1" dirty="0">
                <a:solidFill>
                  <a:srgbClr val="00B050"/>
                </a:solidFill>
                <a:sym typeface="Wingdings 2" panose="05020102010507070707" pitchFamily="18" charset="2"/>
              </a:rPr>
              <a:t></a:t>
            </a:r>
            <a:endParaRPr lang="en-US" sz="3200" b="1" dirty="0">
              <a:solidFill>
                <a:srgbClr val="00B050"/>
              </a:solidFill>
            </a:endParaRPr>
          </a:p>
        </p:txBody>
      </p:sp>
      <p:sp>
        <p:nvSpPr>
          <p:cNvPr id="9" name="TextBox 8">
            <a:extLst>
              <a:ext uri="{FF2B5EF4-FFF2-40B4-BE49-F238E27FC236}">
                <a16:creationId xmlns:a16="http://schemas.microsoft.com/office/drawing/2014/main" id="{C0AA09B8-8882-4019-9771-7839259CC537}"/>
              </a:ext>
            </a:extLst>
          </p:cNvPr>
          <p:cNvSpPr txBox="1"/>
          <p:nvPr/>
        </p:nvSpPr>
        <p:spPr>
          <a:xfrm>
            <a:off x="8234994" y="2937164"/>
            <a:ext cx="498855" cy="584775"/>
          </a:xfrm>
          <a:prstGeom prst="rect">
            <a:avLst/>
          </a:prstGeom>
          <a:noFill/>
        </p:spPr>
        <p:txBody>
          <a:bodyPr wrap="none" rtlCol="0">
            <a:spAutoFit/>
          </a:bodyPr>
          <a:lstStyle/>
          <a:p>
            <a:r>
              <a:rPr lang="en-US" sz="3200" b="1" dirty="0">
                <a:solidFill>
                  <a:srgbClr val="00B050"/>
                </a:solidFill>
                <a:sym typeface="Wingdings 2" panose="05020102010507070707" pitchFamily="18" charset="2"/>
              </a:rPr>
              <a:t></a:t>
            </a:r>
            <a:endParaRPr lang="en-US" sz="3200" b="1" dirty="0">
              <a:solidFill>
                <a:srgbClr val="00B050"/>
              </a:solidFill>
            </a:endParaRPr>
          </a:p>
        </p:txBody>
      </p:sp>
      <p:sp>
        <p:nvSpPr>
          <p:cNvPr id="11" name="TextBox 10">
            <a:extLst>
              <a:ext uri="{FF2B5EF4-FFF2-40B4-BE49-F238E27FC236}">
                <a16:creationId xmlns:a16="http://schemas.microsoft.com/office/drawing/2014/main" id="{E00D14DA-2558-429B-9812-6FB1E59CE712}"/>
              </a:ext>
            </a:extLst>
          </p:cNvPr>
          <p:cNvSpPr txBox="1"/>
          <p:nvPr/>
        </p:nvSpPr>
        <p:spPr>
          <a:xfrm>
            <a:off x="7342908" y="3560911"/>
            <a:ext cx="498855" cy="584775"/>
          </a:xfrm>
          <a:prstGeom prst="rect">
            <a:avLst/>
          </a:prstGeom>
          <a:noFill/>
        </p:spPr>
        <p:txBody>
          <a:bodyPr wrap="none" rtlCol="0">
            <a:spAutoFit/>
          </a:bodyPr>
          <a:lstStyle/>
          <a:p>
            <a:r>
              <a:rPr lang="en-US" sz="3200" b="1" dirty="0">
                <a:solidFill>
                  <a:srgbClr val="00B050"/>
                </a:solidFill>
                <a:sym typeface="Wingdings 2" panose="05020102010507070707" pitchFamily="18" charset="2"/>
              </a:rPr>
              <a:t></a:t>
            </a:r>
            <a:endParaRPr lang="en-US" sz="3200" b="1" dirty="0">
              <a:solidFill>
                <a:srgbClr val="00B050"/>
              </a:solidFill>
            </a:endParaRPr>
          </a:p>
        </p:txBody>
      </p:sp>
      <p:sp>
        <p:nvSpPr>
          <p:cNvPr id="12" name="TextBox 11">
            <a:extLst>
              <a:ext uri="{FF2B5EF4-FFF2-40B4-BE49-F238E27FC236}">
                <a16:creationId xmlns:a16="http://schemas.microsoft.com/office/drawing/2014/main" id="{19B93BA2-4525-4D3C-911E-238554D1C309}"/>
              </a:ext>
            </a:extLst>
          </p:cNvPr>
          <p:cNvSpPr txBox="1"/>
          <p:nvPr/>
        </p:nvSpPr>
        <p:spPr>
          <a:xfrm>
            <a:off x="8234994" y="4269328"/>
            <a:ext cx="498855" cy="584775"/>
          </a:xfrm>
          <a:prstGeom prst="rect">
            <a:avLst/>
          </a:prstGeom>
          <a:noFill/>
        </p:spPr>
        <p:txBody>
          <a:bodyPr wrap="none" rtlCol="0">
            <a:spAutoFit/>
          </a:bodyPr>
          <a:lstStyle/>
          <a:p>
            <a:r>
              <a:rPr lang="en-US" sz="3200" b="1" dirty="0">
                <a:solidFill>
                  <a:srgbClr val="00B050"/>
                </a:solidFill>
                <a:sym typeface="Wingdings 2" panose="05020102010507070707" pitchFamily="18" charset="2"/>
              </a:rPr>
              <a:t></a:t>
            </a:r>
            <a:endParaRPr lang="en-US" sz="3200" b="1" dirty="0">
              <a:solidFill>
                <a:srgbClr val="00B050"/>
              </a:solidFill>
            </a:endParaRPr>
          </a:p>
        </p:txBody>
      </p:sp>
      <p:sp>
        <p:nvSpPr>
          <p:cNvPr id="13" name="TextBox 12">
            <a:extLst>
              <a:ext uri="{FF2B5EF4-FFF2-40B4-BE49-F238E27FC236}">
                <a16:creationId xmlns:a16="http://schemas.microsoft.com/office/drawing/2014/main" id="{2852825E-01B3-4FF9-B4E9-350ABDE58444}"/>
              </a:ext>
            </a:extLst>
          </p:cNvPr>
          <p:cNvSpPr txBox="1"/>
          <p:nvPr/>
        </p:nvSpPr>
        <p:spPr>
          <a:xfrm>
            <a:off x="7342907" y="4854103"/>
            <a:ext cx="498855" cy="584775"/>
          </a:xfrm>
          <a:prstGeom prst="rect">
            <a:avLst/>
          </a:prstGeom>
          <a:noFill/>
        </p:spPr>
        <p:txBody>
          <a:bodyPr wrap="none" rtlCol="0">
            <a:spAutoFit/>
          </a:bodyPr>
          <a:lstStyle/>
          <a:p>
            <a:r>
              <a:rPr lang="en-US" sz="3200" b="1" dirty="0">
                <a:solidFill>
                  <a:srgbClr val="00B050"/>
                </a:solidFill>
                <a:sym typeface="Wingdings 2" panose="05020102010507070707" pitchFamily="18" charset="2"/>
              </a:rPr>
              <a:t></a:t>
            </a:r>
            <a:endParaRPr lang="en-US" sz="3200" b="1" dirty="0">
              <a:solidFill>
                <a:srgbClr val="00B050"/>
              </a:solidFill>
            </a:endParaRPr>
          </a:p>
        </p:txBody>
      </p:sp>
      <p:sp>
        <p:nvSpPr>
          <p:cNvPr id="15" name="Rounded Rectangle 3">
            <a:hlinkClick r:id="rId7" action="ppaction://hlinksldjump"/>
            <a:extLst>
              <a:ext uri="{FF2B5EF4-FFF2-40B4-BE49-F238E27FC236}">
                <a16:creationId xmlns:a16="http://schemas.microsoft.com/office/drawing/2014/main" id="{03A8210C-107F-483F-8B4C-2A80D11AB686}"/>
              </a:ext>
            </a:extLst>
          </p:cNvPr>
          <p:cNvSpPr/>
          <p:nvPr/>
        </p:nvSpPr>
        <p:spPr>
          <a:xfrm>
            <a:off x="3809592" y="6354618"/>
            <a:ext cx="1524815" cy="413487"/>
          </a:xfrm>
          <a:prstGeom prst="roundRect">
            <a:avLst/>
          </a:prstGeom>
          <a:solidFill>
            <a:srgbClr val="0F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chemeClr val="bg1"/>
                </a:solidFill>
              </a:rPr>
              <a:t>Audio script</a:t>
            </a:r>
          </a:p>
        </p:txBody>
      </p:sp>
    </p:spTree>
    <p:extLst>
      <p:ext uri="{BB962C8B-B14F-4D97-AF65-F5344CB8AC3E}">
        <p14:creationId xmlns:p14="http://schemas.microsoft.com/office/powerpoint/2010/main" val="1360288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clickEffect">
                                  <p:stCondLst>
                                    <p:cond delay="0"/>
                                  </p:stCondLst>
                                  <p:childTnLst>
                                    <p:cmd type="call" cmd="playFrom(0.0)">
                                      <p:cBhvr>
                                        <p:cTn id="27" dur="63653" fill="hold"/>
                                        <p:tgtEl>
                                          <p:spTgt spid="2"/>
                                        </p:tgtEl>
                                      </p:cBhvr>
                                    </p:cmd>
                                  </p:childTnLst>
                                </p:cTn>
                              </p:par>
                            </p:childTnLst>
                          </p:cTn>
                        </p:par>
                      </p:childTnLst>
                    </p:cTn>
                  </p:par>
                </p:childTnLst>
              </p:cTn>
              <p:nextCondLst>
                <p:cond evt="onClick" delay="0">
                  <p:tgtEl>
                    <p:spTgt spid="2"/>
                  </p:tgtEl>
                </p:cond>
              </p:nextCondLst>
            </p:seq>
            <p:audio>
              <p:cMediaNode vol="80000">
                <p:cTn id="28" fill="hold" display="0">
                  <p:stCondLst>
                    <p:cond delay="indefinite"/>
                  </p:stCondLst>
                  <p:endCondLst>
                    <p:cond evt="onStopAudio" delay="0">
                      <p:tgtEl>
                        <p:sldTgt/>
                      </p:tgtEl>
                    </p:cond>
                  </p:endCondLst>
                </p:cTn>
                <p:tgtEl>
                  <p:spTgt spid="2"/>
                </p:tgtEl>
              </p:cMediaNode>
            </p:audio>
          </p:childTnLst>
        </p:cTn>
      </p:par>
    </p:tnLst>
    <p:bldLst>
      <p:bldP spid="3" grpId="0"/>
      <p:bldP spid="9" grpId="0"/>
      <p:bldP spid="11" grpId="0"/>
      <p:bldP spid="12" grpId="0"/>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BC11514E-B568-4EDC-AA1A-6B7D24C74198}"/>
              </a:ext>
            </a:extLst>
          </p:cNvPr>
          <p:cNvGrpSpPr/>
          <p:nvPr/>
        </p:nvGrpSpPr>
        <p:grpSpPr>
          <a:xfrm>
            <a:off x="0" y="0"/>
            <a:ext cx="9144000" cy="6137455"/>
            <a:chOff x="0" y="0"/>
            <a:chExt cx="9144000" cy="6137455"/>
          </a:xfrm>
        </p:grpSpPr>
        <p:sp>
          <p:nvSpPr>
            <p:cNvPr id="2" name="Rectangle 1">
              <a:extLst>
                <a:ext uri="{FF2B5EF4-FFF2-40B4-BE49-F238E27FC236}">
                  <a16:creationId xmlns:a16="http://schemas.microsoft.com/office/drawing/2014/main" id="{93B4FA3A-7C98-4049-9207-F7722E240A55}"/>
                </a:ext>
              </a:extLst>
            </p:cNvPr>
            <p:cNvSpPr/>
            <p:nvPr/>
          </p:nvSpPr>
          <p:spPr>
            <a:xfrm>
              <a:off x="0" y="0"/>
              <a:ext cx="9144000" cy="61374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99A6BE0-9C8A-4C38-B997-ADB4E8B327B7}"/>
                </a:ext>
              </a:extLst>
            </p:cNvPr>
            <p:cNvSpPr txBox="1"/>
            <p:nvPr/>
          </p:nvSpPr>
          <p:spPr>
            <a:xfrm>
              <a:off x="338595" y="720545"/>
              <a:ext cx="8486470" cy="4334392"/>
            </a:xfrm>
            <a:prstGeom prst="rect">
              <a:avLst/>
            </a:prstGeom>
            <a:noFill/>
            <a:ln w="19050">
              <a:solidFill>
                <a:srgbClr val="0FB7BD"/>
              </a:solidFill>
            </a:ln>
          </p:spPr>
          <p:txBody>
            <a:bodyPr wrap="square">
              <a:spAutoFit/>
            </a:bodyPr>
            <a:lstStyle/>
            <a:p>
              <a:pPr algn="just">
                <a:lnSpc>
                  <a:spcPct val="110000"/>
                </a:lnSpc>
              </a:pPr>
              <a:r>
                <a:rPr lang="en-US" sz="2800" b="0" i="0" dirty="0" err="1">
                  <a:solidFill>
                    <a:srgbClr val="242021"/>
                  </a:solidFill>
                  <a:effectLst/>
                </a:rPr>
                <a:t>Phu</a:t>
              </a:r>
              <a:r>
                <a:rPr lang="en-US" sz="2800" b="0" i="0" dirty="0">
                  <a:solidFill>
                    <a:srgbClr val="242021"/>
                  </a:solidFill>
                  <a:effectLst/>
                </a:rPr>
                <a:t> Quoc is a very beautiful island in Viet Nam. It is in </a:t>
              </a:r>
              <a:r>
                <a:rPr lang="en-US" sz="2800" b="0" i="0" dirty="0" err="1">
                  <a:solidFill>
                    <a:srgbClr val="242021"/>
                  </a:solidFill>
                  <a:effectLst/>
                </a:rPr>
                <a:t>Kien</a:t>
              </a:r>
              <a:r>
                <a:rPr lang="en-US" sz="2800" b="0" i="0" dirty="0">
                  <a:solidFill>
                    <a:srgbClr val="242021"/>
                  </a:solidFill>
                  <a:effectLst/>
                </a:rPr>
                <a:t> </a:t>
              </a:r>
              <a:r>
                <a:rPr lang="en-US" sz="2800" b="0" i="0" dirty="0" err="1">
                  <a:solidFill>
                    <a:srgbClr val="242021"/>
                  </a:solidFill>
                  <a:effectLst/>
                </a:rPr>
                <a:t>Giang</a:t>
              </a:r>
              <a:r>
                <a:rPr lang="en-US" sz="2800" b="0" i="0" dirty="0">
                  <a:solidFill>
                    <a:srgbClr val="242021"/>
                  </a:solidFill>
                  <a:effectLst/>
                </a:rPr>
                <a:t>. It has beautiful beaches and green forests. It also has resorts, hotels, and bars. The people here are friendly. </a:t>
              </a:r>
              <a:r>
                <a:rPr lang="en-US" sz="2800" b="0" i="0" dirty="0" err="1">
                  <a:solidFill>
                    <a:srgbClr val="242021"/>
                  </a:solidFill>
                  <a:effectLst/>
                </a:rPr>
                <a:t>Phu</a:t>
              </a:r>
              <a:r>
                <a:rPr lang="en-US" sz="2800" b="0" i="0" dirty="0">
                  <a:solidFill>
                    <a:srgbClr val="242021"/>
                  </a:solidFill>
                  <a:effectLst/>
                </a:rPr>
                <a:t> Quoc has an international airport, and travelling there is easy. Tourists can visit fishing villages, national parks, pagodas and temples. They also like to eat the seafood here. It is delicious. Sailing and fishing are popular water sports. You can buy interesting things at the markets on the island.</a:t>
              </a:r>
              <a:endParaRPr lang="en-US" sz="4000" i="0" dirty="0">
                <a:effectLst/>
              </a:endParaRPr>
            </a:p>
          </p:txBody>
        </p:sp>
        <p:pic>
          <p:nvPicPr>
            <p:cNvPr id="6" name="Picture 5">
              <a:extLst>
                <a:ext uri="{FF2B5EF4-FFF2-40B4-BE49-F238E27FC236}">
                  <a16:creationId xmlns:a16="http://schemas.microsoft.com/office/drawing/2014/main" id="{CD7D81FC-37DB-4FB5-9734-64BA5B583A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8763" y="1"/>
              <a:ext cx="8726747" cy="825910"/>
            </a:xfrm>
            <a:prstGeom prst="rect">
              <a:avLst/>
            </a:prstGeom>
          </p:spPr>
        </p:pic>
        <p:sp>
          <p:nvSpPr>
            <p:cNvPr id="7" name="TextBox 6">
              <a:extLst>
                <a:ext uri="{FF2B5EF4-FFF2-40B4-BE49-F238E27FC236}">
                  <a16:creationId xmlns:a16="http://schemas.microsoft.com/office/drawing/2014/main" id="{0655EF60-59B4-4757-B066-A4ACC7BA287F}"/>
                </a:ext>
              </a:extLst>
            </p:cNvPr>
            <p:cNvSpPr txBox="1"/>
            <p:nvPr/>
          </p:nvSpPr>
          <p:spPr>
            <a:xfrm>
              <a:off x="3573041" y="135812"/>
              <a:ext cx="1997919" cy="461665"/>
            </a:xfrm>
            <a:prstGeom prst="rect">
              <a:avLst/>
            </a:prstGeom>
            <a:noFill/>
          </p:spPr>
          <p:txBody>
            <a:bodyPr wrap="none" rtlCol="0">
              <a:spAutoFit/>
            </a:bodyPr>
            <a:lstStyle/>
            <a:p>
              <a:r>
                <a:rPr lang="en-US" sz="2400" b="1" dirty="0">
                  <a:solidFill>
                    <a:schemeClr val="bg1"/>
                  </a:solidFill>
                </a:rPr>
                <a:t>AUDIO SCRIPT</a:t>
              </a:r>
            </a:p>
          </p:txBody>
        </p:sp>
      </p:grpSp>
      <p:sp>
        <p:nvSpPr>
          <p:cNvPr id="8" name="Multiplication Sign 7">
            <a:hlinkClick r:id="rId5" action="ppaction://hlinksldjump"/>
            <a:extLst>
              <a:ext uri="{FF2B5EF4-FFF2-40B4-BE49-F238E27FC236}">
                <a16:creationId xmlns:a16="http://schemas.microsoft.com/office/drawing/2014/main" id="{159A5070-05F6-4C54-98F1-7743575FF3DA}"/>
              </a:ext>
            </a:extLst>
          </p:cNvPr>
          <p:cNvSpPr/>
          <p:nvPr/>
        </p:nvSpPr>
        <p:spPr>
          <a:xfrm>
            <a:off x="8209935" y="129441"/>
            <a:ext cx="491613" cy="461665"/>
          </a:xfrm>
          <a:prstGeom prst="mathMultipl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Bản sao của B1_37">
            <a:hlinkClick r:id="" action="ppaction://media"/>
            <a:extLst>
              <a:ext uri="{FF2B5EF4-FFF2-40B4-BE49-F238E27FC236}">
                <a16:creationId xmlns:a16="http://schemas.microsoft.com/office/drawing/2014/main" id="{C65CE16A-28E8-4797-8FA9-7C3E1D9E88CB}"/>
              </a:ext>
            </a:extLst>
          </p:cNvPr>
          <p:cNvPicPr>
            <a:picLocks noChangeAspect="1"/>
          </p:cNvPicPr>
          <p:nvPr>
            <a:audioFile r:link="rId1"/>
            <p:extLst>
              <p:ext uri="{DAA4B4D4-6D71-4841-9C94-3DE7FCFB9230}">
                <p14:media xmlns:p14="http://schemas.microsoft.com/office/powerpoint/2010/main" r:embed="rId2">
                  <p14:trim st="17320"/>
                </p14:media>
              </p:ext>
            </p:extLst>
          </p:nvPr>
        </p:nvPicPr>
        <p:blipFill>
          <a:blip r:embed="rId6"/>
          <a:stretch>
            <a:fillRect/>
          </a:stretch>
        </p:blipFill>
        <p:spPr>
          <a:xfrm>
            <a:off x="5570960" y="103743"/>
            <a:ext cx="487363" cy="487363"/>
          </a:xfrm>
          <a:prstGeom prst="rect">
            <a:avLst/>
          </a:prstGeom>
        </p:spPr>
      </p:pic>
    </p:spTree>
    <p:extLst>
      <p:ext uri="{BB962C8B-B14F-4D97-AF65-F5344CB8AC3E}">
        <p14:creationId xmlns:p14="http://schemas.microsoft.com/office/powerpoint/2010/main" val="8048845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6333"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0" y="0"/>
            <a:ext cx="9144000" cy="6858000"/>
            <a:chOff x="193701" y="1590291"/>
            <a:chExt cx="8653859" cy="5137079"/>
          </a:xfrm>
        </p:grpSpPr>
        <p:sp>
          <p:nvSpPr>
            <p:cNvPr id="15" name="Rounded Rectangle 14"/>
            <p:cNvSpPr/>
            <p:nvPr/>
          </p:nvSpPr>
          <p:spPr>
            <a:xfrm>
              <a:off x="193701" y="1590291"/>
              <a:ext cx="8653859" cy="5137079"/>
            </a:xfrm>
            <a:prstGeom prst="roundRect">
              <a:avLst/>
            </a:prstGeom>
            <a:solidFill>
              <a:srgbClr val="C0E6EA"/>
            </a:solidFill>
            <a:ln>
              <a:solidFill>
                <a:srgbClr val="C0E6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277403" y="1674687"/>
              <a:ext cx="8444374" cy="4900773"/>
            </a:xfrm>
            <a:prstGeom prst="roundRect">
              <a:avLst/>
            </a:prstGeom>
            <a:solidFill>
              <a:srgbClr val="05A0B8"/>
            </a:solidFill>
            <a:ln>
              <a:solidFill>
                <a:srgbClr val="05A0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314872" y="1767152"/>
              <a:ext cx="8369436" cy="4952146"/>
            </a:xfrm>
            <a:prstGeom prst="roundRect">
              <a:avLst/>
            </a:prstGeom>
            <a:solidFill>
              <a:srgbClr val="E2F4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p:cNvGrpSpPr/>
          <p:nvPr/>
        </p:nvGrpSpPr>
        <p:grpSpPr>
          <a:xfrm>
            <a:off x="2091691" y="2573874"/>
            <a:ext cx="4954515" cy="1717040"/>
            <a:chOff x="2094743" y="1826837"/>
            <a:chExt cx="4954515" cy="1717040"/>
          </a:xfrm>
        </p:grpSpPr>
        <p:grpSp>
          <p:nvGrpSpPr>
            <p:cNvPr id="12" name="Group 11"/>
            <p:cNvGrpSpPr/>
            <p:nvPr/>
          </p:nvGrpSpPr>
          <p:grpSpPr>
            <a:xfrm>
              <a:off x="2094743" y="1826837"/>
              <a:ext cx="4954515" cy="777611"/>
              <a:chOff x="2100847" y="1826837"/>
              <a:chExt cx="4954515" cy="777611"/>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79262" y="1829932"/>
                <a:ext cx="4176100" cy="732987"/>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0847" y="1826837"/>
                <a:ext cx="961782" cy="777611"/>
              </a:xfrm>
              <a:prstGeom prst="rect">
                <a:avLst/>
              </a:prstGeom>
            </p:spPr>
          </p:pic>
        </p:grpSp>
        <p:sp>
          <p:nvSpPr>
            <p:cNvPr id="6" name="TextBox 5"/>
            <p:cNvSpPr txBox="1"/>
            <p:nvPr/>
          </p:nvSpPr>
          <p:spPr>
            <a:xfrm>
              <a:off x="2796464" y="2835991"/>
              <a:ext cx="3557176" cy="707886"/>
            </a:xfrm>
            <a:prstGeom prst="rect">
              <a:avLst/>
            </a:prstGeom>
            <a:noFill/>
          </p:spPr>
          <p:txBody>
            <a:bodyPr wrap="square" rtlCol="0">
              <a:spAutoFit/>
            </a:bodyPr>
            <a:lstStyle/>
            <a:p>
              <a:pPr algn="ctr"/>
              <a:r>
                <a:rPr lang="en-US" sz="4000" b="1">
                  <a:solidFill>
                    <a:srgbClr val="0084B1"/>
                  </a:solidFill>
                </a:rPr>
                <a:t>Writing</a:t>
              </a:r>
            </a:p>
          </p:txBody>
        </p:sp>
      </p:grpSp>
    </p:spTree>
    <p:extLst>
      <p:ext uri="{BB962C8B-B14F-4D97-AF65-F5344CB8AC3E}">
        <p14:creationId xmlns:p14="http://schemas.microsoft.com/office/powerpoint/2010/main" val="65913211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1273</TotalTime>
  <Words>632</Words>
  <Application>Microsoft Office PowerPoint</Application>
  <PresentationFormat>On-screen Show (4:3)</PresentationFormat>
  <Paragraphs>47</Paragraphs>
  <Slides>14</Slides>
  <Notes>0</Notes>
  <HiddenSlides>2</HiddenSlides>
  <MMClips>4</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vt:i4>
      </vt:variant>
    </vt:vector>
  </HeadingPairs>
  <TitlesOfParts>
    <vt:vector size="21" baseType="lpstr">
      <vt:lpstr>Arial</vt:lpstr>
      <vt:lpstr>Calibri</vt:lpstr>
      <vt:lpstr>Calibri Light</vt:lpstr>
      <vt:lpstr>Comic Sans MS</vt:lpstr>
      <vt:lpstr>Times New Roman</vt:lpstr>
      <vt:lpstr>Wingdings 2</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TrangDTT</dc:creator>
  <cp:lastModifiedBy>Administrator</cp:lastModifiedBy>
  <cp:revision>107</cp:revision>
  <dcterms:created xsi:type="dcterms:W3CDTF">2020-12-09T02:04:09Z</dcterms:created>
  <dcterms:modified xsi:type="dcterms:W3CDTF">2021-12-12T22:31:19Z</dcterms:modified>
</cp:coreProperties>
</file>