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92" r:id="rId3"/>
    <p:sldId id="257" r:id="rId4"/>
    <p:sldId id="264" r:id="rId5"/>
    <p:sldId id="258" r:id="rId6"/>
    <p:sldId id="293" r:id="rId7"/>
    <p:sldId id="260" r:id="rId8"/>
    <p:sldId id="261" r:id="rId9"/>
    <p:sldId id="294" r:id="rId10"/>
    <p:sldId id="262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A1DA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548" y="60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leave the hotel room before 12 o’clock.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02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2225" y="3403768"/>
            <a:ext cx="24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mum says you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709" y="37400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2225" y="419125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know you                 go to bed with your shoes 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2226" y="5023779"/>
            <a:ext cx="39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want to speak English better.</a:t>
            </a:r>
          </a:p>
          <a:p>
            <a:r>
              <a:rPr lang="en-US" sz="2400" dirty="0"/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20473" y="573463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make lots of noise in the museum.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049632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47110" y="455346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1DD255-A652-4A7E-A792-F61CFCE52F3E}"/>
              </a:ext>
            </a:extLst>
          </p:cNvPr>
          <p:cNvSpPr txBox="1"/>
          <p:nvPr/>
        </p:nvSpPr>
        <p:spPr>
          <a:xfrm>
            <a:off x="2042248" y="1825398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677B0-A0B9-40C8-B924-C46ACC7B8F0F}"/>
              </a:ext>
            </a:extLst>
          </p:cNvPr>
          <p:cNvSpPr txBox="1"/>
          <p:nvPr/>
        </p:nvSpPr>
        <p:spPr>
          <a:xfrm>
            <a:off x="1930520" y="2536252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09A1-7C96-4F5F-B078-D2538396FAD7}"/>
              </a:ext>
            </a:extLst>
          </p:cNvPr>
          <p:cNvSpPr txBox="1"/>
          <p:nvPr/>
        </p:nvSpPr>
        <p:spPr>
          <a:xfrm>
            <a:off x="3740331" y="3412420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A5493-4380-49BA-8C69-17299062C065}"/>
              </a:ext>
            </a:extLst>
          </p:cNvPr>
          <p:cNvSpPr txBox="1"/>
          <p:nvPr/>
        </p:nvSpPr>
        <p:spPr>
          <a:xfrm>
            <a:off x="3217614" y="4191253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F0094D-F674-41A0-8BBE-A913DA39D318}"/>
              </a:ext>
            </a:extLst>
          </p:cNvPr>
          <p:cNvSpPr txBox="1"/>
          <p:nvPr/>
        </p:nvSpPr>
        <p:spPr>
          <a:xfrm>
            <a:off x="1625869" y="5393111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C3AA3-655A-41AB-817E-760A0E98F215}"/>
              </a:ext>
            </a:extLst>
          </p:cNvPr>
          <p:cNvSpPr txBox="1"/>
          <p:nvPr/>
        </p:nvSpPr>
        <p:spPr>
          <a:xfrm>
            <a:off x="4845788" y="3414115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AB86F4-E114-49E7-A22A-AF7EA41EDEE9}"/>
              </a:ext>
            </a:extLst>
          </p:cNvPr>
          <p:cNvSpPr txBox="1"/>
          <p:nvPr/>
        </p:nvSpPr>
        <p:spPr>
          <a:xfrm>
            <a:off x="4482691" y="3412420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5C4A47-BF16-4499-9FDD-194F9E0B42E5}"/>
              </a:ext>
            </a:extLst>
          </p:cNvPr>
          <p:cNvSpPr txBox="1"/>
          <p:nvPr/>
        </p:nvSpPr>
        <p:spPr>
          <a:xfrm>
            <a:off x="2633679" y="5382714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E81759-BF5F-43C8-9120-7B49EF4AF7D5}"/>
              </a:ext>
            </a:extLst>
          </p:cNvPr>
          <p:cNvSpPr txBox="1"/>
          <p:nvPr/>
        </p:nvSpPr>
        <p:spPr>
          <a:xfrm>
            <a:off x="2371774" y="5383279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42229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 arrive on time.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22225" y="3403768"/>
            <a:ext cx="7437780" cy="461665"/>
            <a:chOff x="1421133" y="3312253"/>
            <a:chExt cx="74377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                                                      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74981" y="3648534"/>
              <a:ext cx="3566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22225" y="5023779"/>
            <a:ext cx="7786751" cy="461665"/>
            <a:chOff x="1421133" y="4878488"/>
            <a:chExt cx="778675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1421133" y="4878488"/>
              <a:ext cx="7786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                                                                      .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77701" y="5192734"/>
              <a:ext cx="4754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mustn’t pick flowers in the school garden.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22225" y="4227640"/>
            <a:ext cx="7437780" cy="461665"/>
            <a:chOff x="1421133" y="3312253"/>
            <a:chExt cx="74377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mustn’t                                                  .                                       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16503" y="3648534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1" y="4185705"/>
            <a:ext cx="379594" cy="412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5296234"/>
            <a:ext cx="375944" cy="3725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6014615"/>
            <a:ext cx="369047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89" y="4353053"/>
            <a:ext cx="351213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064" y="4176934"/>
            <a:ext cx="4117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2785" y="5242834"/>
            <a:ext cx="3895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865" y="6014615"/>
            <a:ext cx="431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b="1" i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0562" y="4353053"/>
            <a:ext cx="393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26121" y="3475921"/>
            <a:ext cx="4568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Countable and uncountable nouns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65" y="5311335"/>
            <a:ext cx="351213" cy="3311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87538" y="5296234"/>
            <a:ext cx="393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37695" y="3489339"/>
            <a:ext cx="3715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/>
              <a:t>Modal verb: </a:t>
            </a:r>
            <a:r>
              <a:rPr lang="en-US" sz="2400" b="1" i="1"/>
              <a:t>must / mustn’t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7032" y="2600112"/>
            <a:ext cx="8629936" cy="3527354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733696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Countable and uncountable nouns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8344" y="2952652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Countable nouns are for the people and things we can count using numbers. Countable nouns can be singular: </a:t>
            </a:r>
            <a:r>
              <a:rPr lang="en-US" sz="2600" i="1"/>
              <a:t>a rock, an island</a:t>
            </a:r>
            <a:r>
              <a:rPr lang="en-US" sz="2600"/>
              <a:t> ..., or plural: </a:t>
            </a:r>
            <a:r>
              <a:rPr lang="en-US" sz="2600" i="1"/>
              <a:t>rocks, islands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344" y="4364899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/>
              <a:t>- Uncountable nouns are for the things that we cannot count with numbers. They usually do not have a plural form: </a:t>
            </a:r>
            <a:r>
              <a:rPr lang="en-US" sz="2600" i="1"/>
              <a:t>cream, chocolate ...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242E93-1CE0-41AB-8AE1-F4FCE929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28985"/>
              </p:ext>
            </p:extLst>
          </p:nvPr>
        </p:nvGraphicFramePr>
        <p:xfrm>
          <a:off x="294968" y="1961961"/>
          <a:ext cx="8632722" cy="396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716">
                  <a:extLst>
                    <a:ext uri="{9D8B030D-6E8A-4147-A177-3AD203B41FA5}">
                      <a16:colId xmlns:a16="http://schemas.microsoft.com/office/drawing/2014/main" val="3298838803"/>
                    </a:ext>
                  </a:extLst>
                </a:gridCol>
                <a:gridCol w="1465006">
                  <a:extLst>
                    <a:ext uri="{9D8B030D-6E8A-4147-A177-3AD203B41FA5}">
                      <a16:colId xmlns:a16="http://schemas.microsoft.com/office/drawing/2014/main" val="188790567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8391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82941"/>
                  </a:ext>
                </a:extLst>
              </a:tr>
              <a:tr h="69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729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507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0916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960" y="21431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790" y="2134345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children are very tired after a </a:t>
            </a:r>
            <a:r>
              <a:rPr lang="en-US" sz="2400" u="sng"/>
              <a:t>day</a:t>
            </a:r>
            <a:r>
              <a:rPr lang="en-US" sz="2400"/>
              <a:t> of fun.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960" y="29330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960" y="36318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789" y="3623188"/>
            <a:ext cx="655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uses real </a:t>
            </a:r>
            <a:r>
              <a:rPr lang="en-US" sz="2400" u="sng" dirty="0"/>
              <a:t>butter</a:t>
            </a:r>
            <a:r>
              <a:rPr lang="en-US" sz="2400" dirty="0"/>
              <a:t> in the cakes she bakes.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960" y="44018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790" y="4393184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Remember to bring the necessary travel </a:t>
            </a:r>
            <a:r>
              <a:rPr lang="en-US" sz="2400" u="sng"/>
              <a:t>items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960" y="50858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791" y="5085820"/>
            <a:ext cx="666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How about meeting in the canteen for some </a:t>
            </a:r>
            <a:r>
              <a:rPr lang="en-US" sz="2400" u="sng" dirty="0"/>
              <a:t>tea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/>
              <a:t>Sure</a:t>
            </a:r>
            <a:r>
              <a:rPr lang="en-US" sz="2400" dirty="0"/>
              <a:t>. What time?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790" y="2912000"/>
            <a:ext cx="39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careful! The </a:t>
            </a:r>
            <a:r>
              <a:rPr lang="en-US" sz="2400" u="sng" dirty="0"/>
              <a:t>water</a:t>
            </a:r>
            <a:r>
              <a:rPr lang="en-US" sz="2400" dirty="0"/>
              <a:t> is deep.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708535" y="257806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08535" y="3269717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08535" y="399192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8535" y="485484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08535" y="565172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DAF9D6-E414-4A39-B2AB-0074B44736C3}"/>
              </a:ext>
            </a:extLst>
          </p:cNvPr>
          <p:cNvSpPr txBox="1"/>
          <p:nvPr/>
        </p:nvSpPr>
        <p:spPr>
          <a:xfrm>
            <a:off x="7960035" y="21043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26AF7-D5DA-4C65-925A-2665A40CF1BD}"/>
              </a:ext>
            </a:extLst>
          </p:cNvPr>
          <p:cNvSpPr txBox="1"/>
          <p:nvPr/>
        </p:nvSpPr>
        <p:spPr>
          <a:xfrm>
            <a:off x="7938395" y="2885742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FBAF2-F2B7-42E6-AF0A-075A4135E6C6}"/>
              </a:ext>
            </a:extLst>
          </p:cNvPr>
          <p:cNvSpPr txBox="1"/>
          <p:nvPr/>
        </p:nvSpPr>
        <p:spPr>
          <a:xfrm>
            <a:off x="7938395" y="359275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69413-E55D-427B-A5AF-BC0EC2CAEE51}"/>
              </a:ext>
            </a:extLst>
          </p:cNvPr>
          <p:cNvSpPr txBox="1"/>
          <p:nvPr/>
        </p:nvSpPr>
        <p:spPr>
          <a:xfrm>
            <a:off x="7938395" y="43606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8DC69-E463-48F9-93DC-A9C9BEA5F3BA}"/>
              </a:ext>
            </a:extLst>
          </p:cNvPr>
          <p:cNvSpPr txBox="1"/>
          <p:nvPr/>
        </p:nvSpPr>
        <p:spPr>
          <a:xfrm>
            <a:off x="7938395" y="5171621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3352800"/>
            <a:ext cx="8629936" cy="1641382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0752" y="1833511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Countable and uncountable nouns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8344" y="3558194"/>
            <a:ext cx="8548624" cy="1230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/>
              <a:t>We use </a:t>
            </a:r>
            <a:r>
              <a:rPr lang="en-US" sz="2600" i="1"/>
              <a:t>some</a:t>
            </a:r>
            <a:r>
              <a:rPr lang="en-US" sz="2600"/>
              <a:t>, </a:t>
            </a:r>
            <a:r>
              <a:rPr lang="en-US" sz="2600" i="1"/>
              <a:t>many</a:t>
            </a:r>
            <a:r>
              <a:rPr lang="en-US" sz="2600"/>
              <a:t>, </a:t>
            </a:r>
            <a:r>
              <a:rPr lang="en-US" sz="2600" i="1"/>
              <a:t>a few </a:t>
            </a:r>
            <a:r>
              <a:rPr lang="en-US" sz="2600"/>
              <a:t>with countable nouns.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i="1"/>
              <a:t>We use some, much, a little with uncountable nouns.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26" y="2610400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1"/>
            <a:ext cx="8120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0527" y="1664817"/>
            <a:ext cx="2111832" cy="461665"/>
            <a:chOff x="1230086" y="1785257"/>
            <a:chExt cx="211183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6539" y="1658479"/>
            <a:ext cx="2049781" cy="461665"/>
            <a:chOff x="1230086" y="1785257"/>
            <a:chExt cx="204978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068" y="2209540"/>
            <a:ext cx="7840449" cy="461665"/>
            <a:chOff x="369902" y="2142097"/>
            <a:chExt cx="784044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732" y="2142097"/>
              <a:ext cx="7365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Australia is very nice. It has                 natural wonders.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587" y="2736766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1576" y="2681260"/>
            <a:ext cx="2349641" cy="461665"/>
            <a:chOff x="1230086" y="1785257"/>
            <a:chExt cx="234964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68" y="3221433"/>
            <a:ext cx="8809932" cy="470318"/>
            <a:chOff x="363373" y="4026312"/>
            <a:chExt cx="9801452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2" y="4026312"/>
              <a:ext cx="932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a difficult lesson, so only              students can understand it.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928" y="3814959"/>
            <a:ext cx="3374583" cy="461665"/>
            <a:chOff x="1230086" y="1785257"/>
            <a:chExt cx="337458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6333" y="3759453"/>
            <a:ext cx="3002378" cy="461665"/>
            <a:chOff x="1230086" y="1785257"/>
            <a:chExt cx="300237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954" y="4307623"/>
            <a:ext cx="8523624" cy="470318"/>
            <a:chOff x="363373" y="3312302"/>
            <a:chExt cx="8523624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3" y="3312302"/>
              <a:ext cx="8048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 is a very dry area. There isn’t                 rain in summer.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671" y="4857411"/>
            <a:ext cx="2688784" cy="461665"/>
            <a:chOff x="1230086" y="1785257"/>
            <a:chExt cx="2688784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8678" y="4791281"/>
            <a:ext cx="2057642" cy="461665"/>
            <a:chOff x="1230086" y="1785257"/>
            <a:chExt cx="205764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67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0738" y="1207548"/>
            <a:ext cx="6973597" cy="470318"/>
            <a:chOff x="363373" y="1262747"/>
            <a:chExt cx="6973597" cy="470318"/>
          </a:xfrm>
        </p:grpSpPr>
        <p:sp>
          <p:nvSpPr>
            <p:cNvPr id="45" name="TextBox 4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have                   questions to ask you.</a:t>
              </a:r>
              <a:endParaRPr lang="en-US" sz="2400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840" y="5319076"/>
            <a:ext cx="8591584" cy="830997"/>
            <a:chOff x="363373" y="3312302"/>
            <a:chExt cx="8591584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3312302"/>
              <a:ext cx="8116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We’ve got very             time before our train leaves. </a:t>
              </a:r>
            </a:p>
            <a:p>
              <a:r>
                <a:rPr lang="en-US" sz="2400"/>
                <a:t>We must hurry up!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6557" y="6084104"/>
            <a:ext cx="3356954" cy="461665"/>
            <a:chOff x="1230086" y="1785257"/>
            <a:chExt cx="335695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little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9564" y="6067142"/>
            <a:ext cx="2975954" cy="461665"/>
            <a:chOff x="1230086" y="1785257"/>
            <a:chExt cx="2975954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672974" y="155385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1118" y="2554553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8226" y="358830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192" y="463490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70254" y="5662701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736557" y="16697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A7740B-23B2-4630-998A-9A1D30C94D2C}"/>
              </a:ext>
            </a:extLst>
          </p:cNvPr>
          <p:cNvSpPr/>
          <p:nvPr/>
        </p:nvSpPr>
        <p:spPr>
          <a:xfrm>
            <a:off x="4027112" y="26834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42CE280-6569-412C-96C9-F9FCB1BB741E}"/>
              </a:ext>
            </a:extLst>
          </p:cNvPr>
          <p:cNvSpPr/>
          <p:nvPr/>
        </p:nvSpPr>
        <p:spPr>
          <a:xfrm>
            <a:off x="730977" y="38363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99A1D5-5947-4FA3-9B21-3FA2F4E9DF07}"/>
              </a:ext>
            </a:extLst>
          </p:cNvPr>
          <p:cNvSpPr/>
          <p:nvPr/>
        </p:nvSpPr>
        <p:spPr>
          <a:xfrm>
            <a:off x="3989739" y="4810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E7F974-3FAD-40F5-ABF2-10F640179645}"/>
              </a:ext>
            </a:extLst>
          </p:cNvPr>
          <p:cNvSpPr/>
          <p:nvPr/>
        </p:nvSpPr>
        <p:spPr>
          <a:xfrm>
            <a:off x="725671" y="60972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291" y="199003"/>
            <a:ext cx="8336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a, any, some, much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2225" y="1825398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              books are there in your bag?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0119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395" y="35997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2225" y="3591057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                sugar do you need for your tea, Mum?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2177" y="392733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395" y="44532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225" y="444464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need to buy                 new furniture for the house.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395" y="5396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2225" y="5396083"/>
            <a:ext cx="132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6252" y="5732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22225" y="2538128"/>
            <a:ext cx="665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isn’t               milk in the fridge.</a:t>
            </a:r>
          </a:p>
          <a:p>
            <a:r>
              <a:rPr lang="en-US" sz="2400" dirty="0"/>
              <a:t>It’s empty.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860973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89483" y="480685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F51030-2FC8-4F90-8EF3-B73A00214518}"/>
              </a:ext>
            </a:extLst>
          </p:cNvPr>
          <p:cNvSpPr txBox="1"/>
          <p:nvPr/>
        </p:nvSpPr>
        <p:spPr>
          <a:xfrm>
            <a:off x="2155127" y="1825398"/>
            <a:ext cx="87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1431BD-D8F4-4512-A190-EE967EF11EDE}"/>
              </a:ext>
            </a:extLst>
          </p:cNvPr>
          <p:cNvSpPr txBox="1"/>
          <p:nvPr/>
        </p:nvSpPr>
        <p:spPr>
          <a:xfrm>
            <a:off x="3037050" y="2538041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115C9-EFCF-41F5-A3CC-FB591104F010}"/>
              </a:ext>
            </a:extLst>
          </p:cNvPr>
          <p:cNvSpPr txBox="1"/>
          <p:nvPr/>
        </p:nvSpPr>
        <p:spPr>
          <a:xfrm>
            <a:off x="2199029" y="35886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7CD973-0800-4264-8745-34475FE13625}"/>
              </a:ext>
            </a:extLst>
          </p:cNvPr>
          <p:cNvSpPr txBox="1"/>
          <p:nvPr/>
        </p:nvSpPr>
        <p:spPr>
          <a:xfrm>
            <a:off x="3605151" y="4453297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8E7794-C127-43BB-A101-FCF4C27FAC48}"/>
              </a:ext>
            </a:extLst>
          </p:cNvPr>
          <p:cNvSpPr txBox="1"/>
          <p:nvPr/>
        </p:nvSpPr>
        <p:spPr>
          <a:xfrm>
            <a:off x="2543985" y="539632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17D70-17DA-49EF-8E95-E0BB6C1ED77A}"/>
              </a:ext>
            </a:extLst>
          </p:cNvPr>
          <p:cNvSpPr txBox="1"/>
          <p:nvPr/>
        </p:nvSpPr>
        <p:spPr>
          <a:xfrm>
            <a:off x="3339519" y="5403737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994BF9-9B61-4480-A144-721B2A95343D}"/>
              </a:ext>
            </a:extLst>
          </p:cNvPr>
          <p:cNvSpPr txBox="1"/>
          <p:nvPr/>
        </p:nvSpPr>
        <p:spPr>
          <a:xfrm>
            <a:off x="2841309" y="5405915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2170125"/>
            <a:ext cx="8629936" cy="4561181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326" y="993670"/>
            <a:ext cx="428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Modal verb: </a:t>
            </a:r>
            <a:r>
              <a:rPr lang="en-US" sz="2800" b="1" i="1"/>
              <a:t>must / mustn’t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67" y="2391764"/>
            <a:ext cx="8420066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</a:t>
            </a:r>
            <a:r>
              <a:rPr lang="en-US" sz="2400"/>
              <a:t> to say that something is very necessary or very important.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mustn’t</a:t>
            </a:r>
            <a:r>
              <a:rPr lang="en-US" sz="2400"/>
              <a:t> to say that doing something is not allowed.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1443970"/>
            <a:ext cx="3703791" cy="94779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220308"/>
              </p:ext>
            </p:extLst>
          </p:nvPr>
        </p:nvGraphicFramePr>
        <p:xfrm>
          <a:off x="1413831" y="3957900"/>
          <a:ext cx="6096000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/>
                        <a:t>mustn’t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/>
                        <a:t>He /</a:t>
                      </a:r>
                      <a:r>
                        <a:rPr lang="en-US" sz="2400" b="0" baseline="0"/>
                        <a:t> she / it</a:t>
                      </a:r>
                      <a:endParaRPr lang="en-US" sz="2400" b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en-US" sz="2400" b="0"/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1528</TotalTime>
  <Words>640</Words>
  <Application>Microsoft Office PowerPoint</Application>
  <PresentationFormat>On-screen Show (4:3)</PresentationFormat>
  <Paragraphs>131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94</cp:revision>
  <dcterms:created xsi:type="dcterms:W3CDTF">2020-12-09T02:04:09Z</dcterms:created>
  <dcterms:modified xsi:type="dcterms:W3CDTF">2023-12-05T09:32:42Z</dcterms:modified>
</cp:coreProperties>
</file>