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76" r:id="rId3"/>
    <p:sldId id="257" r:id="rId4"/>
    <p:sldId id="268" r:id="rId5"/>
    <p:sldId id="277" r:id="rId6"/>
    <p:sldId id="258" r:id="rId7"/>
    <p:sldId id="272" r:id="rId8"/>
    <p:sldId id="261" r:id="rId9"/>
    <p:sldId id="270" r:id="rId10"/>
    <p:sldId id="262" r:id="rId11"/>
    <p:sldId id="275" r:id="rId12"/>
    <p:sldId id="266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AFDDFF"/>
    <a:srgbClr val="EAF2FA"/>
    <a:srgbClr val="1D9EFF"/>
    <a:srgbClr val="9CDDE0"/>
    <a:srgbClr val="79D1D5"/>
    <a:srgbClr val="A3E7FF"/>
    <a:srgbClr val="0D9FA3"/>
    <a:srgbClr val="0FB7BD"/>
    <a:srgbClr val="53C3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236" y="78"/>
      </p:cViewPr>
      <p:guideLst>
        <p:guide orient="horz" pos="148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04154"/>
            <a:ext cx="81538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 Pay attention to the sounds /ɪ/ and /</a:t>
            </a:r>
            <a:r>
              <a:rPr lang="en-US" sz="25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:/.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710680"/>
              </p:ext>
            </p:extLst>
          </p:nvPr>
        </p:nvGraphicFramePr>
        <p:xfrm>
          <a:off x="1523459" y="3547918"/>
          <a:ext cx="6083602" cy="304684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046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366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449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/ɪ/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/i:/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2351"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962396" y="1506682"/>
            <a:ext cx="7219207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419598" y="1600200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noisy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19597" y="2044547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clean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51490" y="1600200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cheap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86836" y="2044547"/>
            <a:ext cx="1596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exciting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54077" y="1600200"/>
            <a:ext cx="1514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peaceful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09492" y="2044547"/>
            <a:ext cx="151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friendly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95204" y="1600200"/>
            <a:ext cx="1730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expensive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21315" y="2044547"/>
            <a:ext cx="189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convenient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7403" y="2818248"/>
            <a:ext cx="7515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Now, in pairs put the words in the correct column.</a:t>
            </a:r>
          </a:p>
        </p:txBody>
      </p:sp>
      <p:pic>
        <p:nvPicPr>
          <p:cNvPr id="3" name="Bản sao của B1_25">
            <a:hlinkClick r:id="" action="ppaction://media"/>
            <a:extLst>
              <a:ext uri="{FF2B5EF4-FFF2-40B4-BE49-F238E27FC236}">
                <a16:creationId xmlns:a16="http://schemas.microsoft.com/office/drawing/2014/main" id="{C7AC0AF1-0455-4703-A875-39805EAF02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48186" y="529518"/>
            <a:ext cx="487363" cy="48736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3F95274-D4C9-4461-A330-E71D3EA957C5}"/>
              </a:ext>
            </a:extLst>
          </p:cNvPr>
          <p:cNvSpPr txBox="1"/>
          <p:nvPr/>
        </p:nvSpPr>
        <p:spPr>
          <a:xfrm>
            <a:off x="1419598" y="1595223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noisy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D5D6E5-2910-4F77-B199-C78D5D2A5F1E}"/>
              </a:ext>
            </a:extLst>
          </p:cNvPr>
          <p:cNvSpPr txBox="1"/>
          <p:nvPr/>
        </p:nvSpPr>
        <p:spPr>
          <a:xfrm>
            <a:off x="1419597" y="2039570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clean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39698E-508E-45F4-9C0C-1B8A29E54C5A}"/>
              </a:ext>
            </a:extLst>
          </p:cNvPr>
          <p:cNvSpPr txBox="1"/>
          <p:nvPr/>
        </p:nvSpPr>
        <p:spPr>
          <a:xfrm>
            <a:off x="3051490" y="1595223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cheap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E72D8FF-2C4D-412F-9D2E-A92A64FDBD6A}"/>
              </a:ext>
            </a:extLst>
          </p:cNvPr>
          <p:cNvSpPr txBox="1"/>
          <p:nvPr/>
        </p:nvSpPr>
        <p:spPr>
          <a:xfrm>
            <a:off x="2986836" y="2039570"/>
            <a:ext cx="1596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exciting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D79F8D4-AF9D-4CB2-9383-E77A3DC9B619}"/>
              </a:ext>
            </a:extLst>
          </p:cNvPr>
          <p:cNvSpPr txBox="1"/>
          <p:nvPr/>
        </p:nvSpPr>
        <p:spPr>
          <a:xfrm>
            <a:off x="4554077" y="1595223"/>
            <a:ext cx="1514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peaceful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161C6AE-1F74-425A-953A-03CA9AE159FA}"/>
              </a:ext>
            </a:extLst>
          </p:cNvPr>
          <p:cNvSpPr txBox="1"/>
          <p:nvPr/>
        </p:nvSpPr>
        <p:spPr>
          <a:xfrm>
            <a:off x="4609492" y="2039570"/>
            <a:ext cx="151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friendly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733DF5B-8A4D-4C49-9B14-BE5DF4B21D44}"/>
              </a:ext>
            </a:extLst>
          </p:cNvPr>
          <p:cNvSpPr txBox="1"/>
          <p:nvPr/>
        </p:nvSpPr>
        <p:spPr>
          <a:xfrm>
            <a:off x="6195204" y="1595223"/>
            <a:ext cx="1730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expensive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1C27DAB-19AF-4E2A-A8B0-DC5A7DA55BEF}"/>
              </a:ext>
            </a:extLst>
          </p:cNvPr>
          <p:cNvSpPr txBox="1"/>
          <p:nvPr/>
        </p:nvSpPr>
        <p:spPr>
          <a:xfrm>
            <a:off x="6121315" y="2039570"/>
            <a:ext cx="189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convenient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D8BEB5A-2307-4D6F-A104-BCB8CF3BDB8D}"/>
              </a:ext>
            </a:extLst>
          </p:cNvPr>
          <p:cNvSpPr txBox="1"/>
          <p:nvPr/>
        </p:nvSpPr>
        <p:spPr>
          <a:xfrm>
            <a:off x="2516226" y="4246152"/>
            <a:ext cx="941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noisy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623435A-38A9-481F-B7CB-8A6EA43FECDF}"/>
              </a:ext>
            </a:extLst>
          </p:cNvPr>
          <p:cNvSpPr txBox="1"/>
          <p:nvPr/>
        </p:nvSpPr>
        <p:spPr>
          <a:xfrm>
            <a:off x="5169753" y="4246152"/>
            <a:ext cx="1797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convenient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ED81175-5882-4291-B140-4EE52CD86415}"/>
              </a:ext>
            </a:extLst>
          </p:cNvPr>
          <p:cNvSpPr txBox="1"/>
          <p:nvPr/>
        </p:nvSpPr>
        <p:spPr>
          <a:xfrm>
            <a:off x="5536166" y="4822430"/>
            <a:ext cx="1064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cheap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395BC97-E5B2-4827-8095-8CE436A6E786}"/>
              </a:ext>
            </a:extLst>
          </p:cNvPr>
          <p:cNvSpPr txBox="1"/>
          <p:nvPr/>
        </p:nvSpPr>
        <p:spPr>
          <a:xfrm>
            <a:off x="5406183" y="5420457"/>
            <a:ext cx="1430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peaceful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0509E44-FC93-4B2D-A239-0FD44574AF1C}"/>
              </a:ext>
            </a:extLst>
          </p:cNvPr>
          <p:cNvSpPr txBox="1"/>
          <p:nvPr/>
        </p:nvSpPr>
        <p:spPr>
          <a:xfrm>
            <a:off x="5636599" y="6018484"/>
            <a:ext cx="957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clean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4063A6-DAD6-433E-9494-168D52192D34}"/>
              </a:ext>
            </a:extLst>
          </p:cNvPr>
          <p:cNvSpPr txBox="1"/>
          <p:nvPr/>
        </p:nvSpPr>
        <p:spPr>
          <a:xfrm>
            <a:off x="2237485" y="4822430"/>
            <a:ext cx="1628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expensive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BB17ADD-8D5D-48EC-B832-5370EDE94CEC}"/>
              </a:ext>
            </a:extLst>
          </p:cNvPr>
          <p:cNvSpPr txBox="1"/>
          <p:nvPr/>
        </p:nvSpPr>
        <p:spPr>
          <a:xfrm>
            <a:off x="2337812" y="5446986"/>
            <a:ext cx="1298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exciting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0B9D326-6848-41E0-ADFE-54E87C9C197C}"/>
              </a:ext>
            </a:extLst>
          </p:cNvPr>
          <p:cNvSpPr txBox="1"/>
          <p:nvPr/>
        </p:nvSpPr>
        <p:spPr>
          <a:xfrm>
            <a:off x="2401312" y="6018484"/>
            <a:ext cx="1300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friendly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313 -1.85185E-6 L 0.11979 0.3865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3.33333E-6 3.33333E-6 L -0.10348 0.3231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3.61111E-6 0.00139 L 0.27153 0.4715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76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5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104 -1.85185E-6 L 0.09271 0.5576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2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7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208 -1.85185E-6 L -0.4316 0.47014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84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1.38889E-6 3.33333E-6 L 0.46215 0.58009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8" y="2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5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417 3.33333E-6 L -0.07136 0.49699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5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25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0.00208 0.00277 L -0.24167 0.58055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79" y="2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25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250"/>
                            </p:stCondLst>
                            <p:childTnLst>
                              <p:par>
                                <p:cTn id="126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409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" grpId="0"/>
      <p:bldP spid="29" grpId="0"/>
      <p:bldP spid="29" grpId="3"/>
      <p:bldP spid="29" grpId="4"/>
      <p:bldP spid="30" grpId="0"/>
      <p:bldP spid="30" grpId="3"/>
      <p:bldP spid="30" grpId="4"/>
      <p:bldP spid="31" grpId="0"/>
      <p:bldP spid="31" grpId="3"/>
      <p:bldP spid="31" grpId="4"/>
      <p:bldP spid="32" grpId="0"/>
      <p:bldP spid="32" grpId="3"/>
      <p:bldP spid="32" grpId="4"/>
      <p:bldP spid="33" grpId="0"/>
      <p:bldP spid="33" grpId="3"/>
      <p:bldP spid="33" grpId="4"/>
      <p:bldP spid="34" grpId="0"/>
      <p:bldP spid="34" grpId="3"/>
      <p:bldP spid="34" grpId="4"/>
      <p:bldP spid="35" grpId="0"/>
      <p:bldP spid="35" grpId="3"/>
      <p:bldP spid="35" grpId="4"/>
      <p:bldP spid="36" grpId="0"/>
      <p:bldP spid="36" grpId="3"/>
      <p:bldP spid="36" grpId="4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02513"/>
            <a:ext cx="7827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practise the chant. Notice the sounds /ɪ/ and /i:/.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76896" y="1298864"/>
            <a:ext cx="4790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/>
              <a:t>MY NEIGHBOURHOOD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3462" y="1962245"/>
            <a:ext cx="4917898" cy="2287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My city is very noisy.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There are lots of trees growing.  The people here are busy. 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It’s a lively place to live in.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26102" y="4313697"/>
            <a:ext cx="4917898" cy="2287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My village is very pretty.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There are lots of places to see.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The people here are friendly. 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It’s a fantastic place to be.</a:t>
            </a:r>
          </a:p>
        </p:txBody>
      </p:sp>
      <p:pic>
        <p:nvPicPr>
          <p:cNvPr id="2" name="Bản sao của B1_26">
            <a:hlinkClick r:id="" action="ppaction://media"/>
            <a:extLst>
              <a:ext uri="{FF2B5EF4-FFF2-40B4-BE49-F238E27FC236}">
                <a16:creationId xmlns:a16="http://schemas.microsoft.com/office/drawing/2014/main" id="{4CEA8FBB-EAD3-4F9F-9E10-92D145F189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75287" y="5084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50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" y="2907793"/>
            <a:ext cx="8825875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20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3946689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" y="4947265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5787337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400215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9568" y="3972208"/>
            <a:ext cx="4141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places below with the pictures. Then listen, check and repeat the words.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9567" y="4935530"/>
            <a:ext cx="3876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where you live.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3465" y="4372873"/>
            <a:ext cx="3606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words. Pay attention to the sounds </a:t>
            </a:r>
          </a:p>
          <a:p>
            <a:pPr algn="just"/>
            <a:r>
              <a:rPr lang="en-US" b="1"/>
              <a:t>/ɪ/ and /i:/</a:t>
            </a:r>
          </a:p>
          <a:p>
            <a:pPr algn="just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5396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111357" y="3786491"/>
            <a:ext cx="14814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/ɪ/ and /i:/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20" y="5468541"/>
            <a:ext cx="383245" cy="3613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62992" y="5438782"/>
            <a:ext cx="3881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practise the chant. Notice the sounds /ɪ/ and /i:/.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19567" y="5752095"/>
            <a:ext cx="3876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groups. Ask and answer about your neighbourhood.  You can use the adjectives below.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86610" y="2362200"/>
            <a:ext cx="4403125" cy="1670347"/>
            <a:chOff x="2315573" y="1811975"/>
            <a:chExt cx="4403125" cy="16703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0709" y="310270"/>
            <a:ext cx="7785462" cy="5258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145" indent="-144145"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Vocabulary</a:t>
            </a:r>
            <a:endParaRPr lang="vi-VN" sz="3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44145">
              <a:lnSpc>
                <a:spcPct val="107000"/>
              </a:lnSpc>
              <a:spcAft>
                <a:spcPts val="0"/>
              </a:spcAft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square (n) : quảng trường                                      </a:t>
            </a:r>
            <a:endParaRPr lang="vi-VN" sz="3200" dirty="0"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144145">
              <a:lnSpc>
                <a:spcPct val="107000"/>
              </a:lnSpc>
              <a:spcAft>
                <a:spcPts val="0"/>
              </a:spcAft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cathedral (n): thánh đường</a:t>
            </a:r>
            <a:endParaRPr lang="vi-VN" sz="3200" dirty="0"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144145">
              <a:lnSpc>
                <a:spcPct val="107000"/>
              </a:lnSpc>
              <a:spcAft>
                <a:spcPts val="0"/>
              </a:spcAft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railway station (n) : nha ga                        </a:t>
            </a:r>
            <a:endParaRPr lang="vi-VN" sz="3200" dirty="0"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144145">
              <a:lnSpc>
                <a:spcPct val="107000"/>
              </a:lnSpc>
              <a:spcAft>
                <a:spcPts val="0"/>
              </a:spcAft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 crowded (adj) : đông đúc</a:t>
            </a:r>
            <a:endParaRPr lang="vi-VN" sz="3200" dirty="0"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144145">
              <a:lnSpc>
                <a:spcPct val="107000"/>
              </a:lnSpc>
              <a:spcAft>
                <a:spcPts val="0"/>
              </a:spcAft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peaceful (adj) : yên bình                                </a:t>
            </a:r>
            <a:endParaRPr lang="vi-VN" sz="3200" dirty="0"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144145">
              <a:lnSpc>
                <a:spcPct val="107000"/>
              </a:lnSpc>
              <a:spcAft>
                <a:spcPts val="0"/>
              </a:spcAft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 modern (adj) : hiện đại</a:t>
            </a:r>
            <a:endParaRPr lang="vi-VN" sz="3200" dirty="0"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144145">
              <a:lnSpc>
                <a:spcPct val="107000"/>
              </a:lnSpc>
              <a:spcAft>
                <a:spcPts val="0"/>
              </a:spcAft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boring (adj): buồn chán</a:t>
            </a:r>
            <a:endParaRPr lang="vi-VN" sz="3200" dirty="0"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- quiet (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# noisy (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endParaRPr lang="vi-VN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- busy (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vi-VN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890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70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6979" y="14645"/>
            <a:ext cx="7555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places below with the pictures. Then listen, check and repeat the words.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8990" y="1241497"/>
            <a:ext cx="2802560" cy="1869436"/>
            <a:chOff x="98989" y="1241497"/>
            <a:chExt cx="3257150" cy="21726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944" y="1302036"/>
              <a:ext cx="3168195" cy="2112129"/>
            </a:xfrm>
            <a:prstGeom prst="round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a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357444" y="3858300"/>
            <a:ext cx="2474087" cy="2013332"/>
            <a:chOff x="98989" y="1241497"/>
            <a:chExt cx="2875396" cy="2339904"/>
          </a:xfrm>
        </p:grpSpPr>
        <p:grpSp>
          <p:nvGrpSpPr>
            <p:cNvPr id="29" name="Group 28"/>
            <p:cNvGrpSpPr/>
            <p:nvPr/>
          </p:nvGrpSpPr>
          <p:grpSpPr>
            <a:xfrm>
              <a:off x="200084" y="1360715"/>
              <a:ext cx="2774301" cy="2220686"/>
              <a:chOff x="1462289" y="1774371"/>
              <a:chExt cx="2257519" cy="1807029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2290" y="1774372"/>
                <a:ext cx="2257518" cy="1506648"/>
              </a:xfrm>
              <a:prstGeom prst="roundRect">
                <a:avLst/>
              </a:prstGeom>
            </p:spPr>
          </p:pic>
        </p:grpSp>
        <p:sp>
          <p:nvSpPr>
            <p:cNvPr id="30" name="Oval 29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e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509325" y="3822753"/>
            <a:ext cx="2523918" cy="1760272"/>
            <a:chOff x="98989" y="1241497"/>
            <a:chExt cx="2933310" cy="2045797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00" y="1398142"/>
              <a:ext cx="2834199" cy="1889152"/>
            </a:xfrm>
            <a:prstGeom prst="round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d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245711" y="1141688"/>
            <a:ext cx="2723951" cy="1912048"/>
            <a:chOff x="-131558" y="1197453"/>
            <a:chExt cx="3165790" cy="222219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106" y="1352754"/>
              <a:ext cx="3100338" cy="2066891"/>
            </a:xfrm>
            <a:prstGeom prst="roundRect">
              <a:avLst/>
            </a:prstGeom>
          </p:spPr>
        </p:pic>
        <p:sp>
          <p:nvSpPr>
            <p:cNvPr id="40" name="Oval 39"/>
            <p:cNvSpPr/>
            <p:nvPr/>
          </p:nvSpPr>
          <p:spPr>
            <a:xfrm>
              <a:off x="-131558" y="1197453"/>
              <a:ext cx="414709" cy="41470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b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77404" y="3849808"/>
            <a:ext cx="2820735" cy="1745117"/>
            <a:chOff x="-2106" y="1241497"/>
            <a:chExt cx="3278271" cy="2028183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43" y="1366952"/>
              <a:ext cx="3208522" cy="1902728"/>
            </a:xfrm>
            <a:prstGeom prst="roundRect">
              <a:avLst/>
            </a:prstGeom>
          </p:spPr>
        </p:pic>
        <p:sp>
          <p:nvSpPr>
            <p:cNvPr id="45" name="Oval 44"/>
            <p:cNvSpPr/>
            <p:nvPr/>
          </p:nvSpPr>
          <p:spPr>
            <a:xfrm>
              <a:off x="-2106" y="1241497"/>
              <a:ext cx="414710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c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596593" y="3267061"/>
            <a:ext cx="2317122" cy="430887"/>
            <a:chOff x="3233057" y="1679134"/>
            <a:chExt cx="2317122" cy="430887"/>
          </a:xfrm>
        </p:grpSpPr>
        <p:sp>
          <p:nvSpPr>
            <p:cNvPr id="59" name="Rounded Rectangle 58"/>
            <p:cNvSpPr/>
            <p:nvPr/>
          </p:nvSpPr>
          <p:spPr>
            <a:xfrm>
              <a:off x="3233057" y="1700906"/>
              <a:ext cx="223783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303810" y="1679134"/>
              <a:ext cx="22463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>
                  <a:solidFill>
                    <a:srgbClr val="0070C0"/>
                  </a:solidFill>
                </a:rPr>
                <a:t>5. </a:t>
              </a:r>
              <a:r>
                <a:rPr lang="en-US" sz="2200"/>
                <a:t>railway station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89152" y="6343403"/>
            <a:ext cx="7565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Name some other places in your </a:t>
            </a:r>
            <a:r>
              <a:rPr lang="en-US" sz="2400" b="1" dirty="0" err="1">
                <a:solidFill>
                  <a:srgbClr val="FF0000"/>
                </a:solidFill>
              </a:rPr>
              <a:t>neighbourhood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2" name="Bản sao của B1_24">
            <a:hlinkClick r:id="" action="ppaction://media"/>
            <a:extLst>
              <a:ext uri="{FF2B5EF4-FFF2-40B4-BE49-F238E27FC236}">
                <a16:creationId xmlns:a16="http://schemas.microsoft.com/office/drawing/2014/main" id="{286AC5F5-C51A-410E-95AB-90825D0C4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91261" y="415593"/>
            <a:ext cx="487363" cy="48736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22B3E2AA-DE4F-4163-9794-BB5CEDCAC015}"/>
              </a:ext>
            </a:extLst>
          </p:cNvPr>
          <p:cNvGrpSpPr/>
          <p:nvPr/>
        </p:nvGrpSpPr>
        <p:grpSpPr>
          <a:xfrm>
            <a:off x="866405" y="5747771"/>
            <a:ext cx="1515805" cy="430887"/>
            <a:chOff x="3233057" y="1679133"/>
            <a:chExt cx="1515805" cy="430887"/>
          </a:xfrm>
        </p:grpSpPr>
        <p:sp>
          <p:nvSpPr>
            <p:cNvPr id="44" name="Rounded Rectangle 7">
              <a:extLst>
                <a:ext uri="{FF2B5EF4-FFF2-40B4-BE49-F238E27FC236}">
                  <a16:creationId xmlns:a16="http://schemas.microsoft.com/office/drawing/2014/main" id="{5694488D-64B3-42DE-8D96-E92FEDF94D20}"/>
                </a:ext>
              </a:extLst>
            </p:cNvPr>
            <p:cNvSpPr/>
            <p:nvPr/>
          </p:nvSpPr>
          <p:spPr>
            <a:xfrm>
              <a:off x="3233057" y="1700904"/>
              <a:ext cx="1515805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28DED9E-1CFC-4DF8-8FD8-75D90E5638F2}"/>
                </a:ext>
              </a:extLst>
            </p:cNvPr>
            <p:cNvSpPr txBox="1"/>
            <p:nvPr/>
          </p:nvSpPr>
          <p:spPr>
            <a:xfrm>
              <a:off x="3348832" y="1679133"/>
              <a:ext cx="125765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1. </a:t>
              </a:r>
              <a:r>
                <a:rPr lang="en-US" sz="2200" dirty="0"/>
                <a:t>square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8074216-EAF6-44EC-A481-4CFEF1D52B6D}"/>
              </a:ext>
            </a:extLst>
          </p:cNvPr>
          <p:cNvGrpSpPr/>
          <p:nvPr/>
        </p:nvGrpSpPr>
        <p:grpSpPr>
          <a:xfrm>
            <a:off x="6905201" y="5734026"/>
            <a:ext cx="1785263" cy="430887"/>
            <a:chOff x="3233057" y="1679133"/>
            <a:chExt cx="1785263" cy="430887"/>
          </a:xfrm>
        </p:grpSpPr>
        <p:sp>
          <p:nvSpPr>
            <p:cNvPr id="62" name="Rounded Rectangle 49">
              <a:extLst>
                <a:ext uri="{FF2B5EF4-FFF2-40B4-BE49-F238E27FC236}">
                  <a16:creationId xmlns:a16="http://schemas.microsoft.com/office/drawing/2014/main" id="{7AAC20AD-F3A6-4885-90EF-28AD88416455}"/>
                </a:ext>
              </a:extLst>
            </p:cNvPr>
            <p:cNvSpPr/>
            <p:nvPr/>
          </p:nvSpPr>
          <p:spPr>
            <a:xfrm>
              <a:off x="3233057" y="1700905"/>
              <a:ext cx="178526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8753045-9273-48E2-9E00-52CC0E2342FF}"/>
                </a:ext>
              </a:extLst>
            </p:cNvPr>
            <p:cNvSpPr txBox="1"/>
            <p:nvPr/>
          </p:nvSpPr>
          <p:spPr>
            <a:xfrm>
              <a:off x="3303811" y="1679133"/>
              <a:ext cx="16437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2. </a:t>
              </a:r>
              <a:r>
                <a:rPr lang="en-US" sz="2200" dirty="0"/>
                <a:t>art gallery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42E21D5-9A91-4E33-9ADF-69B4FA33773E}"/>
              </a:ext>
            </a:extLst>
          </p:cNvPr>
          <p:cNvGrpSpPr/>
          <p:nvPr/>
        </p:nvGrpSpPr>
        <p:grpSpPr>
          <a:xfrm>
            <a:off x="3908964" y="5751318"/>
            <a:ext cx="1813651" cy="430887"/>
            <a:chOff x="3233057" y="1679133"/>
            <a:chExt cx="1813651" cy="430887"/>
          </a:xfrm>
        </p:grpSpPr>
        <p:sp>
          <p:nvSpPr>
            <p:cNvPr id="65" name="Rounded Rectangle 52">
              <a:extLst>
                <a:ext uri="{FF2B5EF4-FFF2-40B4-BE49-F238E27FC236}">
                  <a16:creationId xmlns:a16="http://schemas.microsoft.com/office/drawing/2014/main" id="{B9163A09-382F-45C3-B59D-460A94F107BB}"/>
                </a:ext>
              </a:extLst>
            </p:cNvPr>
            <p:cNvSpPr/>
            <p:nvPr/>
          </p:nvSpPr>
          <p:spPr>
            <a:xfrm>
              <a:off x="3233057" y="1700906"/>
              <a:ext cx="1708311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49D1B41-5FAB-4431-8190-784EB2B7D479}"/>
                </a:ext>
              </a:extLst>
            </p:cNvPr>
            <p:cNvSpPr txBox="1"/>
            <p:nvPr/>
          </p:nvSpPr>
          <p:spPr>
            <a:xfrm>
              <a:off x="3303814" y="1679133"/>
              <a:ext cx="174289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3. </a:t>
              </a:r>
              <a:r>
                <a:rPr lang="en-US" sz="2200" dirty="0" smtClean="0"/>
                <a:t>cathedral</a:t>
              </a:r>
              <a:endParaRPr lang="en-US" sz="2200" dirty="0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4DB64C9-3406-491F-BD56-16828DCD9909}"/>
              </a:ext>
            </a:extLst>
          </p:cNvPr>
          <p:cNvGrpSpPr/>
          <p:nvPr/>
        </p:nvGrpSpPr>
        <p:grpSpPr>
          <a:xfrm>
            <a:off x="899056" y="3273553"/>
            <a:ext cx="1344392" cy="430887"/>
            <a:chOff x="3233058" y="1679133"/>
            <a:chExt cx="1344392" cy="430887"/>
          </a:xfrm>
        </p:grpSpPr>
        <p:sp>
          <p:nvSpPr>
            <p:cNvPr id="68" name="Rounded Rectangle 55">
              <a:extLst>
                <a:ext uri="{FF2B5EF4-FFF2-40B4-BE49-F238E27FC236}">
                  <a16:creationId xmlns:a16="http://schemas.microsoft.com/office/drawing/2014/main" id="{9D01B27E-8A5B-4B37-ADCA-D21D733DEC18}"/>
                </a:ext>
              </a:extLst>
            </p:cNvPr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7CE02B6-40B7-4925-81EC-7B836E885F6B}"/>
                </a:ext>
              </a:extLst>
            </p:cNvPr>
            <p:cNvSpPr txBox="1"/>
            <p:nvPr/>
          </p:nvSpPr>
          <p:spPr>
            <a:xfrm>
              <a:off x="3303812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4. </a:t>
              </a:r>
              <a:r>
                <a:rPr lang="en-US" sz="2200" dirty="0"/>
                <a:t>temple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6378203-204D-466F-8492-E2C6E8249667}"/>
              </a:ext>
            </a:extLst>
          </p:cNvPr>
          <p:cNvGrpSpPr/>
          <p:nvPr/>
        </p:nvGrpSpPr>
        <p:grpSpPr>
          <a:xfrm>
            <a:off x="6556147" y="3212370"/>
            <a:ext cx="2317122" cy="430887"/>
            <a:chOff x="3233057" y="1679134"/>
            <a:chExt cx="2317122" cy="430887"/>
          </a:xfrm>
        </p:grpSpPr>
        <p:sp>
          <p:nvSpPr>
            <p:cNvPr id="71" name="Rounded Rectangle 58">
              <a:extLst>
                <a:ext uri="{FF2B5EF4-FFF2-40B4-BE49-F238E27FC236}">
                  <a16:creationId xmlns:a16="http://schemas.microsoft.com/office/drawing/2014/main" id="{6B69DB8B-214E-4F3A-88B3-970DFBD02B32}"/>
                </a:ext>
              </a:extLst>
            </p:cNvPr>
            <p:cNvSpPr/>
            <p:nvPr/>
          </p:nvSpPr>
          <p:spPr>
            <a:xfrm>
              <a:off x="3233057" y="1700906"/>
              <a:ext cx="223783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755DB1E-0C88-4006-89D5-B128A74C039F}"/>
                </a:ext>
              </a:extLst>
            </p:cNvPr>
            <p:cNvSpPr txBox="1"/>
            <p:nvPr/>
          </p:nvSpPr>
          <p:spPr>
            <a:xfrm>
              <a:off x="3303810" y="1679134"/>
              <a:ext cx="22463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5. </a:t>
              </a:r>
              <a:r>
                <a:rPr lang="en-US" sz="2200" dirty="0"/>
                <a:t>railway station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903973" y="2494246"/>
            <a:ext cx="1344392" cy="430887"/>
            <a:chOff x="3233058" y="1679133"/>
            <a:chExt cx="1344392" cy="430887"/>
          </a:xfrm>
        </p:grpSpPr>
        <p:sp>
          <p:nvSpPr>
            <p:cNvPr id="56" name="Rounded Rectangle 55"/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303812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4. </a:t>
              </a:r>
              <a:r>
                <a:rPr lang="en-US" sz="2200" dirty="0"/>
                <a:t>temple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972304" y="2448998"/>
            <a:ext cx="1920848" cy="448647"/>
            <a:chOff x="3233057" y="1641411"/>
            <a:chExt cx="1920848" cy="448647"/>
          </a:xfrm>
        </p:grpSpPr>
        <p:sp>
          <p:nvSpPr>
            <p:cNvPr id="53" name="Rounded Rectangle 52"/>
            <p:cNvSpPr/>
            <p:nvPr/>
          </p:nvSpPr>
          <p:spPr>
            <a:xfrm>
              <a:off x="3233057" y="1700906"/>
              <a:ext cx="1708311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411011" y="1641411"/>
              <a:ext cx="174289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3. </a:t>
              </a:r>
              <a:r>
                <a:rPr lang="en-US" sz="2200" dirty="0" smtClean="0"/>
                <a:t>cathedral</a:t>
              </a:r>
              <a:endParaRPr lang="en-US" sz="2200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189464" y="1831876"/>
            <a:ext cx="1785263" cy="430887"/>
            <a:chOff x="3233057" y="1679133"/>
            <a:chExt cx="1785263" cy="430887"/>
          </a:xfrm>
        </p:grpSpPr>
        <p:sp>
          <p:nvSpPr>
            <p:cNvPr id="50" name="Rounded Rectangle 49"/>
            <p:cNvSpPr/>
            <p:nvPr/>
          </p:nvSpPr>
          <p:spPr>
            <a:xfrm>
              <a:off x="3233057" y="1700905"/>
              <a:ext cx="178526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303811" y="1679133"/>
              <a:ext cx="16437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2. </a:t>
              </a:r>
              <a:r>
                <a:rPr lang="en-US" sz="2200" dirty="0"/>
                <a:t>art gallery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761985" y="1231740"/>
            <a:ext cx="1515805" cy="430887"/>
            <a:chOff x="3233057" y="1679133"/>
            <a:chExt cx="1515805" cy="430887"/>
          </a:xfrm>
        </p:grpSpPr>
        <p:sp>
          <p:nvSpPr>
            <p:cNvPr id="8" name="Rounded Rectangle 7"/>
            <p:cNvSpPr/>
            <p:nvPr/>
          </p:nvSpPr>
          <p:spPr>
            <a:xfrm>
              <a:off x="3233057" y="1700904"/>
              <a:ext cx="1515805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58068" y="1679133"/>
              <a:ext cx="125765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1. </a:t>
              </a:r>
              <a:r>
                <a:rPr lang="en-US" sz="2200" dirty="0"/>
                <a:t>square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866D76E-726A-432D-95C4-4F08817E7BBB}"/>
              </a:ext>
            </a:extLst>
          </p:cNvPr>
          <p:cNvGrpSpPr/>
          <p:nvPr/>
        </p:nvGrpSpPr>
        <p:grpSpPr>
          <a:xfrm>
            <a:off x="1443084" y="1215042"/>
            <a:ext cx="2802560" cy="2462943"/>
            <a:chOff x="-918762" y="1753858"/>
            <a:chExt cx="2802560" cy="2462943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1A7D42C6-C5BA-48BC-A769-BE4BACE34ED8}"/>
                </a:ext>
              </a:extLst>
            </p:cNvPr>
            <p:cNvGrpSpPr/>
            <p:nvPr/>
          </p:nvGrpSpPr>
          <p:grpSpPr>
            <a:xfrm>
              <a:off x="-918762" y="1753858"/>
              <a:ext cx="2802560" cy="1869436"/>
              <a:chOff x="98989" y="1241497"/>
              <a:chExt cx="3257150" cy="2172668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D67D3754-EC2C-4178-8A8D-40515B6D51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944" y="1302036"/>
                <a:ext cx="3168195" cy="2112129"/>
              </a:xfrm>
              <a:prstGeom prst="roundRect">
                <a:avLst/>
              </a:prstGeom>
            </p:spPr>
          </p:pic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FA7B4F1A-B2A9-4CD6-9399-B2A46BA2BA2F}"/>
                  </a:ext>
                </a:extLst>
              </p:cNvPr>
              <p:cNvSpPr/>
              <p:nvPr/>
            </p:nvSpPr>
            <p:spPr>
              <a:xfrm>
                <a:off x="98989" y="1241497"/>
                <a:ext cx="414709" cy="41470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0070C0"/>
                    </a:solidFill>
                  </a:rPr>
                  <a:t>a</a:t>
                </a: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DE4FCC30-CB8E-45CA-B89B-4DE570BF266A}"/>
                </a:ext>
              </a:extLst>
            </p:cNvPr>
            <p:cNvGrpSpPr/>
            <p:nvPr/>
          </p:nvGrpSpPr>
          <p:grpSpPr>
            <a:xfrm>
              <a:off x="-118696" y="3785914"/>
              <a:ext cx="1344392" cy="430887"/>
              <a:chOff x="3233058" y="1679133"/>
              <a:chExt cx="1344392" cy="430887"/>
            </a:xfrm>
          </p:grpSpPr>
          <p:sp>
            <p:nvSpPr>
              <p:cNvPr id="77" name="Rounded Rectangle 55">
                <a:extLst>
                  <a:ext uri="{FF2B5EF4-FFF2-40B4-BE49-F238E27FC236}">
                    <a16:creationId xmlns:a16="http://schemas.microsoft.com/office/drawing/2014/main" id="{E144EA8D-AF7E-4D36-8602-6B85FC41C221}"/>
                  </a:ext>
                </a:extLst>
              </p:cNvPr>
              <p:cNvSpPr/>
              <p:nvPr/>
            </p:nvSpPr>
            <p:spPr>
              <a:xfrm>
                <a:off x="3233058" y="1700905"/>
                <a:ext cx="1344392" cy="389152"/>
              </a:xfrm>
              <a:prstGeom prst="roundRect">
                <a:avLst>
                  <a:gd name="adj" fmla="val 49416"/>
                </a:avLst>
              </a:prstGeom>
              <a:solidFill>
                <a:srgbClr val="9CDD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D60B30F-1ED9-42C8-861E-AF3F849C4CD5}"/>
                  </a:ext>
                </a:extLst>
              </p:cNvPr>
              <p:cNvSpPr txBox="1"/>
              <p:nvPr/>
            </p:nvSpPr>
            <p:spPr>
              <a:xfrm>
                <a:off x="3303812" y="1679133"/>
                <a:ext cx="127363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rgbClr val="0070C0"/>
                    </a:solidFill>
                  </a:rPr>
                  <a:t>4. </a:t>
                </a:r>
                <a:r>
                  <a:rPr lang="en-US" sz="2200" dirty="0"/>
                  <a:t>temple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A2A7784-56BE-42B7-8854-0B81294B5F6E}"/>
              </a:ext>
            </a:extLst>
          </p:cNvPr>
          <p:cNvGrpSpPr/>
          <p:nvPr/>
        </p:nvGrpSpPr>
        <p:grpSpPr>
          <a:xfrm>
            <a:off x="4645940" y="1148815"/>
            <a:ext cx="2723951" cy="2501569"/>
            <a:chOff x="6272343" y="1557210"/>
            <a:chExt cx="2723951" cy="2501569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E587A3EE-CF2C-4066-82D7-C417BF0C6281}"/>
                </a:ext>
              </a:extLst>
            </p:cNvPr>
            <p:cNvGrpSpPr/>
            <p:nvPr/>
          </p:nvGrpSpPr>
          <p:grpSpPr>
            <a:xfrm>
              <a:off x="6272343" y="1557210"/>
              <a:ext cx="2723951" cy="1912048"/>
              <a:chOff x="-131558" y="1197453"/>
              <a:chExt cx="3165790" cy="2222192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695CEC6C-6329-49E4-8FB7-15ED91CC34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6106" y="1352754"/>
                <a:ext cx="3100338" cy="2066891"/>
              </a:xfrm>
              <a:prstGeom prst="roundRect">
                <a:avLst/>
              </a:prstGeom>
            </p:spPr>
          </p:pic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5FA4881F-7361-4EE8-9285-39B48A0282CA}"/>
                  </a:ext>
                </a:extLst>
              </p:cNvPr>
              <p:cNvSpPr/>
              <p:nvPr/>
            </p:nvSpPr>
            <p:spPr>
              <a:xfrm>
                <a:off x="-131558" y="1197453"/>
                <a:ext cx="414709" cy="414708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0070C0"/>
                    </a:solidFill>
                  </a:rPr>
                  <a:t>b</a:t>
                </a: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759EE30-E7CC-420A-9959-959E4DF249D5}"/>
                </a:ext>
              </a:extLst>
            </p:cNvPr>
            <p:cNvGrpSpPr/>
            <p:nvPr/>
          </p:nvGrpSpPr>
          <p:grpSpPr>
            <a:xfrm>
              <a:off x="6582779" y="3627892"/>
              <a:ext cx="2317122" cy="430887"/>
              <a:chOff x="3233057" y="1679134"/>
              <a:chExt cx="2317122" cy="430887"/>
            </a:xfrm>
          </p:grpSpPr>
          <p:sp>
            <p:nvSpPr>
              <p:cNvPr id="83" name="Rounded Rectangle 58">
                <a:extLst>
                  <a:ext uri="{FF2B5EF4-FFF2-40B4-BE49-F238E27FC236}">
                    <a16:creationId xmlns:a16="http://schemas.microsoft.com/office/drawing/2014/main" id="{4E1BBF4A-7509-40CF-8DE7-CB636DE05E3B}"/>
                  </a:ext>
                </a:extLst>
              </p:cNvPr>
              <p:cNvSpPr/>
              <p:nvPr/>
            </p:nvSpPr>
            <p:spPr>
              <a:xfrm>
                <a:off x="3233057" y="1700906"/>
                <a:ext cx="2237833" cy="389152"/>
              </a:xfrm>
              <a:prstGeom prst="roundRect">
                <a:avLst>
                  <a:gd name="adj" fmla="val 49416"/>
                </a:avLst>
              </a:prstGeom>
              <a:solidFill>
                <a:srgbClr val="9CDD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1C10F1CD-1FBF-417F-80D5-1F6E462A1F30}"/>
                  </a:ext>
                </a:extLst>
              </p:cNvPr>
              <p:cNvSpPr txBox="1"/>
              <p:nvPr/>
            </p:nvSpPr>
            <p:spPr>
              <a:xfrm>
                <a:off x="3303810" y="1679134"/>
                <a:ext cx="224636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rgbClr val="0070C0"/>
                    </a:solidFill>
                  </a:rPr>
                  <a:t>5. </a:t>
                </a:r>
                <a:r>
                  <a:rPr lang="en-US" sz="2200" dirty="0"/>
                  <a:t>railway station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0.00139 L -0.31823 0.658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4" y="3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139 L 0.40712 0.5682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43" y="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1.48148E-6 L 0.10226 0.4768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1111E-6 L -0.43802 0.112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10" y="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1.11111E-6 L 0.3243 -0.0083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9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9 0.00231 L -0.17396 0.0002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33" y="-11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7 0.00231 L -0.17517 0.0016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-4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13 0.00555 L 0.1467 -0.0032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0" y="-44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209 -1.11111E-6 L 0.14705 -0.0034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2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6266"/>
            <a:ext cx="72879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where you live.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09889" y="1869757"/>
            <a:ext cx="2204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86535" y="2694984"/>
            <a:ext cx="6752120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/>
              <a:t>A: </a:t>
            </a:r>
            <a:r>
              <a:rPr lang="en-US" sz="2800" dirty="0"/>
              <a:t>Is there a </a:t>
            </a:r>
            <a:r>
              <a:rPr lang="en-US" sz="2800" u="sng" dirty="0"/>
              <a:t>square</a:t>
            </a:r>
            <a:r>
              <a:rPr lang="en-US" sz="2800" dirty="0"/>
              <a:t> in your </a:t>
            </a:r>
            <a:r>
              <a:rPr lang="en-US" sz="2800" dirty="0" err="1"/>
              <a:t>neighbourhood</a:t>
            </a:r>
            <a:r>
              <a:rPr lang="en-US" sz="28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B: </a:t>
            </a:r>
            <a:r>
              <a:rPr lang="en-US" sz="2800" dirty="0"/>
              <a:t>Yes, there is. / No, these isn’t.</a:t>
            </a:r>
          </a:p>
        </p:txBody>
      </p:sp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443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7403" y="190633"/>
            <a:ext cx="7596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Ask and answer about your neighbourhood.  You can use the adjectives below.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62397" y="1631373"/>
            <a:ext cx="7219207" cy="1101436"/>
            <a:chOff x="1184564" y="1631373"/>
            <a:chExt cx="7219207" cy="1101436"/>
          </a:xfrm>
        </p:grpSpPr>
        <p:sp>
          <p:nvSpPr>
            <p:cNvPr id="4" name="Rounded Rectangle 3"/>
            <p:cNvSpPr/>
            <p:nvPr/>
          </p:nvSpPr>
          <p:spPr>
            <a:xfrm>
              <a:off x="1184564" y="1631373"/>
              <a:ext cx="7219207" cy="110143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808018" y="1724891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noisy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808017" y="2169238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quiet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75258" y="1724891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busy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75257" y="2169238"/>
              <a:ext cx="13214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crowded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942497" y="1724891"/>
              <a:ext cx="12537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modern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42496" y="2169238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boring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09737" y="1724891"/>
              <a:ext cx="13214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peaceful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09736" y="2169238"/>
              <a:ext cx="13214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beautiful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057394" y="3075250"/>
            <a:ext cx="2204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29527" y="3940911"/>
            <a:ext cx="6752120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/>
              <a:t>A: </a:t>
            </a:r>
            <a:r>
              <a:rPr lang="en-US" sz="2800" dirty="0"/>
              <a:t>Is your </a:t>
            </a:r>
            <a:r>
              <a:rPr lang="en-US" sz="2800" dirty="0" err="1"/>
              <a:t>neighbourhood</a:t>
            </a:r>
            <a:r>
              <a:rPr lang="en-US" sz="2800" dirty="0"/>
              <a:t> </a:t>
            </a:r>
            <a:r>
              <a:rPr lang="en-US" sz="2800" u="sng" dirty="0"/>
              <a:t>quie</a:t>
            </a:r>
            <a:r>
              <a:rPr lang="en-US" sz="2800" dirty="0"/>
              <a:t>t?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B: </a:t>
            </a:r>
            <a:r>
              <a:rPr lang="en-US" sz="2800" dirty="0"/>
              <a:t>Yes, it is. / No, it’s noisy.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215065"/>
            <a:ext cx="4403125" cy="2458647"/>
            <a:chOff x="2315573" y="1811975"/>
            <a:chExt cx="4403125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74482" y="3685847"/>
              <a:ext cx="4085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/ɪ/ and /i:/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667</TotalTime>
  <Words>471</Words>
  <Application>Microsoft Office PowerPoint</Application>
  <PresentationFormat>On-screen Show (4:3)</PresentationFormat>
  <Paragraphs>96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64</cp:revision>
  <dcterms:created xsi:type="dcterms:W3CDTF">2020-12-09T02:04:09Z</dcterms:created>
  <dcterms:modified xsi:type="dcterms:W3CDTF">2021-11-04T13:51:17Z</dcterms:modified>
</cp:coreProperties>
</file>