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88" r:id="rId3"/>
    <p:sldId id="257" r:id="rId4"/>
    <p:sldId id="281" r:id="rId5"/>
    <p:sldId id="258" r:id="rId6"/>
    <p:sldId id="292" r:id="rId7"/>
    <p:sldId id="260" r:id="rId8"/>
    <p:sldId id="290" r:id="rId9"/>
    <p:sldId id="283" r:id="rId10"/>
    <p:sldId id="291" r:id="rId11"/>
    <p:sldId id="262" r:id="rId12"/>
    <p:sldId id="28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649"/>
    <a:srgbClr val="EE411E"/>
    <a:srgbClr val="AABFE4"/>
    <a:srgbClr val="A3E7FF"/>
    <a:srgbClr val="0088EE"/>
    <a:srgbClr val="75DBFF"/>
    <a:srgbClr val="0FB7BD"/>
    <a:srgbClr val="008000"/>
    <a:srgbClr val="F47A69"/>
    <a:srgbClr val="EDE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64" d="100"/>
          <a:sy n="64" d="100"/>
        </p:scale>
        <p:origin x="1428" y="84"/>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27/10/2023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27/10/2023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3293789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A183B110-891F-4FA0-8909-C1C1BC6B9144}"/>
              </a:ext>
            </a:extLst>
          </p:cNvPr>
          <p:cNvSpPr txBox="1"/>
          <p:nvPr/>
        </p:nvSpPr>
        <p:spPr>
          <a:xfrm>
            <a:off x="1358472" y="4149503"/>
            <a:ext cx="7134366" cy="830997"/>
          </a:xfrm>
          <a:prstGeom prst="rect">
            <a:avLst/>
          </a:prstGeom>
          <a:noFill/>
        </p:spPr>
        <p:txBody>
          <a:bodyPr wrap="square">
            <a:spAutoFit/>
          </a:bodyPr>
          <a:lstStyle/>
          <a:p>
            <a:r>
              <a:rPr lang="en-US" sz="2400" b="0" i="0" dirty="0">
                <a:solidFill>
                  <a:srgbClr val="00B050"/>
                </a:solidFill>
                <a:effectLst/>
              </a:rPr>
              <a:t>The camp does not seem to </a:t>
            </a:r>
            <a:r>
              <a:rPr lang="en-US" sz="2400" b="0" i="0">
                <a:solidFill>
                  <a:srgbClr val="00B050"/>
                </a:solidFill>
                <a:effectLst/>
              </a:rPr>
              <a:t>suit </a:t>
            </a:r>
            <a:r>
              <a:rPr lang="en-US" sz="2400">
                <a:solidFill>
                  <a:srgbClr val="00B050"/>
                </a:solidFill>
              </a:rPr>
              <a:t>An</a:t>
            </a:r>
            <a:r>
              <a:rPr lang="en-US" sz="2400" b="0" i="0">
                <a:solidFill>
                  <a:srgbClr val="00B050"/>
                </a:solidFill>
                <a:effectLst/>
              </a:rPr>
              <a:t>. </a:t>
            </a:r>
            <a:r>
              <a:rPr lang="en-US" sz="2400" b="0" i="0" dirty="0">
                <a:solidFill>
                  <a:srgbClr val="00B050"/>
                </a:solidFill>
                <a:effectLst/>
              </a:rPr>
              <a:t>He may be too old for the camp and he can’t speak English.</a:t>
            </a:r>
            <a:r>
              <a:rPr lang="en-US" sz="2400" dirty="0">
                <a:solidFill>
                  <a:srgbClr val="00B050"/>
                </a:solidFill>
              </a:rPr>
              <a:t> </a:t>
            </a:r>
          </a:p>
        </p:txBody>
      </p:sp>
      <p:sp>
        <p:nvSpPr>
          <p:cNvPr id="25" name="TextBox 24">
            <a:extLst>
              <a:ext uri="{FF2B5EF4-FFF2-40B4-BE49-F238E27FC236}">
                <a16:creationId xmlns:a16="http://schemas.microsoft.com/office/drawing/2014/main" id="{C27ED713-18AB-4950-8B3F-F2808CF6F84C}"/>
              </a:ext>
            </a:extLst>
          </p:cNvPr>
          <p:cNvSpPr txBox="1"/>
          <p:nvPr/>
        </p:nvSpPr>
        <p:spPr>
          <a:xfrm>
            <a:off x="1370165" y="2240565"/>
            <a:ext cx="7149983" cy="1200329"/>
          </a:xfrm>
          <a:prstGeom prst="rect">
            <a:avLst/>
          </a:prstGeom>
          <a:noFill/>
        </p:spPr>
        <p:txBody>
          <a:bodyPr wrap="square">
            <a:spAutoFit/>
          </a:bodyPr>
          <a:lstStyle/>
          <a:p>
            <a:r>
              <a:rPr lang="en-US" sz="2400" b="0" i="0" dirty="0">
                <a:solidFill>
                  <a:srgbClr val="00B050"/>
                </a:solidFill>
                <a:effectLst/>
              </a:rPr>
              <a:t>The camp is suitable for her because it suits her age and she can use English. She can also develop</a:t>
            </a:r>
            <a:r>
              <a:rPr lang="en-US" sz="2400" dirty="0">
                <a:solidFill>
                  <a:srgbClr val="00B050"/>
                </a:solidFill>
              </a:rPr>
              <a:t> </a:t>
            </a:r>
            <a:r>
              <a:rPr lang="en-US" sz="2400" b="0" i="0" dirty="0">
                <a:solidFill>
                  <a:srgbClr val="00B050"/>
                </a:solidFill>
                <a:effectLst/>
              </a:rPr>
              <a:t>her creativity at the camp.</a:t>
            </a:r>
            <a:endParaRPr lang="en-US" sz="2400" dirty="0">
              <a:solidFill>
                <a:srgbClr val="00B05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0282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822296" y="-5457"/>
            <a:ext cx="8223730" cy="1200329"/>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Work in groups. Read about the three students below. Is the Superb Summer Camp suitable for all of them? Why or Why not?</a:t>
            </a:r>
          </a:p>
        </p:txBody>
      </p:sp>
      <p:grpSp>
        <p:nvGrpSpPr>
          <p:cNvPr id="50" name="Group 49"/>
          <p:cNvGrpSpPr/>
          <p:nvPr/>
        </p:nvGrpSpPr>
        <p:grpSpPr>
          <a:xfrm>
            <a:off x="890345" y="1421138"/>
            <a:ext cx="7613923" cy="839650"/>
            <a:chOff x="363373" y="1262747"/>
            <a:chExt cx="7613923" cy="839650"/>
          </a:xfrm>
        </p:grpSpPr>
        <p:sp>
          <p:nvSpPr>
            <p:cNvPr id="51" name="TextBox 50"/>
            <p:cNvSpPr txBox="1"/>
            <p:nvPr/>
          </p:nvSpPr>
          <p:spPr>
            <a:xfrm>
              <a:off x="363373" y="1262747"/>
              <a:ext cx="474830" cy="461665"/>
            </a:xfrm>
            <a:prstGeom prst="rect">
              <a:avLst/>
            </a:prstGeom>
            <a:noFill/>
          </p:spPr>
          <p:txBody>
            <a:bodyPr wrap="square" rtlCol="0">
              <a:spAutoFit/>
            </a:bodyPr>
            <a:lstStyle/>
            <a:p>
              <a:r>
                <a:rPr lang="en-US" sz="2400" b="1" dirty="0">
                  <a:solidFill>
                    <a:srgbClr val="0070C0"/>
                  </a:solidFill>
                </a:rPr>
                <a:t>1.</a:t>
              </a:r>
            </a:p>
          </p:txBody>
        </p:sp>
        <p:sp>
          <p:nvSpPr>
            <p:cNvPr id="52" name="TextBox 51"/>
            <p:cNvSpPr txBox="1"/>
            <p:nvPr/>
          </p:nvSpPr>
          <p:spPr>
            <a:xfrm>
              <a:off x="827313" y="1271400"/>
              <a:ext cx="7149983" cy="830997"/>
            </a:xfrm>
            <a:prstGeom prst="rect">
              <a:avLst/>
            </a:prstGeom>
            <a:noFill/>
          </p:spPr>
          <p:txBody>
            <a:bodyPr wrap="square" rtlCol="0">
              <a:spAutoFit/>
            </a:bodyPr>
            <a:lstStyle/>
            <a:p>
              <a:r>
                <a:rPr lang="en-US" sz="2400"/>
                <a:t>Mi is 12 years old. She likes drawing and writing stories. She’s good at English. She’s creative and friendly.</a:t>
              </a:r>
              <a:endParaRPr lang="en-US" sz="2400" i="1"/>
            </a:p>
          </p:txBody>
        </p:sp>
      </p:grpSp>
      <p:grpSp>
        <p:nvGrpSpPr>
          <p:cNvPr id="53" name="Group 52"/>
          <p:cNvGrpSpPr/>
          <p:nvPr/>
        </p:nvGrpSpPr>
        <p:grpSpPr>
          <a:xfrm>
            <a:off x="878915" y="3379907"/>
            <a:ext cx="6471767" cy="830997"/>
            <a:chOff x="369902" y="1946149"/>
            <a:chExt cx="6471767" cy="830997"/>
          </a:xfrm>
        </p:grpSpPr>
        <p:sp>
          <p:nvSpPr>
            <p:cNvPr id="54" name="TextBox 53"/>
            <p:cNvSpPr txBox="1"/>
            <p:nvPr/>
          </p:nvSpPr>
          <p:spPr>
            <a:xfrm>
              <a:off x="369902" y="1946149"/>
              <a:ext cx="474830" cy="461665"/>
            </a:xfrm>
            <a:prstGeom prst="rect">
              <a:avLst/>
            </a:prstGeom>
            <a:noFill/>
          </p:spPr>
          <p:txBody>
            <a:bodyPr wrap="square" rtlCol="0">
              <a:spAutoFit/>
            </a:bodyPr>
            <a:lstStyle/>
            <a:p>
              <a:r>
                <a:rPr lang="en-US" sz="2400" b="1">
                  <a:solidFill>
                    <a:srgbClr val="0070C0"/>
                  </a:solidFill>
                </a:rPr>
                <a:t>2.</a:t>
              </a:r>
            </a:p>
          </p:txBody>
        </p:sp>
        <p:sp>
          <p:nvSpPr>
            <p:cNvPr id="55" name="TextBox 54"/>
            <p:cNvSpPr txBox="1"/>
            <p:nvPr/>
          </p:nvSpPr>
          <p:spPr>
            <a:xfrm>
              <a:off x="844733" y="1946149"/>
              <a:ext cx="5996936" cy="830997"/>
            </a:xfrm>
            <a:prstGeom prst="rect">
              <a:avLst/>
            </a:prstGeom>
            <a:noFill/>
          </p:spPr>
          <p:txBody>
            <a:bodyPr wrap="square" rtlCol="0">
              <a:spAutoFit/>
            </a:bodyPr>
            <a:lstStyle/>
            <a:p>
              <a:r>
                <a:rPr lang="en-US" sz="2400"/>
                <a:t>An is 16 years old. He doesn’t know English. He’s funny and kind. </a:t>
              </a:r>
              <a:endParaRPr lang="en-US" sz="2400" dirty="0"/>
            </a:p>
          </p:txBody>
        </p:sp>
      </p:grpSp>
      <p:grpSp>
        <p:nvGrpSpPr>
          <p:cNvPr id="56" name="Group 55"/>
          <p:cNvGrpSpPr/>
          <p:nvPr/>
        </p:nvGrpSpPr>
        <p:grpSpPr>
          <a:xfrm>
            <a:off x="878915" y="4998986"/>
            <a:ext cx="7613923" cy="830997"/>
            <a:chOff x="363373" y="4026312"/>
            <a:chExt cx="7613923" cy="830997"/>
          </a:xfrm>
        </p:grpSpPr>
        <p:sp>
          <p:nvSpPr>
            <p:cNvPr id="57" name="TextBox 56"/>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58" name="TextBox 57"/>
            <p:cNvSpPr txBox="1"/>
            <p:nvPr/>
          </p:nvSpPr>
          <p:spPr>
            <a:xfrm>
              <a:off x="838204" y="4026312"/>
              <a:ext cx="7139092" cy="830997"/>
            </a:xfrm>
            <a:prstGeom prst="rect">
              <a:avLst/>
            </a:prstGeom>
            <a:noFill/>
          </p:spPr>
          <p:txBody>
            <a:bodyPr wrap="square" rtlCol="0">
              <a:spAutoFit/>
            </a:bodyPr>
            <a:lstStyle/>
            <a:p>
              <a:r>
                <a:rPr lang="en-US" sz="2400"/>
                <a:t>Vy is 14 years old. She likes playing sports. Her English isn’t very good. She’s clever, but she isn’t active.</a:t>
              </a:r>
            </a:p>
          </p:txBody>
        </p:sp>
      </p:grpSp>
      <p:cxnSp>
        <p:nvCxnSpPr>
          <p:cNvPr id="65" name="Straight Connector 64"/>
          <p:cNvCxnSpPr/>
          <p:nvPr/>
        </p:nvCxnSpPr>
        <p:spPr>
          <a:xfrm flipV="1">
            <a:off x="1464336" y="3344468"/>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1399681" y="4934434"/>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1399681" y="6628667"/>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1009652" y="2791929"/>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1009652" y="4513499"/>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987332" y="614733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DF8DEC4-5457-47F9-AA3B-604411F32662}"/>
              </a:ext>
            </a:extLst>
          </p:cNvPr>
          <p:cNvSpPr txBox="1"/>
          <p:nvPr/>
        </p:nvSpPr>
        <p:spPr>
          <a:xfrm>
            <a:off x="1342855" y="5797670"/>
            <a:ext cx="6894399" cy="830997"/>
          </a:xfrm>
          <a:prstGeom prst="rect">
            <a:avLst/>
          </a:prstGeom>
          <a:noFill/>
        </p:spPr>
        <p:txBody>
          <a:bodyPr wrap="square">
            <a:spAutoFit/>
          </a:bodyPr>
          <a:lstStyle/>
          <a:p>
            <a:r>
              <a:rPr lang="en-US" sz="2400" b="0" i="0" dirty="0">
                <a:solidFill>
                  <a:srgbClr val="00B050"/>
                </a:solidFill>
                <a:effectLst/>
              </a:rPr>
              <a:t>The camp suits </a:t>
            </a:r>
            <a:r>
              <a:rPr lang="en-US" sz="2400" b="0" i="0" dirty="0" err="1">
                <a:solidFill>
                  <a:srgbClr val="00B050"/>
                </a:solidFill>
                <a:effectLst/>
              </a:rPr>
              <a:t>Vy</a:t>
            </a:r>
            <a:r>
              <a:rPr lang="en-US" sz="2400" b="0" i="0" dirty="0">
                <a:solidFill>
                  <a:srgbClr val="00B050"/>
                </a:solidFill>
                <a:effectLst/>
              </a:rPr>
              <a:t>. It suits her age and it can help her improve her English.</a:t>
            </a:r>
            <a:r>
              <a:rPr lang="en-US" sz="2400" dirty="0">
                <a:solidFill>
                  <a:srgbClr val="00B050"/>
                </a:solidFill>
              </a:rPr>
              <a:t> </a:t>
            </a:r>
          </a:p>
        </p:txBody>
      </p:sp>
      <p:sp>
        <p:nvSpPr>
          <p:cNvPr id="5" name="TextBox 4">
            <a:extLst>
              <a:ext uri="{FF2B5EF4-FFF2-40B4-BE49-F238E27FC236}">
                <a16:creationId xmlns:a16="http://schemas.microsoft.com/office/drawing/2014/main" id="{233EE6F9-C64C-493B-836B-B2BC7CC66749}"/>
              </a:ext>
            </a:extLst>
          </p:cNvPr>
          <p:cNvSpPr txBox="1"/>
          <p:nvPr/>
        </p:nvSpPr>
        <p:spPr>
          <a:xfrm>
            <a:off x="-50157" y="1942446"/>
            <a:ext cx="1858144" cy="830997"/>
          </a:xfrm>
          <a:prstGeom prst="rect">
            <a:avLst/>
          </a:prstGeom>
          <a:noFill/>
        </p:spPr>
        <p:txBody>
          <a:bodyPr wrap="square" rtlCol="0">
            <a:spAutoFit/>
          </a:bodyPr>
          <a:lstStyle/>
          <a:p>
            <a:pPr marL="342900" indent="-342900">
              <a:buFont typeface="Wingdings" panose="05000000000000000000" pitchFamily="2" charset="2"/>
              <a:buChar char="v"/>
            </a:pPr>
            <a:r>
              <a:rPr lang="en-US" sz="2400" i="1" dirty="0">
                <a:solidFill>
                  <a:srgbClr val="FF0000"/>
                </a:solidFill>
              </a:rPr>
              <a:t>Suggested answers</a:t>
            </a:r>
          </a:p>
        </p:txBody>
      </p:sp>
    </p:spTree>
    <p:extLst>
      <p:ext uri="{BB962C8B-B14F-4D97-AF65-F5344CB8AC3E}">
        <p14:creationId xmlns:p14="http://schemas.microsoft.com/office/powerpoint/2010/main" val="252468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5" grpId="0"/>
      <p:bldP spid="29"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865203" y="42732"/>
            <a:ext cx="7516797"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Think about yourself. Do you want to go to this kind of camp? Why or Why not?</a:t>
            </a:r>
          </a:p>
        </p:txBody>
      </p:sp>
      <p:sp>
        <p:nvSpPr>
          <p:cNvPr id="12" name="TextBox 11"/>
          <p:cNvSpPr txBox="1"/>
          <p:nvPr/>
        </p:nvSpPr>
        <p:spPr>
          <a:xfrm>
            <a:off x="865203" y="1301342"/>
            <a:ext cx="1860596" cy="523220"/>
          </a:xfrm>
          <a:prstGeom prst="rect">
            <a:avLst/>
          </a:prstGeom>
          <a:noFill/>
        </p:spPr>
        <p:txBody>
          <a:bodyPr wrap="square" rtlCol="0">
            <a:spAutoFit/>
          </a:bodyPr>
          <a:lstStyle/>
          <a:p>
            <a:r>
              <a:rPr lang="en-US" sz="2800" b="1">
                <a:solidFill>
                  <a:srgbClr val="0070C0"/>
                </a:solidFill>
              </a:rPr>
              <a:t>Example:</a:t>
            </a:r>
            <a:endParaRPr lang="en-US" sz="2800" b="1" dirty="0">
              <a:solidFill>
                <a:srgbClr val="0070C0"/>
              </a:solidFill>
            </a:endParaRPr>
          </a:p>
        </p:txBody>
      </p:sp>
      <p:sp>
        <p:nvSpPr>
          <p:cNvPr id="13" name="TextBox 12"/>
          <p:cNvSpPr txBox="1"/>
          <p:nvPr/>
        </p:nvSpPr>
        <p:spPr>
          <a:xfrm>
            <a:off x="984947" y="1798781"/>
            <a:ext cx="6257216" cy="954107"/>
          </a:xfrm>
          <a:prstGeom prst="rect">
            <a:avLst/>
          </a:prstGeom>
          <a:noFill/>
        </p:spPr>
        <p:txBody>
          <a:bodyPr wrap="square" rtlCol="0">
            <a:spAutoFit/>
          </a:bodyPr>
          <a:lstStyle/>
          <a:p>
            <a:pPr algn="just"/>
            <a:r>
              <a:rPr lang="en-US" sz="2800"/>
              <a:t>I want to go to this camp because I can speak English there.</a:t>
            </a:r>
            <a:endParaRPr lang="en-US" sz="2800" dirty="0"/>
          </a:p>
        </p:txBody>
      </p:sp>
      <p:grpSp>
        <p:nvGrpSpPr>
          <p:cNvPr id="14" name="Group 13"/>
          <p:cNvGrpSpPr/>
          <p:nvPr/>
        </p:nvGrpSpPr>
        <p:grpSpPr>
          <a:xfrm>
            <a:off x="1201994" y="2920183"/>
            <a:ext cx="6843214" cy="4077087"/>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17"/>
          <p:cNvCxnSpPr/>
          <p:nvPr/>
        </p:nvCxnSpPr>
        <p:spPr>
          <a:xfrm flipV="1">
            <a:off x="2337601" y="3952755"/>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337601" y="4510256"/>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337601" y="5065275"/>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337601" y="5622776"/>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337601" y="6186656"/>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13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extLst>
      <p:ext uri="{BB962C8B-B14F-4D97-AF65-F5344CB8AC3E}">
        <p14:creationId xmlns:p14="http://schemas.microsoft.com/office/powerpoint/2010/main" val="38424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1" y="0"/>
            <a:ext cx="8613162" cy="22809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54" y="2907793"/>
            <a:ext cx="8892967" cy="3197781"/>
          </a:xfrm>
          <a:prstGeom prst="rect">
            <a:avLst/>
          </a:prstGeom>
        </p:spPr>
      </p:pic>
    </p:spTree>
    <p:extLst>
      <p:ext uri="{BB962C8B-B14F-4D97-AF65-F5344CB8AC3E}">
        <p14:creationId xmlns:p14="http://schemas.microsoft.com/office/powerpoint/2010/main" val="2297880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57" y="2535287"/>
            <a:ext cx="4176100" cy="7527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542074"/>
            <a:ext cx="961782" cy="777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52" y="4026356"/>
            <a:ext cx="379594" cy="4124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825" y="4968726"/>
            <a:ext cx="408794" cy="40514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8156" y="4100989"/>
            <a:ext cx="369047" cy="390545"/>
          </a:xfrm>
          <a:prstGeom prst="rect">
            <a:avLst/>
          </a:prstGeom>
        </p:spPr>
      </p:pic>
      <p:sp>
        <p:nvSpPr>
          <p:cNvPr id="13" name="TextBox 12"/>
          <p:cNvSpPr txBox="1"/>
          <p:nvPr/>
        </p:nvSpPr>
        <p:spPr>
          <a:xfrm>
            <a:off x="750196" y="4051875"/>
            <a:ext cx="3756486" cy="646331"/>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Look at the advertisement above and answer the questions.</a:t>
            </a:r>
          </a:p>
        </p:txBody>
      </p:sp>
      <p:sp>
        <p:nvSpPr>
          <p:cNvPr id="14" name="TextBox 13"/>
          <p:cNvSpPr txBox="1"/>
          <p:nvPr/>
        </p:nvSpPr>
        <p:spPr>
          <a:xfrm>
            <a:off x="750196" y="4956991"/>
            <a:ext cx="3756486" cy="923330"/>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Read the text and write T (True) or F (False). Correct the false statements.</a:t>
            </a:r>
          </a:p>
        </p:txBody>
      </p:sp>
      <p:sp>
        <p:nvSpPr>
          <p:cNvPr id="16" name="TextBox 15"/>
          <p:cNvSpPr txBox="1"/>
          <p:nvPr/>
        </p:nvSpPr>
        <p:spPr>
          <a:xfrm>
            <a:off x="5200557" y="4073647"/>
            <a:ext cx="3858044" cy="1200329"/>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Work in groups. Read about the three students below. Is the Superb Summer Camp suitable for all of them? Why or Why not?</a:t>
            </a:r>
          </a:p>
        </p:txBody>
      </p:sp>
      <p:sp>
        <p:nvSpPr>
          <p:cNvPr id="2" name="TextBox 1"/>
          <p:cNvSpPr txBox="1"/>
          <p:nvPr/>
        </p:nvSpPr>
        <p:spPr>
          <a:xfrm>
            <a:off x="783046" y="3307849"/>
            <a:ext cx="2689497" cy="523220"/>
          </a:xfrm>
          <a:prstGeom prst="rect">
            <a:avLst/>
          </a:prstGeom>
          <a:noFill/>
        </p:spPr>
        <p:txBody>
          <a:bodyPr wrap="square" rtlCol="0">
            <a:spAutoFit/>
          </a:bodyPr>
          <a:lstStyle/>
          <a:p>
            <a:r>
              <a:rPr lang="en-US" sz="2800" b="1">
                <a:solidFill>
                  <a:srgbClr val="0FB7BD"/>
                </a:solidFill>
              </a:rPr>
              <a:t>Reading</a:t>
            </a:r>
          </a:p>
        </p:txBody>
      </p:sp>
      <p:sp>
        <p:nvSpPr>
          <p:cNvPr id="21" name="TextBox 20"/>
          <p:cNvSpPr txBox="1"/>
          <p:nvPr/>
        </p:nvSpPr>
        <p:spPr>
          <a:xfrm>
            <a:off x="4762882" y="3307849"/>
            <a:ext cx="2689497" cy="523220"/>
          </a:xfrm>
          <a:prstGeom prst="rect">
            <a:avLst/>
          </a:prstGeom>
          <a:noFill/>
        </p:spPr>
        <p:txBody>
          <a:bodyPr wrap="square" rtlCol="0">
            <a:spAutoFit/>
          </a:bodyPr>
          <a:lstStyle/>
          <a:p>
            <a:r>
              <a:rPr lang="en-US" sz="2800" b="1">
                <a:solidFill>
                  <a:srgbClr val="0FB7BD"/>
                </a:solidFill>
              </a:rPr>
              <a:t>Speaking</a:t>
            </a: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78745" y="5392789"/>
            <a:ext cx="347868" cy="357903"/>
          </a:xfrm>
          <a:prstGeom prst="rect">
            <a:avLst/>
          </a:prstGeom>
        </p:spPr>
      </p:pic>
      <p:sp>
        <p:nvSpPr>
          <p:cNvPr id="20" name="TextBox 19"/>
          <p:cNvSpPr txBox="1"/>
          <p:nvPr/>
        </p:nvSpPr>
        <p:spPr>
          <a:xfrm>
            <a:off x="5200557" y="5349126"/>
            <a:ext cx="3858044" cy="923330"/>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Think about yourself. Do you want to go to this kind of camp? Why or Why not?</a:t>
            </a: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61" y="0"/>
            <a:ext cx="8613162" cy="2280956"/>
          </a:xfrm>
          <a:prstGeom prst="rect">
            <a:avLst/>
          </a:prstGeom>
        </p:spPr>
      </p:pic>
    </p:spTree>
    <p:extLst>
      <p:ext uri="{BB962C8B-B14F-4D97-AF65-F5344CB8AC3E}">
        <p14:creationId xmlns:p14="http://schemas.microsoft.com/office/powerpoint/2010/main" val="8604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4743"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Reading</a:t>
              </a:r>
            </a:p>
          </p:txBody>
        </p:sp>
      </p:grpSp>
    </p:spTree>
    <p:extLst>
      <p:ext uri="{BB962C8B-B14F-4D97-AF65-F5344CB8AC3E}">
        <p14:creationId xmlns:p14="http://schemas.microsoft.com/office/powerpoint/2010/main" val="141716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7565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827313" y="75900"/>
            <a:ext cx="7652658" cy="892552"/>
          </a:xfrm>
          <a:prstGeom prst="rect">
            <a:avLst/>
          </a:prstGeom>
          <a:noFill/>
        </p:spPr>
        <p:txBody>
          <a:bodyPr wrap="square" rtlCol="0">
            <a:spAutoFit/>
          </a:bodyPr>
          <a:lstStyle/>
          <a:p>
            <a:pPr algn="just"/>
            <a:r>
              <a:rPr lang="en-US" sz="2600" b="1">
                <a:effectLst>
                  <a:glow rad="88900">
                    <a:schemeClr val="bg1"/>
                  </a:glow>
                </a:effectLst>
                <a:latin typeface="Arial" panose="020B0604020202020204" pitchFamily="34" charset="0"/>
                <a:cs typeface="Arial" panose="020B0604020202020204" pitchFamily="34" charset="0"/>
              </a:rPr>
              <a:t>Look at the advertisement above and answer the questions.</a:t>
            </a:r>
          </a:p>
        </p:txBody>
      </p:sp>
      <p:pic>
        <p:nvPicPr>
          <p:cNvPr id="2" name="Picture 1">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5757" y="1175657"/>
            <a:ext cx="5192486" cy="3812089"/>
          </a:xfrm>
          <a:prstGeom prst="rect">
            <a:avLst/>
          </a:prstGeom>
        </p:spPr>
      </p:pic>
      <p:grpSp>
        <p:nvGrpSpPr>
          <p:cNvPr id="3" name="Group 2">
            <a:extLst>
              <a:ext uri="{FF2B5EF4-FFF2-40B4-BE49-F238E27FC236}">
                <a16:creationId xmlns:a16="http://schemas.microsoft.com/office/drawing/2014/main" id="{49D5A9D2-1E34-45DE-ABDB-554520A58FBF}"/>
              </a:ext>
            </a:extLst>
          </p:cNvPr>
          <p:cNvGrpSpPr/>
          <p:nvPr/>
        </p:nvGrpSpPr>
        <p:grpSpPr>
          <a:xfrm>
            <a:off x="1539339" y="4932027"/>
            <a:ext cx="5609555" cy="472271"/>
            <a:chOff x="1357342" y="5714110"/>
            <a:chExt cx="5609555" cy="472271"/>
          </a:xfrm>
        </p:grpSpPr>
        <p:sp>
          <p:nvSpPr>
            <p:cNvPr id="13" name="TextBox 12"/>
            <p:cNvSpPr txBox="1"/>
            <p:nvPr/>
          </p:nvSpPr>
          <p:spPr>
            <a:xfrm>
              <a:off x="1357342" y="5724716"/>
              <a:ext cx="474830" cy="461665"/>
            </a:xfrm>
            <a:prstGeom prst="rect">
              <a:avLst/>
            </a:prstGeom>
            <a:noFill/>
          </p:spPr>
          <p:txBody>
            <a:bodyPr wrap="square" rtlCol="0">
              <a:spAutoFit/>
            </a:bodyPr>
            <a:lstStyle/>
            <a:p>
              <a:r>
                <a:rPr lang="en-US" sz="2400" b="1">
                  <a:solidFill>
                    <a:srgbClr val="0070C0"/>
                  </a:solidFill>
                </a:rPr>
                <a:t>1.</a:t>
              </a:r>
            </a:p>
          </p:txBody>
        </p:sp>
        <p:sp>
          <p:nvSpPr>
            <p:cNvPr id="14" name="TextBox 13"/>
            <p:cNvSpPr txBox="1"/>
            <p:nvPr/>
          </p:nvSpPr>
          <p:spPr>
            <a:xfrm>
              <a:off x="1774411" y="5714110"/>
              <a:ext cx="5192486" cy="461665"/>
            </a:xfrm>
            <a:prstGeom prst="rect">
              <a:avLst/>
            </a:prstGeom>
            <a:noFill/>
          </p:spPr>
          <p:txBody>
            <a:bodyPr wrap="square" rtlCol="0">
              <a:spAutoFit/>
            </a:bodyPr>
            <a:lstStyle/>
            <a:p>
              <a:r>
                <a:rPr lang="en-US" sz="2400" dirty="0"/>
                <a:t> Who is the Superb Summer Camp for?</a:t>
              </a:r>
            </a:p>
          </p:txBody>
        </p:sp>
      </p:grpSp>
      <p:grpSp>
        <p:nvGrpSpPr>
          <p:cNvPr id="4" name="Group 3">
            <a:extLst>
              <a:ext uri="{FF2B5EF4-FFF2-40B4-BE49-F238E27FC236}">
                <a16:creationId xmlns:a16="http://schemas.microsoft.com/office/drawing/2014/main" id="{09D1C928-DBB1-45A7-9737-3D9DE3FF2F0A}"/>
              </a:ext>
            </a:extLst>
          </p:cNvPr>
          <p:cNvGrpSpPr/>
          <p:nvPr/>
        </p:nvGrpSpPr>
        <p:grpSpPr>
          <a:xfrm>
            <a:off x="1539339" y="5673471"/>
            <a:ext cx="6429316" cy="463898"/>
            <a:chOff x="1357342" y="6243723"/>
            <a:chExt cx="6429316" cy="463898"/>
          </a:xfrm>
        </p:grpSpPr>
        <p:sp>
          <p:nvSpPr>
            <p:cNvPr id="15" name="TextBox 14"/>
            <p:cNvSpPr txBox="1"/>
            <p:nvPr/>
          </p:nvSpPr>
          <p:spPr>
            <a:xfrm>
              <a:off x="1357342" y="6243723"/>
              <a:ext cx="474830" cy="461665"/>
            </a:xfrm>
            <a:prstGeom prst="rect">
              <a:avLst/>
            </a:prstGeom>
            <a:noFill/>
          </p:spPr>
          <p:txBody>
            <a:bodyPr wrap="square" rtlCol="0">
              <a:spAutoFit/>
            </a:bodyPr>
            <a:lstStyle/>
            <a:p>
              <a:r>
                <a:rPr lang="en-US" sz="2400" b="1" dirty="0">
                  <a:solidFill>
                    <a:srgbClr val="0070C0"/>
                  </a:solidFill>
                </a:rPr>
                <a:t>2.</a:t>
              </a:r>
            </a:p>
          </p:txBody>
        </p:sp>
        <p:sp>
          <p:nvSpPr>
            <p:cNvPr id="16" name="TextBox 15"/>
            <p:cNvSpPr txBox="1"/>
            <p:nvPr/>
          </p:nvSpPr>
          <p:spPr>
            <a:xfrm>
              <a:off x="1832172" y="6245956"/>
              <a:ext cx="5954486" cy="461665"/>
            </a:xfrm>
            <a:prstGeom prst="rect">
              <a:avLst/>
            </a:prstGeom>
            <a:noFill/>
          </p:spPr>
          <p:txBody>
            <a:bodyPr wrap="square" rtlCol="0">
              <a:spAutoFit/>
            </a:bodyPr>
            <a:lstStyle/>
            <a:p>
              <a:r>
                <a:rPr lang="en-US" sz="2400" dirty="0"/>
                <a:t>What can people do at this summer camp?</a:t>
              </a:r>
            </a:p>
          </p:txBody>
        </p:sp>
      </p:grpSp>
      <p:sp>
        <p:nvSpPr>
          <p:cNvPr id="5" name="TextBox 4">
            <a:extLst>
              <a:ext uri="{FF2B5EF4-FFF2-40B4-BE49-F238E27FC236}">
                <a16:creationId xmlns:a16="http://schemas.microsoft.com/office/drawing/2014/main" id="{BEFA7CF8-9776-4B3A-AE07-98D3BCA98B1E}"/>
              </a:ext>
            </a:extLst>
          </p:cNvPr>
          <p:cNvSpPr txBox="1"/>
          <p:nvPr/>
        </p:nvSpPr>
        <p:spPr>
          <a:xfrm>
            <a:off x="2014169" y="5309169"/>
            <a:ext cx="5281446" cy="461665"/>
          </a:xfrm>
          <a:prstGeom prst="rect">
            <a:avLst/>
          </a:prstGeom>
          <a:noFill/>
        </p:spPr>
        <p:txBody>
          <a:bodyPr wrap="none" rtlCol="0">
            <a:spAutoFit/>
          </a:bodyPr>
          <a:lstStyle/>
          <a:p>
            <a:r>
              <a:rPr lang="en-US" sz="2400" dirty="0">
                <a:solidFill>
                  <a:srgbClr val="00B050"/>
                </a:solidFill>
              </a:rPr>
              <a:t>It’s for kids between 10 and 15 years old.</a:t>
            </a:r>
          </a:p>
        </p:txBody>
      </p:sp>
      <p:sp>
        <p:nvSpPr>
          <p:cNvPr id="17" name="TextBox 16">
            <a:extLst>
              <a:ext uri="{FF2B5EF4-FFF2-40B4-BE49-F238E27FC236}">
                <a16:creationId xmlns:a16="http://schemas.microsoft.com/office/drawing/2014/main" id="{F6FD0C52-B958-44DB-9D2C-41B9746D4D51}"/>
              </a:ext>
            </a:extLst>
          </p:cNvPr>
          <p:cNvSpPr txBox="1"/>
          <p:nvPr/>
        </p:nvSpPr>
        <p:spPr>
          <a:xfrm>
            <a:off x="2014169" y="6061779"/>
            <a:ext cx="6918036" cy="830997"/>
          </a:xfrm>
          <a:prstGeom prst="rect">
            <a:avLst/>
          </a:prstGeom>
          <a:noFill/>
        </p:spPr>
        <p:txBody>
          <a:bodyPr wrap="square" rtlCol="0">
            <a:spAutoFit/>
          </a:bodyPr>
          <a:lstStyle/>
          <a:p>
            <a:r>
              <a:rPr lang="en-US" sz="2400" b="0" i="0" dirty="0">
                <a:solidFill>
                  <a:srgbClr val="00B050"/>
                </a:solidFill>
                <a:effectLst/>
              </a:rPr>
              <a:t>They play sports and games, draw pictures, play music, learn life skills, go on field trips, etc.</a:t>
            </a:r>
            <a:endParaRPr lang="en-US" sz="3200" dirty="0">
              <a:solidFill>
                <a:srgbClr val="00B050"/>
              </a:solidFill>
            </a:endParaRPr>
          </a:p>
        </p:txBody>
      </p:sp>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383A037E-E164-4187-A5B2-92AA7EA61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250536"/>
            <a:ext cx="8658838" cy="6356928"/>
          </a:xfrm>
          <a:prstGeom prst="rect">
            <a:avLst/>
          </a:prstGeom>
        </p:spPr>
      </p:pic>
    </p:spTree>
    <p:extLst>
      <p:ext uri="{BB962C8B-B14F-4D97-AF65-F5344CB8AC3E}">
        <p14:creationId xmlns:p14="http://schemas.microsoft.com/office/powerpoint/2010/main" val="3084682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99733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8" name="TextBox 7"/>
          <p:cNvSpPr txBox="1"/>
          <p:nvPr/>
        </p:nvSpPr>
        <p:spPr>
          <a:xfrm>
            <a:off x="931763" y="0"/>
            <a:ext cx="7280473" cy="830997"/>
          </a:xfrm>
          <a:prstGeom prst="rect">
            <a:avLst/>
          </a:prstGeom>
          <a:noFill/>
        </p:spPr>
        <p:txBody>
          <a:bodyPr wrap="square" rtlCol="0">
            <a:spAutoFit/>
          </a:bodyPr>
          <a:lstStyle/>
          <a:p>
            <a:pPr algn="just"/>
            <a:r>
              <a:rPr lang="en-US" sz="2400" b="1" spc="-50">
                <a:effectLst>
                  <a:glow rad="88900">
                    <a:schemeClr val="bg1"/>
                  </a:glow>
                </a:effectLst>
                <a:latin typeface="Arial" panose="020B0604020202020204" pitchFamily="34" charset="0"/>
                <a:cs typeface="Arial" panose="020B0604020202020204" pitchFamily="34" charset="0"/>
              </a:rPr>
              <a:t>Read the text and write T (True) or F (False). Correct the false statements.</a:t>
            </a:r>
          </a:p>
        </p:txBody>
      </p:sp>
      <p:grpSp>
        <p:nvGrpSpPr>
          <p:cNvPr id="2" name="Group 1"/>
          <p:cNvGrpSpPr/>
          <p:nvPr/>
        </p:nvGrpSpPr>
        <p:grpSpPr>
          <a:xfrm>
            <a:off x="0" y="888472"/>
            <a:ext cx="7892143" cy="5969528"/>
            <a:chOff x="0" y="1204462"/>
            <a:chExt cx="7892143" cy="5969528"/>
          </a:xfrm>
        </p:grpSpPr>
        <p:grpSp>
          <p:nvGrpSpPr>
            <p:cNvPr id="23" name="Group 22"/>
            <p:cNvGrpSpPr/>
            <p:nvPr/>
          </p:nvGrpSpPr>
          <p:grpSpPr>
            <a:xfrm>
              <a:off x="0" y="1204462"/>
              <a:ext cx="7892143" cy="5969528"/>
              <a:chOff x="0" y="0"/>
              <a:chExt cx="7892143" cy="5969528"/>
            </a:xfrm>
          </p:grpSpPr>
          <p:sp>
            <p:nvSpPr>
              <p:cNvPr id="24" name="Rounded Rectangle 23"/>
              <p:cNvSpPr/>
              <p:nvPr/>
            </p:nvSpPr>
            <p:spPr>
              <a:xfrm>
                <a:off x="87086" y="87085"/>
                <a:ext cx="7774577" cy="5882443"/>
              </a:xfrm>
              <a:prstGeom prst="roundRect">
                <a:avLst>
                  <a:gd name="adj" fmla="val 376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r="476"/>
              <a:stretch/>
            </p:blipFill>
            <p:spPr>
              <a:xfrm>
                <a:off x="0" y="0"/>
                <a:ext cx="7892143" cy="732640"/>
              </a:xfrm>
              <a:prstGeom prst="rect">
                <a:avLst/>
              </a:prstGeom>
            </p:spPr>
          </p:pic>
          <p:sp>
            <p:nvSpPr>
              <p:cNvPr id="26" name="TextBox 25"/>
              <p:cNvSpPr txBox="1"/>
              <p:nvPr/>
            </p:nvSpPr>
            <p:spPr>
              <a:xfrm>
                <a:off x="272143" y="1328045"/>
                <a:ext cx="7467599" cy="4093428"/>
              </a:xfrm>
              <a:prstGeom prst="rect">
                <a:avLst/>
              </a:prstGeom>
              <a:noFill/>
            </p:spPr>
            <p:txBody>
              <a:bodyPr wrap="square" rtlCol="0">
                <a:spAutoFit/>
              </a:bodyPr>
              <a:lstStyle/>
              <a:p>
                <a:pPr algn="just"/>
                <a:r>
                  <a:rPr lang="en-US" sz="2000"/>
                  <a:t>Hi Mum and dad,</a:t>
                </a:r>
              </a:p>
              <a:p>
                <a:pPr algn="just"/>
                <a:r>
                  <a:rPr lang="en-US" sz="2000"/>
                  <a:t>Here I am at the Superb Summer Camp. Mr Black asked us to write emails in English! Wow, everything here is in English! I have some new friends: Jimmy, Phong, and Nhung. They’re in the photo. Jimmy has blonde hair and blue eyes. He’s clever and creative. He likes taking photos. Phong is the tall boy. He’s sporty and plays basketball very well. Nhung has curly black hair. She’s kind. She shared her lunch with me today. </a:t>
                </a:r>
              </a:p>
              <a:p>
                <a:pPr algn="just"/>
                <a:r>
                  <a:rPr lang="en-US" sz="2000"/>
                  <a:t>We’re having fun. Jimmy’s taking photos of me. Phong’s reading a comic book, and Nhung’s playing the violin. I must go now. </a:t>
                </a:r>
              </a:p>
              <a:p>
                <a:pPr algn="just"/>
                <a:r>
                  <a:rPr lang="en-US" sz="2000"/>
                  <a:t>Please write soon.</a:t>
                </a:r>
              </a:p>
              <a:p>
                <a:pPr algn="just"/>
                <a:r>
                  <a:rPr lang="en-US" sz="2000"/>
                  <a:t>Love,</a:t>
                </a:r>
              </a:p>
              <a:p>
                <a:pPr algn="just"/>
                <a:r>
                  <a:rPr lang="en-US" sz="2000"/>
                  <a:t>Nam</a:t>
                </a:r>
              </a:p>
            </p:txBody>
          </p:sp>
        </p:grpSp>
        <p:cxnSp>
          <p:nvCxnSpPr>
            <p:cNvPr id="27" name="Straight Connector 26"/>
            <p:cNvCxnSpPr/>
            <p:nvPr/>
          </p:nvCxnSpPr>
          <p:spPr>
            <a:xfrm>
              <a:off x="272144" y="2188029"/>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272144" y="2481941"/>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272144" y="1842984"/>
              <a:ext cx="6662057" cy="400110"/>
            </a:xfrm>
            <a:prstGeom prst="rect">
              <a:avLst/>
            </a:prstGeom>
            <a:noFill/>
          </p:spPr>
          <p:txBody>
            <a:bodyPr wrap="square" rtlCol="0">
              <a:spAutoFit/>
            </a:bodyPr>
            <a:lstStyle/>
            <a:p>
              <a:r>
                <a:rPr lang="en-US" sz="2000"/>
                <a:t>To: My parents &lt;parents.nguyen@webmail.com&gt;</a:t>
              </a:r>
            </a:p>
          </p:txBody>
        </p:sp>
        <p:sp>
          <p:nvSpPr>
            <p:cNvPr id="48" name="TextBox 47"/>
            <p:cNvSpPr txBox="1"/>
            <p:nvPr/>
          </p:nvSpPr>
          <p:spPr>
            <a:xfrm>
              <a:off x="272144" y="2155370"/>
              <a:ext cx="6662057" cy="400110"/>
            </a:xfrm>
            <a:prstGeom prst="rect">
              <a:avLst/>
            </a:prstGeom>
            <a:noFill/>
          </p:spPr>
          <p:txBody>
            <a:bodyPr wrap="square" rtlCol="0">
              <a:spAutoFit/>
            </a:bodyPr>
            <a:lstStyle/>
            <a:p>
              <a:r>
                <a:rPr lang="en-US" sz="2000"/>
                <a:t>Subject: My first day at the superb summer camp </a:t>
              </a:r>
            </a:p>
          </p:txBody>
        </p:sp>
      </p:grpSp>
      <p:cxnSp>
        <p:nvCxnSpPr>
          <p:cNvPr id="4" name="Straight Connector 3"/>
          <p:cNvCxnSpPr/>
          <p:nvPr/>
        </p:nvCxnSpPr>
        <p:spPr>
          <a:xfrm>
            <a:off x="413657" y="6255515"/>
            <a:ext cx="71736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014" y="6303494"/>
            <a:ext cx="3614057" cy="49564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7811" y="4861415"/>
            <a:ext cx="2849435" cy="2373086"/>
          </a:xfrm>
          <a:prstGeom prst="rect">
            <a:avLst/>
          </a:prstGeom>
        </p:spPr>
      </p:pic>
    </p:spTree>
    <p:extLst>
      <p:ext uri="{BB962C8B-B14F-4D97-AF65-F5344CB8AC3E}">
        <p14:creationId xmlns:p14="http://schemas.microsoft.com/office/powerpoint/2010/main" val="1360288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Table 5">
            <a:extLst>
              <a:ext uri="{FF2B5EF4-FFF2-40B4-BE49-F238E27FC236}">
                <a16:creationId xmlns:a16="http://schemas.microsoft.com/office/drawing/2014/main" id="{ECD09229-6B0B-459D-B52D-756BD2233902}"/>
              </a:ext>
            </a:extLst>
          </p:cNvPr>
          <p:cNvGraphicFramePr>
            <a:graphicFrameLocks noGrp="1"/>
          </p:cNvGraphicFramePr>
          <p:nvPr>
            <p:extLst>
              <p:ext uri="{D42A27DB-BD31-4B8C-83A1-F6EECF244321}">
                <p14:modId xmlns:p14="http://schemas.microsoft.com/office/powerpoint/2010/main" val="30984487"/>
              </p:ext>
            </p:extLst>
          </p:nvPr>
        </p:nvGraphicFramePr>
        <p:xfrm>
          <a:off x="848009" y="1153382"/>
          <a:ext cx="7575560" cy="5505110"/>
        </p:xfrm>
        <a:graphic>
          <a:graphicData uri="http://schemas.openxmlformats.org/drawingml/2006/table">
            <a:tbl>
              <a:tblPr firstRow="1" bandRow="1">
                <a:tableStyleId>{BDBED569-4797-4DF1-A0F4-6AAB3CD982D8}</a:tableStyleId>
              </a:tblPr>
              <a:tblGrid>
                <a:gridCol w="6753523">
                  <a:extLst>
                    <a:ext uri="{9D8B030D-6E8A-4147-A177-3AD203B41FA5}">
                      <a16:colId xmlns:a16="http://schemas.microsoft.com/office/drawing/2014/main" val="2725891262"/>
                    </a:ext>
                  </a:extLst>
                </a:gridCol>
                <a:gridCol w="822037">
                  <a:extLst>
                    <a:ext uri="{9D8B030D-6E8A-4147-A177-3AD203B41FA5}">
                      <a16:colId xmlns:a16="http://schemas.microsoft.com/office/drawing/2014/main" val="3944393863"/>
                    </a:ext>
                  </a:extLst>
                </a:gridCol>
              </a:tblGrid>
              <a:tr h="55051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93524910"/>
                  </a:ext>
                </a:extLst>
              </a:tr>
              <a:tr h="550511">
                <a:tc>
                  <a:txBody>
                    <a:bodyPr/>
                    <a:lstStyle/>
                    <a:p>
                      <a:endParaRPr lang="en-US" dirty="0"/>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3469712904"/>
                  </a:ext>
                </a:extLst>
              </a:tr>
              <a:tr h="550511">
                <a:tc>
                  <a:txBody>
                    <a:bodyPr/>
                    <a:lstStyle/>
                    <a:p>
                      <a:endParaRPr lang="en-US" dirty="0"/>
                    </a:p>
                  </a:txBody>
                  <a:tcPr/>
                </a:tc>
                <a:tc>
                  <a:txBody>
                    <a:bodyPr/>
                    <a:lstStyle/>
                    <a:p>
                      <a:endParaRPr lang="en-US"/>
                    </a:p>
                  </a:txBody>
                  <a:tcPr/>
                </a:tc>
                <a:extLst>
                  <a:ext uri="{0D108BD9-81ED-4DB2-BD59-A6C34878D82A}">
                    <a16:rowId xmlns:a16="http://schemas.microsoft.com/office/drawing/2014/main" val="3897441757"/>
                  </a:ext>
                </a:extLst>
              </a:tr>
              <a:tr h="550511">
                <a:tc>
                  <a:txBody>
                    <a:bodyPr/>
                    <a:lstStyle/>
                    <a:p>
                      <a:endParaRPr lang="en-US"/>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2177797444"/>
                  </a:ext>
                </a:extLst>
              </a:tr>
              <a:tr h="550511">
                <a:tc>
                  <a:txBody>
                    <a:bodyPr/>
                    <a:lstStyle/>
                    <a:p>
                      <a:endParaRPr lang="en-US"/>
                    </a:p>
                  </a:txBody>
                  <a:tcPr/>
                </a:tc>
                <a:tc>
                  <a:txBody>
                    <a:bodyPr/>
                    <a:lstStyle/>
                    <a:p>
                      <a:endParaRPr lang="en-US"/>
                    </a:p>
                  </a:txBody>
                  <a:tcPr/>
                </a:tc>
                <a:extLst>
                  <a:ext uri="{0D108BD9-81ED-4DB2-BD59-A6C34878D82A}">
                    <a16:rowId xmlns:a16="http://schemas.microsoft.com/office/drawing/2014/main" val="1544809883"/>
                  </a:ext>
                </a:extLst>
              </a:tr>
              <a:tr h="550511">
                <a:tc>
                  <a:txBody>
                    <a:bodyPr/>
                    <a:lstStyle/>
                    <a:p>
                      <a:endParaRPr lang="en-US"/>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2849164394"/>
                  </a:ext>
                </a:extLst>
              </a:tr>
              <a:tr h="550511">
                <a:tc>
                  <a:txBody>
                    <a:bodyPr/>
                    <a:lstStyle/>
                    <a:p>
                      <a:endParaRPr lang="en-US"/>
                    </a:p>
                  </a:txBody>
                  <a:tcPr/>
                </a:tc>
                <a:tc>
                  <a:txBody>
                    <a:bodyPr/>
                    <a:lstStyle/>
                    <a:p>
                      <a:endParaRPr lang="en-US" dirty="0"/>
                    </a:p>
                  </a:txBody>
                  <a:tcPr/>
                </a:tc>
                <a:extLst>
                  <a:ext uri="{0D108BD9-81ED-4DB2-BD59-A6C34878D82A}">
                    <a16:rowId xmlns:a16="http://schemas.microsoft.com/office/drawing/2014/main" val="257405480"/>
                  </a:ext>
                </a:extLst>
              </a:tr>
              <a:tr h="550511">
                <a:tc>
                  <a:txBody>
                    <a:bodyPr/>
                    <a:lstStyle/>
                    <a:p>
                      <a:endParaRPr lang="en-US"/>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2342052745"/>
                  </a:ext>
                </a:extLst>
              </a:tr>
              <a:tr h="55051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02726238"/>
                  </a:ext>
                </a:extLst>
              </a:tr>
              <a:tr h="550511">
                <a:tc>
                  <a:txBody>
                    <a:bodyPr/>
                    <a:lstStyle/>
                    <a:p>
                      <a:endParaRPr lang="en-US" dirty="0"/>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1092614450"/>
                  </a:ext>
                </a:extLst>
              </a:tr>
            </a:tbl>
          </a:graphicData>
        </a:graphic>
      </p:graphicFrame>
      <p:sp>
        <p:nvSpPr>
          <p:cNvPr id="10" name="TextBox 9"/>
          <p:cNvSpPr txBox="1"/>
          <p:nvPr/>
        </p:nvSpPr>
        <p:spPr>
          <a:xfrm>
            <a:off x="913657" y="1203998"/>
            <a:ext cx="474830" cy="461665"/>
          </a:xfrm>
          <a:prstGeom prst="rect">
            <a:avLst/>
          </a:prstGeom>
          <a:noFill/>
        </p:spPr>
        <p:txBody>
          <a:bodyPr wrap="square" rtlCol="0">
            <a:spAutoFit/>
          </a:bodyPr>
          <a:lstStyle/>
          <a:p>
            <a:r>
              <a:rPr lang="en-US" sz="2400" b="1">
                <a:solidFill>
                  <a:srgbClr val="0070C0"/>
                </a:solidFill>
              </a:rPr>
              <a:t>1.</a:t>
            </a:r>
          </a:p>
        </p:txBody>
      </p:sp>
      <p:sp>
        <p:nvSpPr>
          <p:cNvPr id="11" name="TextBox 10"/>
          <p:cNvSpPr txBox="1"/>
          <p:nvPr/>
        </p:nvSpPr>
        <p:spPr>
          <a:xfrm>
            <a:off x="1388487" y="1197521"/>
            <a:ext cx="6406109" cy="461665"/>
          </a:xfrm>
          <a:prstGeom prst="rect">
            <a:avLst/>
          </a:prstGeom>
          <a:noFill/>
        </p:spPr>
        <p:txBody>
          <a:bodyPr wrap="square" rtlCol="0">
            <a:spAutoFit/>
          </a:bodyPr>
          <a:lstStyle/>
          <a:p>
            <a:r>
              <a:rPr lang="en-US" sz="2400" dirty="0"/>
              <a:t>The children can speak Vietnamese at the camp.</a:t>
            </a:r>
          </a:p>
        </p:txBody>
      </p:sp>
      <p:sp>
        <p:nvSpPr>
          <p:cNvPr id="12" name="TextBox 11"/>
          <p:cNvSpPr txBox="1"/>
          <p:nvPr/>
        </p:nvSpPr>
        <p:spPr>
          <a:xfrm>
            <a:off x="913657" y="2305642"/>
            <a:ext cx="474830" cy="461665"/>
          </a:xfrm>
          <a:prstGeom prst="rect">
            <a:avLst/>
          </a:prstGeom>
          <a:noFill/>
        </p:spPr>
        <p:txBody>
          <a:bodyPr wrap="square" rtlCol="0">
            <a:spAutoFit/>
          </a:bodyPr>
          <a:lstStyle/>
          <a:p>
            <a:r>
              <a:rPr lang="en-US" sz="2400" b="1">
                <a:solidFill>
                  <a:srgbClr val="0070C0"/>
                </a:solidFill>
              </a:rPr>
              <a:t>2.</a:t>
            </a:r>
          </a:p>
        </p:txBody>
      </p:sp>
      <p:sp>
        <p:nvSpPr>
          <p:cNvPr id="13" name="TextBox 12"/>
          <p:cNvSpPr txBox="1"/>
          <p:nvPr/>
        </p:nvSpPr>
        <p:spPr>
          <a:xfrm>
            <a:off x="1388488" y="2298077"/>
            <a:ext cx="4097170" cy="461665"/>
          </a:xfrm>
          <a:prstGeom prst="rect">
            <a:avLst/>
          </a:prstGeom>
          <a:noFill/>
        </p:spPr>
        <p:txBody>
          <a:bodyPr wrap="square" rtlCol="0">
            <a:spAutoFit/>
          </a:bodyPr>
          <a:lstStyle/>
          <a:p>
            <a:r>
              <a:rPr lang="en-US" sz="2400" dirty="0"/>
              <a:t>Nam has four new friends.</a:t>
            </a:r>
          </a:p>
        </p:txBody>
      </p:sp>
      <p:sp>
        <p:nvSpPr>
          <p:cNvPr id="14" name="TextBox 13"/>
          <p:cNvSpPr txBox="1"/>
          <p:nvPr/>
        </p:nvSpPr>
        <p:spPr>
          <a:xfrm>
            <a:off x="913657" y="3395659"/>
            <a:ext cx="474830" cy="461665"/>
          </a:xfrm>
          <a:prstGeom prst="rect">
            <a:avLst/>
          </a:prstGeom>
          <a:noFill/>
        </p:spPr>
        <p:txBody>
          <a:bodyPr wrap="square" rtlCol="0">
            <a:spAutoFit/>
          </a:bodyPr>
          <a:lstStyle/>
          <a:p>
            <a:r>
              <a:rPr lang="en-US" sz="2400" b="1" dirty="0">
                <a:solidFill>
                  <a:srgbClr val="0070C0"/>
                </a:solidFill>
              </a:rPr>
              <a:t>3.</a:t>
            </a:r>
          </a:p>
        </p:txBody>
      </p:sp>
      <p:sp>
        <p:nvSpPr>
          <p:cNvPr id="15" name="TextBox 14"/>
          <p:cNvSpPr txBox="1"/>
          <p:nvPr/>
        </p:nvSpPr>
        <p:spPr>
          <a:xfrm>
            <a:off x="1388487" y="3398436"/>
            <a:ext cx="4451993" cy="461665"/>
          </a:xfrm>
          <a:prstGeom prst="rect">
            <a:avLst/>
          </a:prstGeom>
          <a:noFill/>
        </p:spPr>
        <p:txBody>
          <a:bodyPr wrap="square" rtlCol="0">
            <a:spAutoFit/>
          </a:bodyPr>
          <a:lstStyle/>
          <a:p>
            <a:r>
              <a:rPr lang="en-US" sz="2400"/>
              <a:t>Phong likes taking photos.</a:t>
            </a:r>
            <a:endParaRPr lang="en-US" sz="2400" dirty="0"/>
          </a:p>
        </p:txBody>
      </p:sp>
      <p:sp>
        <p:nvSpPr>
          <p:cNvPr id="16" name="TextBox 15"/>
          <p:cNvSpPr txBox="1"/>
          <p:nvPr/>
        </p:nvSpPr>
        <p:spPr>
          <a:xfrm>
            <a:off x="913657" y="4493243"/>
            <a:ext cx="474830" cy="461665"/>
          </a:xfrm>
          <a:prstGeom prst="rect">
            <a:avLst/>
          </a:prstGeom>
          <a:noFill/>
        </p:spPr>
        <p:txBody>
          <a:bodyPr wrap="square" rtlCol="0">
            <a:spAutoFit/>
          </a:bodyPr>
          <a:lstStyle/>
          <a:p>
            <a:r>
              <a:rPr lang="en-US" sz="2400" b="1">
                <a:solidFill>
                  <a:srgbClr val="0070C0"/>
                </a:solidFill>
              </a:rPr>
              <a:t>4.</a:t>
            </a:r>
          </a:p>
        </p:txBody>
      </p:sp>
      <p:sp>
        <p:nvSpPr>
          <p:cNvPr id="17" name="TextBox 16"/>
          <p:cNvSpPr txBox="1"/>
          <p:nvPr/>
        </p:nvSpPr>
        <p:spPr>
          <a:xfrm>
            <a:off x="1388487" y="4496020"/>
            <a:ext cx="4600583" cy="461665"/>
          </a:xfrm>
          <a:prstGeom prst="rect">
            <a:avLst/>
          </a:prstGeom>
          <a:noFill/>
        </p:spPr>
        <p:txBody>
          <a:bodyPr wrap="square" rtlCol="0">
            <a:spAutoFit/>
          </a:bodyPr>
          <a:lstStyle/>
          <a:p>
            <a:r>
              <a:rPr lang="en-US" sz="2400"/>
              <a:t>Nam thinks Nhung is kind.</a:t>
            </a:r>
            <a:endParaRPr lang="en-US" sz="2400" dirty="0"/>
          </a:p>
        </p:txBody>
      </p:sp>
      <p:sp>
        <p:nvSpPr>
          <p:cNvPr id="18" name="TextBox 17"/>
          <p:cNvSpPr txBox="1"/>
          <p:nvPr/>
        </p:nvSpPr>
        <p:spPr>
          <a:xfrm>
            <a:off x="913657" y="5608620"/>
            <a:ext cx="474830" cy="461665"/>
          </a:xfrm>
          <a:prstGeom prst="rect">
            <a:avLst/>
          </a:prstGeom>
          <a:noFill/>
        </p:spPr>
        <p:txBody>
          <a:bodyPr wrap="square" rtlCol="0">
            <a:spAutoFit/>
          </a:bodyPr>
          <a:lstStyle/>
          <a:p>
            <a:r>
              <a:rPr lang="en-US" sz="2400" b="1" dirty="0">
                <a:solidFill>
                  <a:srgbClr val="0070C0"/>
                </a:solidFill>
              </a:rPr>
              <a:t>5.</a:t>
            </a:r>
          </a:p>
        </p:txBody>
      </p:sp>
      <p:sp>
        <p:nvSpPr>
          <p:cNvPr id="19" name="TextBox 18"/>
          <p:cNvSpPr txBox="1"/>
          <p:nvPr/>
        </p:nvSpPr>
        <p:spPr>
          <a:xfrm>
            <a:off x="1388488" y="5599967"/>
            <a:ext cx="4097170" cy="461665"/>
          </a:xfrm>
          <a:prstGeom prst="rect">
            <a:avLst/>
          </a:prstGeom>
          <a:noFill/>
        </p:spPr>
        <p:txBody>
          <a:bodyPr wrap="square" rtlCol="0">
            <a:spAutoFit/>
          </a:bodyPr>
          <a:lstStyle/>
          <a:p>
            <a:r>
              <a:rPr lang="en-US" sz="2400"/>
              <a:t>Phong is tall and sporty.</a:t>
            </a:r>
            <a:endParaRPr lang="en-US" sz="2400" dirty="0"/>
          </a:p>
        </p:txBody>
      </p:sp>
      <p:cxnSp>
        <p:nvCxnSpPr>
          <p:cNvPr id="30" name="Straight Connector 29"/>
          <p:cNvCxnSpPr/>
          <p:nvPr/>
        </p:nvCxnSpPr>
        <p:spPr>
          <a:xfrm flipV="1">
            <a:off x="1485734" y="2088876"/>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485729" y="3223796"/>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517567" y="4311885"/>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452909" y="5367255"/>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452911" y="6496975"/>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48009" y="1972757"/>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48009" y="312349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48009" y="415265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848009" y="524231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848009" y="638127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52441" y="93980"/>
            <a:ext cx="1860596" cy="523220"/>
          </a:xfrm>
          <a:prstGeom prst="rect">
            <a:avLst/>
          </a:prstGeom>
          <a:noFill/>
        </p:spPr>
        <p:txBody>
          <a:bodyPr wrap="square" rtlCol="0">
            <a:spAutoFit/>
          </a:bodyPr>
          <a:lstStyle/>
          <a:p>
            <a:r>
              <a:rPr lang="en-US" sz="2800" b="1">
                <a:solidFill>
                  <a:srgbClr val="0070C0"/>
                </a:solidFill>
              </a:rPr>
              <a:t>Example:</a:t>
            </a:r>
            <a:endParaRPr lang="en-US" sz="2800" b="1" dirty="0">
              <a:solidFill>
                <a:srgbClr val="0070C0"/>
              </a:solidFill>
            </a:endParaRPr>
          </a:p>
        </p:txBody>
      </p:sp>
      <p:sp>
        <p:nvSpPr>
          <p:cNvPr id="29" name="TextBox 28"/>
          <p:cNvSpPr txBox="1"/>
          <p:nvPr/>
        </p:nvSpPr>
        <p:spPr>
          <a:xfrm>
            <a:off x="1861457" y="93980"/>
            <a:ext cx="5769429" cy="954107"/>
          </a:xfrm>
          <a:prstGeom prst="rect">
            <a:avLst/>
          </a:prstGeom>
          <a:noFill/>
        </p:spPr>
        <p:txBody>
          <a:bodyPr wrap="square" rtlCol="0">
            <a:spAutoFit/>
          </a:bodyPr>
          <a:lstStyle/>
          <a:p>
            <a:r>
              <a:rPr lang="en-US" sz="2800" dirty="0"/>
              <a:t>Nam is writing to his teacher. </a:t>
            </a:r>
            <a:r>
              <a:rPr lang="en-US" sz="2800" b="1" dirty="0">
                <a:solidFill>
                  <a:srgbClr val="00B050"/>
                </a:solidFill>
              </a:rPr>
              <a:t>F</a:t>
            </a:r>
            <a:r>
              <a:rPr lang="en-US" sz="2800" dirty="0"/>
              <a:t> </a:t>
            </a:r>
          </a:p>
          <a:p>
            <a:r>
              <a:rPr lang="en-US" sz="2800" b="1" dirty="0">
                <a:solidFill>
                  <a:srgbClr val="00B050"/>
                </a:solidFill>
              </a:rPr>
              <a:t>(his parents)</a:t>
            </a:r>
          </a:p>
        </p:txBody>
      </p:sp>
      <p:sp>
        <p:nvSpPr>
          <p:cNvPr id="26" name="TextBox 25">
            <a:extLst>
              <a:ext uri="{FF2B5EF4-FFF2-40B4-BE49-F238E27FC236}">
                <a16:creationId xmlns:a16="http://schemas.microsoft.com/office/drawing/2014/main" id="{9D31A215-2879-4707-A6AC-A1BA819D735A}"/>
              </a:ext>
            </a:extLst>
          </p:cNvPr>
          <p:cNvSpPr txBox="1"/>
          <p:nvPr/>
        </p:nvSpPr>
        <p:spPr>
          <a:xfrm>
            <a:off x="7794596" y="1151679"/>
            <a:ext cx="474830" cy="523220"/>
          </a:xfrm>
          <a:prstGeom prst="rect">
            <a:avLst/>
          </a:prstGeom>
          <a:noFill/>
        </p:spPr>
        <p:txBody>
          <a:bodyPr wrap="square">
            <a:spAutoFit/>
          </a:bodyPr>
          <a:lstStyle/>
          <a:p>
            <a:r>
              <a:rPr lang="en-US" sz="2800" b="1" dirty="0">
                <a:solidFill>
                  <a:srgbClr val="00B050"/>
                </a:solidFill>
              </a:rPr>
              <a:t>F</a:t>
            </a:r>
            <a:endParaRPr lang="en-US" sz="2800" dirty="0">
              <a:solidFill>
                <a:srgbClr val="00B050"/>
              </a:solidFill>
            </a:endParaRPr>
          </a:p>
        </p:txBody>
      </p:sp>
      <p:sp>
        <p:nvSpPr>
          <p:cNvPr id="27" name="TextBox 26">
            <a:extLst>
              <a:ext uri="{FF2B5EF4-FFF2-40B4-BE49-F238E27FC236}">
                <a16:creationId xmlns:a16="http://schemas.microsoft.com/office/drawing/2014/main" id="{0283E236-694F-492F-AFA9-A86A1FE08543}"/>
              </a:ext>
            </a:extLst>
          </p:cNvPr>
          <p:cNvSpPr txBox="1"/>
          <p:nvPr/>
        </p:nvSpPr>
        <p:spPr>
          <a:xfrm>
            <a:off x="7794596" y="2244087"/>
            <a:ext cx="474830" cy="523220"/>
          </a:xfrm>
          <a:prstGeom prst="rect">
            <a:avLst/>
          </a:prstGeom>
          <a:noFill/>
        </p:spPr>
        <p:txBody>
          <a:bodyPr wrap="square">
            <a:spAutoFit/>
          </a:bodyPr>
          <a:lstStyle/>
          <a:p>
            <a:r>
              <a:rPr lang="en-US" sz="2800" b="1" dirty="0">
                <a:solidFill>
                  <a:srgbClr val="00B050"/>
                </a:solidFill>
              </a:rPr>
              <a:t>F</a:t>
            </a:r>
            <a:endParaRPr lang="en-US" sz="2800" dirty="0">
              <a:solidFill>
                <a:srgbClr val="00B050"/>
              </a:solidFill>
            </a:endParaRPr>
          </a:p>
        </p:txBody>
      </p:sp>
      <p:sp>
        <p:nvSpPr>
          <p:cNvPr id="40" name="TextBox 39">
            <a:extLst>
              <a:ext uri="{FF2B5EF4-FFF2-40B4-BE49-F238E27FC236}">
                <a16:creationId xmlns:a16="http://schemas.microsoft.com/office/drawing/2014/main" id="{D02F0FF9-FE6D-4E5A-856D-434DA9533F4B}"/>
              </a:ext>
            </a:extLst>
          </p:cNvPr>
          <p:cNvSpPr txBox="1"/>
          <p:nvPr/>
        </p:nvSpPr>
        <p:spPr>
          <a:xfrm>
            <a:off x="7794596" y="3371049"/>
            <a:ext cx="474830" cy="523220"/>
          </a:xfrm>
          <a:prstGeom prst="rect">
            <a:avLst/>
          </a:prstGeom>
          <a:noFill/>
        </p:spPr>
        <p:txBody>
          <a:bodyPr wrap="square">
            <a:spAutoFit/>
          </a:bodyPr>
          <a:lstStyle/>
          <a:p>
            <a:r>
              <a:rPr lang="en-US" sz="2800" b="1" dirty="0">
                <a:solidFill>
                  <a:srgbClr val="00B050"/>
                </a:solidFill>
              </a:rPr>
              <a:t>F</a:t>
            </a:r>
            <a:endParaRPr lang="en-US" sz="2800" dirty="0">
              <a:solidFill>
                <a:srgbClr val="00B050"/>
              </a:solidFill>
            </a:endParaRPr>
          </a:p>
        </p:txBody>
      </p:sp>
      <p:sp>
        <p:nvSpPr>
          <p:cNvPr id="41" name="TextBox 40">
            <a:extLst>
              <a:ext uri="{FF2B5EF4-FFF2-40B4-BE49-F238E27FC236}">
                <a16:creationId xmlns:a16="http://schemas.microsoft.com/office/drawing/2014/main" id="{C2999285-CFAA-485E-8092-86FE32ACA0D6}"/>
              </a:ext>
            </a:extLst>
          </p:cNvPr>
          <p:cNvSpPr txBox="1"/>
          <p:nvPr/>
        </p:nvSpPr>
        <p:spPr>
          <a:xfrm>
            <a:off x="7794596" y="4468632"/>
            <a:ext cx="474830" cy="523220"/>
          </a:xfrm>
          <a:prstGeom prst="rect">
            <a:avLst/>
          </a:prstGeom>
          <a:noFill/>
        </p:spPr>
        <p:txBody>
          <a:bodyPr wrap="square">
            <a:spAutoFit/>
          </a:bodyPr>
          <a:lstStyle/>
          <a:p>
            <a:r>
              <a:rPr lang="en-US" sz="2800" b="1" dirty="0">
                <a:solidFill>
                  <a:srgbClr val="00B050"/>
                </a:solidFill>
              </a:rPr>
              <a:t>T</a:t>
            </a:r>
            <a:endParaRPr lang="en-US" sz="2800" dirty="0">
              <a:solidFill>
                <a:srgbClr val="00B050"/>
              </a:solidFill>
            </a:endParaRPr>
          </a:p>
        </p:txBody>
      </p:sp>
      <p:sp>
        <p:nvSpPr>
          <p:cNvPr id="42" name="TextBox 41">
            <a:extLst>
              <a:ext uri="{FF2B5EF4-FFF2-40B4-BE49-F238E27FC236}">
                <a16:creationId xmlns:a16="http://schemas.microsoft.com/office/drawing/2014/main" id="{0230D587-E102-4D0B-8D69-54FC3F597766}"/>
              </a:ext>
            </a:extLst>
          </p:cNvPr>
          <p:cNvSpPr txBox="1"/>
          <p:nvPr/>
        </p:nvSpPr>
        <p:spPr>
          <a:xfrm>
            <a:off x="7794596" y="5558948"/>
            <a:ext cx="474830" cy="523220"/>
          </a:xfrm>
          <a:prstGeom prst="rect">
            <a:avLst/>
          </a:prstGeom>
          <a:noFill/>
        </p:spPr>
        <p:txBody>
          <a:bodyPr wrap="square">
            <a:spAutoFit/>
          </a:bodyPr>
          <a:lstStyle/>
          <a:p>
            <a:r>
              <a:rPr lang="en-US" sz="2800" b="1" dirty="0">
                <a:solidFill>
                  <a:srgbClr val="00B050"/>
                </a:solidFill>
              </a:rPr>
              <a:t>T</a:t>
            </a:r>
            <a:endParaRPr lang="en-US" sz="2800" dirty="0">
              <a:solidFill>
                <a:srgbClr val="00B050"/>
              </a:solidFill>
            </a:endParaRPr>
          </a:p>
        </p:txBody>
      </p:sp>
      <p:sp>
        <p:nvSpPr>
          <p:cNvPr id="4" name="TextBox 3">
            <a:extLst>
              <a:ext uri="{FF2B5EF4-FFF2-40B4-BE49-F238E27FC236}">
                <a16:creationId xmlns:a16="http://schemas.microsoft.com/office/drawing/2014/main" id="{31656933-833B-4D47-98C1-7961903FEB9F}"/>
              </a:ext>
            </a:extLst>
          </p:cNvPr>
          <p:cNvSpPr txBox="1"/>
          <p:nvPr/>
        </p:nvSpPr>
        <p:spPr>
          <a:xfrm>
            <a:off x="1386667" y="1726166"/>
            <a:ext cx="3188950" cy="461665"/>
          </a:xfrm>
          <a:prstGeom prst="rect">
            <a:avLst/>
          </a:prstGeom>
          <a:noFill/>
        </p:spPr>
        <p:txBody>
          <a:bodyPr wrap="none" rtlCol="0">
            <a:spAutoFit/>
          </a:bodyPr>
          <a:lstStyle/>
          <a:p>
            <a:r>
              <a:rPr lang="en-US" sz="2400" dirty="0">
                <a:solidFill>
                  <a:srgbClr val="00B050"/>
                </a:solidFill>
              </a:rPr>
              <a:t>They speak English only.</a:t>
            </a:r>
          </a:p>
        </p:txBody>
      </p:sp>
      <p:sp>
        <p:nvSpPr>
          <p:cNvPr id="43" name="TextBox 42">
            <a:extLst>
              <a:ext uri="{FF2B5EF4-FFF2-40B4-BE49-F238E27FC236}">
                <a16:creationId xmlns:a16="http://schemas.microsoft.com/office/drawing/2014/main" id="{D13F386A-1BF5-41C9-9DC0-6C4151FD0E62}"/>
              </a:ext>
            </a:extLst>
          </p:cNvPr>
          <p:cNvSpPr txBox="1"/>
          <p:nvPr/>
        </p:nvSpPr>
        <p:spPr>
          <a:xfrm>
            <a:off x="1384242" y="2841287"/>
            <a:ext cx="1850956" cy="461665"/>
          </a:xfrm>
          <a:prstGeom prst="rect">
            <a:avLst/>
          </a:prstGeom>
          <a:noFill/>
        </p:spPr>
        <p:txBody>
          <a:bodyPr wrap="none" rtlCol="0">
            <a:spAutoFit/>
          </a:bodyPr>
          <a:lstStyle/>
          <a:p>
            <a:r>
              <a:rPr lang="en-US" sz="2400" dirty="0">
                <a:solidFill>
                  <a:srgbClr val="00B050"/>
                </a:solidFill>
              </a:rPr>
              <a:t>He has three.</a:t>
            </a:r>
          </a:p>
        </p:txBody>
      </p:sp>
      <p:sp>
        <p:nvSpPr>
          <p:cNvPr id="44" name="TextBox 43">
            <a:extLst>
              <a:ext uri="{FF2B5EF4-FFF2-40B4-BE49-F238E27FC236}">
                <a16:creationId xmlns:a16="http://schemas.microsoft.com/office/drawing/2014/main" id="{4B89D506-274A-416B-9AC0-CAE70075E785}"/>
              </a:ext>
            </a:extLst>
          </p:cNvPr>
          <p:cNvSpPr txBox="1"/>
          <p:nvPr/>
        </p:nvSpPr>
        <p:spPr>
          <a:xfrm>
            <a:off x="1436589" y="3940005"/>
            <a:ext cx="3435556" cy="461665"/>
          </a:xfrm>
          <a:prstGeom prst="rect">
            <a:avLst/>
          </a:prstGeom>
          <a:noFill/>
        </p:spPr>
        <p:txBody>
          <a:bodyPr wrap="none" rtlCol="0">
            <a:spAutoFit/>
          </a:bodyPr>
          <a:lstStyle/>
          <a:p>
            <a:r>
              <a:rPr lang="en-US" sz="2400" dirty="0">
                <a:solidFill>
                  <a:srgbClr val="00B050"/>
                </a:solidFill>
              </a:rPr>
              <a:t>Jimmy likes taking photos.</a:t>
            </a:r>
          </a:p>
        </p:txBody>
      </p:sp>
    </p:spTree>
    <p:extLst>
      <p:ext uri="{BB962C8B-B14F-4D97-AF65-F5344CB8AC3E}">
        <p14:creationId xmlns:p14="http://schemas.microsoft.com/office/powerpoint/2010/main" val="293176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33"/>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34"/>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40" grpId="0"/>
      <p:bldP spid="41" grpId="0"/>
      <p:bldP spid="42" grpId="0"/>
      <p:bldP spid="4"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Speaking</a:t>
              </a:r>
            </a:p>
          </p:txBody>
        </p:sp>
      </p:grpSp>
    </p:spTree>
    <p:extLst>
      <p:ext uri="{BB962C8B-B14F-4D97-AF65-F5344CB8AC3E}">
        <p14:creationId xmlns:p14="http://schemas.microsoft.com/office/powerpoint/2010/main" val="19588095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1242</TotalTime>
  <Words>598</Words>
  <Application>Microsoft Office PowerPoint</Application>
  <PresentationFormat>On-screen Show (4:3)</PresentationFormat>
  <Paragraphs>59</Paragraphs>
  <Slides>12</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Administrator</cp:lastModifiedBy>
  <cp:revision>94</cp:revision>
  <dcterms:created xsi:type="dcterms:W3CDTF">2020-12-09T02:04:09Z</dcterms:created>
  <dcterms:modified xsi:type="dcterms:W3CDTF">2023-10-27T08:37:11Z</dcterms:modified>
</cp:coreProperties>
</file>