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9" r:id="rId2"/>
    <p:sldId id="282" r:id="rId3"/>
    <p:sldId id="257" r:id="rId4"/>
    <p:sldId id="283" r:id="rId5"/>
    <p:sldId id="284" r:id="rId6"/>
    <p:sldId id="285" r:id="rId7"/>
    <p:sldId id="286" r:id="rId8"/>
    <p:sldId id="287" r:id="rId9"/>
    <p:sldId id="271" r:id="rId10"/>
    <p:sldId id="258" r:id="rId11"/>
    <p:sldId id="260" r:id="rId12"/>
    <p:sldId id="272" r:id="rId13"/>
    <p:sldId id="261" r:id="rId14"/>
    <p:sldId id="262" r:id="rId15"/>
    <p:sldId id="263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B1"/>
    <a:srgbClr val="0FB7BD"/>
    <a:srgbClr val="8CB862"/>
    <a:srgbClr val="E2F4F6"/>
    <a:srgbClr val="D6EFF2"/>
    <a:srgbClr val="C0E6EA"/>
    <a:srgbClr val="F16649"/>
    <a:srgbClr val="EF008D"/>
    <a:srgbClr val="FFFFFF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356" y="72"/>
      </p:cViewPr>
      <p:guideLst>
        <p:guide orient="horz" pos="2208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97FA18-6CA8-456A-BDFA-0891088B279E}"/>
              </a:ext>
            </a:extLst>
          </p:cNvPr>
          <p:cNvSpPr/>
          <p:nvPr/>
        </p:nvSpPr>
        <p:spPr>
          <a:xfrm>
            <a:off x="2153265" y="2359742"/>
            <a:ext cx="514227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0CB59-57BD-4E41-BC01-96F841A94C6F}"/>
              </a:ext>
            </a:extLst>
          </p:cNvPr>
          <p:cNvSpPr/>
          <p:nvPr/>
        </p:nvSpPr>
        <p:spPr>
          <a:xfrm>
            <a:off x="2153265" y="4132427"/>
            <a:ext cx="231058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74839"/>
            <a:ext cx="771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Linda and Mi. Pay attention to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highlighted 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618" y="1592370"/>
            <a:ext cx="813261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 does your best friend look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u="sng" dirty="0"/>
              <a:t>She’s</a:t>
            </a:r>
            <a:r>
              <a:rPr lang="en-US" sz="2600" dirty="0"/>
              <a:t> short with long black hair. </a:t>
            </a:r>
            <a:r>
              <a:rPr lang="en-US" sz="2600" dirty="0" smtClean="0"/>
              <a:t>( She is)</a:t>
            </a:r>
            <a:endParaRPr lang="en-US" sz="2600" dirty="0"/>
          </a:p>
          <a:p>
            <a:pPr indent="514350">
              <a:lnSpc>
                <a:spcPct val="150000"/>
              </a:lnSpc>
            </a:pPr>
            <a:r>
              <a:rPr lang="en-US" sz="2600" dirty="0"/>
              <a:t>She has bright brown eyes.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What’s she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very kind and creative.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</p:txBody>
      </p:sp>
      <p:pic>
        <p:nvPicPr>
          <p:cNvPr id="3" name="Bản sao của B1_19">
            <a:hlinkClick r:id="" action="ppaction://media"/>
            <a:extLst>
              <a:ext uri="{FF2B5EF4-FFF2-40B4-BE49-F238E27FC236}">
                <a16:creationId xmlns:a16="http://schemas.microsoft.com/office/drawing/2014/main" id="{A662BAF6-F4C3-40A3-B76F-E470D1C7F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95535" y="5899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63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9" y="6676"/>
            <a:ext cx="7457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with a classmate. Ask him / her about his / her best friend. Remember to use the two questions highlighted in </a:t>
            </a:r>
            <a:r>
              <a:rPr lang="en-US" sz="2600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Action Button: Return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5018E8D-FED2-4C07-BC46-366BE0C2636A}"/>
              </a:ext>
            </a:extLst>
          </p:cNvPr>
          <p:cNvSpPr/>
          <p:nvPr/>
        </p:nvSpPr>
        <p:spPr>
          <a:xfrm>
            <a:off x="4296696" y="6243484"/>
            <a:ext cx="550607" cy="521109"/>
          </a:xfrm>
          <a:prstGeom prst="actionButtonReturn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2728" y="1846656"/>
            <a:ext cx="7404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A: What does 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your best friend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look like?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2620589"/>
            <a:ext cx="6198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is tall with short black hair.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728" y="3179752"/>
            <a:ext cx="3579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 like?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727" y="3847261"/>
            <a:ext cx="3921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is very active.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93827"/>
            <a:ext cx="4954515" cy="2224345"/>
            <a:chOff x="2094743" y="1811975"/>
            <a:chExt cx="4954515" cy="2224345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Date of birth and personality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753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about these students in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4Teen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magazine. Use one or two adjectives to describe them.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42398" y="1220432"/>
            <a:ext cx="7486374" cy="2579717"/>
            <a:chOff x="-1028424" y="1502509"/>
            <a:chExt cx="7486374" cy="2579717"/>
          </a:xfrm>
        </p:grpSpPr>
        <p:sp>
          <p:nvSpPr>
            <p:cNvPr id="2" name="Rounded Rectangle 1"/>
            <p:cNvSpPr/>
            <p:nvPr/>
          </p:nvSpPr>
          <p:spPr>
            <a:xfrm>
              <a:off x="80010" y="1714500"/>
              <a:ext cx="6377940" cy="229743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8424" y="1502509"/>
              <a:ext cx="2369414" cy="25797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28280" y="2116961"/>
              <a:ext cx="49296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live in Da Nang.  At home, I can do my homework without my parents’ help. At school, I like speaking English. I’m going to an English club now.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60877" y="4135292"/>
            <a:ext cx="7716777" cy="2681920"/>
            <a:chOff x="3307551" y="2923202"/>
            <a:chExt cx="7716777" cy="2681920"/>
          </a:xfrm>
        </p:grpSpPr>
        <p:sp>
          <p:nvSpPr>
            <p:cNvPr id="9" name="Rounded Rectangle 8"/>
            <p:cNvSpPr/>
            <p:nvPr/>
          </p:nvSpPr>
          <p:spPr>
            <a:xfrm>
              <a:off x="4549140" y="3046094"/>
              <a:ext cx="6475188" cy="252031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8"/>
            <a:stretch/>
          </p:blipFill>
          <p:spPr>
            <a:xfrm>
              <a:off x="3307551" y="2923202"/>
              <a:ext cx="2497986" cy="268192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69247" y="3152089"/>
              <a:ext cx="478896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come from Cambridge. In my free time, I draw pictures and play the piano. I also help some old people near my house. I usually read to them at the weekend. Now I’m drawing in my garden.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A6451B-4BC2-48B0-BE73-9725ED83F057}"/>
              </a:ext>
            </a:extLst>
          </p:cNvPr>
          <p:cNvSpPr/>
          <p:nvPr/>
        </p:nvSpPr>
        <p:spPr>
          <a:xfrm>
            <a:off x="551636" y="1827660"/>
            <a:ext cx="105546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clever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1758CF-27E2-4AE1-8072-D95E66DE6D2E}"/>
              </a:ext>
            </a:extLst>
          </p:cNvPr>
          <p:cNvSpPr/>
          <p:nvPr/>
        </p:nvSpPr>
        <p:spPr>
          <a:xfrm>
            <a:off x="115228" y="2516625"/>
            <a:ext cx="1928280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hard-working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612D34-8A6A-4F3D-AC65-3BFA467ECE53}"/>
              </a:ext>
            </a:extLst>
          </p:cNvPr>
          <p:cNvSpPr/>
          <p:nvPr/>
        </p:nvSpPr>
        <p:spPr>
          <a:xfrm>
            <a:off x="7753492" y="4864428"/>
            <a:ext cx="134737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creative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3C3BB4-9908-412B-A0DC-979263864F67}"/>
              </a:ext>
            </a:extLst>
          </p:cNvPr>
          <p:cNvSpPr/>
          <p:nvPr/>
        </p:nvSpPr>
        <p:spPr>
          <a:xfrm>
            <a:off x="7874256" y="5549394"/>
            <a:ext cx="1154516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08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7530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may have different personalities because we have different birthdays.</a:t>
            </a:r>
          </a:p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below. Do you think they match the friends in </a:t>
            </a:r>
            <a:r>
              <a:rPr lang="en-US" sz="2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821703"/>
              </p:ext>
            </p:extLst>
          </p:nvPr>
        </p:nvGraphicFramePr>
        <p:xfrm>
          <a:off x="2019300" y="1897380"/>
          <a:ext cx="5105400" cy="4754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0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21/3 – 19/4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confident, 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20/4 – 20/5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loving, hard-working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21/5 – 21/6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active,</a:t>
                      </a:r>
                      <a:r>
                        <a:rPr lang="en-US" sz="2000" b="1" baseline="0"/>
                        <a:t> friendly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22/6 – 22/7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caring,</a:t>
                      </a:r>
                      <a:r>
                        <a:rPr lang="en-US" sz="2000" b="1" baseline="0"/>
                        <a:t> clever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23/7 – 22/8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confident,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23/8 – 22/9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hard-working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23/9 – 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creative,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24/10 – 21/11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funny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22/11 –</a:t>
                      </a:r>
                      <a:r>
                        <a:rPr lang="en-US" sz="2000" b="1" baseline="0"/>
                        <a:t> 21/12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clever, confident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22/12 – 19/1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hard-working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20/1 – 18/2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friendly, clever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19/2 – 20/3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kind,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Share your opinion with  the class.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26" y="891451"/>
            <a:ext cx="9394052" cy="5966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1720" y="2277130"/>
            <a:ext cx="172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0474" y="2770909"/>
            <a:ext cx="5116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My birthday is </a:t>
            </a:r>
            <a:r>
              <a:rPr lang="en-US" sz="2800" u="sng" dirty="0" smtClean="0"/>
              <a:t>26 /3.</a:t>
            </a: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It’s true that </a:t>
            </a:r>
            <a:r>
              <a:rPr lang="en-US" sz="2800" u="sng" dirty="0" smtClean="0"/>
              <a:t>I am confident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It isn’t true </a:t>
            </a:r>
            <a:r>
              <a:rPr lang="en-US" sz="2800" dirty="0" smtClean="0"/>
              <a:t>that </a:t>
            </a:r>
            <a:r>
              <a:rPr lang="en-US" sz="2800" u="sng" dirty="0" smtClean="0"/>
              <a:t>I am not active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907793"/>
            <a:ext cx="8892967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3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2" y="376346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7" y="4919835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00" y="3587045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22" y="4553246"/>
            <a:ext cx="398842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84" y="5841378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896" y="3788985"/>
            <a:ext cx="3954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Linda and Mi. Pay attention to the highlighted.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998" y="4908100"/>
            <a:ext cx="3886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with a classmate. Ask him / her about his / her best friend. Remember to use the two questions highlighted in </a:t>
            </a:r>
            <a:r>
              <a:rPr lang="en-US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83042" y="3546273"/>
            <a:ext cx="4078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Read about these students in </a:t>
            </a:r>
            <a:r>
              <a:rPr lang="en-US" i="1"/>
              <a:t>4Teen</a:t>
            </a:r>
            <a:r>
              <a:rPr lang="en-US"/>
              <a:t> magazine. Use one or two adjectives to describe them.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4805" y="4525904"/>
            <a:ext cx="4379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We may have different personalities because we have different birthdays.</a:t>
            </a:r>
          </a:p>
          <a:p>
            <a:r>
              <a:rPr lang="en-US"/>
              <a:t>Read the descriptions below. Do you think they match the friends in </a:t>
            </a:r>
            <a:r>
              <a:rPr lang="en-US">
                <a:solidFill>
                  <a:srgbClr val="FF0000"/>
                </a:solidFill>
              </a:rPr>
              <a:t>3</a:t>
            </a:r>
            <a:r>
              <a:rPr lang="en-US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1956" y="5811619"/>
            <a:ext cx="398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descriptions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Share your opinion with  the class.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8746" y="303352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91432" y="3033529"/>
            <a:ext cx="478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Date of birth and personality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201849"/>
            <a:ext cx="76357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Complete the word webs.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04958" y="1980358"/>
            <a:ext cx="4147318" cy="2002770"/>
            <a:chOff x="204958" y="1729980"/>
            <a:chExt cx="4147318" cy="2002770"/>
          </a:xfrm>
        </p:grpSpPr>
        <p:grpSp>
          <p:nvGrpSpPr>
            <p:cNvPr id="14" name="Group 13"/>
            <p:cNvGrpSpPr/>
            <p:nvPr/>
          </p:nvGrpSpPr>
          <p:grpSpPr>
            <a:xfrm>
              <a:off x="204958" y="1729980"/>
              <a:ext cx="4147318" cy="2002770"/>
              <a:chOff x="204958" y="1729980"/>
              <a:chExt cx="4147318" cy="200277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04958" y="1729980"/>
                <a:ext cx="4147318" cy="2002770"/>
                <a:chOff x="204958" y="1729980"/>
                <a:chExt cx="4147318" cy="200277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204958" y="1729980"/>
                  <a:ext cx="4147318" cy="2002770"/>
                  <a:chOff x="1017270" y="1977388"/>
                  <a:chExt cx="6512429" cy="3144900"/>
                </a:xfrm>
                <a:solidFill>
                  <a:srgbClr val="6ECFF6"/>
                </a:solidFill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 flipH="1">
                    <a:off x="2383155" y="3678161"/>
                    <a:ext cx="1243965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>
                    <a:stCxn id="28" idx="2"/>
                  </p:cNvCxnSpPr>
                  <p:nvPr/>
                </p:nvCxnSpPr>
                <p:spPr>
                  <a:xfrm flipH="1">
                    <a:off x="5497829" y="2695318"/>
                    <a:ext cx="95497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5425059" y="3678161"/>
                    <a:ext cx="1316736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Straight Connector 4"/>
                  <p:cNvCxnSpPr>
                    <a:stCxn id="2" idx="2"/>
                  </p:cNvCxnSpPr>
                  <p:nvPr/>
                </p:nvCxnSpPr>
                <p:spPr>
                  <a:xfrm>
                    <a:off x="2094164" y="2695318"/>
                    <a:ext cx="150628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1017270" y="1977388"/>
                    <a:ext cx="2153789" cy="717930"/>
                  </a:xfrm>
                  <a:prstGeom prst="roundRect">
                    <a:avLst>
                      <a:gd name="adj" fmla="val 45834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5375910" y="1977388"/>
                    <a:ext cx="2153789" cy="717930"/>
                  </a:xfrm>
                  <a:prstGeom prst="roundRect">
                    <a:avLst>
                      <a:gd name="adj" fmla="val 41667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ounded Rectangle 28"/>
                  <p:cNvSpPr/>
                  <p:nvPr/>
                </p:nvSpPr>
                <p:spPr>
                  <a:xfrm>
                    <a:off x="1017270" y="4404358"/>
                    <a:ext cx="2153789" cy="717930"/>
                  </a:xfrm>
                  <a:prstGeom prst="roundRect">
                    <a:avLst>
                      <a:gd name="adj" fmla="val 47917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5375910" y="4404358"/>
                    <a:ext cx="2153789" cy="717930"/>
                  </a:xfrm>
                  <a:prstGeom prst="roundRect">
                    <a:avLst>
                      <a:gd name="adj" fmla="val 43750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413657" y="1729980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/>
                    <a:t>arms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188113" y="1740504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/>
                    <a:t>hair</a:t>
                  </a:r>
                </a:p>
              </p:txBody>
            </p:sp>
          </p:grpSp>
          <p:sp>
            <p:nvSpPr>
              <p:cNvPr id="9" name="Oval 8"/>
              <p:cNvSpPr/>
              <p:nvPr/>
            </p:nvSpPr>
            <p:spPr>
              <a:xfrm>
                <a:off x="1602772" y="2276667"/>
                <a:ext cx="1643743" cy="805543"/>
              </a:xfrm>
              <a:prstGeom prst="ellipse">
                <a:avLst/>
              </a:prstGeom>
              <a:solidFill>
                <a:srgbClr val="3BBEF3"/>
              </a:solidFill>
              <a:ln>
                <a:solidFill>
                  <a:srgbClr val="3BBEF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28267" y="2325925"/>
              <a:ext cx="9638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/>
                <a:t>long / short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62606" y="1990882"/>
            <a:ext cx="4147318" cy="2002770"/>
            <a:chOff x="4762606" y="1740504"/>
            <a:chExt cx="4147318" cy="2002770"/>
          </a:xfrm>
        </p:grpSpPr>
        <p:grpSp>
          <p:nvGrpSpPr>
            <p:cNvPr id="23" name="Group 22"/>
            <p:cNvGrpSpPr/>
            <p:nvPr/>
          </p:nvGrpSpPr>
          <p:grpSpPr>
            <a:xfrm>
              <a:off x="4762606" y="1740504"/>
              <a:ext cx="4147318" cy="2002770"/>
              <a:chOff x="204958" y="1729980"/>
              <a:chExt cx="4147318" cy="200277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04958" y="1729980"/>
                <a:ext cx="4147318" cy="2002770"/>
                <a:chOff x="204958" y="1729980"/>
                <a:chExt cx="4147318" cy="2002770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204958" y="1729980"/>
                  <a:ext cx="4147318" cy="2002770"/>
                  <a:chOff x="1017270" y="1977388"/>
                  <a:chExt cx="6512429" cy="3144900"/>
                </a:xfrm>
                <a:solidFill>
                  <a:srgbClr val="6ECFF6"/>
                </a:solidFill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2383155" y="3678161"/>
                    <a:ext cx="1243965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8" idx="2"/>
                  </p:cNvCxnSpPr>
                  <p:nvPr/>
                </p:nvCxnSpPr>
                <p:spPr>
                  <a:xfrm flipH="1">
                    <a:off x="5497829" y="2695318"/>
                    <a:ext cx="95497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5425059" y="3678161"/>
                    <a:ext cx="1316736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>
                    <a:stCxn id="37" idx="2"/>
                  </p:cNvCxnSpPr>
                  <p:nvPr/>
                </p:nvCxnSpPr>
                <p:spPr>
                  <a:xfrm>
                    <a:off x="2094164" y="2695318"/>
                    <a:ext cx="150628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1017270" y="1977388"/>
                    <a:ext cx="2153789" cy="717930"/>
                  </a:xfrm>
                  <a:prstGeom prst="roundRect">
                    <a:avLst>
                      <a:gd name="adj" fmla="val 45834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ounded Rectangle 37"/>
                  <p:cNvSpPr/>
                  <p:nvPr/>
                </p:nvSpPr>
                <p:spPr>
                  <a:xfrm>
                    <a:off x="5375910" y="1977388"/>
                    <a:ext cx="2153789" cy="717930"/>
                  </a:xfrm>
                  <a:prstGeom prst="roundRect">
                    <a:avLst>
                      <a:gd name="adj" fmla="val 41667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ounded Rectangle 38"/>
                  <p:cNvSpPr/>
                  <p:nvPr/>
                </p:nvSpPr>
                <p:spPr>
                  <a:xfrm>
                    <a:off x="1017270" y="4404358"/>
                    <a:ext cx="2153789" cy="717930"/>
                  </a:xfrm>
                  <a:prstGeom prst="roundRect">
                    <a:avLst>
                      <a:gd name="adj" fmla="val 47917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5375910" y="4404358"/>
                    <a:ext cx="2153789" cy="717930"/>
                  </a:xfrm>
                  <a:prstGeom prst="roundRect">
                    <a:avLst>
                      <a:gd name="adj" fmla="val 43750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413657" y="1729980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/>
                    <a:t>nose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188113" y="1740504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/>
                    <a:t>eyes</a:t>
                  </a:r>
                </a:p>
              </p:txBody>
            </p:sp>
          </p:grpSp>
          <p:sp>
            <p:nvSpPr>
              <p:cNvPr id="25" name="Oval 24"/>
              <p:cNvSpPr/>
              <p:nvPr/>
            </p:nvSpPr>
            <p:spPr>
              <a:xfrm>
                <a:off x="1602772" y="2276667"/>
                <a:ext cx="1643743" cy="805543"/>
              </a:xfrm>
              <a:prstGeom prst="ellipse">
                <a:avLst/>
              </a:prstGeom>
              <a:solidFill>
                <a:srgbClr val="EF5F88"/>
              </a:solidFill>
              <a:ln>
                <a:solidFill>
                  <a:srgbClr val="EF5F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568301" y="2325925"/>
              <a:ext cx="9638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/>
                <a:t>big / small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98341" y="4473395"/>
            <a:ext cx="4147318" cy="2002770"/>
            <a:chOff x="2498341" y="4473395"/>
            <a:chExt cx="4147318" cy="2002770"/>
          </a:xfrm>
        </p:grpSpPr>
        <p:grpSp>
          <p:nvGrpSpPr>
            <p:cNvPr id="41" name="Group 40"/>
            <p:cNvGrpSpPr/>
            <p:nvPr/>
          </p:nvGrpSpPr>
          <p:grpSpPr>
            <a:xfrm>
              <a:off x="2498341" y="4473395"/>
              <a:ext cx="4147318" cy="2002770"/>
              <a:chOff x="204958" y="1729980"/>
              <a:chExt cx="4147318" cy="200277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204958" y="1729980"/>
                <a:ext cx="4147318" cy="2002770"/>
                <a:chOff x="204958" y="1729980"/>
                <a:chExt cx="4147318" cy="2002770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204958" y="1729980"/>
                  <a:ext cx="4147318" cy="2002770"/>
                  <a:chOff x="1017270" y="1977388"/>
                  <a:chExt cx="6512429" cy="3144900"/>
                </a:xfrm>
                <a:solidFill>
                  <a:srgbClr val="6ECFF6"/>
                </a:solidFill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flipH="1">
                    <a:off x="2383155" y="3678161"/>
                    <a:ext cx="1243965" cy="732406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>
                    <a:stCxn id="55" idx="2"/>
                  </p:cNvCxnSpPr>
                  <p:nvPr/>
                </p:nvCxnSpPr>
                <p:spPr>
                  <a:xfrm flipH="1">
                    <a:off x="5497829" y="2695318"/>
                    <a:ext cx="954975" cy="563118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5425059" y="3678161"/>
                    <a:ext cx="1316736" cy="732406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4" idx="2"/>
                  </p:cNvCxnSpPr>
                  <p:nvPr/>
                </p:nvCxnSpPr>
                <p:spPr>
                  <a:xfrm>
                    <a:off x="2094164" y="2695318"/>
                    <a:ext cx="1506285" cy="563118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Rounded Rectangle 53"/>
                  <p:cNvSpPr/>
                  <p:nvPr/>
                </p:nvSpPr>
                <p:spPr>
                  <a:xfrm>
                    <a:off x="1017270" y="1977388"/>
                    <a:ext cx="2153789" cy="717930"/>
                  </a:xfrm>
                  <a:prstGeom prst="roundRect">
                    <a:avLst>
                      <a:gd name="adj" fmla="val 45834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ounded Rectangle 54"/>
                  <p:cNvSpPr/>
                  <p:nvPr/>
                </p:nvSpPr>
                <p:spPr>
                  <a:xfrm>
                    <a:off x="5375910" y="1977388"/>
                    <a:ext cx="2153789" cy="717930"/>
                  </a:xfrm>
                  <a:prstGeom prst="roundRect">
                    <a:avLst>
                      <a:gd name="adj" fmla="val 41667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1017270" y="4404358"/>
                    <a:ext cx="2153789" cy="717930"/>
                  </a:xfrm>
                  <a:prstGeom prst="roundRect">
                    <a:avLst>
                      <a:gd name="adj" fmla="val 47917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ounded Rectangle 56"/>
                  <p:cNvSpPr/>
                  <p:nvPr/>
                </p:nvSpPr>
                <p:spPr>
                  <a:xfrm>
                    <a:off x="5375910" y="4404358"/>
                    <a:ext cx="2153789" cy="717930"/>
                  </a:xfrm>
                  <a:prstGeom prst="roundRect">
                    <a:avLst>
                      <a:gd name="adj" fmla="val 4375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" name="TextBox 44"/>
                <p:cNvSpPr txBox="1"/>
                <p:nvPr/>
              </p:nvSpPr>
              <p:spPr>
                <a:xfrm>
                  <a:off x="394461" y="1729980"/>
                  <a:ext cx="97592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/>
                    <a:t>blonde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3188113" y="1740504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/>
                    <a:t>curly</a:t>
                  </a:r>
                </a:p>
              </p:txBody>
            </p:sp>
          </p:grpSp>
          <p:sp>
            <p:nvSpPr>
              <p:cNvPr id="43" name="Oval 42"/>
              <p:cNvSpPr/>
              <p:nvPr/>
            </p:nvSpPr>
            <p:spPr>
              <a:xfrm>
                <a:off x="1602772" y="2276667"/>
                <a:ext cx="1643743" cy="805543"/>
              </a:xfrm>
              <a:prstGeom prst="ellipse">
                <a:avLst/>
              </a:prstGeom>
              <a:solidFill>
                <a:srgbClr val="F094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4236567" y="5207409"/>
              <a:ext cx="9638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/>
                <a:t>hair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9994" y="1180214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5011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201849"/>
            <a:ext cx="76357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Complete the word webs.</a:t>
            </a:r>
          </a:p>
        </p:txBody>
      </p:sp>
      <p:cxnSp>
        <p:nvCxnSpPr>
          <p:cNvPr id="10" name="Straight Connector 9"/>
          <p:cNvCxnSpPr>
            <a:cxnSpLocks/>
            <a:stCxn id="28" idx="2"/>
          </p:cNvCxnSpPr>
          <p:nvPr/>
        </p:nvCxnSpPr>
        <p:spPr>
          <a:xfrm flipH="1">
            <a:off x="5059644" y="2878626"/>
            <a:ext cx="1130868" cy="464934"/>
          </a:xfrm>
          <a:prstGeom prst="line">
            <a:avLst/>
          </a:prstGeom>
          <a:solidFill>
            <a:srgbClr val="6ECFF6"/>
          </a:solidFill>
          <a:ln w="19050">
            <a:solidFill>
              <a:srgbClr val="6ECF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flipH="1">
            <a:off x="4505168" y="3863532"/>
            <a:ext cx="4148" cy="662283"/>
          </a:xfrm>
          <a:prstGeom prst="line">
            <a:avLst/>
          </a:prstGeom>
          <a:solidFill>
            <a:srgbClr val="6ECFF6"/>
          </a:solidFill>
          <a:ln w="19050">
            <a:solidFill>
              <a:srgbClr val="6ECF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  <a:stCxn id="2" idx="2"/>
          </p:cNvCxnSpPr>
          <p:nvPr/>
        </p:nvCxnSpPr>
        <p:spPr>
          <a:xfrm>
            <a:off x="2953770" y="2895964"/>
            <a:ext cx="944471" cy="342623"/>
          </a:xfrm>
          <a:prstGeom prst="line">
            <a:avLst/>
          </a:prstGeom>
          <a:solidFill>
            <a:srgbClr val="6ECFF6"/>
          </a:solidFill>
          <a:ln w="19050">
            <a:solidFill>
              <a:srgbClr val="6ECF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199390" y="2301604"/>
            <a:ext cx="1508760" cy="594360"/>
          </a:xfrm>
          <a:prstGeom prst="roundRect">
            <a:avLst>
              <a:gd name="adj" fmla="val 45834"/>
            </a:avLst>
          </a:prstGeom>
          <a:solidFill>
            <a:srgbClr val="6ECFF6"/>
          </a:solidFill>
          <a:ln>
            <a:solidFill>
              <a:srgbClr val="6E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436413" y="2281379"/>
            <a:ext cx="1508197" cy="597247"/>
          </a:xfrm>
          <a:prstGeom prst="roundRect">
            <a:avLst>
              <a:gd name="adj" fmla="val 41667"/>
            </a:avLst>
          </a:prstGeom>
          <a:solidFill>
            <a:srgbClr val="6ECFF6"/>
          </a:solidFill>
          <a:ln>
            <a:solidFill>
              <a:srgbClr val="6E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33643" y="2300595"/>
            <a:ext cx="1240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73406" y="2301604"/>
            <a:ext cx="130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hair</a:t>
            </a:r>
          </a:p>
        </p:txBody>
      </p:sp>
      <p:sp>
        <p:nvSpPr>
          <p:cNvPr id="9" name="Oval 8"/>
          <p:cNvSpPr/>
          <p:nvPr/>
        </p:nvSpPr>
        <p:spPr>
          <a:xfrm>
            <a:off x="3662481" y="2968113"/>
            <a:ext cx="1685374" cy="952469"/>
          </a:xfrm>
          <a:prstGeom prst="ellipse">
            <a:avLst/>
          </a:prstGeom>
          <a:solidFill>
            <a:srgbClr val="3BBEF3"/>
          </a:solidFill>
          <a:ln>
            <a:solidFill>
              <a:srgbClr val="3BB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98274" y="2975702"/>
            <a:ext cx="1249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long / short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9994" y="1180214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FCCB45B-AA7D-4CA3-A28A-825A517E70C9}"/>
              </a:ext>
            </a:extLst>
          </p:cNvPr>
          <p:cNvGrpSpPr/>
          <p:nvPr/>
        </p:nvGrpSpPr>
        <p:grpSpPr>
          <a:xfrm>
            <a:off x="3751069" y="4509788"/>
            <a:ext cx="1508197" cy="597247"/>
            <a:chOff x="3751069" y="4223464"/>
            <a:chExt cx="1508197" cy="597247"/>
          </a:xfrm>
        </p:grpSpPr>
        <p:sp>
          <p:nvSpPr>
            <p:cNvPr id="60" name="Rounded Rectangle 27">
              <a:extLst>
                <a:ext uri="{FF2B5EF4-FFF2-40B4-BE49-F238E27FC236}">
                  <a16:creationId xmlns:a16="http://schemas.microsoft.com/office/drawing/2014/main" id="{076E3452-E243-49D6-8DFA-D015C4D1FCF3}"/>
                </a:ext>
              </a:extLst>
            </p:cNvPr>
            <p:cNvSpPr/>
            <p:nvPr/>
          </p:nvSpPr>
          <p:spPr>
            <a:xfrm>
              <a:off x="3751069" y="4223464"/>
              <a:ext cx="1508197" cy="597247"/>
            </a:xfrm>
            <a:prstGeom prst="roundRect">
              <a:avLst>
                <a:gd name="adj" fmla="val 41667"/>
              </a:avLst>
            </a:prstGeom>
            <a:solidFill>
              <a:srgbClr val="6ECFF6"/>
            </a:solidFill>
            <a:ln>
              <a:solidFill>
                <a:srgbClr val="6ECF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D920795-D325-409B-B099-51E78ACFBCC7}"/>
                </a:ext>
              </a:extLst>
            </p:cNvPr>
            <p:cNvSpPr txBox="1"/>
            <p:nvPr/>
          </p:nvSpPr>
          <p:spPr>
            <a:xfrm>
              <a:off x="3851118" y="4271397"/>
              <a:ext cx="13059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leg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01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984E4C9-D79C-43AD-A14B-5A4342C53232}"/>
              </a:ext>
            </a:extLst>
          </p:cNvPr>
          <p:cNvCxnSpPr>
            <a:cxnSpLocks/>
          </p:cNvCxnSpPr>
          <p:nvPr/>
        </p:nvCxnSpPr>
        <p:spPr>
          <a:xfrm>
            <a:off x="5121476" y="3753342"/>
            <a:ext cx="1048415" cy="0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E25233-6D5E-41B9-A923-CD7E7688285B}"/>
              </a:ext>
            </a:extLst>
          </p:cNvPr>
          <p:cNvCxnSpPr>
            <a:cxnSpLocks/>
          </p:cNvCxnSpPr>
          <p:nvPr/>
        </p:nvCxnSpPr>
        <p:spPr>
          <a:xfrm>
            <a:off x="2682668" y="3753342"/>
            <a:ext cx="1048415" cy="0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201849"/>
            <a:ext cx="76357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Complete the word webs.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 flipH="1">
            <a:off x="3619195" y="4089541"/>
            <a:ext cx="531342" cy="646863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stCxn id="38" idx="2"/>
          </p:cNvCxnSpPr>
          <p:nvPr/>
        </p:nvCxnSpPr>
        <p:spPr>
          <a:xfrm flipH="1">
            <a:off x="5012164" y="2779203"/>
            <a:ext cx="1016275" cy="746013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4786212" y="4075076"/>
            <a:ext cx="508137" cy="661328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37" idx="2"/>
          </p:cNvCxnSpPr>
          <p:nvPr/>
        </p:nvCxnSpPr>
        <p:spPr>
          <a:xfrm>
            <a:off x="3252721" y="2779203"/>
            <a:ext cx="686236" cy="656722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5E745E-CFBD-4FF0-93A3-D1BFB6C530F5}"/>
              </a:ext>
            </a:extLst>
          </p:cNvPr>
          <p:cNvGrpSpPr/>
          <p:nvPr/>
        </p:nvGrpSpPr>
        <p:grpSpPr>
          <a:xfrm>
            <a:off x="2498341" y="2184843"/>
            <a:ext cx="1508760" cy="594360"/>
            <a:chOff x="2498341" y="1926227"/>
            <a:chExt cx="1508760" cy="594360"/>
          </a:xfrm>
        </p:grpSpPr>
        <p:sp>
          <p:nvSpPr>
            <p:cNvPr id="37" name="Rounded Rectangle 36"/>
            <p:cNvSpPr/>
            <p:nvPr/>
          </p:nvSpPr>
          <p:spPr>
            <a:xfrm>
              <a:off x="2498341" y="1926227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74358" y="1970583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nose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3F5385-2513-41B0-BD13-EF2BEBEE1B9F}"/>
              </a:ext>
            </a:extLst>
          </p:cNvPr>
          <p:cNvGrpSpPr/>
          <p:nvPr/>
        </p:nvGrpSpPr>
        <p:grpSpPr>
          <a:xfrm>
            <a:off x="5274059" y="2184843"/>
            <a:ext cx="1508760" cy="594360"/>
            <a:chOff x="5274059" y="1926227"/>
            <a:chExt cx="1508760" cy="594360"/>
          </a:xfrm>
        </p:grpSpPr>
        <p:sp>
          <p:nvSpPr>
            <p:cNvPr id="38" name="Rounded Rectangle 37"/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eyes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341A73F-494B-4D11-8162-694BA56A78E7}"/>
              </a:ext>
            </a:extLst>
          </p:cNvPr>
          <p:cNvGrpSpPr/>
          <p:nvPr/>
        </p:nvGrpSpPr>
        <p:grpSpPr>
          <a:xfrm>
            <a:off x="3647312" y="3201122"/>
            <a:ext cx="1701256" cy="972987"/>
            <a:chOff x="3838643" y="2472914"/>
            <a:chExt cx="1701256" cy="972987"/>
          </a:xfrm>
        </p:grpSpPr>
        <p:sp>
          <p:nvSpPr>
            <p:cNvPr id="25" name="Oval 24"/>
            <p:cNvSpPr/>
            <p:nvPr/>
          </p:nvSpPr>
          <p:spPr>
            <a:xfrm>
              <a:off x="3838643" y="2472914"/>
              <a:ext cx="1701256" cy="954107"/>
            </a:xfrm>
            <a:prstGeom prst="ellipse">
              <a:avLst/>
            </a:prstGeom>
            <a:solidFill>
              <a:srgbClr val="EF5F88"/>
            </a:solidFill>
            <a:ln>
              <a:solidFill>
                <a:srgbClr val="EF5F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39600" y="2491794"/>
              <a:ext cx="9638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big / small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9994" y="1180214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EFEAD77-45A9-4AFE-8AC6-F5EF674F52C4}"/>
              </a:ext>
            </a:extLst>
          </p:cNvPr>
          <p:cNvGrpSpPr/>
          <p:nvPr/>
        </p:nvGrpSpPr>
        <p:grpSpPr>
          <a:xfrm>
            <a:off x="1329516" y="3399875"/>
            <a:ext cx="1508760" cy="594360"/>
            <a:chOff x="5274059" y="1926227"/>
            <a:chExt cx="1508760" cy="594360"/>
          </a:xfrm>
        </p:grpSpPr>
        <p:sp>
          <p:nvSpPr>
            <p:cNvPr id="65" name="Rounded Rectangle 37">
              <a:extLst>
                <a:ext uri="{FF2B5EF4-FFF2-40B4-BE49-F238E27FC236}">
                  <a16:creationId xmlns:a16="http://schemas.microsoft.com/office/drawing/2014/main" id="{59CCFB27-8945-4C06-BB2E-35E55602A14F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E36AFEA-F060-4AF7-9DAD-D8E25A00C685}"/>
                </a:ext>
              </a:extLst>
            </p:cNvPr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head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34B537-64F4-475B-ACC7-F6F0C6CCF71D}"/>
              </a:ext>
            </a:extLst>
          </p:cNvPr>
          <p:cNvGrpSpPr/>
          <p:nvPr/>
        </p:nvGrpSpPr>
        <p:grpSpPr>
          <a:xfrm>
            <a:off x="6152128" y="3435925"/>
            <a:ext cx="1508760" cy="594360"/>
            <a:chOff x="5274059" y="1926227"/>
            <a:chExt cx="1508760" cy="594360"/>
          </a:xfrm>
        </p:grpSpPr>
        <p:sp>
          <p:nvSpPr>
            <p:cNvPr id="68" name="Rounded Rectangle 37">
              <a:extLst>
                <a:ext uri="{FF2B5EF4-FFF2-40B4-BE49-F238E27FC236}">
                  <a16:creationId xmlns:a16="http://schemas.microsoft.com/office/drawing/2014/main" id="{E6247C87-0E80-4CAE-843E-CC37F95AC250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34FFF6C-0370-4CC0-AB76-501A2D238EE5}"/>
                </a:ext>
              </a:extLst>
            </p:cNvPr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feet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B0FEB85-1957-484C-B63D-C0BBFEE13B7B}"/>
              </a:ext>
            </a:extLst>
          </p:cNvPr>
          <p:cNvGrpSpPr/>
          <p:nvPr/>
        </p:nvGrpSpPr>
        <p:grpSpPr>
          <a:xfrm>
            <a:off x="2682668" y="4723969"/>
            <a:ext cx="1508760" cy="594360"/>
            <a:chOff x="5274059" y="1926227"/>
            <a:chExt cx="1508760" cy="594360"/>
          </a:xfrm>
        </p:grpSpPr>
        <p:sp>
          <p:nvSpPr>
            <p:cNvPr id="71" name="Rounded Rectangle 37">
              <a:extLst>
                <a:ext uri="{FF2B5EF4-FFF2-40B4-BE49-F238E27FC236}">
                  <a16:creationId xmlns:a16="http://schemas.microsoft.com/office/drawing/2014/main" id="{50CA1ABD-D229-4FD2-AD72-AAF40F421DD4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37D5331-F109-4132-8446-81E40A8C3004}"/>
                </a:ext>
              </a:extLst>
            </p:cNvPr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hand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FB9FA29-AA82-4CEE-B6EB-71538BB0BC4C}"/>
              </a:ext>
            </a:extLst>
          </p:cNvPr>
          <p:cNvGrpSpPr/>
          <p:nvPr/>
        </p:nvGrpSpPr>
        <p:grpSpPr>
          <a:xfrm>
            <a:off x="4765921" y="4723969"/>
            <a:ext cx="1508760" cy="594360"/>
            <a:chOff x="5274059" y="1926227"/>
            <a:chExt cx="1508760" cy="594360"/>
          </a:xfrm>
        </p:grpSpPr>
        <p:sp>
          <p:nvSpPr>
            <p:cNvPr id="74" name="Rounded Rectangle 37">
              <a:extLst>
                <a:ext uri="{FF2B5EF4-FFF2-40B4-BE49-F238E27FC236}">
                  <a16:creationId xmlns:a16="http://schemas.microsoft.com/office/drawing/2014/main" id="{4C8E88C6-9B8A-495C-ACEB-1579AA6DBC6C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806F8EB-D057-4A64-BCAC-CB3B6C523BA8}"/>
                </a:ext>
              </a:extLst>
            </p:cNvPr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62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DA131BE-BD85-46EC-B656-AED65C63F85D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4593967" y="3965182"/>
            <a:ext cx="126385" cy="961785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A4344CD-DF0E-49C4-95CB-104AF78C925F}"/>
              </a:ext>
            </a:extLst>
          </p:cNvPr>
          <p:cNvCxnSpPr>
            <a:cxnSpLocks/>
          </p:cNvCxnSpPr>
          <p:nvPr/>
        </p:nvCxnSpPr>
        <p:spPr>
          <a:xfrm>
            <a:off x="5006950" y="3749858"/>
            <a:ext cx="985400" cy="894712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5CF99DC-3D7A-4F6F-8BBC-707F841B925B}"/>
              </a:ext>
            </a:extLst>
          </p:cNvPr>
          <p:cNvCxnSpPr>
            <a:cxnSpLocks/>
            <a:stCxn id="43" idx="6"/>
            <a:endCxn id="75" idx="1"/>
          </p:cNvCxnSpPr>
          <p:nvPr/>
        </p:nvCxnSpPr>
        <p:spPr>
          <a:xfrm flipV="1">
            <a:off x="5269792" y="3290363"/>
            <a:ext cx="959618" cy="324617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201849"/>
            <a:ext cx="76357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Complete the word webs.</a:t>
            </a:r>
          </a:p>
        </p:txBody>
      </p:sp>
      <p:cxnSp>
        <p:nvCxnSpPr>
          <p:cNvPr id="47" name="Straight Connector 46"/>
          <p:cNvCxnSpPr>
            <a:cxnSpLocks/>
          </p:cNvCxnSpPr>
          <p:nvPr/>
        </p:nvCxnSpPr>
        <p:spPr>
          <a:xfrm flipH="1">
            <a:off x="3323252" y="3881353"/>
            <a:ext cx="893527" cy="797716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 flipH="1">
            <a:off x="4630446" y="2699024"/>
            <a:ext cx="492489" cy="795863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  <a:stCxn id="63" idx="3"/>
            <a:endCxn id="43" idx="2"/>
          </p:cNvCxnSpPr>
          <p:nvPr/>
        </p:nvCxnSpPr>
        <p:spPr>
          <a:xfrm flipV="1">
            <a:off x="2773759" y="3614980"/>
            <a:ext cx="852290" cy="23636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3239008" y="2665521"/>
            <a:ext cx="581673" cy="815811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A0C358-91EB-448E-B06C-DDD6B78E157C}"/>
              </a:ext>
            </a:extLst>
          </p:cNvPr>
          <p:cNvGrpSpPr/>
          <p:nvPr/>
        </p:nvGrpSpPr>
        <p:grpSpPr>
          <a:xfrm>
            <a:off x="2311921" y="2131926"/>
            <a:ext cx="1508760" cy="594360"/>
            <a:chOff x="2424643" y="2542995"/>
            <a:chExt cx="1508760" cy="594360"/>
          </a:xfrm>
        </p:grpSpPr>
        <p:sp>
          <p:nvSpPr>
            <p:cNvPr id="54" name="Rounded Rectangle 53"/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blonde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4630446" y="2104664"/>
            <a:ext cx="1508760" cy="594360"/>
            <a:chOff x="5200361" y="2542995"/>
            <a:chExt cx="1508760" cy="594360"/>
          </a:xfrm>
        </p:grpSpPr>
        <p:sp>
          <p:nvSpPr>
            <p:cNvPr id="55" name="Rounded Rectangle 54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76378" y="2581063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curly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DDA3A2E-12A7-4478-A922-A207FD3EF5AE}"/>
              </a:ext>
            </a:extLst>
          </p:cNvPr>
          <p:cNvGrpSpPr/>
          <p:nvPr/>
        </p:nvGrpSpPr>
        <p:grpSpPr>
          <a:xfrm>
            <a:off x="3626049" y="3212208"/>
            <a:ext cx="1643743" cy="805543"/>
            <a:chOff x="3822457" y="3089682"/>
            <a:chExt cx="1643743" cy="805543"/>
          </a:xfrm>
        </p:grpSpPr>
        <p:sp>
          <p:nvSpPr>
            <p:cNvPr id="43" name="Oval 42"/>
            <p:cNvSpPr/>
            <p:nvPr/>
          </p:nvSpPr>
          <p:spPr>
            <a:xfrm>
              <a:off x="3822457" y="3089682"/>
              <a:ext cx="1643743" cy="805543"/>
            </a:xfrm>
            <a:prstGeom prst="ellipse">
              <a:avLst/>
            </a:prstGeom>
            <a:solidFill>
              <a:srgbClr val="F094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62380" y="3230843"/>
              <a:ext cx="96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hair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9994" y="1180214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0B0B9CB-1073-4CAC-8496-9EAB10990BE4}"/>
              </a:ext>
            </a:extLst>
          </p:cNvPr>
          <p:cNvGrpSpPr/>
          <p:nvPr/>
        </p:nvGrpSpPr>
        <p:grpSpPr>
          <a:xfrm>
            <a:off x="1390323" y="3347629"/>
            <a:ext cx="1508760" cy="594360"/>
            <a:chOff x="2424643" y="2542995"/>
            <a:chExt cx="1508760" cy="594360"/>
          </a:xfrm>
        </p:grpSpPr>
        <p:sp>
          <p:nvSpPr>
            <p:cNvPr id="62" name="Rounded Rectangle 53">
              <a:extLst>
                <a:ext uri="{FF2B5EF4-FFF2-40B4-BE49-F238E27FC236}">
                  <a16:creationId xmlns:a16="http://schemas.microsoft.com/office/drawing/2014/main" id="{DE1CAA3A-6AED-41DD-8FBA-E86E07146F95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E2DC08-A174-4695-8B53-3D83D5BA49F5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black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2D132D3-91A3-4C0F-B8C8-98916B6C2ED9}"/>
              </a:ext>
            </a:extLst>
          </p:cNvPr>
          <p:cNvGrpSpPr/>
          <p:nvPr/>
        </p:nvGrpSpPr>
        <p:grpSpPr>
          <a:xfrm>
            <a:off x="1817119" y="4563333"/>
            <a:ext cx="1690761" cy="983484"/>
            <a:chOff x="2424643" y="2542995"/>
            <a:chExt cx="1508760" cy="983484"/>
          </a:xfrm>
        </p:grpSpPr>
        <p:sp>
          <p:nvSpPr>
            <p:cNvPr id="65" name="Rounded Rectangle 53">
              <a:extLst>
                <a:ext uri="{FF2B5EF4-FFF2-40B4-BE49-F238E27FC236}">
                  <a16:creationId xmlns:a16="http://schemas.microsoft.com/office/drawing/2014/main" id="{3AB1B905-15DF-405C-BC2C-8880123D586A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3E5990-92F4-4EF0-88EA-1EC355031993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straight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B060537-F6E6-4D10-959A-5920C25CC5EE}"/>
              </a:ext>
            </a:extLst>
          </p:cNvPr>
          <p:cNvGrpSpPr/>
          <p:nvPr/>
        </p:nvGrpSpPr>
        <p:grpSpPr>
          <a:xfrm>
            <a:off x="3965972" y="4897590"/>
            <a:ext cx="1508760" cy="594360"/>
            <a:chOff x="2424643" y="2542995"/>
            <a:chExt cx="1508760" cy="594360"/>
          </a:xfrm>
        </p:grpSpPr>
        <p:sp>
          <p:nvSpPr>
            <p:cNvPr id="68" name="Rounded Rectangle 53">
              <a:extLst>
                <a:ext uri="{FF2B5EF4-FFF2-40B4-BE49-F238E27FC236}">
                  <a16:creationId xmlns:a16="http://schemas.microsoft.com/office/drawing/2014/main" id="{51A9EF47-2CAF-42E4-A88B-1FA6ACE51009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803B60F-B4D8-40DD-9402-4994BF0CFDFD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fair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A735741-A966-4373-AE53-AC7076A851B9}"/>
              </a:ext>
            </a:extLst>
          </p:cNvPr>
          <p:cNvGrpSpPr/>
          <p:nvPr/>
        </p:nvGrpSpPr>
        <p:grpSpPr>
          <a:xfrm>
            <a:off x="5898901" y="4347390"/>
            <a:ext cx="1508760" cy="594360"/>
            <a:chOff x="2424643" y="2542995"/>
            <a:chExt cx="1508760" cy="594360"/>
          </a:xfrm>
        </p:grpSpPr>
        <p:sp>
          <p:nvSpPr>
            <p:cNvPr id="71" name="Rounded Rectangle 53">
              <a:extLst>
                <a:ext uri="{FF2B5EF4-FFF2-40B4-BE49-F238E27FC236}">
                  <a16:creationId xmlns:a16="http://schemas.microsoft.com/office/drawing/2014/main" id="{C55850A1-A536-4AC0-9BB4-F77AA9E32A1C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21D7C54-AC35-4642-A840-49500D878933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wavy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1088E36-CC9C-41DA-A6B7-13902AA1763D}"/>
              </a:ext>
            </a:extLst>
          </p:cNvPr>
          <p:cNvGrpSpPr/>
          <p:nvPr/>
        </p:nvGrpSpPr>
        <p:grpSpPr>
          <a:xfrm>
            <a:off x="6024225" y="2999376"/>
            <a:ext cx="2470196" cy="594360"/>
            <a:chOff x="2424643" y="2542995"/>
            <a:chExt cx="1508760" cy="594360"/>
          </a:xfrm>
        </p:grpSpPr>
        <p:sp>
          <p:nvSpPr>
            <p:cNvPr id="74" name="Rounded Rectangle 53">
              <a:extLst>
                <a:ext uri="{FF2B5EF4-FFF2-40B4-BE49-F238E27FC236}">
                  <a16:creationId xmlns:a16="http://schemas.microsoft.com/office/drawing/2014/main" id="{6D0D8EAE-E685-4BDB-9A25-427479943E9D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D3515D6-456F-413E-B3F6-05153C96DDA8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long/short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00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1" y="138546"/>
            <a:ext cx="197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r>
              <a:rPr lang="en-US" dirty="0" smtClean="0"/>
              <a:t> </a:t>
            </a:r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124691" y="557013"/>
            <a:ext cx="57634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-  confident (adj): </a:t>
            </a:r>
          </a:p>
          <a:p>
            <a:pPr marL="457200" indent="-457200">
              <a:buFontTx/>
              <a:buChar char="-"/>
            </a:pPr>
            <a:r>
              <a:rPr lang="vi-VN" sz="2800" dirty="0" smtClean="0">
                <a:latin typeface="+mj-lt"/>
              </a:rPr>
              <a:t>caring </a:t>
            </a:r>
            <a:r>
              <a:rPr lang="vi-VN" sz="2800" dirty="0">
                <a:latin typeface="+mj-lt"/>
              </a:rPr>
              <a:t>(adj</a:t>
            </a:r>
            <a:r>
              <a:rPr lang="vi-VN" sz="2800" dirty="0" smtClean="0">
                <a:latin typeface="+mj-lt"/>
              </a:rPr>
              <a:t>):</a:t>
            </a:r>
          </a:p>
          <a:p>
            <a:r>
              <a:rPr lang="vi-VN" sz="2800" dirty="0" smtClean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active (adj</a:t>
            </a:r>
            <a:r>
              <a:rPr lang="vi-VN" sz="2800" dirty="0" smtClean="0">
                <a:latin typeface="+mj-lt"/>
              </a:rPr>
              <a:t>):</a:t>
            </a:r>
            <a:endParaRPr lang="vi-VN" sz="2800" dirty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- careful </a:t>
            </a:r>
            <a:r>
              <a:rPr lang="vi-VN" sz="2800" dirty="0">
                <a:latin typeface="+mj-lt"/>
              </a:rPr>
              <a:t>(adj): </a:t>
            </a:r>
            <a:endParaRPr lang="vi-VN" sz="2800" dirty="0" smtClean="0"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vi-VN" sz="2800" dirty="0" smtClean="0">
                <a:latin typeface="+mj-lt"/>
              </a:rPr>
              <a:t>creative </a:t>
            </a:r>
            <a:r>
              <a:rPr lang="vi-VN" sz="2800" dirty="0">
                <a:latin typeface="+mj-lt"/>
              </a:rPr>
              <a:t>(adj): </a:t>
            </a:r>
            <a:endParaRPr lang="vi-VN" sz="2800" dirty="0" smtClean="0">
              <a:latin typeface="+mj-lt"/>
            </a:endParaRPr>
          </a:p>
          <a:p>
            <a:r>
              <a:rPr lang="vi-VN" sz="2800" dirty="0">
                <a:latin typeface="+mj-lt"/>
              </a:rPr>
              <a:t>-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shy (adj</a:t>
            </a:r>
            <a:r>
              <a:rPr lang="vi-VN" sz="2800" dirty="0" smtClean="0">
                <a:latin typeface="+mj-lt"/>
              </a:rPr>
              <a:t>):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- kind (adj</a:t>
            </a:r>
            <a:r>
              <a:rPr lang="vi-VN" sz="2800" dirty="0" smtClean="0">
                <a:latin typeface="+mj-lt"/>
              </a:rPr>
              <a:t>):</a:t>
            </a:r>
            <a:endParaRPr lang="vi-VN" sz="2800" dirty="0"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vi-VN" sz="2800" dirty="0" smtClean="0">
                <a:latin typeface="+mj-lt"/>
              </a:rPr>
              <a:t>clever </a:t>
            </a:r>
            <a:r>
              <a:rPr lang="vi-VN" sz="2800" dirty="0">
                <a:latin typeface="+mj-lt"/>
              </a:rPr>
              <a:t>(adj): </a:t>
            </a:r>
            <a:endParaRPr lang="vi-VN" sz="2800" dirty="0" smtClean="0"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vi-VN" sz="2800" dirty="0" smtClean="0">
                <a:latin typeface="+mj-lt"/>
              </a:rPr>
              <a:t>hard </a:t>
            </a:r>
            <a:r>
              <a:rPr lang="vi-VN" sz="2800" dirty="0">
                <a:latin typeface="+mj-lt"/>
              </a:rPr>
              <a:t>–working (adj): </a:t>
            </a:r>
            <a:endParaRPr lang="vi-VN" sz="2800" dirty="0" smtClean="0"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vi-VN" sz="2800" dirty="0" smtClean="0">
                <a:latin typeface="+mj-lt"/>
              </a:rPr>
              <a:t>funny </a:t>
            </a:r>
            <a:r>
              <a:rPr lang="vi-VN" sz="2800" dirty="0">
                <a:latin typeface="+mj-lt"/>
              </a:rPr>
              <a:t>(adj): </a:t>
            </a:r>
            <a:endParaRPr lang="vi-VN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friendly (adj</a:t>
            </a:r>
            <a:r>
              <a:rPr lang="vi-VN" sz="2800" dirty="0" smtClean="0">
                <a:latin typeface="+mj-lt"/>
              </a:rPr>
              <a:t>):</a:t>
            </a:r>
            <a:endParaRPr lang="vi-VN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46" y="5500254"/>
            <a:ext cx="20457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l</a:t>
            </a:r>
            <a:r>
              <a:rPr lang="vi-VN" sz="2800" dirty="0" smtClean="0">
                <a:latin typeface="+mj-lt"/>
              </a:rPr>
              <a:t>oving (adj):</a:t>
            </a:r>
          </a:p>
          <a:p>
            <a:endParaRPr lang="vi-VN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399" y="5500254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latin typeface="+mj-lt"/>
              </a:rPr>
              <a:t>g</a:t>
            </a:r>
            <a:r>
              <a:rPr lang="vi-VN" sz="2800" smtClean="0">
                <a:latin typeface="+mj-lt"/>
              </a:rPr>
              <a:t>iàu tình yêu thương</a:t>
            </a:r>
            <a:endParaRPr lang="vi-VN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367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2427870"/>
            <a:chOff x="1032472" y="1811975"/>
            <a:chExt cx="7085160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2472" y="3685847"/>
              <a:ext cx="7085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Asking about appearance and personality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1397</TotalTime>
  <Words>626</Words>
  <Application>Microsoft Office PowerPoint</Application>
  <PresentationFormat>On-screen Show (4:3)</PresentationFormat>
  <Paragraphs>117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99</cp:revision>
  <dcterms:created xsi:type="dcterms:W3CDTF">2020-12-09T02:04:09Z</dcterms:created>
  <dcterms:modified xsi:type="dcterms:W3CDTF">2021-10-20T07:13:52Z</dcterms:modified>
</cp:coreProperties>
</file>