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7" r:id="rId2"/>
    <p:sldId id="256" r:id="rId3"/>
    <p:sldId id="258"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ACA"/>
    <a:srgbClr val="FB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autoAdjust="0"/>
  </p:normalViewPr>
  <p:slideViewPr>
    <p:cSldViewPr snapToGrid="0">
      <p:cViewPr>
        <p:scale>
          <a:sx n="81" d="100"/>
          <a:sy n="81" d="100"/>
        </p:scale>
        <p:origin x="-324" y="-72"/>
      </p:cViewPr>
      <p:guideLst>
        <p:guide orient="horz" pos="2160"/>
        <p:guide pos="3840"/>
      </p:guideLst>
    </p:cSldViewPr>
  </p:slideViewPr>
  <p:outlineViewPr>
    <p:cViewPr>
      <p:scale>
        <a:sx n="33" d="100"/>
        <a:sy n="33" d="100"/>
      </p:scale>
      <p:origin x="0" y="24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04F6AA-C480-4395-A01E-BA9DC388333B}"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EF860-FCB7-4302-8595-3B4B0EA61C04}" type="slidenum">
              <a:rPr lang="en-US" smtClean="0"/>
              <a:t>‹#›</a:t>
            </a:fld>
            <a:endParaRPr lang="en-US"/>
          </a:p>
        </p:txBody>
      </p:sp>
    </p:spTree>
    <p:extLst>
      <p:ext uri="{BB962C8B-B14F-4D97-AF65-F5344CB8AC3E}">
        <p14:creationId xmlns:p14="http://schemas.microsoft.com/office/powerpoint/2010/main" val="1062619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17021513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17862819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11767831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12781355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8568470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24347205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3247098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27129357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22952353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39891902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4540722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20736671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97251516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32868547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28872827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27515793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304095403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5340426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11168640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92486890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13280590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17348499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333544130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107649832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18081425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303985618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148607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29596575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394816942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04F6AA-C480-4395-A01E-BA9DC388333B}"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EF860-FCB7-4302-8595-3B4B0EA61C04}" type="slidenum">
              <a:rPr lang="en-US" smtClean="0"/>
              <a:t>‹#›</a:t>
            </a:fld>
            <a:endParaRPr lang="en-US"/>
          </a:p>
        </p:txBody>
      </p:sp>
    </p:spTree>
    <p:extLst>
      <p:ext uri="{BB962C8B-B14F-4D97-AF65-F5344CB8AC3E}">
        <p14:creationId xmlns:p14="http://schemas.microsoft.com/office/powerpoint/2010/main" val="3822258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04F6AA-C480-4395-A01E-BA9DC388333B}"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EF860-FCB7-4302-8595-3B4B0EA61C04}" type="slidenum">
              <a:rPr lang="en-US" smtClean="0"/>
              <a:t>‹#›</a:t>
            </a:fld>
            <a:endParaRPr lang="en-US"/>
          </a:p>
        </p:txBody>
      </p:sp>
    </p:spTree>
    <p:extLst>
      <p:ext uri="{BB962C8B-B14F-4D97-AF65-F5344CB8AC3E}">
        <p14:creationId xmlns:p14="http://schemas.microsoft.com/office/powerpoint/2010/main" val="36675933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04F6AA-C480-4395-A01E-BA9DC388333B}"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6EF860-FCB7-4302-8595-3B4B0EA61C04}" type="slidenum">
              <a:rPr lang="en-US" smtClean="0"/>
              <a:t>‹#›</a:t>
            </a:fld>
            <a:endParaRPr lang="en-US"/>
          </a:p>
        </p:txBody>
      </p:sp>
    </p:spTree>
    <p:extLst>
      <p:ext uri="{BB962C8B-B14F-4D97-AF65-F5344CB8AC3E}">
        <p14:creationId xmlns:p14="http://schemas.microsoft.com/office/powerpoint/2010/main" val="189130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287454435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04F6AA-C480-4395-A01E-BA9DC388333B}"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6EF860-FCB7-4302-8595-3B4B0EA61C04}" type="slidenum">
              <a:rPr lang="en-US" smtClean="0"/>
              <a:t>‹#›</a:t>
            </a:fld>
            <a:endParaRPr lang="en-US"/>
          </a:p>
        </p:txBody>
      </p:sp>
    </p:spTree>
    <p:extLst>
      <p:ext uri="{BB962C8B-B14F-4D97-AF65-F5344CB8AC3E}">
        <p14:creationId xmlns:p14="http://schemas.microsoft.com/office/powerpoint/2010/main" val="2867741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4F6AA-C480-4395-A01E-BA9DC388333B}"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6EF860-FCB7-4302-8595-3B4B0EA61C04}" type="slidenum">
              <a:rPr lang="en-US" smtClean="0"/>
              <a:t>‹#›</a:t>
            </a:fld>
            <a:endParaRPr lang="en-US"/>
          </a:p>
        </p:txBody>
      </p:sp>
    </p:spTree>
    <p:extLst>
      <p:ext uri="{BB962C8B-B14F-4D97-AF65-F5344CB8AC3E}">
        <p14:creationId xmlns:p14="http://schemas.microsoft.com/office/powerpoint/2010/main" val="22507697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4F6AA-C480-4395-A01E-BA9DC388333B}"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6EF860-FCB7-4302-8595-3B4B0EA61C04}" type="slidenum">
              <a:rPr lang="en-US" smtClean="0"/>
              <a:t>‹#›</a:t>
            </a:fld>
            <a:endParaRPr lang="en-US"/>
          </a:p>
        </p:txBody>
      </p:sp>
    </p:spTree>
    <p:extLst>
      <p:ext uri="{BB962C8B-B14F-4D97-AF65-F5344CB8AC3E}">
        <p14:creationId xmlns:p14="http://schemas.microsoft.com/office/powerpoint/2010/main" val="128367059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04F6AA-C480-4395-A01E-BA9DC388333B}"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EF860-FCB7-4302-8595-3B4B0EA61C04}" type="slidenum">
              <a:rPr lang="en-US" smtClean="0"/>
              <a:t>‹#›</a:t>
            </a:fld>
            <a:endParaRPr lang="en-US"/>
          </a:p>
        </p:txBody>
      </p:sp>
    </p:spTree>
    <p:extLst>
      <p:ext uri="{BB962C8B-B14F-4D97-AF65-F5344CB8AC3E}">
        <p14:creationId xmlns:p14="http://schemas.microsoft.com/office/powerpoint/2010/main" val="3919335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04F6AA-C480-4395-A01E-BA9DC388333B}"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EF860-FCB7-4302-8595-3B4B0EA61C04}" type="slidenum">
              <a:rPr lang="en-US" smtClean="0"/>
              <a:t>‹#›</a:t>
            </a:fld>
            <a:endParaRPr lang="en-US"/>
          </a:p>
        </p:txBody>
      </p:sp>
    </p:spTree>
    <p:extLst>
      <p:ext uri="{BB962C8B-B14F-4D97-AF65-F5344CB8AC3E}">
        <p14:creationId xmlns:p14="http://schemas.microsoft.com/office/powerpoint/2010/main" val="3803709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4F6AA-C480-4395-A01E-BA9DC388333B}"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EF860-FCB7-4302-8595-3B4B0EA61C04}" type="slidenum">
              <a:rPr lang="en-US" smtClean="0"/>
              <a:t>‹#›</a:t>
            </a:fld>
            <a:endParaRPr lang="en-US"/>
          </a:p>
        </p:txBody>
      </p:sp>
    </p:spTree>
    <p:extLst>
      <p:ext uri="{BB962C8B-B14F-4D97-AF65-F5344CB8AC3E}">
        <p14:creationId xmlns:p14="http://schemas.microsoft.com/office/powerpoint/2010/main" val="40107340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4F6AA-C480-4395-A01E-BA9DC388333B}"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EF860-FCB7-4302-8595-3B4B0EA61C04}" type="slidenum">
              <a:rPr lang="en-US" smtClean="0"/>
              <a:t>‹#›</a:t>
            </a:fld>
            <a:endParaRPr lang="en-US"/>
          </a:p>
        </p:txBody>
      </p:sp>
    </p:spTree>
    <p:extLst>
      <p:ext uri="{BB962C8B-B14F-4D97-AF65-F5344CB8AC3E}">
        <p14:creationId xmlns:p14="http://schemas.microsoft.com/office/powerpoint/2010/main" val="8585772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8"/>
        <p:cNvGrpSpPr/>
        <p:nvPr/>
      </p:nvGrpSpPr>
      <p:grpSpPr>
        <a:xfrm>
          <a:off x="0" y="0"/>
          <a:ext cx="0" cy="0"/>
          <a:chOff x="0" y="0"/>
          <a:chExt cx="0" cy="0"/>
        </a:xfrm>
      </p:grpSpPr>
      <p:sp>
        <p:nvSpPr>
          <p:cNvPr id="217" name="Google Shape;217;p4"/>
          <p:cNvSpPr txBox="1">
            <a:spLocks noGrp="1"/>
          </p:cNvSpPr>
          <p:nvPr>
            <p:ph type="body" idx="1"/>
          </p:nvPr>
        </p:nvSpPr>
        <p:spPr>
          <a:xfrm>
            <a:off x="979833" y="1625400"/>
            <a:ext cx="10232400" cy="42508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Clr>
                <a:schemeClr val="dk1"/>
              </a:buClr>
              <a:buSzPts val="1400"/>
              <a:buChar char="●"/>
              <a:defRPr sz="1467"/>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smtClean="0"/>
              <a:t>Edit Master text styles</a:t>
            </a:r>
          </a:p>
        </p:txBody>
      </p:sp>
      <p:sp>
        <p:nvSpPr>
          <p:cNvPr id="218" name="Google Shape;218;p4"/>
          <p:cNvSpPr txBox="1">
            <a:spLocks noGrp="1"/>
          </p:cNvSpPr>
          <p:nvPr>
            <p:ph type="title"/>
          </p:nvPr>
        </p:nvSpPr>
        <p:spPr>
          <a:xfrm>
            <a:off x="979767" y="1021000"/>
            <a:ext cx="10232400" cy="6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solidFill>
                  <a:schemeClr val="accent3"/>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smtClean="0"/>
              <a:t>Click to edit Master title style</a:t>
            </a:r>
            <a:endParaRPr/>
          </a:p>
        </p:txBody>
      </p:sp>
    </p:spTree>
    <p:extLst>
      <p:ext uri="{BB962C8B-B14F-4D97-AF65-F5344CB8AC3E}">
        <p14:creationId xmlns:p14="http://schemas.microsoft.com/office/powerpoint/2010/main" val="68331178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88"/>
        <p:cNvGrpSpPr/>
        <p:nvPr/>
      </p:nvGrpSpPr>
      <p:grpSpPr>
        <a:xfrm>
          <a:off x="0" y="0"/>
          <a:ext cx="0" cy="0"/>
          <a:chOff x="0" y="0"/>
          <a:chExt cx="0" cy="0"/>
        </a:xfrm>
      </p:grpSpPr>
      <p:sp>
        <p:nvSpPr>
          <p:cNvPr id="217" name="Google Shape;217;p4"/>
          <p:cNvSpPr txBox="1">
            <a:spLocks noGrp="1"/>
          </p:cNvSpPr>
          <p:nvPr>
            <p:ph type="body" idx="1"/>
          </p:nvPr>
        </p:nvSpPr>
        <p:spPr>
          <a:xfrm>
            <a:off x="979833" y="1625400"/>
            <a:ext cx="10232400" cy="42508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Clr>
                <a:schemeClr val="dk1"/>
              </a:buClr>
              <a:buSzPts val="1400"/>
              <a:buChar char="●"/>
              <a:defRPr sz="1467"/>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smtClean="0"/>
              <a:t>Edit Master text styles</a:t>
            </a:r>
          </a:p>
        </p:txBody>
      </p:sp>
      <p:sp>
        <p:nvSpPr>
          <p:cNvPr id="218" name="Google Shape;218;p4"/>
          <p:cNvSpPr txBox="1">
            <a:spLocks noGrp="1"/>
          </p:cNvSpPr>
          <p:nvPr>
            <p:ph type="title"/>
          </p:nvPr>
        </p:nvSpPr>
        <p:spPr>
          <a:xfrm>
            <a:off x="979767" y="1021000"/>
            <a:ext cx="10232400" cy="6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solidFill>
                  <a:schemeClr val="accent3"/>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smtClean="0"/>
              <a:t>Click to edit Master title style</a:t>
            </a:r>
            <a:endParaRPr/>
          </a:p>
        </p:txBody>
      </p:sp>
    </p:spTree>
    <p:extLst>
      <p:ext uri="{BB962C8B-B14F-4D97-AF65-F5344CB8AC3E}">
        <p14:creationId xmlns:p14="http://schemas.microsoft.com/office/powerpoint/2010/main" val="410694536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88"/>
        <p:cNvGrpSpPr/>
        <p:nvPr/>
      </p:nvGrpSpPr>
      <p:grpSpPr>
        <a:xfrm>
          <a:off x="0" y="0"/>
          <a:ext cx="0" cy="0"/>
          <a:chOff x="0" y="0"/>
          <a:chExt cx="0" cy="0"/>
        </a:xfrm>
      </p:grpSpPr>
      <p:sp>
        <p:nvSpPr>
          <p:cNvPr id="217" name="Google Shape;217;p4"/>
          <p:cNvSpPr txBox="1">
            <a:spLocks noGrp="1"/>
          </p:cNvSpPr>
          <p:nvPr>
            <p:ph type="body" idx="1"/>
          </p:nvPr>
        </p:nvSpPr>
        <p:spPr>
          <a:xfrm>
            <a:off x="979833" y="1625400"/>
            <a:ext cx="10232400" cy="42508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Clr>
                <a:schemeClr val="dk1"/>
              </a:buClr>
              <a:buSzPts val="1400"/>
              <a:buChar char="●"/>
              <a:defRPr sz="1467"/>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smtClean="0"/>
              <a:t>Edit Master text styles</a:t>
            </a:r>
          </a:p>
        </p:txBody>
      </p:sp>
      <p:sp>
        <p:nvSpPr>
          <p:cNvPr id="218" name="Google Shape;218;p4"/>
          <p:cNvSpPr txBox="1">
            <a:spLocks noGrp="1"/>
          </p:cNvSpPr>
          <p:nvPr>
            <p:ph type="title"/>
          </p:nvPr>
        </p:nvSpPr>
        <p:spPr>
          <a:xfrm>
            <a:off x="979767" y="1021000"/>
            <a:ext cx="10232400" cy="6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solidFill>
                  <a:schemeClr val="accent3"/>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smtClean="0"/>
              <a:t>Click to edit Master title style</a:t>
            </a:r>
            <a:endParaRPr/>
          </a:p>
        </p:txBody>
      </p:sp>
    </p:spTree>
    <p:extLst>
      <p:ext uri="{BB962C8B-B14F-4D97-AF65-F5344CB8AC3E}">
        <p14:creationId xmlns:p14="http://schemas.microsoft.com/office/powerpoint/2010/main" val="1642787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319668605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88"/>
        <p:cNvGrpSpPr/>
        <p:nvPr/>
      </p:nvGrpSpPr>
      <p:grpSpPr>
        <a:xfrm>
          <a:off x="0" y="0"/>
          <a:ext cx="0" cy="0"/>
          <a:chOff x="0" y="0"/>
          <a:chExt cx="0" cy="0"/>
        </a:xfrm>
      </p:grpSpPr>
      <p:sp>
        <p:nvSpPr>
          <p:cNvPr id="217" name="Google Shape;217;p4"/>
          <p:cNvSpPr txBox="1">
            <a:spLocks noGrp="1"/>
          </p:cNvSpPr>
          <p:nvPr>
            <p:ph type="body" idx="1"/>
          </p:nvPr>
        </p:nvSpPr>
        <p:spPr>
          <a:xfrm>
            <a:off x="979833" y="1625400"/>
            <a:ext cx="10232400" cy="42508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Clr>
                <a:schemeClr val="dk1"/>
              </a:buClr>
              <a:buSzPts val="1400"/>
              <a:buChar char="●"/>
              <a:defRPr sz="1467"/>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smtClean="0"/>
              <a:t>Edit Master text styles</a:t>
            </a:r>
          </a:p>
        </p:txBody>
      </p:sp>
      <p:sp>
        <p:nvSpPr>
          <p:cNvPr id="218" name="Google Shape;218;p4"/>
          <p:cNvSpPr txBox="1">
            <a:spLocks noGrp="1"/>
          </p:cNvSpPr>
          <p:nvPr>
            <p:ph type="title"/>
          </p:nvPr>
        </p:nvSpPr>
        <p:spPr>
          <a:xfrm>
            <a:off x="979767" y="1021000"/>
            <a:ext cx="10232400" cy="6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solidFill>
                  <a:schemeClr val="accent3"/>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smtClean="0"/>
              <a:t>Click to edit Master title style</a:t>
            </a:r>
            <a:endParaRPr/>
          </a:p>
        </p:txBody>
      </p:sp>
    </p:spTree>
    <p:extLst>
      <p:ext uri="{BB962C8B-B14F-4D97-AF65-F5344CB8AC3E}">
        <p14:creationId xmlns:p14="http://schemas.microsoft.com/office/powerpoint/2010/main" val="304126755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206"/>
        <p:cNvGrpSpPr/>
        <p:nvPr/>
      </p:nvGrpSpPr>
      <p:grpSpPr>
        <a:xfrm>
          <a:off x="0" y="0"/>
          <a:ext cx="0" cy="0"/>
          <a:chOff x="0" y="0"/>
          <a:chExt cx="0" cy="0"/>
        </a:xfrm>
      </p:grpSpPr>
    </p:spTree>
    <p:extLst>
      <p:ext uri="{BB962C8B-B14F-4D97-AF65-F5344CB8AC3E}">
        <p14:creationId xmlns:p14="http://schemas.microsoft.com/office/powerpoint/2010/main" val="342550059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2206"/>
        <p:cNvGrpSpPr/>
        <p:nvPr/>
      </p:nvGrpSpPr>
      <p:grpSpPr>
        <a:xfrm>
          <a:off x="0" y="0"/>
          <a:ext cx="0" cy="0"/>
          <a:chOff x="0" y="0"/>
          <a:chExt cx="0" cy="0"/>
        </a:xfrm>
      </p:grpSpPr>
    </p:spTree>
    <p:extLst>
      <p:ext uri="{BB962C8B-B14F-4D97-AF65-F5344CB8AC3E}">
        <p14:creationId xmlns:p14="http://schemas.microsoft.com/office/powerpoint/2010/main" val="385528005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2206"/>
        <p:cNvGrpSpPr/>
        <p:nvPr/>
      </p:nvGrpSpPr>
      <p:grpSpPr>
        <a:xfrm>
          <a:off x="0" y="0"/>
          <a:ext cx="0" cy="0"/>
          <a:chOff x="0" y="0"/>
          <a:chExt cx="0" cy="0"/>
        </a:xfrm>
      </p:grpSpPr>
    </p:spTree>
    <p:extLst>
      <p:ext uri="{BB962C8B-B14F-4D97-AF65-F5344CB8AC3E}">
        <p14:creationId xmlns:p14="http://schemas.microsoft.com/office/powerpoint/2010/main" val="275983767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2206"/>
        <p:cNvGrpSpPr/>
        <p:nvPr/>
      </p:nvGrpSpPr>
      <p:grpSpPr>
        <a:xfrm>
          <a:off x="0" y="0"/>
          <a:ext cx="0" cy="0"/>
          <a:chOff x="0" y="0"/>
          <a:chExt cx="0" cy="0"/>
        </a:xfrm>
      </p:grpSpPr>
    </p:spTree>
    <p:extLst>
      <p:ext uri="{BB962C8B-B14F-4D97-AF65-F5344CB8AC3E}">
        <p14:creationId xmlns:p14="http://schemas.microsoft.com/office/powerpoint/2010/main" val="35514902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7645023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20064697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22467429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A2F9A-8986-416D-91EF-CE2A5D82995F}" type="datetimeFigureOut">
              <a:rPr lang="vi-VN" smtClean="0"/>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50A2286-50F8-469D-8106-CDB4365AEAC3}" type="slidenum">
              <a:rPr lang="vi-VN" smtClean="0"/>
              <a:t>‹#›</a:t>
            </a:fld>
            <a:endParaRPr lang="vi-VN"/>
          </a:p>
        </p:txBody>
      </p:sp>
    </p:spTree>
    <p:extLst>
      <p:ext uri="{BB962C8B-B14F-4D97-AF65-F5344CB8AC3E}">
        <p14:creationId xmlns:p14="http://schemas.microsoft.com/office/powerpoint/2010/main" val="1831229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4F6AA-C480-4395-A01E-BA9DC388333B}" type="datetimeFigureOut">
              <a:rPr lang="en-US" smtClean="0"/>
              <a:t>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EF860-FCB7-4302-8595-3B4B0EA61C04}" type="slidenum">
              <a:rPr lang="en-US" smtClean="0"/>
              <a:t>‹#›</a:t>
            </a:fld>
            <a:endParaRPr lang="en-US"/>
          </a:p>
        </p:txBody>
      </p:sp>
    </p:spTree>
    <p:extLst>
      <p:ext uri="{BB962C8B-B14F-4D97-AF65-F5344CB8AC3E}">
        <p14:creationId xmlns:p14="http://schemas.microsoft.com/office/powerpoint/2010/main" val="184768484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42" r:id="rId3"/>
    <p:sldLayoutId id="2147483741" r:id="rId4"/>
    <p:sldLayoutId id="2147483740" r:id="rId5"/>
    <p:sldLayoutId id="2147483739" r:id="rId6"/>
    <p:sldLayoutId id="2147483738" r:id="rId7"/>
    <p:sldLayoutId id="2147483737" r:id="rId8"/>
    <p:sldLayoutId id="2147483736" r:id="rId9"/>
    <p:sldLayoutId id="2147483735" r:id="rId10"/>
    <p:sldLayoutId id="2147483734" r:id="rId11"/>
    <p:sldLayoutId id="2147483733" r:id="rId12"/>
    <p:sldLayoutId id="2147483732" r:id="rId13"/>
    <p:sldLayoutId id="2147483731" r:id="rId14"/>
    <p:sldLayoutId id="2147483730" r:id="rId15"/>
    <p:sldLayoutId id="2147483729" r:id="rId16"/>
    <p:sldLayoutId id="2147483728" r:id="rId17"/>
    <p:sldLayoutId id="2147483727" r:id="rId18"/>
    <p:sldLayoutId id="2147483726" r:id="rId19"/>
    <p:sldLayoutId id="2147483725" r:id="rId20"/>
    <p:sldLayoutId id="2147483724" r:id="rId21"/>
    <p:sldLayoutId id="2147483721" r:id="rId22"/>
    <p:sldLayoutId id="2147483720" r:id="rId23"/>
    <p:sldLayoutId id="2147483719" r:id="rId24"/>
    <p:sldLayoutId id="2147483718" r:id="rId25"/>
    <p:sldLayoutId id="2147483717" r:id="rId26"/>
    <p:sldLayoutId id="2147483716" r:id="rId27"/>
    <p:sldLayoutId id="2147483715" r:id="rId28"/>
    <p:sldLayoutId id="2147483714" r:id="rId29"/>
    <p:sldLayoutId id="2147483713" r:id="rId30"/>
    <p:sldLayoutId id="2147483712" r:id="rId31"/>
    <p:sldLayoutId id="2147483709" r:id="rId32"/>
    <p:sldLayoutId id="2147483708" r:id="rId33"/>
    <p:sldLayoutId id="2147483707" r:id="rId34"/>
    <p:sldLayoutId id="2147483704" r:id="rId35"/>
    <p:sldLayoutId id="2147483703" r:id="rId36"/>
    <p:sldLayoutId id="2147483692" r:id="rId37"/>
    <p:sldLayoutId id="2147483693" r:id="rId38"/>
    <p:sldLayoutId id="2147483694" r:id="rId39"/>
    <p:sldLayoutId id="2147483695" r:id="rId40"/>
    <p:sldLayoutId id="2147483696" r:id="rId41"/>
    <p:sldLayoutId id="2147483743" r:id="rId42"/>
    <p:sldLayoutId id="2147483697" r:id="rId43"/>
    <p:sldLayoutId id="2147483698" r:id="rId44"/>
    <p:sldLayoutId id="2147483699" r:id="rId45"/>
    <p:sldLayoutId id="2147483700" r:id="rId46"/>
    <p:sldLayoutId id="2147483701" r:id="rId47"/>
    <p:sldLayoutId id="2147483722" r:id="rId48"/>
    <p:sldLayoutId id="2147483710" r:id="rId49"/>
    <p:sldLayoutId id="2147483705" r:id="rId50"/>
    <p:sldLayoutId id="2147483702" r:id="rId51"/>
    <p:sldLayoutId id="2147483723" r:id="rId52"/>
    <p:sldLayoutId id="2147483711" r:id="rId53"/>
    <p:sldLayoutId id="2147483706" r:id="rId5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47.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microsoft.com/office/2007/relationships/hdphoto" Target="../media/hdphoto4.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89688" y1="40625" x2="89375" y2="79531"/>
                        <a14:foregroundMark x1="24844" y1="86875" x2="25625" y2="77188"/>
                        <a14:foregroundMark x1="25938" y1="90938" x2="25938" y2="95156"/>
                        <a14:foregroundMark x1="56875" y1="75938" x2="56875" y2="85625"/>
                        <a14:foregroundMark x1="25938" y1="76875" x2="26250" y2="59688"/>
                      </a14:backgroundRemoval>
                    </a14:imgEffect>
                  </a14:imgLayer>
                </a14:imgProps>
              </a:ext>
              <a:ext uri="{28A0092B-C50C-407E-A947-70E740481C1C}">
                <a14:useLocalDpi xmlns:a14="http://schemas.microsoft.com/office/drawing/2010/main" val="0"/>
              </a:ext>
            </a:extLst>
          </a:blip>
          <a:stretch>
            <a:fillRect/>
          </a:stretch>
        </p:blipFill>
        <p:spPr>
          <a:xfrm>
            <a:off x="7675418" y="0"/>
            <a:ext cx="4516582" cy="4454236"/>
          </a:xfrm>
          <a:prstGeom prst="rect">
            <a:avLst/>
          </a:prstGeom>
        </p:spPr>
      </p:pic>
      <p:sp>
        <p:nvSpPr>
          <p:cNvPr id="5" name="Rounded Rectangle 4"/>
          <p:cNvSpPr/>
          <p:nvPr/>
        </p:nvSpPr>
        <p:spPr>
          <a:xfrm>
            <a:off x="207817" y="166256"/>
            <a:ext cx="8049491" cy="23691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Palatino Linotype" panose="02040502050505030304" pitchFamily="18" charset="0"/>
                <a:ea typeface="Calibri" panose="020F0502020204030204" pitchFamily="34" charset="0"/>
              </a:rPr>
              <a:t>CHỦ ĐỀ 4: </a:t>
            </a:r>
            <a:br>
              <a:rPr lang="en-US" sz="2800" dirty="0">
                <a:solidFill>
                  <a:srgbClr val="FF0000"/>
                </a:solidFill>
                <a:latin typeface="Palatino Linotype" panose="02040502050505030304" pitchFamily="18" charset="0"/>
                <a:ea typeface="Calibri" panose="020F0502020204030204" pitchFamily="34" charset="0"/>
              </a:rPr>
            </a:br>
            <a:r>
              <a:rPr lang="en-US" sz="2800" dirty="0">
                <a:solidFill>
                  <a:schemeClr val="accent5">
                    <a:lumMod val="50000"/>
                  </a:schemeClr>
                </a:solidFill>
                <a:latin typeface="Palatino Linotype" panose="02040502050505030304" pitchFamily="18" charset="0"/>
                <a:ea typeface="Calibri" panose="020F0502020204030204" pitchFamily="34" charset="0"/>
              </a:rPr>
              <a:t>MỘT SỐ VẬT LIỆU, NHIÊN </a:t>
            </a:r>
            <a:r>
              <a:rPr lang="en-US" sz="2800" dirty="0" smtClean="0">
                <a:solidFill>
                  <a:schemeClr val="accent5">
                    <a:lumMod val="50000"/>
                  </a:schemeClr>
                </a:solidFill>
                <a:latin typeface="Palatino Linotype" panose="02040502050505030304" pitchFamily="18" charset="0"/>
                <a:ea typeface="Calibri" panose="020F0502020204030204" pitchFamily="34" charset="0"/>
              </a:rPr>
              <a:t>LIỆU,NGUYÊN </a:t>
            </a:r>
            <a:r>
              <a:rPr lang="en-US" sz="2800" dirty="0">
                <a:solidFill>
                  <a:schemeClr val="accent5">
                    <a:lumMod val="50000"/>
                  </a:schemeClr>
                </a:solidFill>
                <a:latin typeface="Palatino Linotype" panose="02040502050505030304" pitchFamily="18" charset="0"/>
                <a:ea typeface="Calibri" panose="020F0502020204030204" pitchFamily="34" charset="0"/>
              </a:rPr>
              <a:t>LIỆU, </a:t>
            </a:r>
            <a:r>
              <a:rPr lang="en-US" sz="2800" dirty="0" smtClean="0">
                <a:solidFill>
                  <a:schemeClr val="accent5">
                    <a:lumMod val="50000"/>
                  </a:schemeClr>
                </a:solidFill>
                <a:latin typeface="Palatino Linotype" panose="02040502050505030304" pitchFamily="18" charset="0"/>
                <a:ea typeface="Calibri" panose="020F0502020204030204" pitchFamily="34" charset="0"/>
              </a:rPr>
              <a:t>LƯƠNG </a:t>
            </a:r>
            <a:r>
              <a:rPr lang="en-US" sz="2800" dirty="0">
                <a:solidFill>
                  <a:schemeClr val="accent5">
                    <a:lumMod val="50000"/>
                  </a:schemeClr>
                </a:solidFill>
                <a:latin typeface="Palatino Linotype" panose="02040502050505030304" pitchFamily="18" charset="0"/>
                <a:ea typeface="Calibri" panose="020F0502020204030204" pitchFamily="34" charset="0"/>
              </a:rPr>
              <a:t>THỰC, THỰC PHẨM THÔNG DỤNG. </a:t>
            </a:r>
            <a:r>
              <a:rPr lang="en-US" sz="2800" dirty="0" smtClean="0">
                <a:solidFill>
                  <a:schemeClr val="accent5">
                    <a:lumMod val="50000"/>
                  </a:schemeClr>
                </a:solidFill>
                <a:latin typeface="Palatino Linotype" panose="02040502050505030304" pitchFamily="18" charset="0"/>
                <a:ea typeface="Calibri" panose="020F0502020204030204" pitchFamily="34" charset="0"/>
              </a:rPr>
              <a:t>TÍNH </a:t>
            </a:r>
            <a:r>
              <a:rPr lang="en-US" sz="2800" dirty="0">
                <a:solidFill>
                  <a:schemeClr val="accent5">
                    <a:lumMod val="50000"/>
                  </a:schemeClr>
                </a:solidFill>
                <a:latin typeface="Palatino Linotype" panose="02040502050505030304" pitchFamily="18" charset="0"/>
                <a:ea typeface="Calibri" panose="020F0502020204030204" pitchFamily="34" charset="0"/>
              </a:rPr>
              <a:t>CHẤT VÀ ỨNG DỤNG CỦA CHÚNG</a:t>
            </a:r>
            <a:endParaRPr lang="en-US" sz="2800" dirty="0">
              <a:solidFill>
                <a:schemeClr val="accent5">
                  <a:lumMod val="50000"/>
                </a:schemeClr>
              </a:solidFill>
            </a:endParaRPr>
          </a:p>
        </p:txBody>
      </p:sp>
      <p:sp>
        <p:nvSpPr>
          <p:cNvPr id="6" name="TextBox 5"/>
          <p:cNvSpPr txBox="1"/>
          <p:nvPr/>
        </p:nvSpPr>
        <p:spPr>
          <a:xfrm>
            <a:off x="1066799" y="2771535"/>
            <a:ext cx="7536873" cy="1446550"/>
          </a:xfrm>
          <a:prstGeom prst="rect">
            <a:avLst/>
          </a:prstGeom>
          <a:noFill/>
        </p:spPr>
        <p:txBody>
          <a:bodyPr wrap="square" rtlCol="0">
            <a:spAutoFit/>
          </a:bodyPr>
          <a:lstStyle/>
          <a:p>
            <a:r>
              <a:rPr lang="en-US" sz="4400" dirty="0" smtClean="0">
                <a:solidFill>
                  <a:srgbClr val="FF0000"/>
                </a:solidFill>
                <a:latin typeface="Palatino Linotype" panose="02040502050505030304" pitchFamily="18" charset="0"/>
              </a:rPr>
              <a:t>BÀI 11: </a:t>
            </a:r>
            <a:r>
              <a:rPr lang="en-US" sz="4400" dirty="0" smtClean="0">
                <a:solidFill>
                  <a:srgbClr val="0070C0"/>
                </a:solidFill>
                <a:latin typeface="Palatino Linotype" panose="02040502050505030304" pitchFamily="18" charset="0"/>
              </a:rPr>
              <a:t>MỘT SỐ VẬT LIỆU THÔNG DỤNG (2 TIẾT)</a:t>
            </a:r>
            <a:endParaRPr lang="en-US" sz="4400" dirty="0">
              <a:solidFill>
                <a:srgbClr val="0070C0"/>
              </a:solidFill>
              <a:latin typeface="Palatino Linotype" panose="02040502050505030304" pitchFamily="18" charset="0"/>
            </a:endParaRPr>
          </a:p>
        </p:txBody>
      </p:sp>
      <p:pic>
        <p:nvPicPr>
          <p:cNvPr id="7" name="Picture 4" descr="Năm Mới Của Việt Nam Hoa Mai Tết Việt Năm Mới Chúc Mừng Năm Mới Dưa Hấu Bánh Bao Cành Hoa Biểu Ngữ Hoa Vàng Biểu Ngữ Banner Phông Chữ Phát Sáng Cây Cọ Lá PNG , Tết Việt Nam, Tết âm Lịch ở Việt Nam, Tết Hình ảnh PNG và PSD"/>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375" l="0" r="100000"/>
                    </a14:imgEffect>
                  </a14:imgLayer>
                </a14:imgProps>
              </a:ext>
              <a:ext uri="{28A0092B-C50C-407E-A947-70E740481C1C}">
                <a14:useLocalDpi xmlns:a14="http://schemas.microsoft.com/office/drawing/2010/main" val="0"/>
              </a:ext>
            </a:extLst>
          </a:blip>
          <a:srcRect/>
          <a:stretch>
            <a:fillRect/>
          </a:stretch>
        </p:blipFill>
        <p:spPr bwMode="auto">
          <a:xfrm>
            <a:off x="9933709" y="4589028"/>
            <a:ext cx="2075008" cy="20750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2020 Năm Của Thần Tài Lộc Vàng Thỏi Vàng Lễ Hội Yếu Tố Gif PNG , Chuột, Thần Tài, Gif Hình ảnh PNG và PSD"/>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031" b="100000" l="2656" r="100000"/>
                    </a14:imgEffect>
                  </a14:imgLayer>
                </a14:imgProps>
              </a:ext>
              <a:ext uri="{28A0092B-C50C-407E-A947-70E740481C1C}">
                <a14:useLocalDpi xmlns:a14="http://schemas.microsoft.com/office/drawing/2010/main" val="0"/>
              </a:ext>
            </a:extLst>
          </a:blip>
          <a:srcRect/>
          <a:stretch>
            <a:fillRect/>
          </a:stretch>
        </p:blipFill>
        <p:spPr bwMode="auto">
          <a:xfrm rot="958602">
            <a:off x="291389" y="4395065"/>
            <a:ext cx="2462934" cy="24629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ăm Mới Truyền Thống Của Trung Quốc Năm Mới Năm Con Hổ Năm Con Hổ đỏ Cuộn Giấy PNG , Tết, Năm Mới, Năm Dần Hình ảnh PNG và Vecto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9844" l="0" r="100000"/>
                    </a14:imgEffect>
                  </a14:imgLayer>
                </a14:imgProps>
              </a:ext>
              <a:ext uri="{28A0092B-C50C-407E-A947-70E740481C1C}">
                <a14:useLocalDpi xmlns:a14="http://schemas.microsoft.com/office/drawing/2010/main" val="0"/>
              </a:ext>
            </a:extLst>
          </a:blip>
          <a:srcRect/>
          <a:stretch>
            <a:fillRect/>
          </a:stretch>
        </p:blipFill>
        <p:spPr bwMode="auto">
          <a:xfrm>
            <a:off x="3588327" y="3593679"/>
            <a:ext cx="5600099" cy="46524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99708" y="5395699"/>
            <a:ext cx="4447310" cy="461665"/>
          </a:xfrm>
          <a:prstGeom prst="rect">
            <a:avLst/>
          </a:prstGeom>
          <a:noFill/>
        </p:spPr>
        <p:txBody>
          <a:bodyPr wrap="square" rtlCol="0">
            <a:spAutoFit/>
          </a:bodyPr>
          <a:lstStyle/>
          <a:p>
            <a:r>
              <a:rPr lang="en-US" sz="2400" dirty="0" smtClean="0">
                <a:solidFill>
                  <a:srgbClr val="FECACA"/>
                </a:solidFill>
                <a:latin typeface=".VnBodoniH" panose="020B7200000000000000" pitchFamily="34" charset="0"/>
              </a:rPr>
              <a:t>HAPPY NEW YEAR</a:t>
            </a:r>
            <a:endParaRPr lang="en-US" sz="2400" dirty="0">
              <a:solidFill>
                <a:srgbClr val="FECACA"/>
              </a:solidFill>
              <a:latin typeface=".VnBodoniH" panose="020B7200000000000000" pitchFamily="34" charset="0"/>
            </a:endParaRPr>
          </a:p>
        </p:txBody>
      </p:sp>
    </p:spTree>
    <p:extLst>
      <p:ext uri="{BB962C8B-B14F-4D97-AF65-F5344CB8AC3E}">
        <p14:creationId xmlns:p14="http://schemas.microsoft.com/office/powerpoint/2010/main" val="296816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par>
                                <p:cTn id="15" presetID="27" presetClass="emph" presetSubtype="0" repeatCount="indefinite" fill="remove" nodeType="withEffect">
                                  <p:stCondLst>
                                    <p:cond delay="0"/>
                                  </p:stCondLst>
                                  <p:childTnLst>
                                    <p:animClr clrSpc="rgb" dir="cw">
                                      <p:cBhvr override="childStyle">
                                        <p:cTn id="16" dur="250" autoRev="1" fill="remove"/>
                                        <p:tgtEl>
                                          <p:spTgt spid="9">
                                            <p:txEl>
                                              <p:pRg st="0" end="0"/>
                                            </p:txEl>
                                          </p:spTgt>
                                        </p:tgtEl>
                                        <p:attrNameLst>
                                          <p:attrName>style.color</p:attrName>
                                        </p:attrNameLst>
                                      </p:cBhvr>
                                      <p:to>
                                        <a:schemeClr val="bg1"/>
                                      </p:to>
                                    </p:animClr>
                                    <p:animClr clrSpc="rgb" dir="cw">
                                      <p:cBhvr>
                                        <p:cTn id="17" dur="250" autoRev="1" fill="remove"/>
                                        <p:tgtEl>
                                          <p:spTgt spid="9">
                                            <p:txEl>
                                              <p:pRg st="0" end="0"/>
                                            </p:txEl>
                                          </p:spTgt>
                                        </p:tgtEl>
                                        <p:attrNameLst>
                                          <p:attrName>fillcolor</p:attrName>
                                        </p:attrNameLst>
                                      </p:cBhvr>
                                      <p:to>
                                        <a:schemeClr val="bg1"/>
                                      </p:to>
                                    </p:animClr>
                                    <p:set>
                                      <p:cBhvr>
                                        <p:cTn id="18" dur="250" autoRev="1" fill="remove"/>
                                        <p:tgtEl>
                                          <p:spTgt spid="9">
                                            <p:txEl>
                                              <p:pRg st="0" end="0"/>
                                            </p:txEl>
                                          </p:spTgt>
                                        </p:tgtEl>
                                        <p:attrNameLst>
                                          <p:attrName>fill.type</p:attrName>
                                        </p:attrNameLst>
                                      </p:cBhvr>
                                      <p:to>
                                        <p:strVal val="solid"/>
                                      </p:to>
                                    </p:set>
                                    <p:set>
                                      <p:cBhvr>
                                        <p:cTn id="19" dur="250" autoRev="1" fill="remove"/>
                                        <p:tgtEl>
                                          <p:spTgt spid="9">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785" y="-35547"/>
            <a:ext cx="11914908" cy="646331"/>
          </a:xfrm>
          <a:prstGeom prst="rect">
            <a:avLst/>
          </a:prstGeom>
          <a:noFill/>
        </p:spPr>
        <p:txBody>
          <a:bodyPr wrap="square" rtlCol="0">
            <a:spAutoFit/>
          </a:bodyPr>
          <a:lstStyle/>
          <a:p>
            <a:r>
              <a:rPr lang="en-US" sz="3600" b="1" dirty="0">
                <a:solidFill>
                  <a:srgbClr val="002060"/>
                </a:solidFill>
                <a:latin typeface="Arial" pitchFamily="34" charset="0"/>
                <a:cs typeface="Arial" pitchFamily="34" charset="0"/>
              </a:rPr>
              <a:t>2. MỘT SỐ TÍNH CHẤT VÀ ỨNG DỤNG CỦA VẬT LIỆU</a:t>
            </a:r>
            <a:endParaRPr lang="vi-VN" sz="3600" b="1" dirty="0">
              <a:solidFill>
                <a:srgbClr val="002060"/>
              </a:solidFill>
              <a:latin typeface="Arial" pitchFamily="34" charset="0"/>
              <a:cs typeface="Arial" pitchFamily="34" charset="0"/>
            </a:endParaRPr>
          </a:p>
        </p:txBody>
      </p:sp>
      <p:graphicFrame>
        <p:nvGraphicFramePr>
          <p:cNvPr id="10" name="Content Placeholder 7"/>
          <p:cNvGraphicFramePr>
            <a:graphicFrameLocks/>
          </p:cNvGraphicFramePr>
          <p:nvPr>
            <p:extLst>
              <p:ext uri="{D42A27DB-BD31-4B8C-83A1-F6EECF244321}">
                <p14:modId xmlns:p14="http://schemas.microsoft.com/office/powerpoint/2010/main" val="2672819183"/>
              </p:ext>
            </p:extLst>
          </p:nvPr>
        </p:nvGraphicFramePr>
        <p:xfrm>
          <a:off x="1981200" y="2590800"/>
          <a:ext cx="8229602" cy="3413760"/>
        </p:xfrm>
        <a:graphic>
          <a:graphicData uri="http://schemas.openxmlformats.org/drawingml/2006/table">
            <a:tbl>
              <a:tblPr firstRow="1" bandRow="1">
                <a:tableStyleId>{8799B23B-EC83-4686-B30A-512413B5E67A}</a:tableStyleId>
              </a:tblPr>
              <a:tblGrid>
                <a:gridCol w="1524000">
                  <a:extLst>
                    <a:ext uri="{9D8B030D-6E8A-4147-A177-3AD203B41FA5}">
                      <a16:colId xmlns="" xmlns:a16="http://schemas.microsoft.com/office/drawing/2014/main" val="20000"/>
                    </a:ext>
                  </a:extLst>
                </a:gridCol>
                <a:gridCol w="861392">
                  <a:extLst>
                    <a:ext uri="{9D8B030D-6E8A-4147-A177-3AD203B41FA5}">
                      <a16:colId xmlns="" xmlns:a16="http://schemas.microsoft.com/office/drawing/2014/main" val="20001"/>
                    </a:ext>
                  </a:extLst>
                </a:gridCol>
                <a:gridCol w="662608">
                  <a:extLst>
                    <a:ext uri="{9D8B030D-6E8A-4147-A177-3AD203B41FA5}">
                      <a16:colId xmlns="" xmlns:a16="http://schemas.microsoft.com/office/drawing/2014/main" val="20002"/>
                    </a:ext>
                  </a:extLst>
                </a:gridCol>
                <a:gridCol w="768627">
                  <a:extLst>
                    <a:ext uri="{9D8B030D-6E8A-4147-A177-3AD203B41FA5}">
                      <a16:colId xmlns="" xmlns:a16="http://schemas.microsoft.com/office/drawing/2014/main" val="20003"/>
                    </a:ext>
                  </a:extLst>
                </a:gridCol>
                <a:gridCol w="834887">
                  <a:extLst>
                    <a:ext uri="{9D8B030D-6E8A-4147-A177-3AD203B41FA5}">
                      <a16:colId xmlns="" xmlns:a16="http://schemas.microsoft.com/office/drawing/2014/main" val="20004"/>
                    </a:ext>
                  </a:extLst>
                </a:gridCol>
                <a:gridCol w="954157">
                  <a:extLst>
                    <a:ext uri="{9D8B030D-6E8A-4147-A177-3AD203B41FA5}">
                      <a16:colId xmlns="" xmlns:a16="http://schemas.microsoft.com/office/drawing/2014/main" val="20005"/>
                    </a:ext>
                  </a:extLst>
                </a:gridCol>
                <a:gridCol w="795129">
                  <a:extLst>
                    <a:ext uri="{9D8B030D-6E8A-4147-A177-3AD203B41FA5}">
                      <a16:colId xmlns="" xmlns:a16="http://schemas.microsoft.com/office/drawing/2014/main" val="20006"/>
                    </a:ext>
                  </a:extLst>
                </a:gridCol>
                <a:gridCol w="838200">
                  <a:extLst>
                    <a:ext uri="{9D8B030D-6E8A-4147-A177-3AD203B41FA5}">
                      <a16:colId xmlns="" xmlns:a16="http://schemas.microsoft.com/office/drawing/2014/main" val="20007"/>
                    </a:ext>
                  </a:extLst>
                </a:gridCol>
                <a:gridCol w="990602">
                  <a:extLst>
                    <a:ext uri="{9D8B030D-6E8A-4147-A177-3AD203B41FA5}">
                      <a16:colId xmlns="" xmlns:a16="http://schemas.microsoft.com/office/drawing/2014/main" val="20008"/>
                    </a:ext>
                  </a:extLst>
                </a:gridCol>
              </a:tblGrid>
              <a:tr h="370840">
                <a:tc>
                  <a:txBody>
                    <a:bodyPr/>
                    <a:lstStyle/>
                    <a:p>
                      <a:endParaRPr lang="vi-VN" dirty="0" smtClean="0"/>
                    </a:p>
                    <a:p>
                      <a:endParaRPr lang="vi-VN" dirty="0"/>
                    </a:p>
                  </a:txBody>
                  <a:tcPr/>
                </a:tc>
                <a:tc>
                  <a:txBody>
                    <a:bodyPr/>
                    <a:lstStyle/>
                    <a:p>
                      <a:r>
                        <a:rPr lang="vi-VN" dirty="0" smtClean="0"/>
                        <a:t>Cứng</a:t>
                      </a:r>
                      <a:endParaRPr lang="vi-VN" dirty="0"/>
                    </a:p>
                  </a:txBody>
                  <a:tcPr/>
                </a:tc>
                <a:tc>
                  <a:txBody>
                    <a:bodyPr/>
                    <a:lstStyle/>
                    <a:p>
                      <a:r>
                        <a:rPr lang="vi-VN" dirty="0" smtClean="0"/>
                        <a:t>Dẻo</a:t>
                      </a:r>
                      <a:endParaRPr lang="vi-VN" dirty="0"/>
                    </a:p>
                  </a:txBody>
                  <a:tcPr/>
                </a:tc>
                <a:tc>
                  <a:txBody>
                    <a:bodyPr/>
                    <a:lstStyle/>
                    <a:p>
                      <a:r>
                        <a:rPr lang="vi-VN" dirty="0" smtClean="0"/>
                        <a:t>Giòn</a:t>
                      </a:r>
                      <a:endParaRPr lang="vi-VN" dirty="0"/>
                    </a:p>
                  </a:txBody>
                  <a:tcPr/>
                </a:tc>
                <a:tc>
                  <a:txBody>
                    <a:bodyPr/>
                    <a:lstStyle/>
                    <a:p>
                      <a:r>
                        <a:rPr lang="vi-VN" dirty="0" smtClean="0"/>
                        <a:t>Đàn</a:t>
                      </a:r>
                      <a:r>
                        <a:rPr lang="vi-VN" baseline="0" dirty="0" smtClean="0"/>
                        <a:t> hồi</a:t>
                      </a:r>
                      <a:endParaRPr lang="vi-VN" dirty="0"/>
                    </a:p>
                  </a:txBody>
                  <a:tcPr/>
                </a:tc>
                <a:tc>
                  <a:txBody>
                    <a:bodyPr/>
                    <a:lstStyle/>
                    <a:p>
                      <a:r>
                        <a:rPr lang="vi-VN" dirty="0" smtClean="0"/>
                        <a:t>Dẫn điện,</a:t>
                      </a:r>
                      <a:r>
                        <a:rPr lang="vi-VN" baseline="0" dirty="0" smtClean="0"/>
                        <a:t> nhiệt tốt</a:t>
                      </a:r>
                      <a:endParaRPr lang="vi-VN" dirty="0"/>
                    </a:p>
                  </a:txBody>
                  <a:tcPr/>
                </a:tc>
                <a:tc>
                  <a:txBody>
                    <a:bodyPr/>
                    <a:lstStyle/>
                    <a:p>
                      <a:r>
                        <a:rPr lang="vi-VN" dirty="0" smtClean="0"/>
                        <a:t>Dễ cháy</a:t>
                      </a:r>
                      <a:endParaRPr lang="vi-VN" dirty="0"/>
                    </a:p>
                  </a:txBody>
                  <a:tcPr/>
                </a:tc>
                <a:tc>
                  <a:txBody>
                    <a:bodyPr/>
                    <a:lstStyle/>
                    <a:p>
                      <a:r>
                        <a:rPr lang="vi-VN" dirty="0" smtClean="0"/>
                        <a:t>Bị gỉ</a:t>
                      </a:r>
                      <a:endParaRPr lang="vi-VN" dirty="0"/>
                    </a:p>
                  </a:txBody>
                  <a:tcPr/>
                </a:tc>
                <a:tc>
                  <a:txBody>
                    <a:bodyPr/>
                    <a:lstStyle/>
                    <a:p>
                      <a:r>
                        <a:rPr lang="vi-VN" dirty="0" smtClean="0"/>
                        <a:t>Bị ăn</a:t>
                      </a:r>
                      <a:r>
                        <a:rPr lang="vi-VN" baseline="0" dirty="0" smtClean="0"/>
                        <a:t> mòn</a:t>
                      </a:r>
                      <a:endParaRPr lang="vi-VN" dirty="0"/>
                    </a:p>
                  </a:txBody>
                  <a:tcPr/>
                </a:tc>
                <a:extLst>
                  <a:ext uri="{0D108BD9-81ED-4DB2-BD59-A6C34878D82A}">
                    <a16:rowId xmlns="" xmlns:a16="http://schemas.microsoft.com/office/drawing/2014/main" val="10000"/>
                  </a:ext>
                </a:extLst>
              </a:tr>
              <a:tr h="370840">
                <a:tc>
                  <a:txBody>
                    <a:bodyPr/>
                    <a:lstStyle/>
                    <a:p>
                      <a:r>
                        <a:rPr lang="vi-VN" dirty="0" smtClean="0">
                          <a:solidFill>
                            <a:srgbClr val="FF0000"/>
                          </a:solidFill>
                        </a:rPr>
                        <a:t>Kim loại</a:t>
                      </a:r>
                      <a:endParaRPr lang="vi-VN" dirty="0">
                        <a:solidFill>
                          <a:srgbClr val="FF0000"/>
                        </a:solidFill>
                      </a:endParaRPr>
                    </a:p>
                  </a:txBody>
                  <a:tcPr/>
                </a:tc>
                <a:tc>
                  <a:txBody>
                    <a:bodyPr/>
                    <a:lstStyle/>
                    <a:p>
                      <a:endParaRPr lang="vi-VN" dirty="0"/>
                    </a:p>
                  </a:txBody>
                  <a:tcPr/>
                </a:tc>
                <a:tc>
                  <a:txBody>
                    <a:bodyPr/>
                    <a:lstStyle/>
                    <a:p>
                      <a:endParaRPr lang="vi-VN" dirty="0"/>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 xmlns:a16="http://schemas.microsoft.com/office/drawing/2014/main" val="10001"/>
                  </a:ext>
                </a:extLst>
              </a:tr>
              <a:tr h="370840">
                <a:tc>
                  <a:txBody>
                    <a:bodyPr/>
                    <a:lstStyle/>
                    <a:p>
                      <a:r>
                        <a:rPr lang="vi-VN" dirty="0" smtClean="0">
                          <a:solidFill>
                            <a:srgbClr val="FF0000"/>
                          </a:solidFill>
                        </a:rPr>
                        <a:t>Cao su</a:t>
                      </a:r>
                      <a:endParaRPr lang="vi-VN" dirty="0">
                        <a:solidFill>
                          <a:srgbClr val="FF0000"/>
                        </a:solidFill>
                      </a:endParaRPr>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 xmlns:a16="http://schemas.microsoft.com/office/drawing/2014/main" val="10002"/>
                  </a:ext>
                </a:extLst>
              </a:tr>
              <a:tr h="370840">
                <a:tc>
                  <a:txBody>
                    <a:bodyPr/>
                    <a:lstStyle/>
                    <a:p>
                      <a:r>
                        <a:rPr lang="vi-VN" dirty="0" smtClean="0">
                          <a:solidFill>
                            <a:srgbClr val="FF0000"/>
                          </a:solidFill>
                        </a:rPr>
                        <a:t>Nhựa</a:t>
                      </a:r>
                      <a:endParaRPr lang="vi-VN" dirty="0">
                        <a:solidFill>
                          <a:srgbClr val="FF0000"/>
                        </a:solidFill>
                      </a:endParaRPr>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 xmlns:a16="http://schemas.microsoft.com/office/drawing/2014/main" val="10003"/>
                  </a:ext>
                </a:extLst>
              </a:tr>
              <a:tr h="370840">
                <a:tc>
                  <a:txBody>
                    <a:bodyPr/>
                    <a:lstStyle/>
                    <a:p>
                      <a:r>
                        <a:rPr lang="vi-VN" dirty="0" smtClean="0">
                          <a:solidFill>
                            <a:srgbClr val="FF0000"/>
                          </a:solidFill>
                        </a:rPr>
                        <a:t>Gỗ</a:t>
                      </a:r>
                      <a:endParaRPr lang="vi-VN" dirty="0">
                        <a:solidFill>
                          <a:srgbClr val="FF0000"/>
                        </a:solidFill>
                      </a:endParaRPr>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 xmlns:a16="http://schemas.microsoft.com/office/drawing/2014/main" val="10004"/>
                  </a:ext>
                </a:extLst>
              </a:tr>
              <a:tr h="370840">
                <a:tc>
                  <a:txBody>
                    <a:bodyPr/>
                    <a:lstStyle/>
                    <a:p>
                      <a:r>
                        <a:rPr lang="vi-VN" dirty="0" smtClean="0">
                          <a:solidFill>
                            <a:srgbClr val="FF0000"/>
                          </a:solidFill>
                        </a:rPr>
                        <a:t>Thủy tinh</a:t>
                      </a:r>
                      <a:endParaRPr lang="vi-VN" dirty="0">
                        <a:solidFill>
                          <a:srgbClr val="FF0000"/>
                        </a:solidFill>
                      </a:endParaRPr>
                    </a:p>
                  </a:txBody>
                  <a:tcPr/>
                </a:tc>
                <a:tc>
                  <a:txBody>
                    <a:bodyPr/>
                    <a:lstStyle/>
                    <a:p>
                      <a:endParaRPr lang="vi-VN" dirty="0"/>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 xmlns:a16="http://schemas.microsoft.com/office/drawing/2014/main" val="10005"/>
                  </a:ext>
                </a:extLst>
              </a:tr>
              <a:tr h="370840">
                <a:tc>
                  <a:txBody>
                    <a:bodyPr/>
                    <a:lstStyle/>
                    <a:p>
                      <a:r>
                        <a:rPr lang="vi-VN" dirty="0" smtClean="0">
                          <a:solidFill>
                            <a:srgbClr val="FF0000"/>
                          </a:solidFill>
                        </a:rPr>
                        <a:t>Gốm</a:t>
                      </a:r>
                      <a:endParaRPr lang="vi-VN" dirty="0">
                        <a:solidFill>
                          <a:srgbClr val="FF0000"/>
                        </a:solidFill>
                      </a:endParaRPr>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dirty="0"/>
                    </a:p>
                  </a:txBody>
                  <a:tcPr/>
                </a:tc>
                <a:tc>
                  <a:txBody>
                    <a:bodyPr/>
                    <a:lstStyle/>
                    <a:p>
                      <a:endParaRPr lang="vi-VN" dirty="0"/>
                    </a:p>
                  </a:txBody>
                  <a:tcPr/>
                </a:tc>
                <a:tc>
                  <a:txBody>
                    <a:bodyPr/>
                    <a:lstStyle/>
                    <a:p>
                      <a:endParaRPr lang="vi-VN" dirty="0"/>
                    </a:p>
                  </a:txBody>
                  <a:tcPr/>
                </a:tc>
                <a:tc>
                  <a:txBody>
                    <a:bodyPr/>
                    <a:lstStyle/>
                    <a:p>
                      <a:endParaRPr lang="vi-VN" dirty="0"/>
                    </a:p>
                  </a:txBody>
                  <a:tcPr/>
                </a:tc>
                <a:tc>
                  <a:txBody>
                    <a:bodyPr/>
                    <a:lstStyle/>
                    <a:p>
                      <a:endParaRPr lang="vi-VN" dirty="0"/>
                    </a:p>
                  </a:txBody>
                  <a:tcPr/>
                </a:tc>
                <a:extLst>
                  <a:ext uri="{0D108BD9-81ED-4DB2-BD59-A6C34878D82A}">
                    <a16:rowId xmlns="" xmlns:a16="http://schemas.microsoft.com/office/drawing/2014/main" val="10006"/>
                  </a:ext>
                </a:extLst>
              </a:tr>
            </a:tbl>
          </a:graphicData>
        </a:graphic>
      </p:graphicFrame>
      <p:grpSp>
        <p:nvGrpSpPr>
          <p:cNvPr id="12" name="Group 11"/>
          <p:cNvGrpSpPr/>
          <p:nvPr/>
        </p:nvGrpSpPr>
        <p:grpSpPr>
          <a:xfrm>
            <a:off x="1968157" y="2667000"/>
            <a:ext cx="1537045" cy="1066801"/>
            <a:chOff x="447378" y="1930292"/>
            <a:chExt cx="1626941" cy="1143367"/>
          </a:xfrm>
        </p:grpSpPr>
        <p:cxnSp>
          <p:nvCxnSpPr>
            <p:cNvPr id="13" name="Straight Connector 12"/>
            <p:cNvCxnSpPr/>
            <p:nvPr/>
          </p:nvCxnSpPr>
          <p:spPr>
            <a:xfrm>
              <a:off x="541843" y="1930292"/>
              <a:ext cx="1502229" cy="1143367"/>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833346" y="1930293"/>
              <a:ext cx="1240973" cy="395840"/>
            </a:xfrm>
            <a:prstGeom prst="rect">
              <a:avLst/>
            </a:prstGeom>
            <a:noFill/>
          </p:spPr>
          <p:txBody>
            <a:bodyPr wrap="square" rtlCol="0">
              <a:spAutoFit/>
            </a:bodyPr>
            <a:lstStyle/>
            <a:p>
              <a:r>
                <a:rPr lang="vi-VN" dirty="0"/>
                <a:t>Tính chất</a:t>
              </a:r>
            </a:p>
          </p:txBody>
        </p:sp>
        <p:sp>
          <p:nvSpPr>
            <p:cNvPr id="15" name="TextBox 14"/>
            <p:cNvSpPr txBox="1"/>
            <p:nvPr/>
          </p:nvSpPr>
          <p:spPr>
            <a:xfrm>
              <a:off x="447378" y="2677819"/>
              <a:ext cx="1143000" cy="395840"/>
            </a:xfrm>
            <a:prstGeom prst="rect">
              <a:avLst/>
            </a:prstGeom>
            <a:noFill/>
          </p:spPr>
          <p:txBody>
            <a:bodyPr wrap="square" rtlCol="0">
              <a:spAutoFit/>
            </a:bodyPr>
            <a:lstStyle/>
            <a:p>
              <a:r>
                <a:rPr lang="vi-VN" dirty="0"/>
                <a:t>Vật liệu</a:t>
              </a:r>
            </a:p>
          </p:txBody>
        </p:sp>
      </p:grpSp>
      <p:grpSp>
        <p:nvGrpSpPr>
          <p:cNvPr id="18" name="Group 17"/>
          <p:cNvGrpSpPr/>
          <p:nvPr/>
        </p:nvGrpSpPr>
        <p:grpSpPr>
          <a:xfrm>
            <a:off x="3886200" y="3851564"/>
            <a:ext cx="114300" cy="304800"/>
            <a:chOff x="3467100" y="5638800"/>
            <a:chExt cx="114300" cy="304800"/>
          </a:xfrm>
        </p:grpSpPr>
        <p:cxnSp>
          <p:nvCxnSpPr>
            <p:cNvPr id="19" name="Straight Connector 18"/>
            <p:cNvCxnSpPr/>
            <p:nvPr/>
          </p:nvCxnSpPr>
          <p:spPr>
            <a:xfrm>
              <a:off x="3467100" y="5791200"/>
              <a:ext cx="381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505200" y="5638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183569" y="624329"/>
            <a:ext cx="12192000" cy="1754326"/>
          </a:xfrm>
          <a:prstGeom prst="rect">
            <a:avLst/>
          </a:prstGeom>
        </p:spPr>
        <p:txBody>
          <a:bodyPr wrap="square">
            <a:spAutoFit/>
          </a:bodyPr>
          <a:lstStyle/>
          <a:p>
            <a:r>
              <a:rPr lang="vi-VN" sz="3600" dirty="0">
                <a:solidFill>
                  <a:srgbClr val="0070C0"/>
                </a:solidFill>
                <a:latin typeface="+mj-lt"/>
              </a:rPr>
              <a:t>Từ quan sát thực tế, em hãy cho biết một số tính chất của các vật liệu: kim loại, cao su, nhựa, gõ, thuỷ tinh và gốm. Đánh dấu (  ) vào ô trống.</a:t>
            </a:r>
          </a:p>
        </p:txBody>
      </p:sp>
      <p:grpSp>
        <p:nvGrpSpPr>
          <p:cNvPr id="26" name="Group 25"/>
          <p:cNvGrpSpPr/>
          <p:nvPr/>
        </p:nvGrpSpPr>
        <p:grpSpPr>
          <a:xfrm>
            <a:off x="7010400" y="3810000"/>
            <a:ext cx="114300" cy="304800"/>
            <a:chOff x="3467100" y="5638800"/>
            <a:chExt cx="114300" cy="304800"/>
          </a:xfrm>
        </p:grpSpPr>
        <p:cxnSp>
          <p:nvCxnSpPr>
            <p:cNvPr id="27" name="Straight Connector 26"/>
            <p:cNvCxnSpPr/>
            <p:nvPr/>
          </p:nvCxnSpPr>
          <p:spPr>
            <a:xfrm>
              <a:off x="3467100" y="5791200"/>
              <a:ext cx="381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505200" y="5638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8610600" y="3810000"/>
            <a:ext cx="114300" cy="304800"/>
            <a:chOff x="3467100" y="5638800"/>
            <a:chExt cx="114300" cy="304800"/>
          </a:xfrm>
        </p:grpSpPr>
        <p:cxnSp>
          <p:nvCxnSpPr>
            <p:cNvPr id="30" name="Straight Connector 29"/>
            <p:cNvCxnSpPr/>
            <p:nvPr/>
          </p:nvCxnSpPr>
          <p:spPr>
            <a:xfrm>
              <a:off x="3467100" y="5791200"/>
              <a:ext cx="381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505200" y="5638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9650977" y="3823855"/>
            <a:ext cx="114300" cy="304800"/>
            <a:chOff x="3467100" y="5638800"/>
            <a:chExt cx="114300" cy="304800"/>
          </a:xfrm>
        </p:grpSpPr>
        <p:cxnSp>
          <p:nvCxnSpPr>
            <p:cNvPr id="33" name="Straight Connector 32"/>
            <p:cNvCxnSpPr/>
            <p:nvPr/>
          </p:nvCxnSpPr>
          <p:spPr>
            <a:xfrm>
              <a:off x="3467100" y="5791200"/>
              <a:ext cx="381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505200" y="5638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6111585" y="4197928"/>
            <a:ext cx="114300" cy="304800"/>
            <a:chOff x="3467100" y="5638800"/>
            <a:chExt cx="114300" cy="304800"/>
          </a:xfrm>
        </p:grpSpPr>
        <p:cxnSp>
          <p:nvCxnSpPr>
            <p:cNvPr id="36" name="Straight Connector 35"/>
            <p:cNvCxnSpPr/>
            <p:nvPr/>
          </p:nvCxnSpPr>
          <p:spPr>
            <a:xfrm>
              <a:off x="3467100" y="5791200"/>
              <a:ext cx="38100" cy="1524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05200" y="5638800"/>
              <a:ext cx="76200" cy="3048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3657600" y="4544290"/>
            <a:ext cx="114300" cy="304800"/>
            <a:chOff x="3467100" y="5638800"/>
            <a:chExt cx="114300" cy="304800"/>
          </a:xfrm>
        </p:grpSpPr>
        <p:cxnSp>
          <p:nvCxnSpPr>
            <p:cNvPr id="42" name="Straight Connector 41"/>
            <p:cNvCxnSpPr/>
            <p:nvPr/>
          </p:nvCxnSpPr>
          <p:spPr>
            <a:xfrm>
              <a:off x="3467100" y="5791200"/>
              <a:ext cx="38100" cy="152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505200" y="5638800"/>
              <a:ext cx="76200" cy="304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4648200" y="4578927"/>
            <a:ext cx="114300" cy="304800"/>
            <a:chOff x="3467100" y="5638800"/>
            <a:chExt cx="114300" cy="304800"/>
          </a:xfrm>
        </p:grpSpPr>
        <p:cxnSp>
          <p:nvCxnSpPr>
            <p:cNvPr id="45" name="Straight Connector 44"/>
            <p:cNvCxnSpPr/>
            <p:nvPr/>
          </p:nvCxnSpPr>
          <p:spPr>
            <a:xfrm>
              <a:off x="3467100" y="5791200"/>
              <a:ext cx="38100" cy="152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05200" y="5638800"/>
              <a:ext cx="76200" cy="304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7848600" y="4578927"/>
            <a:ext cx="114300" cy="304800"/>
            <a:chOff x="3467100" y="5638800"/>
            <a:chExt cx="114300" cy="304800"/>
          </a:xfrm>
        </p:grpSpPr>
        <p:cxnSp>
          <p:nvCxnSpPr>
            <p:cNvPr id="48" name="Straight Connector 47"/>
            <p:cNvCxnSpPr/>
            <p:nvPr/>
          </p:nvCxnSpPr>
          <p:spPr>
            <a:xfrm>
              <a:off x="3467100" y="5791200"/>
              <a:ext cx="38100" cy="152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505200" y="5638800"/>
              <a:ext cx="76200" cy="304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837710" y="4918363"/>
            <a:ext cx="114300" cy="304800"/>
            <a:chOff x="3467100" y="5638800"/>
            <a:chExt cx="114300" cy="304800"/>
          </a:xfrm>
        </p:grpSpPr>
        <p:cxnSp>
          <p:nvCxnSpPr>
            <p:cNvPr id="51" name="Straight Connector 50"/>
            <p:cNvCxnSpPr/>
            <p:nvPr/>
          </p:nvCxnSpPr>
          <p:spPr>
            <a:xfrm>
              <a:off x="3467100" y="5791200"/>
              <a:ext cx="38100" cy="1524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505200" y="5638800"/>
              <a:ext cx="76200" cy="3048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8077200" y="4918363"/>
            <a:ext cx="114300" cy="304800"/>
            <a:chOff x="3467100" y="5638800"/>
            <a:chExt cx="114300" cy="304800"/>
          </a:xfrm>
        </p:grpSpPr>
        <p:cxnSp>
          <p:nvCxnSpPr>
            <p:cNvPr id="54" name="Straight Connector 53"/>
            <p:cNvCxnSpPr/>
            <p:nvPr/>
          </p:nvCxnSpPr>
          <p:spPr>
            <a:xfrm>
              <a:off x="3467100" y="5791200"/>
              <a:ext cx="38100" cy="1524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3505200" y="5638800"/>
              <a:ext cx="76200" cy="3048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4019546" y="5285510"/>
            <a:ext cx="114300" cy="304800"/>
            <a:chOff x="3467100" y="5638800"/>
            <a:chExt cx="114300" cy="304800"/>
          </a:xfrm>
        </p:grpSpPr>
        <p:cxnSp>
          <p:nvCxnSpPr>
            <p:cNvPr id="57" name="Straight Connector 56"/>
            <p:cNvCxnSpPr/>
            <p:nvPr/>
          </p:nvCxnSpPr>
          <p:spPr>
            <a:xfrm>
              <a:off x="3467100" y="5791200"/>
              <a:ext cx="381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3505200" y="5638800"/>
              <a:ext cx="762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4144241" y="5715000"/>
            <a:ext cx="114300" cy="304800"/>
            <a:chOff x="3467100" y="5638800"/>
            <a:chExt cx="114300" cy="304800"/>
          </a:xfrm>
        </p:grpSpPr>
        <p:cxnSp>
          <p:nvCxnSpPr>
            <p:cNvPr id="60" name="Straight Connector 59"/>
            <p:cNvCxnSpPr/>
            <p:nvPr/>
          </p:nvCxnSpPr>
          <p:spPr>
            <a:xfrm>
              <a:off x="3467100" y="5791200"/>
              <a:ext cx="38100" cy="1524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3505200" y="5638800"/>
              <a:ext cx="76200" cy="3048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7871112" y="4197928"/>
            <a:ext cx="114300" cy="304800"/>
            <a:chOff x="3467100" y="5638800"/>
            <a:chExt cx="114300" cy="304800"/>
          </a:xfrm>
        </p:grpSpPr>
        <p:cxnSp>
          <p:nvCxnSpPr>
            <p:cNvPr id="63" name="Straight Connector 62"/>
            <p:cNvCxnSpPr/>
            <p:nvPr/>
          </p:nvCxnSpPr>
          <p:spPr>
            <a:xfrm>
              <a:off x="3467100" y="5791200"/>
              <a:ext cx="38100" cy="1524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505200" y="5638800"/>
              <a:ext cx="76200" cy="3048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11554691" y="1349092"/>
            <a:ext cx="114300" cy="304800"/>
            <a:chOff x="3467100" y="5638800"/>
            <a:chExt cx="114300" cy="304800"/>
          </a:xfrm>
        </p:grpSpPr>
        <p:cxnSp>
          <p:nvCxnSpPr>
            <p:cNvPr id="66" name="Straight Connector 65"/>
            <p:cNvCxnSpPr/>
            <p:nvPr/>
          </p:nvCxnSpPr>
          <p:spPr>
            <a:xfrm>
              <a:off x="3467100" y="5791200"/>
              <a:ext cx="381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05200" y="5638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4561876" y="3810000"/>
            <a:ext cx="114300" cy="304800"/>
            <a:chOff x="3467100" y="5638800"/>
            <a:chExt cx="114300" cy="304800"/>
          </a:xfrm>
        </p:grpSpPr>
        <p:cxnSp>
          <p:nvCxnSpPr>
            <p:cNvPr id="69" name="Straight Connector 68"/>
            <p:cNvCxnSpPr/>
            <p:nvPr/>
          </p:nvCxnSpPr>
          <p:spPr>
            <a:xfrm>
              <a:off x="3467100" y="5791200"/>
              <a:ext cx="381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505200" y="5638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993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par>
                                <p:cTn id="32" presetID="16" presetClass="entr" presetSubtype="21"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par>
                                <p:cTn id="40" presetID="16" presetClass="entr" presetSubtype="21"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barn(inVertical)">
                                      <p:cBhvr>
                                        <p:cTn id="42" dur="5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arn(inVertical)">
                                      <p:cBhvr>
                                        <p:cTn id="47" dur="500"/>
                                        <p:tgtEl>
                                          <p:spTgt spid="41"/>
                                        </p:tgtEl>
                                      </p:cBhvr>
                                    </p:animEffect>
                                  </p:childTnLst>
                                </p:cTn>
                              </p:par>
                              <p:par>
                                <p:cTn id="48" presetID="16" presetClass="entr" presetSubtype="21"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barn(inVertical)">
                                      <p:cBhvr>
                                        <p:cTn id="50" dur="500"/>
                                        <p:tgtEl>
                                          <p:spTgt spid="44"/>
                                        </p:tgtEl>
                                      </p:cBhvr>
                                    </p:animEffect>
                                  </p:childTnLst>
                                </p:cTn>
                              </p:par>
                              <p:par>
                                <p:cTn id="51" presetID="16" presetClass="entr" presetSubtype="21"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arn(inVertical)">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down)">
                                      <p:cBhvr>
                                        <p:cTn id="58" dur="500"/>
                                        <p:tgtEl>
                                          <p:spTgt spid="50"/>
                                        </p:tgtEl>
                                      </p:cBhvr>
                                    </p:animEffect>
                                  </p:childTnLst>
                                </p:cTn>
                              </p:par>
                              <p:par>
                                <p:cTn id="59" presetID="22" presetClass="entr" presetSubtype="4"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down)">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barn(inVertical)">
                                      <p:cBhvr>
                                        <p:cTn id="66" dur="500"/>
                                        <p:tgtEl>
                                          <p:spTgt spid="5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barn(inVertical)">
                                      <p:cBhvr>
                                        <p:cTn id="71" dur="500"/>
                                        <p:tgtEl>
                                          <p:spTgt spid="59"/>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barn(inVertical)">
                                      <p:cBhvr>
                                        <p:cTn id="7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732" y="0"/>
            <a:ext cx="9399703" cy="523220"/>
          </a:xfrm>
          <a:prstGeom prst="rect">
            <a:avLst/>
          </a:prstGeom>
          <a:noFill/>
        </p:spPr>
        <p:txBody>
          <a:bodyPr wrap="square" rtlCol="0">
            <a:spAutoFit/>
          </a:bodyPr>
          <a:lstStyle/>
          <a:p>
            <a:r>
              <a:rPr lang="en-US" sz="2800" b="1" dirty="0" err="1">
                <a:solidFill>
                  <a:srgbClr val="FF0000"/>
                </a:solidFill>
                <a:latin typeface="Arial" pitchFamily="34" charset="0"/>
                <a:cs typeface="Arial" pitchFamily="34" charset="0"/>
              </a:rPr>
              <a:t>Tìm</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hiểu</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về</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khả</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năng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ăn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mòn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của</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một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số</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vật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liệu</a:t>
            </a:r>
            <a:endParaRPr lang="vi-VN" sz="2800" b="1" dirty="0">
              <a:solidFill>
                <a:srgbClr val="FF0000"/>
              </a:solidFill>
              <a:latin typeface="Arial" pitchFamily="34" charset="0"/>
              <a:cs typeface="Arial" pitchFamily="34" charset="0"/>
            </a:endParaRPr>
          </a:p>
        </p:txBody>
      </p:sp>
      <p:sp>
        <p:nvSpPr>
          <p:cNvPr id="6" name="Rectangle 5"/>
          <p:cNvSpPr/>
          <p:nvPr/>
        </p:nvSpPr>
        <p:spPr>
          <a:xfrm>
            <a:off x="346364" y="523220"/>
            <a:ext cx="6511637" cy="2246769"/>
          </a:xfrm>
          <a:prstGeom prst="rect">
            <a:avLst/>
          </a:prstGeom>
        </p:spPr>
        <p:txBody>
          <a:bodyPr wrap="square">
            <a:spAutoFit/>
          </a:bodyPr>
          <a:lstStyle/>
          <a:p>
            <a:pPr algn="just"/>
            <a:r>
              <a:rPr lang="vi-VN" sz="2800" b="1" dirty="0">
                <a:solidFill>
                  <a:srgbClr val="002060"/>
                </a:solidFill>
                <a:latin typeface="+mj-lt"/>
              </a:rPr>
              <a:t>Thí nghiệm 1: </a:t>
            </a:r>
            <a:r>
              <a:rPr lang="vi-VN" sz="2800" dirty="0">
                <a:solidFill>
                  <a:srgbClr val="002060"/>
                </a:solidFill>
                <a:latin typeface="+mj-lt"/>
              </a:rPr>
              <a:t>Rót một ít giấm ăn vào các cốc thuỷ tinh lần lượt chứa các vật liệu sau: đinh sắt, miếng kính, miếng nhựa, miếng cao su, mẩu đá vôi và mẩu sành. Quan sát hiện tượng xảy ra.</a:t>
            </a:r>
          </a:p>
        </p:txBody>
      </p:sp>
      <p:sp>
        <p:nvSpPr>
          <p:cNvPr id="7" name="Rectangle 6"/>
          <p:cNvSpPr/>
          <p:nvPr/>
        </p:nvSpPr>
        <p:spPr>
          <a:xfrm>
            <a:off x="346364" y="2648193"/>
            <a:ext cx="6435436" cy="3539430"/>
          </a:xfrm>
          <a:prstGeom prst="rect">
            <a:avLst/>
          </a:prstGeom>
        </p:spPr>
        <p:txBody>
          <a:bodyPr wrap="square">
            <a:spAutoFit/>
          </a:bodyPr>
          <a:lstStyle/>
          <a:p>
            <a:pPr algn="just"/>
            <a:r>
              <a:rPr lang="vi-VN" sz="3200" dirty="0">
                <a:solidFill>
                  <a:srgbClr val="FF0000"/>
                </a:solidFill>
                <a:latin typeface="+mj-lt"/>
              </a:rPr>
              <a:t>Hiện tượng quan sát được ở thí nghiệm 1: </a:t>
            </a:r>
          </a:p>
          <a:p>
            <a:pPr marL="342900" indent="-342900" algn="just">
              <a:buFontTx/>
              <a:buChar char="-"/>
            </a:pPr>
            <a:r>
              <a:rPr lang="vi-VN" sz="3200" dirty="0">
                <a:solidFill>
                  <a:srgbClr val="002060"/>
                </a:solidFill>
                <a:latin typeface="+mj-lt"/>
              </a:rPr>
              <a:t>Đinh sắt, mẩu đá vôi bị tan ra 1 phần, có dấu hiệu bị ăn mòn.</a:t>
            </a:r>
          </a:p>
          <a:p>
            <a:pPr marL="342900" indent="-342900" algn="just">
              <a:buFontTx/>
              <a:buChar char="-"/>
            </a:pPr>
            <a:r>
              <a:rPr lang="vi-VN" sz="3200" dirty="0">
                <a:solidFill>
                  <a:srgbClr val="002060"/>
                </a:solidFill>
                <a:latin typeface="+mj-lt"/>
              </a:rPr>
              <a:t>Miếng kính, miếng nhựa, cao su, mẩu sành không bị tan ra, không có hiện tượng gì.</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0473" y="1464023"/>
            <a:ext cx="2332846" cy="452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946" y="1464023"/>
            <a:ext cx="2230582" cy="430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76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arn(inVertic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barn(inVertical)">
                                      <p:cBhvr>
                                        <p:cTn id="22" dur="500"/>
                                        <p:tgtEl>
                                          <p:spTgt spid="307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545" y="198430"/>
            <a:ext cx="9934143" cy="954107"/>
          </a:xfrm>
          <a:prstGeom prst="rect">
            <a:avLst/>
          </a:prstGeom>
          <a:noFill/>
        </p:spPr>
        <p:txBody>
          <a:bodyPr wrap="square" rtlCol="0">
            <a:spAutoFit/>
          </a:bodyPr>
          <a:lstStyle/>
          <a:p>
            <a:r>
              <a:rPr lang="en-US" sz="2800" b="1" dirty="0" err="1">
                <a:solidFill>
                  <a:srgbClr val="FF0000"/>
                </a:solidFill>
                <a:latin typeface="Arial" pitchFamily="34" charset="0"/>
                <a:cs typeface="Arial" pitchFamily="34" charset="0"/>
              </a:rPr>
              <a:t>Tìm</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hiểu</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về</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khả</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năng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tính</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dẫn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điện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và</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khả</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năng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chịu</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nhiệt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của</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một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số</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vật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liệu</a:t>
            </a:r>
            <a:endParaRPr lang="vi-VN" sz="2800" b="1" dirty="0">
              <a:solidFill>
                <a:srgbClr val="FF0000"/>
              </a:solidFill>
              <a:latin typeface="Arial" pitchFamily="34" charset="0"/>
              <a:cs typeface="Arial" pitchFamily="34" charset="0"/>
            </a:endParaRPr>
          </a:p>
        </p:txBody>
      </p:sp>
      <p:sp>
        <p:nvSpPr>
          <p:cNvPr id="6" name="Rectangle 5"/>
          <p:cNvSpPr/>
          <p:nvPr/>
        </p:nvSpPr>
        <p:spPr>
          <a:xfrm>
            <a:off x="1905000" y="1219201"/>
            <a:ext cx="8382000" cy="2677656"/>
          </a:xfrm>
          <a:prstGeom prst="rect">
            <a:avLst/>
          </a:prstGeom>
        </p:spPr>
        <p:txBody>
          <a:bodyPr wrap="square">
            <a:spAutoFit/>
          </a:bodyPr>
          <a:lstStyle/>
          <a:p>
            <a:r>
              <a:rPr lang="vi-VN" sz="2800" b="1" dirty="0">
                <a:solidFill>
                  <a:srgbClr val="0070C0"/>
                </a:solidFill>
                <a:latin typeface="+mj-lt"/>
              </a:rPr>
              <a:t>Thí nghiệm 2: </a:t>
            </a:r>
            <a:r>
              <a:rPr lang="vi-VN" sz="2800" dirty="0">
                <a:solidFill>
                  <a:srgbClr val="0070C0"/>
                </a:solidFill>
                <a:latin typeface="+mj-lt"/>
              </a:rPr>
              <a:t>Lần lượt đốt nóng các vật liệu sau trên ngọn lửa đèn cồn (sử dụng kẹp sắt để kẹp vật liệu khi đốt): đinh sắt, dầy đổng, mẩu gỗ, mẩu nhôm, miếng nhựa và mẩu sành. Chú ý khi kẹp sắt có dấu hiệu nóng thì không đốt nữa và cho vật liệu vào chậu nước tránh bị bỏng.</a:t>
            </a:r>
          </a:p>
        </p:txBody>
      </p:sp>
      <p:pic>
        <p:nvPicPr>
          <p:cNvPr id="4099" name="Picture 3" descr="D:\BÀI GIẢNG ĐIỆN TỬ 2021 - 2022\HÌNH\kim-loai-dan-dien-tot-nhat-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341" y="3200401"/>
            <a:ext cx="6941783" cy="34404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BÀI GIẢNG ĐIỆN TỬ 2021 - 2022\HÌNH\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2" y="61580"/>
            <a:ext cx="4998192" cy="374864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BÀI GIẢNG ĐIỆN TỬ 2021 - 2022\HÌNH\bai-tap-ve-cac-hinh-thuc-truyen-nhiet-dan-nhiet-doi-luu-buc-xa-nhiet-cuc-hay-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2144" y="2743200"/>
            <a:ext cx="6941345" cy="231127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787016" y="3754289"/>
            <a:ext cx="8991600" cy="2246769"/>
          </a:xfrm>
          <a:prstGeom prst="rect">
            <a:avLst/>
          </a:prstGeom>
        </p:spPr>
        <p:txBody>
          <a:bodyPr wrap="square">
            <a:spAutoFit/>
          </a:bodyPr>
          <a:lstStyle/>
          <a:p>
            <a:r>
              <a:rPr lang="vi-VN" sz="2800" dirty="0">
                <a:solidFill>
                  <a:srgbClr val="FF0000"/>
                </a:solidFill>
                <a:latin typeface="+mj-lt"/>
              </a:rPr>
              <a:t>Thí nghiệm 2:</a:t>
            </a:r>
          </a:p>
          <a:p>
            <a:r>
              <a:rPr lang="vi-VN" sz="2800" dirty="0">
                <a:solidFill>
                  <a:srgbClr val="FF0000"/>
                </a:solidFill>
                <a:latin typeface="+mj-lt"/>
              </a:rPr>
              <a:t>- Vật liệu dễ cháy: mẩu gỗ, miếng nhựa</a:t>
            </a:r>
          </a:p>
          <a:p>
            <a:r>
              <a:rPr lang="vi-VN" sz="2800" dirty="0">
                <a:solidFill>
                  <a:srgbClr val="FF0000"/>
                </a:solidFill>
                <a:latin typeface="+mj-lt"/>
              </a:rPr>
              <a:t>- Vật liệu dẫn nhiệt: đinh sắt, dây đồng, mẩu nhôm, mẩu sành</a:t>
            </a:r>
          </a:p>
          <a:p>
            <a:r>
              <a:rPr lang="vi-VN" sz="2800" dirty="0">
                <a:solidFill>
                  <a:srgbClr val="FF0000"/>
                </a:solidFill>
                <a:latin typeface="+mj-lt"/>
              </a:rPr>
              <a:t>- Những vật liệu dễ bị ăn mòn, hoen gỉ: vật liệu kim loại như sắt, kẽm, thép,...</a:t>
            </a:r>
          </a:p>
        </p:txBody>
      </p:sp>
    </p:spTree>
    <p:extLst>
      <p:ext uri="{BB962C8B-B14F-4D97-AF65-F5344CB8AC3E}">
        <p14:creationId xmlns:p14="http://schemas.microsoft.com/office/powerpoint/2010/main" val="60095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barn(inVertical)">
                                      <p:cBhvr>
                                        <p:cTn id="17" dur="500"/>
                                        <p:tgtEl>
                                          <p:spTgt spid="410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4101"/>
                                        </p:tgtEl>
                                      </p:cBhvr>
                                    </p:animEffect>
                                    <p:set>
                                      <p:cBhvr>
                                        <p:cTn id="22" dur="1" fill="hold">
                                          <p:stCondLst>
                                            <p:cond delay="499"/>
                                          </p:stCondLst>
                                        </p:cTn>
                                        <p:tgtEl>
                                          <p:spTgt spid="410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1" nodeType="clickEffect">
                                  <p:stCondLst>
                                    <p:cond delay="0"/>
                                  </p:stCondLst>
                                  <p:childTnLst>
                                    <p:animEffect transition="out" filter="randombar(horizontal)">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barn(inVertical)">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099"/>
                                        </p:tgtEl>
                                        <p:attrNameLst>
                                          <p:attrName>style.visibility</p:attrName>
                                        </p:attrNameLst>
                                      </p:cBhvr>
                                      <p:to>
                                        <p:strVal val="visible"/>
                                      </p:to>
                                    </p:set>
                                    <p:animEffect transition="in" filter="barn(inVertical)">
                                      <p:cBhvr>
                                        <p:cTn id="37" dur="500"/>
                                        <p:tgtEl>
                                          <p:spTgt spid="409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xit" presetSubtype="0" fill="hold" nodeType="clickEffect">
                                  <p:stCondLst>
                                    <p:cond delay="0"/>
                                  </p:stCondLst>
                                  <p:childTnLst>
                                    <p:anim calcmode="lin" valueType="num">
                                      <p:cBhvr>
                                        <p:cTn id="41" dur="1000"/>
                                        <p:tgtEl>
                                          <p:spTgt spid="4100"/>
                                        </p:tgtEl>
                                        <p:attrNameLst>
                                          <p:attrName>ppt_w</p:attrName>
                                        </p:attrNameLst>
                                      </p:cBhvr>
                                      <p:tavLst>
                                        <p:tav tm="0">
                                          <p:val>
                                            <p:strVal val="ppt_w"/>
                                          </p:val>
                                        </p:tav>
                                        <p:tav tm="100000">
                                          <p:val>
                                            <p:fltVal val="0"/>
                                          </p:val>
                                        </p:tav>
                                      </p:tavLst>
                                    </p:anim>
                                    <p:anim calcmode="lin" valueType="num">
                                      <p:cBhvr>
                                        <p:cTn id="42" dur="1000"/>
                                        <p:tgtEl>
                                          <p:spTgt spid="4100"/>
                                        </p:tgtEl>
                                        <p:attrNameLst>
                                          <p:attrName>ppt_h</p:attrName>
                                        </p:attrNameLst>
                                      </p:cBhvr>
                                      <p:tavLst>
                                        <p:tav tm="0">
                                          <p:val>
                                            <p:strVal val="ppt_h"/>
                                          </p:val>
                                        </p:tav>
                                        <p:tav tm="100000">
                                          <p:val>
                                            <p:fltVal val="0"/>
                                          </p:val>
                                        </p:tav>
                                      </p:tavLst>
                                    </p:anim>
                                    <p:anim calcmode="lin" valueType="num">
                                      <p:cBhvr>
                                        <p:cTn id="43" dur="1000"/>
                                        <p:tgtEl>
                                          <p:spTgt spid="4100"/>
                                        </p:tgtEl>
                                        <p:attrNameLst>
                                          <p:attrName>style.rotation</p:attrName>
                                        </p:attrNameLst>
                                      </p:cBhvr>
                                      <p:tavLst>
                                        <p:tav tm="0">
                                          <p:val>
                                            <p:fltVal val="0"/>
                                          </p:val>
                                        </p:tav>
                                        <p:tav tm="100000">
                                          <p:val>
                                            <p:fltVal val="90"/>
                                          </p:val>
                                        </p:tav>
                                      </p:tavLst>
                                    </p:anim>
                                    <p:animEffect transition="out" filter="fade">
                                      <p:cBhvr>
                                        <p:cTn id="44" dur="1000"/>
                                        <p:tgtEl>
                                          <p:spTgt spid="4100"/>
                                        </p:tgtEl>
                                      </p:cBhvr>
                                    </p:animEffect>
                                    <p:set>
                                      <p:cBhvr>
                                        <p:cTn id="45" dur="1" fill="hold">
                                          <p:stCondLst>
                                            <p:cond delay="999"/>
                                          </p:stCondLst>
                                        </p:cTn>
                                        <p:tgtEl>
                                          <p:spTgt spid="4100"/>
                                        </p:tgtEl>
                                        <p:attrNameLst>
                                          <p:attrName>style.visibility</p:attrName>
                                        </p:attrNameLst>
                                      </p:cBhvr>
                                      <p:to>
                                        <p:strVal val="hidden"/>
                                      </p:to>
                                    </p:set>
                                  </p:childTnLst>
                                </p:cTn>
                              </p:par>
                              <p:par>
                                <p:cTn id="46" presetID="31" presetClass="exit" presetSubtype="0" fill="hold" nodeType="withEffect">
                                  <p:stCondLst>
                                    <p:cond delay="0"/>
                                  </p:stCondLst>
                                  <p:childTnLst>
                                    <p:anim calcmode="lin" valueType="num">
                                      <p:cBhvr>
                                        <p:cTn id="47" dur="1000"/>
                                        <p:tgtEl>
                                          <p:spTgt spid="4099"/>
                                        </p:tgtEl>
                                        <p:attrNameLst>
                                          <p:attrName>ppt_w</p:attrName>
                                        </p:attrNameLst>
                                      </p:cBhvr>
                                      <p:tavLst>
                                        <p:tav tm="0">
                                          <p:val>
                                            <p:strVal val="ppt_w"/>
                                          </p:val>
                                        </p:tav>
                                        <p:tav tm="100000">
                                          <p:val>
                                            <p:fltVal val="0"/>
                                          </p:val>
                                        </p:tav>
                                      </p:tavLst>
                                    </p:anim>
                                    <p:anim calcmode="lin" valueType="num">
                                      <p:cBhvr>
                                        <p:cTn id="48" dur="1000"/>
                                        <p:tgtEl>
                                          <p:spTgt spid="4099"/>
                                        </p:tgtEl>
                                        <p:attrNameLst>
                                          <p:attrName>ppt_h</p:attrName>
                                        </p:attrNameLst>
                                      </p:cBhvr>
                                      <p:tavLst>
                                        <p:tav tm="0">
                                          <p:val>
                                            <p:strVal val="ppt_h"/>
                                          </p:val>
                                        </p:tav>
                                        <p:tav tm="100000">
                                          <p:val>
                                            <p:fltVal val="0"/>
                                          </p:val>
                                        </p:tav>
                                      </p:tavLst>
                                    </p:anim>
                                    <p:anim calcmode="lin" valueType="num">
                                      <p:cBhvr>
                                        <p:cTn id="49" dur="1000"/>
                                        <p:tgtEl>
                                          <p:spTgt spid="4099"/>
                                        </p:tgtEl>
                                        <p:attrNameLst>
                                          <p:attrName>style.rotation</p:attrName>
                                        </p:attrNameLst>
                                      </p:cBhvr>
                                      <p:tavLst>
                                        <p:tav tm="0">
                                          <p:val>
                                            <p:fltVal val="0"/>
                                          </p:val>
                                        </p:tav>
                                        <p:tav tm="100000">
                                          <p:val>
                                            <p:fltVal val="90"/>
                                          </p:val>
                                        </p:tav>
                                      </p:tavLst>
                                    </p:anim>
                                    <p:animEffect transition="out" filter="fade">
                                      <p:cBhvr>
                                        <p:cTn id="50" dur="1000"/>
                                        <p:tgtEl>
                                          <p:spTgt spid="4099"/>
                                        </p:tgtEl>
                                      </p:cBhvr>
                                    </p:animEffect>
                                    <p:set>
                                      <p:cBhvr>
                                        <p:cTn id="51" dur="1" fill="hold">
                                          <p:stCondLst>
                                            <p:cond delay="999"/>
                                          </p:stCondLst>
                                        </p:cTn>
                                        <p:tgtEl>
                                          <p:spTgt spid="409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2"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6" grpId="2"/>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61332"/>
            <a:ext cx="12191999" cy="584775"/>
          </a:xfrm>
          <a:prstGeom prst="rect">
            <a:avLst/>
          </a:prstGeom>
          <a:noFill/>
        </p:spPr>
        <p:txBody>
          <a:bodyPr wrap="square" rtlCol="0">
            <a:spAutoFit/>
          </a:bodyPr>
          <a:lstStyle/>
          <a:p>
            <a:pPr algn="ctr"/>
            <a:r>
              <a:rPr lang="en-US" sz="3200" b="1" dirty="0" err="1">
                <a:solidFill>
                  <a:srgbClr val="FF0000"/>
                </a:solidFill>
                <a:latin typeface="Arial" pitchFamily="34" charset="0"/>
                <a:cs typeface="Arial" pitchFamily="34" charset="0"/>
              </a:rPr>
              <a:t>Tìm</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hiểu</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về</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khả</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năng</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bị</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gỉ</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bị</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ăn</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mòn</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của</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một</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số</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vật</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liệu</a:t>
            </a:r>
            <a:endParaRPr lang="vi-VN" sz="3200" b="1" dirty="0">
              <a:solidFill>
                <a:srgbClr val="FF0000"/>
              </a:solidFill>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340" y="1410216"/>
            <a:ext cx="9514181" cy="320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072" y="1238550"/>
            <a:ext cx="8684715" cy="416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91836" y="5288340"/>
            <a:ext cx="11208326" cy="1569660"/>
          </a:xfrm>
          <a:prstGeom prst="rect">
            <a:avLst/>
          </a:prstGeom>
        </p:spPr>
        <p:txBody>
          <a:bodyPr wrap="square">
            <a:spAutoFit/>
          </a:bodyPr>
          <a:lstStyle/>
          <a:p>
            <a:r>
              <a:rPr lang="vi-VN" sz="3200" b="1" i="1" dirty="0">
                <a:solidFill>
                  <a:srgbClr val="002060"/>
                </a:solidFill>
                <a:latin typeface="+mj-lt"/>
              </a:rPr>
              <a:t>Nguyên nhân:</a:t>
            </a:r>
            <a:r>
              <a:rPr lang="vi-VN" sz="3200" dirty="0">
                <a:solidFill>
                  <a:srgbClr val="002060"/>
                </a:solidFill>
                <a:latin typeface="+mj-lt"/>
              </a:rPr>
              <a:t> do kim loại là vật liệu dễ bị ăn mòn (tức bị oxy hóa trong môi trường không khí nếu kim loại kết hợp với oxygen khi có mặt nước hoặc không khí ẩm)</a:t>
            </a:r>
          </a:p>
        </p:txBody>
      </p:sp>
    </p:spTree>
    <p:extLst>
      <p:ext uri="{BB962C8B-B14F-4D97-AF65-F5344CB8AC3E}">
        <p14:creationId xmlns:p14="http://schemas.microsoft.com/office/powerpoint/2010/main" val="25740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nodeType="clickEffect">
                                  <p:stCondLst>
                                    <p:cond delay="0"/>
                                  </p:stCondLst>
                                  <p:childTnLst>
                                    <p:anim calcmode="lin" valueType="num">
                                      <p:cBhvr>
                                        <p:cTn id="16" dur="1000"/>
                                        <p:tgtEl>
                                          <p:spTgt spid="5122"/>
                                        </p:tgtEl>
                                        <p:attrNameLst>
                                          <p:attrName>ppt_w</p:attrName>
                                        </p:attrNameLst>
                                      </p:cBhvr>
                                      <p:tavLst>
                                        <p:tav tm="0">
                                          <p:val>
                                            <p:strVal val="ppt_w"/>
                                          </p:val>
                                        </p:tav>
                                        <p:tav tm="100000">
                                          <p:val>
                                            <p:fltVal val="0"/>
                                          </p:val>
                                        </p:tav>
                                      </p:tavLst>
                                    </p:anim>
                                    <p:anim calcmode="lin" valueType="num">
                                      <p:cBhvr>
                                        <p:cTn id="17" dur="1000"/>
                                        <p:tgtEl>
                                          <p:spTgt spid="5122"/>
                                        </p:tgtEl>
                                        <p:attrNameLst>
                                          <p:attrName>ppt_h</p:attrName>
                                        </p:attrNameLst>
                                      </p:cBhvr>
                                      <p:tavLst>
                                        <p:tav tm="0">
                                          <p:val>
                                            <p:strVal val="ppt_h"/>
                                          </p:val>
                                        </p:tav>
                                        <p:tav tm="100000">
                                          <p:val>
                                            <p:fltVal val="0"/>
                                          </p:val>
                                        </p:tav>
                                      </p:tavLst>
                                    </p:anim>
                                    <p:anim calcmode="lin" valueType="num">
                                      <p:cBhvr>
                                        <p:cTn id="18" dur="1000"/>
                                        <p:tgtEl>
                                          <p:spTgt spid="5122"/>
                                        </p:tgtEl>
                                        <p:attrNameLst>
                                          <p:attrName>style.rotation</p:attrName>
                                        </p:attrNameLst>
                                      </p:cBhvr>
                                      <p:tavLst>
                                        <p:tav tm="0">
                                          <p:val>
                                            <p:fltVal val="0"/>
                                          </p:val>
                                        </p:tav>
                                        <p:tav tm="100000">
                                          <p:val>
                                            <p:fltVal val="90"/>
                                          </p:val>
                                        </p:tav>
                                      </p:tavLst>
                                    </p:anim>
                                    <p:animEffect transition="out" filter="fade">
                                      <p:cBhvr>
                                        <p:cTn id="19" dur="1000"/>
                                        <p:tgtEl>
                                          <p:spTgt spid="5122"/>
                                        </p:tgtEl>
                                      </p:cBhvr>
                                    </p:animEffect>
                                    <p:set>
                                      <p:cBhvr>
                                        <p:cTn id="20" dur="1" fill="hold">
                                          <p:stCondLst>
                                            <p:cond delay="999"/>
                                          </p:stCondLst>
                                        </p:cTn>
                                        <p:tgtEl>
                                          <p:spTgt spid="51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barn(inVertical)">
                                      <p:cBhvr>
                                        <p:cTn id="25" dur="500"/>
                                        <p:tgtEl>
                                          <p:spTgt spid="512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384473" cy="444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0836" y="4953000"/>
            <a:ext cx="12192000" cy="1569660"/>
          </a:xfrm>
          <a:prstGeom prst="rect">
            <a:avLst/>
          </a:prstGeom>
        </p:spPr>
        <p:txBody>
          <a:bodyPr wrap="square">
            <a:spAutoFit/>
          </a:bodyPr>
          <a:lstStyle/>
          <a:p>
            <a:pPr>
              <a:lnSpc>
                <a:spcPct val="150000"/>
              </a:lnSpc>
            </a:pPr>
            <a:r>
              <a:rPr lang="vi-VN" sz="3200" dirty="0">
                <a:solidFill>
                  <a:srgbClr val="002060"/>
                </a:solidFill>
                <a:latin typeface="+mj-lt"/>
                <a:sym typeface="Wingdings" pitchFamily="2" charset="2"/>
              </a:rPr>
              <a:t> Hình 11.6: </a:t>
            </a:r>
            <a:r>
              <a:rPr lang="vi-VN" sz="3200" dirty="0">
                <a:solidFill>
                  <a:srgbClr val="FF0000"/>
                </a:solidFill>
                <a:latin typeface="+mj-lt"/>
              </a:rPr>
              <a:t>Sẽ xảy ra hiện tượng quả bóng bị biến dạng.</a:t>
            </a:r>
          </a:p>
          <a:p>
            <a:pPr>
              <a:lnSpc>
                <a:spcPct val="150000"/>
              </a:lnSpc>
            </a:pPr>
            <a:r>
              <a:rPr lang="vi-VN" sz="3200" dirty="0">
                <a:solidFill>
                  <a:srgbClr val="002060"/>
                </a:solidFill>
                <a:latin typeface="+mj-lt"/>
                <a:sym typeface="Wingdings" pitchFamily="2" charset="2"/>
              </a:rPr>
              <a:t> Hình 11.7: </a:t>
            </a:r>
            <a:r>
              <a:rPr lang="vi-VN" sz="3200" dirty="0">
                <a:solidFill>
                  <a:srgbClr val="FF0000"/>
                </a:solidFill>
                <a:latin typeface="+mj-lt"/>
              </a:rPr>
              <a:t>Sợi dây cao su lại trở về hình dạng ban đầu của nó.</a:t>
            </a:r>
          </a:p>
        </p:txBody>
      </p:sp>
      <p:sp>
        <p:nvSpPr>
          <p:cNvPr id="6" name="TextBox 5"/>
          <p:cNvSpPr txBox="1"/>
          <p:nvPr/>
        </p:nvSpPr>
        <p:spPr>
          <a:xfrm>
            <a:off x="7384472" y="422564"/>
            <a:ext cx="4807528" cy="1384995"/>
          </a:xfrm>
          <a:prstGeom prst="rect">
            <a:avLst/>
          </a:prstGeom>
          <a:noFill/>
        </p:spPr>
        <p:txBody>
          <a:bodyPr wrap="square" rtlCol="0">
            <a:spAutoFit/>
          </a:bodyPr>
          <a:lstStyle/>
          <a:p>
            <a:pPr algn="just"/>
            <a:r>
              <a:rPr lang="vi-VN" sz="2800" dirty="0">
                <a:solidFill>
                  <a:srgbClr val="002060"/>
                </a:solidFill>
                <a:latin typeface="+mj-lt"/>
              </a:rPr>
              <a:t>Đập quả bóng cao su xuống mặt đường hoặc ném vào tường sẽ xảy ra hiện tượng gì?</a:t>
            </a:r>
          </a:p>
        </p:txBody>
      </p:sp>
      <p:sp>
        <p:nvSpPr>
          <p:cNvPr id="9" name="TextBox 8"/>
          <p:cNvSpPr txBox="1"/>
          <p:nvPr/>
        </p:nvSpPr>
        <p:spPr>
          <a:xfrm>
            <a:off x="7384472" y="1742066"/>
            <a:ext cx="4655127" cy="1384995"/>
          </a:xfrm>
          <a:prstGeom prst="rect">
            <a:avLst/>
          </a:prstGeom>
          <a:noFill/>
        </p:spPr>
        <p:txBody>
          <a:bodyPr wrap="square" rtlCol="0">
            <a:spAutoFit/>
          </a:bodyPr>
          <a:lstStyle/>
          <a:p>
            <a:pPr algn="just"/>
            <a:r>
              <a:rPr lang="vi-VN" sz="2800" b="1" dirty="0">
                <a:solidFill>
                  <a:srgbClr val="00B050"/>
                </a:solidFill>
                <a:latin typeface="+mj-lt"/>
              </a:rPr>
              <a:t>Kéo căng một sợi dây cao su rồi buông tay ra, em có nhận xét gì?</a:t>
            </a:r>
          </a:p>
        </p:txBody>
      </p:sp>
    </p:spTree>
    <p:extLst>
      <p:ext uri="{BB962C8B-B14F-4D97-AF65-F5344CB8AC3E}">
        <p14:creationId xmlns:p14="http://schemas.microsoft.com/office/powerpoint/2010/main" val="253398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4303455"/>
            <a:ext cx="12192000" cy="2554545"/>
          </a:xfrm>
          <a:prstGeom prst="rect">
            <a:avLst/>
          </a:prstGeom>
        </p:spPr>
        <p:txBody>
          <a:bodyPr wrap="square">
            <a:spAutoFit/>
          </a:bodyPr>
          <a:lstStyle/>
          <a:p>
            <a:r>
              <a:rPr lang="vi-VN" sz="3200" dirty="0">
                <a:solidFill>
                  <a:srgbClr val="002060"/>
                </a:solidFill>
                <a:latin typeface="+mj-lt"/>
              </a:rPr>
              <a:t>Một số ứng dụng của cao su: làm dây tập, làm các loại bóng thể thao, làm lốp xe, làm vỏ dây điện</a:t>
            </a:r>
            <a:r>
              <a:rPr lang="vi-VN" sz="3200" dirty="0" smtClean="0">
                <a:solidFill>
                  <a:srgbClr val="002060"/>
                </a:solidFill>
                <a:latin typeface="+mj-lt"/>
              </a:rPr>
              <a:t>...</a:t>
            </a:r>
            <a:endParaRPr lang="vi-VN" sz="3200" dirty="0">
              <a:solidFill>
                <a:srgbClr val="002060"/>
              </a:solidFill>
              <a:latin typeface="+mj-lt"/>
            </a:endParaRPr>
          </a:p>
          <a:p>
            <a:r>
              <a:rPr lang="vi-VN" sz="3200" dirty="0">
                <a:solidFill>
                  <a:srgbClr val="002060"/>
                </a:solidFill>
                <a:latin typeface="+mj-lt"/>
              </a:rPr>
              <a:t>Vỏ làm bằng cao su hoặc nhựa vì nó là vật liệu cách điện, an toàn khi sử dụng. Còn lõi dây điện làm bằng kim loại vì kim loại dẫn điện tốt, giúp dẫn nguồn điện để sử dụng. </a:t>
            </a:r>
          </a:p>
        </p:txBody>
      </p:sp>
      <p:sp>
        <p:nvSpPr>
          <p:cNvPr id="19" name="Rectangle 18"/>
          <p:cNvSpPr/>
          <p:nvPr/>
        </p:nvSpPr>
        <p:spPr>
          <a:xfrm>
            <a:off x="0" y="551704"/>
            <a:ext cx="11720945" cy="2554545"/>
          </a:xfrm>
          <a:prstGeom prst="rect">
            <a:avLst/>
          </a:prstGeom>
        </p:spPr>
        <p:txBody>
          <a:bodyPr wrap="square">
            <a:spAutoFit/>
          </a:bodyPr>
          <a:lstStyle/>
          <a:p>
            <a:r>
              <a:rPr lang="vi-VN" sz="3200" b="1" dirty="0">
                <a:solidFill>
                  <a:srgbClr val="002060"/>
                </a:solidFill>
                <a:latin typeface="+mj-lt"/>
              </a:rPr>
              <a:t>Thí nghiệm 3: </a:t>
            </a:r>
            <a:r>
              <a:rPr lang="vi-VN" sz="3200" dirty="0">
                <a:solidFill>
                  <a:srgbClr val="002060"/>
                </a:solidFill>
                <a:latin typeface="+mj-lt"/>
              </a:rPr>
              <a:t>Cho một đoạn dầy cao su vào cốc nước nóng, sau đó lấy ra rồi cho vào cốc nước nguội. Quan sát sự thay đổi hình dạng của dây cao su</a:t>
            </a:r>
            <a:r>
              <a:rPr lang="vi-VN" sz="3200" dirty="0" smtClean="0">
                <a:solidFill>
                  <a:srgbClr val="002060"/>
                </a:solidFill>
                <a:latin typeface="+mj-lt"/>
              </a:rPr>
              <a:t>.</a:t>
            </a:r>
            <a:endParaRPr lang="vi-VN" sz="3200" dirty="0">
              <a:solidFill>
                <a:srgbClr val="002060"/>
              </a:solidFill>
              <a:latin typeface="+mj-lt"/>
            </a:endParaRPr>
          </a:p>
          <a:p>
            <a:r>
              <a:rPr lang="vi-VN" sz="3200" b="1" dirty="0">
                <a:solidFill>
                  <a:srgbClr val="002060"/>
                </a:solidFill>
                <a:latin typeface="+mj-lt"/>
              </a:rPr>
              <a:t>Thí nghiệm 4: </a:t>
            </a:r>
            <a:r>
              <a:rPr lang="vi-VN" sz="3200" dirty="0">
                <a:solidFill>
                  <a:srgbClr val="002060"/>
                </a:solidFill>
                <a:latin typeface="+mj-lt"/>
              </a:rPr>
              <a:t>Cho một viên tẩy nhỏ (cao su) vào cốc xăng. Quan sát hiện tượng xảy ra.</a:t>
            </a:r>
          </a:p>
        </p:txBody>
      </p:sp>
      <p:pic>
        <p:nvPicPr>
          <p:cNvPr id="718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0" y="2873123"/>
            <a:ext cx="11901054" cy="1569660"/>
          </a:xfrm>
          <a:prstGeom prst="rect">
            <a:avLst/>
          </a:prstGeom>
        </p:spPr>
        <p:txBody>
          <a:bodyPr wrap="square">
            <a:spAutoFit/>
          </a:bodyPr>
          <a:lstStyle/>
          <a:p>
            <a:r>
              <a:rPr lang="vi-VN" sz="3200" dirty="0">
                <a:solidFill>
                  <a:srgbClr val="7030A0"/>
                </a:solidFill>
                <a:latin typeface="+mj-lt"/>
                <a:sym typeface="Wingdings" pitchFamily="2" charset="2"/>
              </a:rPr>
              <a:t> </a:t>
            </a:r>
            <a:r>
              <a:rPr lang="vi-VN" sz="3200" dirty="0">
                <a:solidFill>
                  <a:srgbClr val="7030A0"/>
                </a:solidFill>
                <a:latin typeface="+mj-lt"/>
              </a:rPr>
              <a:t>Thí nghiệm 3 : </a:t>
            </a:r>
            <a:r>
              <a:rPr lang="vi-VN" sz="3200" dirty="0">
                <a:solidFill>
                  <a:srgbClr val="C00000"/>
                </a:solidFill>
                <a:latin typeface="+mj-lt"/>
              </a:rPr>
              <a:t>ít biến đổi khi gặp nóng lạnh, không </a:t>
            </a:r>
            <a:r>
              <a:rPr lang="vi-VN" sz="3200" dirty="0" smtClean="0">
                <a:solidFill>
                  <a:srgbClr val="C00000"/>
                </a:solidFill>
                <a:latin typeface="+mj-lt"/>
              </a:rPr>
              <a:t>tan</a:t>
            </a:r>
            <a:r>
              <a:rPr lang="en-US" sz="3200" dirty="0" smtClean="0">
                <a:solidFill>
                  <a:srgbClr val="C00000"/>
                </a:solidFill>
                <a:latin typeface="+mj-lt"/>
              </a:rPr>
              <a:t>  </a:t>
            </a:r>
            <a:r>
              <a:rPr lang="vi-VN" sz="3200" dirty="0" smtClean="0">
                <a:solidFill>
                  <a:srgbClr val="C00000"/>
                </a:solidFill>
                <a:latin typeface="+mj-lt"/>
              </a:rPr>
              <a:t>trong </a:t>
            </a:r>
            <a:r>
              <a:rPr lang="vi-VN" sz="3200" dirty="0">
                <a:solidFill>
                  <a:srgbClr val="C00000"/>
                </a:solidFill>
                <a:latin typeface="+mj-lt"/>
              </a:rPr>
              <a:t>nước, không dẫn nhiệt; </a:t>
            </a:r>
          </a:p>
          <a:p>
            <a:r>
              <a:rPr lang="vi-VN" sz="3200" dirty="0">
                <a:solidFill>
                  <a:srgbClr val="7030A0"/>
                </a:solidFill>
                <a:latin typeface="+mj-lt"/>
                <a:sym typeface="Wingdings" pitchFamily="2" charset="2"/>
              </a:rPr>
              <a:t> </a:t>
            </a:r>
            <a:r>
              <a:rPr lang="vi-VN" sz="3200" dirty="0">
                <a:solidFill>
                  <a:srgbClr val="7030A0"/>
                </a:solidFill>
                <a:latin typeface="+mj-lt"/>
              </a:rPr>
              <a:t>Thí nghiệm 4:  </a:t>
            </a:r>
            <a:r>
              <a:rPr lang="vi-VN" sz="3200" dirty="0">
                <a:solidFill>
                  <a:srgbClr val="C00000"/>
                </a:solidFill>
                <a:latin typeface="+mj-lt"/>
              </a:rPr>
              <a:t>tan được trong xăng. </a:t>
            </a:r>
          </a:p>
        </p:txBody>
      </p:sp>
    </p:spTree>
    <p:extLst>
      <p:ext uri="{BB962C8B-B14F-4D97-AF65-F5344CB8AC3E}">
        <p14:creationId xmlns:p14="http://schemas.microsoft.com/office/powerpoint/2010/main" val="401954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530" y="9435"/>
            <a:ext cx="12055633" cy="646331"/>
          </a:xfrm>
          <a:prstGeom prst="rect">
            <a:avLst/>
          </a:prstGeom>
          <a:noFill/>
        </p:spPr>
        <p:txBody>
          <a:bodyPr wrap="square" rtlCol="0">
            <a:spAutoFit/>
          </a:bodyPr>
          <a:lstStyle/>
          <a:p>
            <a:r>
              <a:rPr lang="en-US" sz="3600" b="1" dirty="0">
                <a:solidFill>
                  <a:srgbClr val="002060"/>
                </a:solidFill>
                <a:latin typeface="Arial" pitchFamily="34" charset="0"/>
                <a:cs typeface="Arial" pitchFamily="34" charset="0"/>
              </a:rPr>
              <a:t>2. MỘT SỐ TÍNH CHẤT VÀ ỨNG DỤNG CỦA VẬT LIỆU</a:t>
            </a:r>
            <a:endParaRPr lang="vi-VN" sz="3600" b="1" dirty="0">
              <a:solidFill>
                <a:srgbClr val="002060"/>
              </a:solidFill>
              <a:latin typeface="Arial" pitchFamily="34" charset="0"/>
              <a:cs typeface="Arial" pitchFamily="34" charset="0"/>
            </a:endParaRPr>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114" y="7307263"/>
            <a:ext cx="261937" cy="2984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6"/>
          <p:cNvSpPr txBox="1">
            <a:spLocks noChangeArrowheads="1"/>
          </p:cNvSpPr>
          <p:nvPr/>
        </p:nvSpPr>
        <p:spPr bwMode="auto">
          <a:xfrm>
            <a:off x="6111875" y="7554913"/>
            <a:ext cx="12144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vi-VN" sz="1100">
                <a:solidFill>
                  <a:srgbClr val="000000"/>
                </a:solidFill>
                <a:latin typeface="Segoe UI" pitchFamily="34" charset="0"/>
                <a:ea typeface="Arial Unicode MS" pitchFamily="34" charset="-128"/>
                <a:cs typeface="Segoe UI" pitchFamily="34" charset="0"/>
              </a:rPr>
              <a:t>Tại sao vỏ dây điện thường được làm bằng nhựa hoặccao su nhưng lõi dây điện làm bằng kim loại?</a:t>
            </a:r>
            <a:endParaRPr lang="vi-VN">
              <a:latin typeface="Arial" pitchFamily="34" charset="0"/>
              <a:cs typeface="Arial" pitchFamily="34" charset="0"/>
            </a:endParaRPr>
          </a:p>
        </p:txBody>
      </p:sp>
      <p:sp>
        <p:nvSpPr>
          <p:cNvPr id="13" name="Rectangle 9"/>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4" name="Rectangle 11"/>
          <p:cNvSpPr>
            <a:spLocks noChangeArrowheads="1"/>
          </p:cNvSpPr>
          <p:nvPr/>
        </p:nvSpPr>
        <p:spPr bwMode="auto">
          <a:xfrm>
            <a:off x="28640" y="538033"/>
            <a:ext cx="12166470"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vi-VN" sz="2400" dirty="0">
              <a:solidFill>
                <a:srgbClr val="000000"/>
              </a:solidFill>
              <a:latin typeface="+mj-lt"/>
              <a:ea typeface="Arial Unicode MS" pitchFamily="34" charset="-128"/>
              <a:cs typeface="Cambria" pitchFamily="18" charset="0"/>
            </a:endParaRPr>
          </a:p>
          <a:p>
            <a:pPr eaLnBrk="0" fontAlgn="base" hangingPunct="0">
              <a:spcBef>
                <a:spcPct val="0"/>
              </a:spcBef>
              <a:spcAft>
                <a:spcPct val="0"/>
              </a:spcAft>
            </a:pPr>
            <a:r>
              <a:rPr lang="vi-VN" sz="2400" dirty="0">
                <a:solidFill>
                  <a:srgbClr val="000000"/>
                </a:solidFill>
                <a:latin typeface="+mj-lt"/>
                <a:ea typeface="Arial Unicode MS" pitchFamily="34" charset="-128"/>
                <a:cs typeface="Cambria" pitchFamily="18" charset="0"/>
              </a:rPr>
              <a:t>Vật liệu bằng cao su không dẫn điện, không dẫn nhiệt, có tính đàn hồi, ít bị biến đổi khi gặp nóng hay lạnh, không tan trong nước, tan được trong xăng, ít bị ăn mòn.</a:t>
            </a:r>
            <a:r>
              <a:rPr lang="vi-VN" dirty="0">
                <a:latin typeface="+mj-lt"/>
                <a:cs typeface="Arial" pitchFamily="34" charset="0"/>
              </a:rPr>
              <a:t> </a:t>
            </a:r>
            <a:endParaRPr lang="vi-VN" sz="4800" dirty="0">
              <a:latin typeface="+mj-lt"/>
              <a:cs typeface="Arial" pitchFamily="34" charset="0"/>
            </a:endParaRPr>
          </a:p>
        </p:txBody>
      </p:sp>
      <p:pic>
        <p:nvPicPr>
          <p:cNvPr id="820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587" y="1738362"/>
            <a:ext cx="9672989" cy="489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9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barn(inVertical)">
                                      <p:cBhvr>
                                        <p:cTn id="7"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716841"/>
            <a:ext cx="12191999" cy="2554545"/>
          </a:xfrm>
          <a:prstGeom prst="rect">
            <a:avLst/>
          </a:prstGeom>
        </p:spPr>
        <p:txBody>
          <a:bodyPr wrap="square">
            <a:spAutoFit/>
          </a:bodyPr>
          <a:lstStyle/>
          <a:p>
            <a:pPr algn="just"/>
            <a:r>
              <a:rPr lang="vi-VN" sz="4000" dirty="0">
                <a:solidFill>
                  <a:srgbClr val="002060"/>
                </a:solidFill>
                <a:latin typeface="+mj-lt"/>
                <a:sym typeface="Wingdings" pitchFamily="2" charset="2"/>
              </a:rPr>
              <a:t> </a:t>
            </a:r>
            <a:r>
              <a:rPr lang="vi-VN" sz="4000" dirty="0">
                <a:solidFill>
                  <a:srgbClr val="002060"/>
                </a:solidFill>
                <a:latin typeface="+mj-lt"/>
              </a:rPr>
              <a:t>Vỏ làm bằng cao su hoặc nhựa vì nó là vật liệu cách điện, an toàn khi sử dụng. Còn lõi dây điện làm bằng kim loại vì kim loại dẫn điện tốt, giúp dẫn nguồn điện để sử dụng. </a:t>
            </a:r>
          </a:p>
        </p:txBody>
      </p:sp>
      <p:sp>
        <p:nvSpPr>
          <p:cNvPr id="2" name="Rectangular Callout 1"/>
          <p:cNvSpPr/>
          <p:nvPr/>
        </p:nvSpPr>
        <p:spPr>
          <a:xfrm>
            <a:off x="443345" y="223857"/>
            <a:ext cx="11374582" cy="2879600"/>
          </a:xfrm>
          <a:prstGeom prst="wedgeRectCallout">
            <a:avLst>
              <a:gd name="adj1" fmla="val -19621"/>
              <a:gd name="adj2" fmla="val 6586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latin typeface="+mj-lt"/>
              </a:rPr>
              <a:t>Tại sao vỏ dây điện thường được làm bằng nhựa hoặc cao su nhưng lõi dây điện làm bằng kim loại?</a:t>
            </a:r>
          </a:p>
        </p:txBody>
      </p:sp>
    </p:spTree>
    <p:extLst>
      <p:ext uri="{BB962C8B-B14F-4D97-AF65-F5344CB8AC3E}">
        <p14:creationId xmlns:p14="http://schemas.microsoft.com/office/powerpoint/2010/main" val="348669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6" y="0"/>
            <a:ext cx="5798127" cy="13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725089"/>
            <a:ext cx="6072893" cy="2062103"/>
          </a:xfrm>
          <a:prstGeom prst="rect">
            <a:avLst/>
          </a:prstGeom>
        </p:spPr>
        <p:txBody>
          <a:bodyPr wrap="square">
            <a:spAutoFit/>
          </a:bodyPr>
          <a:lstStyle/>
          <a:p>
            <a:r>
              <a:rPr lang="vi-VN" sz="3200" dirty="0">
                <a:solidFill>
                  <a:srgbClr val="FF0000"/>
                </a:solidFill>
                <a:latin typeface="+mj-lt"/>
              </a:rPr>
              <a:t>Từ thực tế cùng với việc tìm hiểu thông tin qua sách báo và internet, em hãy cho biết cách sử dụng đồ vật bằng nhựa an toàn, hiệu quả?</a:t>
            </a:r>
          </a:p>
        </p:txBody>
      </p:sp>
      <p:sp>
        <p:nvSpPr>
          <p:cNvPr id="3" name="Rectangle 2"/>
          <p:cNvSpPr/>
          <p:nvPr/>
        </p:nvSpPr>
        <p:spPr>
          <a:xfrm>
            <a:off x="6077523" y="183028"/>
            <a:ext cx="5726549" cy="1384995"/>
          </a:xfrm>
          <a:prstGeom prst="rect">
            <a:avLst/>
          </a:prstGeom>
        </p:spPr>
        <p:txBody>
          <a:bodyPr wrap="square">
            <a:spAutoFit/>
          </a:bodyPr>
          <a:lstStyle/>
          <a:p>
            <a:r>
              <a:rPr lang="vi-VN" sz="2800" dirty="0">
                <a:solidFill>
                  <a:srgbClr val="FF0000"/>
                </a:solidFill>
                <a:latin typeface="+mj-lt"/>
              </a:rPr>
              <a:t>Em hãy tìm hiểu và cho biết cách sử dụng đó vật bằng cao su an toàn, hiệu guả?.</a:t>
            </a:r>
          </a:p>
        </p:txBody>
      </p:sp>
      <p:sp>
        <p:nvSpPr>
          <p:cNvPr id="5" name="Rectangle 4"/>
          <p:cNvSpPr/>
          <p:nvPr/>
        </p:nvSpPr>
        <p:spPr>
          <a:xfrm>
            <a:off x="5975030" y="5666509"/>
            <a:ext cx="6025375" cy="1077218"/>
          </a:xfrm>
          <a:prstGeom prst="rect">
            <a:avLst/>
          </a:prstGeom>
        </p:spPr>
        <p:txBody>
          <a:bodyPr wrap="square">
            <a:spAutoFit/>
          </a:bodyPr>
          <a:lstStyle/>
          <a:p>
            <a:pPr algn="just"/>
            <a:r>
              <a:rPr lang="vi-VN" sz="3200" dirty="0">
                <a:solidFill>
                  <a:srgbClr val="FF0000"/>
                </a:solidFill>
                <a:latin typeface="+mj-lt"/>
              </a:rPr>
              <a:t>Những biện pháp nào được sử dụng để hạn chế sự hoen gỉ của kim loại?</a:t>
            </a:r>
          </a:p>
        </p:txBody>
      </p:sp>
      <p:pic>
        <p:nvPicPr>
          <p:cNvPr id="2052" name="Picture 4" descr="D:\BÀI GIẢNG ĐIỆN TỬ 2021 - 2022\HÌNH\do-nhua-gia-dung-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96" y="1306413"/>
            <a:ext cx="4728926" cy="354669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891903" y="1538118"/>
            <a:ext cx="6023006" cy="4128391"/>
            <a:chOff x="4179765" y="1898650"/>
            <a:chExt cx="4934072" cy="3426603"/>
          </a:xfrm>
        </p:grpSpPr>
        <p:pic>
          <p:nvPicPr>
            <p:cNvPr id="2050" name="Picture 2" descr="D:\BÀI GIẢNG ĐIỆN TỬ 2021 - 2022\HÌNH\CAO-SU-ava_1031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3776" y="1898650"/>
              <a:ext cx="2280061" cy="1377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BÀI GIẢNG ĐIỆN TỬ 2021 - 2022\HÌNH\dem-cao-su-1m-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3392218"/>
              <a:ext cx="2706248" cy="193303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BÀI GIẢNG ĐIỆN TỬ 2021 - 2022\HÌNH\images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9765" y="1981200"/>
              <a:ext cx="2619375" cy="17526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Picture 6" descr="D:\BÀI GIẢNG ĐIỆN TỬ 2021 - 2022\HÌNH\cach-tay-ri-set-tren-kim-loa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8938" y="1702072"/>
            <a:ext cx="5435604" cy="362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59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2052"/>
                                        </p:tgtEl>
                                      </p:cBhvr>
                                    </p:animEffect>
                                    <p:set>
                                      <p:cBhvr>
                                        <p:cTn id="15" dur="1" fill="hold">
                                          <p:stCondLst>
                                            <p:cond delay="499"/>
                                          </p:stCondLst>
                                        </p:cTn>
                                        <p:tgtEl>
                                          <p:spTgt spid="2052"/>
                                        </p:tgtEl>
                                        <p:attrNameLst>
                                          <p:attrName>style.visibility</p:attrName>
                                        </p:attrNameLst>
                                      </p:cBhvr>
                                      <p:to>
                                        <p:strVal val="hidden"/>
                                      </p:to>
                                    </p:set>
                                  </p:childTnLst>
                                </p:cTn>
                              </p:par>
                              <p:par>
                                <p:cTn id="16" presetID="14" presetClass="exit" presetSubtype="10" fill="hold" grpId="1" nodeType="withEffect">
                                  <p:stCondLst>
                                    <p:cond delay="0"/>
                                  </p:stCondLst>
                                  <p:childTnLst>
                                    <p:animEffect transition="out" filter="randombar(horizontal)">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1" nodeType="clickEffect">
                                  <p:stCondLst>
                                    <p:cond delay="0"/>
                                  </p:stCondLst>
                                  <p:childTnLst>
                                    <p:anim calcmode="lin" valueType="num">
                                      <p:cBhvr>
                                        <p:cTn id="30" dur="1000"/>
                                        <p:tgtEl>
                                          <p:spTgt spid="3"/>
                                        </p:tgtEl>
                                        <p:attrNameLst>
                                          <p:attrName>ppt_w</p:attrName>
                                        </p:attrNameLst>
                                      </p:cBhvr>
                                      <p:tavLst>
                                        <p:tav tm="0">
                                          <p:val>
                                            <p:strVal val="ppt_w"/>
                                          </p:val>
                                        </p:tav>
                                        <p:tav tm="100000">
                                          <p:val>
                                            <p:fltVal val="0"/>
                                          </p:val>
                                        </p:tav>
                                      </p:tavLst>
                                    </p:anim>
                                    <p:anim calcmode="lin" valueType="num">
                                      <p:cBhvr>
                                        <p:cTn id="31" dur="1000"/>
                                        <p:tgtEl>
                                          <p:spTgt spid="3"/>
                                        </p:tgtEl>
                                        <p:attrNameLst>
                                          <p:attrName>ppt_h</p:attrName>
                                        </p:attrNameLst>
                                      </p:cBhvr>
                                      <p:tavLst>
                                        <p:tav tm="0">
                                          <p:val>
                                            <p:strVal val="ppt_h"/>
                                          </p:val>
                                        </p:tav>
                                        <p:tav tm="100000">
                                          <p:val>
                                            <p:fltVal val="0"/>
                                          </p:val>
                                        </p:tav>
                                      </p:tavLst>
                                    </p:anim>
                                    <p:anim calcmode="lin" valueType="num">
                                      <p:cBhvr>
                                        <p:cTn id="32" dur="1000"/>
                                        <p:tgtEl>
                                          <p:spTgt spid="3"/>
                                        </p:tgtEl>
                                        <p:attrNameLst>
                                          <p:attrName>style.rotation</p:attrName>
                                        </p:attrNameLst>
                                      </p:cBhvr>
                                      <p:tavLst>
                                        <p:tav tm="0">
                                          <p:val>
                                            <p:fltVal val="0"/>
                                          </p:val>
                                        </p:tav>
                                        <p:tav tm="100000">
                                          <p:val>
                                            <p:fltVal val="90"/>
                                          </p:val>
                                        </p:tav>
                                      </p:tavLst>
                                    </p:anim>
                                    <p:animEffect transition="out" filter="fade">
                                      <p:cBhvr>
                                        <p:cTn id="33" dur="1000"/>
                                        <p:tgtEl>
                                          <p:spTgt spid="3"/>
                                        </p:tgtEl>
                                      </p:cBhvr>
                                    </p:animEffect>
                                    <p:set>
                                      <p:cBhvr>
                                        <p:cTn id="34" dur="1" fill="hold">
                                          <p:stCondLst>
                                            <p:cond delay="999"/>
                                          </p:stCondLst>
                                        </p:cTn>
                                        <p:tgtEl>
                                          <p:spTgt spid="3"/>
                                        </p:tgtEl>
                                        <p:attrNameLst>
                                          <p:attrName>style.visibility</p:attrName>
                                        </p:attrNameLst>
                                      </p:cBhvr>
                                      <p:to>
                                        <p:strVal val="hidden"/>
                                      </p:to>
                                    </p:set>
                                  </p:childTnLst>
                                </p:cTn>
                              </p:par>
                              <p:par>
                                <p:cTn id="35" presetID="31" presetClass="exit" presetSubtype="0" fill="hold" nodeType="withEffect">
                                  <p:stCondLst>
                                    <p:cond delay="0"/>
                                  </p:stCondLst>
                                  <p:childTnLst>
                                    <p:anim calcmode="lin" valueType="num">
                                      <p:cBhvr>
                                        <p:cTn id="36" dur="1000"/>
                                        <p:tgtEl>
                                          <p:spTgt spid="6"/>
                                        </p:tgtEl>
                                        <p:attrNameLst>
                                          <p:attrName>ppt_w</p:attrName>
                                        </p:attrNameLst>
                                      </p:cBhvr>
                                      <p:tavLst>
                                        <p:tav tm="0">
                                          <p:val>
                                            <p:strVal val="ppt_w"/>
                                          </p:val>
                                        </p:tav>
                                        <p:tav tm="100000">
                                          <p:val>
                                            <p:fltVal val="0"/>
                                          </p:val>
                                        </p:tav>
                                      </p:tavLst>
                                    </p:anim>
                                    <p:anim calcmode="lin" valueType="num">
                                      <p:cBhvr>
                                        <p:cTn id="37" dur="1000"/>
                                        <p:tgtEl>
                                          <p:spTgt spid="6"/>
                                        </p:tgtEl>
                                        <p:attrNameLst>
                                          <p:attrName>ppt_h</p:attrName>
                                        </p:attrNameLst>
                                      </p:cBhvr>
                                      <p:tavLst>
                                        <p:tav tm="0">
                                          <p:val>
                                            <p:strVal val="ppt_h"/>
                                          </p:val>
                                        </p:tav>
                                        <p:tav tm="100000">
                                          <p:val>
                                            <p:fltVal val="0"/>
                                          </p:val>
                                        </p:tav>
                                      </p:tavLst>
                                    </p:anim>
                                    <p:anim calcmode="lin" valueType="num">
                                      <p:cBhvr>
                                        <p:cTn id="38" dur="1000"/>
                                        <p:tgtEl>
                                          <p:spTgt spid="6"/>
                                        </p:tgtEl>
                                        <p:attrNameLst>
                                          <p:attrName>style.rotation</p:attrName>
                                        </p:attrNameLst>
                                      </p:cBhvr>
                                      <p:tavLst>
                                        <p:tav tm="0">
                                          <p:val>
                                            <p:fltVal val="0"/>
                                          </p:val>
                                        </p:tav>
                                        <p:tav tm="100000">
                                          <p:val>
                                            <p:fltVal val="90"/>
                                          </p:val>
                                        </p:tav>
                                      </p:tavLst>
                                    </p:anim>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054"/>
                                        </p:tgtEl>
                                        <p:attrNameLst>
                                          <p:attrName>style.visibility</p:attrName>
                                        </p:attrNameLst>
                                      </p:cBhvr>
                                      <p:to>
                                        <p:strVal val="visible"/>
                                      </p:to>
                                    </p:set>
                                    <p:animEffect transition="in" filter="barn(inVertical)">
                                      <p:cBhvr>
                                        <p:cTn id="45" dur="500"/>
                                        <p:tgtEl>
                                          <p:spTgt spid="205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71" y="39749"/>
            <a:ext cx="5087865" cy="100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441" y="1048492"/>
            <a:ext cx="6435437" cy="580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835" y="385288"/>
            <a:ext cx="4442547" cy="630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3074"/>
                                        </p:tgtEl>
                                      </p:cBhvr>
                                    </p:animEffect>
                                    <p:set>
                                      <p:cBhvr>
                                        <p:cTn id="12" dur="1" fill="hold">
                                          <p:stCondLst>
                                            <p:cond delay="499"/>
                                          </p:stCondLst>
                                        </p:cTn>
                                        <p:tgtEl>
                                          <p:spTgt spid="307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11: MỘT SỐ VẬT LIỆU THÔNG DỤNG # KHTN 6 - CTST - YouTub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111" b="100000" l="1719" r="100000">
                        <a14:foregroundMark x1="44453" y1="45972" x2="46484" y2="61111"/>
                        <a14:foregroundMark x1="57344" y1="52500" x2="63516" y2="56667"/>
                        <a14:foregroundMark x1="70234" y1="56111" x2="86250" y2="55139"/>
                        <a14:foregroundMark x1="80000" y1="25278" x2="83125" y2="27917"/>
                        <a14:foregroundMark x1="68203" y1="30278" x2="78281" y2="33194"/>
                        <a14:foregroundMark x1="76797" y1="80139" x2="86797" y2="74722"/>
                        <a14:foregroundMark x1="59922" y1="75139" x2="73125" y2="74722"/>
                        <a14:foregroundMark x1="81719" y1="78056" x2="81719" y2="78056"/>
                        <a14:foregroundMark x1="81875" y1="77778" x2="81875" y2="77778"/>
                        <a14:foregroundMark x1="40859" y1="69722" x2="49375" y2="75694"/>
                        <a14:foregroundMark x1="12031" y1="64722" x2="28203" y2="87222"/>
                        <a14:foregroundMark x1="11484" y1="56944" x2="22734" y2="56944"/>
                        <a14:foregroundMark x1="20703" y1="17778" x2="30703" y2="33889"/>
                        <a14:foregroundMark x1="15469" y1="38889" x2="28672" y2="4167"/>
                        <a14:foregroundMark x1="10234" y1="5694" x2="19063" y2="24028"/>
                        <a14:foregroundMark x1="17500" y1="33750" x2="13984" y2="1111"/>
                        <a14:foregroundMark x1="9297" y1="10694" x2="17500" y2="28472"/>
                        <a14:foregroundMark x1="8906" y1="27361" x2="15234" y2="29444"/>
                        <a14:foregroundMark x1="9688" y1="31389" x2="17500" y2="29306"/>
                        <a14:foregroundMark x1="21797" y1="29722" x2="24531" y2="30278"/>
                        <a14:backgroundMark x1="16016" y1="18750" x2="16016" y2="18750"/>
                        <a14:backgroundMark x1="16016" y1="18472" x2="16016" y2="18472"/>
                        <a14:backgroundMark x1="16016" y1="18472" x2="16016" y2="18472"/>
                        <a14:backgroundMark x1="28125" y1="43889" x2="38281" y2="70278"/>
                      </a14:backgroundRemoval>
                    </a14:imgEffect>
                  </a14:imgLayer>
                </a14:imgProps>
              </a:ext>
              <a:ext uri="{28A0092B-C50C-407E-A947-70E740481C1C}">
                <a14:useLocalDpi xmlns:a14="http://schemas.microsoft.com/office/drawing/2010/main" val="0"/>
              </a:ext>
            </a:extLst>
          </a:blip>
          <a:srcRect/>
          <a:stretch>
            <a:fillRect/>
          </a:stretch>
        </p:blipFill>
        <p:spPr bwMode="auto">
          <a:xfrm>
            <a:off x="-249382" y="-1"/>
            <a:ext cx="13136994" cy="671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961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618" y="18949"/>
            <a:ext cx="8174182" cy="68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21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925" y="929459"/>
            <a:ext cx="792653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644" y="1066801"/>
            <a:ext cx="6545245" cy="416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D:\BÀI GIẢNG ĐIỆN TỬ 2021 - 2022\HÌNH\unnam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3893" y="762000"/>
            <a:ext cx="55626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BÀI GIẢNG ĐIỆN TỬ 2021 - 2022\HÌNH\13_1_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925" y="731881"/>
            <a:ext cx="8085859" cy="559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18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arn(inVertical)">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5125"/>
                                        </p:tgtEl>
                                      </p:cBhvr>
                                    </p:animEffect>
                                    <p:set>
                                      <p:cBhvr>
                                        <p:cTn id="12" dur="1" fill="hold">
                                          <p:stCondLst>
                                            <p:cond delay="499"/>
                                          </p:stCondLst>
                                        </p:cTn>
                                        <p:tgtEl>
                                          <p:spTgt spid="51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barn(inVertical)">
                                      <p:cBhvr>
                                        <p:cTn id="17" dur="5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nodeType="clickEffect">
                                  <p:stCondLst>
                                    <p:cond delay="0"/>
                                  </p:stCondLst>
                                  <p:childTnLst>
                                    <p:anim calcmode="lin" valueType="num">
                                      <p:cBhvr>
                                        <p:cTn id="21" dur="1000"/>
                                        <p:tgtEl>
                                          <p:spTgt spid="5123"/>
                                        </p:tgtEl>
                                        <p:attrNameLst>
                                          <p:attrName>ppt_w</p:attrName>
                                        </p:attrNameLst>
                                      </p:cBhvr>
                                      <p:tavLst>
                                        <p:tav tm="0">
                                          <p:val>
                                            <p:strVal val="ppt_w"/>
                                          </p:val>
                                        </p:tav>
                                        <p:tav tm="100000">
                                          <p:val>
                                            <p:fltVal val="0"/>
                                          </p:val>
                                        </p:tav>
                                      </p:tavLst>
                                    </p:anim>
                                    <p:anim calcmode="lin" valueType="num">
                                      <p:cBhvr>
                                        <p:cTn id="22" dur="1000"/>
                                        <p:tgtEl>
                                          <p:spTgt spid="5123"/>
                                        </p:tgtEl>
                                        <p:attrNameLst>
                                          <p:attrName>ppt_h</p:attrName>
                                        </p:attrNameLst>
                                      </p:cBhvr>
                                      <p:tavLst>
                                        <p:tav tm="0">
                                          <p:val>
                                            <p:strVal val="ppt_h"/>
                                          </p:val>
                                        </p:tav>
                                        <p:tav tm="100000">
                                          <p:val>
                                            <p:fltVal val="0"/>
                                          </p:val>
                                        </p:tav>
                                      </p:tavLst>
                                    </p:anim>
                                    <p:anim calcmode="lin" valueType="num">
                                      <p:cBhvr>
                                        <p:cTn id="23" dur="1000"/>
                                        <p:tgtEl>
                                          <p:spTgt spid="5123"/>
                                        </p:tgtEl>
                                        <p:attrNameLst>
                                          <p:attrName>style.rotation</p:attrName>
                                        </p:attrNameLst>
                                      </p:cBhvr>
                                      <p:tavLst>
                                        <p:tav tm="0">
                                          <p:val>
                                            <p:fltVal val="0"/>
                                          </p:val>
                                        </p:tav>
                                        <p:tav tm="100000">
                                          <p:val>
                                            <p:fltVal val="90"/>
                                          </p:val>
                                        </p:tav>
                                      </p:tavLst>
                                    </p:anim>
                                    <p:animEffect transition="out" filter="fade">
                                      <p:cBhvr>
                                        <p:cTn id="24" dur="1000"/>
                                        <p:tgtEl>
                                          <p:spTgt spid="5123"/>
                                        </p:tgtEl>
                                      </p:cBhvr>
                                    </p:animEffect>
                                    <p:set>
                                      <p:cBhvr>
                                        <p:cTn id="25" dur="1" fill="hold">
                                          <p:stCondLst>
                                            <p:cond delay="999"/>
                                          </p:stCondLst>
                                        </p:cTn>
                                        <p:tgtEl>
                                          <p:spTgt spid="512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124"/>
                                        </p:tgtEl>
                                        <p:attrNameLst>
                                          <p:attrName>style.visibility</p:attrName>
                                        </p:attrNameLst>
                                      </p:cBhvr>
                                      <p:to>
                                        <p:strVal val="visible"/>
                                      </p:to>
                                    </p:set>
                                    <p:animEffect transition="in" filter="barn(inVertical)">
                                      <p:cBhvr>
                                        <p:cTn id="30" dur="500"/>
                                        <p:tgtEl>
                                          <p:spTgt spid="512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5124"/>
                                        </p:tgtEl>
                                        <p:attrNameLst>
                                          <p:attrName>ppt_w</p:attrName>
                                        </p:attrNameLst>
                                      </p:cBhvr>
                                      <p:tavLst>
                                        <p:tav tm="0">
                                          <p:val>
                                            <p:strVal val="ppt_w"/>
                                          </p:val>
                                        </p:tav>
                                        <p:tav tm="100000">
                                          <p:val>
                                            <p:fltVal val="0"/>
                                          </p:val>
                                        </p:tav>
                                      </p:tavLst>
                                    </p:anim>
                                    <p:anim calcmode="lin" valueType="num">
                                      <p:cBhvr>
                                        <p:cTn id="35" dur="500"/>
                                        <p:tgtEl>
                                          <p:spTgt spid="5124"/>
                                        </p:tgtEl>
                                        <p:attrNameLst>
                                          <p:attrName>ppt_h</p:attrName>
                                        </p:attrNameLst>
                                      </p:cBhvr>
                                      <p:tavLst>
                                        <p:tav tm="0">
                                          <p:val>
                                            <p:strVal val="ppt_h"/>
                                          </p:val>
                                        </p:tav>
                                        <p:tav tm="100000">
                                          <p:val>
                                            <p:fltVal val="0"/>
                                          </p:val>
                                        </p:tav>
                                      </p:tavLst>
                                    </p:anim>
                                    <p:animEffect transition="out" filter="fade">
                                      <p:cBhvr>
                                        <p:cTn id="36" dur="500"/>
                                        <p:tgtEl>
                                          <p:spTgt spid="5124"/>
                                        </p:tgtEl>
                                      </p:cBhvr>
                                    </p:animEffect>
                                    <p:set>
                                      <p:cBhvr>
                                        <p:cTn id="37" dur="1" fill="hold">
                                          <p:stCondLst>
                                            <p:cond delay="499"/>
                                          </p:stCondLst>
                                        </p:cTn>
                                        <p:tgtEl>
                                          <p:spTgt spid="51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122"/>
                                        </p:tgtEl>
                                        <p:attrNameLst>
                                          <p:attrName>style.visibility</p:attrName>
                                        </p:attrNameLst>
                                      </p:cBhvr>
                                      <p:to>
                                        <p:strVal val="visible"/>
                                      </p:to>
                                    </p:set>
                                    <p:animEffect transition="in" filter="barn(inVertical)">
                                      <p:cBhvr>
                                        <p:cTn id="4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65564" y="228601"/>
            <a:ext cx="6858000" cy="1384995"/>
          </a:xfrm>
          <a:prstGeom prst="rect">
            <a:avLst/>
          </a:prstGeom>
        </p:spPr>
        <p:txBody>
          <a:bodyPr wrap="square">
            <a:spAutoFit/>
          </a:bodyPr>
          <a:lstStyle/>
          <a:p>
            <a:pPr algn="just"/>
            <a:r>
              <a:rPr lang="vi-VN" sz="2800" dirty="0">
                <a:solidFill>
                  <a:srgbClr val="FF0000"/>
                </a:solidFill>
                <a:latin typeface="+mj-lt"/>
              </a:rPr>
              <a:t>15. Hãy cho biết ưu điểm của một số vật liệu mới so với vật liệu truyén thống trong xây dụng?</a:t>
            </a:r>
          </a:p>
        </p:txBody>
      </p:sp>
      <p:sp>
        <p:nvSpPr>
          <p:cNvPr id="7" name="Rectangle 6"/>
          <p:cNvSpPr/>
          <p:nvPr/>
        </p:nvSpPr>
        <p:spPr>
          <a:xfrm>
            <a:off x="2417617" y="1447158"/>
            <a:ext cx="9040091" cy="2062103"/>
          </a:xfrm>
          <a:prstGeom prst="rect">
            <a:avLst/>
          </a:prstGeom>
        </p:spPr>
        <p:txBody>
          <a:bodyPr wrap="square">
            <a:spAutoFit/>
          </a:bodyPr>
          <a:lstStyle/>
          <a:p>
            <a:pPr algn="just"/>
            <a:r>
              <a:rPr lang="vi-VN" sz="3200" b="1" dirty="0">
                <a:solidFill>
                  <a:srgbClr val="002060"/>
                </a:solidFill>
                <a:latin typeface="+mj-lt"/>
              </a:rPr>
              <a:t>Trả lời: </a:t>
            </a:r>
            <a:r>
              <a:rPr lang="vi-VN" sz="3200" dirty="0">
                <a:solidFill>
                  <a:srgbClr val="002060"/>
                </a:solidFill>
                <a:latin typeface="+mj-lt"/>
              </a:rPr>
              <a:t>Ưu điểm của một số vật liệu mới so với vật liệu cũ là thân thiện với môi trường, an toàn, hiệu quả, bảo vệ sức khỏe của con người, giá thành sản phẩm tiết kiệm kinh tế.</a:t>
            </a:r>
          </a:p>
        </p:txBody>
      </p:sp>
      <p:sp>
        <p:nvSpPr>
          <p:cNvPr id="8" name="Rectangle 7"/>
          <p:cNvSpPr/>
          <p:nvPr/>
        </p:nvSpPr>
        <p:spPr>
          <a:xfrm>
            <a:off x="2770910" y="3655455"/>
            <a:ext cx="9240981" cy="2062103"/>
          </a:xfrm>
          <a:prstGeom prst="rect">
            <a:avLst/>
          </a:prstGeom>
        </p:spPr>
        <p:txBody>
          <a:bodyPr wrap="square">
            <a:spAutoFit/>
          </a:bodyPr>
          <a:lstStyle/>
          <a:p>
            <a:pPr algn="just"/>
            <a:r>
              <a:rPr lang="vi-VN" sz="3200" b="1" dirty="0">
                <a:solidFill>
                  <a:schemeClr val="accent6">
                    <a:lumMod val="75000"/>
                  </a:schemeClr>
                </a:solidFill>
                <a:latin typeface="+mj-lt"/>
              </a:rPr>
              <a:t>16. Vật dụng nào sau đây được xem là thân thiện với môi trường: pin, máy tính, túi ni lông, ống hút làm từ bột gạo? </a:t>
            </a:r>
            <a:endParaRPr lang="vi-VN" sz="3200" dirty="0">
              <a:solidFill>
                <a:schemeClr val="accent6">
                  <a:lumMod val="75000"/>
                </a:schemeClr>
              </a:solidFill>
              <a:latin typeface="+mj-lt"/>
            </a:endParaRPr>
          </a:p>
          <a:p>
            <a:pPr algn="just"/>
            <a:endParaRPr lang="vi-VN" sz="3200" dirty="0">
              <a:solidFill>
                <a:schemeClr val="accent6">
                  <a:lumMod val="75000"/>
                </a:schemeClr>
              </a:solidFill>
              <a:latin typeface="+mj-lt"/>
            </a:endParaRPr>
          </a:p>
        </p:txBody>
      </p:sp>
      <p:sp>
        <p:nvSpPr>
          <p:cNvPr id="9" name="Rectangle 8"/>
          <p:cNvSpPr/>
          <p:nvPr/>
        </p:nvSpPr>
        <p:spPr>
          <a:xfrm>
            <a:off x="5749637" y="5425170"/>
            <a:ext cx="5553700" cy="584775"/>
          </a:xfrm>
          <a:prstGeom prst="rect">
            <a:avLst/>
          </a:prstGeom>
        </p:spPr>
        <p:txBody>
          <a:bodyPr wrap="none">
            <a:spAutoFit/>
          </a:bodyPr>
          <a:lstStyle/>
          <a:p>
            <a:r>
              <a:rPr lang="vi-VN" sz="3200" b="1" dirty="0">
                <a:solidFill>
                  <a:srgbClr val="7030A0"/>
                </a:solidFill>
                <a:latin typeface="+mj-lt"/>
                <a:sym typeface="Wingdings" pitchFamily="2" charset="2"/>
              </a:rPr>
              <a:t> TL: </a:t>
            </a:r>
            <a:r>
              <a:rPr lang="vi-VN" sz="3200" b="1" dirty="0">
                <a:solidFill>
                  <a:srgbClr val="7030A0"/>
                </a:solidFill>
                <a:latin typeface="+mj-lt"/>
              </a:rPr>
              <a:t>Ống hút làm từ bột gạo</a:t>
            </a:r>
          </a:p>
        </p:txBody>
      </p:sp>
    </p:spTree>
    <p:extLst>
      <p:ext uri="{BB962C8B-B14F-4D97-AF65-F5344CB8AC3E}">
        <p14:creationId xmlns:p14="http://schemas.microsoft.com/office/powerpoint/2010/main" val="1092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646331"/>
          </a:xfrm>
          <a:prstGeom prst="rect">
            <a:avLst/>
          </a:prstGeom>
          <a:noFill/>
        </p:spPr>
        <p:txBody>
          <a:bodyPr wrap="square" rtlCol="0">
            <a:spAutoFit/>
          </a:bodyPr>
          <a:lstStyle/>
          <a:p>
            <a:r>
              <a:rPr lang="en-US" sz="3600" b="1" dirty="0">
                <a:solidFill>
                  <a:srgbClr val="002060"/>
                </a:solidFill>
                <a:latin typeface="Arial" pitchFamily="34" charset="0"/>
                <a:cs typeface="Arial" pitchFamily="34" charset="0"/>
              </a:rPr>
              <a:t>2. MỘT SỐ TÍNH CHẤT VÀ ỨNG DỤNG CỦA VẬT LIỆU</a:t>
            </a:r>
            <a:endParaRPr lang="vi-VN" sz="3600" b="1" dirty="0">
              <a:solidFill>
                <a:srgbClr val="002060"/>
              </a:solidFill>
              <a:latin typeface="Arial" pitchFamily="34" charset="0"/>
              <a:cs typeface="Arial" pitchFamily="34" charset="0"/>
            </a:endParaRPr>
          </a:p>
        </p:txBody>
      </p:sp>
      <p:sp>
        <p:nvSpPr>
          <p:cNvPr id="8" name="TextBox 7"/>
          <p:cNvSpPr txBox="1"/>
          <p:nvPr/>
        </p:nvSpPr>
        <p:spPr>
          <a:xfrm>
            <a:off x="163880" y="4185761"/>
            <a:ext cx="12028120" cy="2062103"/>
          </a:xfrm>
          <a:prstGeom prst="rect">
            <a:avLst/>
          </a:prstGeom>
          <a:noFill/>
        </p:spPr>
        <p:txBody>
          <a:bodyPr wrap="square" rtlCol="0">
            <a:spAutoFit/>
          </a:bodyPr>
          <a:lstStyle/>
          <a:p>
            <a:pPr algn="just"/>
            <a:r>
              <a:rPr lang="en-US" sz="3200" dirty="0">
                <a:solidFill>
                  <a:srgbClr val="7030A0"/>
                </a:solidFill>
                <a:latin typeface="Times New Roman" panose="02020603050405020304" pitchFamily="18" charset="0"/>
                <a:cs typeface="Times New Roman" panose="02020603050405020304" pitchFamily="18" charset="0"/>
                <a:sym typeface="Wingdings" pitchFamily="2" charset="2"/>
              </a:rPr>
              <a:t> </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Sử</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dụng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vật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liệu</a:t>
            </a:r>
            <a:r>
              <a:rPr lang="en-US" sz="3200" dirty="0">
                <a:solidFill>
                  <a:srgbClr val="7030A0"/>
                </a:solidFill>
                <a:latin typeface="Times New Roman" panose="02020603050405020304" pitchFamily="18" charset="0"/>
                <a:cs typeface="Times New Roman" panose="02020603050405020304" pitchFamily="18" charset="0"/>
              </a:rPr>
              <a:t> an </a:t>
            </a:r>
            <a:r>
              <a:rPr lang="en-US" sz="3200" dirty="0" err="1">
                <a:solidFill>
                  <a:srgbClr val="7030A0"/>
                </a:solidFill>
                <a:latin typeface="Times New Roman" panose="02020603050405020304" pitchFamily="18" charset="0"/>
                <a:cs typeface="Times New Roman" panose="02020603050405020304" pitchFamily="18" charset="0"/>
              </a:rPr>
              <a:t>toàn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hiệu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quả</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sẽ</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bảo</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vệ</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sức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khỏe</a:t>
            </a:r>
            <a:r>
              <a:rPr lang="en-US" sz="3200" dirty="0">
                <a:solidFill>
                  <a:srgbClr val="7030A0"/>
                </a:solidFill>
                <a:latin typeface="Times New Roman" panose="02020603050405020304" pitchFamily="18" charset="0"/>
                <a:cs typeface="Times New Roman" panose="02020603050405020304" pitchFamily="18" charset="0"/>
              </a:rPr>
              <a:t> con </a:t>
            </a:r>
            <a:r>
              <a:rPr lang="en-US" sz="3200" dirty="0" err="1">
                <a:solidFill>
                  <a:srgbClr val="7030A0"/>
                </a:solidFill>
                <a:latin typeface="Times New Roman" panose="02020603050405020304" pitchFamily="18" charset="0"/>
                <a:cs typeface="Times New Roman" panose="02020603050405020304" pitchFamily="18" charset="0"/>
              </a:rPr>
              <a:t>người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và</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tiết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kiệm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để</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giảm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giá</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thành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sản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phẩm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Sử</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dụng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các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vật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liệu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mới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tiết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kiệm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kinh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tế</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tiết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kiệm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năng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lượng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thân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thiện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với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môi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trường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sẽ</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đảm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bảo</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sự</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phát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triển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bền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vững</a:t>
            </a:r>
            <a:r>
              <a:rPr lang="en-US" sz="3200" dirty="0">
                <a:solidFill>
                  <a:srgbClr val="7030A0"/>
                </a:solidFill>
                <a:latin typeface="Times New Roman" panose="02020603050405020304" pitchFamily="18" charset="0"/>
                <a:cs typeface="Times New Roman" panose="02020603050405020304" pitchFamily="18" charset="0"/>
              </a:rPr>
              <a:t>.</a:t>
            </a:r>
            <a:endParaRPr lang="vi-VN" sz="3200" dirty="0">
              <a:solidFill>
                <a:srgbClr val="7030A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646331"/>
            <a:ext cx="12192000" cy="3539430"/>
          </a:xfrm>
          <a:prstGeom prst="rect">
            <a:avLst/>
          </a:prstGeom>
        </p:spPr>
        <p:txBody>
          <a:bodyPr wrap="square">
            <a:spAutoFit/>
          </a:bodyPr>
          <a:lstStyle/>
          <a:p>
            <a:pPr algn="just"/>
            <a:r>
              <a:rPr lang="vi-VN" sz="3200" dirty="0">
                <a:solidFill>
                  <a:srgbClr val="7030A0"/>
                </a:solidFill>
                <a:latin typeface="+mj-lt"/>
              </a:rPr>
              <a:t>Mỗi loại vật liệu đều có những tính chất riêng. Ví dụ:</a:t>
            </a:r>
          </a:p>
          <a:p>
            <a:pPr lvl="0" algn="just"/>
            <a:r>
              <a:rPr lang="vi-VN" sz="3200" dirty="0">
                <a:solidFill>
                  <a:srgbClr val="7030A0"/>
                </a:solidFill>
                <a:latin typeface="+mj-lt"/>
              </a:rPr>
              <a:t>- Vật liệu bằng kim loại có tính dẫn điện, dẫn nhiệt, dễ bị ăn mòn, bị gỉ.</a:t>
            </a:r>
          </a:p>
          <a:p>
            <a:pPr lvl="0" algn="just"/>
            <a:r>
              <a:rPr lang="vi-VN" sz="3200" dirty="0">
                <a:solidFill>
                  <a:srgbClr val="7030A0"/>
                </a:solidFill>
                <a:latin typeface="+mj-lt"/>
              </a:rPr>
              <a:t>- Vật liệu bằng nhựa và thuỷ tinh không dẫn điện, không dẫn nhiệt, ít bị ăn mòn và không bị gỉ.</a:t>
            </a:r>
            <a:endParaRPr lang="en-US" sz="3200" dirty="0">
              <a:solidFill>
                <a:srgbClr val="7030A0"/>
              </a:solidFill>
              <a:latin typeface="+mj-lt"/>
            </a:endParaRPr>
          </a:p>
          <a:p>
            <a:pPr lvl="0" algn="just"/>
            <a:r>
              <a:rPr lang="vi-VN" sz="3200" dirty="0">
                <a:solidFill>
                  <a:srgbClr val="7030A0"/>
                </a:solidFill>
                <a:latin typeface="+mj-lt"/>
              </a:rPr>
              <a:t>- Vật liệu bằng cao su không dẫn điện, không dẫn nhiệt, có tính đàn hồi, ít bị biến đổi khi gặp nóng hay lạnh, không tan trong nước, tan được trong xăng, ít bị ăn mòn.</a:t>
            </a:r>
          </a:p>
        </p:txBody>
      </p:sp>
    </p:spTree>
    <p:extLst>
      <p:ext uri="{BB962C8B-B14F-4D97-AF65-F5344CB8AC3E}">
        <p14:creationId xmlns:p14="http://schemas.microsoft.com/office/powerpoint/2010/main" val="22742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306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00401" y="152399"/>
            <a:ext cx="5874327" cy="2008909"/>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6000" dirty="0" err="1" smtClean="0">
                <a:latin typeface=".VnArabia" pitchFamily="34" charset="0"/>
              </a:rPr>
              <a:t>Bài</a:t>
            </a:r>
            <a:r>
              <a:rPr lang="en-US" sz="6000" dirty="0" smtClean="0">
                <a:latin typeface=".VnArabia" pitchFamily="34" charset="0"/>
              </a:rPr>
              <a:t> </a:t>
            </a:r>
            <a:r>
              <a:rPr lang="en-US" sz="6000" dirty="0" err="1" smtClean="0">
                <a:latin typeface=".VnArabia" pitchFamily="34" charset="0"/>
              </a:rPr>
              <a:t>Tập</a:t>
            </a:r>
            <a:r>
              <a:rPr lang="en-US" sz="6000" dirty="0" smtClean="0">
                <a:latin typeface=".VnArabia" pitchFamily="34" charset="0"/>
              </a:rPr>
              <a:t> </a:t>
            </a:r>
            <a:r>
              <a:rPr lang="en-US" sz="6000" dirty="0" err="1" smtClean="0">
                <a:latin typeface=".VnArabia" pitchFamily="34" charset="0"/>
              </a:rPr>
              <a:t>Về</a:t>
            </a:r>
            <a:r>
              <a:rPr lang="en-US" sz="6000" dirty="0" smtClean="0">
                <a:latin typeface=".VnArabia" pitchFamily="34" charset="0"/>
              </a:rPr>
              <a:t> </a:t>
            </a:r>
            <a:r>
              <a:rPr lang="en-US" sz="6000" dirty="0" err="1" smtClean="0">
                <a:latin typeface=".VnArabia" pitchFamily="34" charset="0"/>
              </a:rPr>
              <a:t>Nhà</a:t>
            </a:r>
            <a:endParaRPr lang="en-US" sz="6000" dirty="0">
              <a:latin typeface=".VnArabia" pitchFamily="34" charset="0"/>
            </a:endParaRPr>
          </a:p>
        </p:txBody>
      </p:sp>
      <p:sp>
        <p:nvSpPr>
          <p:cNvPr id="3" name="TextBox 2"/>
          <p:cNvSpPr txBox="1"/>
          <p:nvPr/>
        </p:nvSpPr>
        <p:spPr>
          <a:xfrm>
            <a:off x="1648691" y="2549237"/>
            <a:ext cx="8659091" cy="3416320"/>
          </a:xfrm>
          <a:prstGeom prst="rect">
            <a:avLst/>
          </a:prstGeom>
          <a:noFill/>
        </p:spPr>
        <p:txBody>
          <a:bodyPr wrap="square" rtlCol="0">
            <a:spAutoFit/>
          </a:bodyPr>
          <a:lstStyle/>
          <a:p>
            <a:pPr marL="285750" indent="-285750">
              <a:buFontTx/>
              <a:buChar char="-"/>
            </a:pPr>
            <a:r>
              <a:rPr lang="en-US" sz="5400" dirty="0" smtClean="0">
                <a:latin typeface=".VnArial Narrow" pitchFamily="34" charset="0"/>
              </a:rPr>
              <a:t>LÀM PHẦN BÀI TẬP SGK </a:t>
            </a:r>
          </a:p>
          <a:p>
            <a:pPr marL="285750" indent="-285750">
              <a:buFontTx/>
              <a:buChar char="-"/>
            </a:pPr>
            <a:r>
              <a:rPr lang="en-US" sz="5400" dirty="0" smtClean="0">
                <a:latin typeface=".VnArial Narrow" pitchFamily="34" charset="0"/>
              </a:rPr>
              <a:t>LÀM BÀI TẬP  </a:t>
            </a:r>
            <a:r>
              <a:rPr lang="en-US" sz="5400" dirty="0">
                <a:latin typeface=".VnArial Narrow" pitchFamily="34" charset="0"/>
              </a:rPr>
              <a:t>BÀI 11: MỘT SỐ VẬT LIỆU THÔNG DỤNG </a:t>
            </a:r>
            <a:r>
              <a:rPr lang="en-US" sz="5400" dirty="0" smtClean="0">
                <a:latin typeface=".VnArial Narrow" pitchFamily="34" charset="0"/>
              </a:rPr>
              <a:t> SBT</a:t>
            </a:r>
            <a:endParaRPr lang="en-US" sz="5400" dirty="0">
              <a:latin typeface=".VnArial Narrow" pitchFamily="34" charset="0"/>
            </a:endParaRPr>
          </a:p>
        </p:txBody>
      </p:sp>
    </p:spTree>
    <p:extLst>
      <p:ext uri="{BB962C8B-B14F-4D97-AF65-F5344CB8AC3E}">
        <p14:creationId xmlns:p14="http://schemas.microsoft.com/office/powerpoint/2010/main" val="35345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1856510" y="831274"/>
            <a:ext cx="9213271" cy="4606636"/>
          </a:xfrm>
          <a:prstGeom prst="wedgeRoundRectCallout">
            <a:avLst>
              <a:gd name="adj1" fmla="val -8197"/>
              <a:gd name="adj2" fmla="val 57135"/>
              <a:gd name="adj3" fmla="val 16667"/>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vi-VN" sz="4000" b="1" dirty="0">
                <a:solidFill>
                  <a:schemeClr val="accent2">
                    <a:lumMod val="60000"/>
                    <a:lumOff val="40000"/>
                  </a:schemeClr>
                </a:solidFill>
                <a:latin typeface="iCiel Baliho Script" pitchFamily="50" charset="0"/>
              </a:rPr>
              <a:t>Chúng ta thường sử dụng các vật liệu thông dụng (kim loại, nhựa, </a:t>
            </a:r>
            <a:r>
              <a:rPr lang="vi-VN" sz="4000" b="1" dirty="0" smtClean="0">
                <a:solidFill>
                  <a:schemeClr val="accent2">
                    <a:lumMod val="60000"/>
                    <a:lumOff val="40000"/>
                  </a:schemeClr>
                </a:solidFill>
                <a:latin typeface="iCiel Baliho Script" pitchFamily="50" charset="0"/>
              </a:rPr>
              <a:t>gỗ, </a:t>
            </a:r>
            <a:r>
              <a:rPr lang="vi-VN" sz="4000" b="1" dirty="0">
                <a:solidFill>
                  <a:schemeClr val="accent2">
                    <a:lumMod val="60000"/>
                    <a:lumOff val="40000"/>
                  </a:schemeClr>
                </a:solidFill>
                <a:latin typeface="iCiel Baliho Script" pitchFamily="50" charset="0"/>
              </a:rPr>
              <a:t>cao su,...) để tạo ra các sản phẩm phục vụ cuộc sống. </a:t>
            </a:r>
            <a:r>
              <a:rPr lang="vi-VN" sz="4000" b="1" dirty="0" smtClean="0">
                <a:solidFill>
                  <a:schemeClr val="accent2">
                    <a:lumMod val="60000"/>
                    <a:lumOff val="40000"/>
                  </a:schemeClr>
                </a:solidFill>
                <a:latin typeface="iCiel Baliho Script" pitchFamily="50" charset="0"/>
              </a:rPr>
              <a:t>Vậy </a:t>
            </a:r>
            <a:r>
              <a:rPr lang="vi-VN" sz="4000" b="1" dirty="0">
                <a:solidFill>
                  <a:schemeClr val="accent2">
                    <a:lumMod val="60000"/>
                    <a:lumOff val="40000"/>
                  </a:schemeClr>
                </a:solidFill>
                <a:latin typeface="iCiel Baliho Script" pitchFamily="50" charset="0"/>
              </a:rPr>
              <a:t>vật liệu đó có những tính chất và </a:t>
            </a:r>
            <a:r>
              <a:rPr lang="vi-VN" sz="4000" b="1" dirty="0" smtClean="0">
                <a:solidFill>
                  <a:schemeClr val="accent2">
                    <a:lumMod val="60000"/>
                    <a:lumOff val="40000"/>
                  </a:schemeClr>
                </a:solidFill>
                <a:latin typeface="iCiel Baliho Script" pitchFamily="50" charset="0"/>
              </a:rPr>
              <a:t>ứng </a:t>
            </a:r>
            <a:r>
              <a:rPr lang="vi-VN" sz="4000" b="1" dirty="0">
                <a:solidFill>
                  <a:schemeClr val="accent2">
                    <a:lumMod val="60000"/>
                    <a:lumOff val="40000"/>
                  </a:schemeClr>
                </a:solidFill>
                <a:latin typeface="iCiel Baliho Script" pitchFamily="50" charset="0"/>
              </a:rPr>
              <a:t>dụng nào quan trọng?</a:t>
            </a:r>
          </a:p>
          <a:p>
            <a:pPr algn="ctr"/>
            <a:endParaRPr lang="vi-VN" sz="2800" dirty="0">
              <a:solidFill>
                <a:schemeClr val="accent2">
                  <a:lumMod val="60000"/>
                  <a:lumOff val="40000"/>
                </a:schemeClr>
              </a:solidFill>
              <a:latin typeface="iCiel Baliho Script" pitchFamily="50" charset="0"/>
            </a:endParaRPr>
          </a:p>
        </p:txBody>
      </p:sp>
    </p:spTree>
    <p:extLst>
      <p:ext uri="{BB962C8B-B14F-4D97-AF65-F5344CB8AC3E}">
        <p14:creationId xmlns:p14="http://schemas.microsoft.com/office/powerpoint/2010/main" val="251643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7764" y="124692"/>
            <a:ext cx="5867400" cy="461665"/>
          </a:xfrm>
          <a:prstGeom prst="rect">
            <a:avLst/>
          </a:prstGeom>
          <a:noFill/>
        </p:spPr>
        <p:txBody>
          <a:bodyPr wrap="square" rtlCol="0">
            <a:spAutoFit/>
          </a:bodyPr>
          <a:lstStyle/>
          <a:p>
            <a:r>
              <a:rPr lang="en-US" sz="2400" b="1" dirty="0">
                <a:solidFill>
                  <a:srgbClr val="002060"/>
                </a:solidFill>
                <a:latin typeface="Arial" pitchFamily="34" charset="0"/>
                <a:cs typeface="Arial" pitchFamily="34" charset="0"/>
              </a:rPr>
              <a:t>1. MỘT SỐ VẬT LIỆU THÔNG DỤNG</a:t>
            </a:r>
            <a:endParaRPr lang="vi-VN" sz="2400" b="1" dirty="0">
              <a:solidFill>
                <a:srgbClr val="002060"/>
              </a:solidFill>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11" y="680040"/>
            <a:ext cx="8492898" cy="523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Callout 7"/>
          <p:cNvSpPr/>
          <p:nvPr/>
        </p:nvSpPr>
        <p:spPr>
          <a:xfrm>
            <a:off x="8886537" y="124692"/>
            <a:ext cx="3261397" cy="2918982"/>
          </a:xfrm>
          <a:prstGeom prst="wedgeEllipseCallout">
            <a:avLst>
              <a:gd name="adj1" fmla="val -54392"/>
              <a:gd name="adj2" fmla="val 40192"/>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solidFill>
                  <a:schemeClr val="bg1"/>
                </a:solidFill>
                <a:latin typeface="Times New Roman" panose="02020603050405020304" pitchFamily="18" charset="0"/>
                <a:cs typeface="Times New Roman" panose="02020603050405020304" pitchFamily="18" charset="0"/>
              </a:rPr>
              <a:t>Kể</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tên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loại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vật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liệu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cuộc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em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biết</a:t>
            </a:r>
            <a:r>
              <a:rPr lang="en-US" sz="2800" b="1" dirty="0">
                <a:solidFill>
                  <a:schemeClr val="bg1"/>
                </a:solidFill>
                <a:latin typeface="Times New Roman" panose="02020603050405020304" pitchFamily="18" charset="0"/>
                <a:cs typeface="Times New Roman" panose="02020603050405020304" pitchFamily="18" charset="0"/>
              </a:rPr>
              <a:t>?</a:t>
            </a:r>
            <a:endParaRPr lang="vi-VN" sz="2800" b="1"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817873" y="3525284"/>
            <a:ext cx="3398724" cy="2862322"/>
          </a:xfrm>
          <a:prstGeom prst="rect">
            <a:avLst/>
          </a:prstGeom>
        </p:spPr>
        <p:txBody>
          <a:bodyPr wrap="square">
            <a:spAutoFit/>
          </a:bodyPr>
          <a:lstStyle/>
          <a:p>
            <a:r>
              <a:rPr lang="vi-VN" sz="3600" dirty="0">
                <a:solidFill>
                  <a:srgbClr val="FF0000"/>
                </a:solidFill>
                <a:latin typeface="+mj-lt"/>
              </a:rPr>
              <a:t>Một số loại vật liệu: thủy tinh, nhôm, gang, thép, gỗ, nhựa, đất, xi măng,...</a:t>
            </a:r>
          </a:p>
        </p:txBody>
      </p:sp>
    </p:spTree>
    <p:extLst>
      <p:ext uri="{BB962C8B-B14F-4D97-AF65-F5344CB8AC3E}">
        <p14:creationId xmlns:p14="http://schemas.microsoft.com/office/powerpoint/2010/main" val="261694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3" y="0"/>
            <a:ext cx="8243453" cy="508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7931666" y="563573"/>
            <a:ext cx="4094079" cy="2667000"/>
          </a:xfrm>
          <a:prstGeom prst="wedgeRoundRectCallout">
            <a:avLst>
              <a:gd name="adj1" fmla="val -63472"/>
              <a:gd name="adj2" fmla="val 29253"/>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Liệt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11.1</a:t>
            </a:r>
            <a:endParaRPr lang="vi-VN" sz="3600" dirty="0">
              <a:latin typeface="Times New Roman" panose="02020603050405020304" pitchFamily="18" charset="0"/>
              <a:cs typeface="Times New Roman" panose="02020603050405020304" pitchFamily="18" charset="0"/>
            </a:endParaRPr>
          </a:p>
        </p:txBody>
      </p:sp>
      <p:sp>
        <p:nvSpPr>
          <p:cNvPr id="7" name="Rectangle 6"/>
          <p:cNvSpPr/>
          <p:nvPr/>
        </p:nvSpPr>
        <p:spPr>
          <a:xfrm>
            <a:off x="4057203" y="4533548"/>
            <a:ext cx="9728069" cy="2241960"/>
          </a:xfrm>
          <a:prstGeom prst="rect">
            <a:avLst/>
          </a:prstGeom>
        </p:spPr>
        <p:txBody>
          <a:bodyPr wrap="square">
            <a:spAutoFit/>
          </a:bodyPr>
          <a:lstStyle/>
          <a:p>
            <a:pPr>
              <a:lnSpc>
                <a:spcPct val="150000"/>
              </a:lnSpc>
            </a:pPr>
            <a:r>
              <a:rPr lang="vi-VN" sz="2400" b="1" dirty="0">
                <a:solidFill>
                  <a:srgbClr val="002060"/>
                </a:solidFill>
                <a:latin typeface="+mj-lt"/>
              </a:rPr>
              <a:t>Hình 11.1a: cốc uống nước, cửa kính, lan can kính,...</a:t>
            </a:r>
          </a:p>
          <a:p>
            <a:pPr>
              <a:lnSpc>
                <a:spcPct val="150000"/>
              </a:lnSpc>
            </a:pPr>
            <a:r>
              <a:rPr lang="vi-VN" sz="2400" b="1" dirty="0">
                <a:solidFill>
                  <a:srgbClr val="002060"/>
                </a:solidFill>
                <a:latin typeface="+mj-lt"/>
              </a:rPr>
              <a:t>Hình 11.1b: nhà cửa, trường học, bệnh viện, cầu,...</a:t>
            </a:r>
          </a:p>
          <a:p>
            <a:pPr>
              <a:lnSpc>
                <a:spcPct val="150000"/>
              </a:lnSpc>
            </a:pPr>
            <a:r>
              <a:rPr lang="vi-VN" sz="2400" b="1" dirty="0">
                <a:solidFill>
                  <a:srgbClr val="002060"/>
                </a:solidFill>
                <a:latin typeface="+mj-lt"/>
              </a:rPr>
              <a:t>Hình 11.1c: bát, đĩa, lọ hoa,...</a:t>
            </a:r>
          </a:p>
          <a:p>
            <a:pPr>
              <a:lnSpc>
                <a:spcPct val="150000"/>
              </a:lnSpc>
            </a:pPr>
            <a:r>
              <a:rPr lang="vi-VN" sz="2400" b="1" dirty="0">
                <a:solidFill>
                  <a:srgbClr val="002060"/>
                </a:solidFill>
                <a:latin typeface="+mj-lt"/>
              </a:rPr>
              <a:t>Hình 11.1d: nhà cửa, đường, tường bờ rào,...</a:t>
            </a:r>
          </a:p>
        </p:txBody>
      </p:sp>
    </p:spTree>
    <p:extLst>
      <p:ext uri="{BB962C8B-B14F-4D97-AF65-F5344CB8AC3E}">
        <p14:creationId xmlns:p14="http://schemas.microsoft.com/office/powerpoint/2010/main" val="40431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12" y="1842010"/>
            <a:ext cx="8088470" cy="48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5133" y="0"/>
            <a:ext cx="12126867" cy="1938992"/>
          </a:xfrm>
          <a:prstGeom prst="rect">
            <a:avLst/>
          </a:prstGeom>
        </p:spPr>
        <p:txBody>
          <a:bodyPr wrap="square">
            <a:spAutoFit/>
          </a:bodyPr>
          <a:lstStyle/>
          <a:p>
            <a:r>
              <a:rPr lang="vi-VN" sz="4000" dirty="0">
                <a:solidFill>
                  <a:srgbClr val="FF0000"/>
                </a:solidFill>
                <a:latin typeface="+mj-lt"/>
              </a:rPr>
              <a:t> Quan sát hình dưới đây, em hãy cho biết các sản phẩm đó được làm từ vật liệu gì? Tích dấu \/ để hoàn thành theo mẫu bảng 11.1.</a:t>
            </a:r>
          </a:p>
        </p:txBody>
      </p:sp>
    </p:spTree>
    <p:extLst>
      <p:ext uri="{BB962C8B-B14F-4D97-AF65-F5344CB8AC3E}">
        <p14:creationId xmlns:p14="http://schemas.microsoft.com/office/powerpoint/2010/main" val="166092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292791540"/>
              </p:ext>
            </p:extLst>
          </p:nvPr>
        </p:nvGraphicFramePr>
        <p:xfrm>
          <a:off x="-1" y="-2"/>
          <a:ext cx="12192000" cy="6858001"/>
        </p:xfrm>
        <a:graphic>
          <a:graphicData uri="http://schemas.openxmlformats.org/drawingml/2006/table">
            <a:tbl>
              <a:tblPr firstRow="1" bandRow="1">
                <a:tableStyleId>{5940675A-B579-460E-94D1-54222C63F5DA}</a:tableStyleId>
              </a:tblPr>
              <a:tblGrid>
                <a:gridCol w="3160890">
                  <a:extLst>
                    <a:ext uri="{9D8B030D-6E8A-4147-A177-3AD203B41FA5}">
                      <a16:colId xmlns="" xmlns:a16="http://schemas.microsoft.com/office/drawing/2014/main" val="20000"/>
                    </a:ext>
                  </a:extLst>
                </a:gridCol>
                <a:gridCol w="1806222">
                  <a:extLst>
                    <a:ext uri="{9D8B030D-6E8A-4147-A177-3AD203B41FA5}">
                      <a16:colId xmlns="" xmlns:a16="http://schemas.microsoft.com/office/drawing/2014/main" val="20001"/>
                    </a:ext>
                  </a:extLst>
                </a:gridCol>
                <a:gridCol w="2257779">
                  <a:extLst>
                    <a:ext uri="{9D8B030D-6E8A-4147-A177-3AD203B41FA5}">
                      <a16:colId xmlns="" xmlns:a16="http://schemas.microsoft.com/office/drawing/2014/main" val="20002"/>
                    </a:ext>
                  </a:extLst>
                </a:gridCol>
                <a:gridCol w="1241778">
                  <a:extLst>
                    <a:ext uri="{9D8B030D-6E8A-4147-A177-3AD203B41FA5}">
                      <a16:colId xmlns="" xmlns:a16="http://schemas.microsoft.com/office/drawing/2014/main" val="20003"/>
                    </a:ext>
                  </a:extLst>
                </a:gridCol>
                <a:gridCol w="1354666">
                  <a:extLst>
                    <a:ext uri="{9D8B030D-6E8A-4147-A177-3AD203B41FA5}">
                      <a16:colId xmlns="" xmlns:a16="http://schemas.microsoft.com/office/drawing/2014/main" val="20004"/>
                    </a:ext>
                  </a:extLst>
                </a:gridCol>
                <a:gridCol w="1467556">
                  <a:extLst>
                    <a:ext uri="{9D8B030D-6E8A-4147-A177-3AD203B41FA5}">
                      <a16:colId xmlns="" xmlns:a16="http://schemas.microsoft.com/office/drawing/2014/main" val="20005"/>
                    </a:ext>
                  </a:extLst>
                </a:gridCol>
                <a:gridCol w="903109">
                  <a:extLst>
                    <a:ext uri="{9D8B030D-6E8A-4147-A177-3AD203B41FA5}">
                      <a16:colId xmlns="" xmlns:a16="http://schemas.microsoft.com/office/drawing/2014/main" val="20006"/>
                    </a:ext>
                  </a:extLst>
                </a:gridCol>
              </a:tblGrid>
              <a:tr h="1532107">
                <a:tc>
                  <a:txBody>
                    <a:bodyPr/>
                    <a:lstStyle/>
                    <a:p>
                      <a:endParaRPr lang="vi-VN" dirty="0" smtClean="0"/>
                    </a:p>
                    <a:p>
                      <a:endParaRPr lang="vi-VN" dirty="0"/>
                    </a:p>
                  </a:txBody>
                  <a:tcPr/>
                </a:tc>
                <a:tc>
                  <a:txBody>
                    <a:bodyPr/>
                    <a:lstStyle/>
                    <a:p>
                      <a:pPr algn="ctr"/>
                      <a:r>
                        <a:rPr lang="vi-VN" dirty="0" smtClean="0"/>
                        <a:t>Đồng (copper)</a:t>
                      </a:r>
                      <a:endParaRPr lang="vi-VN" dirty="0"/>
                    </a:p>
                  </a:txBody>
                  <a:tcPr/>
                </a:tc>
                <a:tc>
                  <a:txBody>
                    <a:bodyPr/>
                    <a:lstStyle/>
                    <a:p>
                      <a:pPr algn="ctr"/>
                      <a:r>
                        <a:rPr lang="vi-VN" dirty="0" smtClean="0"/>
                        <a:t>Nhôm</a:t>
                      </a:r>
                      <a:endParaRPr lang="vi-VN" baseline="0" dirty="0" smtClean="0"/>
                    </a:p>
                    <a:p>
                      <a:pPr algn="ctr"/>
                      <a:r>
                        <a:rPr lang="vi-VN" baseline="0" dirty="0" smtClean="0"/>
                        <a:t>(Aluminium)</a:t>
                      </a:r>
                      <a:endParaRPr lang="vi-VN" dirty="0"/>
                    </a:p>
                  </a:txBody>
                  <a:tcPr/>
                </a:tc>
                <a:tc>
                  <a:txBody>
                    <a:bodyPr/>
                    <a:lstStyle/>
                    <a:p>
                      <a:pPr algn="ctr"/>
                      <a:r>
                        <a:rPr lang="vi-VN" dirty="0" smtClean="0"/>
                        <a:t>Sắt (Iron)</a:t>
                      </a:r>
                      <a:endParaRPr lang="vi-VN" dirty="0"/>
                    </a:p>
                  </a:txBody>
                  <a:tcPr/>
                </a:tc>
                <a:tc>
                  <a:txBody>
                    <a:bodyPr/>
                    <a:lstStyle/>
                    <a:p>
                      <a:pPr algn="ctr"/>
                      <a:r>
                        <a:rPr lang="vi-VN" dirty="0" smtClean="0"/>
                        <a:t>Nhựa</a:t>
                      </a:r>
                      <a:endParaRPr lang="vi-VN" dirty="0"/>
                    </a:p>
                  </a:txBody>
                  <a:tcPr/>
                </a:tc>
                <a:tc>
                  <a:txBody>
                    <a:bodyPr/>
                    <a:lstStyle/>
                    <a:p>
                      <a:pPr algn="ctr"/>
                      <a:r>
                        <a:rPr lang="vi-VN" dirty="0" smtClean="0"/>
                        <a:t>Cao su</a:t>
                      </a:r>
                      <a:endParaRPr lang="vi-VN" dirty="0"/>
                    </a:p>
                  </a:txBody>
                  <a:tcPr/>
                </a:tc>
                <a:tc>
                  <a:txBody>
                    <a:bodyPr/>
                    <a:lstStyle/>
                    <a:p>
                      <a:pPr algn="ctr"/>
                      <a:r>
                        <a:rPr lang="vi-VN" dirty="0" smtClean="0"/>
                        <a:t>Gỗ</a:t>
                      </a:r>
                      <a:endParaRPr lang="vi-VN" dirty="0"/>
                    </a:p>
                  </a:txBody>
                  <a:tcPr/>
                </a:tc>
                <a:extLst>
                  <a:ext uri="{0D108BD9-81ED-4DB2-BD59-A6C34878D82A}">
                    <a16:rowId xmlns="" xmlns:a16="http://schemas.microsoft.com/office/drawing/2014/main" val="10000"/>
                  </a:ext>
                </a:extLst>
              </a:tr>
              <a:tr h="887649">
                <a:tc>
                  <a:txBody>
                    <a:bodyPr/>
                    <a:lstStyle/>
                    <a:p>
                      <a:r>
                        <a:rPr lang="vi-VN" dirty="0" smtClean="0"/>
                        <a:t>Dây</a:t>
                      </a:r>
                      <a:r>
                        <a:rPr lang="vi-VN" baseline="0" dirty="0" smtClean="0"/>
                        <a:t> điện</a:t>
                      </a:r>
                      <a:endParaRPr lang="vi-VN" dirty="0"/>
                    </a:p>
                  </a:txBody>
                  <a:tcPr/>
                </a:tc>
                <a:tc>
                  <a:txBody>
                    <a:bodyPr/>
                    <a:lstStyle/>
                    <a:p>
                      <a:endParaRPr lang="vi-VN" dirty="0"/>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dirty="0"/>
                    </a:p>
                  </a:txBody>
                  <a:tcPr/>
                </a:tc>
                <a:tc>
                  <a:txBody>
                    <a:bodyPr/>
                    <a:lstStyle/>
                    <a:p>
                      <a:endParaRPr lang="vi-VN"/>
                    </a:p>
                  </a:txBody>
                  <a:tcPr/>
                </a:tc>
                <a:extLst>
                  <a:ext uri="{0D108BD9-81ED-4DB2-BD59-A6C34878D82A}">
                    <a16:rowId xmlns="" xmlns:a16="http://schemas.microsoft.com/office/drawing/2014/main" val="10001"/>
                  </a:ext>
                </a:extLst>
              </a:tr>
              <a:tr h="887649">
                <a:tc>
                  <a:txBody>
                    <a:bodyPr/>
                    <a:lstStyle/>
                    <a:p>
                      <a:r>
                        <a:rPr lang="vi-VN" dirty="0" smtClean="0"/>
                        <a:t>Phin pha cà</a:t>
                      </a:r>
                      <a:r>
                        <a:rPr lang="vi-VN" baseline="0" dirty="0" smtClean="0"/>
                        <a:t> phê</a:t>
                      </a:r>
                      <a:endParaRPr lang="vi-VN" dirty="0"/>
                    </a:p>
                  </a:txBody>
                  <a:tcPr/>
                </a:tc>
                <a:tc>
                  <a:txBody>
                    <a:bodyPr/>
                    <a:lstStyle/>
                    <a:p>
                      <a:endParaRPr lang="vi-VN"/>
                    </a:p>
                  </a:txBody>
                  <a:tcPr/>
                </a:tc>
                <a:tc>
                  <a:txBody>
                    <a:bodyPr/>
                    <a:lstStyle/>
                    <a:p>
                      <a:endParaRPr lang="vi-VN" dirty="0"/>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 xmlns:a16="http://schemas.microsoft.com/office/drawing/2014/main" val="10002"/>
                  </a:ext>
                </a:extLst>
              </a:tr>
              <a:tr h="887649">
                <a:tc>
                  <a:txBody>
                    <a:bodyPr/>
                    <a:lstStyle/>
                    <a:p>
                      <a:r>
                        <a:rPr lang="vi-VN" dirty="0" smtClean="0"/>
                        <a:t>Đồ chơi</a:t>
                      </a:r>
                      <a:r>
                        <a:rPr lang="vi-VN" baseline="0" dirty="0" smtClean="0"/>
                        <a:t> lego</a:t>
                      </a:r>
                      <a:endParaRPr lang="vi-VN" dirty="0"/>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dirty="0"/>
                    </a:p>
                  </a:txBody>
                  <a:tcPr/>
                </a:tc>
                <a:extLst>
                  <a:ext uri="{0D108BD9-81ED-4DB2-BD59-A6C34878D82A}">
                    <a16:rowId xmlns="" xmlns:a16="http://schemas.microsoft.com/office/drawing/2014/main" val="10003"/>
                  </a:ext>
                </a:extLst>
              </a:tr>
              <a:tr h="887649">
                <a:tc>
                  <a:txBody>
                    <a:bodyPr/>
                    <a:lstStyle/>
                    <a:p>
                      <a:r>
                        <a:rPr lang="vi-VN" dirty="0" smtClean="0"/>
                        <a:t>Dây</a:t>
                      </a:r>
                      <a:r>
                        <a:rPr lang="vi-VN" baseline="0" dirty="0" smtClean="0"/>
                        <a:t> phanh xe đạp</a:t>
                      </a:r>
                      <a:endParaRPr lang="vi-VN" dirty="0"/>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dirty="0"/>
                    </a:p>
                  </a:txBody>
                  <a:tcPr/>
                </a:tc>
                <a:tc>
                  <a:txBody>
                    <a:bodyPr/>
                    <a:lstStyle/>
                    <a:p>
                      <a:endParaRPr lang="vi-VN"/>
                    </a:p>
                  </a:txBody>
                  <a:tcPr/>
                </a:tc>
                <a:tc>
                  <a:txBody>
                    <a:bodyPr/>
                    <a:lstStyle/>
                    <a:p>
                      <a:endParaRPr lang="vi-VN"/>
                    </a:p>
                  </a:txBody>
                  <a:tcPr/>
                </a:tc>
                <a:extLst>
                  <a:ext uri="{0D108BD9-81ED-4DB2-BD59-A6C34878D82A}">
                    <a16:rowId xmlns="" xmlns:a16="http://schemas.microsoft.com/office/drawing/2014/main" val="10004"/>
                  </a:ext>
                </a:extLst>
              </a:tr>
              <a:tr h="887649">
                <a:tc>
                  <a:txBody>
                    <a:bodyPr/>
                    <a:lstStyle/>
                    <a:p>
                      <a:r>
                        <a:rPr lang="vi-VN" dirty="0" smtClean="0"/>
                        <a:t>Lốp</a:t>
                      </a:r>
                      <a:r>
                        <a:rPr lang="vi-VN" baseline="0" dirty="0" smtClean="0"/>
                        <a:t> xe đạp</a:t>
                      </a:r>
                      <a:endParaRPr lang="vi-VN" dirty="0"/>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 xmlns:a16="http://schemas.microsoft.com/office/drawing/2014/main" val="10005"/>
                  </a:ext>
                </a:extLst>
              </a:tr>
              <a:tr h="887649">
                <a:tc>
                  <a:txBody>
                    <a:bodyPr/>
                    <a:lstStyle/>
                    <a:p>
                      <a:r>
                        <a:rPr lang="vi-VN" dirty="0" smtClean="0"/>
                        <a:t>Tủ quần</a:t>
                      </a:r>
                      <a:r>
                        <a:rPr lang="vi-VN" baseline="0" dirty="0" smtClean="0"/>
                        <a:t> áo</a:t>
                      </a:r>
                      <a:endParaRPr lang="vi-VN" dirty="0"/>
                    </a:p>
                  </a:txBody>
                  <a:tcPr/>
                </a:tc>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dirty="0"/>
                    </a:p>
                  </a:txBody>
                  <a:tcPr/>
                </a:tc>
                <a:tc>
                  <a:txBody>
                    <a:bodyPr/>
                    <a:lstStyle/>
                    <a:p>
                      <a:endParaRPr lang="vi-VN" dirty="0"/>
                    </a:p>
                  </a:txBody>
                  <a:tcPr/>
                </a:tc>
                <a:tc>
                  <a:txBody>
                    <a:bodyPr/>
                    <a:lstStyle/>
                    <a:p>
                      <a:endParaRPr lang="vi-VN" dirty="0"/>
                    </a:p>
                  </a:txBody>
                  <a:tcPr/>
                </a:tc>
                <a:extLst>
                  <a:ext uri="{0D108BD9-81ED-4DB2-BD59-A6C34878D82A}">
                    <a16:rowId xmlns="" xmlns:a16="http://schemas.microsoft.com/office/drawing/2014/main" val="10006"/>
                  </a:ext>
                </a:extLst>
              </a:tr>
            </a:tbl>
          </a:graphicData>
        </a:graphic>
      </p:graphicFrame>
      <p:grpSp>
        <p:nvGrpSpPr>
          <p:cNvPr id="12" name="Group 11"/>
          <p:cNvGrpSpPr/>
          <p:nvPr/>
        </p:nvGrpSpPr>
        <p:grpSpPr>
          <a:xfrm>
            <a:off x="0" y="30345"/>
            <a:ext cx="3241963" cy="1587659"/>
            <a:chOff x="381000" y="2057400"/>
            <a:chExt cx="1828800" cy="679859"/>
          </a:xfrm>
        </p:grpSpPr>
        <p:cxnSp>
          <p:nvCxnSpPr>
            <p:cNvPr id="10" name="Straight Connector 9"/>
            <p:cNvCxnSpPr/>
            <p:nvPr/>
          </p:nvCxnSpPr>
          <p:spPr>
            <a:xfrm>
              <a:off x="457200" y="2057400"/>
              <a:ext cx="1676400" cy="609600"/>
            </a:xfrm>
            <a:prstGeom prst="line">
              <a:avLst/>
            </a:prstGeom>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1192790" y="2057400"/>
              <a:ext cx="1017010" cy="395840"/>
            </a:xfrm>
            <a:prstGeom prst="rect">
              <a:avLst/>
            </a:prstGeom>
            <a:noFill/>
          </p:spPr>
          <p:txBody>
            <a:bodyPr wrap="square" rtlCol="0">
              <a:spAutoFit/>
            </a:bodyPr>
            <a:lstStyle/>
            <a:p>
              <a:r>
                <a:rPr lang="vi-VN" dirty="0"/>
                <a:t>Vật liệu</a:t>
              </a:r>
            </a:p>
          </p:txBody>
        </p:sp>
        <p:sp>
          <p:nvSpPr>
            <p:cNvPr id="13" name="TextBox 12"/>
            <p:cNvSpPr txBox="1"/>
            <p:nvPr/>
          </p:nvSpPr>
          <p:spPr>
            <a:xfrm>
              <a:off x="381000" y="2341419"/>
              <a:ext cx="1143000" cy="395840"/>
            </a:xfrm>
            <a:prstGeom prst="rect">
              <a:avLst/>
            </a:prstGeom>
            <a:noFill/>
          </p:spPr>
          <p:txBody>
            <a:bodyPr wrap="square" rtlCol="0">
              <a:spAutoFit/>
            </a:bodyPr>
            <a:lstStyle/>
            <a:p>
              <a:r>
                <a:rPr lang="vi-VN" dirty="0"/>
                <a:t>Vật dụng</a:t>
              </a:r>
            </a:p>
          </p:txBody>
        </p:sp>
      </p:grpSp>
      <p:grpSp>
        <p:nvGrpSpPr>
          <p:cNvPr id="33" name="Group 32"/>
          <p:cNvGrpSpPr/>
          <p:nvPr/>
        </p:nvGrpSpPr>
        <p:grpSpPr>
          <a:xfrm>
            <a:off x="3886198" y="1655863"/>
            <a:ext cx="561109" cy="597891"/>
            <a:chOff x="3467100" y="5638800"/>
            <a:chExt cx="114300" cy="304800"/>
          </a:xfrm>
        </p:grpSpPr>
        <p:cxnSp>
          <p:nvCxnSpPr>
            <p:cNvPr id="34" name="Straight Connector 33"/>
            <p:cNvCxnSpPr/>
            <p:nvPr/>
          </p:nvCxnSpPr>
          <p:spPr>
            <a:xfrm>
              <a:off x="3467100" y="5791200"/>
              <a:ext cx="381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505200" y="5638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760027" y="2542554"/>
            <a:ext cx="561109" cy="597891"/>
            <a:chOff x="3467100" y="5638800"/>
            <a:chExt cx="114300" cy="304800"/>
          </a:xfrm>
        </p:grpSpPr>
        <p:cxnSp>
          <p:nvCxnSpPr>
            <p:cNvPr id="49" name="Straight Connector 48"/>
            <p:cNvCxnSpPr/>
            <p:nvPr/>
          </p:nvCxnSpPr>
          <p:spPr>
            <a:xfrm>
              <a:off x="3467100" y="5791200"/>
              <a:ext cx="381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05200" y="5638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8804561" y="3526227"/>
            <a:ext cx="561109" cy="597891"/>
            <a:chOff x="3467100" y="5638800"/>
            <a:chExt cx="114300" cy="304800"/>
          </a:xfrm>
        </p:grpSpPr>
        <p:cxnSp>
          <p:nvCxnSpPr>
            <p:cNvPr id="61" name="Straight Connector 60"/>
            <p:cNvCxnSpPr/>
            <p:nvPr/>
          </p:nvCxnSpPr>
          <p:spPr>
            <a:xfrm>
              <a:off x="3467100" y="5791200"/>
              <a:ext cx="381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505200" y="5638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7467599" y="4440626"/>
            <a:ext cx="561109" cy="597891"/>
            <a:chOff x="3467100" y="5638800"/>
            <a:chExt cx="114300" cy="304800"/>
          </a:xfrm>
        </p:grpSpPr>
        <p:cxnSp>
          <p:nvCxnSpPr>
            <p:cNvPr id="64" name="Straight Connector 63"/>
            <p:cNvCxnSpPr/>
            <p:nvPr/>
          </p:nvCxnSpPr>
          <p:spPr>
            <a:xfrm>
              <a:off x="3467100" y="5791200"/>
              <a:ext cx="381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505200" y="5638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10148453" y="5202626"/>
            <a:ext cx="561109" cy="597891"/>
            <a:chOff x="3467100" y="5638800"/>
            <a:chExt cx="114300" cy="304800"/>
          </a:xfrm>
        </p:grpSpPr>
        <p:cxnSp>
          <p:nvCxnSpPr>
            <p:cNvPr id="67" name="Straight Connector 66"/>
            <p:cNvCxnSpPr/>
            <p:nvPr/>
          </p:nvCxnSpPr>
          <p:spPr>
            <a:xfrm>
              <a:off x="3467100" y="5791200"/>
              <a:ext cx="381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505200" y="5638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11326090" y="6205885"/>
            <a:ext cx="561109" cy="597891"/>
            <a:chOff x="3467100" y="5638800"/>
            <a:chExt cx="114300" cy="304800"/>
          </a:xfrm>
        </p:grpSpPr>
        <p:cxnSp>
          <p:nvCxnSpPr>
            <p:cNvPr id="70" name="Straight Connector 69"/>
            <p:cNvCxnSpPr/>
            <p:nvPr/>
          </p:nvCxnSpPr>
          <p:spPr>
            <a:xfrm>
              <a:off x="3467100" y="5791200"/>
              <a:ext cx="381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3505200" y="5638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171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arn(inVertical)">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arn(inVertic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arn(inVertical)">
                                      <p:cBhvr>
                                        <p:cTn id="3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 y="0"/>
            <a:ext cx="9029700" cy="646331"/>
          </a:xfrm>
          <a:prstGeom prst="rect">
            <a:avLst/>
          </a:prstGeom>
          <a:noFill/>
        </p:spPr>
        <p:txBody>
          <a:bodyPr wrap="square" rtlCol="0">
            <a:spAutoFit/>
          </a:bodyPr>
          <a:lstStyle/>
          <a:p>
            <a:r>
              <a:rPr lang="en-US" sz="3600" b="1" dirty="0">
                <a:solidFill>
                  <a:srgbClr val="002060"/>
                </a:solidFill>
                <a:latin typeface="Arial" pitchFamily="34" charset="0"/>
                <a:cs typeface="Arial" pitchFamily="34" charset="0"/>
              </a:rPr>
              <a:t>1. MỘT SỐ VẬT LIỆU THÔNG DỤNG</a:t>
            </a:r>
            <a:endParaRPr lang="vi-VN" sz="3600" b="1" dirty="0">
              <a:solidFill>
                <a:srgbClr val="002060"/>
              </a:solidFill>
              <a:latin typeface="Arial" pitchFamily="34" charset="0"/>
              <a:cs typeface="Arial" pitchFamily="34" charset="0"/>
            </a:endParaRPr>
          </a:p>
        </p:txBody>
      </p:sp>
      <p:sp>
        <p:nvSpPr>
          <p:cNvPr id="8" name="Rectangle 7"/>
          <p:cNvSpPr/>
          <p:nvPr/>
        </p:nvSpPr>
        <p:spPr>
          <a:xfrm>
            <a:off x="113211" y="1047238"/>
            <a:ext cx="11776364" cy="1754326"/>
          </a:xfrm>
          <a:prstGeom prst="rect">
            <a:avLst/>
          </a:prstGeom>
        </p:spPr>
        <p:txBody>
          <a:bodyPr wrap="square">
            <a:spAutoFit/>
          </a:bodyPr>
          <a:lstStyle/>
          <a:p>
            <a:pPr algn="just"/>
            <a:r>
              <a:rPr lang="vi-VN" sz="3600" b="1" dirty="0">
                <a:solidFill>
                  <a:srgbClr val="7030A0"/>
                </a:solidFill>
                <a:latin typeface="+mj-lt"/>
              </a:rPr>
              <a:t>Vật liệu </a:t>
            </a:r>
            <a:r>
              <a:rPr lang="vi-VN" sz="3600" dirty="0">
                <a:solidFill>
                  <a:srgbClr val="7030A0"/>
                </a:solidFill>
                <a:latin typeface="+mj-lt"/>
              </a:rPr>
              <a:t>là chất hoặc hỗn hợp một số chất được con người sử dụng như nguyên liệu đầu vào trong một quá trình sản xuất hoặc chế tạo để làm ra những sản phẩm phục vụ cuộc sống.</a:t>
            </a:r>
          </a:p>
        </p:txBody>
      </p:sp>
      <p:sp>
        <p:nvSpPr>
          <p:cNvPr id="9" name="Rectangle 8"/>
          <p:cNvSpPr/>
          <p:nvPr/>
        </p:nvSpPr>
        <p:spPr>
          <a:xfrm>
            <a:off x="113211" y="2797767"/>
            <a:ext cx="12192000" cy="1200329"/>
          </a:xfrm>
          <a:prstGeom prst="rect">
            <a:avLst/>
          </a:prstGeom>
        </p:spPr>
        <p:txBody>
          <a:bodyPr wrap="square">
            <a:spAutoFit/>
          </a:bodyPr>
          <a:lstStyle/>
          <a:p>
            <a:r>
              <a:rPr lang="vi-VN" sz="3600" dirty="0">
                <a:solidFill>
                  <a:srgbClr val="7030A0"/>
                </a:solidFill>
                <a:latin typeface="+mj-lt"/>
              </a:rPr>
              <a:t> </a:t>
            </a:r>
            <a:r>
              <a:rPr lang="vi-VN" sz="3600" b="1" dirty="0">
                <a:solidFill>
                  <a:srgbClr val="7030A0"/>
                </a:solidFill>
                <a:latin typeface="+mj-lt"/>
              </a:rPr>
              <a:t>Ví dụ: </a:t>
            </a:r>
            <a:r>
              <a:rPr lang="vi-VN" sz="3600" dirty="0" smtClean="0">
                <a:solidFill>
                  <a:srgbClr val="7030A0"/>
                </a:solidFill>
                <a:latin typeface="+mj-lt"/>
              </a:rPr>
              <a:t>một </a:t>
            </a:r>
            <a:r>
              <a:rPr lang="vi-VN" sz="3600" dirty="0">
                <a:solidFill>
                  <a:srgbClr val="7030A0"/>
                </a:solidFill>
                <a:latin typeface="+mj-lt"/>
              </a:rPr>
              <a:t>số loại vật liệu: thủy tinh, nhôm, gang, thép, gỗ, nhựa, đất, xi măng,...</a:t>
            </a:r>
          </a:p>
        </p:txBody>
      </p:sp>
      <p:sp>
        <p:nvSpPr>
          <p:cNvPr id="10" name="Rectangle 9"/>
          <p:cNvSpPr/>
          <p:nvPr/>
        </p:nvSpPr>
        <p:spPr>
          <a:xfrm>
            <a:off x="351113" y="4218709"/>
            <a:ext cx="11538462" cy="2308324"/>
          </a:xfrm>
          <a:prstGeom prst="rect">
            <a:avLst/>
          </a:prstGeom>
          <a:solidFill>
            <a:schemeClr val="accent2">
              <a:lumMod val="20000"/>
              <a:lumOff val="80000"/>
            </a:schemeClr>
          </a:solidFill>
        </p:spPr>
        <p:txBody>
          <a:bodyPr wrap="square">
            <a:spAutoFit/>
          </a:bodyPr>
          <a:lstStyle/>
          <a:p>
            <a:r>
              <a:rPr lang="vi-VN" sz="3600" dirty="0">
                <a:solidFill>
                  <a:srgbClr val="002060"/>
                </a:solidFill>
                <a:latin typeface="+mj-lt"/>
              </a:rPr>
              <a:t>Tuỳ vào tính chất và mục đích sử dụng mà người ta phân loại vật liệu </a:t>
            </a:r>
            <a:r>
              <a:rPr lang="vi-VN" sz="3600" dirty="0" smtClean="0">
                <a:solidFill>
                  <a:srgbClr val="002060"/>
                </a:solidFill>
                <a:latin typeface="+mj-lt"/>
              </a:rPr>
              <a:t>thành</a:t>
            </a:r>
            <a:r>
              <a:rPr lang="en-US" sz="3600" dirty="0" smtClean="0">
                <a:solidFill>
                  <a:srgbClr val="002060"/>
                </a:solidFill>
                <a:latin typeface="+mj-lt"/>
              </a:rPr>
              <a:t>:</a:t>
            </a:r>
            <a:r>
              <a:rPr lang="vi-VN" sz="3600" dirty="0" smtClean="0">
                <a:solidFill>
                  <a:srgbClr val="002060"/>
                </a:solidFill>
                <a:latin typeface="+mj-lt"/>
              </a:rPr>
              <a:t> </a:t>
            </a:r>
            <a:r>
              <a:rPr lang="vi-VN" sz="3600" dirty="0">
                <a:solidFill>
                  <a:srgbClr val="002060"/>
                </a:solidFill>
                <a:latin typeface="+mj-lt"/>
              </a:rPr>
              <a:t>vật liệu xây dựng, vật liệu cơ khí, vật liệu điện tử, vật liệu hoá học, vật liệu sinh học, vật liệu silicate, vật liệu composite, vật liệu nano, ...</a:t>
            </a:r>
          </a:p>
        </p:txBody>
      </p:sp>
    </p:spTree>
    <p:extLst>
      <p:ext uri="{BB962C8B-B14F-4D97-AF65-F5344CB8AC3E}">
        <p14:creationId xmlns:p14="http://schemas.microsoft.com/office/powerpoint/2010/main" val="382265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582882" y="5867400"/>
            <a:ext cx="9067800" cy="838200"/>
          </a:xfrm>
          <a:prstGeom prst="rect">
            <a:avLst/>
          </a:prstGeom>
          <a:effectLst>
            <a:outerShdw dist="35921" dir="2700000" algn="ctr" rotWithShape="0">
              <a:srgbClr val="005D7E"/>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dirty="0" err="1">
                <a:solidFill>
                  <a:srgbClr val="FF0000"/>
                </a:solidFill>
              </a:rPr>
              <a:t>Bổ</a:t>
            </a:r>
            <a:r>
              <a:rPr lang="en-US" sz="4800" dirty="0">
                <a:solidFill>
                  <a:srgbClr val="FF0000"/>
                </a:solidFill>
              </a:rPr>
              <a:t> sung </a:t>
            </a:r>
            <a:r>
              <a:rPr lang="en-US" sz="4800" dirty="0" err="1">
                <a:solidFill>
                  <a:srgbClr val="FF0000"/>
                </a:solidFill>
              </a:rPr>
              <a:t>thông</a:t>
            </a:r>
            <a:r>
              <a:rPr lang="en-US" sz="4800" dirty="0">
                <a:solidFill>
                  <a:srgbClr val="FF0000"/>
                </a:solidFill>
              </a:rPr>
              <a:t> tin</a:t>
            </a:r>
          </a:p>
        </p:txBody>
      </p:sp>
      <p:sp>
        <p:nvSpPr>
          <p:cNvPr id="15" name="Rectangle 14"/>
          <p:cNvSpPr/>
          <p:nvPr/>
        </p:nvSpPr>
        <p:spPr>
          <a:xfrm>
            <a:off x="116675" y="265039"/>
            <a:ext cx="12000214" cy="3108543"/>
          </a:xfrm>
          <a:prstGeom prst="rect">
            <a:avLst/>
          </a:prstGeom>
          <a:solidFill>
            <a:schemeClr val="accent5">
              <a:lumMod val="20000"/>
              <a:lumOff val="80000"/>
            </a:schemeClr>
          </a:solidFill>
        </p:spPr>
        <p:txBody>
          <a:bodyPr wrap="square">
            <a:spAutoFit/>
          </a:bodyPr>
          <a:lstStyle/>
          <a:p>
            <a:r>
              <a:rPr lang="vi-VN" sz="2800" dirty="0">
                <a:solidFill>
                  <a:srgbClr val="FF0000"/>
                </a:solidFill>
                <a:latin typeface="+mj-lt"/>
              </a:rPr>
              <a:t>Vật liệu nano là vật liệu có kích cỡ nanomet (1 nm= 1 phần tỉ của một mét). Ví dụ: Các hạt nano bạc thường có kích cỡ 25 nm, nhưng có tỉ lệ diện tích bề mặt so với thể tích là rất lớn, vì vậy gia tăng sự tiếp xúc của chúng với vi khuẩn hoặc nấm, nâng cao hiệu quả diệt khuẩn và diệt nấm.</a:t>
            </a:r>
          </a:p>
          <a:p>
            <a:r>
              <a:rPr lang="vi-VN" sz="2800" dirty="0">
                <a:solidFill>
                  <a:srgbClr val="FF0000"/>
                </a:solidFill>
                <a:latin typeface="+mj-lt"/>
              </a:rPr>
              <a:t>Vật liệu nano bạc không chỉ có ứng dụng trong y tế mà còn được sử dụng trong các ngành chăn nuôi, trồng trọt, chế biến và bảo quản thực phẩm, sản phẩm dân dụng,...</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148" y="3373582"/>
            <a:ext cx="6514234" cy="266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05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arn(inVertical)">
                                      <p:cBhvr>
                                        <p:cTn id="1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799228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TotalTime>
  <Words>1508</Words>
  <Application>Microsoft Office PowerPoint</Application>
  <PresentationFormat>Custom</PresentationFormat>
  <Paragraphs>98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21AK22</cp:lastModifiedBy>
  <cp:revision>12</cp:revision>
  <dcterms:created xsi:type="dcterms:W3CDTF">2022-12-13T13:34:58Z</dcterms:created>
  <dcterms:modified xsi:type="dcterms:W3CDTF">2024-01-11T01:35:17Z</dcterms:modified>
</cp:coreProperties>
</file>