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sldIdLst>
    <p:sldId id="269" r:id="rId2"/>
    <p:sldId id="279" r:id="rId3"/>
    <p:sldId id="257" r:id="rId4"/>
    <p:sldId id="271" r:id="rId5"/>
    <p:sldId id="258" r:id="rId6"/>
    <p:sldId id="260" r:id="rId7"/>
    <p:sldId id="272" r:id="rId8"/>
    <p:sldId id="261" r:id="rId9"/>
    <p:sldId id="280" r:id="rId10"/>
    <p:sldId id="262" r:id="rId11"/>
    <p:sldId id="278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8" userDrawn="1">
          <p15:clr>
            <a:srgbClr val="A4A3A4"/>
          </p15:clr>
        </p15:guide>
        <p15:guide id="2" pos="283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CB862"/>
    <a:srgbClr val="0084B1"/>
    <a:srgbClr val="E2F4F6"/>
    <a:srgbClr val="D6EFF2"/>
    <a:srgbClr val="C0E6EA"/>
    <a:srgbClr val="F16649"/>
    <a:srgbClr val="EF008D"/>
    <a:srgbClr val="FFFFFF"/>
    <a:srgbClr val="F47A69"/>
    <a:srgbClr val="FDE1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15" autoAdjust="0"/>
    <p:restoredTop sz="94660"/>
  </p:normalViewPr>
  <p:slideViewPr>
    <p:cSldViewPr snapToGrid="0" showGuides="1">
      <p:cViewPr varScale="1">
        <p:scale>
          <a:sx n="69" d="100"/>
          <a:sy n="69" d="100"/>
        </p:scale>
        <p:origin x="1356" y="72"/>
      </p:cViewPr>
      <p:guideLst>
        <p:guide orient="horz" pos="2208"/>
        <p:guide pos="283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D59B0C-0AAE-4606-971D-B75423D08DCA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3BA9B6-A501-480A-80EC-7FBE4F2534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5203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3BA9B6-A501-480A-80EC-7FBE4F2534C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3867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City landmarks </a:t>
            </a:r>
            <a:r>
              <a:rPr lang="en-US" dirty="0" err="1"/>
              <a:t>phải</a:t>
            </a:r>
            <a:r>
              <a:rPr lang="en-US" dirty="0"/>
              <a:t> ở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mục</a:t>
            </a:r>
            <a:r>
              <a:rPr lang="en-US" dirty="0"/>
              <a:t> 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3BA9B6-A501-480A-80EC-7FBE4F2534C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3704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4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0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5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9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"/>
            <a:ext cx="9144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843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4231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65203" y="42732"/>
            <a:ext cx="7753017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Student A looks at the pictures of Nick’s house on this page. Student B looks at the pictures of </a:t>
            </a:r>
            <a:r>
              <a:rPr lang="en-US" sz="2600" b="1" dirty="0" err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Mi’s</a:t>
            </a:r>
            <a:r>
              <a:rPr lang="en-US" sz="2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house on page 25. Ask questions to find the differences between the two houses.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331">
            <a:off x="686298" y="2981278"/>
            <a:ext cx="3316605" cy="357366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7207" y="2328698"/>
            <a:ext cx="4393883" cy="4300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135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9" y="19902"/>
            <a:ext cx="9095102" cy="6803136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879C85B-8CF1-467C-90E2-2EFA7DD634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066" y="3490844"/>
            <a:ext cx="1327361" cy="1862055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8DCC60-7CC6-4BB5-93C9-B6ABD7122B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147" y="3490392"/>
            <a:ext cx="1319185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953C47D-F5F3-4C8B-95AB-CB1D25CCA4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482" y="3494196"/>
            <a:ext cx="1323683" cy="185535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3DF6CF5-0997-49BE-A637-2641803BF9F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3180" y="3490390"/>
            <a:ext cx="1329112" cy="186296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0B541C0-B76C-43AB-9EAF-B49801DFF85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900" y="3490391"/>
            <a:ext cx="1329112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</p:spTree>
    <p:extLst>
      <p:ext uri="{BB962C8B-B14F-4D97-AF65-F5344CB8AC3E}">
        <p14:creationId xmlns:p14="http://schemas.microsoft.com/office/powerpoint/2010/main" val="3118227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9" dur="2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L -0.07878 -7.40741E-7 " pathEditMode="relative" rAng="0" ptsTypes="AA">
                                      <p:cBhvr>
                                        <p:cTn id="14" dur="20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7.40741E-7 L -0.07878 -7.40741E-7 " pathEditMode="relative" rAng="0" ptsTypes="AA">
                                      <p:cBhvr>
                                        <p:cTn id="19" dur="2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4" dur="20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9" dur="20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4" y="0"/>
            <a:ext cx="8711296" cy="22809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54" y="2842839"/>
            <a:ext cx="8892967" cy="3327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398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257" y="2310042"/>
            <a:ext cx="4176100" cy="7689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42" y="2324904"/>
            <a:ext cx="961782" cy="7776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952" y="4003496"/>
            <a:ext cx="379594" cy="4124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627" y="5354175"/>
            <a:ext cx="408794" cy="4051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7100" y="3587045"/>
            <a:ext cx="375944" cy="39784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422" y="4770416"/>
            <a:ext cx="398842" cy="39054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184" y="6241428"/>
            <a:ext cx="383245" cy="36134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35896" y="4029015"/>
            <a:ext cx="39546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pc="-80">
                <a:latin typeface="Arial" panose="020B0604020202020204" pitchFamily="34" charset="0"/>
                <a:cs typeface="Arial" panose="020B0604020202020204" pitchFamily="34" charset="0"/>
              </a:rPr>
              <a:t>Elena and her mum are discussing how to decorate her bedroom. Listen and read the dialogue. Pay attention to the highlighted sentences.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04998" y="5342440"/>
            <a:ext cx="363892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Work in pairs. Make a similar dialogue. Remember to use the structures: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b="1" i="1">
                <a:latin typeface="Arial" panose="020B0604020202020204" pitchFamily="34" charset="0"/>
                <a:cs typeface="Arial" panose="020B0604020202020204" pitchFamily="34" charset="0"/>
              </a:rPr>
              <a:t>How about + V-ing?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b="1" i="1">
                <a:latin typeface="Arial" panose="020B0604020202020204" pitchFamily="34" charset="0"/>
                <a:cs typeface="Arial" panose="020B0604020202020204" pitchFamily="34" charset="0"/>
              </a:rPr>
              <a:t>Let’s +V.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83042" y="3546273"/>
            <a:ext cx="40552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pc="-100">
                <a:latin typeface="Arial" panose="020B0604020202020204" pitchFamily="34" charset="0"/>
                <a:cs typeface="Arial" panose="020B0604020202020204" pitchFamily="34" charset="0"/>
              </a:rPr>
              <a:t>Mi tells Nick about her grandparents’ country house. Look at the pictures of her grandparents’ house and complete thesentences.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914805" y="4743074"/>
            <a:ext cx="437932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pc="-100">
                <a:latin typeface="Arial" panose="020B0604020202020204" pitchFamily="34" charset="0"/>
                <a:cs typeface="Arial" panose="020B0604020202020204" pitchFamily="34" charset="0"/>
              </a:rPr>
              <a:t>Student A looks at the pictures of Nick’s house on this page. Student B looks at the pictures of Mi’s house on page 25. Ask questions to find the differences between the two houses.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971956" y="6211669"/>
            <a:ext cx="38810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Draw a simple picture of your house. Tell your partner about it.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68746" y="3033529"/>
            <a:ext cx="2689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FB7BD"/>
                </a:solidFill>
              </a:rPr>
              <a:t>Everyday English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648582" y="3033529"/>
            <a:ext cx="36953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FB7BD"/>
                </a:solidFill>
              </a:rPr>
              <a:t>Living places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06867" y="3540485"/>
            <a:ext cx="3027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Giving suggestions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4" y="0"/>
            <a:ext cx="8711296" cy="2280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456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9144000" cy="6858000"/>
            <a:chOff x="193701" y="1590291"/>
            <a:chExt cx="8653859" cy="5137079"/>
          </a:xfrm>
        </p:grpSpPr>
        <p:sp>
          <p:nvSpPr>
            <p:cNvPr id="15" name="Rounded Rectangle 14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rgbClr val="E2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091691" y="2215065"/>
            <a:ext cx="4954515" cy="2427870"/>
            <a:chOff x="2094743" y="1811975"/>
            <a:chExt cx="4954515" cy="2427870"/>
          </a:xfrm>
        </p:grpSpPr>
        <p:grpSp>
          <p:nvGrpSpPr>
            <p:cNvPr id="12" name="Group 11"/>
            <p:cNvGrpSpPr/>
            <p:nvPr/>
          </p:nvGrpSpPr>
          <p:grpSpPr>
            <a:xfrm>
              <a:off x="2094743" y="1811975"/>
              <a:ext cx="4954515" cy="792473"/>
              <a:chOff x="2100847" y="1811975"/>
              <a:chExt cx="4954515" cy="792473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79262" y="1811975"/>
                <a:ext cx="4176100" cy="768902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00847" y="1826837"/>
                <a:ext cx="961782" cy="777611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2796464" y="2835991"/>
              <a:ext cx="35571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rgbClr val="0084B1"/>
                  </a:solidFill>
                </a:rPr>
                <a:t>Everyday English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633392" y="3685847"/>
              <a:ext cx="3883321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b="1"/>
                <a:t>Giving suggestions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86811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8BA0DF0-AABF-48E7-B144-FB98F5FE7FF4}"/>
              </a:ext>
            </a:extLst>
          </p:cNvPr>
          <p:cNvSpPr/>
          <p:nvPr/>
        </p:nvSpPr>
        <p:spPr>
          <a:xfrm>
            <a:off x="1750142" y="3254478"/>
            <a:ext cx="5653549" cy="38345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3BF4EAA-7764-4CFC-B678-C396EB708FDC}"/>
              </a:ext>
            </a:extLst>
          </p:cNvPr>
          <p:cNvSpPr/>
          <p:nvPr/>
        </p:nvSpPr>
        <p:spPr>
          <a:xfrm>
            <a:off x="1745225" y="4434939"/>
            <a:ext cx="5973098" cy="38345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6687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74839"/>
            <a:ext cx="627229" cy="6815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27313" y="74839"/>
            <a:ext cx="77108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Elena and her mum are discussing how to decorate her bedroom. Listen and read the dialogue. Pay attention to the highlighted sentences.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00642" y="1863090"/>
            <a:ext cx="7154637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dirty="0"/>
              <a:t>…</a:t>
            </a:r>
          </a:p>
          <a:p>
            <a:pPr>
              <a:lnSpc>
                <a:spcPct val="150000"/>
              </a:lnSpc>
            </a:pPr>
            <a:r>
              <a:rPr lang="en-US" sz="2600" b="1" i="1" dirty="0"/>
              <a:t>Elena: </a:t>
            </a:r>
            <a:r>
              <a:rPr lang="en-US" sz="2600" dirty="0"/>
              <a:t>My bedroom isn’t nice.</a:t>
            </a:r>
          </a:p>
          <a:p>
            <a:pPr>
              <a:lnSpc>
                <a:spcPct val="150000"/>
              </a:lnSpc>
            </a:pPr>
            <a:r>
              <a:rPr lang="en-US" sz="2600" b="1" i="1" dirty="0"/>
              <a:t>Mum: </a:t>
            </a:r>
            <a:r>
              <a:rPr lang="en-US" sz="2600" dirty="0"/>
              <a:t>How about putting a picture on the wall?</a:t>
            </a:r>
          </a:p>
          <a:p>
            <a:pPr>
              <a:lnSpc>
                <a:spcPct val="150000"/>
              </a:lnSpc>
            </a:pPr>
            <a:r>
              <a:rPr lang="en-US" sz="2600" b="1" i="1" dirty="0"/>
              <a:t>Elena: </a:t>
            </a:r>
            <a:r>
              <a:rPr lang="en-US" sz="2600" dirty="0"/>
              <a:t>Great idea, Mum.</a:t>
            </a:r>
          </a:p>
          <a:p>
            <a:pPr>
              <a:lnSpc>
                <a:spcPct val="150000"/>
              </a:lnSpc>
            </a:pPr>
            <a:r>
              <a:rPr lang="en-US" sz="2600" b="1" i="1" dirty="0"/>
              <a:t>Mum: </a:t>
            </a:r>
            <a:r>
              <a:rPr lang="en-US" sz="2600" dirty="0"/>
              <a:t>Let’s go to the department store to buy one.</a:t>
            </a:r>
          </a:p>
          <a:p>
            <a:pPr>
              <a:lnSpc>
                <a:spcPct val="150000"/>
              </a:lnSpc>
            </a:pPr>
            <a:r>
              <a:rPr lang="en-US" sz="2600" dirty="0"/>
              <a:t>…</a:t>
            </a:r>
          </a:p>
        </p:txBody>
      </p:sp>
      <p:pic>
        <p:nvPicPr>
          <p:cNvPr id="3" name="Bản sao của B1_13">
            <a:hlinkClick r:id="" action="ppaction://media"/>
            <a:extLst>
              <a:ext uri="{FF2B5EF4-FFF2-40B4-BE49-F238E27FC236}">
                <a16:creationId xmlns:a16="http://schemas.microsoft.com/office/drawing/2014/main" id="{68041F44-1BC4-4744-AD3E-20A1E940C1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726596" y="86142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56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9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3088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104779"/>
            <a:ext cx="62722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23889" y="6676"/>
            <a:ext cx="7297151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pairs. Make a similar dialogue. Remember to use the structures: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600" b="1" i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How about + V-ing?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600" b="1" i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Let’s +V.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982" y="1699446"/>
            <a:ext cx="4475018" cy="350197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4739760"/>
            <a:ext cx="60209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How about </a:t>
            </a:r>
            <a:r>
              <a:rPr lang="en-US" sz="2400" u="sng" dirty="0" smtClean="0"/>
              <a:t>putting some pictures on the wall? </a:t>
            </a:r>
            <a:endParaRPr lang="vi-VN" sz="2400" u="sng" dirty="0"/>
          </a:p>
        </p:txBody>
      </p:sp>
      <p:sp>
        <p:nvSpPr>
          <p:cNvPr id="3" name="TextBox 2"/>
          <p:cNvSpPr txBox="1"/>
          <p:nvPr/>
        </p:nvSpPr>
        <p:spPr>
          <a:xfrm>
            <a:off x="61310" y="5201425"/>
            <a:ext cx="46076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Let’s </a:t>
            </a:r>
            <a:r>
              <a:rPr lang="en-US" sz="2400" u="sng" dirty="0" smtClean="0"/>
              <a:t>put some pictures on the wall</a:t>
            </a:r>
            <a:r>
              <a:rPr lang="en-US" sz="2400" dirty="0" smtClean="0"/>
              <a:t>.</a:t>
            </a:r>
            <a:endParaRPr lang="vi-VN" sz="2400" dirty="0"/>
          </a:p>
        </p:txBody>
      </p:sp>
    </p:spTree>
    <p:extLst>
      <p:ext uri="{BB962C8B-B14F-4D97-AF65-F5344CB8AC3E}">
        <p14:creationId xmlns:p14="http://schemas.microsoft.com/office/powerpoint/2010/main" val="136028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9144000" cy="6858000"/>
            <a:chOff x="193701" y="1590291"/>
            <a:chExt cx="8653859" cy="5137079"/>
          </a:xfrm>
        </p:grpSpPr>
        <p:sp>
          <p:nvSpPr>
            <p:cNvPr id="15" name="Rounded Rectangle 14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084B1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rgbClr val="E2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094743" y="2593827"/>
            <a:ext cx="4954515" cy="1670347"/>
            <a:chOff x="2094743" y="1811975"/>
            <a:chExt cx="4954515" cy="1670347"/>
          </a:xfrm>
        </p:grpSpPr>
        <p:grpSp>
          <p:nvGrpSpPr>
            <p:cNvPr id="12" name="Group 11"/>
            <p:cNvGrpSpPr/>
            <p:nvPr/>
          </p:nvGrpSpPr>
          <p:grpSpPr>
            <a:xfrm>
              <a:off x="2094743" y="1811975"/>
              <a:ext cx="4954515" cy="792473"/>
              <a:chOff x="2100847" y="1811975"/>
              <a:chExt cx="4954515" cy="792473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79262" y="1811975"/>
                <a:ext cx="4176100" cy="768902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00847" y="1826837"/>
                <a:ext cx="961782" cy="777611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2399164" y="2835991"/>
              <a:ext cx="435177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rgbClr val="0084B1"/>
                  </a:solidFill>
                </a:rPr>
                <a:t>Living places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35214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9316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04779"/>
            <a:ext cx="58740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46650" y="77215"/>
            <a:ext cx="75344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err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Mi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tells Nick about her grandparents’ country house. Look at the pictures of her grandparents’ house and complete </a:t>
            </a:r>
            <a:r>
              <a:rPr lang="en-US" sz="24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 sentences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1990" y="1636733"/>
            <a:ext cx="4652010" cy="336857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2993362"/>
            <a:ext cx="4533900" cy="3866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355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7640" y="105475"/>
            <a:ext cx="3451860" cy="24995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289" y="105475"/>
            <a:ext cx="3364221" cy="286898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9093" y="3026653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83923" y="2974456"/>
            <a:ext cx="73342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My grandparents live in a                 house in Nam </a:t>
            </a:r>
            <a:r>
              <a:rPr lang="en-US" sz="2400" dirty="0" err="1"/>
              <a:t>Dinh</a:t>
            </a:r>
            <a:r>
              <a:rPr lang="en-US" sz="2400" dirty="0"/>
              <a:t>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4139382" y="3294760"/>
            <a:ext cx="10972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09093" y="3745327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83923" y="3693130"/>
            <a:ext cx="73342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There               four rooms in the house and </a:t>
            </a:r>
            <a:r>
              <a:rPr lang="en-US" sz="2400" dirty="0" smtClean="0"/>
              <a:t>a big </a:t>
            </a:r>
            <a:r>
              <a:rPr lang="en-US" sz="2400" dirty="0"/>
              <a:t>garden.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cxnSp>
        <p:nvCxnSpPr>
          <p:cNvPr id="11" name="Straight Connector 10"/>
          <p:cNvCxnSpPr>
            <a:cxnSpLocks/>
          </p:cNvCxnSpPr>
          <p:nvPr/>
        </p:nvCxnSpPr>
        <p:spPr>
          <a:xfrm>
            <a:off x="1755878" y="4040640"/>
            <a:ext cx="914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09093" y="4512972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3.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83923" y="4504319"/>
            <a:ext cx="79286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I like the living room. There              a big window in this room.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4336390" y="4851486"/>
            <a:ext cx="914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09093" y="5366559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4.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83923" y="5357906"/>
            <a:ext cx="80886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There are four              and a table in the middle of the room.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09093" y="6070554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5.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83923" y="6070554"/>
            <a:ext cx="76085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There are two family photos                  the wall.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4549326" y="6417721"/>
            <a:ext cx="10972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762497" y="5726143"/>
            <a:ext cx="914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F152D9E8-FBF0-493D-B147-1AB47EEFA573}"/>
              </a:ext>
            </a:extLst>
          </p:cNvPr>
          <p:cNvSpPr txBox="1"/>
          <p:nvPr/>
        </p:nvSpPr>
        <p:spPr>
          <a:xfrm>
            <a:off x="4115173" y="2967335"/>
            <a:ext cx="11456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country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7EC10AB-618E-4611-AD35-76C27AAA8EFB}"/>
              </a:ext>
            </a:extLst>
          </p:cNvPr>
          <p:cNvSpPr txBox="1"/>
          <p:nvPr/>
        </p:nvSpPr>
        <p:spPr>
          <a:xfrm>
            <a:off x="1918382" y="3696056"/>
            <a:ext cx="5893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are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6992C8B-949F-4150-88EB-5ABA43689CE5}"/>
              </a:ext>
            </a:extLst>
          </p:cNvPr>
          <p:cNvSpPr txBox="1"/>
          <p:nvPr/>
        </p:nvSpPr>
        <p:spPr>
          <a:xfrm>
            <a:off x="4605878" y="4508493"/>
            <a:ext cx="3754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is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459E2C4-0AF3-4033-8114-7C077432AFBF}"/>
              </a:ext>
            </a:extLst>
          </p:cNvPr>
          <p:cNvSpPr txBox="1"/>
          <p:nvPr/>
        </p:nvSpPr>
        <p:spPr>
          <a:xfrm>
            <a:off x="2760108" y="5381772"/>
            <a:ext cx="9167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chairs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907D2A9-410A-4A78-BB27-98E4901C5CDD}"/>
              </a:ext>
            </a:extLst>
          </p:cNvPr>
          <p:cNvSpPr txBox="1"/>
          <p:nvPr/>
        </p:nvSpPr>
        <p:spPr>
          <a:xfrm>
            <a:off x="4843729" y="6070554"/>
            <a:ext cx="5084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on</a:t>
            </a:r>
          </a:p>
        </p:txBody>
      </p:sp>
    </p:spTree>
    <p:extLst>
      <p:ext uri="{BB962C8B-B14F-4D97-AF65-F5344CB8AC3E}">
        <p14:creationId xmlns:p14="http://schemas.microsoft.com/office/powerpoint/2010/main" val="20245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1" grpId="0"/>
      <p:bldP spid="22" grpId="0"/>
      <p:bldP spid="23" grpId="0"/>
      <p:bldP spid="24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1115</TotalTime>
  <Words>381</Words>
  <Application>Microsoft Office PowerPoint</Application>
  <PresentationFormat>On-screen Show (4:3)</PresentationFormat>
  <Paragraphs>45</Paragraphs>
  <Slides>11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Administrator</cp:lastModifiedBy>
  <cp:revision>79</cp:revision>
  <dcterms:created xsi:type="dcterms:W3CDTF">2020-12-09T02:04:09Z</dcterms:created>
  <dcterms:modified xsi:type="dcterms:W3CDTF">2021-11-19T02:38:20Z</dcterms:modified>
</cp:coreProperties>
</file>