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65" r:id="rId2"/>
    <p:sldId id="266" r:id="rId3"/>
    <p:sldId id="270" r:id="rId4"/>
    <p:sldId id="272" r:id="rId5"/>
    <p:sldId id="256" r:id="rId6"/>
    <p:sldId id="260" r:id="rId7"/>
    <p:sldId id="258" r:id="rId8"/>
    <p:sldId id="274" r:id="rId9"/>
    <p:sldId id="275" r:id="rId10"/>
    <p:sldId id="257" r:id="rId11"/>
    <p:sldId id="276" r:id="rId12"/>
    <p:sldId id="277" r:id="rId13"/>
    <p:sldId id="278" r:id="rId14"/>
    <p:sldId id="279" r:id="rId15"/>
    <p:sldId id="281" r:id="rId16"/>
    <p:sldId id="283" r:id="rId17"/>
    <p:sldId id="282" r:id="rId18"/>
    <p:sldId id="284" r:id="rId19"/>
    <p:sldId id="259" r:id="rId20"/>
    <p:sldId id="269" r:id="rId21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1155" autoAdjust="0"/>
  </p:normalViewPr>
  <p:slideViewPr>
    <p:cSldViewPr>
      <p:cViewPr varScale="1">
        <p:scale>
          <a:sx n="54" d="100"/>
          <a:sy n="54" d="100"/>
        </p:scale>
        <p:origin x="75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359F4-7AB0-48D8-A433-24D242BFDC0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D6FF9-BE28-478E-8113-74044F4A6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7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21" Type="http://schemas.openxmlformats.org/officeDocument/2006/relationships/image" Target="../media/image113.svg"/><Relationship Id="rId34" Type="http://schemas.openxmlformats.org/officeDocument/2006/relationships/image" Target="../media/image17.png"/><Relationship Id="rId7" Type="http://schemas.openxmlformats.org/officeDocument/2006/relationships/image" Target="../media/image25.svg"/><Relationship Id="rId12" Type="http://schemas.openxmlformats.org/officeDocument/2006/relationships/image" Target="../media/image6.png"/><Relationship Id="rId17" Type="http://schemas.openxmlformats.org/officeDocument/2006/relationships/image" Target="../media/image13.svg"/><Relationship Id="rId25" Type="http://schemas.openxmlformats.org/officeDocument/2006/relationships/image" Target="../media/image117.svg"/><Relationship Id="rId33" Type="http://schemas.openxmlformats.org/officeDocument/2006/relationships/image" Target="../media/image123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7.sv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image" Target="../media/image127.svg"/><Relationship Id="rId5" Type="http://schemas.openxmlformats.org/officeDocument/2006/relationships/image" Target="../media/image103.svg"/><Relationship Id="rId15" Type="http://schemas.openxmlformats.org/officeDocument/2006/relationships/image" Target="../media/image111.svg"/><Relationship Id="rId23" Type="http://schemas.openxmlformats.org/officeDocument/2006/relationships/image" Target="../media/image115.svg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image" Target="../media/image99.svg"/><Relationship Id="rId31" Type="http://schemas.openxmlformats.org/officeDocument/2006/relationships/image" Target="../media/image121.svg"/><Relationship Id="rId4" Type="http://schemas.openxmlformats.org/officeDocument/2006/relationships/image" Target="../media/image2.png"/><Relationship Id="rId9" Type="http://schemas.openxmlformats.org/officeDocument/2006/relationships/image" Target="../media/image105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19.svg"/><Relationship Id="rId30" Type="http://schemas.openxmlformats.org/officeDocument/2006/relationships/image" Target="../media/image15.png"/><Relationship Id="rId35" Type="http://schemas.openxmlformats.org/officeDocument/2006/relationships/image" Target="../media/image125.svg"/><Relationship Id="rId8" Type="http://schemas.openxmlformats.org/officeDocument/2006/relationships/image" Target="../media/image4.png"/><Relationship Id="rId3" Type="http://schemas.openxmlformats.org/officeDocument/2006/relationships/image" Target="../media/image101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12" Type="http://schemas.openxmlformats.org/officeDocument/2006/relationships/image" Target="../media/image40.png"/><Relationship Id="rId7" Type="http://schemas.openxmlformats.org/officeDocument/2006/relationships/image" Target="../media/image25.svg"/><Relationship Id="rId17" Type="http://schemas.openxmlformats.org/officeDocument/2006/relationships/image" Target="../media/image34.jpeg"/><Relationship Id="rId2" Type="http://schemas.openxmlformats.org/officeDocument/2006/relationships/image" Target="../media/image38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1.png"/><Relationship Id="rId9" Type="http://schemas.openxmlformats.org/officeDocument/2006/relationships/image" Target="../media/image27.sv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12" Type="http://schemas.openxmlformats.org/officeDocument/2006/relationships/image" Target="../media/image40.png"/><Relationship Id="rId7" Type="http://schemas.openxmlformats.org/officeDocument/2006/relationships/image" Target="../media/image25.svg"/><Relationship Id="rId17" Type="http://schemas.openxmlformats.org/officeDocument/2006/relationships/image" Target="../media/image36.jpeg"/><Relationship Id="rId2" Type="http://schemas.openxmlformats.org/officeDocument/2006/relationships/image" Target="../media/image38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1.png"/><Relationship Id="rId9" Type="http://schemas.openxmlformats.org/officeDocument/2006/relationships/image" Target="../media/image27.sv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12" Type="http://schemas.openxmlformats.org/officeDocument/2006/relationships/image" Target="../media/image40.png"/><Relationship Id="rId7" Type="http://schemas.openxmlformats.org/officeDocument/2006/relationships/image" Target="../media/image25.svg"/><Relationship Id="rId17" Type="http://schemas.openxmlformats.org/officeDocument/2006/relationships/image" Target="../media/image37.jpeg"/><Relationship Id="rId2" Type="http://schemas.openxmlformats.org/officeDocument/2006/relationships/image" Target="../media/image38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1.png"/><Relationship Id="rId9" Type="http://schemas.openxmlformats.org/officeDocument/2006/relationships/image" Target="../media/image27.sv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12" Type="http://schemas.openxmlformats.org/officeDocument/2006/relationships/image" Target="../media/image40.png"/><Relationship Id="rId7" Type="http://schemas.openxmlformats.org/officeDocument/2006/relationships/image" Target="../media/image25.svg"/><Relationship Id="rId2" Type="http://schemas.openxmlformats.org/officeDocument/2006/relationships/image" Target="../media/image38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1.png"/><Relationship Id="rId9" Type="http://schemas.openxmlformats.org/officeDocument/2006/relationships/image" Target="../media/image27.sv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12" Type="http://schemas.openxmlformats.org/officeDocument/2006/relationships/image" Target="../media/image40.png"/><Relationship Id="rId7" Type="http://schemas.openxmlformats.org/officeDocument/2006/relationships/image" Target="../media/image25.svg"/><Relationship Id="rId17" Type="http://schemas.openxmlformats.org/officeDocument/2006/relationships/image" Target="../media/image45.png"/><Relationship Id="rId2" Type="http://schemas.openxmlformats.org/officeDocument/2006/relationships/image" Target="../media/image38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1.png"/><Relationship Id="rId9" Type="http://schemas.openxmlformats.org/officeDocument/2006/relationships/image" Target="../media/image27.svg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48.svg"/><Relationship Id="rId18" Type="http://schemas.openxmlformats.org/officeDocument/2006/relationships/image" Target="../media/image56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53.png"/><Relationship Id="rId17" Type="http://schemas.openxmlformats.org/officeDocument/2006/relationships/image" Target="../media/image52.svg"/><Relationship Id="rId2" Type="http://schemas.openxmlformats.org/officeDocument/2006/relationships/image" Target="../media/image48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10" Type="http://schemas.openxmlformats.org/officeDocument/2006/relationships/image" Target="../media/image52.png"/><Relationship Id="rId19" Type="http://schemas.openxmlformats.org/officeDocument/2006/relationships/image" Target="../media/image54.svg"/><Relationship Id="rId4" Type="http://schemas.openxmlformats.org/officeDocument/2006/relationships/image" Target="../media/image49.png"/><Relationship Id="rId9" Type="http://schemas.openxmlformats.org/officeDocument/2006/relationships/image" Target="../media/image44.svg"/><Relationship Id="rId1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29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9.svg"/><Relationship Id="rId30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21" Type="http://schemas.openxmlformats.org/officeDocument/2006/relationships/image" Target="../media/image113.svg"/><Relationship Id="rId34" Type="http://schemas.openxmlformats.org/officeDocument/2006/relationships/image" Target="../media/image17.png"/><Relationship Id="rId7" Type="http://schemas.openxmlformats.org/officeDocument/2006/relationships/image" Target="../media/image25.svg"/><Relationship Id="rId12" Type="http://schemas.openxmlformats.org/officeDocument/2006/relationships/image" Target="../media/image6.png"/><Relationship Id="rId17" Type="http://schemas.openxmlformats.org/officeDocument/2006/relationships/image" Target="../media/image13.svg"/><Relationship Id="rId25" Type="http://schemas.openxmlformats.org/officeDocument/2006/relationships/image" Target="../media/image117.svg"/><Relationship Id="rId33" Type="http://schemas.openxmlformats.org/officeDocument/2006/relationships/image" Target="../media/image123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7.sv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image" Target="../media/image127.svg"/><Relationship Id="rId5" Type="http://schemas.openxmlformats.org/officeDocument/2006/relationships/image" Target="../media/image103.svg"/><Relationship Id="rId15" Type="http://schemas.openxmlformats.org/officeDocument/2006/relationships/image" Target="../media/image111.svg"/><Relationship Id="rId23" Type="http://schemas.openxmlformats.org/officeDocument/2006/relationships/image" Target="../media/image115.svg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image" Target="../media/image99.svg"/><Relationship Id="rId31" Type="http://schemas.openxmlformats.org/officeDocument/2006/relationships/image" Target="../media/image121.svg"/><Relationship Id="rId4" Type="http://schemas.openxmlformats.org/officeDocument/2006/relationships/image" Target="../media/image2.png"/><Relationship Id="rId9" Type="http://schemas.openxmlformats.org/officeDocument/2006/relationships/image" Target="../media/image105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19.svg"/><Relationship Id="rId30" Type="http://schemas.openxmlformats.org/officeDocument/2006/relationships/image" Target="../media/image15.png"/><Relationship Id="rId35" Type="http://schemas.openxmlformats.org/officeDocument/2006/relationships/image" Target="../media/image125.svg"/><Relationship Id="rId8" Type="http://schemas.openxmlformats.org/officeDocument/2006/relationships/image" Target="../media/image4.png"/><Relationship Id="rId3" Type="http://schemas.openxmlformats.org/officeDocument/2006/relationships/image" Target="../media/image10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29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9.svg"/><Relationship Id="rId31" Type="http://schemas.openxmlformats.org/officeDocument/2006/relationships/image" Target="../media/image22.jpg"/><Relationship Id="rId30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29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9.svg"/><Relationship Id="rId31" Type="http://schemas.openxmlformats.org/officeDocument/2006/relationships/image" Target="../media/image23.jpeg"/><Relationship Id="rId30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8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29.png"/><Relationship Id="rId2" Type="http://schemas.openxmlformats.org/officeDocument/2006/relationships/image" Target="../media/image24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30.png"/><Relationship Id="rId4" Type="http://schemas.openxmlformats.org/officeDocument/2006/relationships/image" Target="../media/image25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17003228" y="1137670"/>
            <a:ext cx="760877" cy="1073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517967" y="3803119"/>
            <a:ext cx="1122310" cy="11223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16112009" y="6189179"/>
            <a:ext cx="1221388" cy="12968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544691" y="476732"/>
            <a:ext cx="1303493" cy="12015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777506" y="3980342"/>
            <a:ext cx="1077413" cy="12882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38642" y="563362"/>
            <a:ext cx="1433059" cy="930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003586">
            <a:off x="16298884" y="2278356"/>
            <a:ext cx="545634" cy="11303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20968">
            <a:off x="691536" y="2688533"/>
            <a:ext cx="1935172" cy="6333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29358">
            <a:off x="2016552" y="1617438"/>
            <a:ext cx="839734" cy="7985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53495">
            <a:off x="449009" y="6682804"/>
            <a:ext cx="1260226" cy="14261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601344">
            <a:off x="547998" y="4918056"/>
            <a:ext cx="1451981" cy="1451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9438273">
            <a:off x="17174152" y="6290540"/>
            <a:ext cx="399981" cy="18486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3659741">
            <a:off x="15516672" y="7933902"/>
            <a:ext cx="913813" cy="9341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1842453">
            <a:off x="16896164" y="8692004"/>
            <a:ext cx="876542" cy="97788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045001">
            <a:off x="2122556" y="7316621"/>
            <a:ext cx="862233" cy="16185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4492633">
            <a:off x="1172670" y="8480136"/>
            <a:ext cx="616301" cy="181265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206792" y="2530064"/>
            <a:ext cx="14364909" cy="5176977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5838411" y="3771392"/>
            <a:ext cx="708008" cy="7080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36077" y="3580357"/>
            <a:ext cx="137385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 smtClean="0"/>
              <a:t>CHÀO MỪNG CÁC EM ĐẾN VỚI BÀI HỌC NGÀY HÔM NAY!</a:t>
            </a:r>
            <a:endParaRPr lang="en-US" sz="7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15596518" y="6084434"/>
            <a:ext cx="1101434" cy="107940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62000" y="647700"/>
            <a:ext cx="16611600" cy="8991600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0615">
            <a:off x="15961016" y="8817194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5697" y="8785845"/>
            <a:ext cx="1462949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741115" y="6039067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459455">
            <a:off x="-353411" y="8621662"/>
            <a:ext cx="2058223" cy="477318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87987">
            <a:off x="117897" y="-51843"/>
            <a:ext cx="1810452" cy="192229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69" y="1918494"/>
            <a:ext cx="4368101" cy="6477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93482" y="1592806"/>
            <a:ext cx="10673621" cy="7594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tộc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35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r>
              <a:rPr lang="fr-FR" sz="35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fr-FR" sz="35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chiến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họa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sĩ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Nguyễn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Phan </a:t>
            </a:r>
            <a:r>
              <a:rPr lang="fr-FR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Chánh</a:t>
            </a:r>
            <a:r>
              <a:rPr lang="fr-FR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5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35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3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thác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vẻ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đẹp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nông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35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</a:t>
            </a:r>
            <a:r>
              <a:rPr lang="fr-FR" sz="3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trầm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ấm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đạo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nâu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nâu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đỏ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xám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35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5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khuynh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gũi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quen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mĩ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tộc</a:t>
            </a:r>
            <a:r>
              <a:rPr lang="fr-FR" sz="3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15596518" y="6084434"/>
            <a:ext cx="1101434" cy="107940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62000" y="647700"/>
            <a:ext cx="16611600" cy="8991600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0615">
            <a:off x="15961016" y="8817194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5697" y="8785845"/>
            <a:ext cx="1462949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850028" y="6867884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459455">
            <a:off x="-353411" y="8621662"/>
            <a:ext cx="2058223" cy="477318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87987">
            <a:off x="117897" y="-51843"/>
            <a:ext cx="1810452" cy="19222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263200" y="2230269"/>
            <a:ext cx="76200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Yếu tố dân tộc được thể hiện qua tác phẩm Thiếu nữ trong vườn của họa sĩ Nguyễn Gia Trí:</a:t>
            </a: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500" dirty="0" smtClean="0">
                <a:ea typeface="Calibri" panose="020F0502020204030204" pitchFamily="34" charset="0"/>
                <a:cs typeface="Arial" panose="020B0604020202020204" pitchFamily="34" charset="0"/>
              </a:rPr>
              <a:t>Trang </a:t>
            </a:r>
            <a:r>
              <a:rPr lang="vi-VN" sz="3500" dirty="0">
                <a:ea typeface="Calibri" panose="020F0502020204030204" pitchFamily="34" charset="0"/>
                <a:cs typeface="Arial" panose="020B0604020202020204" pitchFamily="34" charset="0"/>
              </a:rPr>
              <a:t>phục áo dài truyền thống. </a:t>
            </a: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500" dirty="0" smtClean="0">
                <a:ea typeface="Calibri" panose="020F0502020204030204" pitchFamily="34" charset="0"/>
                <a:cs typeface="Arial" panose="020B0604020202020204" pitchFamily="34" charset="0"/>
              </a:rPr>
              <a:t>Khung </a:t>
            </a:r>
            <a:r>
              <a:rPr lang="vi-VN" sz="3500" dirty="0">
                <a:ea typeface="Calibri" panose="020F0502020204030204" pitchFamily="34" charset="0"/>
                <a:cs typeface="Arial" panose="020B0604020202020204" pitchFamily="34" charset="0"/>
              </a:rPr>
              <a:t>cảnh thiên nhiên thân quen với đời sống thường ngày. </a:t>
            </a:r>
          </a:p>
        </p:txBody>
      </p:sp>
      <p:pic>
        <p:nvPicPr>
          <p:cNvPr id="16" name="Picture 15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8" y="1592807"/>
            <a:ext cx="8225049" cy="69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7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15596518" y="6084434"/>
            <a:ext cx="1101434" cy="107940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62000" y="647700"/>
            <a:ext cx="16611600" cy="8991600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0615">
            <a:off x="15961016" y="8817194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5697" y="8785845"/>
            <a:ext cx="1462949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850028" y="6867884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459455">
            <a:off x="-353411" y="8621662"/>
            <a:ext cx="2058223" cy="477318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87987">
            <a:off x="117897" y="-51843"/>
            <a:ext cx="1810452" cy="19222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752851" y="2180472"/>
            <a:ext cx="7881800" cy="5824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5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Yếu </a:t>
            </a:r>
            <a:r>
              <a:rPr lang="vi-VN" sz="3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tố dân tộc được thể hiện qua tác phẩm Mẹ con của họa sĩ Vũ Giáng Hương: </a:t>
            </a:r>
            <a:endParaRPr lang="vi-VN" sz="3500" b="1" dirty="0" smtClean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500" dirty="0">
                <a:ea typeface="Calibri" panose="020F0502020204030204" pitchFamily="34" charset="0"/>
                <a:cs typeface="Arial" panose="020B0604020202020204" pitchFamily="34" charset="0"/>
              </a:rPr>
              <a:t>Những chi tiết như chiếc áo, khăn, vật dụng gia đình,…đã thể hiện vẻ đẹp của cuộc sống đồng bào miền núi một cách chân thật. </a:t>
            </a:r>
          </a:p>
        </p:txBody>
      </p:sp>
      <p:pic>
        <p:nvPicPr>
          <p:cNvPr id="14" name="Picture 13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96" y="1794344"/>
            <a:ext cx="7382778" cy="648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9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28290" y="342900"/>
            <a:ext cx="11640837" cy="1538217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0574" y="2079806"/>
            <a:ext cx="16636267" cy="8011180"/>
            <a:chOff x="0" y="0"/>
            <a:chExt cx="4855819" cy="2863552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629525" y="920102"/>
            <a:ext cx="1101434" cy="10794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57041" y="920102"/>
            <a:ext cx="1101434" cy="107940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3980014" y="536354"/>
            <a:ext cx="10337389" cy="99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vi-VN" sz="5600" b="1" u="none" dirty="0" smtClean="0"/>
              <a:t>2. THỂ HIỆN</a:t>
            </a:r>
            <a:endParaRPr lang="en-US" sz="5600" b="1" u="none" dirty="0"/>
          </a:p>
        </p:txBody>
      </p:sp>
      <p:sp>
        <p:nvSpPr>
          <p:cNvPr id="36" name="Rectangle 35"/>
          <p:cNvSpPr/>
          <p:nvPr/>
        </p:nvSpPr>
        <p:spPr>
          <a:xfrm>
            <a:off x="1329687" y="4033388"/>
            <a:ext cx="5638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Em hãy nêu các bước thể hiện tính dân tộc trên </a:t>
            </a:r>
            <a:r>
              <a:rPr lang="vi-VN" sz="4000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sản phẩm mĩ thuật 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theo hình thức vẽ màu </a:t>
            </a:r>
            <a:r>
              <a:rPr lang="vi-VN" sz="4000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sáp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481718"/>
            <a:ext cx="9190875" cy="7081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34" y="2500768"/>
            <a:ext cx="1696407" cy="156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3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15596518" y="6084434"/>
            <a:ext cx="1101434" cy="107940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62000" y="647700"/>
            <a:ext cx="16611600" cy="8991600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0615">
            <a:off x="15961016" y="8817194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5697" y="8785845"/>
            <a:ext cx="1462949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850028" y="6867884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459455">
            <a:off x="-353411" y="8621662"/>
            <a:ext cx="2058223" cy="477318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87987">
            <a:off x="117897" y="-51843"/>
            <a:ext cx="1810452" cy="19222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5697" y="1205735"/>
            <a:ext cx="14867195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tộc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 phẩm mĩ thuật</a:t>
            </a:r>
            <a:r>
              <a:rPr lang="fr-FR" sz="4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sáp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SGK tr.23: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0493" y="2997301"/>
            <a:ext cx="9144000" cy="52932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Phác</a:t>
            </a:r>
            <a:r>
              <a:rPr lang="fr-FR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xây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cục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vi-VN" sz="4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fr-FR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vi-VN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1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28290" y="342900"/>
            <a:ext cx="11640837" cy="1538217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0574" y="2079806"/>
            <a:ext cx="16636267" cy="8011180"/>
            <a:chOff x="0" y="0"/>
            <a:chExt cx="4855819" cy="2863552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629525" y="920102"/>
            <a:ext cx="1101434" cy="10794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57041" y="920102"/>
            <a:ext cx="1101434" cy="107940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3980014" y="536354"/>
            <a:ext cx="10337389" cy="99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vi-VN" sz="5600" b="1" u="none" dirty="0" smtClean="0"/>
              <a:t>2. THỂ HIỆN</a:t>
            </a:r>
            <a:endParaRPr lang="en-US" sz="5600" b="1" u="non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t="15817" r="14707" b="22418"/>
          <a:stretch/>
        </p:blipFill>
        <p:spPr>
          <a:xfrm>
            <a:off x="868674" y="2997137"/>
            <a:ext cx="7249886" cy="6172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448800" y="2997137"/>
            <a:ext cx="57405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b="1" dirty="0" smtClean="0">
                <a:solidFill>
                  <a:srgbClr val="FF0000"/>
                </a:solidFill>
              </a:rPr>
              <a:t>THẢO LUẬN CẶP ĐÔI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13797" y="3702463"/>
            <a:ext cx="86073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 phẩm mĩ thuật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8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15596518" y="6084434"/>
            <a:ext cx="1101434" cy="107940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62000" y="647700"/>
            <a:ext cx="16611600" cy="8991600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0615">
            <a:off x="15961016" y="8817194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96532" y="8834511"/>
            <a:ext cx="1429612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726449" y="5129981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459455">
            <a:off x="-267112" y="5327328"/>
            <a:ext cx="2058223" cy="477318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87987">
            <a:off x="117897" y="-51843"/>
            <a:ext cx="1810452" cy="1922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98" y="647700"/>
            <a:ext cx="15038368" cy="94848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62745" y="1714500"/>
            <a:ext cx="6019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tộc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mĩ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6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28290" y="342900"/>
            <a:ext cx="11640837" cy="1538217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0574" y="2079806"/>
            <a:ext cx="16636267" cy="8011180"/>
            <a:chOff x="0" y="0"/>
            <a:chExt cx="4855819" cy="2863552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629525" y="920102"/>
            <a:ext cx="1101434" cy="10794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57041" y="920102"/>
            <a:ext cx="1101434" cy="107940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3980014" y="536354"/>
            <a:ext cx="10337389" cy="99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vi-VN" sz="5600" b="1" u="none" dirty="0" smtClean="0"/>
              <a:t>3. THẢO LUẬN</a:t>
            </a:r>
            <a:endParaRPr lang="en-US" sz="5600" b="1" u="none" dirty="0"/>
          </a:p>
        </p:txBody>
      </p:sp>
      <p:sp>
        <p:nvSpPr>
          <p:cNvPr id="18" name="TextBox 17"/>
          <p:cNvSpPr txBox="1"/>
          <p:nvPr/>
        </p:nvSpPr>
        <p:spPr>
          <a:xfrm>
            <a:off x="9547194" y="2541442"/>
            <a:ext cx="57405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b="1" dirty="0" smtClean="0">
                <a:solidFill>
                  <a:srgbClr val="FF0000"/>
                </a:solidFill>
              </a:rPr>
              <a:t>THẢO LUẬN CẶP ĐÔI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43716" y="3315584"/>
            <a:ext cx="8747502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Bạn đã thể hiện được yếu tố dân tộc trong SPMT của mình chưa?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Yếu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tố dân tộc được khai thác và thể hiện như thế nào trong sản phầm của bạn?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Viết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một đoạn văn ngắn giới thiệu về yếu tố dân tộc trong mĩ thuật.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92" y="2541442"/>
            <a:ext cx="7117199" cy="716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1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28290" y="342900"/>
            <a:ext cx="11640837" cy="1538217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0574" y="2079806"/>
            <a:ext cx="16636267" cy="8011180"/>
            <a:chOff x="0" y="0"/>
            <a:chExt cx="4855819" cy="2863552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629525" y="920102"/>
            <a:ext cx="1101434" cy="10794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57041" y="920102"/>
            <a:ext cx="1101434" cy="107940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3980014" y="536354"/>
            <a:ext cx="10337389" cy="99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vi-VN" sz="5600" b="1" u="none" dirty="0" smtClean="0"/>
              <a:t>4. </a:t>
            </a:r>
            <a:r>
              <a:rPr lang="vi-VN" sz="5600" b="1" dirty="0" smtClean="0"/>
              <a:t>VẬN DỤNG</a:t>
            </a:r>
            <a:endParaRPr lang="en-US" sz="5600" b="1" u="none" dirty="0"/>
          </a:p>
        </p:txBody>
      </p:sp>
      <p:sp>
        <p:nvSpPr>
          <p:cNvPr id="19" name="Rectangle 18"/>
          <p:cNvSpPr/>
          <p:nvPr/>
        </p:nvSpPr>
        <p:spPr>
          <a:xfrm>
            <a:off x="8658225" y="4218122"/>
            <a:ext cx="8105775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Sưu tầm tác phẩm mĩ thuật có yếu tố dân tộc mà em yêu thích</a:t>
            </a:r>
            <a:r>
              <a:rPr lang="vi-VN" sz="38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3800" dirty="0" smtClean="0">
                <a:ea typeface="Calibri" panose="020F0502020204030204" pitchFamily="34" charset="0"/>
                <a:cs typeface="Arial" panose="020B0604020202020204" pitchFamily="34" charset="0"/>
              </a:rPr>
              <a:t>Sử </a:t>
            </a:r>
            <a:r>
              <a:rPr lang="vi-VN" sz="3800" dirty="0">
                <a:ea typeface="Calibri" panose="020F0502020204030204" pitchFamily="34" charset="0"/>
                <a:cs typeface="Arial" panose="020B0604020202020204" pitchFamily="34" charset="0"/>
              </a:rPr>
              <a:t>dụng kiến thức đã học để giới thiệu về những tác phẩm đó.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3" b="11028"/>
          <a:stretch/>
        </p:blipFill>
        <p:spPr>
          <a:xfrm>
            <a:off x="1326630" y="3162300"/>
            <a:ext cx="7391400" cy="6282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27197" y="3381554"/>
            <a:ext cx="5152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b="1" dirty="0" smtClean="0">
                <a:solidFill>
                  <a:srgbClr val="FF0000"/>
                </a:solidFill>
              </a:rPr>
              <a:t>THẢO LUẬN NHÓM</a:t>
            </a:r>
            <a:endParaRPr lang="en-US" sz="4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9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352745" y="-97672"/>
            <a:ext cx="3415912" cy="32606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6675497" y="-838600"/>
            <a:ext cx="3772754" cy="8266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6188702" y="6886618"/>
            <a:ext cx="3484672" cy="35823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493254" y="3722590"/>
            <a:ext cx="1750852" cy="922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2036897" y="5069565"/>
            <a:ext cx="4495277" cy="5986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6119247" y="6727492"/>
            <a:ext cx="649589" cy="13457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334778">
            <a:off x="1608398" y="8572405"/>
            <a:ext cx="2173525" cy="7113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925695">
            <a:off x="-1076008" y="930800"/>
            <a:ext cx="2931449" cy="293144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488964" y="1643774"/>
            <a:ext cx="10759640" cy="101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vi-VN" sz="6400" b="1" dirty="0" smtClean="0">
                <a:solidFill>
                  <a:srgbClr val="FF0000"/>
                </a:solidFill>
              </a:rPr>
              <a:t>HƯỚNG DẪN VỀ NHÀ</a:t>
            </a:r>
            <a:endParaRPr lang="en-US" sz="6400" b="1" u="none" dirty="0">
              <a:solidFill>
                <a:srgbClr val="FF0000"/>
              </a:solidFill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787215">
            <a:off x="16860078" y="3649620"/>
            <a:ext cx="793059" cy="3665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32633" y="2660772"/>
            <a:ext cx="13488988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 </a:t>
            </a:r>
            <a:r>
              <a:rPr lang="vi-VN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 nhà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 thêm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đến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Vân</a:t>
            </a:r>
            <a:r>
              <a:rPr lang="en-US" sz="3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nhà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điêu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khắc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Thành,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với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của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họa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sĩ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Nguyễn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Sĩ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Ngọc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với bạn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bè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thầy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cô, người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3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vi-VN" sz="3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và chuẩn bị bài mới: </a:t>
            </a:r>
            <a:r>
              <a:rPr lang="vi-VN" sz="38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6 </a:t>
            </a:r>
            <a:r>
              <a:rPr lang="vi-VN" sz="3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Thiết kế logo.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562" y="535379"/>
            <a:ext cx="3622038" cy="9216241"/>
            <a:chOff x="0" y="0"/>
            <a:chExt cx="5863658" cy="8878865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5870049" cy="8885467"/>
            </a:xfrm>
            <a:custGeom>
              <a:avLst/>
              <a:gdLst/>
              <a:ahLst/>
              <a:cxnLst/>
              <a:rect l="l" t="t" r="r" b="b"/>
              <a:pathLst>
                <a:path w="5870049" h="8885467">
                  <a:moveTo>
                    <a:pt x="5242271" y="8830989"/>
                  </a:moveTo>
                  <a:cubicBezTo>
                    <a:pt x="5242271" y="8830989"/>
                    <a:pt x="4511397" y="8885467"/>
                    <a:pt x="3768204" y="8882846"/>
                  </a:cubicBezTo>
                  <a:cubicBezTo>
                    <a:pt x="2369313" y="8880683"/>
                    <a:pt x="1057074" y="8872859"/>
                    <a:pt x="1057074" y="8872859"/>
                  </a:cubicBezTo>
                  <a:cubicBezTo>
                    <a:pt x="812932" y="8864024"/>
                    <a:pt x="449110" y="8842794"/>
                    <a:pt x="282371" y="8784617"/>
                  </a:cubicBezTo>
                  <a:cubicBezTo>
                    <a:pt x="4469" y="8687654"/>
                    <a:pt x="0" y="8514374"/>
                    <a:pt x="0" y="6959562"/>
                  </a:cubicBezTo>
                  <a:lnTo>
                    <a:pt x="0" y="695948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51" y="15681"/>
                    <a:pt x="3252386" y="7673"/>
                  </a:cubicBezTo>
                  <a:cubicBezTo>
                    <a:pt x="4292469" y="0"/>
                    <a:pt x="5009202" y="6979"/>
                    <a:pt x="5009202" y="6979"/>
                  </a:cubicBezTo>
                  <a:cubicBezTo>
                    <a:pt x="5377510" y="14458"/>
                    <a:pt x="5515770" y="42638"/>
                    <a:pt x="5713510" y="165219"/>
                  </a:cubicBezTo>
                  <a:cubicBezTo>
                    <a:pt x="5864527" y="258836"/>
                    <a:pt x="5870049" y="476157"/>
                    <a:pt x="5860909" y="6959483"/>
                  </a:cubicBezTo>
                  <a:lnTo>
                    <a:pt x="5860909" y="6959562"/>
                  </a:lnTo>
                  <a:cubicBezTo>
                    <a:pt x="5860908" y="8632340"/>
                    <a:pt x="5818124" y="8780927"/>
                    <a:pt x="5242271" y="8830989"/>
                  </a:cubicBezTo>
                  <a:close/>
                </a:path>
              </a:pathLst>
            </a:custGeom>
            <a:solidFill>
              <a:srgbClr val="CED8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00805" y="3162300"/>
            <a:ext cx="28575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400" b="1" u="none" dirty="0" smtClean="0"/>
              <a:t>KHỞI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400" b="1" u="none" dirty="0" smtClean="0"/>
              <a:t> ĐỘNG</a:t>
            </a:r>
            <a:endParaRPr lang="en-US" sz="6400" b="1" u="non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19" y="1791242"/>
            <a:ext cx="11561379" cy="6705600"/>
          </a:xfrm>
          <a:prstGeom prst="rect">
            <a:avLst/>
          </a:prstGeom>
        </p:spPr>
      </p:pic>
      <p:pic>
        <p:nvPicPr>
          <p:cNvPr id="14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2903951" y="97154"/>
            <a:ext cx="1647778" cy="17495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373164" y="602607"/>
            <a:ext cx="74558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các bức tranh sau: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88780" y="8648700"/>
            <a:ext cx="1462949" cy="14363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324600" y="8782100"/>
            <a:ext cx="10337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/>
              <a:t>“Vườn xuân Trung Nam Bắc” của họa sĩ Nguyễn Gia Trí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17003228" y="1137670"/>
            <a:ext cx="760877" cy="1073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517967" y="3803119"/>
            <a:ext cx="1122310" cy="11223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16112009" y="6189179"/>
            <a:ext cx="1221388" cy="12968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544691" y="476732"/>
            <a:ext cx="1303493" cy="12015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777506" y="3980342"/>
            <a:ext cx="1077413" cy="12882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38642" y="563362"/>
            <a:ext cx="1433059" cy="930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003586">
            <a:off x="16298884" y="2278356"/>
            <a:ext cx="545634" cy="11303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20968">
            <a:off x="691536" y="2688533"/>
            <a:ext cx="1935172" cy="6333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29358">
            <a:off x="2016552" y="1617438"/>
            <a:ext cx="839734" cy="7985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53495">
            <a:off x="449009" y="6682804"/>
            <a:ext cx="1260226" cy="14261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601344">
            <a:off x="547998" y="4918056"/>
            <a:ext cx="1451981" cy="1451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9438273">
            <a:off x="17174152" y="6290540"/>
            <a:ext cx="399981" cy="18486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3659741">
            <a:off x="15516672" y="7933902"/>
            <a:ext cx="913813" cy="9341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1842453">
            <a:off x="16896164" y="8692004"/>
            <a:ext cx="876542" cy="97788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045001">
            <a:off x="2122556" y="7316621"/>
            <a:ext cx="862233" cy="16185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4492633">
            <a:off x="1172670" y="8480136"/>
            <a:ext cx="616301" cy="181265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206792" y="2530064"/>
            <a:ext cx="14364909" cy="5176977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5838411" y="3771392"/>
            <a:ext cx="708008" cy="7080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36077" y="3580357"/>
            <a:ext cx="13738589" cy="323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 smtClean="0"/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vi-VN" sz="7200" b="1" dirty="0" smtClean="0"/>
              <a:t>LẮNG NGHE BÀI GIẢNG!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64849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562" y="535379"/>
            <a:ext cx="3622038" cy="9216241"/>
            <a:chOff x="0" y="0"/>
            <a:chExt cx="5863658" cy="8878865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5870049" cy="8885467"/>
            </a:xfrm>
            <a:custGeom>
              <a:avLst/>
              <a:gdLst/>
              <a:ahLst/>
              <a:cxnLst/>
              <a:rect l="l" t="t" r="r" b="b"/>
              <a:pathLst>
                <a:path w="5870049" h="8885467">
                  <a:moveTo>
                    <a:pt x="5242271" y="8830989"/>
                  </a:moveTo>
                  <a:cubicBezTo>
                    <a:pt x="5242271" y="8830989"/>
                    <a:pt x="4511397" y="8885467"/>
                    <a:pt x="3768204" y="8882846"/>
                  </a:cubicBezTo>
                  <a:cubicBezTo>
                    <a:pt x="2369313" y="8880683"/>
                    <a:pt x="1057074" y="8872859"/>
                    <a:pt x="1057074" y="8872859"/>
                  </a:cubicBezTo>
                  <a:cubicBezTo>
                    <a:pt x="812932" y="8864024"/>
                    <a:pt x="449110" y="8842794"/>
                    <a:pt x="282371" y="8784617"/>
                  </a:cubicBezTo>
                  <a:cubicBezTo>
                    <a:pt x="4469" y="8687654"/>
                    <a:pt x="0" y="8514374"/>
                    <a:pt x="0" y="6959562"/>
                  </a:cubicBezTo>
                  <a:lnTo>
                    <a:pt x="0" y="695948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51" y="15681"/>
                    <a:pt x="3252386" y="7673"/>
                  </a:cubicBezTo>
                  <a:cubicBezTo>
                    <a:pt x="4292469" y="0"/>
                    <a:pt x="5009202" y="6979"/>
                    <a:pt x="5009202" y="6979"/>
                  </a:cubicBezTo>
                  <a:cubicBezTo>
                    <a:pt x="5377510" y="14458"/>
                    <a:pt x="5515770" y="42638"/>
                    <a:pt x="5713510" y="165219"/>
                  </a:cubicBezTo>
                  <a:cubicBezTo>
                    <a:pt x="5864527" y="258836"/>
                    <a:pt x="5870049" y="476157"/>
                    <a:pt x="5860909" y="6959483"/>
                  </a:cubicBezTo>
                  <a:lnTo>
                    <a:pt x="5860909" y="6959562"/>
                  </a:lnTo>
                  <a:cubicBezTo>
                    <a:pt x="5860908" y="8632340"/>
                    <a:pt x="5818124" y="8780927"/>
                    <a:pt x="5242271" y="8830989"/>
                  </a:cubicBezTo>
                  <a:close/>
                </a:path>
              </a:pathLst>
            </a:custGeom>
            <a:solidFill>
              <a:srgbClr val="CED8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00805" y="3162300"/>
            <a:ext cx="28575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400" b="1" u="none" dirty="0" smtClean="0"/>
              <a:t>KHỞI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400" b="1" u="none" dirty="0" smtClean="0"/>
              <a:t> ĐỘNG</a:t>
            </a:r>
            <a:endParaRPr lang="en-US" sz="6400" b="1" u="none" dirty="0"/>
          </a:p>
        </p:txBody>
      </p:sp>
      <p:pic>
        <p:nvPicPr>
          <p:cNvPr id="14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2903951" y="97154"/>
            <a:ext cx="1647778" cy="17495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82956" y="619144"/>
            <a:ext cx="74558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các bức tranh sau: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88780" y="8648700"/>
            <a:ext cx="1462949" cy="14363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034932" y="8782100"/>
            <a:ext cx="8132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/>
              <a:t>“Nữ dân quân miền biển” của Trần Văn Cẩn</a:t>
            </a:r>
            <a:endParaRPr lang="en-US" sz="3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46725"/>
            <a:ext cx="12420600" cy="664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8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562" y="535379"/>
            <a:ext cx="3622038" cy="9216241"/>
            <a:chOff x="0" y="0"/>
            <a:chExt cx="5863658" cy="8878865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5870049" cy="8885467"/>
            </a:xfrm>
            <a:custGeom>
              <a:avLst/>
              <a:gdLst/>
              <a:ahLst/>
              <a:cxnLst/>
              <a:rect l="l" t="t" r="r" b="b"/>
              <a:pathLst>
                <a:path w="5870049" h="8885467">
                  <a:moveTo>
                    <a:pt x="5242271" y="8830989"/>
                  </a:moveTo>
                  <a:cubicBezTo>
                    <a:pt x="5242271" y="8830989"/>
                    <a:pt x="4511397" y="8885467"/>
                    <a:pt x="3768204" y="8882846"/>
                  </a:cubicBezTo>
                  <a:cubicBezTo>
                    <a:pt x="2369313" y="8880683"/>
                    <a:pt x="1057074" y="8872859"/>
                    <a:pt x="1057074" y="8872859"/>
                  </a:cubicBezTo>
                  <a:cubicBezTo>
                    <a:pt x="812932" y="8864024"/>
                    <a:pt x="449110" y="8842794"/>
                    <a:pt x="282371" y="8784617"/>
                  </a:cubicBezTo>
                  <a:cubicBezTo>
                    <a:pt x="4469" y="8687654"/>
                    <a:pt x="0" y="8514374"/>
                    <a:pt x="0" y="6959562"/>
                  </a:cubicBezTo>
                  <a:lnTo>
                    <a:pt x="0" y="695948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82351" y="15681"/>
                    <a:pt x="3252386" y="7673"/>
                  </a:cubicBezTo>
                  <a:cubicBezTo>
                    <a:pt x="4292469" y="0"/>
                    <a:pt x="5009202" y="6979"/>
                    <a:pt x="5009202" y="6979"/>
                  </a:cubicBezTo>
                  <a:cubicBezTo>
                    <a:pt x="5377510" y="14458"/>
                    <a:pt x="5515770" y="42638"/>
                    <a:pt x="5713510" y="165219"/>
                  </a:cubicBezTo>
                  <a:cubicBezTo>
                    <a:pt x="5864527" y="258836"/>
                    <a:pt x="5870049" y="476157"/>
                    <a:pt x="5860909" y="6959483"/>
                  </a:cubicBezTo>
                  <a:lnTo>
                    <a:pt x="5860909" y="6959562"/>
                  </a:lnTo>
                  <a:cubicBezTo>
                    <a:pt x="5860908" y="8632340"/>
                    <a:pt x="5818124" y="8780927"/>
                    <a:pt x="5242271" y="8830989"/>
                  </a:cubicBezTo>
                  <a:close/>
                </a:path>
              </a:pathLst>
            </a:custGeom>
            <a:solidFill>
              <a:srgbClr val="CED8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00805" y="3162300"/>
            <a:ext cx="28575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400" b="1" u="none" dirty="0" smtClean="0"/>
              <a:t>KHỞI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6400" b="1" u="none" dirty="0" smtClean="0"/>
              <a:t> ĐỘNG</a:t>
            </a:r>
            <a:endParaRPr lang="en-US" sz="6400" b="1" u="none" dirty="0"/>
          </a:p>
        </p:txBody>
      </p:sp>
      <p:pic>
        <p:nvPicPr>
          <p:cNvPr id="14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2903951" y="97154"/>
            <a:ext cx="1647778" cy="17495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82956" y="619144"/>
            <a:ext cx="745588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các bức tranh sau: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88780" y="8648700"/>
            <a:ext cx="1462949" cy="14363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077770" y="9074487"/>
            <a:ext cx="7866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 smtClean="0"/>
              <a:t>“Người bán gạo” </a:t>
            </a:r>
            <a:r>
              <a:rPr lang="vi-VN" sz="3200" i="1" dirty="0"/>
              <a:t>của </a:t>
            </a:r>
            <a:r>
              <a:rPr lang="vi-VN" sz="3200" i="1" dirty="0" smtClean="0"/>
              <a:t>Nguyễn Phan Chánh</a:t>
            </a:r>
            <a:endParaRPr lang="en-US" sz="32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720" y="1675598"/>
            <a:ext cx="6292357" cy="72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3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615147" y="3222468"/>
            <a:ext cx="4398805" cy="67666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2364">
            <a:off x="14413247" y="896445"/>
            <a:ext cx="3109816" cy="31970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4633448" y="-2300506"/>
            <a:ext cx="9035041" cy="1423497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808213" y="2283100"/>
            <a:ext cx="12963567" cy="6492188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942053" y="2544907"/>
            <a:ext cx="12605745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en-US" sz="6400" b="1" spc="-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3: </a:t>
            </a:r>
            <a:endParaRPr lang="vi-VN" sz="6400" b="1" spc="-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ts val="9600"/>
              </a:lnSpc>
              <a:spcBef>
                <a:spcPct val="0"/>
              </a:spcBef>
            </a:pPr>
            <a:r>
              <a:rPr lang="en-US" sz="6000" b="1" spc="-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6000" b="1" spc="-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spc="-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6000" b="1" spc="-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spc="-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6000" b="1" spc="-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spc="-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sz="6000" b="1" spc="-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6000" b="1" spc="-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6000" b="1" spc="-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spc="-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6000" b="1" u="none" spc="-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180231">
            <a:off x="437541" y="2788918"/>
            <a:ext cx="831833" cy="8318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180231">
            <a:off x="1831112" y="1330155"/>
            <a:ext cx="1223634" cy="125092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682344">
            <a:off x="163837" y="746301"/>
            <a:ext cx="2348424" cy="76857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225879" y="2575903"/>
            <a:ext cx="1110597" cy="123900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6781178" y="5113278"/>
            <a:ext cx="831833" cy="83183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0185448">
            <a:off x="934234" y="7211970"/>
            <a:ext cx="2793450" cy="279345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968147" y="4918548"/>
            <a:ext cx="1236564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6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5: YÊU TỐ DÂN TỘC TRONG TRANH CỦA MỘT HỌA SĨ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28290" y="342900"/>
            <a:ext cx="11640837" cy="1538217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0574" y="2079806"/>
            <a:ext cx="16636267" cy="8011180"/>
            <a:chOff x="0" y="0"/>
            <a:chExt cx="4855819" cy="2863552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629525" y="920102"/>
            <a:ext cx="1101434" cy="10794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57041" y="920102"/>
            <a:ext cx="1101434" cy="107940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3980014" y="536354"/>
            <a:ext cx="10337389" cy="99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vi-VN" sz="5600" b="1" u="none" dirty="0" smtClean="0"/>
              <a:t>1. QUAN SÁT</a:t>
            </a:r>
            <a:endParaRPr lang="en-US" sz="5600" b="1" u="none" dirty="0"/>
          </a:p>
        </p:txBody>
      </p:sp>
      <p:sp>
        <p:nvSpPr>
          <p:cNvPr id="35" name="TextBox 34"/>
          <p:cNvSpPr txBox="1"/>
          <p:nvPr/>
        </p:nvSpPr>
        <p:spPr>
          <a:xfrm>
            <a:off x="6572521" y="2530347"/>
            <a:ext cx="5152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b="1" dirty="0" smtClean="0">
                <a:solidFill>
                  <a:srgbClr val="FF0000"/>
                </a:solidFill>
              </a:rPr>
              <a:t>THẢO LUẬN NHÓM</a:t>
            </a:r>
            <a:endParaRPr lang="en-US" sz="42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81424" y="3117895"/>
            <a:ext cx="14556462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vi-VN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 </a:t>
            </a:r>
            <a:r>
              <a:rPr lang="fr-FR" sz="4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trao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vi-VN" sz="4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9" b="21422"/>
          <a:stretch/>
        </p:blipFill>
        <p:spPr>
          <a:xfrm>
            <a:off x="4893719" y="5011721"/>
            <a:ext cx="8509976" cy="5050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886200" y="1648511"/>
            <a:ext cx="13682087" cy="7924800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06091" y="2336216"/>
            <a:ext cx="4812190" cy="6550353"/>
            <a:chOff x="0" y="0"/>
            <a:chExt cx="6350000" cy="86436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FBD6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97041" t="-28985" r="-81742" b="-471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5813749" y="3200986"/>
            <a:ext cx="11245184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399"/>
              </a:lnSpc>
            </a:pPr>
            <a:r>
              <a:rPr lang="vi-VN" sz="4200" b="1" dirty="0">
                <a:solidFill>
                  <a:srgbClr val="272626"/>
                </a:solidFill>
              </a:rPr>
              <a:t>Nhóm 1: </a:t>
            </a:r>
            <a:r>
              <a:rPr lang="vi-VN" sz="4200" dirty="0">
                <a:solidFill>
                  <a:srgbClr val="272626"/>
                </a:solidFill>
              </a:rPr>
              <a:t>Quan sát Tranh 1 – </a:t>
            </a:r>
            <a:r>
              <a:rPr lang="vi-VN" sz="4200" i="1" dirty="0">
                <a:solidFill>
                  <a:srgbClr val="272626"/>
                </a:solidFill>
              </a:rPr>
              <a:t>Sau giờ trực chiến</a:t>
            </a:r>
            <a:r>
              <a:rPr lang="vi-VN" sz="4200" dirty="0">
                <a:solidFill>
                  <a:srgbClr val="272626"/>
                </a:solidFill>
              </a:rPr>
              <a:t> SGK tr.21 và một số TPMT khác của họa sĩ Nguyễn Phan Chánh, phân tích yếu tố dân tộc được thể hiện trong </a:t>
            </a:r>
            <a:r>
              <a:rPr lang="vi-VN" sz="4200" dirty="0" smtClean="0">
                <a:solidFill>
                  <a:srgbClr val="272626"/>
                </a:solidFill>
              </a:rPr>
              <a:t>tác phẩm mĩ thuật. </a:t>
            </a:r>
            <a:endParaRPr lang="en-US" sz="4200" dirty="0">
              <a:solidFill>
                <a:srgbClr val="272626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59" y="2677881"/>
            <a:ext cx="4221253" cy="5867984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4001">
            <a:off x="2395542" y="1322465"/>
            <a:ext cx="777725" cy="2117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238218" y="1600998"/>
            <a:ext cx="13682087" cy="7924800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06090" y="2336216"/>
            <a:ext cx="7130932" cy="6550353"/>
            <a:chOff x="0" y="0"/>
            <a:chExt cx="6350000" cy="86436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FBD6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97041" t="-28985" r="-81742" b="-471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8229600" y="3029435"/>
            <a:ext cx="8975082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399"/>
              </a:lnSpc>
            </a:pPr>
            <a:r>
              <a:rPr lang="vi-VN" sz="4200" b="1" dirty="0">
                <a:solidFill>
                  <a:srgbClr val="272626"/>
                </a:solidFill>
              </a:rPr>
              <a:t>Nhóm 2: </a:t>
            </a:r>
            <a:r>
              <a:rPr lang="vi-VN" sz="4200" dirty="0">
                <a:solidFill>
                  <a:srgbClr val="272626"/>
                </a:solidFill>
              </a:rPr>
              <a:t>Quan sát Tranh 2 – </a:t>
            </a:r>
            <a:r>
              <a:rPr lang="vi-VN" sz="4200" i="1" dirty="0">
                <a:solidFill>
                  <a:srgbClr val="272626"/>
                </a:solidFill>
              </a:rPr>
              <a:t>Thiếu nữ trong vườn</a:t>
            </a:r>
            <a:r>
              <a:rPr lang="vi-VN" sz="4200" dirty="0">
                <a:solidFill>
                  <a:srgbClr val="272626"/>
                </a:solidFill>
              </a:rPr>
              <a:t> SGK tr.22 và một số </a:t>
            </a:r>
            <a:r>
              <a:rPr lang="vi-VN" sz="4200" dirty="0" smtClean="0">
                <a:solidFill>
                  <a:srgbClr val="272626"/>
                </a:solidFill>
              </a:rPr>
              <a:t>tác phẩm mĩ thuật </a:t>
            </a:r>
            <a:r>
              <a:rPr lang="vi-VN" sz="4200" dirty="0">
                <a:solidFill>
                  <a:srgbClr val="272626"/>
                </a:solidFill>
              </a:rPr>
              <a:t>khác của họa sĩ Nguyễn Gia Trí, phân tích yếu tố dân tộc </a:t>
            </a:r>
            <a:r>
              <a:rPr lang="vi-VN" sz="4200" dirty="0" smtClean="0">
                <a:solidFill>
                  <a:srgbClr val="272626"/>
                </a:solidFill>
              </a:rPr>
              <a:t>thể </a:t>
            </a:r>
            <a:r>
              <a:rPr lang="vi-VN" sz="4200" dirty="0">
                <a:solidFill>
                  <a:srgbClr val="272626"/>
                </a:solidFill>
              </a:rPr>
              <a:t>hiện trong </a:t>
            </a:r>
            <a:r>
              <a:rPr lang="vi-VN" sz="4200" dirty="0" smtClean="0">
                <a:solidFill>
                  <a:srgbClr val="272626"/>
                </a:solidFill>
              </a:rPr>
              <a:t>tác phẩm mĩ thuật. </a:t>
            </a:r>
            <a:endParaRPr lang="en-US" sz="4200" dirty="0">
              <a:solidFill>
                <a:srgbClr val="272626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9" y="2580933"/>
            <a:ext cx="6349444" cy="5964931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4001">
            <a:off x="1147062" y="1425202"/>
            <a:ext cx="777725" cy="21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114800" y="1760080"/>
            <a:ext cx="13682087" cy="7924800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06090" y="2336216"/>
            <a:ext cx="6532910" cy="6550353"/>
            <a:chOff x="0" y="0"/>
            <a:chExt cx="6350000" cy="86436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8642350"/>
            </a:xfrm>
            <a:custGeom>
              <a:avLst/>
              <a:gdLst/>
              <a:ahLst/>
              <a:cxnLst/>
              <a:rect l="l" t="t" r="r" b="b"/>
              <a:pathLst>
                <a:path w="6350000" h="8642350">
                  <a:moveTo>
                    <a:pt x="6350000" y="624840"/>
                  </a:moveTo>
                  <a:cubicBezTo>
                    <a:pt x="6350000" y="543560"/>
                    <a:pt x="6309360" y="472440"/>
                    <a:pt x="6247130" y="430530"/>
                  </a:cubicBezTo>
                  <a:cubicBezTo>
                    <a:pt x="6259830" y="422910"/>
                    <a:pt x="6271260" y="412750"/>
                    <a:pt x="6281420" y="402590"/>
                  </a:cubicBezTo>
                  <a:cubicBezTo>
                    <a:pt x="6324600" y="358140"/>
                    <a:pt x="6350000" y="298450"/>
                    <a:pt x="6350000" y="236220"/>
                  </a:cubicBezTo>
                  <a:cubicBezTo>
                    <a:pt x="6350000" y="173990"/>
                    <a:pt x="6324600" y="114300"/>
                    <a:pt x="6281420" y="69850"/>
                  </a:cubicBezTo>
                  <a:cubicBezTo>
                    <a:pt x="6236970" y="25400"/>
                    <a:pt x="6176010" y="0"/>
                    <a:pt x="6115050" y="0"/>
                  </a:cubicBezTo>
                  <a:cubicBezTo>
                    <a:pt x="6052820" y="0"/>
                    <a:pt x="5991860" y="25400"/>
                    <a:pt x="5948680" y="68580"/>
                  </a:cubicBezTo>
                  <a:cubicBezTo>
                    <a:pt x="5937250" y="80010"/>
                    <a:pt x="5927090" y="92710"/>
                    <a:pt x="5919470" y="105410"/>
                  </a:cubicBezTo>
                  <a:cubicBezTo>
                    <a:pt x="5877560" y="41910"/>
                    <a:pt x="5805170" y="0"/>
                    <a:pt x="5723890" y="0"/>
                  </a:cubicBezTo>
                  <a:cubicBezTo>
                    <a:pt x="5642610" y="0"/>
                    <a:pt x="5570220" y="41910"/>
                    <a:pt x="5528310" y="105410"/>
                  </a:cubicBezTo>
                  <a:cubicBezTo>
                    <a:pt x="5486400" y="41910"/>
                    <a:pt x="5414010" y="0"/>
                    <a:pt x="5332730" y="0"/>
                  </a:cubicBezTo>
                  <a:cubicBezTo>
                    <a:pt x="5250180" y="0"/>
                    <a:pt x="5179060" y="41910"/>
                    <a:pt x="5137150" y="105410"/>
                  </a:cubicBezTo>
                  <a:cubicBezTo>
                    <a:pt x="5095241" y="41910"/>
                    <a:pt x="5022850" y="0"/>
                    <a:pt x="4941570" y="0"/>
                  </a:cubicBezTo>
                  <a:cubicBezTo>
                    <a:pt x="4860291" y="0"/>
                    <a:pt x="4787900" y="41910"/>
                    <a:pt x="4745990" y="105410"/>
                  </a:cubicBezTo>
                  <a:cubicBezTo>
                    <a:pt x="4704080" y="41910"/>
                    <a:pt x="4631690" y="0"/>
                    <a:pt x="4550410" y="0"/>
                  </a:cubicBezTo>
                  <a:cubicBezTo>
                    <a:pt x="4469130" y="0"/>
                    <a:pt x="4396740" y="41910"/>
                    <a:pt x="4354830" y="105410"/>
                  </a:cubicBezTo>
                  <a:cubicBezTo>
                    <a:pt x="4312920" y="41910"/>
                    <a:pt x="4240530" y="0"/>
                    <a:pt x="4159250" y="0"/>
                  </a:cubicBezTo>
                  <a:cubicBezTo>
                    <a:pt x="4077970" y="0"/>
                    <a:pt x="4005580" y="41910"/>
                    <a:pt x="3963670" y="105410"/>
                  </a:cubicBezTo>
                  <a:cubicBezTo>
                    <a:pt x="3921761" y="41910"/>
                    <a:pt x="3849370" y="0"/>
                    <a:pt x="3768091" y="0"/>
                  </a:cubicBezTo>
                  <a:cubicBezTo>
                    <a:pt x="3686811" y="0"/>
                    <a:pt x="3614420" y="41910"/>
                    <a:pt x="3572511" y="105410"/>
                  </a:cubicBezTo>
                  <a:cubicBezTo>
                    <a:pt x="3530601" y="41910"/>
                    <a:pt x="3458211" y="0"/>
                    <a:pt x="3376931" y="0"/>
                  </a:cubicBezTo>
                  <a:cubicBezTo>
                    <a:pt x="3295651" y="0"/>
                    <a:pt x="3216910" y="41910"/>
                    <a:pt x="3175000" y="105410"/>
                  </a:cubicBezTo>
                  <a:cubicBezTo>
                    <a:pt x="3133090" y="41910"/>
                    <a:pt x="3060700" y="0"/>
                    <a:pt x="2979420" y="0"/>
                  </a:cubicBezTo>
                  <a:cubicBezTo>
                    <a:pt x="2898140" y="0"/>
                    <a:pt x="2825750" y="41910"/>
                    <a:pt x="2783840" y="105410"/>
                  </a:cubicBezTo>
                  <a:cubicBezTo>
                    <a:pt x="2741930" y="41910"/>
                    <a:pt x="2669540" y="0"/>
                    <a:pt x="2588260" y="0"/>
                  </a:cubicBezTo>
                  <a:cubicBezTo>
                    <a:pt x="2505710" y="0"/>
                    <a:pt x="2434590" y="41910"/>
                    <a:pt x="2392680" y="105410"/>
                  </a:cubicBezTo>
                  <a:cubicBezTo>
                    <a:pt x="2350770" y="41910"/>
                    <a:pt x="2278380" y="0"/>
                    <a:pt x="2197100" y="0"/>
                  </a:cubicBezTo>
                  <a:cubicBezTo>
                    <a:pt x="2115820" y="0"/>
                    <a:pt x="2043430" y="41910"/>
                    <a:pt x="2001520" y="105410"/>
                  </a:cubicBezTo>
                  <a:cubicBezTo>
                    <a:pt x="1959610" y="41910"/>
                    <a:pt x="1887220" y="0"/>
                    <a:pt x="1805941" y="0"/>
                  </a:cubicBezTo>
                  <a:cubicBezTo>
                    <a:pt x="1723391" y="0"/>
                    <a:pt x="1652270" y="41910"/>
                    <a:pt x="1610361" y="105410"/>
                  </a:cubicBezTo>
                  <a:cubicBezTo>
                    <a:pt x="1568450" y="41910"/>
                    <a:pt x="1496061" y="0"/>
                    <a:pt x="1414781" y="0"/>
                  </a:cubicBezTo>
                  <a:cubicBezTo>
                    <a:pt x="1329691" y="0"/>
                    <a:pt x="1257300" y="41910"/>
                    <a:pt x="1215391" y="105410"/>
                  </a:cubicBezTo>
                  <a:cubicBezTo>
                    <a:pt x="1173481" y="41910"/>
                    <a:pt x="1101091" y="0"/>
                    <a:pt x="1019811" y="0"/>
                  </a:cubicBezTo>
                  <a:cubicBezTo>
                    <a:pt x="937261" y="0"/>
                    <a:pt x="866141" y="41910"/>
                    <a:pt x="824231" y="105410"/>
                  </a:cubicBezTo>
                  <a:cubicBezTo>
                    <a:pt x="782321" y="41910"/>
                    <a:pt x="709931" y="0"/>
                    <a:pt x="628650" y="0"/>
                  </a:cubicBezTo>
                  <a:cubicBezTo>
                    <a:pt x="544830" y="0"/>
                    <a:pt x="473710" y="41910"/>
                    <a:pt x="431800" y="105410"/>
                  </a:cubicBezTo>
                  <a:cubicBezTo>
                    <a:pt x="422910" y="92710"/>
                    <a:pt x="412750" y="80010"/>
                    <a:pt x="402590" y="68580"/>
                  </a:cubicBezTo>
                  <a:cubicBezTo>
                    <a:pt x="358140" y="25400"/>
                    <a:pt x="297180" y="0"/>
                    <a:pt x="234950" y="0"/>
                  </a:cubicBezTo>
                  <a:cubicBezTo>
                    <a:pt x="172720" y="0"/>
                    <a:pt x="113030" y="25400"/>
                    <a:pt x="68580" y="68580"/>
                  </a:cubicBezTo>
                  <a:cubicBezTo>
                    <a:pt x="25400" y="113030"/>
                    <a:pt x="0" y="172720"/>
                    <a:pt x="0" y="234950"/>
                  </a:cubicBezTo>
                  <a:cubicBezTo>
                    <a:pt x="0" y="297180"/>
                    <a:pt x="25400" y="356870"/>
                    <a:pt x="68580" y="401320"/>
                  </a:cubicBezTo>
                  <a:cubicBezTo>
                    <a:pt x="78740" y="411480"/>
                    <a:pt x="90170" y="421640"/>
                    <a:pt x="102870" y="429260"/>
                  </a:cubicBezTo>
                  <a:cubicBezTo>
                    <a:pt x="40640" y="472440"/>
                    <a:pt x="0" y="543560"/>
                    <a:pt x="0" y="624840"/>
                  </a:cubicBezTo>
                  <a:cubicBezTo>
                    <a:pt x="0" y="706120"/>
                    <a:pt x="40640" y="777240"/>
                    <a:pt x="102870" y="819150"/>
                  </a:cubicBezTo>
                  <a:cubicBezTo>
                    <a:pt x="40640" y="861060"/>
                    <a:pt x="0" y="932180"/>
                    <a:pt x="0" y="1013460"/>
                  </a:cubicBezTo>
                  <a:cubicBezTo>
                    <a:pt x="0" y="1094740"/>
                    <a:pt x="40640" y="1165860"/>
                    <a:pt x="102870" y="1207770"/>
                  </a:cubicBezTo>
                  <a:cubicBezTo>
                    <a:pt x="40640" y="1249680"/>
                    <a:pt x="0" y="1322070"/>
                    <a:pt x="0" y="1402080"/>
                  </a:cubicBezTo>
                  <a:cubicBezTo>
                    <a:pt x="0" y="1483360"/>
                    <a:pt x="40640" y="1554480"/>
                    <a:pt x="102870" y="1596390"/>
                  </a:cubicBezTo>
                  <a:cubicBezTo>
                    <a:pt x="40640" y="1638300"/>
                    <a:pt x="0" y="1709420"/>
                    <a:pt x="0" y="1790700"/>
                  </a:cubicBezTo>
                  <a:cubicBezTo>
                    <a:pt x="0" y="1871980"/>
                    <a:pt x="40640" y="1943100"/>
                    <a:pt x="102870" y="1985010"/>
                  </a:cubicBezTo>
                  <a:cubicBezTo>
                    <a:pt x="40640" y="2026920"/>
                    <a:pt x="0" y="2099310"/>
                    <a:pt x="0" y="2179320"/>
                  </a:cubicBezTo>
                  <a:cubicBezTo>
                    <a:pt x="0" y="2260600"/>
                    <a:pt x="40640" y="2331720"/>
                    <a:pt x="102870" y="2373630"/>
                  </a:cubicBezTo>
                  <a:cubicBezTo>
                    <a:pt x="40640" y="2418080"/>
                    <a:pt x="0" y="2489200"/>
                    <a:pt x="0" y="2570480"/>
                  </a:cubicBezTo>
                  <a:cubicBezTo>
                    <a:pt x="0" y="2651760"/>
                    <a:pt x="40640" y="2722880"/>
                    <a:pt x="102870" y="2764790"/>
                  </a:cubicBezTo>
                  <a:cubicBezTo>
                    <a:pt x="40640" y="2806700"/>
                    <a:pt x="0" y="2879090"/>
                    <a:pt x="0" y="2959100"/>
                  </a:cubicBezTo>
                  <a:cubicBezTo>
                    <a:pt x="0" y="3040380"/>
                    <a:pt x="40640" y="3111500"/>
                    <a:pt x="102870" y="3153410"/>
                  </a:cubicBezTo>
                  <a:cubicBezTo>
                    <a:pt x="40640" y="3195320"/>
                    <a:pt x="0" y="3266440"/>
                    <a:pt x="0" y="3347720"/>
                  </a:cubicBezTo>
                  <a:cubicBezTo>
                    <a:pt x="0" y="3429000"/>
                    <a:pt x="40640" y="3500120"/>
                    <a:pt x="102870" y="3542030"/>
                  </a:cubicBezTo>
                  <a:cubicBezTo>
                    <a:pt x="40640" y="3583940"/>
                    <a:pt x="0" y="3655060"/>
                    <a:pt x="0" y="3736340"/>
                  </a:cubicBezTo>
                  <a:cubicBezTo>
                    <a:pt x="0" y="3817620"/>
                    <a:pt x="40640" y="3888740"/>
                    <a:pt x="102870" y="3930650"/>
                  </a:cubicBezTo>
                  <a:cubicBezTo>
                    <a:pt x="40640" y="3973830"/>
                    <a:pt x="0" y="4044950"/>
                    <a:pt x="0" y="4124959"/>
                  </a:cubicBezTo>
                  <a:cubicBezTo>
                    <a:pt x="0" y="4206239"/>
                    <a:pt x="40640" y="4277359"/>
                    <a:pt x="102870" y="4319269"/>
                  </a:cubicBezTo>
                  <a:cubicBezTo>
                    <a:pt x="40640" y="4361180"/>
                    <a:pt x="0" y="4432300"/>
                    <a:pt x="0" y="4513580"/>
                  </a:cubicBezTo>
                  <a:cubicBezTo>
                    <a:pt x="0" y="4594860"/>
                    <a:pt x="40640" y="4665980"/>
                    <a:pt x="102870" y="4707890"/>
                  </a:cubicBezTo>
                  <a:cubicBezTo>
                    <a:pt x="40640" y="4749800"/>
                    <a:pt x="0" y="4820920"/>
                    <a:pt x="0" y="4902200"/>
                  </a:cubicBezTo>
                  <a:cubicBezTo>
                    <a:pt x="0" y="4983480"/>
                    <a:pt x="40640" y="5054600"/>
                    <a:pt x="102870" y="5096510"/>
                  </a:cubicBezTo>
                  <a:cubicBezTo>
                    <a:pt x="40640" y="5138420"/>
                    <a:pt x="0" y="5210810"/>
                    <a:pt x="0" y="5290820"/>
                  </a:cubicBezTo>
                  <a:cubicBezTo>
                    <a:pt x="0" y="5372100"/>
                    <a:pt x="40640" y="5443220"/>
                    <a:pt x="102870" y="5485130"/>
                  </a:cubicBezTo>
                  <a:cubicBezTo>
                    <a:pt x="40640" y="5527039"/>
                    <a:pt x="0" y="5598159"/>
                    <a:pt x="0" y="5679439"/>
                  </a:cubicBezTo>
                  <a:cubicBezTo>
                    <a:pt x="0" y="5760719"/>
                    <a:pt x="40640" y="5831839"/>
                    <a:pt x="102870" y="5873749"/>
                  </a:cubicBezTo>
                  <a:cubicBezTo>
                    <a:pt x="40640" y="5915659"/>
                    <a:pt x="0" y="5986779"/>
                    <a:pt x="0" y="6068059"/>
                  </a:cubicBezTo>
                  <a:cubicBezTo>
                    <a:pt x="0" y="6149339"/>
                    <a:pt x="40640" y="6220459"/>
                    <a:pt x="102870" y="6262369"/>
                  </a:cubicBezTo>
                  <a:cubicBezTo>
                    <a:pt x="40640" y="6304280"/>
                    <a:pt x="0" y="6375400"/>
                    <a:pt x="0" y="6456680"/>
                  </a:cubicBezTo>
                  <a:cubicBezTo>
                    <a:pt x="0" y="6537960"/>
                    <a:pt x="40640" y="6609080"/>
                    <a:pt x="102870" y="6650990"/>
                  </a:cubicBezTo>
                  <a:cubicBezTo>
                    <a:pt x="40640" y="6692900"/>
                    <a:pt x="0" y="6764020"/>
                    <a:pt x="0" y="6845300"/>
                  </a:cubicBezTo>
                  <a:cubicBezTo>
                    <a:pt x="0" y="6926580"/>
                    <a:pt x="40640" y="6997700"/>
                    <a:pt x="102870" y="7039610"/>
                  </a:cubicBezTo>
                  <a:cubicBezTo>
                    <a:pt x="40640" y="7082790"/>
                    <a:pt x="0" y="7153910"/>
                    <a:pt x="0" y="7233920"/>
                  </a:cubicBezTo>
                  <a:cubicBezTo>
                    <a:pt x="0" y="7315200"/>
                    <a:pt x="40640" y="7386320"/>
                    <a:pt x="102870" y="7428230"/>
                  </a:cubicBezTo>
                  <a:cubicBezTo>
                    <a:pt x="40640" y="7470139"/>
                    <a:pt x="0" y="7541260"/>
                    <a:pt x="0" y="7622539"/>
                  </a:cubicBezTo>
                  <a:cubicBezTo>
                    <a:pt x="0" y="7703819"/>
                    <a:pt x="40640" y="7774939"/>
                    <a:pt x="102870" y="7816849"/>
                  </a:cubicBezTo>
                  <a:cubicBezTo>
                    <a:pt x="40640" y="7866380"/>
                    <a:pt x="0" y="7937500"/>
                    <a:pt x="0" y="8018780"/>
                  </a:cubicBezTo>
                  <a:cubicBezTo>
                    <a:pt x="0" y="8100061"/>
                    <a:pt x="40640" y="8171180"/>
                    <a:pt x="102870" y="8213090"/>
                  </a:cubicBezTo>
                  <a:cubicBezTo>
                    <a:pt x="90170" y="8220710"/>
                    <a:pt x="78740" y="8230870"/>
                    <a:pt x="68580" y="8241030"/>
                  </a:cubicBezTo>
                  <a:cubicBezTo>
                    <a:pt x="25400" y="8285480"/>
                    <a:pt x="0" y="8346440"/>
                    <a:pt x="0" y="8407400"/>
                  </a:cubicBezTo>
                  <a:cubicBezTo>
                    <a:pt x="0" y="8469630"/>
                    <a:pt x="25400" y="8529320"/>
                    <a:pt x="68580" y="8573770"/>
                  </a:cubicBezTo>
                  <a:cubicBezTo>
                    <a:pt x="111760" y="8616950"/>
                    <a:pt x="172720" y="8642350"/>
                    <a:pt x="234950" y="8642350"/>
                  </a:cubicBezTo>
                  <a:cubicBezTo>
                    <a:pt x="297180" y="8642350"/>
                    <a:pt x="356870" y="8616950"/>
                    <a:pt x="401320" y="8573770"/>
                  </a:cubicBezTo>
                  <a:cubicBezTo>
                    <a:pt x="412750" y="8562339"/>
                    <a:pt x="422910" y="8549639"/>
                    <a:pt x="430530" y="8536939"/>
                  </a:cubicBezTo>
                  <a:cubicBezTo>
                    <a:pt x="472440" y="8600439"/>
                    <a:pt x="544830" y="8642349"/>
                    <a:pt x="626110" y="8642349"/>
                  </a:cubicBezTo>
                  <a:cubicBezTo>
                    <a:pt x="707390" y="8642349"/>
                    <a:pt x="779780" y="8600439"/>
                    <a:pt x="821690" y="8536939"/>
                  </a:cubicBezTo>
                  <a:cubicBezTo>
                    <a:pt x="863600" y="8600439"/>
                    <a:pt x="935990" y="8642349"/>
                    <a:pt x="1017270" y="8642349"/>
                  </a:cubicBezTo>
                  <a:cubicBezTo>
                    <a:pt x="1099820" y="8642349"/>
                    <a:pt x="1172210" y="8600439"/>
                    <a:pt x="1212850" y="8536939"/>
                  </a:cubicBezTo>
                  <a:cubicBezTo>
                    <a:pt x="1254760" y="8600439"/>
                    <a:pt x="1327150" y="8642349"/>
                    <a:pt x="1408430" y="8642349"/>
                  </a:cubicBezTo>
                  <a:cubicBezTo>
                    <a:pt x="1489710" y="8642349"/>
                    <a:pt x="1562100" y="8600439"/>
                    <a:pt x="1604010" y="8536939"/>
                  </a:cubicBezTo>
                  <a:cubicBezTo>
                    <a:pt x="1645920" y="8600439"/>
                    <a:pt x="1718310" y="8642349"/>
                    <a:pt x="1799590" y="8642349"/>
                  </a:cubicBezTo>
                  <a:cubicBezTo>
                    <a:pt x="1880870" y="8642349"/>
                    <a:pt x="1953260" y="8600439"/>
                    <a:pt x="1995170" y="8536939"/>
                  </a:cubicBezTo>
                  <a:cubicBezTo>
                    <a:pt x="2037080" y="8600439"/>
                    <a:pt x="2109470" y="8642349"/>
                    <a:pt x="2190750" y="8642349"/>
                  </a:cubicBezTo>
                  <a:cubicBezTo>
                    <a:pt x="2273300" y="8642349"/>
                    <a:pt x="2344420" y="8600439"/>
                    <a:pt x="2386330" y="8536939"/>
                  </a:cubicBezTo>
                  <a:cubicBezTo>
                    <a:pt x="2428240" y="8600439"/>
                    <a:pt x="2500630" y="8642349"/>
                    <a:pt x="2581910" y="8642349"/>
                  </a:cubicBezTo>
                  <a:cubicBezTo>
                    <a:pt x="2663190" y="8642349"/>
                    <a:pt x="2735580" y="8600439"/>
                    <a:pt x="2777490" y="8536939"/>
                  </a:cubicBezTo>
                  <a:cubicBezTo>
                    <a:pt x="2819400" y="8600439"/>
                    <a:pt x="2891790" y="8642349"/>
                    <a:pt x="2973070" y="8642349"/>
                  </a:cubicBezTo>
                  <a:cubicBezTo>
                    <a:pt x="3055620" y="8642349"/>
                    <a:pt x="3126740" y="8600439"/>
                    <a:pt x="3168650" y="8536939"/>
                  </a:cubicBezTo>
                  <a:cubicBezTo>
                    <a:pt x="3210560" y="8600439"/>
                    <a:pt x="3282950" y="8642349"/>
                    <a:pt x="3364230" y="8642349"/>
                  </a:cubicBezTo>
                  <a:cubicBezTo>
                    <a:pt x="3445509" y="8642349"/>
                    <a:pt x="3517900" y="8600439"/>
                    <a:pt x="3559809" y="8536939"/>
                  </a:cubicBezTo>
                  <a:cubicBezTo>
                    <a:pt x="3601719" y="8600439"/>
                    <a:pt x="3674109" y="8642349"/>
                    <a:pt x="3755389" y="8642349"/>
                  </a:cubicBezTo>
                  <a:cubicBezTo>
                    <a:pt x="3837939" y="8642349"/>
                    <a:pt x="3909059" y="8600439"/>
                    <a:pt x="3950969" y="8536939"/>
                  </a:cubicBezTo>
                  <a:cubicBezTo>
                    <a:pt x="3992879" y="8600439"/>
                    <a:pt x="4065269" y="8642349"/>
                    <a:pt x="4146549" y="8642349"/>
                  </a:cubicBezTo>
                  <a:cubicBezTo>
                    <a:pt x="4227829" y="8642349"/>
                    <a:pt x="4300219" y="8600439"/>
                    <a:pt x="4342129" y="8536939"/>
                  </a:cubicBezTo>
                  <a:cubicBezTo>
                    <a:pt x="4384039" y="8600439"/>
                    <a:pt x="4456429" y="8642349"/>
                    <a:pt x="4537709" y="8642349"/>
                  </a:cubicBezTo>
                  <a:cubicBezTo>
                    <a:pt x="4618989" y="8642349"/>
                    <a:pt x="4691379" y="8600439"/>
                    <a:pt x="4733289" y="8536939"/>
                  </a:cubicBezTo>
                  <a:cubicBezTo>
                    <a:pt x="4775199" y="8600439"/>
                    <a:pt x="4847589" y="8642349"/>
                    <a:pt x="4928869" y="8642349"/>
                  </a:cubicBezTo>
                  <a:cubicBezTo>
                    <a:pt x="5010149" y="8642349"/>
                    <a:pt x="5082539" y="8600439"/>
                    <a:pt x="5124449" y="8536939"/>
                  </a:cubicBezTo>
                  <a:cubicBezTo>
                    <a:pt x="5166359" y="8600439"/>
                    <a:pt x="5238749" y="8642349"/>
                    <a:pt x="5320029" y="8642349"/>
                  </a:cubicBezTo>
                  <a:cubicBezTo>
                    <a:pt x="5401309" y="8642349"/>
                    <a:pt x="5473699" y="8600439"/>
                    <a:pt x="5515609" y="8536939"/>
                  </a:cubicBezTo>
                  <a:cubicBezTo>
                    <a:pt x="5557519" y="8600439"/>
                    <a:pt x="5629909" y="8642349"/>
                    <a:pt x="5711189" y="8642349"/>
                  </a:cubicBezTo>
                  <a:cubicBezTo>
                    <a:pt x="5793739" y="8642349"/>
                    <a:pt x="5864859" y="8600439"/>
                    <a:pt x="5906769" y="8536939"/>
                  </a:cubicBezTo>
                  <a:cubicBezTo>
                    <a:pt x="5915659" y="8549639"/>
                    <a:pt x="5925819" y="8562339"/>
                    <a:pt x="5935978" y="8573770"/>
                  </a:cubicBezTo>
                  <a:cubicBezTo>
                    <a:pt x="5979158" y="8616950"/>
                    <a:pt x="6040119" y="8642350"/>
                    <a:pt x="6102348" y="8642350"/>
                  </a:cubicBezTo>
                  <a:cubicBezTo>
                    <a:pt x="6163308" y="8642350"/>
                    <a:pt x="6224269" y="8616950"/>
                    <a:pt x="6268719" y="8573770"/>
                  </a:cubicBezTo>
                  <a:cubicBezTo>
                    <a:pt x="6311898" y="8529320"/>
                    <a:pt x="6337298" y="8469630"/>
                    <a:pt x="6337298" y="8407400"/>
                  </a:cubicBezTo>
                  <a:cubicBezTo>
                    <a:pt x="6337298" y="8345170"/>
                    <a:pt x="6311898" y="8285480"/>
                    <a:pt x="6268719" y="8241030"/>
                  </a:cubicBezTo>
                  <a:cubicBezTo>
                    <a:pt x="6258559" y="8230870"/>
                    <a:pt x="6247128" y="8220711"/>
                    <a:pt x="6234428" y="8213090"/>
                  </a:cubicBezTo>
                  <a:cubicBezTo>
                    <a:pt x="6296658" y="8171180"/>
                    <a:pt x="6337298" y="8098790"/>
                    <a:pt x="6337298" y="8018780"/>
                  </a:cubicBezTo>
                  <a:cubicBezTo>
                    <a:pt x="6337298" y="7937500"/>
                    <a:pt x="6296658" y="7866380"/>
                    <a:pt x="6234428" y="7824470"/>
                  </a:cubicBezTo>
                  <a:cubicBezTo>
                    <a:pt x="6296658" y="7782561"/>
                    <a:pt x="6337298" y="7711440"/>
                    <a:pt x="6337298" y="7630161"/>
                  </a:cubicBezTo>
                  <a:cubicBezTo>
                    <a:pt x="6337298" y="7548881"/>
                    <a:pt x="6296658" y="7477761"/>
                    <a:pt x="6234428" y="7435851"/>
                  </a:cubicBezTo>
                  <a:cubicBezTo>
                    <a:pt x="6296658" y="7393941"/>
                    <a:pt x="6337298" y="7321551"/>
                    <a:pt x="6337298" y="7241541"/>
                  </a:cubicBezTo>
                  <a:cubicBezTo>
                    <a:pt x="6337298" y="7160261"/>
                    <a:pt x="6296658" y="7089141"/>
                    <a:pt x="6234428" y="7047231"/>
                  </a:cubicBezTo>
                  <a:cubicBezTo>
                    <a:pt x="6296658" y="7005321"/>
                    <a:pt x="6337298" y="6934201"/>
                    <a:pt x="6337298" y="6852921"/>
                  </a:cubicBezTo>
                  <a:cubicBezTo>
                    <a:pt x="6337298" y="6771642"/>
                    <a:pt x="6296658" y="6700521"/>
                    <a:pt x="6234428" y="6658611"/>
                  </a:cubicBezTo>
                  <a:cubicBezTo>
                    <a:pt x="6296658" y="6615431"/>
                    <a:pt x="6337298" y="6544311"/>
                    <a:pt x="6337298" y="6464302"/>
                  </a:cubicBezTo>
                  <a:cubicBezTo>
                    <a:pt x="6337298" y="6383022"/>
                    <a:pt x="6296658" y="6311902"/>
                    <a:pt x="6234428" y="6269992"/>
                  </a:cubicBezTo>
                  <a:cubicBezTo>
                    <a:pt x="6296658" y="6228082"/>
                    <a:pt x="6337298" y="6156962"/>
                    <a:pt x="6337298" y="6075682"/>
                  </a:cubicBezTo>
                  <a:cubicBezTo>
                    <a:pt x="6337298" y="5994402"/>
                    <a:pt x="6296658" y="5923282"/>
                    <a:pt x="6234428" y="5881372"/>
                  </a:cubicBezTo>
                  <a:cubicBezTo>
                    <a:pt x="6296658" y="5839462"/>
                    <a:pt x="6337298" y="5768342"/>
                    <a:pt x="6337298" y="5687062"/>
                  </a:cubicBezTo>
                  <a:cubicBezTo>
                    <a:pt x="6337298" y="5605782"/>
                    <a:pt x="6296658" y="5534662"/>
                    <a:pt x="6234428" y="5492752"/>
                  </a:cubicBezTo>
                  <a:cubicBezTo>
                    <a:pt x="6296658" y="5449572"/>
                    <a:pt x="6337298" y="5378452"/>
                    <a:pt x="6337298" y="5298442"/>
                  </a:cubicBezTo>
                  <a:cubicBezTo>
                    <a:pt x="6337298" y="5217163"/>
                    <a:pt x="6296658" y="5146042"/>
                    <a:pt x="6234428" y="5104133"/>
                  </a:cubicBezTo>
                  <a:cubicBezTo>
                    <a:pt x="6296658" y="5062223"/>
                    <a:pt x="6337298" y="4991103"/>
                    <a:pt x="6337298" y="4909823"/>
                  </a:cubicBezTo>
                  <a:cubicBezTo>
                    <a:pt x="6337298" y="4828543"/>
                    <a:pt x="6296658" y="4757423"/>
                    <a:pt x="6234428" y="4715513"/>
                  </a:cubicBezTo>
                  <a:cubicBezTo>
                    <a:pt x="6296658" y="4672333"/>
                    <a:pt x="6337298" y="4601213"/>
                    <a:pt x="6337298" y="4521203"/>
                  </a:cubicBezTo>
                  <a:cubicBezTo>
                    <a:pt x="6337298" y="4439923"/>
                    <a:pt x="6296658" y="4368803"/>
                    <a:pt x="6234428" y="4326893"/>
                  </a:cubicBezTo>
                  <a:cubicBezTo>
                    <a:pt x="6296658" y="4284983"/>
                    <a:pt x="6337298" y="4213863"/>
                    <a:pt x="6337298" y="4132583"/>
                  </a:cubicBezTo>
                  <a:cubicBezTo>
                    <a:pt x="6337298" y="4051303"/>
                    <a:pt x="6296658" y="3980183"/>
                    <a:pt x="6234428" y="3938274"/>
                  </a:cubicBezTo>
                  <a:cubicBezTo>
                    <a:pt x="6296658" y="3896364"/>
                    <a:pt x="6337298" y="3825244"/>
                    <a:pt x="6337298" y="3743964"/>
                  </a:cubicBezTo>
                  <a:cubicBezTo>
                    <a:pt x="6337298" y="3662684"/>
                    <a:pt x="6296658" y="3591564"/>
                    <a:pt x="6234428" y="3549654"/>
                  </a:cubicBezTo>
                  <a:cubicBezTo>
                    <a:pt x="6296658" y="3506474"/>
                    <a:pt x="6337298" y="3435354"/>
                    <a:pt x="6337298" y="3355344"/>
                  </a:cubicBezTo>
                  <a:cubicBezTo>
                    <a:pt x="6337298" y="3274064"/>
                    <a:pt x="6296658" y="3202944"/>
                    <a:pt x="6234428" y="3161034"/>
                  </a:cubicBezTo>
                  <a:cubicBezTo>
                    <a:pt x="6296658" y="3119124"/>
                    <a:pt x="6337298" y="3048004"/>
                    <a:pt x="6337298" y="2966724"/>
                  </a:cubicBezTo>
                  <a:cubicBezTo>
                    <a:pt x="6337298" y="2885444"/>
                    <a:pt x="6296658" y="2814324"/>
                    <a:pt x="6234428" y="2772414"/>
                  </a:cubicBezTo>
                  <a:cubicBezTo>
                    <a:pt x="6296658" y="2730504"/>
                    <a:pt x="6337298" y="2659384"/>
                    <a:pt x="6337298" y="2578104"/>
                  </a:cubicBezTo>
                  <a:cubicBezTo>
                    <a:pt x="6337298" y="2496824"/>
                    <a:pt x="6296658" y="2425704"/>
                    <a:pt x="6234428" y="2383794"/>
                  </a:cubicBezTo>
                  <a:cubicBezTo>
                    <a:pt x="6296658" y="2341884"/>
                    <a:pt x="6337298" y="2270764"/>
                    <a:pt x="6337298" y="2189484"/>
                  </a:cubicBezTo>
                  <a:cubicBezTo>
                    <a:pt x="6337298" y="2108204"/>
                    <a:pt x="6296658" y="2037084"/>
                    <a:pt x="6234428" y="1995174"/>
                  </a:cubicBezTo>
                  <a:cubicBezTo>
                    <a:pt x="6296658" y="1953264"/>
                    <a:pt x="6337298" y="1882144"/>
                    <a:pt x="6337298" y="1800864"/>
                  </a:cubicBezTo>
                  <a:cubicBezTo>
                    <a:pt x="6337298" y="1719584"/>
                    <a:pt x="6296658" y="1648464"/>
                    <a:pt x="6234428" y="1606554"/>
                  </a:cubicBezTo>
                  <a:cubicBezTo>
                    <a:pt x="6296658" y="1563374"/>
                    <a:pt x="6337298" y="1492254"/>
                    <a:pt x="6337298" y="1412244"/>
                  </a:cubicBezTo>
                  <a:cubicBezTo>
                    <a:pt x="6337298" y="1330964"/>
                    <a:pt x="6296658" y="1259844"/>
                    <a:pt x="6234428" y="1217934"/>
                  </a:cubicBezTo>
                  <a:cubicBezTo>
                    <a:pt x="6296658" y="1176024"/>
                    <a:pt x="6337298" y="1104904"/>
                    <a:pt x="6337298" y="1023624"/>
                  </a:cubicBezTo>
                  <a:cubicBezTo>
                    <a:pt x="6337298" y="942344"/>
                    <a:pt x="6296658" y="871224"/>
                    <a:pt x="6234428" y="829314"/>
                  </a:cubicBezTo>
                  <a:cubicBezTo>
                    <a:pt x="6309358" y="775974"/>
                    <a:pt x="6349998" y="704854"/>
                    <a:pt x="6349998" y="624844"/>
                  </a:cubicBezTo>
                  <a:close/>
                </a:path>
              </a:pathLst>
            </a:custGeom>
            <a:solidFill>
              <a:srgbClr val="FFBD6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89890" y="450850"/>
              <a:ext cx="5570220" cy="7743190"/>
            </a:xfrm>
            <a:custGeom>
              <a:avLst/>
              <a:gdLst/>
              <a:ahLst/>
              <a:cxnLst/>
              <a:rect l="l" t="t" r="r" b="b"/>
              <a:pathLst>
                <a:path w="5570220" h="7743190">
                  <a:moveTo>
                    <a:pt x="0" y="0"/>
                  </a:moveTo>
                  <a:lnTo>
                    <a:pt x="5570220" y="0"/>
                  </a:lnTo>
                  <a:lnTo>
                    <a:pt x="5570220" y="7743190"/>
                  </a:lnTo>
                  <a:lnTo>
                    <a:pt x="0" y="7743190"/>
                  </a:lnTo>
                  <a:close/>
                </a:path>
              </a:pathLst>
            </a:custGeom>
            <a:blipFill>
              <a:blip r:embed="rId2"/>
              <a:stretch>
                <a:fillRect l="-97041" t="-28985" r="-81742" b="-471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7800304" y="3029435"/>
            <a:ext cx="9404378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399"/>
              </a:lnSpc>
            </a:pPr>
            <a:r>
              <a:rPr lang="vi-VN" sz="4200" b="1" dirty="0">
                <a:solidFill>
                  <a:srgbClr val="272626"/>
                </a:solidFill>
              </a:rPr>
              <a:t>Nhóm 3: </a:t>
            </a:r>
            <a:r>
              <a:rPr lang="vi-VN" sz="4200" dirty="0">
                <a:solidFill>
                  <a:srgbClr val="272626"/>
                </a:solidFill>
              </a:rPr>
              <a:t>Quan sát Tranh 3 – </a:t>
            </a:r>
            <a:r>
              <a:rPr lang="vi-VN" sz="4200" i="1" dirty="0">
                <a:solidFill>
                  <a:srgbClr val="272626"/>
                </a:solidFill>
              </a:rPr>
              <a:t>Mẹ con </a:t>
            </a:r>
            <a:r>
              <a:rPr lang="vi-VN" sz="4200" dirty="0">
                <a:solidFill>
                  <a:srgbClr val="272626"/>
                </a:solidFill>
              </a:rPr>
              <a:t>SGK tr.22 và một </a:t>
            </a:r>
            <a:r>
              <a:rPr lang="vi-VN" sz="4200" dirty="0" smtClean="0">
                <a:solidFill>
                  <a:srgbClr val="272626"/>
                </a:solidFill>
              </a:rPr>
              <a:t>số tác phẩm mĩ thuật khác </a:t>
            </a:r>
            <a:r>
              <a:rPr lang="vi-VN" sz="4200" dirty="0">
                <a:solidFill>
                  <a:srgbClr val="272626"/>
                </a:solidFill>
              </a:rPr>
              <a:t>của họa sĩ Vũ Giáng Hương, phân tích yếu tố dân tộc được thể hiện trong </a:t>
            </a:r>
            <a:r>
              <a:rPr lang="vi-VN" sz="4200" dirty="0" smtClean="0">
                <a:solidFill>
                  <a:srgbClr val="272626"/>
                </a:solidFill>
              </a:rPr>
              <a:t>tác phẩm mĩ thuật. </a:t>
            </a:r>
            <a:endParaRPr lang="en-US" sz="4200" dirty="0">
              <a:solidFill>
                <a:srgbClr val="272626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10" y="2677881"/>
            <a:ext cx="5730669" cy="5970819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4001">
            <a:off x="1903961" y="1326783"/>
            <a:ext cx="777725" cy="21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4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739</Words>
  <Application>Microsoft Office PowerPoint</Application>
  <PresentationFormat>Custom</PresentationFormat>
  <Paragraphs>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14</cp:revision>
  <dcterms:created xsi:type="dcterms:W3CDTF">2006-08-16T00:00:00Z</dcterms:created>
  <dcterms:modified xsi:type="dcterms:W3CDTF">2022-02-23T09:32:07Z</dcterms:modified>
  <dc:identifier>DAEz_iZBoOU</dc:identifier>
</cp:coreProperties>
</file>