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11" r:id="rId3"/>
    <p:sldId id="338" r:id="rId4"/>
    <p:sldId id="324" r:id="rId5"/>
    <p:sldId id="337" r:id="rId6"/>
    <p:sldId id="363" r:id="rId7"/>
    <p:sldId id="364" r:id="rId8"/>
    <p:sldId id="336" r:id="rId9"/>
    <p:sldId id="366" r:id="rId10"/>
    <p:sldId id="365" r:id="rId11"/>
    <p:sldId id="339" r:id="rId12"/>
    <p:sldId id="367" r:id="rId13"/>
    <p:sldId id="346" r:id="rId14"/>
    <p:sldId id="347" r:id="rId15"/>
    <p:sldId id="368" r:id="rId16"/>
    <p:sldId id="344" r:id="rId17"/>
    <p:sldId id="345" r:id="rId18"/>
    <p:sldId id="342" r:id="rId19"/>
    <p:sldId id="359" r:id="rId20"/>
    <p:sldId id="349" r:id="rId21"/>
    <p:sldId id="348" r:id="rId22"/>
    <p:sldId id="369" r:id="rId23"/>
    <p:sldId id="350" r:id="rId24"/>
    <p:sldId id="351" r:id="rId25"/>
    <p:sldId id="361" r:id="rId26"/>
    <p:sldId id="352" r:id="rId27"/>
    <p:sldId id="355" r:id="rId28"/>
    <p:sldId id="356" r:id="rId29"/>
    <p:sldId id="362" r:id="rId30"/>
    <p:sldId id="37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607" y="776716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68151" y="195644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8</a:t>
            </a:r>
          </a:p>
          <a:p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39AEB-B979-391A-296C-82498901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42" y="1438938"/>
            <a:ext cx="2039330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CA6EA-44E6-5C69-1BAC-36C793D17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20" y="913157"/>
            <a:ext cx="6325428" cy="434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700DDA-F274-E44B-C864-BC8C30E3B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28" y="2152236"/>
            <a:ext cx="4227194" cy="3532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41A52-CC03-7693-2921-C2CCBF7C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050" y="1347843"/>
            <a:ext cx="3412301" cy="52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52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C0B8B-4C28-E24D-6489-9CA5E54A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152525"/>
            <a:ext cx="80962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0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52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48D32-775F-0C02-737E-68B45726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249018"/>
            <a:ext cx="80581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86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F61FA9-551C-FBA7-D987-94C505E1B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6659"/>
            <a:ext cx="9144000" cy="34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7F307-2A3A-6EBF-B67E-58A0E2CADDFE}"/>
              </a:ext>
            </a:extLst>
          </p:cNvPr>
          <p:cNvSpPr txBox="1"/>
          <p:nvPr/>
        </p:nvSpPr>
        <p:spPr>
          <a:xfrm>
            <a:off x="334409" y="651842"/>
            <a:ext cx="3008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CFB6F-FF45-D94B-5F15-E0722550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07" y="1097638"/>
            <a:ext cx="6689242" cy="2940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3BC558-975E-ED30-F240-670F4B5DA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76" y="4187593"/>
            <a:ext cx="7036904" cy="25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72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36F266-A978-9B29-BC53-6503D1655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1066800"/>
            <a:ext cx="82200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E20F6-9E41-0066-958E-A71014F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69" y="848760"/>
            <a:ext cx="5490955" cy="4847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69DDF4-83D2-53F9-14EB-0BF82F661375}"/>
              </a:ext>
            </a:extLst>
          </p:cNvPr>
          <p:cNvSpPr txBox="1"/>
          <p:nvPr/>
        </p:nvSpPr>
        <p:spPr>
          <a:xfrm>
            <a:off x="1678469" y="5813983"/>
            <a:ext cx="5787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1. Nguyễn Thanh Vân (Hà Nội), </a:t>
            </a:r>
            <a:r>
              <a:rPr lang="vi-VN" sz="1800" b="0" i="1" dirty="0">
                <a:solidFill>
                  <a:srgbClr val="006991"/>
                </a:solidFill>
                <a:effectLst/>
                <a:latin typeface="Arial-ItalicMT"/>
              </a:rPr>
              <a:t>Xưởng làm bánh</a:t>
            </a:r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,</a:t>
            </a:r>
            <a:b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sản phẩm mĩ thuật từ chất liệu màu bột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5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E63FB-B342-9495-0A7C-CE6E85778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90" y="878577"/>
            <a:ext cx="6533329" cy="4793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EB3EF8-9B8A-E47A-1E8D-806F85F8BE9D}"/>
              </a:ext>
            </a:extLst>
          </p:cNvPr>
          <p:cNvSpPr txBox="1"/>
          <p:nvPr/>
        </p:nvSpPr>
        <p:spPr>
          <a:xfrm>
            <a:off x="1283389" y="5803300"/>
            <a:ext cx="6533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2. Minh Trí (Lào Cai), </a:t>
            </a:r>
            <a:r>
              <a:rPr lang="vi-VN" sz="1800" b="0" i="1" dirty="0">
                <a:solidFill>
                  <a:srgbClr val="006991"/>
                </a:solidFill>
                <a:effectLst/>
                <a:latin typeface="Arial-ItalicMT"/>
              </a:rPr>
              <a:t>Phơi vải</a:t>
            </a:r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, sản phẩm mĩ thuật</a:t>
            </a:r>
            <a:r>
              <a:rPr lang="en-US" sz="1800" b="0" i="0" dirty="0">
                <a:solidFill>
                  <a:srgbClr val="006991"/>
                </a:solidFill>
                <a:effectLst/>
                <a:latin typeface="ArialMT"/>
              </a:rPr>
              <a:t> </a:t>
            </a:r>
            <a:r>
              <a:rPr lang="vi-VN" sz="1800" b="0" i="0" dirty="0">
                <a:solidFill>
                  <a:srgbClr val="006991"/>
                </a:solidFill>
                <a:effectLst/>
                <a:latin typeface="ArialMT"/>
              </a:rPr>
              <a:t>từ phương pháp in, màu a-cờ-ry-lic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8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A0349-95E1-6D80-9AA3-ACAF5F2E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714"/>
            <a:ext cx="9059345" cy="3338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AF704-DDA8-533C-6A44-8BC3164F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4954"/>
            <a:ext cx="9059345" cy="17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E28C5-77C3-B198-C8F6-07521B73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39" y="1842948"/>
            <a:ext cx="8362122" cy="31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D7CE7-FBC9-5554-CB83-4B5852D6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0" y="1198493"/>
            <a:ext cx="833437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-1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BD527-DA11-8EAD-E340-67202597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86" y="170207"/>
            <a:ext cx="7380844" cy="63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0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01CD1-732E-C675-3BB5-B4E7A8A5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395412"/>
            <a:ext cx="84963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91805-1F66-2DF9-332F-873243DF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3" y="1046299"/>
            <a:ext cx="7507274" cy="53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3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41899C-D1CB-3698-0DF2-C6F6A43B2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7255"/>
            <a:ext cx="9144000" cy="13504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8CED34-335E-F0C5-E57A-6C247249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59" y="2553528"/>
            <a:ext cx="83153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2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-1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12F2D-C106-A327-A243-EAD15B9A7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91" y="1224790"/>
            <a:ext cx="8690836" cy="49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63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08F16-8916-7865-4534-584246A77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731"/>
            <a:ext cx="8892209" cy="826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E62CE-1499-14DE-328B-D62BCB06EB81}"/>
              </a:ext>
            </a:extLst>
          </p:cNvPr>
          <p:cNvSpPr txBox="1"/>
          <p:nvPr/>
        </p:nvSpPr>
        <p:spPr>
          <a:xfrm>
            <a:off x="251791" y="1935730"/>
            <a:ext cx="3008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6D965-5051-F267-8530-F13BF7566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5" y="2701415"/>
            <a:ext cx="84486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7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D9D1A-1DB6-2633-23E0-81047D99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" y="153831"/>
            <a:ext cx="8719930" cy="327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D4FF7-A24D-9F43-E62D-84C3D76A4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691" y="3429000"/>
            <a:ext cx="4302194" cy="32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0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-1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BC6D79-BFC4-7E6F-1DAB-1358380B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9" y="762412"/>
            <a:ext cx="4373571" cy="5651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6B8DE-7768-3441-FB3C-9C88F75E6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40" y="971549"/>
            <a:ext cx="4029139" cy="54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7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1B2BC-DCF6-55BD-2D0D-3B1DBDE2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8" y="1525448"/>
            <a:ext cx="3815691" cy="3709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99F45-EB94-64B3-B293-23333DC4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516" y="1525447"/>
            <a:ext cx="4662805" cy="37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57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D9EF9-D1A6-BBDA-877D-A32AC9DC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39" y="1015447"/>
            <a:ext cx="8180720" cy="54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71EF3E-51E0-C07D-0B74-1545118BE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59" y="808066"/>
            <a:ext cx="7421217" cy="1494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AFF945-AC4A-6A23-D359-F74A9ACBCE21}"/>
              </a:ext>
            </a:extLst>
          </p:cNvPr>
          <p:cNvSpPr txBox="1"/>
          <p:nvPr/>
        </p:nvSpPr>
        <p:spPr>
          <a:xfrm>
            <a:off x="536713" y="2570995"/>
            <a:ext cx="4181061" cy="4024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0" i="0" dirty="0">
                <a:solidFill>
                  <a:srgbClr val="00ADEE"/>
                </a:solidFill>
                <a:effectLst/>
                <a:latin typeface="ArialMT"/>
              </a:rPr>
              <a:t>●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Tác giả đã khai thác đề tài gì trong sáng tạo của mình?</a:t>
            </a:r>
            <a:b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2000" b="0" i="0" dirty="0">
                <a:solidFill>
                  <a:srgbClr val="00ADEE"/>
                </a:solidFill>
                <a:effectLst/>
                <a:latin typeface="ArialMT"/>
              </a:rPr>
              <a:t>●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Hãy liệt kê và phân tích một số yếu tố tạo hình được sử dụng trong tác phẩm mĩ thuật.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(hình, màu, không gian, chất cảm,…)</a:t>
            </a:r>
            <a:b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2000" b="0" i="0" dirty="0">
                <a:solidFill>
                  <a:srgbClr val="00ADEE"/>
                </a:solidFill>
                <a:effectLst/>
                <a:latin typeface="ArialMT"/>
              </a:rPr>
              <a:t>● </a:t>
            </a:r>
            <a:r>
              <a:rPr lang="vi-VN" sz="2000" b="0" i="0" dirty="0">
                <a:solidFill>
                  <a:srgbClr val="242021"/>
                </a:solidFill>
                <a:effectLst/>
                <a:latin typeface="ArialMT"/>
              </a:rPr>
              <a:t>Nguyên lí tạo hình nào được sử dụng trong tác phẩm hội hoạ? (cân bằng, nhịp điệu,…)</a:t>
            </a:r>
            <a:r>
              <a:rPr lang="vi-VN" sz="20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9A1E9-A57C-98CF-3316-8B4821118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92" y="2302566"/>
            <a:ext cx="2736284" cy="426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17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C60CB-6CF2-3109-C308-2EA36856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9" y="796786"/>
            <a:ext cx="2292555" cy="753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360961-7B14-9847-4D99-55D22DC757A1}"/>
              </a:ext>
            </a:extLst>
          </p:cNvPr>
          <p:cNvSpPr txBox="1"/>
          <p:nvPr/>
        </p:nvSpPr>
        <p:spPr>
          <a:xfrm>
            <a:off x="669234" y="1550503"/>
            <a:ext cx="750735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900" b="1" i="0" dirty="0">
                <a:solidFill>
                  <a:srgbClr val="242021"/>
                </a:solidFill>
                <a:effectLst/>
                <a:latin typeface="Arial-BoldMT"/>
              </a:rPr>
              <a:t>Trưng bày sản phẩm mĩ thuật</a:t>
            </a:r>
            <a:r>
              <a:rPr lang="en-US" sz="19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900" b="1" i="0" dirty="0">
                <a:solidFill>
                  <a:srgbClr val="242021"/>
                </a:solidFill>
                <a:effectLst/>
                <a:latin typeface="Arial-BoldMT"/>
              </a:rPr>
              <a:t>và thảo luận:</a:t>
            </a:r>
            <a:br>
              <a:rPr lang="vi-VN" sz="1900" b="1" i="0" dirty="0">
                <a:solidFill>
                  <a:srgbClr val="242021"/>
                </a:solidFill>
                <a:effectLst/>
                <a:latin typeface="Arial-BoldMT"/>
              </a:rPr>
            </a:b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– Bạn đã sử dụng yếu tố, nguyên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lí tạo hình nào trong quá trình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thực hiện sản phẩm mĩ thuật?</a:t>
            </a:r>
            <a:b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– Bạn đã lựa chọn vật liệu, cách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thức thực hiện sản phẩm như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thế nào?</a:t>
            </a:r>
            <a:b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– Theo bạn, sản phẩm mĩ thuật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bằng phương pháp trổ giấy có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ưu điểm và hạn chế gì?</a:t>
            </a:r>
            <a:b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– Sản phẩm mĩ thuật từ phương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pháp trổ giấy có thể biểu đạt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tương quan về độ dày – mỏng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của nét, đặc – rỗng của hình</a:t>
            </a:r>
            <a:r>
              <a:rPr lang="en-US" sz="19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vi-VN" sz="1900" b="0" i="0" dirty="0">
                <a:solidFill>
                  <a:srgbClr val="242021"/>
                </a:solidFill>
                <a:effectLst/>
                <a:latin typeface="ArialMT"/>
              </a:rPr>
              <a:t>được không? Vì sao?</a:t>
            </a:r>
            <a:r>
              <a:rPr lang="vi-VN" sz="19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E9CB1-A246-A11E-9528-77D22E166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9" y="4672273"/>
            <a:ext cx="8165181" cy="15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C84B4-3A53-A118-F3BD-B535CA51D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02" y="891828"/>
            <a:ext cx="6499415" cy="56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3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418B2-8451-2E69-548A-648653B4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3" y="1447800"/>
            <a:ext cx="82105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F072B-508B-F70F-60A6-DE3FB10B7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90" y="1173438"/>
            <a:ext cx="7638730" cy="52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0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48FFA-16A7-668E-E111-F11FF55F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3" y="1287324"/>
            <a:ext cx="78295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6FD5B3-4EEB-1A55-B0DF-8F5EE8ED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5" y="1042573"/>
            <a:ext cx="6648420" cy="53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7C28-A069-4450-2336-212CC22A4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59" y="966166"/>
            <a:ext cx="6578463" cy="51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</TotalTime>
  <Words>259</Words>
  <Application>Microsoft Office PowerPoint</Application>
  <PresentationFormat>On-screen Show (4:3)</PresentationFormat>
  <Paragraphs>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Arial-BoldMT</vt:lpstr>
      <vt:lpstr>Arial-ItalicMT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131</cp:revision>
  <dcterms:created xsi:type="dcterms:W3CDTF">2021-01-29T04:19:07Z</dcterms:created>
  <dcterms:modified xsi:type="dcterms:W3CDTF">2023-08-02T01:52:47Z</dcterms:modified>
</cp:coreProperties>
</file>