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0" r:id="rId3"/>
    <p:sldId id="257" r:id="rId4"/>
    <p:sldId id="281" r:id="rId5"/>
    <p:sldId id="258" r:id="rId6"/>
    <p:sldId id="282" r:id="rId7"/>
    <p:sldId id="260" r:id="rId8"/>
    <p:sldId id="261" r:id="rId9"/>
    <p:sldId id="283" r:id="rId10"/>
    <p:sldId id="262" r:id="rId11"/>
    <p:sldId id="285"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7FB1DE"/>
    <a:srgbClr val="9DC3E6"/>
    <a:srgbClr val="0088EE"/>
    <a:srgbClr val="A3E7FF"/>
    <a:srgbClr val="75DBFF"/>
    <a:srgbClr val="F16649"/>
    <a:srgbClr val="0FB7BD"/>
    <a:srgbClr val="008000"/>
    <a:srgbClr val="F47A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64" d="100"/>
          <a:sy n="64" d="100"/>
        </p:scale>
        <p:origin x="1428" y="66"/>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11/09/2023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429711"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Which school in </a:t>
            </a:r>
            <a:r>
              <a:rPr lang="en-US" sz="2600" b="1">
                <a:solidFill>
                  <a:srgbClr val="FF0000"/>
                </a:solidFill>
                <a:effectLst>
                  <a:glow rad="88900">
                    <a:schemeClr val="bg1"/>
                  </a:glow>
                </a:effectLst>
                <a:latin typeface="Arial" panose="020B0604020202020204" pitchFamily="34" charset="0"/>
                <a:cs typeface="Arial" panose="020B0604020202020204" pitchFamily="34" charset="0"/>
              </a:rPr>
              <a:t>1</a:t>
            </a:r>
            <a:r>
              <a:rPr lang="en-US" sz="2600" b="1">
                <a:effectLst>
                  <a:glow rad="88900">
                    <a:schemeClr val="bg1"/>
                  </a:glow>
                </a:effectLst>
                <a:latin typeface="Arial" panose="020B0604020202020204" pitchFamily="34" charset="0"/>
                <a:cs typeface="Arial" panose="020B0604020202020204" pitchFamily="34" charset="0"/>
              </a:rPr>
              <a:t> would you like to go to? Why or Why not? Complete the table. </a:t>
            </a:r>
          </a:p>
        </p:txBody>
      </p:sp>
      <p:graphicFrame>
        <p:nvGraphicFramePr>
          <p:cNvPr id="2" name="Table 1"/>
          <p:cNvGraphicFramePr>
            <a:graphicFrameLocks noGrp="1"/>
          </p:cNvGraphicFramePr>
          <p:nvPr>
            <p:extLst>
              <p:ext uri="{D42A27DB-BD31-4B8C-83A1-F6EECF244321}">
                <p14:modId xmlns:p14="http://schemas.microsoft.com/office/powerpoint/2010/main" val="449562175"/>
              </p:ext>
            </p:extLst>
          </p:nvPr>
        </p:nvGraphicFramePr>
        <p:xfrm>
          <a:off x="289611" y="1397000"/>
          <a:ext cx="8564778" cy="1704703"/>
        </p:xfrm>
        <a:graphic>
          <a:graphicData uri="http://schemas.openxmlformats.org/drawingml/2006/table">
            <a:tbl>
              <a:tblPr firstRow="1" bandRow="1">
                <a:tableStyleId>{69CF1AB2-1976-4502-BF36-3FF5EA218861}</a:tableStyleId>
              </a:tblPr>
              <a:tblGrid>
                <a:gridCol w="2854926">
                  <a:extLst>
                    <a:ext uri="{9D8B030D-6E8A-4147-A177-3AD203B41FA5}">
                      <a16:colId xmlns:a16="http://schemas.microsoft.com/office/drawing/2014/main" val="20000"/>
                    </a:ext>
                  </a:extLst>
                </a:gridCol>
                <a:gridCol w="2854926">
                  <a:extLst>
                    <a:ext uri="{9D8B030D-6E8A-4147-A177-3AD203B41FA5}">
                      <a16:colId xmlns:a16="http://schemas.microsoft.com/office/drawing/2014/main" val="20001"/>
                    </a:ext>
                  </a:extLst>
                </a:gridCol>
                <a:gridCol w="2854926">
                  <a:extLst>
                    <a:ext uri="{9D8B030D-6E8A-4147-A177-3AD203B41FA5}">
                      <a16:colId xmlns:a16="http://schemas.microsoft.com/office/drawing/2014/main" val="20002"/>
                    </a:ext>
                  </a:extLst>
                </a:gridCol>
              </a:tblGrid>
              <a:tr h="497114">
                <a:tc>
                  <a:txBody>
                    <a:bodyPr/>
                    <a:lstStyle/>
                    <a:p>
                      <a:pPr algn="ctr"/>
                      <a:r>
                        <a:rPr lang="en-US" sz="2400"/>
                        <a:t>Name</a:t>
                      </a:r>
                      <a:r>
                        <a:rPr lang="en-US" sz="2400" baseline="0"/>
                        <a:t> of school</a:t>
                      </a:r>
                      <a:endParaRPr lang="en-US" sz="2400">
                        <a:solidFill>
                          <a:schemeClr val="tx1"/>
                        </a:solidFill>
                      </a:endParaRPr>
                    </a:p>
                  </a:txBody>
                  <a:tcPr anchor="ctr"/>
                </a:tc>
                <a:tc>
                  <a:txBody>
                    <a:bodyPr/>
                    <a:lstStyle/>
                    <a:p>
                      <a:pPr algn="ctr"/>
                      <a:r>
                        <a:rPr lang="en-US" sz="2400"/>
                        <a:t>Reasons you like it</a:t>
                      </a:r>
                      <a:endParaRPr lang="en-US" sz="2400">
                        <a:solidFill>
                          <a:schemeClr val="tx1"/>
                        </a:solidFill>
                      </a:endParaRPr>
                    </a:p>
                  </a:txBody>
                  <a:tcPr anchor="ctr"/>
                </a:tc>
                <a:tc>
                  <a:txBody>
                    <a:bodyPr/>
                    <a:lstStyle/>
                    <a:p>
                      <a:pPr algn="ctr"/>
                      <a:r>
                        <a:rPr lang="en-US" sz="2400"/>
                        <a:t>Reason you don’t like it</a:t>
                      </a:r>
                      <a:endParaRPr lang="en-US" sz="2400">
                        <a:solidFill>
                          <a:schemeClr val="tx1"/>
                        </a:solidFill>
                      </a:endParaRPr>
                    </a:p>
                  </a:txBody>
                  <a:tcPr anchor="ctr"/>
                </a:tc>
                <a:extLst>
                  <a:ext uri="{0D108BD9-81ED-4DB2-BD59-A6C34878D82A}">
                    <a16:rowId xmlns:a16="http://schemas.microsoft.com/office/drawing/2014/main" val="10000"/>
                  </a:ext>
                </a:extLst>
              </a:tr>
              <a:tr h="881743">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10001"/>
                  </a:ext>
                </a:extLst>
              </a:tr>
            </a:tbl>
          </a:graphicData>
        </a:graphic>
      </p:graphicFrame>
      <p:sp>
        <p:nvSpPr>
          <p:cNvPr id="3" name="TextBox 2"/>
          <p:cNvSpPr txBox="1"/>
          <p:nvPr/>
        </p:nvSpPr>
        <p:spPr>
          <a:xfrm>
            <a:off x="478971" y="3363686"/>
            <a:ext cx="5943600" cy="523220"/>
          </a:xfrm>
          <a:prstGeom prst="rect">
            <a:avLst/>
          </a:prstGeom>
          <a:noFill/>
        </p:spPr>
        <p:txBody>
          <a:bodyPr wrap="square" rtlCol="0">
            <a:spAutoFit/>
          </a:bodyPr>
          <a:lstStyle/>
          <a:p>
            <a:r>
              <a:rPr lang="en-US" sz="2800" b="1"/>
              <a:t>Then discuss your choice with a friend.</a:t>
            </a:r>
          </a:p>
        </p:txBody>
      </p:sp>
      <p:sp>
        <p:nvSpPr>
          <p:cNvPr id="4" name="TextBox 3"/>
          <p:cNvSpPr txBox="1"/>
          <p:nvPr/>
        </p:nvSpPr>
        <p:spPr>
          <a:xfrm>
            <a:off x="807403" y="4175649"/>
            <a:ext cx="1469571" cy="461665"/>
          </a:xfrm>
          <a:prstGeom prst="rect">
            <a:avLst/>
          </a:prstGeom>
          <a:noFill/>
        </p:spPr>
        <p:txBody>
          <a:bodyPr wrap="square" rtlCol="0">
            <a:spAutoFit/>
          </a:bodyPr>
          <a:lstStyle/>
          <a:p>
            <a:r>
              <a:rPr lang="en-US" sz="2400">
                <a:solidFill>
                  <a:srgbClr val="0070C0"/>
                </a:solidFill>
              </a:rPr>
              <a:t>Example:</a:t>
            </a:r>
          </a:p>
        </p:txBody>
      </p:sp>
      <p:sp>
        <p:nvSpPr>
          <p:cNvPr id="5" name="TextBox 4"/>
          <p:cNvSpPr txBox="1"/>
          <p:nvPr/>
        </p:nvSpPr>
        <p:spPr>
          <a:xfrm>
            <a:off x="865203" y="4637314"/>
            <a:ext cx="5579140" cy="1569660"/>
          </a:xfrm>
          <a:prstGeom prst="rect">
            <a:avLst/>
          </a:prstGeom>
          <a:noFill/>
        </p:spPr>
        <p:txBody>
          <a:bodyPr wrap="square" rtlCol="0">
            <a:spAutoFit/>
          </a:bodyPr>
          <a:lstStyle/>
          <a:p>
            <a:r>
              <a:rPr lang="en-US" sz="2400" b="1" i="1"/>
              <a:t>A: </a:t>
            </a:r>
            <a:r>
              <a:rPr lang="en-US" sz="2400"/>
              <a:t>Which school would you like to go to?</a:t>
            </a:r>
          </a:p>
          <a:p>
            <a:r>
              <a:rPr lang="en-US" sz="2400" b="1" i="1"/>
              <a:t>B: </a:t>
            </a:r>
            <a:r>
              <a:rPr lang="en-US" sz="2400"/>
              <a:t> I’d like to go to Dream School.</a:t>
            </a:r>
          </a:p>
          <a:p>
            <a:r>
              <a:rPr lang="en-US" sz="2400" b="1" i="1"/>
              <a:t>A: </a:t>
            </a:r>
            <a:r>
              <a:rPr lang="en-US" sz="2400"/>
              <a:t>Why?</a:t>
            </a:r>
          </a:p>
          <a:p>
            <a:r>
              <a:rPr lang="en-US" sz="2400" b="1" i="1"/>
              <a:t>B: </a:t>
            </a:r>
            <a:r>
              <a:rPr lang="en-US" sz="2400"/>
              <a:t>Because I’d like to paint in the art club.</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9" descr="cbdbbdf08d34cf7fc2d227a44bcc947d">
            <a:extLst>
              <a:ext uri="{FF2B5EF4-FFF2-40B4-BE49-F238E27FC236}">
                <a16:creationId xmlns:a16="http://schemas.microsoft.com/office/drawing/2014/main" id="{1EBAE397-03F7-4A7C-8620-077C377885A8}"/>
              </a:ext>
            </a:extLst>
          </p:cNvPr>
          <p:cNvPicPr>
            <a:picLocks noChangeAspect="1"/>
          </p:cNvPicPr>
          <p:nvPr/>
        </p:nvPicPr>
        <p:blipFill>
          <a:blip r:embed="rId2"/>
          <a:stretch>
            <a:fillRect/>
          </a:stretch>
        </p:blipFill>
        <p:spPr>
          <a:xfrm>
            <a:off x="1" y="-635"/>
            <a:ext cx="9144000" cy="6858635"/>
          </a:xfrm>
          <a:prstGeom prst="rect">
            <a:avLst/>
          </a:prstGeom>
        </p:spPr>
      </p:pic>
      <p:sp>
        <p:nvSpPr>
          <p:cNvPr id="7" name="TextBox 6">
            <a:extLst>
              <a:ext uri="{FF2B5EF4-FFF2-40B4-BE49-F238E27FC236}">
                <a16:creationId xmlns:a16="http://schemas.microsoft.com/office/drawing/2014/main" id="{7006B0BA-8D99-426A-80F7-53BB5675D337}"/>
              </a:ext>
            </a:extLst>
          </p:cNvPr>
          <p:cNvSpPr txBox="1"/>
          <p:nvPr/>
        </p:nvSpPr>
        <p:spPr>
          <a:xfrm>
            <a:off x="494676" y="884420"/>
            <a:ext cx="8334532" cy="3111621"/>
          </a:xfrm>
          <a:prstGeom prst="rect">
            <a:avLst/>
          </a:prstGeom>
          <a:noFill/>
        </p:spPr>
        <p:txBody>
          <a:bodyPr wrap="square" rtlCol="0">
            <a:spAutoFit/>
          </a:bodyPr>
          <a:lstStyle/>
          <a:p>
            <a:pPr marL="285750" indent="-285750">
              <a:lnSpc>
                <a:spcPct val="115000"/>
              </a:lnSpc>
              <a:buFont typeface="Wingdings" panose="05000000000000000000" pitchFamily="2" charset="2"/>
              <a:buChar char="v"/>
            </a:pPr>
            <a:r>
              <a:rPr lang="en-US" sz="3600" b="1">
                <a:effectLst/>
                <a:latin typeface="Times New Roman" panose="02020603050405020304" pitchFamily="18" charset="0"/>
                <a:ea typeface="Times New Roman" panose="02020603050405020304" pitchFamily="18" charset="0"/>
              </a:rPr>
              <a:t>Homework:</a:t>
            </a:r>
          </a:p>
          <a:p>
            <a:pPr>
              <a:lnSpc>
                <a:spcPct val="115000"/>
              </a:lnSpc>
            </a:pPr>
            <a:r>
              <a:rPr lang="en-US" sz="3600" b="1">
                <a:effectLst/>
                <a:latin typeface="Times New Roman" panose="02020603050405020304" pitchFamily="18" charset="0"/>
                <a:ea typeface="Times New Roman" panose="02020603050405020304" pitchFamily="18" charset="0"/>
              </a:rPr>
              <a:t>- Write down your opinion about a school in their notebooks.</a:t>
            </a:r>
          </a:p>
          <a:p>
            <a:r>
              <a:rPr lang="en-US" sz="3600" b="1">
                <a:effectLst/>
                <a:latin typeface="Times New Roman" panose="02020603050405020304" pitchFamily="18" charset="0"/>
                <a:ea typeface="Times New Roman" panose="02020603050405020304" pitchFamily="18" charset="0"/>
              </a:rPr>
              <a:t>-</a:t>
            </a:r>
            <a:r>
              <a:rPr lang="en-US" sz="3600" b="1" kern="1200">
                <a:effectLst/>
                <a:latin typeface="Times New Roman" panose="02020603050405020304" pitchFamily="18" charset="0"/>
                <a:ea typeface="Calibri" panose="020F0502020204030204" pitchFamily="34" charset="0"/>
              </a:rPr>
              <a:t> </a:t>
            </a:r>
            <a:r>
              <a:rPr lang="en-US" sz="3600" b="1">
                <a:effectLst/>
                <a:latin typeface="Times New Roman" panose="02020603050405020304" pitchFamily="18" charset="0"/>
                <a:ea typeface="Times New Roman" panose="02020603050405020304" pitchFamily="18" charset="0"/>
              </a:rPr>
              <a:t>Prepare for the next lesson: Unit 1- Skills 2.</a:t>
            </a:r>
            <a:endParaRPr lang="en-US" sz="3600" b="1"/>
          </a:p>
        </p:txBody>
      </p:sp>
    </p:spTree>
    <p:extLst>
      <p:ext uri="{BB962C8B-B14F-4D97-AF65-F5344CB8AC3E}">
        <p14:creationId xmlns:p14="http://schemas.microsoft.com/office/powerpoint/2010/main" val="2827153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37304" cy="22809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4" y="2825522"/>
            <a:ext cx="8892967" cy="3362325"/>
          </a:xfrm>
          <a:prstGeom prst="rect">
            <a:avLst/>
          </a:prstGeom>
        </p:spPr>
      </p:pic>
    </p:spTree>
    <p:extLst>
      <p:ext uri="{BB962C8B-B14F-4D97-AF65-F5344CB8AC3E}">
        <p14:creationId xmlns:p14="http://schemas.microsoft.com/office/powerpoint/2010/main" val="1401245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52" y="4026356"/>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825" y="5088472"/>
            <a:ext cx="408794" cy="4051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825" y="5948126"/>
            <a:ext cx="375944" cy="39784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2882" y="4100989"/>
            <a:ext cx="379595" cy="390545"/>
          </a:xfrm>
          <a:prstGeom prst="rect">
            <a:avLst/>
          </a:prstGeom>
        </p:spPr>
      </p:pic>
      <p:sp>
        <p:nvSpPr>
          <p:cNvPr id="13" name="TextBox 12"/>
          <p:cNvSpPr txBox="1"/>
          <p:nvPr/>
        </p:nvSpPr>
        <p:spPr>
          <a:xfrm>
            <a:off x="750196" y="4051875"/>
            <a:ext cx="3756486"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Look at the pictures and quickly read the passages. Match 1-3 with A-C.</a:t>
            </a:r>
          </a:p>
        </p:txBody>
      </p:sp>
      <p:sp>
        <p:nvSpPr>
          <p:cNvPr id="14" name="TextBox 13"/>
          <p:cNvSpPr txBox="1"/>
          <p:nvPr/>
        </p:nvSpPr>
        <p:spPr>
          <a:xfrm>
            <a:off x="750196" y="5076737"/>
            <a:ext cx="3756486" cy="646331"/>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Read the passages again and complete these sentences.</a:t>
            </a:r>
          </a:p>
        </p:txBody>
      </p:sp>
      <p:sp>
        <p:nvSpPr>
          <p:cNvPr id="15" name="TextBox 14"/>
          <p:cNvSpPr txBox="1"/>
          <p:nvPr/>
        </p:nvSpPr>
        <p:spPr>
          <a:xfrm>
            <a:off x="742768" y="5961784"/>
            <a:ext cx="3829232" cy="369332"/>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Answer the questions.</a:t>
            </a:r>
          </a:p>
        </p:txBody>
      </p:sp>
      <p:sp>
        <p:nvSpPr>
          <p:cNvPr id="16" name="TextBox 15"/>
          <p:cNvSpPr txBox="1"/>
          <p:nvPr/>
        </p:nvSpPr>
        <p:spPr>
          <a:xfrm>
            <a:off x="5200557" y="4073647"/>
            <a:ext cx="3858044"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Which school in </a:t>
            </a:r>
            <a:r>
              <a:rPr lang="en-US" b="1">
                <a:solidFill>
                  <a:srgbClr val="F16649"/>
                </a:solidFill>
                <a:latin typeface="Arial" panose="020B0604020202020204" pitchFamily="34" charset="0"/>
                <a:cs typeface="Arial" panose="020B0604020202020204" pitchFamily="34" charset="0"/>
              </a:rPr>
              <a:t>1</a:t>
            </a:r>
            <a:r>
              <a:rPr lang="en-US" b="1">
                <a:latin typeface="Arial" panose="020B0604020202020204" pitchFamily="34" charset="0"/>
                <a:cs typeface="Arial" panose="020B0604020202020204" pitchFamily="34" charset="0"/>
              </a:rPr>
              <a:t> would you like to go to? Why or Why not? Complete the table. </a:t>
            </a:r>
          </a:p>
        </p:txBody>
      </p:sp>
      <p:sp>
        <p:nvSpPr>
          <p:cNvPr id="2" name="TextBox 1"/>
          <p:cNvSpPr txBox="1"/>
          <p:nvPr/>
        </p:nvSpPr>
        <p:spPr>
          <a:xfrm>
            <a:off x="783046"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8837304" cy="2280956"/>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756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827313" y="75900"/>
            <a:ext cx="8012800" cy="830997"/>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Look at the pictures and quickly read the passages. Match 1-3 with A-C.</a:t>
            </a:r>
          </a:p>
        </p:txBody>
      </p:sp>
      <p:sp>
        <p:nvSpPr>
          <p:cNvPr id="3" name="Rounded Rectangle 2"/>
          <p:cNvSpPr/>
          <p:nvPr/>
        </p:nvSpPr>
        <p:spPr>
          <a:xfrm>
            <a:off x="-250371" y="1175657"/>
            <a:ext cx="8109857" cy="1796143"/>
          </a:xfrm>
          <a:prstGeom prst="roundRect">
            <a:avLst>
              <a:gd name="adj" fmla="val 1718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2797" y="1175657"/>
            <a:ext cx="2846430" cy="1796143"/>
          </a:xfrm>
          <a:prstGeom prst="rect">
            <a:avLst/>
          </a:prstGeom>
        </p:spPr>
      </p:pic>
      <p:sp>
        <p:nvSpPr>
          <p:cNvPr id="5" name="TextBox 4"/>
          <p:cNvSpPr txBox="1"/>
          <p:nvPr/>
        </p:nvSpPr>
        <p:spPr>
          <a:xfrm>
            <a:off x="97766" y="1412008"/>
            <a:ext cx="5885031" cy="1323439"/>
          </a:xfrm>
          <a:prstGeom prst="rect">
            <a:avLst/>
          </a:prstGeom>
          <a:noFill/>
        </p:spPr>
        <p:txBody>
          <a:bodyPr wrap="square" rtlCol="0">
            <a:spAutoFit/>
          </a:bodyPr>
          <a:lstStyle/>
          <a:p>
            <a:pPr algn="just"/>
            <a:r>
              <a:rPr lang="en-US" sz="2000" b="1"/>
              <a:t>Sunrise</a:t>
            </a:r>
            <a:r>
              <a:rPr lang="en-US" sz="2000"/>
              <a:t> is a boarding school in Sydney. Students study and live there. About 1,200 boys and girls go to Sunrise. It has students from all over Australia. They study subjects like maths, science and English.</a:t>
            </a:r>
          </a:p>
        </p:txBody>
      </p:sp>
      <p:sp>
        <p:nvSpPr>
          <p:cNvPr id="13" name="Rounded Rectangle 12"/>
          <p:cNvSpPr/>
          <p:nvPr/>
        </p:nvSpPr>
        <p:spPr>
          <a:xfrm>
            <a:off x="1382487" y="3113311"/>
            <a:ext cx="8109857" cy="1796143"/>
          </a:xfrm>
          <a:prstGeom prst="roundRect">
            <a:avLst>
              <a:gd name="adj" fmla="val 1718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12" y="3064536"/>
            <a:ext cx="2740269" cy="1796143"/>
          </a:xfrm>
          <a:prstGeom prst="rect">
            <a:avLst/>
          </a:prstGeom>
        </p:spPr>
      </p:pic>
      <p:sp>
        <p:nvSpPr>
          <p:cNvPr id="15" name="TextBox 14"/>
          <p:cNvSpPr txBox="1"/>
          <p:nvPr/>
        </p:nvSpPr>
        <p:spPr>
          <a:xfrm>
            <a:off x="3258969" y="3349662"/>
            <a:ext cx="5885031" cy="1323439"/>
          </a:xfrm>
          <a:prstGeom prst="rect">
            <a:avLst/>
          </a:prstGeom>
          <a:noFill/>
        </p:spPr>
        <p:txBody>
          <a:bodyPr wrap="square" rtlCol="0">
            <a:spAutoFit/>
          </a:bodyPr>
          <a:lstStyle/>
          <a:p>
            <a:pPr algn="just"/>
            <a:r>
              <a:rPr lang="en-US" sz="2000" b="1"/>
              <a:t>An Son </a:t>
            </a:r>
            <a:r>
              <a:rPr lang="en-US" sz="2000"/>
              <a:t>is a lower secondary school in Bac Giang. It has only 8 classes. There are mountains and green fields around the school. There is a computer room and a library. There is also a school garden and a playground. </a:t>
            </a:r>
          </a:p>
        </p:txBody>
      </p:sp>
      <p:sp>
        <p:nvSpPr>
          <p:cNvPr id="19" name="Rounded Rectangle 18"/>
          <p:cNvSpPr/>
          <p:nvPr/>
        </p:nvSpPr>
        <p:spPr>
          <a:xfrm>
            <a:off x="-250371" y="5002190"/>
            <a:ext cx="8109857" cy="1796143"/>
          </a:xfrm>
          <a:prstGeom prst="roundRect">
            <a:avLst>
              <a:gd name="adj" fmla="val 1718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6695" y="5002190"/>
            <a:ext cx="2758633" cy="1796143"/>
          </a:xfrm>
          <a:prstGeom prst="rect">
            <a:avLst/>
          </a:prstGeom>
        </p:spPr>
      </p:pic>
      <p:sp>
        <p:nvSpPr>
          <p:cNvPr id="21" name="TextBox 20"/>
          <p:cNvSpPr txBox="1"/>
          <p:nvPr/>
        </p:nvSpPr>
        <p:spPr>
          <a:xfrm>
            <a:off x="300012" y="5124034"/>
            <a:ext cx="5094720" cy="1631216"/>
          </a:xfrm>
          <a:prstGeom prst="rect">
            <a:avLst/>
          </a:prstGeom>
          <a:noFill/>
        </p:spPr>
        <p:txBody>
          <a:bodyPr wrap="square" rtlCol="0">
            <a:spAutoFit/>
          </a:bodyPr>
          <a:lstStyle/>
          <a:p>
            <a:pPr algn="just"/>
            <a:r>
              <a:rPr lang="en-US" sz="2000" b="1"/>
              <a:t>Dream </a:t>
            </a:r>
            <a:r>
              <a:rPr lang="en-US" sz="2000"/>
              <a:t>is an international school. Here students learn English with English-speaking teachers. In the afternoon, they join many interesting clubs. They play sports and games. Some students do paintings in the art club. </a:t>
            </a:r>
          </a:p>
        </p:txBody>
      </p:sp>
    </p:spTree>
    <p:extLst>
      <p:ext uri="{BB962C8B-B14F-4D97-AF65-F5344CB8AC3E}">
        <p14:creationId xmlns:p14="http://schemas.microsoft.com/office/powerpoint/2010/main" val="324056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14877104"/>
              </p:ext>
            </p:extLst>
          </p:nvPr>
        </p:nvGraphicFramePr>
        <p:xfrm>
          <a:off x="3948544" y="143905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A. </a:t>
                      </a:r>
                      <a:r>
                        <a:rPr lang="en-US" sz="2800" b="0" dirty="0">
                          <a:solidFill>
                            <a:schemeClr val="tx1"/>
                          </a:solidFill>
                        </a:rPr>
                        <a:t>a school in Bac </a:t>
                      </a:r>
                      <a:r>
                        <a:rPr lang="en-US" sz="2800" b="0" dirty="0" err="1">
                          <a:solidFill>
                            <a:schemeClr val="tx1"/>
                          </a:solidFill>
                        </a:rPr>
                        <a:t>Giang</a:t>
                      </a:r>
                      <a:endParaRPr lang="en-US" sz="2800" b="0" dirty="0">
                        <a:solidFill>
                          <a:schemeClr val="tx1"/>
                        </a:solidFill>
                      </a:endParaRPr>
                    </a:p>
                  </a:txBody>
                  <a:tcPr anchor="ctr">
                    <a:solidFill>
                      <a:schemeClr val="bg1"/>
                    </a:solidFill>
                  </a:tcPr>
                </a:tc>
                <a:extLst>
                  <a:ext uri="{0D108BD9-81ED-4DB2-BD59-A6C34878D82A}">
                    <a16:rowId xmlns:a16="http://schemas.microsoft.com/office/drawing/2014/main" val="10000"/>
                  </a:ext>
                </a:extLst>
              </a:tr>
            </a:tbl>
          </a:graphicData>
        </a:graphic>
      </p:graphicFrame>
      <p:sp>
        <p:nvSpPr>
          <p:cNvPr id="3" name="Rectangle 2">
            <a:extLst>
              <a:ext uri="{FF2B5EF4-FFF2-40B4-BE49-F238E27FC236}">
                <a16:creationId xmlns:a16="http://schemas.microsoft.com/office/drawing/2014/main" id="{170897CE-55C7-4F72-8107-275264082212}"/>
              </a:ext>
            </a:extLst>
          </p:cNvPr>
          <p:cNvSpPr/>
          <p:nvPr/>
        </p:nvSpPr>
        <p:spPr>
          <a:xfrm>
            <a:off x="540328" y="1439053"/>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1.</a:t>
            </a:r>
            <a:r>
              <a:rPr lang="en-US" sz="2800" dirty="0"/>
              <a:t> </a:t>
            </a:r>
            <a:r>
              <a:rPr lang="en-US" sz="2800" dirty="0">
                <a:solidFill>
                  <a:schemeClr val="tx1"/>
                </a:solidFill>
              </a:rPr>
              <a:t>Sunrise</a:t>
            </a:r>
          </a:p>
        </p:txBody>
      </p:sp>
      <p:sp>
        <p:nvSpPr>
          <p:cNvPr id="6" name="Rectangle 5">
            <a:extLst>
              <a:ext uri="{FF2B5EF4-FFF2-40B4-BE49-F238E27FC236}">
                <a16:creationId xmlns:a16="http://schemas.microsoft.com/office/drawing/2014/main" id="{45F82E8C-DB2E-4F0B-B62C-BB1D968BF7BE}"/>
              </a:ext>
            </a:extLst>
          </p:cNvPr>
          <p:cNvSpPr/>
          <p:nvPr/>
        </p:nvSpPr>
        <p:spPr>
          <a:xfrm>
            <a:off x="540328" y="2948820"/>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2.</a:t>
            </a:r>
            <a:r>
              <a:rPr lang="en-US" sz="2800" dirty="0"/>
              <a:t> </a:t>
            </a:r>
            <a:r>
              <a:rPr lang="en-US" sz="2800" dirty="0">
                <a:solidFill>
                  <a:schemeClr val="tx1"/>
                </a:solidFill>
              </a:rPr>
              <a:t>An Son</a:t>
            </a:r>
          </a:p>
        </p:txBody>
      </p:sp>
      <p:sp>
        <p:nvSpPr>
          <p:cNvPr id="7" name="Rectangle 6">
            <a:extLst>
              <a:ext uri="{FF2B5EF4-FFF2-40B4-BE49-F238E27FC236}">
                <a16:creationId xmlns:a16="http://schemas.microsoft.com/office/drawing/2014/main" id="{A7D4B324-D034-435E-BD47-896409BD987A}"/>
              </a:ext>
            </a:extLst>
          </p:cNvPr>
          <p:cNvSpPr/>
          <p:nvPr/>
        </p:nvSpPr>
        <p:spPr>
          <a:xfrm>
            <a:off x="540328" y="4463363"/>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3.</a:t>
            </a:r>
            <a:r>
              <a:rPr lang="en-US" sz="2800" dirty="0"/>
              <a:t> </a:t>
            </a:r>
            <a:r>
              <a:rPr lang="en-US" sz="2800" dirty="0">
                <a:solidFill>
                  <a:schemeClr val="tx1"/>
                </a:solidFill>
              </a:rPr>
              <a:t>Dream</a:t>
            </a:r>
          </a:p>
        </p:txBody>
      </p:sp>
      <p:graphicFrame>
        <p:nvGraphicFramePr>
          <p:cNvPr id="8" name="Table 7">
            <a:extLst>
              <a:ext uri="{FF2B5EF4-FFF2-40B4-BE49-F238E27FC236}">
                <a16:creationId xmlns:a16="http://schemas.microsoft.com/office/drawing/2014/main" id="{8C6ADE2B-C430-438B-B4B0-8B958D6249E2}"/>
              </a:ext>
            </a:extLst>
          </p:cNvPr>
          <p:cNvGraphicFramePr>
            <a:graphicFrameLocks noGrp="1"/>
          </p:cNvGraphicFramePr>
          <p:nvPr>
            <p:extLst>
              <p:ext uri="{D42A27DB-BD31-4B8C-83A1-F6EECF244321}">
                <p14:modId xmlns:p14="http://schemas.microsoft.com/office/powerpoint/2010/main" val="591319757"/>
              </p:ext>
            </p:extLst>
          </p:nvPr>
        </p:nvGraphicFramePr>
        <p:xfrm>
          <a:off x="3948545" y="2948819"/>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B. </a:t>
                      </a:r>
                      <a:r>
                        <a:rPr lang="en-US" sz="2800" b="0" dirty="0">
                          <a:solidFill>
                            <a:schemeClr val="tx1"/>
                          </a:solidFill>
                        </a:rPr>
                        <a:t>an international school</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D368DF2F-338E-4ED2-9F15-2AD9EE6F9520}"/>
              </a:ext>
            </a:extLst>
          </p:cNvPr>
          <p:cNvGraphicFramePr>
            <a:graphicFrameLocks noGrp="1"/>
          </p:cNvGraphicFramePr>
          <p:nvPr>
            <p:extLst>
              <p:ext uri="{D42A27DB-BD31-4B8C-83A1-F6EECF244321}">
                <p14:modId xmlns:p14="http://schemas.microsoft.com/office/powerpoint/2010/main" val="1006864473"/>
              </p:ext>
            </p:extLst>
          </p:nvPr>
        </p:nvGraphicFramePr>
        <p:xfrm>
          <a:off x="3948545" y="446336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C. </a:t>
                      </a:r>
                      <a:r>
                        <a:rPr lang="en-US" sz="2800" b="0" dirty="0">
                          <a:solidFill>
                            <a:schemeClr val="tx1"/>
                          </a:solidFill>
                        </a:rPr>
                        <a:t>a boarding school in Sydney</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BAD49AFD-0AF4-42C8-9486-F20246CF4DF3}"/>
              </a:ext>
            </a:extLst>
          </p:cNvPr>
          <p:cNvGraphicFramePr>
            <a:graphicFrameLocks noGrp="1"/>
          </p:cNvGraphicFramePr>
          <p:nvPr>
            <p:extLst>
              <p:ext uri="{D42A27DB-BD31-4B8C-83A1-F6EECF244321}">
                <p14:modId xmlns:p14="http://schemas.microsoft.com/office/powerpoint/2010/main" val="4232964850"/>
              </p:ext>
            </p:extLst>
          </p:nvPr>
        </p:nvGraphicFramePr>
        <p:xfrm>
          <a:off x="3948544" y="2953597"/>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A. </a:t>
                      </a:r>
                      <a:r>
                        <a:rPr lang="en-US" sz="2800" b="0" dirty="0">
                          <a:solidFill>
                            <a:schemeClr val="tx1"/>
                          </a:solidFill>
                        </a:rPr>
                        <a:t>a school in Bac </a:t>
                      </a:r>
                      <a:r>
                        <a:rPr lang="en-US" sz="2800" b="0" dirty="0" err="1">
                          <a:solidFill>
                            <a:schemeClr val="tx1"/>
                          </a:solidFill>
                        </a:rPr>
                        <a:t>Giang</a:t>
                      </a:r>
                      <a:endParaRPr lang="en-US" sz="2800" b="0" dirty="0">
                        <a:solidFill>
                          <a:schemeClr val="tx1"/>
                        </a:solidFill>
                      </a:endParaRP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999C2FA7-A52D-4F50-AD18-D77D9B0B03F5}"/>
              </a:ext>
            </a:extLst>
          </p:cNvPr>
          <p:cNvGraphicFramePr>
            <a:graphicFrameLocks noGrp="1"/>
          </p:cNvGraphicFramePr>
          <p:nvPr>
            <p:extLst>
              <p:ext uri="{D42A27DB-BD31-4B8C-83A1-F6EECF244321}">
                <p14:modId xmlns:p14="http://schemas.microsoft.com/office/powerpoint/2010/main" val="2142289709"/>
              </p:ext>
            </p:extLst>
          </p:nvPr>
        </p:nvGraphicFramePr>
        <p:xfrm>
          <a:off x="3948545" y="446336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B. </a:t>
                      </a:r>
                      <a:r>
                        <a:rPr lang="en-US" sz="2800" b="0" dirty="0">
                          <a:solidFill>
                            <a:schemeClr val="tx1"/>
                          </a:solidFill>
                        </a:rPr>
                        <a:t>an international school</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C7A656AF-4A8E-47B5-958B-753C0341BD4B}"/>
              </a:ext>
            </a:extLst>
          </p:cNvPr>
          <p:cNvGraphicFramePr>
            <a:graphicFrameLocks noGrp="1"/>
          </p:cNvGraphicFramePr>
          <p:nvPr>
            <p:extLst>
              <p:ext uri="{D42A27DB-BD31-4B8C-83A1-F6EECF244321}">
                <p14:modId xmlns:p14="http://schemas.microsoft.com/office/powerpoint/2010/main" val="2801857893"/>
              </p:ext>
            </p:extLst>
          </p:nvPr>
        </p:nvGraphicFramePr>
        <p:xfrm>
          <a:off x="3948544" y="1439054"/>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C. </a:t>
                      </a:r>
                      <a:r>
                        <a:rPr lang="en-US" sz="2800" b="0" dirty="0">
                          <a:solidFill>
                            <a:schemeClr val="tx1"/>
                          </a:solidFill>
                        </a:rPr>
                        <a:t>a boarding school in Sydney</a:t>
                      </a:r>
                    </a:p>
                  </a:txBody>
                  <a:tcPr anchor="ctr">
                    <a:solidFill>
                      <a:schemeClr val="bg1"/>
                    </a:solidFill>
                  </a:tcPr>
                </a:tc>
                <a:extLst>
                  <a:ext uri="{0D108BD9-81ED-4DB2-BD59-A6C34878D82A}">
                    <a16:rowId xmlns:a16="http://schemas.microsoft.com/office/drawing/2014/main" val="10000"/>
                  </a:ext>
                </a:extLst>
              </a:tr>
            </a:tbl>
          </a:graphicData>
        </a:graphic>
      </p:graphicFrame>
      <p:cxnSp>
        <p:nvCxnSpPr>
          <p:cNvPr id="16" name="Straight Connector 15">
            <a:extLst>
              <a:ext uri="{FF2B5EF4-FFF2-40B4-BE49-F238E27FC236}">
                <a16:creationId xmlns:a16="http://schemas.microsoft.com/office/drawing/2014/main" id="{02B1132D-9F05-40AF-95CA-F2C7CAE4D39D}"/>
              </a:ext>
            </a:extLst>
          </p:cNvPr>
          <p:cNvCxnSpPr>
            <a:stCxn id="3" idx="3"/>
            <a:endCxn id="14" idx="1"/>
          </p:cNvCxnSpPr>
          <p:nvPr/>
        </p:nvCxnSpPr>
        <p:spPr>
          <a:xfrm>
            <a:off x="3015674" y="1960962"/>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9EB45A-AEF3-4B00-99E7-F5CC41DD3A74}"/>
              </a:ext>
            </a:extLst>
          </p:cNvPr>
          <p:cNvCxnSpPr/>
          <p:nvPr/>
        </p:nvCxnSpPr>
        <p:spPr>
          <a:xfrm>
            <a:off x="3015674" y="3470728"/>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0F8A73-237A-4D0A-8869-53BE2FE136E1}"/>
              </a:ext>
            </a:extLst>
          </p:cNvPr>
          <p:cNvCxnSpPr/>
          <p:nvPr/>
        </p:nvCxnSpPr>
        <p:spPr>
          <a:xfrm>
            <a:off x="3015674" y="4953027"/>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59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85185E-6 L 0.00017 -0.44051 " pathEditMode="relative" rAng="0" ptsTypes="AA">
                                      <p:cBhvr>
                                        <p:cTn id="6" dur="2000" fill="hold"/>
                                        <p:tgtEl>
                                          <p:spTgt spid="9"/>
                                        </p:tgtEl>
                                        <p:attrNameLst>
                                          <p:attrName>ppt_x</p:attrName>
                                          <p:attrName>ppt_y</p:attrName>
                                        </p:attrNameLst>
                                      </p:cBhvr>
                                      <p:rCtr x="0" y="-22037"/>
                                    </p:animMotion>
                                  </p:childTnLst>
                                </p:cTn>
                              </p:par>
                              <p:par>
                                <p:cTn id="7" presetID="42" presetClass="path" presetSubtype="0" accel="50000" decel="50000" fill="hold" nodeType="withEffect">
                                  <p:stCondLst>
                                    <p:cond delay="0"/>
                                  </p:stCondLst>
                                  <p:childTnLst>
                                    <p:animMotion origin="layout" path="M -2.77778E-7 1.48148E-6 L 1.66667E-6 0.22083 " pathEditMode="relative" rAng="0" ptsTypes="AA">
                                      <p:cBhvr>
                                        <p:cTn id="8" dur="2000" fill="hold"/>
                                        <p:tgtEl>
                                          <p:spTgt spid="8"/>
                                        </p:tgtEl>
                                        <p:attrNameLst>
                                          <p:attrName>ppt_x</p:attrName>
                                          <p:attrName>ppt_y</p:attrName>
                                        </p:attrNameLst>
                                      </p:cBhvr>
                                      <p:rCtr x="35" y="11019"/>
                                    </p:animMotion>
                                  </p:childTnLst>
                                </p:cTn>
                              </p:par>
                              <p:par>
                                <p:cTn id="9" presetID="42" presetClass="path" presetSubtype="0" accel="50000" decel="50000" fill="hold" nodeType="withEffect">
                                  <p:stCondLst>
                                    <p:cond delay="0"/>
                                  </p:stCondLst>
                                  <p:childTnLst>
                                    <p:animMotion origin="layout" path="M -2.77778E-7 3.7037E-7 L 3.33333E-6 0.22014 " pathEditMode="relative" rAng="0" ptsTypes="AA">
                                      <p:cBhvr>
                                        <p:cTn id="10" dur="2000" fill="hold"/>
                                        <p:tgtEl>
                                          <p:spTgt spid="4"/>
                                        </p:tgtEl>
                                        <p:attrNameLst>
                                          <p:attrName>ppt_x</p:attrName>
                                          <p:attrName>ppt_y</p:attrName>
                                        </p:attrNameLst>
                                      </p:cBhvr>
                                      <p:rCtr x="-17" y="11042"/>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par>
                          <p:cTn id="25" fill="hold">
                            <p:stCondLst>
                              <p:cond delay="2000"/>
                            </p:stCondLst>
                            <p:childTnLst>
                              <p:par>
                                <p:cTn id="26" presetID="22" presetClass="entr" presetSubtype="8" fill="hold" nodeType="after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996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1003556" y="34483"/>
            <a:ext cx="6788546" cy="892552"/>
          </a:xfrm>
          <a:prstGeom prst="rect">
            <a:avLst/>
          </a:prstGeom>
          <a:noFill/>
        </p:spPr>
        <p:txBody>
          <a:bodyPr wrap="square" rtlCol="0">
            <a:spAutoFit/>
          </a:bodyPr>
          <a:lstStyle/>
          <a:p>
            <a:pPr algn="just"/>
            <a:r>
              <a:rPr lang="en-US" sz="2600" b="1" spc="-50">
                <a:effectLst>
                  <a:glow rad="88900">
                    <a:schemeClr val="bg1"/>
                  </a:glow>
                </a:effectLst>
                <a:latin typeface="Arial" panose="020B0604020202020204" pitchFamily="34" charset="0"/>
                <a:cs typeface="Arial" panose="020B0604020202020204" pitchFamily="34" charset="0"/>
              </a:rPr>
              <a:t>Read the passages again and complete these sentences.</a:t>
            </a:r>
          </a:p>
        </p:txBody>
      </p:sp>
      <p:sp>
        <p:nvSpPr>
          <p:cNvPr id="51" name="TextBox 50"/>
          <p:cNvSpPr txBox="1"/>
          <p:nvPr/>
        </p:nvSpPr>
        <p:spPr>
          <a:xfrm>
            <a:off x="602859" y="1612511"/>
            <a:ext cx="474830" cy="461665"/>
          </a:xfrm>
          <a:prstGeom prst="rect">
            <a:avLst/>
          </a:prstGeom>
          <a:noFill/>
        </p:spPr>
        <p:txBody>
          <a:bodyPr wrap="square" rtlCol="0">
            <a:spAutoFit/>
          </a:bodyPr>
          <a:lstStyle/>
          <a:p>
            <a:r>
              <a:rPr lang="en-US" sz="2400" b="1">
                <a:solidFill>
                  <a:srgbClr val="0070C0"/>
                </a:solidFill>
              </a:rPr>
              <a:t>1.</a:t>
            </a:r>
          </a:p>
        </p:txBody>
      </p:sp>
      <p:sp>
        <p:nvSpPr>
          <p:cNvPr id="52" name="TextBox 51"/>
          <p:cNvSpPr txBox="1"/>
          <p:nvPr/>
        </p:nvSpPr>
        <p:spPr>
          <a:xfrm>
            <a:off x="1077689" y="1560314"/>
            <a:ext cx="7326082" cy="830997"/>
          </a:xfrm>
          <a:prstGeom prst="rect">
            <a:avLst/>
          </a:prstGeom>
          <a:noFill/>
        </p:spPr>
        <p:txBody>
          <a:bodyPr wrap="square" rtlCol="0">
            <a:spAutoFit/>
          </a:bodyPr>
          <a:lstStyle/>
          <a:p>
            <a:r>
              <a:rPr lang="en-US" sz="2400" dirty="0"/>
              <a:t>Students live and study in a                     school. They only go home at weekends.</a:t>
            </a:r>
          </a:p>
        </p:txBody>
      </p:sp>
      <p:cxnSp>
        <p:nvCxnSpPr>
          <p:cNvPr id="53" name="Straight Connector 52"/>
          <p:cNvCxnSpPr/>
          <p:nvPr/>
        </p:nvCxnSpPr>
        <p:spPr>
          <a:xfrm>
            <a:off x="4572000" y="1906048"/>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2859" y="2440045"/>
            <a:ext cx="474830" cy="461665"/>
          </a:xfrm>
          <a:prstGeom prst="rect">
            <a:avLst/>
          </a:prstGeom>
          <a:noFill/>
        </p:spPr>
        <p:txBody>
          <a:bodyPr wrap="square" rtlCol="0">
            <a:spAutoFit/>
          </a:bodyPr>
          <a:lstStyle/>
          <a:p>
            <a:r>
              <a:rPr lang="en-US" sz="2400" b="1">
                <a:solidFill>
                  <a:srgbClr val="0070C0"/>
                </a:solidFill>
              </a:rPr>
              <a:t>2.</a:t>
            </a:r>
          </a:p>
        </p:txBody>
      </p:sp>
      <p:sp>
        <p:nvSpPr>
          <p:cNvPr id="55" name="TextBox 54"/>
          <p:cNvSpPr txBox="1"/>
          <p:nvPr/>
        </p:nvSpPr>
        <p:spPr>
          <a:xfrm>
            <a:off x="1077689" y="2409620"/>
            <a:ext cx="6509657" cy="461665"/>
          </a:xfrm>
          <a:prstGeom prst="rect">
            <a:avLst/>
          </a:prstGeom>
          <a:noFill/>
        </p:spPr>
        <p:txBody>
          <a:bodyPr wrap="square" rtlCol="0">
            <a:spAutoFit/>
          </a:bodyPr>
          <a:lstStyle/>
          <a:p>
            <a:r>
              <a:rPr lang="en-US" sz="2400" dirty="0"/>
              <a:t>Sunrise is a school in                 .</a:t>
            </a:r>
          </a:p>
        </p:txBody>
      </p:sp>
      <p:cxnSp>
        <p:nvCxnSpPr>
          <p:cNvPr id="56" name="Straight Connector 55"/>
          <p:cNvCxnSpPr>
            <a:cxnSpLocks/>
          </p:cNvCxnSpPr>
          <p:nvPr/>
        </p:nvCxnSpPr>
        <p:spPr>
          <a:xfrm>
            <a:off x="3735991" y="2757130"/>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02859" y="3098830"/>
            <a:ext cx="474830" cy="461665"/>
          </a:xfrm>
          <a:prstGeom prst="rect">
            <a:avLst/>
          </a:prstGeom>
          <a:noFill/>
        </p:spPr>
        <p:txBody>
          <a:bodyPr wrap="square" rtlCol="0">
            <a:spAutoFit/>
          </a:bodyPr>
          <a:lstStyle/>
          <a:p>
            <a:r>
              <a:rPr lang="en-US" sz="2400" b="1">
                <a:solidFill>
                  <a:srgbClr val="0070C0"/>
                </a:solidFill>
              </a:rPr>
              <a:t>3.</a:t>
            </a:r>
          </a:p>
        </p:txBody>
      </p:sp>
      <p:sp>
        <p:nvSpPr>
          <p:cNvPr id="58" name="TextBox 57"/>
          <p:cNvSpPr txBox="1"/>
          <p:nvPr/>
        </p:nvSpPr>
        <p:spPr>
          <a:xfrm>
            <a:off x="1077690" y="3090177"/>
            <a:ext cx="1447301" cy="461665"/>
          </a:xfrm>
          <a:prstGeom prst="rect">
            <a:avLst/>
          </a:prstGeom>
          <a:noFill/>
        </p:spPr>
        <p:txBody>
          <a:bodyPr wrap="square" rtlCol="0">
            <a:spAutoFit/>
          </a:bodyPr>
          <a:lstStyle/>
          <a:p>
            <a:r>
              <a:rPr lang="en-US" sz="2400" dirty="0"/>
              <a:t>There are</a:t>
            </a:r>
          </a:p>
        </p:txBody>
      </p:sp>
      <p:cxnSp>
        <p:nvCxnSpPr>
          <p:cNvPr id="59" name="Straight Connector 58"/>
          <p:cNvCxnSpPr/>
          <p:nvPr/>
        </p:nvCxnSpPr>
        <p:spPr>
          <a:xfrm>
            <a:off x="2411794" y="3437344"/>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02859" y="4158157"/>
            <a:ext cx="474830" cy="461665"/>
          </a:xfrm>
          <a:prstGeom prst="rect">
            <a:avLst/>
          </a:prstGeom>
          <a:noFill/>
        </p:spPr>
        <p:txBody>
          <a:bodyPr wrap="square" rtlCol="0">
            <a:spAutoFit/>
          </a:bodyPr>
          <a:lstStyle/>
          <a:p>
            <a:r>
              <a:rPr lang="en-US" sz="2400" b="1">
                <a:solidFill>
                  <a:srgbClr val="0070C0"/>
                </a:solidFill>
              </a:rPr>
              <a:t>4.</a:t>
            </a:r>
          </a:p>
        </p:txBody>
      </p:sp>
      <p:sp>
        <p:nvSpPr>
          <p:cNvPr id="61" name="TextBox 60"/>
          <p:cNvSpPr txBox="1"/>
          <p:nvPr/>
        </p:nvSpPr>
        <p:spPr>
          <a:xfrm>
            <a:off x="2335777" y="4137375"/>
            <a:ext cx="2167455" cy="461665"/>
          </a:xfrm>
          <a:prstGeom prst="rect">
            <a:avLst/>
          </a:prstGeom>
          <a:noFill/>
        </p:spPr>
        <p:txBody>
          <a:bodyPr wrap="square" rtlCol="0">
            <a:spAutoFit/>
          </a:bodyPr>
          <a:lstStyle/>
          <a:p>
            <a:r>
              <a:rPr lang="en-US" sz="2400" dirty="0"/>
              <a:t>has an art club.</a:t>
            </a:r>
          </a:p>
        </p:txBody>
      </p:sp>
      <p:sp>
        <p:nvSpPr>
          <p:cNvPr id="62" name="TextBox 61"/>
          <p:cNvSpPr txBox="1"/>
          <p:nvPr/>
        </p:nvSpPr>
        <p:spPr>
          <a:xfrm>
            <a:off x="602859" y="4862152"/>
            <a:ext cx="474830" cy="461665"/>
          </a:xfrm>
          <a:prstGeom prst="rect">
            <a:avLst/>
          </a:prstGeom>
          <a:noFill/>
        </p:spPr>
        <p:txBody>
          <a:bodyPr wrap="square" rtlCol="0">
            <a:spAutoFit/>
          </a:bodyPr>
          <a:lstStyle/>
          <a:p>
            <a:r>
              <a:rPr lang="en-US" sz="2400" b="1">
                <a:solidFill>
                  <a:srgbClr val="0070C0"/>
                </a:solidFill>
              </a:rPr>
              <a:t>5.</a:t>
            </a:r>
          </a:p>
        </p:txBody>
      </p:sp>
      <p:sp>
        <p:nvSpPr>
          <p:cNvPr id="64" name="TextBox 63"/>
          <p:cNvSpPr txBox="1"/>
          <p:nvPr/>
        </p:nvSpPr>
        <p:spPr>
          <a:xfrm>
            <a:off x="1077689" y="4862152"/>
            <a:ext cx="7979229" cy="461665"/>
          </a:xfrm>
          <a:prstGeom prst="rect">
            <a:avLst/>
          </a:prstGeom>
          <a:noFill/>
        </p:spPr>
        <p:txBody>
          <a:bodyPr wrap="square" rtlCol="0">
            <a:spAutoFit/>
          </a:bodyPr>
          <a:lstStyle/>
          <a:p>
            <a:r>
              <a:rPr lang="en-US" sz="2400" dirty="0"/>
              <a:t>At Dream School, students learn English with</a:t>
            </a:r>
          </a:p>
        </p:txBody>
      </p:sp>
      <p:cxnSp>
        <p:nvCxnSpPr>
          <p:cNvPr id="65" name="Straight Connector 64"/>
          <p:cNvCxnSpPr/>
          <p:nvPr/>
        </p:nvCxnSpPr>
        <p:spPr>
          <a:xfrm>
            <a:off x="6760213" y="5209319"/>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238497" y="4458749"/>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4FADD1F-BEC9-46AC-9DF2-52566326376F}"/>
              </a:ext>
            </a:extLst>
          </p:cNvPr>
          <p:cNvSpPr txBox="1"/>
          <p:nvPr/>
        </p:nvSpPr>
        <p:spPr>
          <a:xfrm>
            <a:off x="4612730" y="1562271"/>
            <a:ext cx="1297728" cy="461665"/>
          </a:xfrm>
          <a:prstGeom prst="rect">
            <a:avLst/>
          </a:prstGeom>
          <a:noFill/>
        </p:spPr>
        <p:txBody>
          <a:bodyPr wrap="none" rtlCol="0">
            <a:spAutoFit/>
          </a:bodyPr>
          <a:lstStyle/>
          <a:p>
            <a:r>
              <a:rPr lang="en-US" sz="2400" dirty="0">
                <a:solidFill>
                  <a:srgbClr val="00B050"/>
                </a:solidFill>
              </a:rPr>
              <a:t>boarding</a:t>
            </a:r>
          </a:p>
        </p:txBody>
      </p:sp>
      <p:sp>
        <p:nvSpPr>
          <p:cNvPr id="21" name="TextBox 20">
            <a:extLst>
              <a:ext uri="{FF2B5EF4-FFF2-40B4-BE49-F238E27FC236}">
                <a16:creationId xmlns:a16="http://schemas.microsoft.com/office/drawing/2014/main" id="{756D346B-154D-46B1-BBC8-DC1607C08AB2}"/>
              </a:ext>
            </a:extLst>
          </p:cNvPr>
          <p:cNvSpPr txBox="1"/>
          <p:nvPr/>
        </p:nvSpPr>
        <p:spPr>
          <a:xfrm>
            <a:off x="3790366" y="2421413"/>
            <a:ext cx="1073051" cy="461665"/>
          </a:xfrm>
          <a:prstGeom prst="rect">
            <a:avLst/>
          </a:prstGeom>
          <a:noFill/>
        </p:spPr>
        <p:txBody>
          <a:bodyPr wrap="none" rtlCol="0">
            <a:spAutoFit/>
          </a:bodyPr>
          <a:lstStyle/>
          <a:p>
            <a:r>
              <a:rPr lang="en-US" sz="2400" dirty="0">
                <a:solidFill>
                  <a:srgbClr val="00B050"/>
                </a:solidFill>
              </a:rPr>
              <a:t>Sydney</a:t>
            </a:r>
          </a:p>
        </p:txBody>
      </p:sp>
      <p:sp>
        <p:nvSpPr>
          <p:cNvPr id="22" name="TextBox 21">
            <a:extLst>
              <a:ext uri="{FF2B5EF4-FFF2-40B4-BE49-F238E27FC236}">
                <a16:creationId xmlns:a16="http://schemas.microsoft.com/office/drawing/2014/main" id="{E35B48F9-E623-45ED-9A6C-81D25CA0EF62}"/>
              </a:ext>
            </a:extLst>
          </p:cNvPr>
          <p:cNvSpPr txBox="1"/>
          <p:nvPr/>
        </p:nvSpPr>
        <p:spPr>
          <a:xfrm>
            <a:off x="2339016" y="3089377"/>
            <a:ext cx="3476144" cy="461665"/>
          </a:xfrm>
          <a:prstGeom prst="rect">
            <a:avLst/>
          </a:prstGeom>
          <a:noFill/>
        </p:spPr>
        <p:txBody>
          <a:bodyPr wrap="none" rtlCol="0">
            <a:spAutoFit/>
          </a:bodyPr>
          <a:lstStyle/>
          <a:p>
            <a:r>
              <a:rPr lang="en-US" sz="2400" dirty="0">
                <a:solidFill>
                  <a:srgbClr val="00B050"/>
                </a:solidFill>
              </a:rPr>
              <a:t>mountain and green fields</a:t>
            </a:r>
          </a:p>
        </p:txBody>
      </p:sp>
      <p:sp>
        <p:nvSpPr>
          <p:cNvPr id="23" name="TextBox 22">
            <a:extLst>
              <a:ext uri="{FF2B5EF4-FFF2-40B4-BE49-F238E27FC236}">
                <a16:creationId xmlns:a16="http://schemas.microsoft.com/office/drawing/2014/main" id="{4499BD7E-EDC2-46F5-8DF3-B7D9FC022EB6}"/>
              </a:ext>
            </a:extLst>
          </p:cNvPr>
          <p:cNvSpPr txBox="1"/>
          <p:nvPr/>
        </p:nvSpPr>
        <p:spPr>
          <a:xfrm>
            <a:off x="1138673" y="4137375"/>
            <a:ext cx="1899046" cy="461665"/>
          </a:xfrm>
          <a:prstGeom prst="rect">
            <a:avLst/>
          </a:prstGeom>
          <a:noFill/>
        </p:spPr>
        <p:txBody>
          <a:bodyPr wrap="none" rtlCol="0">
            <a:spAutoFit/>
          </a:bodyPr>
          <a:lstStyle/>
          <a:p>
            <a:r>
              <a:rPr lang="en-US" sz="2400" dirty="0">
                <a:solidFill>
                  <a:srgbClr val="00B050"/>
                </a:solidFill>
              </a:rPr>
              <a:t>Dream school</a:t>
            </a:r>
          </a:p>
        </p:txBody>
      </p:sp>
      <p:sp>
        <p:nvSpPr>
          <p:cNvPr id="24" name="TextBox 23">
            <a:extLst>
              <a:ext uri="{FF2B5EF4-FFF2-40B4-BE49-F238E27FC236}">
                <a16:creationId xmlns:a16="http://schemas.microsoft.com/office/drawing/2014/main" id="{DAA5414C-B950-444D-A92A-0181D8CDE2CB}"/>
              </a:ext>
            </a:extLst>
          </p:cNvPr>
          <p:cNvSpPr txBox="1"/>
          <p:nvPr/>
        </p:nvSpPr>
        <p:spPr>
          <a:xfrm>
            <a:off x="6674115" y="4862152"/>
            <a:ext cx="2421082" cy="461665"/>
          </a:xfrm>
          <a:prstGeom prst="rect">
            <a:avLst/>
          </a:prstGeom>
          <a:noFill/>
        </p:spPr>
        <p:txBody>
          <a:bodyPr wrap="square" rtlCol="0">
            <a:spAutoFit/>
          </a:bodyPr>
          <a:lstStyle/>
          <a:p>
            <a:r>
              <a:rPr lang="en-US" sz="2400" dirty="0">
                <a:solidFill>
                  <a:srgbClr val="00B050"/>
                </a:solidFill>
              </a:rPr>
              <a:t>English-speaking</a:t>
            </a:r>
            <a:endParaRPr lang="en-US" sz="2400" dirty="0"/>
          </a:p>
        </p:txBody>
      </p:sp>
      <p:sp>
        <p:nvSpPr>
          <p:cNvPr id="26" name="TextBox 25">
            <a:extLst>
              <a:ext uri="{FF2B5EF4-FFF2-40B4-BE49-F238E27FC236}">
                <a16:creationId xmlns:a16="http://schemas.microsoft.com/office/drawing/2014/main" id="{18E2ABF7-6F84-47E1-A524-3440B4720580}"/>
              </a:ext>
            </a:extLst>
          </p:cNvPr>
          <p:cNvSpPr txBox="1"/>
          <p:nvPr/>
        </p:nvSpPr>
        <p:spPr>
          <a:xfrm>
            <a:off x="3509074" y="3102208"/>
            <a:ext cx="3028950" cy="461665"/>
          </a:xfrm>
          <a:prstGeom prst="rect">
            <a:avLst/>
          </a:prstGeom>
          <a:noFill/>
        </p:spPr>
        <p:txBody>
          <a:bodyPr wrap="square">
            <a:spAutoFit/>
          </a:bodyPr>
          <a:lstStyle/>
          <a:p>
            <a:r>
              <a:rPr lang="en-US" sz="2400" dirty="0"/>
              <a:t>around An Son School.</a:t>
            </a:r>
          </a:p>
        </p:txBody>
      </p:sp>
      <p:sp>
        <p:nvSpPr>
          <p:cNvPr id="27" name="TextBox 26">
            <a:extLst>
              <a:ext uri="{FF2B5EF4-FFF2-40B4-BE49-F238E27FC236}">
                <a16:creationId xmlns:a16="http://schemas.microsoft.com/office/drawing/2014/main" id="{386A4276-1F78-4928-8C78-718BFC6882E0}"/>
              </a:ext>
            </a:extLst>
          </p:cNvPr>
          <p:cNvSpPr txBox="1"/>
          <p:nvPr/>
        </p:nvSpPr>
        <p:spPr>
          <a:xfrm>
            <a:off x="5669687" y="3095381"/>
            <a:ext cx="3028950" cy="461665"/>
          </a:xfrm>
          <a:prstGeom prst="rect">
            <a:avLst/>
          </a:prstGeom>
          <a:noFill/>
        </p:spPr>
        <p:txBody>
          <a:bodyPr wrap="square">
            <a:spAutoFit/>
          </a:bodyPr>
          <a:lstStyle/>
          <a:p>
            <a:r>
              <a:rPr lang="en-US" sz="2400" dirty="0"/>
              <a:t>around An Son School.</a:t>
            </a:r>
          </a:p>
        </p:txBody>
      </p:sp>
      <p:sp>
        <p:nvSpPr>
          <p:cNvPr id="29" name="TextBox 28">
            <a:extLst>
              <a:ext uri="{FF2B5EF4-FFF2-40B4-BE49-F238E27FC236}">
                <a16:creationId xmlns:a16="http://schemas.microsoft.com/office/drawing/2014/main" id="{F0775F2E-9098-4162-B6E9-33896573C5A5}"/>
              </a:ext>
            </a:extLst>
          </p:cNvPr>
          <p:cNvSpPr txBox="1"/>
          <p:nvPr/>
        </p:nvSpPr>
        <p:spPr>
          <a:xfrm>
            <a:off x="1065176" y="5323817"/>
            <a:ext cx="1472328" cy="461665"/>
          </a:xfrm>
          <a:prstGeom prst="rect">
            <a:avLst/>
          </a:prstGeom>
          <a:noFill/>
        </p:spPr>
        <p:txBody>
          <a:bodyPr wrap="square">
            <a:spAutoFit/>
          </a:bodyPr>
          <a:lstStyle/>
          <a:p>
            <a:r>
              <a:rPr lang="en-US" sz="2400" dirty="0">
                <a:solidFill>
                  <a:srgbClr val="00B050"/>
                </a:solidFill>
              </a:rPr>
              <a:t>teachers</a:t>
            </a:r>
            <a:r>
              <a:rPr lang="en-US" sz="2400" dirty="0"/>
              <a:t>.</a:t>
            </a:r>
          </a:p>
        </p:txBody>
      </p:sp>
      <p:sp>
        <p:nvSpPr>
          <p:cNvPr id="31" name="TextBox 30">
            <a:extLst>
              <a:ext uri="{FF2B5EF4-FFF2-40B4-BE49-F238E27FC236}">
                <a16:creationId xmlns:a16="http://schemas.microsoft.com/office/drawing/2014/main" id="{D1B2B0F6-EDA2-4422-9825-CAA15E0C1E3B}"/>
              </a:ext>
            </a:extLst>
          </p:cNvPr>
          <p:cNvSpPr txBox="1"/>
          <p:nvPr/>
        </p:nvSpPr>
        <p:spPr>
          <a:xfrm>
            <a:off x="7804416" y="4903716"/>
            <a:ext cx="251504" cy="461665"/>
          </a:xfrm>
          <a:prstGeom prst="rect">
            <a:avLst/>
          </a:prstGeom>
          <a:noFill/>
        </p:spPr>
        <p:txBody>
          <a:bodyPr wrap="square">
            <a:spAutoFit/>
          </a:bodyPr>
          <a:lstStyle/>
          <a:p>
            <a:r>
              <a:rPr lang="en-US" sz="2400" dirty="0"/>
              <a:t>.</a:t>
            </a:r>
          </a:p>
        </p:txBody>
      </p:sp>
      <p:sp>
        <p:nvSpPr>
          <p:cNvPr id="32" name="TextBox 31">
            <a:extLst>
              <a:ext uri="{FF2B5EF4-FFF2-40B4-BE49-F238E27FC236}">
                <a16:creationId xmlns:a16="http://schemas.microsoft.com/office/drawing/2014/main" id="{A75C2D93-15CF-4C20-9A07-0BBD255B4395}"/>
              </a:ext>
            </a:extLst>
          </p:cNvPr>
          <p:cNvSpPr txBox="1"/>
          <p:nvPr/>
        </p:nvSpPr>
        <p:spPr>
          <a:xfrm>
            <a:off x="2929723" y="4137375"/>
            <a:ext cx="2167455" cy="461665"/>
          </a:xfrm>
          <a:prstGeom prst="rect">
            <a:avLst/>
          </a:prstGeom>
          <a:noFill/>
        </p:spPr>
        <p:txBody>
          <a:bodyPr wrap="square" rtlCol="0">
            <a:spAutoFit/>
          </a:bodyPr>
          <a:lstStyle/>
          <a:p>
            <a:r>
              <a:rPr lang="en-US" sz="2400" dirty="0"/>
              <a:t>has an art club.</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5"/>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p:bldP spid="21" grpId="0"/>
      <p:bldP spid="22" grpId="0"/>
      <p:bldP spid="23" grpId="0"/>
      <p:bldP spid="24" grpId="0"/>
      <p:bldP spid="26" grpId="0"/>
      <p:bldP spid="27" grpId="0"/>
      <p:bldP spid="29"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948197" y="184760"/>
            <a:ext cx="7663950" cy="492443"/>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Answer the questions.</a:t>
            </a:r>
          </a:p>
        </p:txBody>
      </p:sp>
      <p:sp>
        <p:nvSpPr>
          <p:cNvPr id="22" name="TextBox 21"/>
          <p:cNvSpPr txBox="1"/>
          <p:nvPr/>
        </p:nvSpPr>
        <p:spPr>
          <a:xfrm>
            <a:off x="948197" y="1435609"/>
            <a:ext cx="474830" cy="461665"/>
          </a:xfrm>
          <a:prstGeom prst="rect">
            <a:avLst/>
          </a:prstGeom>
          <a:noFill/>
        </p:spPr>
        <p:txBody>
          <a:bodyPr wrap="square" rtlCol="0">
            <a:spAutoFit/>
          </a:bodyPr>
          <a:lstStyle/>
          <a:p>
            <a:r>
              <a:rPr lang="en-US" sz="2400" b="1">
                <a:solidFill>
                  <a:srgbClr val="0070C0"/>
                </a:solidFill>
              </a:rPr>
              <a:t>1.</a:t>
            </a:r>
          </a:p>
        </p:txBody>
      </p:sp>
      <p:sp>
        <p:nvSpPr>
          <p:cNvPr id="23" name="TextBox 22"/>
          <p:cNvSpPr txBox="1"/>
          <p:nvPr/>
        </p:nvSpPr>
        <p:spPr>
          <a:xfrm>
            <a:off x="1423027" y="1383412"/>
            <a:ext cx="7326082" cy="461665"/>
          </a:xfrm>
          <a:prstGeom prst="rect">
            <a:avLst/>
          </a:prstGeom>
          <a:noFill/>
        </p:spPr>
        <p:txBody>
          <a:bodyPr wrap="square" rtlCol="0">
            <a:spAutoFit/>
          </a:bodyPr>
          <a:lstStyle/>
          <a:p>
            <a:r>
              <a:rPr lang="en-US" sz="2400"/>
              <a:t>Which school is a boarding school?</a:t>
            </a:r>
            <a:endParaRPr lang="en-US" sz="2400" dirty="0"/>
          </a:p>
        </p:txBody>
      </p:sp>
      <p:sp>
        <p:nvSpPr>
          <p:cNvPr id="24" name="TextBox 23"/>
          <p:cNvSpPr txBox="1"/>
          <p:nvPr/>
        </p:nvSpPr>
        <p:spPr>
          <a:xfrm>
            <a:off x="948197" y="2582681"/>
            <a:ext cx="474830" cy="461665"/>
          </a:xfrm>
          <a:prstGeom prst="rect">
            <a:avLst/>
          </a:prstGeom>
          <a:noFill/>
        </p:spPr>
        <p:txBody>
          <a:bodyPr wrap="square" rtlCol="0">
            <a:spAutoFit/>
          </a:bodyPr>
          <a:lstStyle/>
          <a:p>
            <a:r>
              <a:rPr lang="en-US" sz="2400" b="1">
                <a:solidFill>
                  <a:srgbClr val="0070C0"/>
                </a:solidFill>
              </a:rPr>
              <a:t>2.</a:t>
            </a:r>
          </a:p>
        </p:txBody>
      </p:sp>
      <p:sp>
        <p:nvSpPr>
          <p:cNvPr id="25" name="TextBox 24"/>
          <p:cNvSpPr txBox="1"/>
          <p:nvPr/>
        </p:nvSpPr>
        <p:spPr>
          <a:xfrm>
            <a:off x="1423027" y="2552256"/>
            <a:ext cx="6509657" cy="461665"/>
          </a:xfrm>
          <a:prstGeom prst="rect">
            <a:avLst/>
          </a:prstGeom>
          <a:noFill/>
        </p:spPr>
        <p:txBody>
          <a:bodyPr wrap="square" rtlCol="0">
            <a:spAutoFit/>
          </a:bodyPr>
          <a:lstStyle/>
          <a:p>
            <a:r>
              <a:rPr lang="en-US" sz="2400" dirty="0"/>
              <a:t>Where is An Son School?</a:t>
            </a:r>
          </a:p>
        </p:txBody>
      </p:sp>
      <p:sp>
        <p:nvSpPr>
          <p:cNvPr id="26" name="TextBox 25"/>
          <p:cNvSpPr txBox="1"/>
          <p:nvPr/>
        </p:nvSpPr>
        <p:spPr>
          <a:xfrm>
            <a:off x="948197" y="3785642"/>
            <a:ext cx="474830" cy="461665"/>
          </a:xfrm>
          <a:prstGeom prst="rect">
            <a:avLst/>
          </a:prstGeom>
          <a:noFill/>
        </p:spPr>
        <p:txBody>
          <a:bodyPr wrap="square" rtlCol="0">
            <a:spAutoFit/>
          </a:bodyPr>
          <a:lstStyle/>
          <a:p>
            <a:r>
              <a:rPr lang="en-US" sz="2400" b="1">
                <a:solidFill>
                  <a:srgbClr val="0070C0"/>
                </a:solidFill>
              </a:rPr>
              <a:t>3.</a:t>
            </a:r>
          </a:p>
        </p:txBody>
      </p:sp>
      <p:sp>
        <p:nvSpPr>
          <p:cNvPr id="27" name="TextBox 26"/>
          <p:cNvSpPr txBox="1"/>
          <p:nvPr/>
        </p:nvSpPr>
        <p:spPr>
          <a:xfrm>
            <a:off x="1423027" y="3776989"/>
            <a:ext cx="7979229" cy="461665"/>
          </a:xfrm>
          <a:prstGeom prst="rect">
            <a:avLst/>
          </a:prstGeom>
          <a:noFill/>
        </p:spPr>
        <p:txBody>
          <a:bodyPr wrap="square" rtlCol="0">
            <a:spAutoFit/>
          </a:bodyPr>
          <a:lstStyle/>
          <a:p>
            <a:r>
              <a:rPr lang="en-US" sz="2400"/>
              <a:t>Is there a school garden in An Son School?</a:t>
            </a:r>
            <a:endParaRPr lang="en-US" sz="2400" dirty="0"/>
          </a:p>
        </p:txBody>
      </p:sp>
      <p:sp>
        <p:nvSpPr>
          <p:cNvPr id="28" name="TextBox 27"/>
          <p:cNvSpPr txBox="1"/>
          <p:nvPr/>
        </p:nvSpPr>
        <p:spPr>
          <a:xfrm>
            <a:off x="948197" y="4957985"/>
            <a:ext cx="474830" cy="461665"/>
          </a:xfrm>
          <a:prstGeom prst="rect">
            <a:avLst/>
          </a:prstGeom>
          <a:noFill/>
        </p:spPr>
        <p:txBody>
          <a:bodyPr wrap="square" rtlCol="0">
            <a:spAutoFit/>
          </a:bodyPr>
          <a:lstStyle/>
          <a:p>
            <a:r>
              <a:rPr lang="en-US" sz="2400" b="1">
                <a:solidFill>
                  <a:srgbClr val="0070C0"/>
                </a:solidFill>
              </a:rPr>
              <a:t>4.</a:t>
            </a:r>
          </a:p>
        </p:txBody>
      </p:sp>
      <p:sp>
        <p:nvSpPr>
          <p:cNvPr id="29" name="TextBox 28"/>
          <p:cNvSpPr txBox="1"/>
          <p:nvPr/>
        </p:nvSpPr>
        <p:spPr>
          <a:xfrm>
            <a:off x="1423027" y="4949332"/>
            <a:ext cx="7979229" cy="461665"/>
          </a:xfrm>
          <a:prstGeom prst="rect">
            <a:avLst/>
          </a:prstGeom>
          <a:noFill/>
        </p:spPr>
        <p:txBody>
          <a:bodyPr wrap="square" rtlCol="0">
            <a:spAutoFit/>
          </a:bodyPr>
          <a:lstStyle/>
          <a:p>
            <a:r>
              <a:rPr lang="en-US" sz="2400"/>
              <a:t>What do Dream School students do in the afternoon?</a:t>
            </a:r>
            <a:endParaRPr lang="en-US" sz="2400" dirty="0"/>
          </a:p>
        </p:txBody>
      </p:sp>
      <p:sp>
        <p:nvSpPr>
          <p:cNvPr id="2" name="TextBox 1">
            <a:extLst>
              <a:ext uri="{FF2B5EF4-FFF2-40B4-BE49-F238E27FC236}">
                <a16:creationId xmlns:a16="http://schemas.microsoft.com/office/drawing/2014/main" id="{95B4C03A-86F6-4BAB-82E7-B123582EEF97}"/>
              </a:ext>
            </a:extLst>
          </p:cNvPr>
          <p:cNvSpPr txBox="1"/>
          <p:nvPr/>
        </p:nvSpPr>
        <p:spPr>
          <a:xfrm>
            <a:off x="1423027" y="1926226"/>
            <a:ext cx="1178528" cy="461665"/>
          </a:xfrm>
          <a:prstGeom prst="rect">
            <a:avLst/>
          </a:prstGeom>
          <a:noFill/>
        </p:spPr>
        <p:txBody>
          <a:bodyPr wrap="none" rtlCol="0">
            <a:spAutoFit/>
          </a:bodyPr>
          <a:lstStyle/>
          <a:p>
            <a:r>
              <a:rPr lang="en-US" sz="2400" dirty="0">
                <a:solidFill>
                  <a:srgbClr val="00B050"/>
                </a:solidFill>
              </a:rPr>
              <a:t>Sunrise.</a:t>
            </a:r>
          </a:p>
        </p:txBody>
      </p:sp>
      <p:sp>
        <p:nvSpPr>
          <p:cNvPr id="42" name="TextBox 41">
            <a:extLst>
              <a:ext uri="{FF2B5EF4-FFF2-40B4-BE49-F238E27FC236}">
                <a16:creationId xmlns:a16="http://schemas.microsoft.com/office/drawing/2014/main" id="{AF90473C-1577-4654-B5EE-DF0D1E638A82}"/>
              </a:ext>
            </a:extLst>
          </p:cNvPr>
          <p:cNvSpPr txBox="1"/>
          <p:nvPr/>
        </p:nvSpPr>
        <p:spPr>
          <a:xfrm>
            <a:off x="1423027" y="3142030"/>
            <a:ext cx="2302233" cy="461665"/>
          </a:xfrm>
          <a:prstGeom prst="rect">
            <a:avLst/>
          </a:prstGeom>
          <a:noFill/>
        </p:spPr>
        <p:txBody>
          <a:bodyPr wrap="none" rtlCol="0">
            <a:spAutoFit/>
          </a:bodyPr>
          <a:lstStyle/>
          <a:p>
            <a:r>
              <a:rPr lang="en-US" sz="2400" dirty="0">
                <a:solidFill>
                  <a:srgbClr val="00B050"/>
                </a:solidFill>
              </a:rPr>
              <a:t>It is in Bac </a:t>
            </a:r>
            <a:r>
              <a:rPr lang="en-US" sz="2400" dirty="0" err="1">
                <a:solidFill>
                  <a:srgbClr val="00B050"/>
                </a:solidFill>
              </a:rPr>
              <a:t>Giang</a:t>
            </a:r>
            <a:r>
              <a:rPr lang="en-US" sz="2400" dirty="0">
                <a:solidFill>
                  <a:srgbClr val="00B050"/>
                </a:solidFill>
              </a:rPr>
              <a:t>.</a:t>
            </a:r>
          </a:p>
        </p:txBody>
      </p:sp>
      <p:sp>
        <p:nvSpPr>
          <p:cNvPr id="43" name="TextBox 42">
            <a:extLst>
              <a:ext uri="{FF2B5EF4-FFF2-40B4-BE49-F238E27FC236}">
                <a16:creationId xmlns:a16="http://schemas.microsoft.com/office/drawing/2014/main" id="{F8D0F641-2208-4262-8D09-0EFA846F6F93}"/>
              </a:ext>
            </a:extLst>
          </p:cNvPr>
          <p:cNvSpPr txBox="1"/>
          <p:nvPr/>
        </p:nvSpPr>
        <p:spPr>
          <a:xfrm>
            <a:off x="1423027" y="4367560"/>
            <a:ext cx="1793568" cy="461665"/>
          </a:xfrm>
          <a:prstGeom prst="rect">
            <a:avLst/>
          </a:prstGeom>
          <a:noFill/>
        </p:spPr>
        <p:txBody>
          <a:bodyPr wrap="none" rtlCol="0">
            <a:spAutoFit/>
          </a:bodyPr>
          <a:lstStyle/>
          <a:p>
            <a:r>
              <a:rPr lang="en-US" sz="2400" dirty="0">
                <a:solidFill>
                  <a:srgbClr val="00B050"/>
                </a:solidFill>
              </a:rPr>
              <a:t>Yes. There is.</a:t>
            </a:r>
          </a:p>
        </p:txBody>
      </p:sp>
      <p:sp>
        <p:nvSpPr>
          <p:cNvPr id="44" name="TextBox 43">
            <a:extLst>
              <a:ext uri="{FF2B5EF4-FFF2-40B4-BE49-F238E27FC236}">
                <a16:creationId xmlns:a16="http://schemas.microsoft.com/office/drawing/2014/main" id="{3CB1F83A-2806-457E-9B13-1C57681BBAE9}"/>
              </a:ext>
            </a:extLst>
          </p:cNvPr>
          <p:cNvSpPr txBox="1"/>
          <p:nvPr/>
        </p:nvSpPr>
        <p:spPr>
          <a:xfrm>
            <a:off x="1423027" y="5548410"/>
            <a:ext cx="4276748" cy="461665"/>
          </a:xfrm>
          <a:prstGeom prst="rect">
            <a:avLst/>
          </a:prstGeom>
          <a:noFill/>
        </p:spPr>
        <p:txBody>
          <a:bodyPr wrap="none" rtlCol="0">
            <a:spAutoFit/>
          </a:bodyPr>
          <a:lstStyle/>
          <a:p>
            <a:r>
              <a:rPr lang="en-US" sz="2400" dirty="0">
                <a:solidFill>
                  <a:srgbClr val="00B050"/>
                </a:solidFill>
              </a:rPr>
              <a:t>They join many interesting clubs.</a:t>
            </a: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976</TotalTime>
  <Words>492</Words>
  <Application>Microsoft Office PowerPoint</Application>
  <PresentationFormat>On-screen Show (4:3)</PresentationFormat>
  <Paragraphs>68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80</cp:revision>
  <dcterms:created xsi:type="dcterms:W3CDTF">2020-12-09T02:04:09Z</dcterms:created>
  <dcterms:modified xsi:type="dcterms:W3CDTF">2023-09-11T01:25:15Z</dcterms:modified>
</cp:coreProperties>
</file>