
<file path=[Content_Types].xml><?xml version="1.0" encoding="utf-8"?>
<Types xmlns="http://schemas.openxmlformats.org/package/2006/content-types">
  <Default Extension="png" ContentType="image/png"/>
  <Default Extension="mp3" ContentType="audio/unknown"/>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321" r:id="rId2"/>
    <p:sldId id="277" r:id="rId3"/>
    <p:sldId id="278" r:id="rId4"/>
    <p:sldId id="279" r:id="rId5"/>
    <p:sldId id="280" r:id="rId6"/>
    <p:sldId id="281" r:id="rId7"/>
    <p:sldId id="282" r:id="rId8"/>
    <p:sldId id="284" r:id="rId9"/>
    <p:sldId id="361" r:id="rId10"/>
    <p:sldId id="362" r:id="rId11"/>
    <p:sldId id="287" r:id="rId12"/>
    <p:sldId id="288" r:id="rId13"/>
    <p:sldId id="289" r:id="rId14"/>
    <p:sldId id="363" r:id="rId15"/>
    <p:sldId id="290" r:id="rId16"/>
    <p:sldId id="394" r:id="rId17"/>
    <p:sldId id="395"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Lst>
  <p:sldSz cx="12192000" cy="6858000"/>
  <p:notesSz cx="6858000" cy="9144000"/>
  <p:embeddedFontLst>
    <p:embeddedFont>
      <p:font typeface="宋体" pitchFamily="2" charset="-122"/>
      <p:regular r:id="rId46"/>
    </p:embeddedFont>
    <p:embeddedFont>
      <p:font typeface="Calibri Light" pitchFamily="34" charset="0"/>
      <p:regular r:id="rId47"/>
      <p:italic r:id="rId48"/>
    </p:embeddedFont>
    <p:embeddedFont>
      <p:font typeface="Segoe UI" pitchFamily="34" charset="0"/>
      <p:regular r:id="rId49"/>
      <p:bold r:id="rId50"/>
      <p:italic r:id="rId51"/>
      <p:boldItalic r:id="rId52"/>
    </p:embeddedFont>
    <p:embeddedFont>
      <p:font typeface="MS PGothic" pitchFamily="34" charset="-128"/>
      <p:regular r:id="rId53"/>
    </p:embeddedFont>
    <p:embeddedFont>
      <p:font typeface=".VnTime" pitchFamily="34" charset="0"/>
      <p:regular r:id="rId54"/>
      <p:bold r:id="rId55"/>
      <p:italic r:id="rId56"/>
      <p:boldItalic r:id="rId57"/>
    </p:embeddedFont>
    <p:embeddedFont>
      <p:font typeface="Cambria" pitchFamily="18" charset="0"/>
      <p:regular r:id="rId58"/>
      <p:bold r:id="rId59"/>
      <p:italic r:id="rId60"/>
      <p:boldItalic r:id="rId61"/>
    </p:embeddedFont>
    <p:embeddedFont>
      <p:font typeface="Calibri"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364" autoAdjust="0"/>
  </p:normalViewPr>
  <p:slideViewPr>
    <p:cSldViewPr snapToGrid="0">
      <p:cViewPr>
        <p:scale>
          <a:sx n="79" d="100"/>
          <a:sy n="79" d="100"/>
        </p:scale>
        <p:origin x="480" y="72"/>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t>
        <a:bodyPr/>
        <a:lstStyle/>
        <a:p>
          <a:endParaRPr lang="en-US"/>
        </a:p>
      </dgm:t>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595365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smtClean="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26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3/19/2024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slide" Target="slide4.xml"/><Relationship Id="rId3" Type="http://schemas.openxmlformats.org/officeDocument/2006/relationships/slideLayout" Target="../slideLayouts/slideLayout2.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18.png"/><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image" Target="../media/image15.png"/><Relationship Id="rId29"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slide" Target="slide3.xml"/><Relationship Id="rId32"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image" Target="../media/image17.png"/><Relationship Id="rId28"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8.xml"/><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slide" Target="slide2.xml"/><Relationship Id="rId27" Type="http://schemas.openxmlformats.org/officeDocument/2006/relationships/image" Target="../media/image19.png"/><Relationship Id="rId30" Type="http://schemas.openxmlformats.org/officeDocument/2006/relationships/slide" Target="slide6.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svg"/><Relationship Id="rId4" Type="http://schemas.openxmlformats.org/officeDocument/2006/relationships/image" Target="../media/image56.png"/><Relationship Id="rId9" Type="http://schemas.openxmlformats.org/officeDocument/2006/relationships/image" Target="../media/image7.svg"/></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03" y="313"/>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a:stretch>
            <a:fillRect/>
          </a:stretch>
        </p:blipFill>
        <p:spPr>
          <a:xfrm>
            <a:off x="4680424" y="5852160"/>
            <a:ext cx="1061107" cy="1061107"/>
          </a:xfrm>
          <a:prstGeom prst="rect">
            <a:avLst/>
          </a:prstGeom>
        </p:spPr>
      </p:pic>
      <p:pic>
        <p:nvPicPr>
          <p:cNvPr id="148" name="Picture 147"/>
          <p:cNvPicPr>
            <a:picLocks noChangeAspect="1"/>
          </p:cNvPicPr>
          <p:nvPr/>
        </p:nvPicPr>
        <p:blipFill>
          <a:blip r:embed="rId16"/>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0" y="-964467"/>
            <a:ext cx="1761897" cy="6059949"/>
          </a:xfrm>
          <a:prstGeom prst="rect">
            <a:avLst/>
          </a:prstGeom>
        </p:spPr>
      </p:pic>
      <p:pic>
        <p:nvPicPr>
          <p:cNvPr id="150" name="Picture 149"/>
          <p:cNvPicPr>
            <a:picLocks noChangeAspect="1"/>
          </p:cNvPicPr>
          <p:nvPr/>
        </p:nvPicPr>
        <p:blipFill>
          <a:blip r:embed="rId18"/>
          <a:stretch>
            <a:fillRect/>
          </a:stretch>
        </p:blipFill>
        <p:spPr>
          <a:xfrm>
            <a:off x="11024" y="5039448"/>
            <a:ext cx="1636966" cy="1083021"/>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0424"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76551"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28184"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pic>
        <p:nvPicPr>
          <p:cNvPr id="22" name="Picture 21"/>
          <p:cNvPicPr>
            <a:picLocks noChangeAspect="1"/>
          </p:cNvPicPr>
          <p:nvPr/>
        </p:nvPicPr>
        <p:blipFill>
          <a:blip r:embed="rId18"/>
          <a:stretch>
            <a:fillRect/>
          </a:stretch>
        </p:blipFill>
        <p:spPr>
          <a:xfrm>
            <a:off x="3116954" y="5394559"/>
            <a:ext cx="1924278" cy="1455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11" name="Rectangle 10"/>
          <p:cNvSpPr/>
          <p:nvPr/>
        </p:nvSpPr>
        <p:spPr>
          <a:xfrm>
            <a:off x="3066824" y="4445673"/>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a:t>
            </a:r>
            <a:r>
              <a:rPr lang="en-US" sz="2800" dirty="0" err="1" smtClea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hận</a:t>
            </a:r>
            <a:r>
              <a:rPr lang="en-US" sz="2800" dirty="0" smtClea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635432" y="5444321"/>
            <a:ext cx="11236270" cy="1083374"/>
          </a:xfrm>
          <a:prstGeom prst="rect">
            <a:avLst/>
          </a:prstGeom>
        </p:spPr>
        <p:txBody>
          <a:bodyPr wrap="square">
            <a:spAutoFit/>
          </a:bodyPr>
          <a:lstStyle/>
          <a:p>
            <a:pPr marL="457200">
              <a:lnSpc>
                <a:spcPct val="115000"/>
              </a:lnSpc>
              <a:spcAft>
                <a:spcPts val="0"/>
              </a:spcAft>
            </a:pPr>
            <a:r>
              <a:rPr lang="fr-FR" sz="2800" b="1" dirty="0" err="1">
                <a:latin typeface="Arial" panose="020B0604020202020204" pitchFamily="34" charset="0"/>
                <a:ea typeface="Calibri" panose="020F0502020204030204" pitchFamily="34" charset="0"/>
                <a:cs typeface="Arial" panose="020B0604020202020204" pitchFamily="34" charset="0"/>
              </a:rPr>
              <a:t>Tên</a:t>
            </a:r>
            <a:r>
              <a:rPr lang="fr-FR" sz="2800" b="1" dirty="0">
                <a:latin typeface="Arial" panose="020B0604020202020204" pitchFamily="34" charset="0"/>
                <a:ea typeface="Calibri" panose="020F0502020204030204" pitchFamily="34" charset="0"/>
                <a:cs typeface="Arial" panose="020B0604020202020204" pitchFamily="34" charset="0"/>
              </a:rPr>
              <a:t> </a:t>
            </a:r>
            <a:r>
              <a:rPr lang="fr-FR" sz="2800" b="1" dirty="0" err="1">
                <a:latin typeface="Arial" panose="020B0604020202020204" pitchFamily="34" charset="0"/>
                <a:ea typeface="Calibri" panose="020F0502020204030204" pitchFamily="34" charset="0"/>
                <a:cs typeface="Arial" panose="020B0604020202020204" pitchFamily="34" charset="0"/>
              </a:rPr>
              <a:t>muối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kèm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a:t>
            </a:r>
            <a:r>
              <a:rPr lang="vi-VN" sz="2800" dirty="0">
                <a:latin typeface="Arial" panose="020B0604020202020204" pitchFamily="34" charset="0"/>
                <a:ea typeface="Calibri" panose="020F0502020204030204" pitchFamily="34" charset="0"/>
                <a:cs typeface="Arial" panose="020B0604020202020204" pitchFamily="34" charset="0"/>
              </a:rPr>
              <a:t>với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có</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nhiều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gốc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acid</a:t>
            </a:r>
            <a:r>
              <a:rPr lang="fr-FR" sz="2800" dirty="0">
                <a:latin typeface="Arial" panose="020B0604020202020204" pitchFamily="34" charset="0"/>
                <a:ea typeface="Calibri" panose="020F0502020204030204" pitchFamily="34" charset="0"/>
                <a:cs typeface="Arial" panose="020B0604020202020204" pitchFamily="34" charset="0"/>
              </a:rPr>
              <a:t>.</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a:solidFill>
                  <a:srgbClr val="000000"/>
                </a:solidFill>
                <a:latin typeface="Times New Roman" panose="02020603050405020304" pitchFamily="18" charset="0"/>
              </a:rPr>
              <a:t> Phân loại:</a:t>
            </a:r>
            <a:endParaRPr lang="en-US" sz="2800" b="0">
              <a:solidFill>
                <a:srgbClr val="000000"/>
              </a:solidFill>
              <a:latin typeface="Times New Roman" panose="02020603050405020304" pitchFamily="18" charset="0"/>
            </a:endParaRPr>
          </a:p>
          <a:p>
            <a:pPr indent="0"/>
            <a:r>
              <a:rPr lang="en-US" sz="2800" b="0">
                <a:solidFill>
                  <a:srgbClr val="000000"/>
                </a:solidFill>
                <a:latin typeface="Times New Roman" panose="02020603050405020304" pitchFamily="18" charset="0"/>
              </a:rPr>
              <a:t>- Theo thành phần, muối được chia làm 2 loại: muối trung hòa và muối acid.</a:t>
            </a:r>
          </a:p>
          <a:p>
            <a:pPr indent="0"/>
            <a:r>
              <a:rPr lang="en-US" sz="2800" b="0">
                <a:solidFill>
                  <a:srgbClr val="000000"/>
                </a:solidFill>
                <a:latin typeface="Times New Roman" panose="02020603050405020304" pitchFamily="18" charset="0"/>
              </a:rPr>
              <a:t>+ Muối trung hòa: là muối mà trong gốc acid không có nguyên tử hyđrogen.</a:t>
            </a:r>
          </a:p>
          <a:p>
            <a:pPr indent="0"/>
            <a:r>
              <a:rPr lang="en-US" sz="2800" b="0">
                <a:solidFill>
                  <a:srgbClr val="000000"/>
                </a:solidFill>
                <a:latin typeface="Times New Roman" panose="02020603050405020304" pitchFamily="18" charset="0"/>
              </a:rPr>
              <a:t>Ví dụ: Na</a:t>
            </a:r>
            <a:r>
              <a:rPr lang="en-US" sz="2800" b="0" baseline="-25000">
                <a:solidFill>
                  <a:srgbClr val="000000"/>
                </a:solidFill>
                <a:latin typeface="Times New Roman" panose="02020603050405020304" pitchFamily="18" charset="0"/>
              </a:rPr>
              <a:t>2</a:t>
            </a:r>
            <a:r>
              <a:rPr lang="en-US" sz="2800" b="0">
                <a:solidFill>
                  <a:srgbClr val="000000"/>
                </a:solidFill>
                <a:latin typeface="Times New Roman" panose="02020603050405020304" pitchFamily="18" charset="0"/>
              </a:rPr>
              <a:t>SO</a:t>
            </a:r>
            <a:r>
              <a:rPr lang="en-US" sz="2800" b="0" baseline="-25000">
                <a:solidFill>
                  <a:srgbClr val="000000"/>
                </a:solidFill>
                <a:latin typeface="Times New Roman" panose="02020603050405020304" pitchFamily="18" charset="0"/>
              </a:rPr>
              <a:t>4</a:t>
            </a:r>
            <a:r>
              <a:rPr lang="en-US" sz="2800" b="0">
                <a:solidFill>
                  <a:srgbClr val="000000"/>
                </a:solidFill>
                <a:latin typeface="Times New Roman" panose="02020603050405020304" pitchFamily="18" charset="0"/>
              </a:rPr>
              <a:t>, CaCO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p>
          <a:p>
            <a:pPr indent="0"/>
            <a:r>
              <a:rPr lang="en-US" sz="2800" b="0">
                <a:solidFill>
                  <a:srgbClr val="000000"/>
                </a:solidFill>
                <a:latin typeface="Times New Roman" panose="02020603050405020304" pitchFamily="18" charset="0"/>
              </a:rPr>
              <a:t>+ Muối acid: là muối mà trong đó gốc axit còn nguyên tử hyđrogen.</a:t>
            </a:r>
          </a:p>
          <a:p>
            <a:pPr indent="0"/>
            <a:r>
              <a:rPr lang="en-US" sz="2800" b="0">
                <a:solidFill>
                  <a:srgbClr val="000000"/>
                </a:solidFill>
                <a:latin typeface="Times New Roman" panose="02020603050405020304" pitchFamily="18" charset="0"/>
              </a:rPr>
              <a:t>Ví dụ: NaHCO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Ba(HCO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r>
              <a:rPr lang="en-US" sz="2800" b="0" baseline="-25000">
                <a:solidFill>
                  <a:srgbClr val="000000"/>
                </a:solidFill>
                <a:latin typeface="Times New Roman" panose="02020603050405020304" pitchFamily="18" charset="0"/>
              </a:rPr>
              <a:t>2</a:t>
            </a:r>
            <a:endParaRPr lang="en-US" sz="28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0506710"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u="sng">
                <a:latin typeface="Times New Roman" panose="02020603050405020304" pitchFamily="18" charset="0"/>
                <a:cs typeface="Calibri" panose="020F0502020204030204" pitchFamily="34" charset="0"/>
              </a:rPr>
              <a:t>2. Công thức hoá học của phân tử muối:</a:t>
            </a:r>
            <a:endParaRPr lang="en-US" sz="2400" b="1">
              <a:latin typeface="Times New Roman" panose="02020603050405020304" pitchFamily="18" charset="0"/>
              <a:cs typeface="Calibri" panose="020F0502020204030204" pitchFamily="34" charset="0"/>
            </a:endParaRP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3.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1020445" y="1315085"/>
            <a:ext cx="10810240" cy="3538220"/>
          </a:xfrm>
          <a:prstGeom prst="rect">
            <a:avLst/>
          </a:prstGeom>
          <a:noFill/>
          <a:ln w="9525">
            <a:noFill/>
          </a:ln>
        </p:spPr>
        <p:txBody>
          <a:bodyPr wrap="square">
            <a:spAutoFit/>
          </a:bodyPr>
          <a:lstStyle/>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a:t>
            </a:r>
          </a:p>
          <a:p>
            <a:pPr indent="0"/>
            <a:r>
              <a:rPr lang="en-US" sz="2800" b="0">
                <a:latin typeface="Times New Roman" panose="02020603050405020304" pitchFamily="18" charset="0"/>
                <a:cs typeface="Calibri" panose="020F0502020204030204" pitchFamily="34" charset="0"/>
              </a:rPr>
              <a:t>- Các muối </a:t>
            </a:r>
            <a:r>
              <a:rPr lang="en-US" sz="2800" b="0">
                <a:latin typeface="Times New Roman" panose="02020603050405020304" pitchFamily="18" charset="0"/>
              </a:rPr>
              <a:t>chloride đều tan trừ AgCl</a:t>
            </a:r>
          </a:p>
          <a:p>
            <a:pPr indent="0"/>
            <a:r>
              <a:rPr lang="en-US" sz="2800" b="0">
                <a:latin typeface="Times New Roman" panose="02020603050405020304" pitchFamily="18" charset="0"/>
              </a:rPr>
              <a:t>-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a:t>
            </a:r>
          </a:p>
          <a:p>
            <a:pPr indent="0"/>
            <a:r>
              <a:rPr lang="en-US" sz="2800" b="0">
                <a:latin typeface="Times New Roman" panose="02020603050405020304" pitchFamily="18" charset="0"/>
                <a:cs typeface="Calibri" panose="020F0502020204030204" pitchFamily="34" charset="0"/>
              </a:rPr>
              <a:t>- Tất cả cá muối K, Na, Li, ammonium đều tan.</a:t>
            </a:r>
          </a:p>
          <a:p>
            <a:pPr indent="0"/>
            <a:r>
              <a:rPr lang="en-US" sz="2800" b="0">
                <a:latin typeface="Times New Roman" panose="02020603050405020304" pitchFamily="18" charset="0"/>
                <a:cs typeface="Calibri" panose="020F0502020204030204" pitchFamily="34" charset="0"/>
              </a:rPr>
              <a:t>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chất hóa học</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lstStyle/>
          <a:p>
            <a:pPr indent="0" algn="l"/>
            <a:r>
              <a:rPr lang="en-US" sz="2400" b="1">
                <a:solidFill>
                  <a:srgbClr val="000000"/>
                </a:solidFill>
                <a:latin typeface="Times New Roman" panose="02020603050405020304" pitchFamily="18" charset="0"/>
                <a:cs typeface="Arial" panose="020B0604020202020204" pitchFamily="34" charset="0"/>
              </a:rPr>
              <a:t>Phiếu học tập số </a:t>
            </a:r>
            <a:endParaRPr lang="en-US" sz="2400" b="0">
              <a:solidFill>
                <a:srgbClr val="000000"/>
              </a:solidFill>
              <a:latin typeface="Times New Roman" panose="02020603050405020304" pitchFamily="18" charset="0"/>
              <a:cs typeface="Arial" panose="020B0604020202020204" pitchFamily="34" charset="0"/>
            </a:endParaRPr>
          </a:p>
          <a:p>
            <a:pPr indent="0" algn="l"/>
            <a:r>
              <a:rPr lang="en-US" sz="2400" b="0">
                <a:solidFill>
                  <a:srgbClr val="000000"/>
                </a:solidFill>
                <a:latin typeface="Times New Roman" panose="02020603050405020304" pitchFamily="18" charset="0"/>
                <a:cs typeface="Arial" panose="020B0604020202020204" pitchFamily="34" charset="0"/>
              </a:rPr>
              <a:t>1.(Trạm 1) Nêu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2.</a:t>
            </a:r>
            <a:r>
              <a:rPr lang="en-US" sz="2400">
                <a:solidFill>
                  <a:srgbClr val="000000"/>
                </a:solidFill>
                <a:latin typeface="Times New Roman" panose="02020603050405020304" pitchFamily="18" charset="0"/>
                <a:cs typeface="Arial" panose="020B0604020202020204" pitchFamily="34" charset="0"/>
                <a:sym typeface="+mn-ea"/>
              </a:rPr>
              <a:t>(Trạm 1)</a:t>
            </a:r>
            <a:r>
              <a:rPr lang="en-US" sz="2400" b="0">
                <a:solidFill>
                  <a:srgbClr val="000000"/>
                </a:solidFill>
                <a:latin typeface="Times New Roman" panose="02020603050405020304" pitchFamily="18" charset="0"/>
                <a:cs typeface="Arial" panose="020B0604020202020204" pitchFamily="34" charset="0"/>
              </a:rPr>
              <a:t> Nêu thí nghiệm thể hiện từng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3.</a:t>
            </a:r>
            <a:r>
              <a:rPr lang="en-US" sz="2400">
                <a:solidFill>
                  <a:srgbClr val="000000"/>
                </a:solidFill>
                <a:latin typeface="Times New Roman" panose="02020603050405020304" pitchFamily="18" charset="0"/>
                <a:cs typeface="Arial" panose="020B0604020202020204" pitchFamily="34" charset="0"/>
                <a:sym typeface="+mn-ea"/>
              </a:rPr>
              <a:t>(Trạm 2)</a:t>
            </a:r>
            <a:r>
              <a:rPr lang="en-US" sz="2400" b="0">
                <a:solidFill>
                  <a:srgbClr val="000000"/>
                </a:solidFill>
                <a:latin typeface="Times New Roman" panose="02020603050405020304" pitchFamily="18" charset="0"/>
                <a:cs typeface="Arial" panose="020B0604020202020204" pitchFamily="34" charset="0"/>
              </a:rPr>
              <a:t> Nêu cách tiến hành thí nghiệm.</a:t>
            </a:r>
          </a:p>
          <a:p>
            <a:pPr indent="0" algn="l"/>
            <a:r>
              <a:rPr lang="en-US" sz="2400" b="0">
                <a:solidFill>
                  <a:srgbClr val="000000"/>
                </a:solidFill>
                <a:latin typeface="Times New Roman" panose="02020603050405020304" pitchFamily="18" charset="0"/>
                <a:cs typeface="Arial" panose="020B0604020202020204" pitchFamily="34" charset="0"/>
              </a:rPr>
              <a:t> 4.</a:t>
            </a:r>
            <a:r>
              <a:rPr lang="en-US" sz="2400">
                <a:solidFill>
                  <a:srgbClr val="000000"/>
                </a:solidFill>
                <a:latin typeface="Times New Roman" panose="02020603050405020304" pitchFamily="18" charset="0"/>
                <a:cs typeface="Arial" panose="020B0604020202020204" pitchFamily="34" charset="0"/>
                <a:sym typeface="+mn-ea"/>
              </a:rPr>
              <a:t>(Trạm 3)</a:t>
            </a:r>
            <a:r>
              <a:rPr lang="en-US" sz="2400" b="0">
                <a:solidFill>
                  <a:srgbClr val="000000"/>
                </a:solidFill>
                <a:latin typeface="Times New Roman" panose="02020603050405020304" pitchFamily="18" charset="0"/>
                <a:cs typeface="Arial" panose="020B0604020202020204" pitchFamily="34" charset="0"/>
              </a:rPr>
              <a:t>Nêu hiện tượng, viết PTHH của từng thí nghiệm? </a:t>
            </a:r>
            <a:endParaRPr lang="en-US" sz="2400"/>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00" grpId="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2745740" y="666750"/>
            <a:ext cx="7319645" cy="460375"/>
          </a:xfrm>
          <a:prstGeom prst="rect">
            <a:avLst/>
          </a:prstGeom>
          <a:noFill/>
          <a:ln w="9525">
            <a:noFill/>
          </a:ln>
        </p:spPr>
        <p:txBody>
          <a:bodyPr wrap="square">
            <a:spAutoFit/>
          </a:bodyPr>
          <a:lstStyle/>
          <a:p>
            <a:pPr indent="0"/>
            <a:r>
              <a:rPr lang="en-US" sz="2400" b="1">
                <a:solidFill>
                  <a:srgbClr val="000000"/>
                </a:solidFill>
                <a:latin typeface="Times New Roman" panose="02020603050405020304" pitchFamily="18" charset="0"/>
                <a:ea typeface="SimSun" panose="02010600030101010101" pitchFamily="2" charset="-122"/>
              </a:rPr>
              <a:t>TN 2:Dung dịch </a:t>
            </a:r>
            <a:r>
              <a:rPr lang="en-US" sz="2400" b="1">
                <a:latin typeface="Times New Roman" panose="02020603050405020304" pitchFamily="18" charset="0"/>
                <a:ea typeface="SimSun" panose="02010600030101010101" pitchFamily="2" charset="-122"/>
              </a:rPr>
              <a:t>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H</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581650"/>
        </p:xfrm>
        <a:graphic>
          <a:graphicData uri="http://schemas.openxmlformats.org/drawingml/2006/table">
            <a:tbl>
              <a:tblPr firstRow="1" bandRow="1">
                <a:tableStyleId>{5940675A-B579-460E-94D1-54222C63F5DA}</a:tableStyleId>
              </a:tblPr>
              <a:tblGrid>
                <a:gridCol w="770255"/>
                <a:gridCol w="3383915"/>
                <a:gridCol w="3646805"/>
                <a:gridCol w="4004945"/>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Fe tác dụng với 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H</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và tạo kết tủa trắng.</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tác dụng với NaOH tạo kết tủa xanh da trời. PTHH:</a:t>
            </a:r>
          </a:p>
        </p:txBody>
      </p:sp>
      <p:sp>
        <p:nvSpPr>
          <p:cNvPr id="17" name="Rectangles 16"/>
          <p:cNvSpPr/>
          <p:nvPr/>
        </p:nvSpPr>
        <p:spPr>
          <a:xfrm>
            <a:off x="7973060" y="4026535"/>
            <a:ext cx="400621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a:solidFill>
                  <a:schemeClr val="tx1"/>
                </a:solidFill>
                <a:latin typeface="Times New Roman" panose="02020603050405020304" pitchFamily="18" charset="0"/>
                <a:cs typeface="Times New Roman" panose="02020603050405020304" pitchFamily="18" charset="0"/>
                <a:sym typeface="+mn-ea"/>
              </a:rPr>
              <a:t>CuSO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+ 2NaOH   </a:t>
            </a:r>
            <a:r>
              <a:rPr lang="en-US" sz="2000" baseline="-25000">
                <a:solidFill>
                  <a:schemeClr val="tx1"/>
                </a:solidFill>
                <a:latin typeface="Times New Roman" panose="02020603050405020304" pitchFamily="18" charset="0"/>
                <a:cs typeface="Times New Roman" panose="02020603050405020304" pitchFamily="18" charset="0"/>
                <a:sym typeface="+mn-ea"/>
              </a:rPr>
              <a:t>      </a:t>
            </a:r>
            <a:r>
              <a:rPr lang="en-US" sz="2000">
                <a:solidFill>
                  <a:schemeClr val="tx1"/>
                </a:solidFill>
                <a:latin typeface="Times New Roman" panose="02020603050405020304" pitchFamily="18" charset="0"/>
                <a:cs typeface="Times New Roman" panose="02020603050405020304" pitchFamily="18" charset="0"/>
                <a:sym typeface="+mn-ea"/>
              </a:rPr>
              <a:t>    Cu(OH)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 Na</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Na</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tạo kết tủa trắng.</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10106978" y="4368800"/>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4525" y="946150"/>
            <a:ext cx="11146790" cy="1370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Rectangle 1"/>
          <p:cNvSpPr/>
          <p:nvPr/>
        </p:nvSpPr>
        <p:spPr>
          <a:xfrm>
            <a:off x="553085" y="2729230"/>
            <a:ext cx="11396345" cy="1789430"/>
          </a:xfrm>
          <a:prstGeom prst="rect">
            <a:avLst/>
          </a:prstGeom>
        </p:spPr>
        <p:txBody>
          <a:bodyPr wrap="square">
            <a:spAutoFit/>
          </a:bodyPr>
          <a:lstStyle/>
          <a:p>
            <a:pPr algn="just">
              <a:lnSpc>
                <a:spcPct val="115000"/>
              </a:lnSpc>
              <a:spcAft>
                <a:spcPts val="1000"/>
              </a:spcAft>
            </a:pPr>
            <a:r>
              <a:rPr lang="vi-VN" sz="3200" dirty="0" smtClean="0">
                <a:solidFill>
                  <a:schemeClr val="tx1"/>
                </a:solidFill>
                <a:latin typeface="Times New Roman" panose="02020603050405020304" pitchFamily="18" charset="0"/>
                <a:ea typeface="Times New Roman" panose="02020603050405020304" pitchFamily="18" charset="0"/>
              </a:rPr>
              <a:t>Phản ứng trao đổi</a:t>
            </a:r>
            <a:r>
              <a:rPr lang="en-US" altLang="vi-VN" sz="3200" dirty="0" smtClean="0">
                <a:solidFill>
                  <a:schemeClr val="tx1"/>
                </a:solidFill>
                <a:latin typeface="Times New Roman" panose="02020603050405020304" pitchFamily="18" charset="0"/>
                <a:ea typeface="Times New Roman" panose="02020603050405020304" pitchFamily="18" charset="0"/>
              </a:rPr>
              <a:t> l</a:t>
            </a:r>
            <a:r>
              <a:rPr lang="vi-VN" sz="3200" dirty="0" smtClean="0">
                <a:solidFill>
                  <a:schemeClr val="tx1"/>
                </a:solidFill>
                <a:latin typeface="Times New Roman" panose="02020603050405020304" pitchFamily="18" charset="0"/>
                <a:ea typeface="Times New Roman" panose="02020603050405020304" pitchFamily="18" charset="0"/>
              </a:rPr>
              <a:t>à PƯHH trong đó 2 hợp chất tham gia phản ứng trao đổi với nhau những thành phần cấu tạo của chúng để tạo ra những hợp chất mới.</a:t>
            </a:r>
            <a:endParaRPr lang="vi-VN" sz="3200" dirty="0" smtClean="0">
              <a:solidFill>
                <a:schemeClr val="tx1"/>
              </a:solidFill>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774065" y="1084580"/>
            <a:ext cx="10955020" cy="1076325"/>
          </a:xfrm>
          <a:prstGeom prst="rect">
            <a:avLst/>
          </a:prstGeom>
          <a:noFill/>
          <a:ln w="9525">
            <a:noFill/>
          </a:ln>
        </p:spPr>
        <p:txBody>
          <a:bodyPr wrap="square">
            <a:spAutoFit/>
          </a:bodyPr>
          <a:lstStyle/>
          <a:p>
            <a:pPr indent="0"/>
            <a:r>
              <a:rPr lang="en-US" sz="3200" b="0">
                <a:latin typeface="Times New Roman" panose="02020603050405020304" pitchFamily="18" charset="0"/>
              </a:rPr>
              <a:t>HS quan sát, </a:t>
            </a:r>
            <a:r>
              <a:rPr lang="en-US" sz="3200">
                <a:solidFill>
                  <a:srgbClr val="000000"/>
                </a:solidFill>
                <a:latin typeface="Times New Roman" panose="02020603050405020304" pitchFamily="18" charset="0"/>
                <a:sym typeface="+mn-ea"/>
              </a:rPr>
              <a:t>phân tích</a:t>
            </a:r>
            <a:r>
              <a:rPr lang="en-US" sz="3200" b="0">
                <a:latin typeface="Times New Roman" panose="02020603050405020304" pitchFamily="18" charset="0"/>
              </a:rPr>
              <a:t> các PTHH ở các thí nghiệm 2,3,4 và rút ra nhận xét: </a:t>
            </a:r>
            <a:r>
              <a:rPr lang="en-US" sz="3200" b="0">
                <a:solidFill>
                  <a:srgbClr val="000000"/>
                </a:solidFill>
                <a:latin typeface="Times New Roman" panose="02020603050405020304" pitchFamily="18" charset="0"/>
              </a:rPr>
              <a:t>PƯ trao đổi là gì?</a:t>
            </a:r>
            <a:endParaRPr lang="en-US" sz="3200"/>
          </a:p>
        </p:txBody>
      </p:sp>
      <p:sp>
        <p:nvSpPr>
          <p:cNvPr id="4" name="Text Box 3"/>
          <p:cNvSpPr txBox="1"/>
          <p:nvPr/>
        </p:nvSpPr>
        <p:spPr>
          <a:xfrm>
            <a:off x="774065" y="4759325"/>
            <a:ext cx="10447655" cy="58356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 </a:t>
            </a:r>
            <a:r>
              <a:rPr lang="en-US" sz="3200" b="0" u="sng">
                <a:solidFill>
                  <a:srgbClr val="000000"/>
                </a:solidFill>
                <a:latin typeface="Times New Roman" panose="02020603050405020304" pitchFamily="18" charset="0"/>
              </a:rPr>
              <a:t>Lưu ý:</a:t>
            </a:r>
            <a:r>
              <a:rPr lang="en-US" sz="3200" b="0">
                <a:solidFill>
                  <a:srgbClr val="000000"/>
                </a:solidFill>
                <a:latin typeface="Times New Roman" panose="02020603050405020304" pitchFamily="18" charset="0"/>
              </a:rPr>
              <a:t> Phản ứng trung hoà cũng thuộc phản ứng trao đổi                             </a:t>
            </a:r>
            <a:endParaRPr lang="en-US" sz="3200"/>
          </a:p>
        </p:txBody>
      </p:sp>
      <p:sp>
        <p:nvSpPr>
          <p:cNvPr id="6" name="Text Box 5"/>
          <p:cNvSpPr txBox="1"/>
          <p:nvPr/>
        </p:nvSpPr>
        <p:spPr>
          <a:xfrm>
            <a:off x="2673350" y="5342890"/>
            <a:ext cx="7381875" cy="107632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2NaOH +H</a:t>
            </a:r>
            <a:r>
              <a:rPr lang="en-US" sz="3200" b="0" baseline="-25000">
                <a:solidFill>
                  <a:srgbClr val="000000"/>
                </a:solidFill>
                <a:latin typeface="Times New Roman" panose="02020603050405020304" pitchFamily="18" charset="0"/>
              </a:rPr>
              <a:t>2</a:t>
            </a:r>
            <a:r>
              <a:rPr lang="en-US" sz="3200" b="0">
                <a:solidFill>
                  <a:srgbClr val="000000"/>
                </a:solidFill>
                <a:latin typeface="Times New Roman" panose="02020603050405020304" pitchFamily="18" charset="0"/>
              </a:rPr>
              <a:t>SO</a:t>
            </a:r>
            <a:r>
              <a:rPr lang="en-US" sz="3200" b="0" baseline="-25000">
                <a:solidFill>
                  <a:srgbClr val="000000"/>
                </a:solidFill>
                <a:latin typeface="Times New Roman" panose="02020603050405020304" pitchFamily="18" charset="0"/>
              </a:rPr>
              <a:t>4    -&gt;       </a:t>
            </a:r>
            <a:r>
              <a:rPr lang="en-US" sz="3200">
                <a:solidFill>
                  <a:srgbClr val="000000"/>
                </a:solidFill>
                <a:latin typeface="Times New Roman" panose="02020603050405020304" pitchFamily="18" charset="0"/>
                <a:sym typeface="+mn-ea"/>
              </a:rPr>
              <a:t>Na</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SO</a:t>
            </a:r>
            <a:r>
              <a:rPr lang="en-US" sz="3200" baseline="-25000">
                <a:solidFill>
                  <a:srgbClr val="000000"/>
                </a:solidFill>
                <a:latin typeface="Times New Roman" panose="02020603050405020304" pitchFamily="18" charset="0"/>
                <a:sym typeface="+mn-ea"/>
              </a:rPr>
              <a:t>4</a:t>
            </a:r>
            <a:r>
              <a:rPr lang="en-US" sz="3200">
                <a:solidFill>
                  <a:srgbClr val="000000"/>
                </a:solidFill>
                <a:latin typeface="Times New Roman" panose="02020603050405020304" pitchFamily="18" charset="0"/>
                <a:sym typeface="+mn-ea"/>
              </a:rPr>
              <a:t>+2H</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O</a:t>
            </a:r>
            <a:endParaRPr lang="en-US" sz="3200"/>
          </a:p>
          <a:p>
            <a:pPr indent="0"/>
            <a:endParaRPr lang="en-US" sz="32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0" grpId="1"/>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8" name="Text Box 7"/>
          <p:cNvSpPr txBox="1"/>
          <p:nvPr/>
        </p:nvSpPr>
        <p:spPr>
          <a:xfrm>
            <a:off x="458470" y="848360"/>
            <a:ext cx="11432540" cy="1198880"/>
          </a:xfrm>
          <a:prstGeom prst="rect">
            <a:avLst/>
          </a:prstGeom>
          <a:noFill/>
          <a:ln w="9525">
            <a:noFill/>
          </a:ln>
        </p:spPr>
        <p:txBody>
          <a:bodyPr wrap="square">
            <a:spAutoFit/>
          </a:bodyPr>
          <a:lstStyle/>
          <a:p>
            <a:pPr indent="0"/>
            <a:r>
              <a:rPr lang="en-US" sz="2400" b="1">
                <a:latin typeface="Times New Roman" panose="02020603050405020304" pitchFamily="18" charset="0"/>
              </a:rPr>
              <a:t>1.Tính chất hóa học của muối</a:t>
            </a:r>
            <a:endParaRPr lang="en-US" sz="2400" b="0">
              <a:solidFill>
                <a:srgbClr val="232323"/>
              </a:solidFill>
              <a:latin typeface="Times New Roman" panose="02020603050405020304" pitchFamily="18" charset="0"/>
            </a:endParaRPr>
          </a:p>
          <a:p>
            <a:pPr indent="0"/>
            <a:r>
              <a:rPr lang="en-US" sz="2400" b="1">
                <a:solidFill>
                  <a:srgbClr val="232323"/>
                </a:solidFill>
                <a:latin typeface="Times New Roman" panose="02020603050405020304" pitchFamily="18" charset="0"/>
              </a:rPr>
              <a:t>a.</a:t>
            </a:r>
            <a:r>
              <a:rPr lang="en-US" sz="2400" b="0">
                <a:solidFill>
                  <a:srgbClr val="232323"/>
                </a:solidFill>
                <a:latin typeface="Times New Roman" panose="02020603050405020304" pitchFamily="18" charset="0"/>
              </a:rPr>
              <a:t> </a:t>
            </a:r>
            <a:r>
              <a:rPr lang="en-US" sz="2400" b="1">
                <a:latin typeface="Times New Roman" panose="02020603050405020304" pitchFamily="18" charset="0"/>
                <a:cs typeface="Segoe UI" panose="020B0502040204020203" charset="0"/>
              </a:rPr>
              <a:t>Muối tác dụng với kim loại:</a:t>
            </a:r>
            <a:r>
              <a:rPr lang="en-US" sz="2400" b="0">
                <a:latin typeface="Times New Roman" panose="02020603050405020304" pitchFamily="18" charset="0"/>
                <a:cs typeface="Segoe UI" panose="020B0502040204020203" charset="0"/>
              </a:rPr>
              <a:t> Kim loại mạnh hơn có thể đẩy kim loại yếu hơn ra khỏi dung dịch muối của nó.</a:t>
            </a:r>
            <a:endParaRPr lang="en-US" sz="2400"/>
          </a:p>
        </p:txBody>
      </p:sp>
      <p:sp>
        <p:nvSpPr>
          <p:cNvPr id="9" name="Text Box 8"/>
          <p:cNvSpPr txBox="1"/>
          <p:nvPr/>
        </p:nvSpPr>
        <p:spPr>
          <a:xfrm>
            <a:off x="3493135" y="171418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VD: Fe + CuSO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FeSO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Cu</a:t>
            </a:r>
            <a:endParaRPr lang="en-US" sz="2400"/>
          </a:p>
        </p:txBody>
      </p:sp>
      <p:cxnSp>
        <p:nvCxnSpPr>
          <p:cNvPr id="1967435393" name="Straight Arrow Connector 6"/>
          <p:cNvCxnSpPr/>
          <p:nvPr/>
        </p:nvCxnSpPr>
        <p:spPr>
          <a:xfrm>
            <a:off x="5895023" y="196342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347345" y="2060575"/>
            <a:ext cx="119081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b. </a:t>
            </a:r>
            <a:r>
              <a:rPr lang="en-US" sz="2400" b="1">
                <a:latin typeface="Times New Roman" panose="02020603050405020304" pitchFamily="18" charset="0"/>
                <a:cs typeface="Segoe UI" panose="020B0502040204020203" charset="0"/>
              </a:rPr>
              <a:t>Muối tác dụng với dung dịch acid: </a:t>
            </a:r>
            <a:r>
              <a:rPr lang="en-US" sz="2400">
                <a:latin typeface="Times New Roman" panose="02020603050405020304" pitchFamily="18" charset="0"/>
                <a:cs typeface="Segoe UI" panose="020B0502040204020203" charset="0"/>
              </a:rPr>
              <a:t>Acid mạnh hơn đẩy được acid yếu hơn ra khỏi muối của nó. Sản phẩm của phản ứng tạo thành có ít nhất một chất là chất khí/chất ít tan/ không tan</a:t>
            </a:r>
            <a:endParaRPr lang="en-US" sz="2400"/>
          </a:p>
        </p:txBody>
      </p:sp>
      <p:sp>
        <p:nvSpPr>
          <p:cNvPr id="11" name="Text Box 10"/>
          <p:cNvSpPr txBox="1"/>
          <p:nvPr/>
        </p:nvSpPr>
        <p:spPr>
          <a:xfrm>
            <a:off x="2291080" y="2792178"/>
            <a:ext cx="6316345" cy="460375"/>
          </a:xfrm>
          <a:prstGeom prst="rect">
            <a:avLst/>
          </a:prstGeom>
          <a:noFill/>
          <a:ln w="9525">
            <a:noFill/>
          </a:ln>
        </p:spPr>
        <p:txBody>
          <a:bodyPr wrap="square">
            <a:spAutoFit/>
          </a:bodyPr>
          <a:lstStyle/>
          <a:p>
            <a:pPr indent="0"/>
            <a:r>
              <a:rPr lang="en-US" sz="2400" b="0" dirty="0">
                <a:latin typeface="Times New Roman" panose="02020603050405020304" pitchFamily="18" charset="0"/>
                <a:ea typeface="SimSun" panose="02010600030101010101" pitchFamily="2" charset="-122"/>
              </a:rPr>
              <a:t>VD:   H</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SO</a:t>
            </a:r>
            <a:r>
              <a:rPr lang="en-US" sz="2400" b="0" baseline="-25000" dirty="0">
                <a:latin typeface="Times New Roman" panose="02020603050405020304" pitchFamily="18" charset="0"/>
                <a:ea typeface="SimSun" panose="02010600030101010101" pitchFamily="2" charset="-122"/>
              </a:rPr>
              <a:t>4   </a:t>
            </a:r>
            <a:r>
              <a:rPr lang="en-US" sz="2400" b="0" dirty="0">
                <a:latin typeface="Times New Roman" panose="02020603050405020304" pitchFamily="18" charset="0"/>
                <a:ea typeface="SimSun" panose="02010600030101010101" pitchFamily="2" charset="-122"/>
              </a:rPr>
              <a:t>+ BaCl</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         BaSO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+ 2HCl</a:t>
            </a:r>
            <a:endParaRPr lang="en-US" sz="2400" dirty="0"/>
          </a:p>
        </p:txBody>
      </p:sp>
      <p:cxnSp>
        <p:nvCxnSpPr>
          <p:cNvPr id="13" name="Straight Arrow Connector 6"/>
          <p:cNvCxnSpPr/>
          <p:nvPr/>
        </p:nvCxnSpPr>
        <p:spPr>
          <a:xfrm>
            <a:off x="5292089" y="3022366"/>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362585" y="3149600"/>
            <a:ext cx="11419840" cy="829945"/>
          </a:xfrm>
          <a:prstGeom prst="rect">
            <a:avLst/>
          </a:prstGeom>
          <a:noFill/>
          <a:ln w="9525">
            <a:noFill/>
          </a:ln>
        </p:spPr>
        <p:txBody>
          <a:bodyPr wrap="square">
            <a:spAutoFit/>
          </a:bodyPr>
          <a:lstStyle/>
          <a:p>
            <a:pPr indent="292100"/>
            <a:r>
              <a:rPr lang="en-US" sz="2400" b="1" dirty="0">
                <a:solidFill>
                  <a:srgbClr val="232323"/>
                </a:solidFill>
                <a:latin typeface="Times New Roman" panose="02020603050405020304" pitchFamily="18" charset="0"/>
              </a:rPr>
              <a:t>c. </a:t>
            </a:r>
            <a:r>
              <a:rPr lang="en-US" sz="2400" b="1" dirty="0" err="1">
                <a:latin typeface="Times New Roman" panose="02020603050405020304" pitchFamily="18" charset="0"/>
                <a:cs typeface="Segoe UI" panose="020B0502040204020203" charset="0"/>
              </a:rPr>
              <a:t>Muối</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tác</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dụng</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với</a:t>
            </a:r>
            <a:r>
              <a:rPr lang="en-US" sz="2400" b="1" dirty="0">
                <a:latin typeface="Times New Roman" panose="02020603050405020304" pitchFamily="18" charset="0"/>
                <a:cs typeface="Segoe UI" panose="020B0502040204020203" charset="0"/>
              </a:rPr>
              <a:t> dung </a:t>
            </a:r>
            <a:r>
              <a:rPr lang="en-US" sz="2400" b="1" dirty="0" err="1">
                <a:latin typeface="Times New Roman" panose="02020603050405020304" pitchFamily="18" charset="0"/>
                <a:cs typeface="Segoe UI" panose="020B0502040204020203" charset="0"/>
              </a:rPr>
              <a:t>dịch</a:t>
            </a:r>
            <a:r>
              <a:rPr lang="en-US" sz="2400" b="1" dirty="0">
                <a:latin typeface="Times New Roman" panose="02020603050405020304" pitchFamily="18" charset="0"/>
                <a:cs typeface="Segoe UI" panose="020B0502040204020203" charset="0"/>
              </a:rPr>
              <a:t> base:</a:t>
            </a:r>
            <a:r>
              <a:rPr lang="en-US" sz="2400" b="0" dirty="0">
                <a:latin typeface="Times New Roman" panose="02020603050405020304" pitchFamily="18" charset="0"/>
                <a:cs typeface="Segoe UI" panose="020B0502040204020203" charset="0"/>
              </a:rPr>
              <a:t> Dung </a:t>
            </a:r>
            <a:r>
              <a:rPr lang="en-US" sz="2400" b="0" dirty="0" err="1">
                <a:latin typeface="Times New Roman" panose="02020603050405020304" pitchFamily="18" charset="0"/>
                <a:cs typeface="Segoe UI" panose="020B0502040204020203" charset="0"/>
              </a:rPr>
              <a:t>dịch</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tác</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dụng</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với</a:t>
            </a:r>
            <a:r>
              <a:rPr lang="en-US" sz="2400" b="0" dirty="0">
                <a:latin typeface="Times New Roman" panose="02020603050405020304" pitchFamily="18" charset="0"/>
                <a:cs typeface="Segoe UI" panose="020B0502040204020203" charset="0"/>
              </a:rPr>
              <a:t> dung </a:t>
            </a:r>
            <a:r>
              <a:rPr lang="en-US" sz="2400" b="0" dirty="0" err="1">
                <a:latin typeface="Times New Roman" panose="02020603050405020304" pitchFamily="18" charset="0"/>
                <a:cs typeface="Segoe UI" panose="020B0502040204020203" charset="0"/>
              </a:rPr>
              <a:t>dịch</a:t>
            </a:r>
            <a:r>
              <a:rPr lang="en-US" sz="2400" b="0" dirty="0">
                <a:latin typeface="Times New Roman" panose="02020603050405020304" pitchFamily="18" charset="0"/>
                <a:cs typeface="Segoe UI" panose="020B0502040204020203" charset="0"/>
              </a:rPr>
              <a:t> base </a:t>
            </a:r>
            <a:r>
              <a:rPr lang="en-US" sz="2400" b="0" dirty="0" err="1">
                <a:latin typeface="Times New Roman" panose="02020603050405020304" pitchFamily="18" charset="0"/>
                <a:cs typeface="Segoe UI" panose="020B0502040204020203" charset="0"/>
              </a:rPr>
              <a:t>tạo</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thành</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mới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và</a:t>
            </a:r>
            <a:r>
              <a:rPr lang="en-US" sz="2400" b="0" dirty="0">
                <a:latin typeface="Times New Roman" panose="02020603050405020304" pitchFamily="18" charset="0"/>
                <a:cs typeface="Segoe UI" panose="020B0502040204020203" charset="0"/>
              </a:rPr>
              <a:t> base </a:t>
            </a:r>
            <a:r>
              <a:rPr lang="en-US" sz="2400" b="0" dirty="0" err="1">
                <a:latin typeface="Times New Roman" panose="02020603050405020304" pitchFamily="18" charset="0"/>
                <a:cs typeface="Segoe UI" panose="020B0502040204020203" charset="0"/>
              </a:rPr>
              <a:t>mới</a:t>
            </a:r>
            <a:r>
              <a:rPr lang="en-US" sz="2400" b="0" dirty="0">
                <a:latin typeface="Times New Roman" panose="02020603050405020304" pitchFamily="18" charset="0"/>
                <a:cs typeface="Segoe UI" panose="020B0502040204020203" charset="0"/>
              </a:rPr>
              <a:t>.  VD: CuSO</a:t>
            </a:r>
            <a:r>
              <a:rPr lang="en-US" sz="2400" b="0" baseline="-25000" dirty="0">
                <a:latin typeface="Times New Roman" panose="02020603050405020304" pitchFamily="18" charset="0"/>
                <a:cs typeface="Segoe UI" panose="020B0502040204020203" charset="0"/>
              </a:rPr>
              <a:t>4</a:t>
            </a:r>
            <a:r>
              <a:rPr lang="en-US" sz="2400" b="0" dirty="0">
                <a:latin typeface="Times New Roman" panose="02020603050405020304" pitchFamily="18" charset="0"/>
                <a:cs typeface="Segoe UI" panose="020B0502040204020203" charset="0"/>
              </a:rPr>
              <a:t> + 2NaOH          Cu(OH)</a:t>
            </a:r>
            <a:r>
              <a:rPr lang="en-US" sz="2400" b="0" baseline="-25000" dirty="0">
                <a:latin typeface="Times New Roman" panose="02020603050405020304" pitchFamily="18" charset="0"/>
                <a:cs typeface="Segoe UI" panose="020B0502040204020203" charset="0"/>
              </a:rPr>
              <a:t>2</a:t>
            </a:r>
            <a:r>
              <a:rPr lang="en-US" sz="2400" b="0" dirty="0">
                <a:latin typeface="Times New Roman" panose="02020603050405020304" pitchFamily="18" charset="0"/>
                <a:cs typeface="Segoe UI" panose="020B0502040204020203" charset="0"/>
              </a:rPr>
              <a:t> + Na</a:t>
            </a:r>
            <a:r>
              <a:rPr lang="en-US" sz="2400" b="0" baseline="-25000" dirty="0">
                <a:latin typeface="Times New Roman" panose="02020603050405020304" pitchFamily="18" charset="0"/>
                <a:cs typeface="Segoe UI" panose="020B0502040204020203" charset="0"/>
              </a:rPr>
              <a:t>2</a:t>
            </a:r>
            <a:r>
              <a:rPr lang="en-US" sz="2400" b="0" dirty="0">
                <a:latin typeface="Times New Roman" panose="02020603050405020304" pitchFamily="18" charset="0"/>
                <a:cs typeface="Segoe UI" panose="020B0502040204020203" charset="0"/>
              </a:rPr>
              <a:t>SO</a:t>
            </a:r>
            <a:r>
              <a:rPr lang="en-US" sz="2400" b="0" baseline="-25000" dirty="0">
                <a:latin typeface="Times New Roman" panose="02020603050405020304" pitchFamily="18" charset="0"/>
                <a:cs typeface="Segoe UI" panose="020B0502040204020203" charset="0"/>
              </a:rPr>
              <a:t>4</a:t>
            </a:r>
          </a:p>
        </p:txBody>
      </p:sp>
      <p:cxnSp>
        <p:nvCxnSpPr>
          <p:cNvPr id="15" name="Straight Arrow Connector 6"/>
          <p:cNvCxnSpPr/>
          <p:nvPr/>
        </p:nvCxnSpPr>
        <p:spPr>
          <a:xfrm>
            <a:off x="7253923" y="3730391"/>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6710" y="3930650"/>
            <a:ext cx="11616055" cy="829945"/>
          </a:xfrm>
          <a:prstGeom prst="rect">
            <a:avLst/>
          </a:prstGeom>
          <a:noFill/>
          <a:ln w="9525">
            <a:noFill/>
          </a:ln>
        </p:spPr>
        <p:txBody>
          <a:bodyPr wrap="square">
            <a:spAutoFit/>
          </a:bodyPr>
          <a:lstStyle/>
          <a:p>
            <a:pPr indent="292100"/>
            <a:r>
              <a:rPr lang="en-US" sz="2400" b="1" dirty="0">
                <a:solidFill>
                  <a:srgbClr val="232323"/>
                </a:solidFill>
                <a:latin typeface="Times New Roman" panose="02020603050405020304" pitchFamily="18" charset="0"/>
              </a:rPr>
              <a:t>d. </a:t>
            </a:r>
            <a:r>
              <a:rPr lang="en-US" sz="2400" b="1" dirty="0" err="1">
                <a:latin typeface="Times New Roman" panose="02020603050405020304" pitchFamily="18" charset="0"/>
                <a:cs typeface="Segoe UI" panose="020B0502040204020203" charset="0"/>
              </a:rPr>
              <a:t>Muối</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tác</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dụng</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với</a:t>
            </a:r>
            <a:r>
              <a:rPr lang="en-US" sz="2400" b="1" dirty="0">
                <a:latin typeface="Times New Roman" panose="02020603050405020304" pitchFamily="18" charset="0"/>
                <a:cs typeface="Segoe UI" panose="020B0502040204020203" charset="0"/>
              </a:rPr>
              <a:t> dung </a:t>
            </a:r>
            <a:r>
              <a:rPr lang="en-US" sz="2400" b="1" dirty="0" err="1">
                <a:latin typeface="Times New Roman" panose="02020603050405020304" pitchFamily="18" charset="0"/>
                <a:cs typeface="Segoe UI" panose="020B0502040204020203" charset="0"/>
              </a:rPr>
              <a:t>dịch</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Hai</a:t>
            </a:r>
            <a:r>
              <a:rPr lang="en-US" sz="2400" b="0" dirty="0">
                <a:latin typeface="Times New Roman" panose="02020603050405020304" pitchFamily="18" charset="0"/>
                <a:cs typeface="Segoe UI" panose="020B0502040204020203" charset="0"/>
              </a:rPr>
              <a:t> dung </a:t>
            </a:r>
            <a:r>
              <a:rPr lang="en-US" sz="2400" b="0" dirty="0" err="1">
                <a:latin typeface="Times New Roman" panose="02020603050405020304" pitchFamily="18" charset="0"/>
                <a:cs typeface="Segoe UI" panose="020B0502040204020203" charset="0"/>
              </a:rPr>
              <a:t>dịch</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tác</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dụng</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với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nhau</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tạo</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thành</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hai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mới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trong</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đó</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ít</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nhất</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có</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một</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không</a:t>
            </a:r>
            <a:r>
              <a:rPr lang="en-US" sz="2400" b="0" dirty="0">
                <a:latin typeface="Times New Roman" panose="02020603050405020304" pitchFamily="18" charset="0"/>
                <a:cs typeface="Segoe UI" panose="020B0502040204020203" charset="0"/>
              </a:rPr>
              <a:t> tan </a:t>
            </a:r>
            <a:r>
              <a:rPr lang="en-US" sz="2400" b="0" dirty="0" err="1">
                <a:latin typeface="Times New Roman" panose="02020603050405020304" pitchFamily="18" charset="0"/>
                <a:cs typeface="Segoe UI" panose="020B0502040204020203" charset="0"/>
              </a:rPr>
              <a:t>hoặc</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ít</a:t>
            </a:r>
            <a:r>
              <a:rPr lang="en-US" sz="2400" b="0" dirty="0">
                <a:latin typeface="Times New Roman" panose="02020603050405020304" pitchFamily="18" charset="0"/>
                <a:cs typeface="Segoe UI" panose="020B0502040204020203" charset="0"/>
              </a:rPr>
              <a:t> tan.</a:t>
            </a:r>
            <a:endParaRPr lang="en-US" sz="2400" dirty="0"/>
          </a:p>
        </p:txBody>
      </p:sp>
      <p:sp>
        <p:nvSpPr>
          <p:cNvPr id="19" name="Text Box 18"/>
          <p:cNvSpPr txBox="1"/>
          <p:nvPr/>
        </p:nvSpPr>
        <p:spPr>
          <a:xfrm>
            <a:off x="2319655" y="4721225"/>
            <a:ext cx="6316345" cy="460375"/>
          </a:xfrm>
          <a:prstGeom prst="rect">
            <a:avLst/>
          </a:prstGeom>
          <a:noFill/>
          <a:ln w="9525">
            <a:noFill/>
          </a:ln>
        </p:spPr>
        <p:txBody>
          <a:bodyPr wrap="square">
            <a:spAutoFit/>
          </a:bodyPr>
          <a:lstStyle/>
          <a:p>
            <a:pPr indent="0"/>
            <a:r>
              <a:rPr lang="en-US" sz="2400" b="0" dirty="0">
                <a:latin typeface="Times New Roman" panose="02020603050405020304" pitchFamily="18" charset="0"/>
                <a:ea typeface="SimSun" panose="02010600030101010101" pitchFamily="2" charset="-122"/>
              </a:rPr>
              <a:t>VD: Na</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SO</a:t>
            </a:r>
            <a:r>
              <a:rPr lang="en-US" sz="2400" b="0" baseline="-25000" dirty="0">
                <a:latin typeface="Times New Roman" panose="02020603050405020304" pitchFamily="18" charset="0"/>
                <a:ea typeface="SimSun" panose="02010600030101010101" pitchFamily="2" charset="-122"/>
              </a:rPr>
              <a:t>4   </a:t>
            </a:r>
            <a:r>
              <a:rPr lang="en-US" sz="2400" b="0" dirty="0">
                <a:latin typeface="Times New Roman" panose="02020603050405020304" pitchFamily="18" charset="0"/>
                <a:ea typeface="SimSun" panose="02010600030101010101" pitchFamily="2" charset="-122"/>
              </a:rPr>
              <a:t>+ BaCl</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              BaSO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+ 2NaCl</a:t>
            </a:r>
            <a:endParaRPr lang="en-US" sz="2400" dirty="0"/>
          </a:p>
        </p:txBody>
      </p:sp>
      <p:cxnSp>
        <p:nvCxnSpPr>
          <p:cNvPr id="20" name="Straight Arrow Connector 6"/>
          <p:cNvCxnSpPr/>
          <p:nvPr/>
        </p:nvCxnSpPr>
        <p:spPr>
          <a:xfrm>
            <a:off x="5434648" y="49796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 Box 20"/>
          <p:cNvSpPr txBox="1"/>
          <p:nvPr/>
        </p:nvSpPr>
        <p:spPr>
          <a:xfrm>
            <a:off x="346710" y="5124450"/>
            <a:ext cx="11634470"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2. Phản ứng trao đổi: </a:t>
            </a:r>
            <a:r>
              <a:rPr lang="en-US" sz="2400" b="0">
                <a:solidFill>
                  <a:srgbClr val="000000"/>
                </a:solidFill>
                <a:latin typeface="Times New Roman" panose="02020603050405020304" pitchFamily="18" charset="0"/>
              </a:rPr>
              <a:t>Là PƯHH trong đó 2 hợp chất tham gia phản ứng trao đổi với nhau những thành phần cấu tạo của chúng để tạo ra những hợp chất mới.</a:t>
            </a:r>
            <a:endParaRPr lang="en-US" sz="2400"/>
          </a:p>
        </p:txBody>
      </p:sp>
      <p:sp>
        <p:nvSpPr>
          <p:cNvPr id="22" name="Text Box 21"/>
          <p:cNvSpPr txBox="1"/>
          <p:nvPr/>
        </p:nvSpPr>
        <p:spPr>
          <a:xfrm>
            <a:off x="346710" y="5923280"/>
            <a:ext cx="11844655"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3. Điều kiên xảy ra phản ứng trao đổi:</a:t>
            </a:r>
            <a:r>
              <a:rPr lang="en-US" sz="2400" b="0">
                <a:solidFill>
                  <a:srgbClr val="000000"/>
                </a:solidFill>
                <a:latin typeface="Times New Roman" panose="02020603050405020304" pitchFamily="18" charset="0"/>
              </a:rPr>
              <a:t> SP tạo thành có chất dễ bay  hơi, hoặc chất không tan.</a:t>
            </a:r>
          </a:p>
          <a:p>
            <a:pPr indent="0"/>
            <a:r>
              <a:rPr lang="en-US" sz="2400" b="0">
                <a:solidFill>
                  <a:srgbClr val="000000"/>
                </a:solidFill>
                <a:latin typeface="Times New Roman" panose="02020603050405020304" pitchFamily="18" charset="0"/>
              </a:rPr>
              <a:t>* </a:t>
            </a:r>
            <a:r>
              <a:rPr lang="en-US" sz="2400" b="0" u="sng">
                <a:solidFill>
                  <a:srgbClr val="000000"/>
                </a:solidFill>
                <a:latin typeface="Times New Roman" panose="02020603050405020304" pitchFamily="18" charset="0"/>
              </a:rPr>
              <a:t>Lưu ý:</a:t>
            </a:r>
            <a:r>
              <a:rPr lang="en-US" sz="2400" b="0">
                <a:solidFill>
                  <a:srgbClr val="000000"/>
                </a:solidFill>
                <a:latin typeface="Times New Roman" panose="02020603050405020304" pitchFamily="18" charset="0"/>
              </a:rPr>
              <a:t> Phản ứng trung hoà cũng thuộc phản ứng trao đổi.</a:t>
            </a:r>
            <a:endParaRPr lang="en-US" sz="2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67435393"/>
                                        </p:tgtEl>
                                        <p:attrNameLst>
                                          <p:attrName>style.visibility</p:attrName>
                                        </p:attrNameLst>
                                      </p:cBhvr>
                                      <p:to>
                                        <p:strVal val="visible"/>
                                      </p:to>
                                    </p:set>
                                    <p:animEffect transition="in" filter="fade">
                                      <p:cBhvr>
                                        <p:cTn id="19" dur="1000"/>
                                        <p:tgtEl>
                                          <p:spTgt spid="1967435393"/>
                                        </p:tgtEl>
                                      </p:cBhvr>
                                    </p:animEffect>
                                    <p:anim calcmode="lin" valueType="num">
                                      <p:cBhvr>
                                        <p:cTn id="20" dur="1000" fill="hold"/>
                                        <p:tgtEl>
                                          <p:spTgt spid="1967435393"/>
                                        </p:tgtEl>
                                        <p:attrNameLst>
                                          <p:attrName>ppt_x</p:attrName>
                                        </p:attrNameLst>
                                      </p:cBhvr>
                                      <p:tavLst>
                                        <p:tav tm="0">
                                          <p:val>
                                            <p:strVal val="#ppt_x"/>
                                          </p:val>
                                        </p:tav>
                                        <p:tav tm="100000">
                                          <p:val>
                                            <p:strVal val="#ppt_x"/>
                                          </p:val>
                                        </p:tav>
                                      </p:tavLst>
                                    </p:anim>
                                    <p:anim calcmode="lin" valueType="num">
                                      <p:cBhvr>
                                        <p:cTn id="21" dur="1000" fill="hold"/>
                                        <p:tgtEl>
                                          <p:spTgt spid="19674353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Vertic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additive="base">
                                        <p:cTn id="78" dur="500" fill="hold"/>
                                        <p:tgtEl>
                                          <p:spTgt spid="21"/>
                                        </p:tgtEl>
                                        <p:attrNameLst>
                                          <p:attrName>ppt_x</p:attrName>
                                        </p:attrNameLst>
                                      </p:cBhvr>
                                      <p:tavLst>
                                        <p:tav tm="0">
                                          <p:val>
                                            <p:strVal val="#ppt_x"/>
                                          </p:val>
                                        </p:tav>
                                        <p:tav tm="100000">
                                          <p:val>
                                            <p:strVal val="#ppt_x"/>
                                          </p:val>
                                        </p:tav>
                                      </p:tavLst>
                                    </p:anim>
                                    <p:anim calcmode="lin" valueType="num">
                                      <p:cBhvr additive="base">
                                        <p:cTn id="7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fill="hold"/>
                                        <p:tgtEl>
                                          <p:spTgt spid="22"/>
                                        </p:tgtEl>
                                        <p:attrNameLst>
                                          <p:attrName>ppt_x</p:attrName>
                                        </p:attrNameLst>
                                      </p:cBhvr>
                                      <p:tavLst>
                                        <p:tav tm="0">
                                          <p:val>
                                            <p:strVal val="#ppt_x"/>
                                          </p:val>
                                        </p:tav>
                                        <p:tav tm="100000">
                                          <p:val>
                                            <p:strVal val="#ppt_x"/>
                                          </p:val>
                                        </p:tav>
                                      </p:tavLst>
                                    </p:anim>
                                    <p:anim calcmode="lin" valueType="num">
                                      <p:cBhvr additive="base">
                                        <p:cTn id="8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4" grpId="0"/>
      <p:bldP spid="18" grpId="0"/>
      <p:bldP spid="19"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08835"/>
            <a:ext cx="2353310" cy="58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50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0" dirty="0" err="1">
                <a:latin typeface="Times New Roman" panose="02020603050405020304" pitchFamily="18" charset="0"/>
                <a:ea typeface="SimSun" panose="02010600030101010101" pitchFamily="2" charset="-122"/>
              </a:rPr>
              <a:t>Có</a:t>
            </a:r>
            <a:endParaRPr lang="en-US" sz="3200" b="0" dirty="0">
              <a:latin typeface="Times New Roman" panose="02020603050405020304" pitchFamily="18" charset="0"/>
              <a:ea typeface="SimSun" panose="02010600030101010101" pitchFamily="2" charset="-122"/>
            </a:endParaRP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0" dirty="0" err="1">
                <a:latin typeface="Times New Roman" panose="02020603050405020304" pitchFamily="18" charset="0"/>
                <a:ea typeface="SimSun" panose="02010600030101010101" pitchFamily="2" charset="-122"/>
              </a:rPr>
              <a:t>Không</a:t>
            </a:r>
            <a:endParaRPr lang="en-US" sz="3200" b="0" dirty="0">
              <a:latin typeface="Times New Roman" panose="02020603050405020304" pitchFamily="18" charset="0"/>
              <a:ea typeface="SimSun" panose="02010600030101010101" pitchFamily="2" charset="-122"/>
            </a:endParaRP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5475605" cy="460375"/>
          </a:xfrm>
          <a:prstGeom prst="rect">
            <a:avLst/>
          </a:prstGeom>
          <a:noFill/>
          <a:ln w="9525">
            <a:noFill/>
          </a:ln>
        </p:spPr>
        <p:txBody>
          <a:bodyPr wrap="square">
            <a:spAutoFit/>
          </a:bodyPr>
          <a:lstStyle/>
          <a:p>
            <a:pPr indent="0"/>
            <a:r>
              <a:rPr lang="en-US" sz="2400" b="0" dirty="0">
                <a:latin typeface="Times New Roman" panose="02020603050405020304" pitchFamily="18" charset="0"/>
                <a:ea typeface="SimSun" panose="02010600030101010101" pitchFamily="2" charset="-122"/>
              </a:rPr>
              <a:t>BaCl</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 + Na</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BaSO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+ 2NaCl</a:t>
            </a:r>
            <a:endParaRPr lang="en-US" sz="2400" dirty="0"/>
          </a:p>
        </p:txBody>
      </p:sp>
      <p:sp>
        <p:nvSpPr>
          <p:cNvPr id="11" name="Text Box 10"/>
          <p:cNvSpPr txBox="1"/>
          <p:nvPr/>
        </p:nvSpPr>
        <p:spPr>
          <a:xfrm>
            <a:off x="553720" y="4095115"/>
            <a:ext cx="5806440" cy="460375"/>
          </a:xfrm>
          <a:prstGeom prst="rect">
            <a:avLst/>
          </a:prstGeom>
          <a:noFill/>
          <a:ln w="9525">
            <a:noFill/>
          </a:ln>
        </p:spPr>
        <p:txBody>
          <a:bodyPr wrap="square">
            <a:spAutoFit/>
          </a:bodyPr>
          <a:lstStyle/>
          <a:p>
            <a:pPr indent="0"/>
            <a:r>
              <a:rPr lang="en-US" sz="2400" b="0" dirty="0" err="1">
                <a:latin typeface="Times New Roman" panose="02020603050405020304" pitchFamily="18" charset="0"/>
              </a:rPr>
              <a:t>Ca</a:t>
            </a:r>
            <a:r>
              <a:rPr lang="en-US" sz="2400" b="0" dirty="0">
                <a:latin typeface="Times New Roman" panose="02020603050405020304" pitchFamily="18" charset="0"/>
              </a:rPr>
              <a:t>(NO</a:t>
            </a:r>
            <a:r>
              <a:rPr lang="en-US" sz="2400" b="0" baseline="-25000" dirty="0">
                <a:latin typeface="Times New Roman" panose="02020603050405020304" pitchFamily="18" charset="0"/>
              </a:rPr>
              <a:t>3</a:t>
            </a:r>
            <a:r>
              <a:rPr lang="en-US" sz="2400" b="0" dirty="0">
                <a:latin typeface="Times New Roman" panose="02020603050405020304" pitchFamily="18" charset="0"/>
              </a:rPr>
              <a:t>)</a:t>
            </a:r>
            <a:r>
              <a:rPr lang="en-US" sz="2400" b="0" baseline="-25000" dirty="0">
                <a:latin typeface="Times New Roman" panose="02020603050405020304" pitchFamily="18" charset="0"/>
              </a:rPr>
              <a:t>2</a:t>
            </a:r>
            <a:r>
              <a:rPr lang="en-US" sz="2400" b="0" dirty="0">
                <a:latin typeface="Times New Roman" panose="02020603050405020304" pitchFamily="18" charset="0"/>
              </a:rPr>
              <a:t> + Na</a:t>
            </a:r>
            <a:r>
              <a:rPr lang="en-US" sz="2400" b="0" baseline="-25000" dirty="0">
                <a:latin typeface="Times New Roman" panose="02020603050405020304" pitchFamily="18" charset="0"/>
              </a:rPr>
              <a:t>2</a:t>
            </a:r>
            <a:r>
              <a:rPr lang="en-US" sz="2400" b="0" dirty="0">
                <a:latin typeface="Times New Roman" panose="02020603050405020304" pitchFamily="18" charset="0"/>
              </a:rPr>
              <a:t>CO</a:t>
            </a:r>
            <a:r>
              <a:rPr lang="en-US" sz="2400" b="0" baseline="-25000" dirty="0">
                <a:latin typeface="Times New Roman" panose="02020603050405020304" pitchFamily="18" charset="0"/>
              </a:rPr>
              <a:t>3</a:t>
            </a:r>
            <a:r>
              <a:rPr lang="en-US" sz="2400" b="0" dirty="0">
                <a:latin typeface="Times New Roman" panose="02020603050405020304" pitchFamily="18" charset="0"/>
              </a:rPr>
              <a:t>	     2NaNO</a:t>
            </a:r>
            <a:r>
              <a:rPr lang="en-US" sz="2400" b="0" baseline="-25000" dirty="0">
                <a:latin typeface="Times New Roman" panose="02020603050405020304" pitchFamily="18" charset="0"/>
              </a:rPr>
              <a:t>3</a:t>
            </a:r>
            <a:r>
              <a:rPr lang="en-US" sz="2400" b="0" dirty="0">
                <a:latin typeface="Times New Roman" panose="02020603050405020304" pitchFamily="18" charset="0"/>
              </a:rPr>
              <a:t> + CaCO</a:t>
            </a:r>
            <a:r>
              <a:rPr lang="en-US" sz="2400" b="0" baseline="-25000" dirty="0">
                <a:latin typeface="Times New Roman" panose="02020603050405020304" pitchFamily="18" charset="0"/>
              </a:rPr>
              <a:t>3</a:t>
            </a:r>
            <a:r>
              <a:rPr lang="en-US" sz="2400" b="0" dirty="0">
                <a:latin typeface="Times New Roman" panose="02020603050405020304" pitchFamily="18" charset="0"/>
              </a:rPr>
              <a:t> </a:t>
            </a:r>
            <a:endParaRPr lang="en-US" sz="2400" dirty="0"/>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156210" y="4986972"/>
            <a:ext cx="7058025" cy="460375"/>
          </a:xfrm>
          <a:prstGeom prst="rect">
            <a:avLst/>
          </a:prstGeom>
          <a:noFill/>
          <a:ln w="9525">
            <a:noFill/>
          </a:ln>
        </p:spPr>
        <p:txBody>
          <a:bodyPr wrap="square">
            <a:spAutoFit/>
          </a:bodyPr>
          <a:lstStyle/>
          <a:p>
            <a:pPr indent="0"/>
            <a:r>
              <a:rPr lang="en-US" sz="2400" b="0" dirty="0">
                <a:latin typeface="Times New Roman" panose="02020603050405020304" pitchFamily="18" charset="0"/>
              </a:rPr>
              <a:t>2HNO</a:t>
            </a:r>
            <a:r>
              <a:rPr lang="en-US" sz="2400" b="0" baseline="-25000" dirty="0">
                <a:latin typeface="Times New Roman" panose="02020603050405020304" pitchFamily="18" charset="0"/>
              </a:rPr>
              <a:t>3</a:t>
            </a:r>
            <a:r>
              <a:rPr lang="en-US" sz="2400" b="0" dirty="0">
                <a:latin typeface="Times New Roman" panose="02020603050405020304" pitchFamily="18" charset="0"/>
              </a:rPr>
              <a:t> + Na</a:t>
            </a:r>
            <a:r>
              <a:rPr lang="en-US" sz="2400" b="0" baseline="-25000" dirty="0">
                <a:latin typeface="Times New Roman" panose="02020603050405020304" pitchFamily="18" charset="0"/>
              </a:rPr>
              <a:t>2</a:t>
            </a:r>
            <a:r>
              <a:rPr lang="en-US" sz="2400" b="0" dirty="0">
                <a:latin typeface="Times New Roman" panose="02020603050405020304" pitchFamily="18" charset="0"/>
              </a:rPr>
              <a:t>CO</a:t>
            </a:r>
            <a:r>
              <a:rPr lang="en-US" sz="2400" b="0" baseline="-25000" dirty="0">
                <a:latin typeface="Times New Roman" panose="02020603050405020304" pitchFamily="18" charset="0"/>
              </a:rPr>
              <a:t>3</a:t>
            </a:r>
            <a:r>
              <a:rPr lang="en-US" sz="2400" b="0" dirty="0">
                <a:latin typeface="Times New Roman" panose="02020603050405020304" pitchFamily="18" charset="0"/>
              </a:rPr>
              <a:t>	             2NaNO</a:t>
            </a:r>
            <a:r>
              <a:rPr lang="en-US" sz="2400" b="0" baseline="-25000" dirty="0">
                <a:latin typeface="Times New Roman" panose="02020603050405020304" pitchFamily="18" charset="0"/>
              </a:rPr>
              <a:t>3</a:t>
            </a:r>
            <a:r>
              <a:rPr lang="en-US" sz="2400" b="0" dirty="0">
                <a:latin typeface="Times New Roman" panose="02020603050405020304" pitchFamily="18" charset="0"/>
              </a:rPr>
              <a:t> + CO</a:t>
            </a:r>
            <a:r>
              <a:rPr lang="en-US" sz="2400" b="0" baseline="-25000" dirty="0">
                <a:latin typeface="Times New Roman" panose="02020603050405020304" pitchFamily="18" charset="0"/>
              </a:rPr>
              <a:t>2</a:t>
            </a:r>
            <a:r>
              <a:rPr lang="en-US" sz="2400" b="0" dirty="0">
                <a:latin typeface="Times New Roman" panose="02020603050405020304" pitchFamily="18" charset="0"/>
              </a:rPr>
              <a:t> + H</a:t>
            </a:r>
            <a:r>
              <a:rPr lang="en-US" sz="2400" b="0" baseline="-25000" dirty="0">
                <a:latin typeface="Times New Roman" panose="02020603050405020304" pitchFamily="18" charset="0"/>
              </a:rPr>
              <a:t>2</a:t>
            </a:r>
            <a:r>
              <a:rPr lang="en-US" sz="2400" b="0" dirty="0">
                <a:latin typeface="Times New Roman" panose="02020603050405020304" pitchFamily="18" charset="0"/>
              </a:rPr>
              <a:t>O </a:t>
            </a:r>
            <a:endParaRPr lang="en-US" sz="2400" dirty="0"/>
          </a:p>
        </p:txBody>
      </p:sp>
      <p:pic>
        <p:nvPicPr>
          <p:cNvPr id="15" name="Picture 14"/>
          <p:cNvPicPr/>
          <p:nvPr/>
        </p:nvPicPr>
        <p:blipFill>
          <a:blip r:embed="rId5"/>
          <a:stretch>
            <a:fillRect/>
          </a:stretch>
        </p:blipFill>
        <p:spPr>
          <a:xfrm>
            <a:off x="3082925" y="6336983"/>
            <a:ext cx="320040" cy="60960"/>
          </a:xfrm>
          <a:prstGeom prst="rect">
            <a:avLst/>
          </a:prstGeom>
          <a:noFill/>
          <a:ln w="9525">
            <a:noFill/>
          </a:ln>
        </p:spPr>
      </p:pic>
      <p:pic>
        <p:nvPicPr>
          <p:cNvPr id="22" name="Picture 21"/>
          <p:cNvPicPr/>
          <p:nvPr/>
        </p:nvPicPr>
        <p:blipFill>
          <a:blip r:embed="rId5"/>
          <a:stretch>
            <a:fillRect/>
          </a:stretch>
        </p:blipFill>
        <p:spPr>
          <a:xfrm>
            <a:off x="3181350" y="4799013"/>
            <a:ext cx="320040" cy="60960"/>
          </a:xfrm>
          <a:prstGeom prst="rect">
            <a:avLst/>
          </a:prstGeom>
          <a:noFill/>
          <a:ln w="9525">
            <a:noFill/>
          </a:ln>
        </p:spPr>
      </p:pic>
      <p:pic>
        <p:nvPicPr>
          <p:cNvPr id="23" name="Picture 22"/>
          <p:cNvPicPr/>
          <p:nvPr/>
        </p:nvPicPr>
        <p:blipFill>
          <a:blip r:embed="rId5"/>
          <a:stretch>
            <a:fillRect/>
          </a:stretch>
        </p:blipFill>
        <p:spPr>
          <a:xfrm>
            <a:off x="3172059" y="4336882"/>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5"/>
          <a:stretch>
            <a:fillRect/>
          </a:stretch>
        </p:blipFill>
        <p:spPr>
          <a:xfrm>
            <a:off x="3308350" y="5792788"/>
            <a:ext cx="320040" cy="60960"/>
          </a:xfrm>
          <a:prstGeom prst="rect">
            <a:avLst/>
          </a:prstGeom>
          <a:noFill/>
          <a:ln w="9525">
            <a:noFill/>
          </a:ln>
        </p:spPr>
      </p:pic>
      <p:sp>
        <p:nvSpPr>
          <p:cNvPr id="45" name="Text Box 44"/>
          <p:cNvSpPr txBox="1"/>
          <p:nvPr/>
        </p:nvSpPr>
        <p:spPr>
          <a:xfrm>
            <a:off x="524777" y="4552216"/>
            <a:ext cx="6743065" cy="460375"/>
          </a:xfrm>
          <a:prstGeom prst="rect">
            <a:avLst/>
          </a:prstGeom>
          <a:noFill/>
          <a:ln w="9525">
            <a:noFill/>
          </a:ln>
        </p:spPr>
        <p:txBody>
          <a:bodyPr wrap="square">
            <a:spAutoFit/>
          </a:bodyPr>
          <a:lstStyle/>
          <a:p>
            <a:pPr indent="0"/>
            <a:r>
              <a:rPr lang="en-US" sz="2400" dirty="0">
                <a:latin typeface="Times New Roman" panose="02020603050405020304" pitchFamily="18" charset="0"/>
                <a:ea typeface="SimSun" panose="02010600030101010101" pitchFamily="2" charset="-122"/>
                <a:sym typeface="+mn-ea"/>
              </a:rPr>
              <a:t>Na</a:t>
            </a:r>
            <a:r>
              <a:rPr lang="en-US" sz="2400" baseline="-25000" dirty="0">
                <a:latin typeface="Times New Roman" panose="02020603050405020304" pitchFamily="18" charset="0"/>
                <a:ea typeface="SimSun" panose="02010600030101010101" pitchFamily="2" charset="-122"/>
                <a:sym typeface="+mn-ea"/>
              </a:rPr>
              <a:t>2</a:t>
            </a:r>
            <a:r>
              <a:rPr lang="en-US" sz="2400" dirty="0">
                <a:latin typeface="Times New Roman" panose="02020603050405020304" pitchFamily="18" charset="0"/>
                <a:ea typeface="SimSun" panose="02010600030101010101" pitchFamily="2" charset="-122"/>
                <a:sym typeface="+mn-ea"/>
              </a:rPr>
              <a:t>CO</a:t>
            </a:r>
            <a:r>
              <a:rPr lang="en-US" sz="2400" baseline="-25000" dirty="0">
                <a:latin typeface="Times New Roman" panose="02020603050405020304" pitchFamily="18" charset="0"/>
                <a:ea typeface="SimSun" panose="02010600030101010101" pitchFamily="2" charset="-122"/>
                <a:sym typeface="+mn-ea"/>
              </a:rPr>
              <a:t>3</a:t>
            </a:r>
            <a:r>
              <a:rPr lang="en-US" sz="2400" dirty="0">
                <a:latin typeface="Times New Roman" panose="02020603050405020304" pitchFamily="18" charset="0"/>
                <a:ea typeface="SimSun" panose="02010600030101010101" pitchFamily="2" charset="-122"/>
                <a:sym typeface="+mn-ea"/>
              </a:rPr>
              <a:t>  +  </a:t>
            </a:r>
            <a:r>
              <a:rPr lang="en-US" sz="2400" b="0" dirty="0">
                <a:latin typeface="Times New Roman" panose="02020603050405020304" pitchFamily="18" charset="0"/>
                <a:ea typeface="SimSun" panose="02010600030101010101" pitchFamily="2" charset="-122"/>
              </a:rPr>
              <a:t>BaCl</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      </a:t>
            </a:r>
            <a:r>
              <a:rPr lang="en-US" sz="2400" b="0" dirty="0" smtClean="0">
                <a:latin typeface="Times New Roman" panose="02020603050405020304" pitchFamily="18" charset="0"/>
                <a:ea typeface="SimSun" panose="02010600030101010101" pitchFamily="2" charset="-122"/>
              </a:rPr>
              <a:t>       BaCO</a:t>
            </a:r>
            <a:r>
              <a:rPr lang="en-US" sz="2400" b="0" baseline="-25000" dirty="0" smtClean="0">
                <a:latin typeface="Times New Roman" panose="02020603050405020304" pitchFamily="18" charset="0"/>
                <a:ea typeface="SimSun" panose="02010600030101010101" pitchFamily="2" charset="-122"/>
              </a:rPr>
              <a:t>3</a:t>
            </a:r>
            <a:r>
              <a:rPr lang="en-US" sz="2400" b="0" dirty="0" smtClean="0">
                <a:latin typeface="Times New Roman" panose="02020603050405020304" pitchFamily="18" charset="0"/>
                <a:ea typeface="SimSun" panose="02010600030101010101" pitchFamily="2" charset="-122"/>
              </a:rPr>
              <a:t> </a:t>
            </a:r>
            <a:r>
              <a:rPr lang="en-US" sz="2400" b="0" dirty="0">
                <a:latin typeface="Times New Roman" panose="02020603050405020304" pitchFamily="18" charset="0"/>
                <a:ea typeface="SimSun" panose="02010600030101010101" pitchFamily="2" charset="-122"/>
              </a:rPr>
              <a:t>+ 2NaCl</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additive="base">
                                        <p:cTn id="127" dur="500" fill="hold"/>
                                        <p:tgtEl>
                                          <p:spTgt spid="23"/>
                                        </p:tgtEl>
                                        <p:attrNameLst>
                                          <p:attrName>ppt_x</p:attrName>
                                        </p:attrNameLst>
                                      </p:cBhvr>
                                      <p:tavLst>
                                        <p:tav tm="0">
                                          <p:val>
                                            <p:strVal val="#ppt_x"/>
                                          </p:val>
                                        </p:tav>
                                        <p:tav tm="100000">
                                          <p:val>
                                            <p:strVal val="#ppt_x"/>
                                          </p:val>
                                        </p:tav>
                                      </p:tavLst>
                                    </p:anim>
                                    <p:anim calcmode="lin" valueType="num">
                                      <p:cBhvr additive="base">
                                        <p:cTn id="1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1" nodeType="clickEffect">
                                  <p:stCondLst>
                                    <p:cond delay="0"/>
                                  </p:stCondLst>
                                  <p:childTnLst>
                                    <p:set>
                                      <p:cBhvr>
                                        <p:cTn id="132" dur="1" fill="hold">
                                          <p:stCondLst>
                                            <p:cond delay="0"/>
                                          </p:stCondLst>
                                        </p:cTn>
                                        <p:tgtEl>
                                          <p:spTgt spid="11"/>
                                        </p:tgtEl>
                                        <p:attrNameLst>
                                          <p:attrName>style.visibility</p:attrName>
                                        </p:attrNameLst>
                                      </p:cBhvr>
                                      <p:to>
                                        <p:strVal val="visible"/>
                                      </p:to>
                                    </p:set>
                                    <p:anim calcmode="lin" valueType="num">
                                      <p:cBhvr additive="base">
                                        <p:cTn id="133" dur="500" fill="hold"/>
                                        <p:tgtEl>
                                          <p:spTgt spid="11"/>
                                        </p:tgtEl>
                                        <p:attrNameLst>
                                          <p:attrName>ppt_x</p:attrName>
                                        </p:attrNameLst>
                                      </p:cBhvr>
                                      <p:tavLst>
                                        <p:tav tm="0">
                                          <p:val>
                                            <p:strVal val="#ppt_x"/>
                                          </p:val>
                                        </p:tav>
                                        <p:tav tm="100000">
                                          <p:val>
                                            <p:strVal val="#ppt_x"/>
                                          </p:val>
                                        </p:tav>
                                      </p:tavLst>
                                    </p:anim>
                                    <p:anim calcmode="lin" valueType="num">
                                      <p:cBhvr additive="base">
                                        <p:cTn id="1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45"/>
                                        </p:tgtEl>
                                        <p:attrNameLst>
                                          <p:attrName>style.visibility</p:attrName>
                                        </p:attrNameLst>
                                      </p:cBhvr>
                                      <p:to>
                                        <p:strVal val="visible"/>
                                      </p:to>
                                    </p:set>
                                    <p:anim calcmode="lin" valueType="num">
                                      <p:cBhvr additive="base">
                                        <p:cTn id="139" dur="500" fill="hold"/>
                                        <p:tgtEl>
                                          <p:spTgt spid="45"/>
                                        </p:tgtEl>
                                        <p:attrNameLst>
                                          <p:attrName>ppt_x</p:attrName>
                                        </p:attrNameLst>
                                      </p:cBhvr>
                                      <p:tavLst>
                                        <p:tav tm="0">
                                          <p:val>
                                            <p:strVal val="#ppt_x"/>
                                          </p:val>
                                        </p:tav>
                                        <p:tav tm="100000">
                                          <p:val>
                                            <p:strVal val="#ppt_x"/>
                                          </p:val>
                                        </p:tav>
                                      </p:tavLst>
                                    </p:anim>
                                    <p:anim calcmode="lin" valueType="num">
                                      <p:cBhvr additive="base">
                                        <p:cTn id="14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22"/>
                                        </p:tgtEl>
                                        <p:attrNameLst>
                                          <p:attrName>style.visibility</p:attrName>
                                        </p:attrNameLst>
                                      </p:cBhvr>
                                      <p:to>
                                        <p:strVal val="visible"/>
                                      </p:to>
                                    </p:set>
                                    <p:anim calcmode="lin" valueType="num">
                                      <p:cBhvr additive="base">
                                        <p:cTn id="145" dur="500" fill="hold"/>
                                        <p:tgtEl>
                                          <p:spTgt spid="22"/>
                                        </p:tgtEl>
                                        <p:attrNameLst>
                                          <p:attrName>ppt_x</p:attrName>
                                        </p:attrNameLst>
                                      </p:cBhvr>
                                      <p:tavLst>
                                        <p:tav tm="0">
                                          <p:val>
                                            <p:strVal val="#ppt_x"/>
                                          </p:val>
                                        </p:tav>
                                        <p:tav tm="100000">
                                          <p:val>
                                            <p:strVal val="#ppt_x"/>
                                          </p:val>
                                        </p:tav>
                                      </p:tavLst>
                                    </p:anim>
                                    <p:anim calcmode="lin" valueType="num">
                                      <p:cBhvr additive="base">
                                        <p:cTn id="1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108"/>
                                        </p:tgtEl>
                                        <p:attrNameLst>
                                          <p:attrName>style.visibility</p:attrName>
                                        </p:attrNameLst>
                                      </p:cBhvr>
                                      <p:to>
                                        <p:strVal val="visible"/>
                                      </p:to>
                                    </p:set>
                                    <p:anim calcmode="lin" valueType="num">
                                      <p:cBhvr additive="base">
                                        <p:cTn id="151" dur="500" fill="hold"/>
                                        <p:tgtEl>
                                          <p:spTgt spid="108"/>
                                        </p:tgtEl>
                                        <p:attrNameLst>
                                          <p:attrName>ppt_x</p:attrName>
                                        </p:attrNameLst>
                                      </p:cBhvr>
                                      <p:tavLst>
                                        <p:tav tm="0">
                                          <p:val>
                                            <p:strVal val="#ppt_x"/>
                                          </p:val>
                                        </p:tav>
                                        <p:tav tm="100000">
                                          <p:val>
                                            <p:strVal val="#ppt_x"/>
                                          </p:val>
                                        </p:tav>
                                      </p:tavLst>
                                    </p:anim>
                                    <p:anim calcmode="lin" valueType="num">
                                      <p:cBhvr additive="base">
                                        <p:cTn id="152"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2"/>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grpId="0" nodeType="clickEffect">
                                  <p:stCondLst>
                                    <p:cond delay="0"/>
                                  </p:stCondLst>
                                  <p:childTnLst>
                                    <p:set>
                                      <p:cBhvr>
                                        <p:cTn id="160" dur="1" fill="hold">
                                          <p:stCondLst>
                                            <p:cond delay="0"/>
                                          </p:stCondLst>
                                        </p:cTn>
                                        <p:tgtEl>
                                          <p:spTgt spid="31"/>
                                        </p:tgtEl>
                                        <p:attrNameLst>
                                          <p:attrName>style.visibility</p:attrName>
                                        </p:attrNameLst>
                                      </p:cBhvr>
                                      <p:to>
                                        <p:strVal val="visible"/>
                                      </p:to>
                                    </p:set>
                                    <p:anim calcmode="lin" valueType="num">
                                      <p:cBhvr additive="base">
                                        <p:cTn id="161" dur="500" fill="hold"/>
                                        <p:tgtEl>
                                          <p:spTgt spid="31"/>
                                        </p:tgtEl>
                                        <p:attrNameLst>
                                          <p:attrName>ppt_x</p:attrName>
                                        </p:attrNameLst>
                                      </p:cBhvr>
                                      <p:tavLst>
                                        <p:tav tm="0">
                                          <p:val>
                                            <p:strVal val="#ppt_x"/>
                                          </p:val>
                                        </p:tav>
                                        <p:tav tm="100000">
                                          <p:val>
                                            <p:strVal val="#ppt_x"/>
                                          </p:val>
                                        </p:tav>
                                      </p:tavLst>
                                    </p:anim>
                                    <p:anim calcmode="lin" valueType="num">
                                      <p:cBhvr additive="base">
                                        <p:cTn id="162" dur="500" fill="hold"/>
                                        <p:tgtEl>
                                          <p:spTgt spid="31"/>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43"/>
                                        </p:tgtEl>
                                        <p:attrNameLst>
                                          <p:attrName>style.visibility</p:attrName>
                                        </p:attrNameLst>
                                      </p:cBhvr>
                                      <p:to>
                                        <p:strVal val="visible"/>
                                      </p:to>
                                    </p:set>
                                    <p:anim calcmode="lin" valueType="num">
                                      <p:cBhvr additive="base">
                                        <p:cTn id="165" dur="500" fill="hold"/>
                                        <p:tgtEl>
                                          <p:spTgt spid="43"/>
                                        </p:tgtEl>
                                        <p:attrNameLst>
                                          <p:attrName>ppt_x</p:attrName>
                                        </p:attrNameLst>
                                      </p:cBhvr>
                                      <p:tavLst>
                                        <p:tav tm="0">
                                          <p:val>
                                            <p:strVal val="#ppt_x"/>
                                          </p:val>
                                        </p:tav>
                                        <p:tav tm="100000">
                                          <p:val>
                                            <p:strVal val="#ppt_x"/>
                                          </p:val>
                                        </p:tav>
                                      </p:tavLst>
                                    </p:anim>
                                    <p:anim calcmode="lin" valueType="num">
                                      <p:cBhvr additive="base">
                                        <p:cTn id="16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9"/>
                                        </p:tgtEl>
                                        <p:attrNameLst>
                                          <p:attrName>style.visibility</p:attrName>
                                        </p:attrNameLst>
                                      </p:cBhvr>
                                      <p:to>
                                        <p:strVal val="visible"/>
                                      </p:to>
                                    </p:set>
                                    <p:anim calcmode="lin" valueType="num">
                                      <p:cBhvr additive="base">
                                        <p:cTn id="171" dur="500" fill="hold"/>
                                        <p:tgtEl>
                                          <p:spTgt spid="9"/>
                                        </p:tgtEl>
                                        <p:attrNameLst>
                                          <p:attrName>ppt_x</p:attrName>
                                        </p:attrNameLst>
                                      </p:cBhvr>
                                      <p:tavLst>
                                        <p:tav tm="0">
                                          <p:val>
                                            <p:strVal val="#ppt_x"/>
                                          </p:val>
                                        </p:tav>
                                        <p:tav tm="100000">
                                          <p:val>
                                            <p:strVal val="#ppt_x"/>
                                          </p:val>
                                        </p:tav>
                                      </p:tavLst>
                                    </p:anim>
                                    <p:anim calcmode="lin" valueType="num">
                                      <p:cBhvr additive="base">
                                        <p:cTn id="172" dur="500" fill="hold"/>
                                        <p:tgtEl>
                                          <p:spTgt spid="9"/>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15"/>
                                        </p:tgtEl>
                                        <p:attrNameLst>
                                          <p:attrName>style.visibility</p:attrName>
                                        </p:attrNameLst>
                                      </p:cBhvr>
                                      <p:to>
                                        <p:strVal val="visible"/>
                                      </p:to>
                                    </p:set>
                                    <p:anim calcmode="lin" valueType="num">
                                      <p:cBhvr additive="base">
                                        <p:cTn id="175" dur="500" fill="hold"/>
                                        <p:tgtEl>
                                          <p:spTgt spid="15"/>
                                        </p:tgtEl>
                                        <p:attrNameLst>
                                          <p:attrName>ppt_x</p:attrName>
                                        </p:attrNameLst>
                                      </p:cBhvr>
                                      <p:tavLst>
                                        <p:tav tm="0">
                                          <p:val>
                                            <p:strVal val="#ppt_x"/>
                                          </p:val>
                                        </p:tav>
                                        <p:tav tm="100000">
                                          <p:val>
                                            <p:strVal val="#ppt_x"/>
                                          </p:val>
                                        </p:tav>
                                      </p:tavLst>
                                    </p:anim>
                                    <p:anim calcmode="lin" valueType="num">
                                      <p:cBhvr additive="base">
                                        <p:cTn id="17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405890" y="326072"/>
            <a:ext cx="5080000" cy="583565"/>
          </a:xfrm>
          <a:prstGeom prst="rect">
            <a:avLst/>
          </a:prstGeom>
          <a:noFill/>
          <a:ln w="9525">
            <a:noFill/>
          </a:ln>
        </p:spPr>
        <p:txBody>
          <a:bodyPr>
            <a:spAutoFit/>
          </a:bodyPr>
          <a:lstStyle/>
          <a:p>
            <a:pPr indent="0"/>
            <a:r>
              <a:rPr lang="en-US" sz="3200" b="1">
                <a:latin typeface="Times New Roman" panose="02020603050405020304" pitchFamily="18" charset="0"/>
              </a:rPr>
              <a:t>IV: Điều chế</a:t>
            </a:r>
          </a:p>
        </p:txBody>
      </p:sp>
      <p:sp>
        <p:nvSpPr>
          <p:cNvPr id="4" name="Text Box 3"/>
          <p:cNvSpPr txBox="1"/>
          <p:nvPr/>
        </p:nvSpPr>
        <p:spPr>
          <a:xfrm>
            <a:off x="675640" y="1042670"/>
            <a:ext cx="11306810" cy="953135"/>
          </a:xfrm>
          <a:prstGeom prst="rect">
            <a:avLst/>
          </a:prstGeom>
          <a:noFill/>
          <a:ln w="9525">
            <a:noFill/>
          </a:ln>
        </p:spPr>
        <p:txBody>
          <a:bodyPr wrap="square">
            <a:spAutoFit/>
          </a:bodyPr>
          <a:lstStyle/>
          <a:p>
            <a:pPr indent="0"/>
            <a:r>
              <a:rPr lang="en-US" sz="2800" b="0">
                <a:latin typeface="Times New Roman" panose="02020603050405020304" pitchFamily="18" charset="0"/>
              </a:rPr>
              <a:t>HS trao đổi cặp đôi quan sát hình 11.1 và đọc nội dung ở mục IV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2800">
                <a:solidFill>
                  <a:srgbClr val="000000"/>
                </a:solidFill>
                <a:latin typeface="Times New Roman" panose="02020603050405020304" pitchFamily="18" charset="0"/>
              </a:rPr>
              <a:t>1. Quan sát hình ảnh 11.1 ở sgk và cho biết có thể điều chế muối bằng những cách nào?</a:t>
            </a:r>
          </a:p>
          <a:p>
            <a:pPr marL="228600" indent="-228600"/>
            <a:r>
              <a:rPr lang="en-US" sz="2800">
                <a:solidFill>
                  <a:srgbClr val="000000"/>
                </a:solidFill>
                <a:latin typeface="Times New Roman" panose="02020603050405020304" pitchFamily="18" charset="0"/>
              </a:rPr>
              <a:t>2. Ngoài các cách trên, còn cách điều chế muối nào khác hay không? Lấy VD cụ thể và viết PTHH.</a:t>
            </a:r>
          </a:p>
        </p:txBody>
      </p:sp>
      <p:pic>
        <p:nvPicPr>
          <p:cNvPr id="42"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7" name="Text Box 106"/>
          <p:cNvSpPr txBox="1"/>
          <p:nvPr/>
        </p:nvSpPr>
        <p:spPr>
          <a:xfrm>
            <a:off x="747395" y="805180"/>
            <a:ext cx="11062970" cy="953135"/>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Có thể điều chế muối bằng một số cách:</a:t>
            </a:r>
          </a:p>
          <a:p>
            <a:pPr indent="0"/>
            <a:r>
              <a:rPr lang="en-US" sz="2800">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acid tác dụng với muối, base, oxide base</a:t>
            </a:r>
          </a:p>
        </p:txBody>
      </p:sp>
      <p:sp>
        <p:nvSpPr>
          <p:cNvPr id="15" name="Text Box 14"/>
          <p:cNvSpPr txBox="1"/>
          <p:nvPr/>
        </p:nvSpPr>
        <p:spPr>
          <a:xfrm>
            <a:off x="1022985" y="293782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 HCl</a:t>
            </a:r>
            <a:r>
              <a:rPr lang="en-US" sz="2400" b="0" baseline="-25000">
                <a:latin typeface="Times New Roman" panose="02020603050405020304" pitchFamily="18" charset="0"/>
                <a:cs typeface="Segoe UI" panose="020B0502040204020203" charset="0"/>
              </a:rPr>
              <a:t>   </a:t>
            </a:r>
            <a:r>
              <a:rPr lang="en-US" sz="2400" b="0">
                <a:latin typeface="Times New Roman" panose="02020603050405020304" pitchFamily="18" charset="0"/>
                <a:cs typeface="Segoe UI" panose="020B0502040204020203" charset="0"/>
              </a:rPr>
              <a:t>+ AgNO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HNO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AgCl</a:t>
            </a:r>
            <a:endParaRPr lang="en-US" sz="2400"/>
          </a:p>
        </p:txBody>
      </p:sp>
      <p:sp>
        <p:nvSpPr>
          <p:cNvPr id="20" name="Text Box 19"/>
          <p:cNvSpPr txBox="1"/>
          <p:nvPr/>
        </p:nvSpPr>
        <p:spPr>
          <a:xfrm>
            <a:off x="1069340" y="3330575"/>
            <a:ext cx="7442835" cy="460375"/>
          </a:xfrm>
          <a:prstGeom prst="rect">
            <a:avLst/>
          </a:prstGeom>
          <a:noFill/>
          <a:ln w="9525">
            <a:noFill/>
          </a:ln>
        </p:spPr>
        <p:txBody>
          <a:bodyPr wrap="square">
            <a:spAutoFit/>
          </a:bodyPr>
          <a:lstStyle/>
          <a:p>
            <a:pPr indent="0"/>
            <a:r>
              <a:rPr lang="en-US" sz="2400" b="0">
                <a:solidFill>
                  <a:srgbClr val="000000"/>
                </a:solidFill>
                <a:latin typeface="Times New Roman" panose="02020603050405020304" pitchFamily="18" charset="0"/>
              </a:rPr>
              <a:t>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 +2NaOH           Na</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+2H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p>
        </p:txBody>
      </p:sp>
      <p:sp>
        <p:nvSpPr>
          <p:cNvPr id="21" name="Text Box 20"/>
          <p:cNvSpPr txBox="1"/>
          <p:nvPr/>
        </p:nvSpPr>
        <p:spPr>
          <a:xfrm>
            <a:off x="1022985" y="3756342"/>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 2HCl + CaO               CaCl</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 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muối tác dụng với dung dịch muối, dung dịch base</a:t>
            </a:r>
          </a:p>
        </p:txBody>
      </p:sp>
      <p:sp>
        <p:nvSpPr>
          <p:cNvPr id="26" name="Text Box 25"/>
          <p:cNvSpPr txBox="1"/>
          <p:nvPr/>
        </p:nvSpPr>
        <p:spPr>
          <a:xfrm>
            <a:off x="1310005" y="4612005"/>
            <a:ext cx="7503160"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67778" y="6228647"/>
            <a:ext cx="5080000" cy="460375"/>
          </a:xfrm>
          <a:prstGeom prst="rect">
            <a:avLst/>
          </a:prstGeom>
          <a:noFill/>
          <a:ln w="9525">
            <a:noFill/>
          </a:ln>
        </p:spPr>
        <p:txBody>
          <a:bodyPr>
            <a:spAutoFit/>
          </a:bodyPr>
          <a:lstStyle/>
          <a:p>
            <a:pPr indent="0"/>
            <a:r>
              <a:rPr lang="en-US" sz="2400" b="0" dirty="0" err="1">
                <a:solidFill>
                  <a:srgbClr val="000000"/>
                </a:solidFill>
                <a:latin typeface="Times New Roman" panose="02020603050405020304" pitchFamily="18" charset="0"/>
              </a:rPr>
              <a:t>CaO</a:t>
            </a:r>
            <a:r>
              <a:rPr lang="en-US" sz="2400" b="0" dirty="0">
                <a:solidFill>
                  <a:srgbClr val="000000"/>
                </a:solidFill>
                <a:latin typeface="Times New Roman" panose="02020603050405020304" pitchFamily="18" charset="0"/>
              </a:rPr>
              <a:t> + CO</a:t>
            </a:r>
            <a:r>
              <a:rPr lang="en-US" sz="2400" b="0" baseline="-25000" dirty="0">
                <a:solidFill>
                  <a:srgbClr val="000000"/>
                </a:solidFill>
                <a:latin typeface="Times New Roman" panose="02020603050405020304" pitchFamily="18" charset="0"/>
              </a:rPr>
              <a:t>2</a:t>
            </a:r>
            <a:r>
              <a:rPr lang="en-US" sz="2400" b="0" dirty="0">
                <a:solidFill>
                  <a:srgbClr val="000000"/>
                </a:solidFill>
                <a:latin typeface="Times New Roman" panose="02020603050405020304" pitchFamily="18" charset="0"/>
              </a:rPr>
              <a:t>       t</a:t>
            </a:r>
            <a:r>
              <a:rPr lang="en-US" sz="2400" b="0" baseline="30000" dirty="0">
                <a:solidFill>
                  <a:srgbClr val="000000"/>
                </a:solidFill>
                <a:latin typeface="Times New Roman" panose="02020603050405020304" pitchFamily="18" charset="0"/>
              </a:rPr>
              <a:t>0</a:t>
            </a:r>
            <a:r>
              <a:rPr lang="en-US" sz="2400" b="0" dirty="0">
                <a:solidFill>
                  <a:srgbClr val="000000"/>
                </a:solidFill>
                <a:latin typeface="Times New Roman" panose="02020603050405020304" pitchFamily="18" charset="0"/>
              </a:rPr>
              <a:t>       CaCO</a:t>
            </a:r>
            <a:r>
              <a:rPr lang="en-US" sz="2400" b="0" baseline="-25000" dirty="0">
                <a:solidFill>
                  <a:srgbClr val="000000"/>
                </a:solidFill>
                <a:latin typeface="Times New Roman" panose="02020603050405020304" pitchFamily="18" charset="0"/>
              </a:rPr>
              <a:t>3</a:t>
            </a:r>
            <a:endParaRPr lang="en-US" sz="2400" dirty="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87517" y="6572801"/>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phosphorus acid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18845" y="43180"/>
            <a:ext cx="9431020" cy="583565"/>
          </a:xfrm>
          <a:prstGeom prst="rect">
            <a:avLst/>
          </a:prstGeom>
          <a:noFill/>
          <a:ln w="9525">
            <a:noFill/>
          </a:ln>
        </p:spPr>
        <p:txBody>
          <a:bodyPr wrap="square">
            <a:spAutoFit/>
          </a:bodyPr>
          <a:lstStyle/>
          <a:p>
            <a:pPr indent="0"/>
            <a:r>
              <a:rPr lang="en-US" sz="3200" b="1">
                <a:latin typeface="Times New Roman" panose="02020603050405020304" pitchFamily="18" charset="0"/>
              </a:rPr>
              <a:t>V. Mối quan hệ giữa các hợp chất vô cơ</a:t>
            </a:r>
          </a:p>
        </p:txBody>
      </p:sp>
      <p:sp>
        <p:nvSpPr>
          <p:cNvPr id="2" name="Text Box 1"/>
          <p:cNvSpPr txBox="1"/>
          <p:nvPr/>
        </p:nvSpPr>
        <p:spPr>
          <a:xfrm>
            <a:off x="918845" y="605155"/>
            <a:ext cx="10306685" cy="82994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Chia lớp thành 4 nhóm tổ chức trò chơi TÌM ĐƯỜNG VỀ NHÀ</a:t>
            </a:r>
          </a:p>
          <a:p>
            <a:pPr indent="0"/>
            <a:r>
              <a:rPr lang="en-US" sz="2400" b="0">
                <a:latin typeface="Times New Roman" panose="02020603050405020304" pitchFamily="18" charset="0"/>
              </a:rPr>
              <a:t>(bằng hình thức bốc thăm thẻ màu)</a:t>
            </a:r>
          </a:p>
        </p:txBody>
      </p:sp>
      <p:sp>
        <p:nvSpPr>
          <p:cNvPr id="3" name="Text Box 2"/>
          <p:cNvSpPr txBox="1"/>
          <p:nvPr/>
        </p:nvSpPr>
        <p:spPr>
          <a:xfrm>
            <a:off x="797560" y="1493520"/>
            <a:ext cx="11061700" cy="2676525"/>
          </a:xfrm>
          <a:prstGeom prst="rect">
            <a:avLst/>
          </a:prstGeom>
          <a:noFill/>
          <a:ln w="9525">
            <a:noFill/>
          </a:ln>
        </p:spPr>
        <p:txBody>
          <a:bodyPr wrap="square">
            <a:spAutoFit/>
          </a:bodyPr>
          <a:lstStyle/>
          <a:p>
            <a:pPr indent="0"/>
            <a:r>
              <a:rPr lang="en-US" sz="2400" b="0">
                <a:latin typeface="Times New Roman" panose="02020603050405020304" pitchFamily="18" charset="0"/>
              </a:rPr>
              <a:t>- 4 nhóm xếp thành 4 hàng dọc</a:t>
            </a:r>
          </a:p>
          <a:p>
            <a:pPr indent="0"/>
            <a:r>
              <a:rPr lang="en-US" sz="2400" b="0">
                <a:latin typeface="Times New Roman" panose="02020603050405020304" pitchFamily="18" charset="0"/>
              </a:rPr>
              <a:t>- Mỗi nhóm được phát một bộ gồm 40 thẻ chứa tên của các chất vô cơ (có màu tương ứng với nhóm của mình).</a:t>
            </a:r>
          </a:p>
          <a:p>
            <a:pPr indent="0"/>
            <a:r>
              <a:rPr lang="en-US" sz="2400" b="0">
                <a:latin typeface="Times New Roman" panose="02020603050405020304" pitchFamily="18" charset="0"/>
              </a:rPr>
              <a:t>- Mỗi nhóm có 3 phút để thảo luận phân loại các loại chất vô cơ đó, đồng thời chia đều số thẻ đó cho tất cả thành viên trong nhóm. Sau đó lần lượt lên bảng gắn thẻ vào các ô nhà có trên bảng</a:t>
            </a:r>
          </a:p>
          <a:p>
            <a:pPr indent="0"/>
            <a:r>
              <a:rPr lang="en-US" sz="2400" b="0">
                <a:latin typeface="Times New Roman" panose="02020603050405020304" pitchFamily="18" charset="0"/>
              </a:rPr>
              <a:t>- Đội chiến thắng là đội hoàn thành nhanh nhất và đúng nhất.</a:t>
            </a: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5180" y="15240"/>
            <a:ext cx="10582275" cy="521970"/>
          </a:xfrm>
          <a:prstGeom prst="rect">
            <a:avLst/>
          </a:prstGeom>
          <a:noFill/>
        </p:spPr>
        <p:txBody>
          <a:bodyPr wrap="square" rtlCol="0" anchor="t">
            <a:spAutoFit/>
          </a:bodyPr>
          <a:lstStyle/>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p>
        </p:txBody>
      </p:sp>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endParaRPr lang="en-US" sz="2800" b="1">
              <a:latin typeface="Times New Roman" panose="02020603050405020304" pitchFamily="18" charset="0"/>
            </a:endParaRPr>
          </a:p>
          <a:p>
            <a:pPr indent="457200"/>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2"/>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a:t>
            </a:r>
          </a:p>
          <a:p>
            <a:pPr indent="0"/>
            <a:r>
              <a:rPr lang="en-US" sz="2800" b="0">
                <a:latin typeface="Times New Roman" panose="02020603050405020304" pitchFamily="18" charset="0"/>
              </a:rPr>
              <a:t> - Các phản ứng 6,7,8,9, sản phẩm phải tạo thành chất kết tủa hoặc bay hơi</a:t>
            </a:r>
          </a:p>
          <a:p>
            <a:pPr indent="0"/>
            <a:r>
              <a:rPr lang="en-US" sz="2800" b="0">
                <a:latin typeface="Times New Roman" panose="02020603050405020304" pitchFamily="18" charset="0"/>
              </a:rPr>
              <a:t>- Khi oxide acid tác dụng với dung dịch kiềm thì tùy theo tỉ lệ số mol sẽ tạo ra muối acid hay muối trung hòa.</a:t>
            </a:r>
          </a:p>
          <a:p>
            <a:pPr indent="0"/>
            <a:r>
              <a:rPr lang="en-US" sz="2800" b="0">
                <a:latin typeface="Times New Roman" panose="02020603050405020304" pitchFamily="18" charset="0"/>
              </a:rPr>
              <a:t>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smtClean="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smtClean="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dirty="0">
                <a:latin typeface="Times New Roman" panose="02020603050405020304" pitchFamily="18" charset="0"/>
              </a:rPr>
              <a:t>A. </a:t>
            </a:r>
            <a:r>
              <a:rPr lang="en-US" sz="2800" b="0" dirty="0" err="1">
                <a:latin typeface="Times New Roman" panose="02020603050405020304" pitchFamily="18" charset="0"/>
              </a:rPr>
              <a:t>NaCl</a:t>
            </a:r>
            <a:r>
              <a:rPr lang="en-US" sz="2800" b="0" dirty="0">
                <a:latin typeface="Times New Roman" panose="02020603050405020304" pitchFamily="18" charset="0"/>
              </a:rPr>
              <a:t> + CO</a:t>
            </a:r>
            <a:r>
              <a:rPr lang="en-US" sz="2800" b="0" baseline="-25000" dirty="0">
                <a:latin typeface="Times New Roman" panose="02020603050405020304" pitchFamily="18" charset="0"/>
              </a:rPr>
              <a:t>2</a:t>
            </a:r>
            <a:r>
              <a:rPr lang="en-US" sz="2800" b="0" dirty="0">
                <a:latin typeface="Times New Roman" panose="02020603050405020304" pitchFamily="18" charset="0"/>
              </a:rPr>
              <a:t> + H</a:t>
            </a:r>
            <a:r>
              <a:rPr lang="en-US" sz="2800" b="0" baseline="-25000" dirty="0">
                <a:latin typeface="Times New Roman" panose="02020603050405020304" pitchFamily="18" charset="0"/>
              </a:rPr>
              <a:t>2</a:t>
            </a:r>
            <a:r>
              <a:rPr lang="en-US" sz="2800" b="0" dirty="0">
                <a:latin typeface="Times New Roman" panose="02020603050405020304" pitchFamily="18" charset="0"/>
              </a:rPr>
              <a:t>O		     B. </a:t>
            </a:r>
            <a:r>
              <a:rPr lang="en-US" sz="2800" b="0" dirty="0" err="1">
                <a:latin typeface="Times New Roman" panose="02020603050405020304" pitchFamily="18" charset="0"/>
              </a:rPr>
              <a:t>NaCl</a:t>
            </a:r>
            <a:r>
              <a:rPr lang="en-US" sz="2800" b="0" dirty="0">
                <a:latin typeface="Times New Roman" panose="02020603050405020304" pitchFamily="18" charset="0"/>
              </a:rPr>
              <a:t> + H</a:t>
            </a:r>
            <a:r>
              <a:rPr lang="en-US" sz="2800" b="0" baseline="-25000" dirty="0">
                <a:latin typeface="Times New Roman" panose="02020603050405020304" pitchFamily="18" charset="0"/>
              </a:rPr>
              <a:t>2</a:t>
            </a:r>
            <a:r>
              <a:rPr lang="en-US" sz="2800" b="0" dirty="0">
                <a:latin typeface="Times New Roman" panose="02020603050405020304" pitchFamily="18" charset="0"/>
              </a:rPr>
              <a:t>CO</a:t>
            </a:r>
            <a:r>
              <a:rPr lang="en-US" sz="2800" b="0" baseline="-25000" dirty="0">
                <a:latin typeface="Times New Roman" panose="02020603050405020304" pitchFamily="18" charset="0"/>
              </a:rPr>
              <a:t>3</a:t>
            </a:r>
            <a:endParaRPr lang="en-US" sz="2800" b="0" dirty="0">
              <a:latin typeface="Times New Roman" panose="02020603050405020304" pitchFamily="18" charset="0"/>
            </a:endParaRPr>
          </a:p>
          <a:p>
            <a:pPr indent="0"/>
            <a:r>
              <a:rPr lang="en-US" sz="2800" b="0" dirty="0">
                <a:latin typeface="Times New Roman" panose="02020603050405020304" pitchFamily="18" charset="0"/>
              </a:rPr>
              <a:t>C. </a:t>
            </a:r>
            <a:r>
              <a:rPr lang="en-US" sz="2800" b="0" dirty="0" err="1">
                <a:latin typeface="Times New Roman" panose="02020603050405020304" pitchFamily="18" charset="0"/>
              </a:rPr>
              <a:t>NaOH</a:t>
            </a:r>
            <a:r>
              <a:rPr lang="en-US" sz="2800" b="0" dirty="0">
                <a:latin typeface="Times New Roman" panose="02020603050405020304" pitchFamily="18" charset="0"/>
              </a:rPr>
              <a:t> + CO</a:t>
            </a:r>
            <a:r>
              <a:rPr lang="en-US" sz="2800" b="0" baseline="-25000" dirty="0">
                <a:latin typeface="Times New Roman" panose="02020603050405020304" pitchFamily="18" charset="0"/>
              </a:rPr>
              <a:t>2 </a:t>
            </a:r>
            <a:r>
              <a:rPr lang="en-US" sz="2800" b="0" dirty="0">
                <a:latin typeface="Times New Roman" panose="02020603050405020304" pitchFamily="18" charset="0"/>
              </a:rPr>
              <a:t>+ </a:t>
            </a:r>
            <a:r>
              <a:rPr lang="en-US" sz="2800" b="0" dirty="0" err="1">
                <a:latin typeface="Times New Roman" panose="02020603050405020304" pitchFamily="18" charset="0"/>
              </a:rPr>
              <a:t>HCl</a:t>
            </a:r>
            <a:r>
              <a:rPr lang="en-US" sz="2800" b="0" dirty="0">
                <a:latin typeface="Times New Roman" panose="02020603050405020304" pitchFamily="18" charset="0"/>
              </a:rPr>
              <a:t>		</a:t>
            </a:r>
            <a:r>
              <a:rPr lang="en-US" sz="2800" b="0" dirty="0" smtClean="0">
                <a:latin typeface="Times New Roman" panose="02020603050405020304" pitchFamily="18" charset="0"/>
              </a:rPr>
              <a:t>     D</a:t>
            </a:r>
            <a:r>
              <a:rPr lang="en-US" sz="2800" b="0" dirty="0">
                <a:latin typeface="Times New Roman" panose="02020603050405020304" pitchFamily="18" charset="0"/>
              </a:rPr>
              <a:t>. </a:t>
            </a:r>
            <a:r>
              <a:rPr lang="en-US" sz="2800" b="0" dirty="0" err="1">
                <a:latin typeface="Times New Roman" panose="02020603050405020304" pitchFamily="18" charset="0"/>
              </a:rPr>
              <a:t>NaCl</a:t>
            </a:r>
            <a:r>
              <a:rPr lang="en-US" sz="2800" b="0" dirty="0">
                <a:latin typeface="Times New Roman" panose="02020603050405020304" pitchFamily="18" charset="0"/>
              </a:rPr>
              <a:t> + CO</a:t>
            </a:r>
            <a:r>
              <a:rPr lang="en-US" sz="2800" b="0" baseline="-25000" dirty="0">
                <a:latin typeface="Times New Roman" panose="02020603050405020304" pitchFamily="18" charset="0"/>
              </a:rPr>
              <a:t>2</a:t>
            </a:r>
            <a:r>
              <a:rPr lang="en-US" sz="2800" b="0" dirty="0">
                <a:latin typeface="Times New Roman" panose="02020603050405020304" pitchFamily="18" charset="0"/>
              </a:rPr>
              <a:t> + </a:t>
            </a:r>
            <a:r>
              <a:rPr lang="en-US" sz="2800" b="0" dirty="0" err="1">
                <a:latin typeface="Times New Roman" panose="02020603050405020304" pitchFamily="18" charset="0"/>
              </a:rPr>
              <a:t>HCl</a:t>
            </a:r>
            <a:endParaRPr lang="en-US" sz="2800" b="0" dirty="0">
              <a:latin typeface="Times New Roman" panose="02020603050405020304" pitchFamily="18" charset="0"/>
            </a:endParaRP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9509" y="240664"/>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dirty="0">
                <a:solidFill>
                  <a:srgbClr val="000000"/>
                </a:solidFill>
                <a:latin typeface="Times New Roman" panose="02020603050405020304" pitchFamily="18" charset="0"/>
              </a:rPr>
              <a:t>HS </a:t>
            </a:r>
            <a:r>
              <a:rPr lang="en-US" sz="3200" b="0" dirty="0" err="1">
                <a:solidFill>
                  <a:srgbClr val="000000"/>
                </a:solidFill>
                <a:latin typeface="Times New Roman" panose="02020603050405020304" pitchFamily="18" charset="0"/>
              </a:rPr>
              <a:t>thực</a:t>
            </a:r>
            <a:r>
              <a:rPr lang="en-US" sz="3200" b="0" dirty="0">
                <a:solidFill>
                  <a:srgbClr val="000000"/>
                </a:solidFill>
                <a:latin typeface="Times New Roman" panose="02020603050405020304" pitchFamily="18" charset="0"/>
              </a:rPr>
              <a:t> </a:t>
            </a:r>
            <a:r>
              <a:rPr lang="en-US" sz="3200" b="0" dirty="0" err="1">
                <a:solidFill>
                  <a:srgbClr val="000000"/>
                </a:solidFill>
                <a:latin typeface="Times New Roman" panose="02020603050405020304" pitchFamily="18" charset="0"/>
              </a:rPr>
              <a:t>hiện</a:t>
            </a:r>
            <a:r>
              <a:rPr lang="en-US" sz="3200" b="0" dirty="0">
                <a:solidFill>
                  <a:srgbClr val="000000"/>
                </a:solidFill>
                <a:latin typeface="Times New Roman" panose="02020603050405020304" pitchFamily="18" charset="0"/>
              </a:rPr>
              <a:t> </a:t>
            </a:r>
            <a:r>
              <a:rPr lang="en-US" sz="3200" b="0" dirty="0" err="1">
                <a:solidFill>
                  <a:srgbClr val="000000"/>
                </a:solidFill>
                <a:latin typeface="Times New Roman" panose="02020603050405020304" pitchFamily="18" charset="0"/>
              </a:rPr>
              <a:t>nhiệm</a:t>
            </a:r>
            <a:r>
              <a:rPr lang="en-US" sz="3200" b="0" dirty="0">
                <a:solidFill>
                  <a:srgbClr val="000000"/>
                </a:solidFill>
                <a:latin typeface="Times New Roman" panose="02020603050405020304" pitchFamily="18" charset="0"/>
              </a:rPr>
              <a:t> </a:t>
            </a:r>
            <a:r>
              <a:rPr lang="en-US" sz="3200" b="0" dirty="0" err="1">
                <a:solidFill>
                  <a:srgbClr val="000000"/>
                </a:solidFill>
                <a:latin typeface="Times New Roman" panose="02020603050405020304" pitchFamily="18" charset="0"/>
              </a:rPr>
              <a:t>vụ</a:t>
            </a:r>
            <a:r>
              <a:rPr lang="en-US" sz="3200" b="0" dirty="0">
                <a:solidFill>
                  <a:srgbClr val="000000"/>
                </a:solidFill>
                <a:latin typeface="Times New Roman" panose="02020603050405020304" pitchFamily="18" charset="0"/>
              </a:rPr>
              <a:t> </a:t>
            </a:r>
            <a:r>
              <a:rPr lang="en-US" sz="3200" b="0" dirty="0" err="1">
                <a:solidFill>
                  <a:srgbClr val="000000"/>
                </a:solidFill>
                <a:latin typeface="Times New Roman" panose="02020603050405020304" pitchFamily="18" charset="0"/>
              </a:rPr>
              <a:t>đã</a:t>
            </a:r>
            <a:r>
              <a:rPr lang="en-US" sz="3200" b="0" dirty="0">
                <a:solidFill>
                  <a:srgbClr val="000000"/>
                </a:solidFill>
                <a:latin typeface="Times New Roman" panose="02020603050405020304" pitchFamily="18" charset="0"/>
              </a:rPr>
              <a:t> </a:t>
            </a:r>
            <a:r>
              <a:rPr lang="en-US" sz="3200" b="0" dirty="0" err="1">
                <a:solidFill>
                  <a:srgbClr val="000000"/>
                </a:solidFill>
                <a:latin typeface="Times New Roman" panose="02020603050405020304" pitchFamily="18" charset="0"/>
              </a:rPr>
              <a:t>được</a:t>
            </a:r>
            <a:r>
              <a:rPr lang="en-US" sz="3200" b="0" dirty="0">
                <a:solidFill>
                  <a:srgbClr val="000000"/>
                </a:solidFill>
                <a:latin typeface="Times New Roman" panose="02020603050405020304" pitchFamily="18" charset="0"/>
              </a:rPr>
              <a:t> </a:t>
            </a:r>
            <a:r>
              <a:rPr lang="en-US" sz="3200" b="0" dirty="0" err="1">
                <a:solidFill>
                  <a:srgbClr val="000000"/>
                </a:solidFill>
                <a:latin typeface="Times New Roman" panose="02020603050405020304" pitchFamily="18" charset="0"/>
              </a:rPr>
              <a:t>chuyển</a:t>
            </a:r>
            <a:r>
              <a:rPr lang="en-US" sz="3200" b="0" dirty="0">
                <a:solidFill>
                  <a:srgbClr val="000000"/>
                </a:solidFill>
                <a:latin typeface="Times New Roman" panose="02020603050405020304" pitchFamily="18" charset="0"/>
              </a:rPr>
              <a:t> </a:t>
            </a:r>
            <a:r>
              <a:rPr lang="en-US" sz="3200" b="0" dirty="0" err="1">
                <a:solidFill>
                  <a:srgbClr val="000000"/>
                </a:solidFill>
                <a:latin typeface="Times New Roman" panose="02020603050405020304" pitchFamily="18" charset="0"/>
              </a:rPr>
              <a:t>giao</a:t>
            </a:r>
            <a:r>
              <a:rPr lang="en-US" sz="3200" b="0" dirty="0">
                <a:solidFill>
                  <a:srgbClr val="000000"/>
                </a:solidFill>
                <a:latin typeface="Times New Roman" panose="02020603050405020304" pitchFamily="18" charset="0"/>
              </a:rPr>
              <a:t> ở </a:t>
            </a:r>
            <a:r>
              <a:rPr lang="en-US" sz="3200" b="0" dirty="0" err="1">
                <a:solidFill>
                  <a:srgbClr val="000000"/>
                </a:solidFill>
                <a:latin typeface="Times New Roman" panose="02020603050405020304" pitchFamily="18" charset="0"/>
              </a:rPr>
              <a:t>tiết</a:t>
            </a:r>
            <a:r>
              <a:rPr lang="en-US" sz="3200" b="0" dirty="0">
                <a:solidFill>
                  <a:srgbClr val="000000"/>
                </a:solidFill>
                <a:latin typeface="Times New Roman" panose="02020603050405020304" pitchFamily="18" charset="0"/>
              </a:rPr>
              <a:t> </a:t>
            </a:r>
            <a:r>
              <a:rPr lang="en-US" sz="3200" b="0" dirty="0" err="1">
                <a:solidFill>
                  <a:srgbClr val="000000"/>
                </a:solidFill>
                <a:latin typeface="Times New Roman" panose="02020603050405020304" pitchFamily="18" charset="0"/>
              </a:rPr>
              <a:t>trước</a:t>
            </a:r>
            <a:endParaRPr lang="en-US" sz="3200" b="0" dirty="0">
              <a:latin typeface="Times New Roman" panose="02020603050405020304" pitchFamily="18" charset="0"/>
            </a:endParaRPr>
          </a:p>
          <a:p>
            <a:pPr indent="0"/>
            <a:r>
              <a:rPr lang="en-US" sz="3200" b="0" dirty="0" err="1">
                <a:latin typeface="Times New Roman" panose="02020603050405020304" pitchFamily="18" charset="0"/>
              </a:rPr>
              <a:t>Muối</a:t>
            </a:r>
            <a:r>
              <a:rPr lang="en-US" sz="3200" b="0" dirty="0">
                <a:latin typeface="Times New Roman" panose="02020603050405020304" pitchFamily="18" charset="0"/>
              </a:rPr>
              <a:t> </a:t>
            </a:r>
            <a:r>
              <a:rPr lang="en-US" sz="3200" b="0" dirty="0" err="1">
                <a:latin typeface="Times New Roman" panose="02020603050405020304" pitchFamily="18" charset="0"/>
              </a:rPr>
              <a:t>không</a:t>
            </a:r>
            <a:r>
              <a:rPr lang="en-US" sz="3200" b="0" dirty="0">
                <a:latin typeface="Times New Roman" panose="02020603050405020304" pitchFamily="18" charset="0"/>
              </a:rPr>
              <a:t> </a:t>
            </a:r>
            <a:r>
              <a:rPr lang="en-US" sz="3200" b="0" dirty="0" err="1">
                <a:latin typeface="Times New Roman" panose="02020603050405020304" pitchFamily="18" charset="0"/>
              </a:rPr>
              <a:t>những</a:t>
            </a:r>
            <a:r>
              <a:rPr lang="en-US" sz="3200" b="0" dirty="0">
                <a:latin typeface="Times New Roman" panose="02020603050405020304" pitchFamily="18" charset="0"/>
              </a:rPr>
              <a:t> </a:t>
            </a:r>
            <a:r>
              <a:rPr lang="en-US" sz="3200" b="0" dirty="0" err="1">
                <a:latin typeface="Times New Roman" panose="02020603050405020304" pitchFamily="18" charset="0"/>
              </a:rPr>
              <a:t>làm</a:t>
            </a:r>
            <a:r>
              <a:rPr lang="en-US" sz="3200" b="0" dirty="0">
                <a:latin typeface="Times New Roman" panose="02020603050405020304" pitchFamily="18" charset="0"/>
              </a:rPr>
              <a:t> </a:t>
            </a:r>
            <a:r>
              <a:rPr lang="en-US" sz="3200" b="0" dirty="0" err="1">
                <a:latin typeface="Times New Roman" panose="02020603050405020304" pitchFamily="18" charset="0"/>
              </a:rPr>
              <a:t>gia</a:t>
            </a:r>
            <a:r>
              <a:rPr lang="en-US" sz="3200" b="0" dirty="0">
                <a:latin typeface="Times New Roman" panose="02020603050405020304" pitchFamily="18" charset="0"/>
              </a:rPr>
              <a:t> </a:t>
            </a:r>
            <a:r>
              <a:rPr lang="en-US" sz="3200" b="0" dirty="0" err="1">
                <a:latin typeface="Times New Roman" panose="02020603050405020304" pitchFamily="18" charset="0"/>
              </a:rPr>
              <a:t>vị</a:t>
            </a:r>
            <a:r>
              <a:rPr lang="en-US" sz="3200" b="0" dirty="0">
                <a:latin typeface="Times New Roman" panose="02020603050405020304" pitchFamily="18" charset="0"/>
              </a:rPr>
              <a:t> </a:t>
            </a:r>
            <a:r>
              <a:rPr lang="en-US" sz="3200" b="0" dirty="0" err="1">
                <a:latin typeface="Times New Roman" panose="02020603050405020304" pitchFamily="18" charset="0"/>
              </a:rPr>
              <a:t>trong</a:t>
            </a:r>
            <a:r>
              <a:rPr lang="en-US" sz="3200" b="0" dirty="0">
                <a:latin typeface="Times New Roman" panose="02020603050405020304" pitchFamily="18" charset="0"/>
              </a:rPr>
              <a:t> </a:t>
            </a:r>
            <a:r>
              <a:rPr lang="en-US" sz="3200" b="0" dirty="0" err="1">
                <a:latin typeface="Times New Roman" panose="02020603050405020304" pitchFamily="18" charset="0"/>
              </a:rPr>
              <a:t>đời</a:t>
            </a:r>
            <a:r>
              <a:rPr lang="en-US" sz="3200" b="0" dirty="0">
                <a:latin typeface="Times New Roman" panose="02020603050405020304" pitchFamily="18" charset="0"/>
              </a:rPr>
              <a:t> </a:t>
            </a:r>
            <a:r>
              <a:rPr lang="en-US" sz="3200" b="0" dirty="0" err="1">
                <a:latin typeface="Times New Roman" panose="02020603050405020304" pitchFamily="18" charset="0"/>
              </a:rPr>
              <a:t>sống</a:t>
            </a:r>
            <a:r>
              <a:rPr lang="en-US" sz="3200" b="0" dirty="0">
                <a:latin typeface="Times New Roman" panose="02020603050405020304" pitchFamily="18" charset="0"/>
              </a:rPr>
              <a:t>, </a:t>
            </a:r>
            <a:r>
              <a:rPr lang="en-US" sz="3200" b="0" dirty="0" err="1">
                <a:latin typeface="Times New Roman" panose="02020603050405020304" pitchFamily="18" charset="0"/>
              </a:rPr>
              <a:t>mà</a:t>
            </a:r>
            <a:r>
              <a:rPr lang="en-US" sz="3200" b="0" dirty="0">
                <a:latin typeface="Times New Roman" panose="02020603050405020304" pitchFamily="18" charset="0"/>
              </a:rPr>
              <a:t> </a:t>
            </a:r>
            <a:r>
              <a:rPr lang="en-US" sz="3200" b="0" dirty="0" err="1">
                <a:latin typeface="Times New Roman" panose="02020603050405020304" pitchFamily="18" charset="0"/>
              </a:rPr>
              <a:t>còn</a:t>
            </a:r>
            <a:r>
              <a:rPr lang="en-US" sz="3200" b="0" dirty="0">
                <a:latin typeface="Times New Roman" panose="02020603050405020304" pitchFamily="18" charset="0"/>
              </a:rPr>
              <a:t> </a:t>
            </a:r>
            <a:r>
              <a:rPr lang="en-US" sz="3200" b="0" dirty="0" err="1">
                <a:latin typeface="Times New Roman" panose="02020603050405020304" pitchFamily="18" charset="0"/>
              </a:rPr>
              <a:t>là</a:t>
            </a:r>
            <a:r>
              <a:rPr lang="en-US" sz="3200" b="0" dirty="0">
                <a:latin typeface="Times New Roman" panose="02020603050405020304" pitchFamily="18" charset="0"/>
              </a:rPr>
              <a:t> </a:t>
            </a:r>
            <a:r>
              <a:rPr lang="en-US" sz="3200" b="0" dirty="0" err="1">
                <a:latin typeface="Times New Roman" panose="02020603050405020304" pitchFamily="18" charset="0"/>
              </a:rPr>
              <a:t>chất</a:t>
            </a:r>
            <a:r>
              <a:rPr lang="en-US" sz="3200" b="0" dirty="0">
                <a:latin typeface="Times New Roman" panose="02020603050405020304" pitchFamily="18" charset="0"/>
              </a:rPr>
              <a:t> </a:t>
            </a:r>
            <a:r>
              <a:rPr lang="en-US" sz="3200" b="0" dirty="0" err="1">
                <a:latin typeface="Times New Roman" panose="02020603050405020304" pitchFamily="18" charset="0"/>
              </a:rPr>
              <a:t>sát</a:t>
            </a:r>
            <a:r>
              <a:rPr lang="en-US" sz="3200" b="0" dirty="0">
                <a:latin typeface="Times New Roman" panose="02020603050405020304" pitchFamily="18" charset="0"/>
              </a:rPr>
              <a:t> </a:t>
            </a:r>
            <a:r>
              <a:rPr lang="en-US" sz="3200" b="0" dirty="0" err="1">
                <a:latin typeface="Times New Roman" panose="02020603050405020304" pitchFamily="18" charset="0"/>
              </a:rPr>
              <a:t>khuẩn</a:t>
            </a:r>
            <a:r>
              <a:rPr lang="en-US" sz="3200" b="0" dirty="0">
                <a:latin typeface="Times New Roman" panose="02020603050405020304" pitchFamily="18" charset="0"/>
              </a:rPr>
              <a:t> </a:t>
            </a:r>
            <a:r>
              <a:rPr lang="en-US" sz="3200" b="0" dirty="0" err="1">
                <a:latin typeface="Times New Roman" panose="02020603050405020304" pitchFamily="18" charset="0"/>
              </a:rPr>
              <a:t>cho</a:t>
            </a:r>
            <a:r>
              <a:rPr lang="en-US" sz="3200" b="0" dirty="0">
                <a:latin typeface="Times New Roman" panose="02020603050405020304" pitchFamily="18" charset="0"/>
              </a:rPr>
              <a:t> </a:t>
            </a:r>
            <a:r>
              <a:rPr lang="en-US" sz="3200" b="0" dirty="0" err="1">
                <a:latin typeface="Times New Roman" panose="02020603050405020304" pitchFamily="18" charset="0"/>
              </a:rPr>
              <a:t>thực</a:t>
            </a:r>
            <a:r>
              <a:rPr lang="en-US" sz="3200" b="0" dirty="0">
                <a:latin typeface="Times New Roman" panose="02020603050405020304" pitchFamily="18" charset="0"/>
              </a:rPr>
              <a:t> </a:t>
            </a:r>
            <a:r>
              <a:rPr lang="en-US" sz="3200" b="0" dirty="0" err="1">
                <a:latin typeface="Times New Roman" panose="02020603050405020304" pitchFamily="18" charset="0"/>
              </a:rPr>
              <a:t>phẩm</a:t>
            </a:r>
            <a:r>
              <a:rPr lang="en-US" sz="3200" b="0" dirty="0">
                <a:latin typeface="Times New Roman" panose="02020603050405020304" pitchFamily="18" charset="0"/>
              </a:rPr>
              <a:t> </a:t>
            </a:r>
            <a:r>
              <a:rPr lang="en-US" sz="3200" b="0" dirty="0" err="1">
                <a:latin typeface="Times New Roman" panose="02020603050405020304" pitchFamily="18" charset="0"/>
              </a:rPr>
              <a:t>khi</a:t>
            </a:r>
            <a:r>
              <a:rPr lang="en-US" sz="3200" b="0" dirty="0">
                <a:latin typeface="Times New Roman" panose="02020603050405020304" pitchFamily="18" charset="0"/>
              </a:rPr>
              <a:t> </a:t>
            </a:r>
            <a:r>
              <a:rPr lang="en-US" sz="3200" b="0" dirty="0" err="1">
                <a:latin typeface="Times New Roman" panose="02020603050405020304" pitchFamily="18" charset="0"/>
              </a:rPr>
              <a:t>chế</a:t>
            </a:r>
            <a:r>
              <a:rPr lang="en-US" sz="3200" b="0" dirty="0">
                <a:latin typeface="Times New Roman" panose="02020603050405020304" pitchFamily="18" charset="0"/>
              </a:rPr>
              <a:t> </a:t>
            </a:r>
            <a:r>
              <a:rPr lang="en-US" sz="3200" b="0" dirty="0" err="1">
                <a:latin typeface="Times New Roman" panose="02020603050405020304" pitchFamily="18" charset="0"/>
              </a:rPr>
              <a:t>biến</a:t>
            </a:r>
            <a:r>
              <a:rPr lang="en-US" sz="3200" b="0" dirty="0">
                <a:latin typeface="Times New Roman" panose="02020603050405020304" pitchFamily="18" charset="0"/>
              </a:rPr>
              <a:t>. </a:t>
            </a:r>
            <a:r>
              <a:rPr lang="en-US" sz="3200" b="0" dirty="0" err="1">
                <a:latin typeface="Times New Roman" panose="02020603050405020304" pitchFamily="18" charset="0"/>
              </a:rPr>
              <a:t>Các</a:t>
            </a:r>
            <a:r>
              <a:rPr lang="en-US" sz="3200" b="0" dirty="0">
                <a:latin typeface="Times New Roman" panose="02020603050405020304" pitchFamily="18" charset="0"/>
              </a:rPr>
              <a:t> </a:t>
            </a:r>
            <a:r>
              <a:rPr lang="en-US" sz="3200" b="0" dirty="0" err="1">
                <a:latin typeface="Times New Roman" panose="02020603050405020304" pitchFamily="18" charset="0"/>
              </a:rPr>
              <a:t>em</a:t>
            </a:r>
            <a:r>
              <a:rPr lang="en-US" sz="3200" b="0" dirty="0">
                <a:latin typeface="Times New Roman" panose="02020603050405020304" pitchFamily="18" charset="0"/>
              </a:rPr>
              <a:t> </a:t>
            </a:r>
            <a:r>
              <a:rPr lang="en-US" sz="3200" b="0" dirty="0" err="1">
                <a:latin typeface="Times New Roman" panose="02020603050405020304" pitchFamily="18" charset="0"/>
              </a:rPr>
              <a:t>hãy</a:t>
            </a:r>
            <a:r>
              <a:rPr lang="en-US" sz="3200" b="0" dirty="0">
                <a:latin typeface="Times New Roman" panose="02020603050405020304" pitchFamily="18" charset="0"/>
              </a:rPr>
              <a:t> </a:t>
            </a:r>
            <a:r>
              <a:rPr lang="en-US" sz="3200" b="0" dirty="0" err="1">
                <a:latin typeface="Times New Roman" panose="02020603050405020304" pitchFamily="18" charset="0"/>
              </a:rPr>
              <a:t>tìm</a:t>
            </a:r>
            <a:r>
              <a:rPr lang="en-US" sz="3200" b="0" dirty="0">
                <a:latin typeface="Times New Roman" panose="02020603050405020304" pitchFamily="18" charset="0"/>
              </a:rPr>
              <a:t> </a:t>
            </a:r>
            <a:r>
              <a:rPr lang="en-US" sz="3200" b="0" dirty="0" err="1">
                <a:latin typeface="Times New Roman" panose="02020603050405020304" pitchFamily="18" charset="0"/>
              </a:rPr>
              <a:t>hiểu</a:t>
            </a:r>
            <a:r>
              <a:rPr lang="en-US" sz="3200" b="0" dirty="0">
                <a:latin typeface="Times New Roman" panose="02020603050405020304" pitchFamily="18" charset="0"/>
              </a:rPr>
              <a:t> </a:t>
            </a:r>
            <a:r>
              <a:rPr lang="en-US" sz="3200" b="0" dirty="0" err="1">
                <a:latin typeface="Times New Roman" panose="02020603050405020304" pitchFamily="18" charset="0"/>
              </a:rPr>
              <a:t>về</a:t>
            </a:r>
            <a:r>
              <a:rPr lang="en-US" sz="3200" b="0" dirty="0">
                <a:latin typeface="Times New Roman" panose="02020603050405020304" pitchFamily="18" charset="0"/>
              </a:rPr>
              <a:t> </a:t>
            </a:r>
            <a:r>
              <a:rPr lang="en-US" sz="3200" b="0" dirty="0" err="1">
                <a:latin typeface="Times New Roman" panose="02020603050405020304" pitchFamily="18" charset="0"/>
              </a:rPr>
              <a:t>cách</a:t>
            </a:r>
            <a:r>
              <a:rPr lang="en-US" sz="3200" b="0" dirty="0">
                <a:latin typeface="Times New Roman" panose="02020603050405020304" pitchFamily="18" charset="0"/>
              </a:rPr>
              <a:t> </a:t>
            </a:r>
            <a:r>
              <a:rPr lang="en-US" sz="3200" b="0" dirty="0" err="1">
                <a:latin typeface="Times New Roman" panose="02020603050405020304" pitchFamily="18" charset="0"/>
              </a:rPr>
              <a:t>khai</a:t>
            </a:r>
            <a:r>
              <a:rPr lang="en-US" sz="3200" b="0" dirty="0">
                <a:latin typeface="Times New Roman" panose="02020603050405020304" pitchFamily="18" charset="0"/>
              </a:rPr>
              <a:t> </a:t>
            </a:r>
            <a:r>
              <a:rPr lang="en-US" sz="3200" b="0" dirty="0" err="1">
                <a:latin typeface="Times New Roman" panose="02020603050405020304" pitchFamily="18" charset="0"/>
              </a:rPr>
              <a:t>thác</a:t>
            </a:r>
            <a:r>
              <a:rPr lang="en-US" sz="3200" b="0" dirty="0">
                <a:latin typeface="Times New Roman" panose="02020603050405020304" pitchFamily="18" charset="0"/>
              </a:rPr>
              <a:t> </a:t>
            </a:r>
            <a:r>
              <a:rPr lang="en-US" sz="3200" b="0" dirty="0" err="1">
                <a:latin typeface="Times New Roman" panose="02020603050405020304" pitchFamily="18" charset="0"/>
              </a:rPr>
              <a:t>muối</a:t>
            </a:r>
            <a:r>
              <a:rPr lang="en-US" sz="3200" b="0" dirty="0">
                <a:latin typeface="Times New Roman" panose="02020603050405020304" pitchFamily="18" charset="0"/>
              </a:rPr>
              <a:t>, </a:t>
            </a:r>
            <a:r>
              <a:rPr lang="en-US" sz="3200" b="0" dirty="0" err="1">
                <a:latin typeface="Times New Roman" panose="02020603050405020304" pitchFamily="18" charset="0"/>
              </a:rPr>
              <a:t>lợi</a:t>
            </a:r>
            <a:r>
              <a:rPr lang="en-US" sz="3200" b="0" dirty="0">
                <a:latin typeface="Times New Roman" panose="02020603050405020304" pitchFamily="18" charset="0"/>
              </a:rPr>
              <a:t> </a:t>
            </a:r>
            <a:r>
              <a:rPr lang="en-US" sz="3200" b="0" dirty="0" err="1">
                <a:latin typeface="Times New Roman" panose="02020603050405020304" pitchFamily="18" charset="0"/>
              </a:rPr>
              <a:t>ích</a:t>
            </a:r>
            <a:r>
              <a:rPr lang="en-US" sz="3200" b="0" dirty="0">
                <a:latin typeface="Times New Roman" panose="02020603050405020304" pitchFamily="18" charset="0"/>
              </a:rPr>
              <a:t> </a:t>
            </a:r>
            <a:r>
              <a:rPr lang="en-US" sz="3200" b="0" dirty="0" err="1">
                <a:latin typeface="Times New Roman" panose="02020603050405020304" pitchFamily="18" charset="0"/>
              </a:rPr>
              <a:t>và</a:t>
            </a:r>
            <a:r>
              <a:rPr lang="en-US" sz="3200" b="0" dirty="0">
                <a:latin typeface="Times New Roman" panose="02020603050405020304" pitchFamily="18" charset="0"/>
              </a:rPr>
              <a:t> </a:t>
            </a:r>
            <a:r>
              <a:rPr lang="en-US" sz="3200" b="0" dirty="0" err="1">
                <a:latin typeface="Times New Roman" panose="02020603050405020304" pitchFamily="18" charset="0"/>
              </a:rPr>
              <a:t>tác</a:t>
            </a:r>
            <a:r>
              <a:rPr lang="en-US" sz="3200" b="0" dirty="0">
                <a:latin typeface="Times New Roman" panose="02020603050405020304" pitchFamily="18" charset="0"/>
              </a:rPr>
              <a:t> </a:t>
            </a:r>
            <a:r>
              <a:rPr lang="en-US" sz="3200" b="0" dirty="0" err="1">
                <a:latin typeface="Times New Roman" panose="02020603050405020304" pitchFamily="18" charset="0"/>
              </a:rPr>
              <a:t>hại</a:t>
            </a:r>
            <a:r>
              <a:rPr lang="en-US" sz="3200" b="0" dirty="0">
                <a:latin typeface="Times New Roman" panose="02020603050405020304" pitchFamily="18" charset="0"/>
              </a:rPr>
              <a:t> </a:t>
            </a:r>
            <a:r>
              <a:rPr lang="en-US" sz="3200" b="0" dirty="0" err="1">
                <a:latin typeface="Times New Roman" panose="02020603050405020304" pitchFamily="18" charset="0"/>
              </a:rPr>
              <a:t>của</a:t>
            </a:r>
            <a:r>
              <a:rPr lang="en-US" sz="3200" b="0" dirty="0">
                <a:latin typeface="Times New Roman" panose="02020603050405020304" pitchFamily="18" charset="0"/>
              </a:rPr>
              <a:t> </a:t>
            </a:r>
            <a:r>
              <a:rPr lang="en-US" sz="3200" b="0" dirty="0" err="1">
                <a:latin typeface="Times New Roman" panose="02020603050405020304" pitchFamily="18" charset="0"/>
              </a:rPr>
              <a:t>muối</a:t>
            </a:r>
            <a:r>
              <a:rPr lang="en-US" sz="3200" b="0" dirty="0">
                <a:latin typeface="Times New Roman" panose="02020603050405020304" pitchFamily="18" charset="0"/>
              </a:rPr>
              <a:t> </a:t>
            </a:r>
            <a:r>
              <a:rPr lang="en-US" sz="3200" b="0" dirty="0" err="1">
                <a:latin typeface="Times New Roman" panose="02020603050405020304" pitchFamily="18" charset="0"/>
              </a:rPr>
              <a:t>ăn</a:t>
            </a:r>
            <a:r>
              <a:rPr lang="en-US" sz="3200" b="0" dirty="0">
                <a:latin typeface="Times New Roman" panose="02020603050405020304" pitchFamily="18" charset="0"/>
              </a:rPr>
              <a:t> </a:t>
            </a:r>
            <a:r>
              <a:rPr lang="en-US" sz="3200" b="0" dirty="0" err="1">
                <a:latin typeface="Times New Roman" panose="02020603050405020304" pitchFamily="18" charset="0"/>
              </a:rPr>
              <a:t>đối</a:t>
            </a:r>
            <a:r>
              <a:rPr lang="en-US" sz="3200" b="0" dirty="0">
                <a:latin typeface="Times New Roman" panose="02020603050405020304" pitchFamily="18" charset="0"/>
              </a:rPr>
              <a:t> </a:t>
            </a:r>
            <a:r>
              <a:rPr lang="en-US" sz="3200" b="0" dirty="0" err="1">
                <a:latin typeface="Times New Roman" panose="02020603050405020304" pitchFamily="18" charset="0"/>
              </a:rPr>
              <a:t>với</a:t>
            </a:r>
            <a:r>
              <a:rPr lang="en-US" sz="3200" b="0" dirty="0">
                <a:latin typeface="Times New Roman" panose="02020603050405020304" pitchFamily="18" charset="0"/>
              </a:rPr>
              <a:t> </a:t>
            </a:r>
            <a:r>
              <a:rPr lang="en-US" sz="3200" b="0" dirty="0" err="1">
                <a:latin typeface="Times New Roman" panose="02020603050405020304" pitchFamily="18" charset="0"/>
              </a:rPr>
              <a:t>sức</a:t>
            </a:r>
            <a:r>
              <a:rPr lang="en-US" sz="3200" b="0" dirty="0">
                <a:latin typeface="Times New Roman" panose="02020603050405020304" pitchFamily="18" charset="0"/>
              </a:rPr>
              <a:t> </a:t>
            </a:r>
            <a:r>
              <a:rPr lang="en-US" sz="3200" b="0" dirty="0" err="1">
                <a:latin typeface="Times New Roman" panose="02020603050405020304" pitchFamily="18" charset="0"/>
              </a:rPr>
              <a:t>khỏe</a:t>
            </a:r>
            <a:r>
              <a:rPr lang="en-US" sz="3200" b="0" dirty="0">
                <a:latin typeface="Times New Roman" panose="02020603050405020304" pitchFamily="18" charset="0"/>
              </a:rPr>
              <a:t> </a:t>
            </a:r>
            <a:r>
              <a:rPr lang="en-US" sz="3200" b="0" dirty="0" err="1">
                <a:latin typeface="Times New Roman" panose="02020603050405020304" pitchFamily="18" charset="0"/>
              </a:rPr>
              <a:t>của</a:t>
            </a:r>
            <a:r>
              <a:rPr lang="en-US" sz="3200" b="0" dirty="0">
                <a:latin typeface="Times New Roman" panose="02020603050405020304" pitchFamily="18" charset="0"/>
              </a:rPr>
              <a:t> con </a:t>
            </a:r>
            <a:r>
              <a:rPr lang="en-US" sz="3200" b="0" dirty="0" err="1">
                <a:latin typeface="Times New Roman" panose="02020603050405020304" pitchFamily="18" charset="0"/>
              </a:rPr>
              <a:t>người</a:t>
            </a:r>
            <a:r>
              <a:rPr lang="en-US" sz="3200" b="0" dirty="0">
                <a:latin typeface="Times New Roman" panose="02020603050405020304" pitchFamily="18" charset="0"/>
              </a:rPr>
              <a:t>. </a:t>
            </a:r>
            <a:r>
              <a:rPr lang="en-US" sz="3200" b="0" dirty="0" err="1">
                <a:latin typeface="Times New Roman" panose="02020603050405020304" pitchFamily="18" charset="0"/>
              </a:rPr>
              <a:t>Trình</a:t>
            </a:r>
            <a:r>
              <a:rPr lang="en-US" sz="3200" b="0" dirty="0">
                <a:latin typeface="Times New Roman" panose="02020603050405020304" pitchFamily="18" charset="0"/>
              </a:rPr>
              <a:t> </a:t>
            </a:r>
            <a:r>
              <a:rPr lang="en-US" sz="3200" b="0" dirty="0" err="1">
                <a:latin typeface="Times New Roman" panose="02020603050405020304" pitchFamily="18" charset="0"/>
              </a:rPr>
              <a:t>bày</a:t>
            </a:r>
            <a:r>
              <a:rPr lang="en-US" sz="3200" b="0" dirty="0">
                <a:latin typeface="Times New Roman" panose="02020603050405020304" pitchFamily="18" charset="0"/>
              </a:rPr>
              <a:t> </a:t>
            </a:r>
            <a:r>
              <a:rPr lang="en-US" sz="3200" b="0" dirty="0" err="1">
                <a:latin typeface="Times New Roman" panose="02020603050405020304" pitchFamily="18" charset="0"/>
              </a:rPr>
              <a:t>thuyết</a:t>
            </a:r>
            <a:r>
              <a:rPr lang="en-US" sz="3200" b="0" dirty="0">
                <a:latin typeface="Times New Roman" panose="02020603050405020304" pitchFamily="18" charset="0"/>
              </a:rPr>
              <a:t> </a:t>
            </a:r>
            <a:r>
              <a:rPr lang="en-US" sz="3200" b="0" dirty="0" err="1">
                <a:latin typeface="Times New Roman" panose="02020603050405020304" pitchFamily="18" charset="0"/>
              </a:rPr>
              <a:t>trình</a:t>
            </a:r>
            <a:r>
              <a:rPr lang="en-US" sz="3200" b="0" dirty="0">
                <a:latin typeface="Times New Roman" panose="02020603050405020304" pitchFamily="18" charset="0"/>
              </a:rPr>
              <a:t> </a:t>
            </a:r>
            <a:r>
              <a:rPr lang="en-US" sz="3200" b="0" dirty="0" err="1">
                <a:latin typeface="Times New Roman" panose="02020603050405020304" pitchFamily="18" charset="0"/>
              </a:rPr>
              <a:t>bằng</a:t>
            </a:r>
            <a:r>
              <a:rPr lang="en-US" sz="3200" b="0" dirty="0">
                <a:latin typeface="Times New Roman" panose="02020603050405020304" pitchFamily="18" charset="0"/>
              </a:rPr>
              <a:t> </a:t>
            </a:r>
            <a:r>
              <a:rPr lang="en-US" sz="3200" b="0" dirty="0" err="1">
                <a:latin typeface="Times New Roman" panose="02020603050405020304" pitchFamily="18" charset="0"/>
              </a:rPr>
              <a:t>báo</a:t>
            </a:r>
            <a:r>
              <a:rPr lang="en-US" sz="3200" b="0" dirty="0">
                <a:latin typeface="Times New Roman" panose="02020603050405020304" pitchFamily="18" charset="0"/>
              </a:rPr>
              <a:t> </a:t>
            </a:r>
            <a:r>
              <a:rPr lang="en-US" sz="3200" b="0" dirty="0" err="1">
                <a:latin typeface="Times New Roman" panose="02020603050405020304" pitchFamily="18" charset="0"/>
              </a:rPr>
              <a:t>tường</a:t>
            </a:r>
            <a:r>
              <a:rPr lang="en-US" sz="3200" b="0" dirty="0">
                <a:latin typeface="Times New Roman" panose="02020603050405020304" pitchFamily="18" charset="0"/>
              </a:rPr>
              <a:t>, power point, </a:t>
            </a:r>
            <a:r>
              <a:rPr lang="en-US" sz="3200" b="0" dirty="0" err="1">
                <a:latin typeface="Times New Roman" panose="02020603050405020304" pitchFamily="18" charset="0"/>
              </a:rPr>
              <a:t>tranh</a:t>
            </a:r>
            <a:r>
              <a:rPr lang="en-US" sz="3200" b="0" dirty="0">
                <a:latin typeface="Times New Roman" panose="02020603050405020304" pitchFamily="18" charset="0"/>
              </a:rPr>
              <a:t> </a:t>
            </a:r>
            <a:r>
              <a:rPr lang="en-US" sz="3200" b="0" dirty="0" err="1">
                <a:latin typeface="Times New Roman" panose="02020603050405020304" pitchFamily="18" charset="0"/>
              </a:rPr>
              <a:t>ảnh</a:t>
            </a:r>
            <a:r>
              <a:rPr lang="en-US" sz="3200" b="0" dirty="0">
                <a:latin typeface="Times New Roman" panose="02020603050405020304" pitchFamily="18" charset="0"/>
              </a:rPr>
              <a:t>….</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Hợp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Fe(OH)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gọi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Iron (III)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hyđroxide</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Iron (II)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hyđroxide</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Iron (III)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hiđrua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Iron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hyđroxide</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 Cho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oxit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Oxit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axit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muối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K</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K</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PTPƯ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axit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11</a:t>
            </a:r>
            <a:r>
              <a:rPr lang="vi-VN" sz="4800" b="1" dirty="0">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156815" y="-2311179"/>
            <a:ext cx="609600" cy="609600"/>
          </a:xfrm>
          <a:prstGeom prst="rect">
            <a:avLst/>
          </a:prstGeom>
        </p:spPr>
      </p:pic>
      <p:sp>
        <p:nvSpPr>
          <p:cNvPr id="2" name="文本框 28"/>
          <p:cNvSpPr txBox="1"/>
          <p:nvPr/>
        </p:nvSpPr>
        <p:spPr>
          <a:xfrm>
            <a:off x="1713454" y="3372867"/>
            <a:ext cx="9592628" cy="829945"/>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(6 tiết)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44568"/>
            <a:ext cx="2435860" cy="521970"/>
          </a:xfrm>
          <a:prstGeom prst="rect">
            <a:avLst/>
          </a:prstGeom>
          <a:noFill/>
        </p:spPr>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endParaRPr lang="zh-CN" altLang="en-US" sz="2800" b="1" dirty="0">
              <a:solidFill>
                <a:srgbClr val="002060"/>
              </a:solidFill>
              <a:ea typeface="Yeseva One" panose="00000500000000000000" charset="0"/>
              <a:sym typeface="Yeseva One" panose="00000500000000000000" charset="0"/>
            </a:endParaRPr>
          </a:p>
        </p:txBody>
      </p:sp>
      <p:graphicFrame>
        <p:nvGraphicFramePr>
          <p:cNvPr id="10" name="Picture Placeholder 9"/>
          <p:cNvGraphicFramePr>
            <a:graphicFrameLocks noGrp="1"/>
          </p:cNvGraphicFramePr>
          <p:nvPr>
            <p:ph type="pic" sz="quarter" idx="10"/>
          </p:nvPr>
        </p:nvGraphicFramePr>
        <p:xfrm>
          <a:off x="3827676" y="647770"/>
          <a:ext cx="8143370" cy="2755479"/>
        </p:xfrm>
        <a:graphic>
          <a:graphicData uri="http://schemas.openxmlformats.org/drawingml/2006/table">
            <a:tbl>
              <a:tblPr firstRow="1" bandRow="1">
                <a:tableStyleId>{5940675A-B579-460E-94D1-54222C63F5DA}</a:tableStyleId>
              </a:tblPr>
              <a:tblGrid>
                <a:gridCol w="730790"/>
                <a:gridCol w="1581907"/>
                <a:gridCol w="2963485"/>
                <a:gridCol w="2867188"/>
              </a:tblGrid>
              <a:tr h="54216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vi-VN"/>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tr>
              <a:tr h="456984">
                <a:tc vMerge="1">
                  <a:txBody>
                    <a:bodyPr/>
                    <a:lstStyle/>
                    <a:p>
                      <a:endParaRPr lang="vi-VN"/>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vi-VN"/>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r>
              <a:tr h="453315">
                <a:tc>
                  <a:txBody>
                    <a:bodyPr/>
                    <a:lstStyle/>
                    <a:p>
                      <a:pPr indent="0" algn="ctr">
                        <a:buNone/>
                      </a:pPr>
                      <a:r>
                        <a:rPr lang="en-US" sz="2400" b="1">
                          <a:solidFill>
                            <a:srgbClr val="000000"/>
                          </a:solidFill>
                          <a:latin typeface="Times New Roman" panose="02020603050405020304" pitchFamily="18" charset="0"/>
                          <a:cs typeface="Times New Roman" panose="02020603050405020304" pitchFamily="18" charset="0"/>
                        </a:rPr>
                        <a:t>1</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r>
              <a:tr h="402956">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r>
              <a:tr h="4335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NaHCO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r>
              <a:tr h="433177">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Al</a:t>
                      </a:r>
                      <a:r>
                        <a:rPr lang="en-US" sz="2400" b="1" baseline="-25000">
                          <a:solidFill>
                            <a:srgbClr val="000000"/>
                          </a:solidFill>
                          <a:latin typeface="Times New Roman" panose="02020603050405020304" pitchFamily="18" charset="0"/>
                          <a:cs typeface="Times New Roman" panose="02020603050405020304" pitchFamily="18" charset="0"/>
                        </a:rPr>
                        <a:t>2</a:t>
                      </a:r>
                      <a:r>
                        <a:rPr lang="en-US" sz="2400" b="1">
                          <a:solidFill>
                            <a:srgbClr val="000000"/>
                          </a:solidFill>
                          <a:latin typeface="Times New Roman" panose="02020603050405020304" pitchFamily="18" charset="0"/>
                          <a:cs typeface="Times New Roman" panose="02020603050405020304" pitchFamily="18" charset="0"/>
                        </a:rPr>
                        <a:t>(SO</a:t>
                      </a:r>
                      <a:r>
                        <a:rPr lang="en-US" sz="2400" b="1" baseline="-25000">
                          <a:solidFill>
                            <a:srgbClr val="000000"/>
                          </a:solidFill>
                          <a:latin typeface="Times New Roman" panose="02020603050405020304" pitchFamily="18" charset="0"/>
                          <a:cs typeface="Times New Roman" panose="02020603050405020304" pitchFamily="18" charset="0"/>
                        </a:rPr>
                        <a:t>4</a:t>
                      </a:r>
                      <a:r>
                        <a:rPr lang="en-US" sz="2400" b="1">
                          <a:solidFill>
                            <a:srgbClr val="000000"/>
                          </a:solidFill>
                          <a:latin typeface="Times New Roman" panose="02020603050405020304" pitchFamily="18" charset="0"/>
                          <a:cs typeface="Times New Roman" panose="02020603050405020304" pitchFamily="18" charset="0"/>
                        </a:rPr>
                        <a:t>)</a:t>
                      </a:r>
                      <a:r>
                        <a:rPr lang="en-US" sz="2400" b="1" baseline="-25000">
                          <a:solidFill>
                            <a:srgbClr val="000000"/>
                          </a:solidFill>
                          <a:latin typeface="Times New Roman" panose="02020603050405020304" pitchFamily="18" charset="0"/>
                          <a:cs typeface="Times New Roman" panose="02020603050405020304" pitchFamily="18" charset="0"/>
                        </a:rPr>
                        <a:t>3</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r>
            </a:tbl>
          </a:graphicData>
        </a:graphic>
      </p:graphicFrame>
      <p:sp>
        <p:nvSpPr>
          <p:cNvPr id="14" name="文本框 1"/>
          <p:cNvSpPr txBox="1"/>
          <p:nvPr/>
        </p:nvSpPr>
        <p:spPr>
          <a:xfrm>
            <a:off x="7023246" y="1642643"/>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1Na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7084206" y="2077677"/>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1Ca                                = 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7139768" y="2510510"/>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 HCO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7160406" y="2959820"/>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2Al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786283" y="1146241"/>
            <a:ext cx="587819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Cation kim loại          Anion gốc acid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21" name="Rectangle 2"/>
          <p:cNvSpPr/>
          <p:nvPr/>
        </p:nvSpPr>
        <p:spPr>
          <a:xfrm>
            <a:off x="0" y="3787864"/>
            <a:ext cx="11437039" cy="1200329"/>
          </a:xfrm>
          <a:prstGeom prst="rect">
            <a:avLst/>
          </a:prstGeom>
          <a:ln>
            <a:solidFill>
              <a:schemeClr val="accent1"/>
            </a:solidFill>
          </a:ln>
        </p:spPr>
        <p:txBody>
          <a:bodyPr wrap="square">
            <a:spAutoFit/>
          </a:bodyPr>
          <a:lstStyle/>
          <a:p>
            <a:r>
              <a:rPr 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b="1" dirty="0" smtClean="0">
                <a:solidFill>
                  <a:schemeClr val="accent6">
                    <a:lumMod val="50000"/>
                  </a:schemeClr>
                </a:solidFill>
                <a:latin typeface="Arial" panose="020B0604020202020204" pitchFamily="34" charset="0"/>
                <a:cs typeface="Arial" panose="020B0604020202020204" pitchFamily="34" charset="0"/>
              </a:rPr>
              <a:t>2.</a:t>
            </a:r>
            <a:r>
              <a:rPr lang="en-US" altLang="vi-VN" sz="2400" dirty="0" smtClean="0">
                <a:solidFill>
                  <a:schemeClr val="accent6">
                    <a:lumMod val="50000"/>
                  </a:schemeClr>
                </a:solidFill>
                <a:latin typeface="Arial" panose="020B0604020202020204" pitchFamily="34" charset="0"/>
                <a:cs typeface="Arial" panose="020B0604020202020204" pitchFamily="34" charset="0"/>
              </a:rPr>
              <a:t> </a:t>
            </a:r>
            <a:r>
              <a:rPr lang="en-US" altLang="vi-VN" sz="2400" dirty="0" err="1" smtClean="0">
                <a:solidFill>
                  <a:schemeClr val="accent6">
                    <a:lumMod val="50000"/>
                  </a:schemeClr>
                </a:solidFill>
                <a:latin typeface="Arial" panose="020B0604020202020204" pitchFamily="34" charset="0"/>
                <a:cs typeface="Arial" panose="020B0604020202020204" pitchFamily="34" charset="0"/>
              </a:rPr>
              <a:t>Hãy</a:t>
            </a:r>
            <a:r>
              <a:rPr lang="en-US" altLang="vi-VN" sz="2400" dirty="0" smtClean="0">
                <a:solidFill>
                  <a:schemeClr val="accent6">
                    <a:lumMod val="50000"/>
                  </a:schemeClr>
                </a:solidFill>
                <a:latin typeface="Arial" panose="020B0604020202020204" pitchFamily="34" charset="0"/>
                <a:cs typeface="Arial" panose="020B0604020202020204" pitchFamily="34" charset="0"/>
              </a:rPr>
              <a:t> </a:t>
            </a:r>
            <a:r>
              <a:rPr lang="en-US" altLang="vi-VN" sz="2400" dirty="0">
                <a:solidFill>
                  <a:schemeClr val="accent6">
                    <a:lumMod val="50000"/>
                  </a:schemeClr>
                </a:solidFill>
                <a:latin typeface="Arial" panose="020B0604020202020204" pitchFamily="34" charset="0"/>
                <a:cs typeface="Arial" panose="020B0604020202020204" pitchFamily="34" charset="0"/>
              </a:rPr>
              <a:t>so sánh thành phần CTHH của muối với base và acid → tìm đặc điểm giống và khác nhau giữa muối và các loại hợp chất trên từ đó suy ra công thức tổng quát của muối?</a:t>
            </a:r>
          </a:p>
        </p:txBody>
      </p:sp>
      <p:sp>
        <p:nvSpPr>
          <p:cNvPr id="5" name="Rectangle 4"/>
          <p:cNvSpPr/>
          <p:nvPr/>
        </p:nvSpPr>
        <p:spPr>
          <a:xfrm>
            <a:off x="13512" y="3390896"/>
            <a:ext cx="7558479" cy="461665"/>
          </a:xfrm>
          <a:prstGeom prst="rect">
            <a:avLst/>
          </a:prstGeom>
        </p:spPr>
        <p:txBody>
          <a:bodyPr wrap="none">
            <a:spAutoFit/>
          </a:bodyPr>
          <a:lstStyle/>
          <a:p>
            <a:pPr lvl="0">
              <a:defRPr/>
            </a:pPr>
            <a:r>
              <a:rPr lang="vi-VN" sz="2400" dirty="0" smtClean="0">
                <a:solidFill>
                  <a:srgbClr val="FF0000"/>
                </a:solidFill>
                <a:cs typeface="Arial" panose="020B0604020202020204" pitchFamily="34" charset="0"/>
              </a:rPr>
              <a:t>? Em có nhận xét gì về thành phần của các muối trên.</a:t>
            </a:r>
            <a:endParaRPr lang="vi-VN" sz="2400" dirty="0">
              <a:solidFill>
                <a:srgbClr val="FF0000"/>
              </a:solidFill>
              <a:cs typeface="Arial" panose="020B0604020202020204" pitchFamily="34" charset="0"/>
            </a:endParaRPr>
          </a:p>
        </p:txBody>
      </p:sp>
      <p:sp>
        <p:nvSpPr>
          <p:cNvPr id="6" name="Rectangle 5"/>
          <p:cNvSpPr/>
          <p:nvPr/>
        </p:nvSpPr>
        <p:spPr>
          <a:xfrm>
            <a:off x="0" y="841471"/>
            <a:ext cx="3757826" cy="2640723"/>
          </a:xfrm>
          <a:prstGeom prst="rect">
            <a:avLst/>
          </a:prstGeom>
          <a:ln>
            <a:solidFill>
              <a:schemeClr val="accent1"/>
            </a:solidFill>
          </a:ln>
        </p:spPr>
        <p:txBody>
          <a:bodyPr wrap="square">
            <a:spAutoFit/>
          </a:bodyPr>
          <a:lstStyle/>
          <a:p>
            <a:pPr lvl="0" indent="14605" algn="just">
              <a:lnSpc>
                <a:spcPct val="115000"/>
              </a:lnSpc>
              <a:spcAft>
                <a:spcPts val="0"/>
              </a:spcAft>
              <a:buFont typeface="+mj-lt"/>
              <a:buAutoNum type="arabicPeriod"/>
            </a:pPr>
            <a:r>
              <a:rPr lang="nl-NL"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Quan </a:t>
            </a:r>
            <a:r>
              <a:rPr lang="nl-NL"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sát thành phần CTHH của các muối trong bảng sau và điền những thành phần có đặc trưng giống nhau vào cùng 1 </a:t>
            </a:r>
            <a:r>
              <a:rPr lang="nl-NL"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cột</a:t>
            </a:r>
            <a:r>
              <a:rPr lang="vi-VN"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550257" y="4988192"/>
            <a:ext cx="6654589" cy="2123993"/>
          </a:xfrm>
          <a:prstGeom prst="rect">
            <a:avLst/>
          </a:prstGeom>
        </p:spPr>
      </p:pic>
      <p:sp>
        <p:nvSpPr>
          <p:cNvPr id="8" name="Rectangle 7"/>
          <p:cNvSpPr/>
          <p:nvPr/>
        </p:nvSpPr>
        <p:spPr>
          <a:xfrm>
            <a:off x="227308" y="5304517"/>
            <a:ext cx="5229195" cy="1200329"/>
          </a:xfrm>
          <a:prstGeom prst="rect">
            <a:avLst/>
          </a:prstGeom>
          <a:ln>
            <a:solidFill>
              <a:schemeClr val="accent1"/>
            </a:solidFill>
          </a:ln>
        </p:spPr>
        <p:txBody>
          <a:bodyPr wrap="square">
            <a:spAutoFit/>
          </a:bodyPr>
          <a:lstStyle/>
          <a:p>
            <a:pPr lvl="0" indent="34925"/>
            <a:r>
              <a:rPr lang="en-US" sz="2400" dirty="0" smtClean="0">
                <a:solidFill>
                  <a:schemeClr val="accent6">
                    <a:lumMod val="50000"/>
                  </a:schemeClr>
                </a:solidFill>
                <a:latin typeface="Arial" panose="020B0604020202020204" pitchFamily="34" charset="0"/>
                <a:cs typeface="Arial" panose="020B0604020202020204" pitchFamily="34" charset="0"/>
              </a:rPr>
              <a:t>3. </a:t>
            </a:r>
            <a:r>
              <a:rPr lang="en-US" sz="2400" dirty="0" err="1" smtClean="0">
                <a:solidFill>
                  <a:schemeClr val="accent6">
                    <a:lumMod val="50000"/>
                  </a:schemeClr>
                </a:solidFill>
                <a:latin typeface="Arial" panose="020B0604020202020204" pitchFamily="34" charset="0"/>
                <a:cs typeface="Arial" panose="020B0604020202020204" pitchFamily="34" charset="0"/>
              </a:rPr>
              <a:t>Dựa</a:t>
            </a:r>
            <a:r>
              <a:rPr lang="en-US" sz="2400" dirty="0" smtClean="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bảng</a:t>
            </a:r>
            <a:r>
              <a:rPr lang="en-US" sz="2400" dirty="0">
                <a:solidFill>
                  <a:schemeClr val="accent6">
                    <a:lumMod val="50000"/>
                  </a:schemeClr>
                </a:solidFill>
                <a:latin typeface="Arial" panose="020B0604020202020204" pitchFamily="34" charset="0"/>
                <a:cs typeface="Arial" panose="020B0604020202020204" pitchFamily="34" charset="0"/>
              </a:rPr>
              <a:t> 11.1 </a:t>
            </a:r>
            <a:r>
              <a:rPr lang="en-US" sz="2400" dirty="0" err="1">
                <a:solidFill>
                  <a:schemeClr val="accent6">
                    <a:lumMod val="50000"/>
                  </a:schemeClr>
                </a:solidFill>
                <a:latin typeface="Arial" panose="020B0604020202020204" pitchFamily="34" charset="0"/>
                <a:cs typeface="Arial" panose="020B0604020202020204" pitchFamily="34" charset="0"/>
              </a:rPr>
              <a:t>Sgk</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đặc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điểm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của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 ở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nêu</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khái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niệm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2"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21" grpId="1" animBg="1"/>
      <p:bldP spid="21" grpId="2" animBg="1"/>
      <p:bldP spid="5"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2760</Words>
  <Application>Microsoft Office PowerPoint</Application>
  <PresentationFormat>Custom</PresentationFormat>
  <Paragraphs>275</Paragraphs>
  <Slides>43</Slides>
  <Notes>11</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Arial</vt:lpstr>
      <vt:lpstr>宋体</vt:lpstr>
      <vt:lpstr>Calibri Light</vt:lpstr>
      <vt:lpstr>Segoe UI</vt:lpstr>
      <vt:lpstr>Barlow Condensed Thin</vt:lpstr>
      <vt:lpstr>Yeseva One</vt:lpstr>
      <vt:lpstr>等线</vt:lpstr>
      <vt:lpstr>MS PGothic</vt:lpstr>
      <vt:lpstr>Pangolin</vt:lpstr>
      <vt:lpstr>.VnTime</vt:lpstr>
      <vt:lpstr>Cambria</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21AK22</cp:lastModifiedBy>
  <cp:revision>131</cp:revision>
  <dcterms:created xsi:type="dcterms:W3CDTF">2018-10-29T09:59:00Z</dcterms:created>
  <dcterms:modified xsi:type="dcterms:W3CDTF">2024-03-19T13:12:39Z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