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9" r:id="rId4"/>
  </p:sldMasterIdLst>
  <p:notesMasterIdLst>
    <p:notesMasterId r:id="rId47"/>
  </p:notesMasterIdLst>
  <p:sldIdLst>
    <p:sldId id="287" r:id="rId5"/>
    <p:sldId id="261" r:id="rId6"/>
    <p:sldId id="291" r:id="rId7"/>
    <p:sldId id="289" r:id="rId8"/>
    <p:sldId id="290" r:id="rId9"/>
    <p:sldId id="257" r:id="rId10"/>
    <p:sldId id="262" r:id="rId11"/>
    <p:sldId id="258" r:id="rId12"/>
    <p:sldId id="264" r:id="rId13"/>
    <p:sldId id="265" r:id="rId14"/>
    <p:sldId id="263" r:id="rId15"/>
    <p:sldId id="266" r:id="rId16"/>
    <p:sldId id="259" r:id="rId17"/>
    <p:sldId id="267" r:id="rId18"/>
    <p:sldId id="260" r:id="rId19"/>
    <p:sldId id="269" r:id="rId20"/>
    <p:sldId id="270" r:id="rId21"/>
    <p:sldId id="268" r:id="rId22"/>
    <p:sldId id="271" r:id="rId23"/>
    <p:sldId id="274" r:id="rId24"/>
    <p:sldId id="272" r:id="rId25"/>
    <p:sldId id="275" r:id="rId26"/>
    <p:sldId id="273" r:id="rId27"/>
    <p:sldId id="276" r:id="rId28"/>
    <p:sldId id="277" r:id="rId29"/>
    <p:sldId id="278" r:id="rId30"/>
    <p:sldId id="279" r:id="rId31"/>
    <p:sldId id="280" r:id="rId32"/>
    <p:sldId id="281" r:id="rId33"/>
    <p:sldId id="282" r:id="rId34"/>
    <p:sldId id="283" r:id="rId35"/>
    <p:sldId id="284" r:id="rId36"/>
    <p:sldId id="285" r:id="rId37"/>
    <p:sldId id="292" r:id="rId38"/>
    <p:sldId id="293" r:id="rId39"/>
    <p:sldId id="298" r:id="rId40"/>
    <p:sldId id="294" r:id="rId41"/>
    <p:sldId id="295" r:id="rId42"/>
    <p:sldId id="296" r:id="rId43"/>
    <p:sldId id="297" r:id="rId44"/>
    <p:sldId id="286" r:id="rId45"/>
    <p:sldId id="288" r:id="rId46"/>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p:cViewPr>
        <p:scale>
          <a:sx n="76" d="100"/>
          <a:sy n="76" d="100"/>
        </p:scale>
        <p:origin x="-11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1A955-17D4-4DE6-85FA-7D070BC65226}" type="datetimeFigureOut">
              <a:rPr lang="en-US" smtClean="0"/>
              <a:t>10/8/2023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0A973-57F2-4519-9467-934CE4B01F29}" type="slidenum">
              <a:rPr lang="en-US" smtClean="0"/>
              <a:t>‹#›</a:t>
            </a:fld>
            <a:endParaRPr lang="en-US"/>
          </a:p>
        </p:txBody>
      </p:sp>
    </p:spTree>
    <p:extLst>
      <p:ext uri="{BB962C8B-B14F-4D97-AF65-F5344CB8AC3E}">
        <p14:creationId xmlns:p14="http://schemas.microsoft.com/office/powerpoint/2010/main" val="97299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a:t>
            </a:fld>
            <a:endParaRPr lang="zh-CN" altLang="en-US"/>
          </a:p>
        </p:txBody>
      </p:sp>
    </p:spTree>
    <p:extLst>
      <p:ext uri="{BB962C8B-B14F-4D97-AF65-F5344CB8AC3E}">
        <p14:creationId xmlns:p14="http://schemas.microsoft.com/office/powerpoint/2010/main" val="308042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a:t>
            </a:fld>
            <a:endParaRPr lang="zh-CN" altLang="en-US"/>
          </a:p>
        </p:txBody>
      </p:sp>
    </p:spTree>
    <p:extLst>
      <p:ext uri="{BB962C8B-B14F-4D97-AF65-F5344CB8AC3E}">
        <p14:creationId xmlns:p14="http://schemas.microsoft.com/office/powerpoint/2010/main" val="344135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kern="0">
                <a:effectLst/>
                <a:latin typeface="Calibri" panose="020F0502020204030204" pitchFamily="34" charset="0"/>
                <a:ea typeface="Calibri" panose="020F0502020204030204" pitchFamily="34" charset="0"/>
                <a:cs typeface="Times New Roman" panose="02020603050405020304" pitchFamily="18" charset="0"/>
              </a:rPr>
              <a:t>Trong thực hành thí nghiệm hoặc trong đời sống có rất nhiều nhãn hóa chất, dung dịch có ghi con số biểu thi nồng độ dung dịch. Vậy nồng độ dung dịch là gì ?</a:t>
            </a:r>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5</a:t>
            </a:fld>
            <a:endParaRPr lang="zh-CN" altLang="en-US"/>
          </a:p>
        </p:txBody>
      </p:sp>
    </p:spTree>
    <p:extLst>
      <p:ext uri="{BB962C8B-B14F-4D97-AF65-F5344CB8AC3E}">
        <p14:creationId xmlns:p14="http://schemas.microsoft.com/office/powerpoint/2010/main" val="1646451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800" b="1">
                <a:solidFill>
                  <a:schemeClr val="tx1"/>
                </a:solidFill>
                <a:latin typeface=".VnArabia" panose="020B7200000000000000" pitchFamily="34" charset="0"/>
              </a:defRPr>
            </a:lvl1pPr>
            <a:lvl2pPr marL="742950" indent="-285750">
              <a:defRPr sz="2800" b="1">
                <a:solidFill>
                  <a:schemeClr val="tx1"/>
                </a:solidFill>
                <a:latin typeface=".VnArabia" panose="020B7200000000000000" pitchFamily="34" charset="0"/>
              </a:defRPr>
            </a:lvl2pPr>
            <a:lvl3pPr marL="1143000" indent="-228600">
              <a:defRPr sz="2800" b="1">
                <a:solidFill>
                  <a:schemeClr val="tx1"/>
                </a:solidFill>
                <a:latin typeface=".VnArabia" panose="020B7200000000000000" pitchFamily="34" charset="0"/>
              </a:defRPr>
            </a:lvl3pPr>
            <a:lvl4pPr marL="1600200" indent="-228600">
              <a:defRPr sz="2800" b="1">
                <a:solidFill>
                  <a:schemeClr val="tx1"/>
                </a:solidFill>
                <a:latin typeface=".VnArabia" panose="020B7200000000000000" pitchFamily="34" charset="0"/>
              </a:defRPr>
            </a:lvl4pPr>
            <a:lvl5pPr marL="2057400" indent="-228600">
              <a:defRPr sz="2800" b="1">
                <a:solidFill>
                  <a:schemeClr val="tx1"/>
                </a:solidFill>
                <a:latin typeface=".VnArabia" panose="020B7200000000000000" pitchFamily="34" charset="0"/>
              </a:defRPr>
            </a:lvl5pPr>
            <a:lvl6pPr marL="2514600" indent="-228600" eaLnBrk="0" fontAlgn="base" hangingPunct="0">
              <a:spcBef>
                <a:spcPct val="0"/>
              </a:spcBef>
              <a:spcAft>
                <a:spcPct val="0"/>
              </a:spcAft>
              <a:defRPr sz="2800" b="1">
                <a:solidFill>
                  <a:schemeClr val="tx1"/>
                </a:solidFill>
                <a:latin typeface=".VnArabia" panose="020B7200000000000000" pitchFamily="34" charset="0"/>
              </a:defRPr>
            </a:lvl6pPr>
            <a:lvl7pPr marL="2971800" indent="-228600" eaLnBrk="0" fontAlgn="base" hangingPunct="0">
              <a:spcBef>
                <a:spcPct val="0"/>
              </a:spcBef>
              <a:spcAft>
                <a:spcPct val="0"/>
              </a:spcAft>
              <a:defRPr sz="2800" b="1">
                <a:solidFill>
                  <a:schemeClr val="tx1"/>
                </a:solidFill>
                <a:latin typeface=".VnArabia" panose="020B7200000000000000" pitchFamily="34" charset="0"/>
              </a:defRPr>
            </a:lvl7pPr>
            <a:lvl8pPr marL="3429000" indent="-228600" eaLnBrk="0" fontAlgn="base" hangingPunct="0">
              <a:spcBef>
                <a:spcPct val="0"/>
              </a:spcBef>
              <a:spcAft>
                <a:spcPct val="0"/>
              </a:spcAft>
              <a:defRPr sz="2800" b="1">
                <a:solidFill>
                  <a:schemeClr val="tx1"/>
                </a:solidFill>
                <a:latin typeface=".VnArabia" panose="020B7200000000000000" pitchFamily="34" charset="0"/>
              </a:defRPr>
            </a:lvl8pPr>
            <a:lvl9pPr marL="3886200" indent="-228600" eaLnBrk="0" fontAlgn="base" hangingPunct="0">
              <a:spcBef>
                <a:spcPct val="0"/>
              </a:spcBef>
              <a:spcAft>
                <a:spcPct val="0"/>
              </a:spcAft>
              <a:defRPr sz="2800" b="1">
                <a:solidFill>
                  <a:schemeClr val="tx1"/>
                </a:solidFill>
                <a:latin typeface=".VnArabia" panose="020B7200000000000000" pitchFamily="34" charset="0"/>
              </a:defRPr>
            </a:lvl9pPr>
          </a:lstStyle>
          <a:p>
            <a:fld id="{7958F724-1088-4A6E-8AB8-32F29A7EA41B}" type="slidenum">
              <a:rPr lang="en-US" altLang="en-US" sz="1200" b="0" smtClean="0">
                <a:solidFill>
                  <a:srgbClr val="000000"/>
                </a:solidFill>
                <a:latin typeface="Arial" panose="020B0604020202020204" pitchFamily="34" charset="0"/>
              </a:rPr>
              <a:pPr/>
              <a:t>42</a:t>
            </a:fld>
            <a:endParaRPr lang="en-US" altLang="en-US" sz="1200" b="0" smtClean="0">
              <a:solidFill>
                <a:srgbClr val="000000"/>
              </a:solidFill>
              <a:latin typeface="Arial" panose="020B0604020202020204" pitchFamily="34" charset="0"/>
            </a:endParaRPr>
          </a:p>
        </p:txBody>
      </p:sp>
      <p:sp>
        <p:nvSpPr>
          <p:cNvPr id="28675" name="Rectangle 2"/>
          <p:cNvSpPr>
            <a:spLocks noGrp="1" noRot="1" noChangeAspect="1" noChangeArrowheads="1" noTextEdit="1"/>
          </p:cNvSpPr>
          <p:nvPr>
            <p:ph type="sldImg"/>
          </p:nvPr>
        </p:nvSpPr>
        <p:spPr>
          <a:xfrm>
            <a:off x="1144588" y="685800"/>
            <a:ext cx="4570412" cy="3429000"/>
          </a:xfrm>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29188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32B0B9F0-698E-48BB-85F6-33328E6F76EB}" type="datetimeFigureOut">
              <a:rPr lang="vi-VN" smtClean="0"/>
              <a:t>08/10/2023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B55E4AE-6C24-4B8F-9B94-82E7B8B05883}" type="slidenum">
              <a:rPr lang="vi-VN" smtClean="0"/>
              <a:t>‹#›</a:t>
            </a:fld>
            <a:endParaRPr lang="vi-VN"/>
          </a:p>
        </p:txBody>
      </p:sp>
    </p:spTree>
    <p:extLst>
      <p:ext uri="{BB962C8B-B14F-4D97-AF65-F5344CB8AC3E}">
        <p14:creationId xmlns:p14="http://schemas.microsoft.com/office/powerpoint/2010/main" val="119721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2B0B9F0-698E-48BB-85F6-33328E6F76EB}" type="datetimeFigureOut">
              <a:rPr lang="vi-VN" smtClean="0"/>
              <a:t>08/10/2023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B55E4AE-6C24-4B8F-9B94-82E7B8B05883}" type="slidenum">
              <a:rPr lang="vi-VN" smtClean="0"/>
              <a:t>‹#›</a:t>
            </a:fld>
            <a:endParaRPr lang="vi-VN"/>
          </a:p>
        </p:txBody>
      </p:sp>
    </p:spTree>
    <p:extLst>
      <p:ext uri="{BB962C8B-B14F-4D97-AF65-F5344CB8AC3E}">
        <p14:creationId xmlns:p14="http://schemas.microsoft.com/office/powerpoint/2010/main" val="266890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2B0B9F0-698E-48BB-85F6-33328E6F76EB}" type="datetimeFigureOut">
              <a:rPr lang="vi-VN" smtClean="0"/>
              <a:t>08/10/2023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B55E4AE-6C24-4B8F-9B94-82E7B8B05883}" type="slidenum">
              <a:rPr lang="vi-VN" smtClean="0"/>
              <a:t>‹#›</a:t>
            </a:fld>
            <a:endParaRPr lang="vi-VN"/>
          </a:p>
        </p:txBody>
      </p:sp>
    </p:spTree>
    <p:extLst>
      <p:ext uri="{BB962C8B-B14F-4D97-AF65-F5344CB8AC3E}">
        <p14:creationId xmlns:p14="http://schemas.microsoft.com/office/powerpoint/2010/main" val="604924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1D80BA-AD23-4503-B6A8-1A3A214F234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603C65-27C2-4788-827E-70504856C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08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D80BA-AD23-4503-B6A8-1A3A214F234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603C65-27C2-4788-827E-70504856C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017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1D80BA-AD23-4503-B6A8-1A3A214F234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603C65-27C2-4788-827E-70504856C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973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1D80BA-AD23-4503-B6A8-1A3A214F2349}"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603C65-27C2-4788-827E-70504856C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514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1D80BA-AD23-4503-B6A8-1A3A214F2349}"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603C65-27C2-4788-827E-70504856C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506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1D80BA-AD23-4503-B6A8-1A3A214F2349}"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603C65-27C2-4788-827E-70504856C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591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D80BA-AD23-4503-B6A8-1A3A214F2349}"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603C65-27C2-4788-827E-70504856C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680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1D80BA-AD23-4503-B6A8-1A3A214F2349}"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603C65-27C2-4788-827E-70504856C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794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2B0B9F0-698E-48BB-85F6-33328E6F76EB}" type="datetimeFigureOut">
              <a:rPr lang="vi-VN" smtClean="0"/>
              <a:t>08/10/2023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B55E4AE-6C24-4B8F-9B94-82E7B8B05883}" type="slidenum">
              <a:rPr lang="vi-VN" smtClean="0"/>
              <a:t>‹#›</a:t>
            </a:fld>
            <a:endParaRPr lang="vi-VN"/>
          </a:p>
        </p:txBody>
      </p:sp>
    </p:spTree>
    <p:extLst>
      <p:ext uri="{BB962C8B-B14F-4D97-AF65-F5344CB8AC3E}">
        <p14:creationId xmlns:p14="http://schemas.microsoft.com/office/powerpoint/2010/main" val="735931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1D80BA-AD23-4503-B6A8-1A3A214F2349}"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603C65-27C2-4788-827E-70504856C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134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D80BA-AD23-4503-B6A8-1A3A214F234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603C65-27C2-4788-827E-70504856C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067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D80BA-AD23-4503-B6A8-1A3A214F234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603C65-27C2-4788-827E-70504856C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195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
        <p:nvSpPr>
          <p:cNvPr id="3" name="图文框 2"/>
          <p:cNvSpPr/>
          <p:nvPr userDrawn="1"/>
        </p:nvSpPr>
        <p:spPr>
          <a:xfrm>
            <a:off x="238125" y="349250"/>
            <a:ext cx="866775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4572000" y="1070920"/>
            <a:ext cx="4572000" cy="5787081"/>
          </a:xfrm>
          <a:prstGeom prst="rect">
            <a:avLst/>
          </a:prstGeom>
        </p:spPr>
      </p:pic>
    </p:spTree>
    <p:extLst>
      <p:ext uri="{BB962C8B-B14F-4D97-AF65-F5344CB8AC3E}">
        <p14:creationId xmlns:p14="http://schemas.microsoft.com/office/powerpoint/2010/main" val="3571137505"/>
      </p:ext>
    </p:extLst>
  </p:cSld>
  <p:clrMapOvr>
    <a:masterClrMapping/>
  </p:clrMapOvr>
  <p:transition spd="slow" advTm="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7937" y="-7938"/>
            <a:ext cx="9169401" cy="6873876"/>
            <a:chOff x="-8466" y="-8468"/>
            <a:chExt cx="9169804" cy="6874935"/>
          </a:xfrm>
        </p:grpSpPr>
        <p:cxnSp>
          <p:nvCxnSpPr>
            <p:cNvPr id="5" name="Straight Connector 4"/>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2404534"/>
            <a:ext cx="5826719"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6" y="4050836"/>
            <a:ext cx="5826719" cy="1096899"/>
          </a:xfrm>
        </p:spPr>
        <p:txBody>
          <a:bodyPr/>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smtClean="0"/>
            </a:lvl1pPr>
          </a:lstStyle>
          <a:p>
            <a:pPr>
              <a:defRPr/>
            </a:pPr>
            <a:fld id="{E806D3F4-6C1D-4004-82F2-B38C94F6A97F}"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470957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8D6E2A-B246-41B7-949E-58A6B617A92A}"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316268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0"/>
            <a:ext cx="6347715"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860400"/>
          </a:xfrm>
        </p:spPr>
        <p:txBody>
          <a:bodyPr/>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11ED39-4802-4A0E-A638-C0B1CCF41FAC}"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988230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2B9908-2343-42D0-A8E4-72D924963C68}"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3436290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E856496-9C2A-4FD4-AAEA-2239FB221F30}"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1357544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715E1DD-0A1E-4FD0-99F2-D3E0AB4617FB}"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388103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B0B9F0-698E-48BB-85F6-33328E6F76EB}" type="datetimeFigureOut">
              <a:rPr lang="vi-VN" smtClean="0"/>
              <a:t>08/10/2023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B55E4AE-6C24-4B8F-9B94-82E7B8B05883}" type="slidenum">
              <a:rPr lang="vi-VN" smtClean="0"/>
              <a:t>‹#›</a:t>
            </a:fld>
            <a:endParaRPr lang="vi-VN"/>
          </a:p>
        </p:txBody>
      </p:sp>
    </p:spTree>
    <p:extLst>
      <p:ext uri="{BB962C8B-B14F-4D97-AF65-F5344CB8AC3E}">
        <p14:creationId xmlns:p14="http://schemas.microsoft.com/office/powerpoint/2010/main" val="4106657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0C171D3-FDD6-4AEE-B08B-CD85E001D4BC}"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404912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98604"/>
            <a:ext cx="2790182"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1276" y="514927"/>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2777069"/>
            <a:ext cx="2790182" cy="2584449"/>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875139-1360-4AFD-B9B0-1EB3BE29ACD4}"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2032909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6347714"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00" y="609600"/>
            <a:ext cx="6347714" cy="3845718"/>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600" y="5367338"/>
            <a:ext cx="6347714"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28415C7-28C5-4DE4-BC5C-071F0373F10B}"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1098824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09601" y="4470400"/>
            <a:ext cx="6347714"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E04562-7C29-4F87-A7A5-BEE0680D2775}"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1465114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defTabSz="342900" fontAlgn="base">
              <a:spcBef>
                <a:spcPct val="0"/>
              </a:spcBef>
              <a:spcAft>
                <a:spcPct val="0"/>
              </a:spcAft>
              <a:defRPr/>
            </a:pPr>
            <a:r>
              <a:rPr lang="en-US" altLang="en-US" sz="6000">
                <a:solidFill>
                  <a:srgbClr val="C0E474"/>
                </a:solidFill>
                <a:latin typeface="Arial" panose="020B0604020202020204" pitchFamily="34" charset="0"/>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defTabSz="342900" fontAlgn="base">
              <a:spcBef>
                <a:spcPct val="0"/>
              </a:spcBef>
              <a:spcAft>
                <a:spcPct val="0"/>
              </a:spcAft>
              <a:defRPr/>
            </a:pPr>
            <a:r>
              <a:rPr lang="en-US" altLang="en-US" sz="6000">
                <a:solidFill>
                  <a:srgbClr val="C0E474"/>
                </a:solidFill>
                <a:latin typeface="Arial" panose="020B0604020202020204" pitchFamily="34" charset="0"/>
              </a:rPr>
              <a:t>”</a:t>
            </a:r>
          </a:p>
        </p:txBody>
      </p:sp>
      <p:sp>
        <p:nvSpPr>
          <p:cNvPr id="2" name="Title 1"/>
          <p:cNvSpPr>
            <a:spLocks noGrp="1"/>
          </p:cNvSpPr>
          <p:nvPr>
            <p:ph type="title"/>
          </p:nvPr>
        </p:nvSpPr>
        <p:spPr>
          <a:xfrm>
            <a:off x="774886" y="609600"/>
            <a:ext cx="607218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F59B9236-445A-4D01-9E71-2A9010617A32}"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2910138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1513914"/>
          </a:xfrm>
        </p:spPr>
        <p:txBody>
          <a:bodyP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FE53C-CCBB-403A-8C92-9600DCE378C3}"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10230667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defTabSz="342900" fontAlgn="base">
              <a:spcBef>
                <a:spcPct val="0"/>
              </a:spcBef>
              <a:spcAft>
                <a:spcPct val="0"/>
              </a:spcAft>
              <a:defRPr/>
            </a:pPr>
            <a:r>
              <a:rPr lang="en-US" altLang="en-US" sz="6000">
                <a:solidFill>
                  <a:srgbClr val="C0E474"/>
                </a:solidFill>
                <a:latin typeface="Arial" panose="020B0604020202020204" pitchFamily="34" charset="0"/>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defTabSz="342900" fontAlgn="base">
              <a:spcBef>
                <a:spcPct val="0"/>
              </a:spcBef>
              <a:spcAft>
                <a:spcPct val="0"/>
              </a:spcAft>
              <a:defRPr/>
            </a:pPr>
            <a:r>
              <a:rPr lang="en-US" altLang="en-US" sz="6000">
                <a:solidFill>
                  <a:srgbClr val="C0E474"/>
                </a:solidFill>
                <a:latin typeface="Arial" panose="020B0604020202020204" pitchFamily="34" charset="0"/>
              </a:rPr>
              <a:t>”</a:t>
            </a:r>
          </a:p>
        </p:txBody>
      </p:sp>
      <p:sp>
        <p:nvSpPr>
          <p:cNvPr id="2" name="Title 1"/>
          <p:cNvSpPr>
            <a:spLocks noGrp="1"/>
          </p:cNvSpPr>
          <p:nvPr>
            <p:ph type="title"/>
          </p:nvPr>
        </p:nvSpPr>
        <p:spPr>
          <a:xfrm>
            <a:off x="774886" y="609600"/>
            <a:ext cx="607218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609599" y="4527448"/>
            <a:ext cx="6347715" cy="1513914"/>
          </a:xfrm>
        </p:spPr>
        <p:txBody>
          <a:bodyPr>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86C52BE3-26ED-4237-B224-0EAA4100910B}"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29359643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609599" y="4527448"/>
            <a:ext cx="6347715" cy="1513914"/>
          </a:xfrm>
        </p:spPr>
        <p:txBody>
          <a:bodyPr>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9F8C9586-86E7-4AFA-81AA-9655E8783494}"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3758387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1A9627-EDDD-45C7-8FDD-DEEB66F74FF5}"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2527232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2"/>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2"/>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29B7E49-AF01-4302-90EC-5C8B244D915A}"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270122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32B0B9F0-698E-48BB-85F6-33328E6F76EB}" type="datetimeFigureOut">
              <a:rPr lang="vi-VN" smtClean="0"/>
              <a:t>08/10/2023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B55E4AE-6C24-4B8F-9B94-82E7B8B05883}" type="slidenum">
              <a:rPr lang="vi-VN" smtClean="0"/>
              <a:t>‹#›</a:t>
            </a:fld>
            <a:endParaRPr lang="vi-VN"/>
          </a:p>
        </p:txBody>
      </p:sp>
    </p:spTree>
    <p:extLst>
      <p:ext uri="{BB962C8B-B14F-4D97-AF65-F5344CB8AC3E}">
        <p14:creationId xmlns:p14="http://schemas.microsoft.com/office/powerpoint/2010/main" val="2279245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039F61-5D4E-48DF-9AAE-2CB3546AF4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332352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D0F2A0-B793-4BF0-BCE6-FB1B4E0A01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27728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4CDD8B-06FB-408F-AB04-321F4EE39AE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97675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73B648-5012-4080-892A-73D1BF7C69D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602812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0A2D1C5-2151-4FD7-97C6-FB3FACF1B8A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0409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124A79C-BBE8-4BA4-A200-018661BACF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972500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622B97-F719-411A-9B80-FE006E14342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815438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D79674-E34C-48EA-8E6B-D4AF81558A7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401599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728B48-CAF8-45E5-AA4D-215A083C47D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618153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17DA48-3042-4F9A-83C5-E2888C6D90A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78463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32B0B9F0-698E-48BB-85F6-33328E6F76EB}" type="datetimeFigureOut">
              <a:rPr lang="vi-VN" smtClean="0"/>
              <a:t>08/10/2023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B55E4AE-6C24-4B8F-9B94-82E7B8B05883}" type="slidenum">
              <a:rPr lang="vi-VN" smtClean="0"/>
              <a:t>‹#›</a:t>
            </a:fld>
            <a:endParaRPr lang="vi-VN"/>
          </a:p>
        </p:txBody>
      </p:sp>
    </p:spTree>
    <p:extLst>
      <p:ext uri="{BB962C8B-B14F-4D97-AF65-F5344CB8AC3E}">
        <p14:creationId xmlns:p14="http://schemas.microsoft.com/office/powerpoint/2010/main" val="30664820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FC4737-417A-4482-9FA3-4201C21F45E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482980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C1EC947-ACFB-49D7-BA3C-C055E164AF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006728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8672AD-06BA-441B-AB84-F26B2292259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40163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3F4371-536D-4905-ACCA-9610A78A199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49399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32B0B9F0-698E-48BB-85F6-33328E6F76EB}" type="datetimeFigureOut">
              <a:rPr lang="vi-VN" smtClean="0"/>
              <a:t>08/10/2023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B55E4AE-6C24-4B8F-9B94-82E7B8B05883}" type="slidenum">
              <a:rPr lang="vi-VN" smtClean="0"/>
              <a:t>‹#›</a:t>
            </a:fld>
            <a:endParaRPr lang="vi-VN"/>
          </a:p>
        </p:txBody>
      </p:sp>
    </p:spTree>
    <p:extLst>
      <p:ext uri="{BB962C8B-B14F-4D97-AF65-F5344CB8AC3E}">
        <p14:creationId xmlns:p14="http://schemas.microsoft.com/office/powerpoint/2010/main" val="297314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0B9F0-698E-48BB-85F6-33328E6F76EB}" type="datetimeFigureOut">
              <a:rPr lang="vi-VN" smtClean="0"/>
              <a:t>08/10/2023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B55E4AE-6C24-4B8F-9B94-82E7B8B05883}" type="slidenum">
              <a:rPr lang="vi-VN" smtClean="0"/>
              <a:t>‹#›</a:t>
            </a:fld>
            <a:endParaRPr lang="vi-VN"/>
          </a:p>
        </p:txBody>
      </p:sp>
    </p:spTree>
    <p:extLst>
      <p:ext uri="{BB962C8B-B14F-4D97-AF65-F5344CB8AC3E}">
        <p14:creationId xmlns:p14="http://schemas.microsoft.com/office/powerpoint/2010/main" val="415746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0B9F0-698E-48BB-85F6-33328E6F76EB}" type="datetimeFigureOut">
              <a:rPr lang="vi-VN" smtClean="0"/>
              <a:t>08/10/2023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B55E4AE-6C24-4B8F-9B94-82E7B8B05883}" type="slidenum">
              <a:rPr lang="vi-VN" smtClean="0"/>
              <a:t>‹#›</a:t>
            </a:fld>
            <a:endParaRPr lang="vi-VN"/>
          </a:p>
        </p:txBody>
      </p:sp>
    </p:spTree>
    <p:extLst>
      <p:ext uri="{BB962C8B-B14F-4D97-AF65-F5344CB8AC3E}">
        <p14:creationId xmlns:p14="http://schemas.microsoft.com/office/powerpoint/2010/main" val="1988448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0B9F0-698E-48BB-85F6-33328E6F76EB}" type="datetimeFigureOut">
              <a:rPr lang="vi-VN" smtClean="0"/>
              <a:t>08/10/2023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B55E4AE-6C24-4B8F-9B94-82E7B8B05883}" type="slidenum">
              <a:rPr lang="vi-VN" smtClean="0"/>
              <a:t>‹#›</a:t>
            </a:fld>
            <a:endParaRPr lang="vi-VN"/>
          </a:p>
        </p:txBody>
      </p:sp>
    </p:spTree>
    <p:extLst>
      <p:ext uri="{BB962C8B-B14F-4D97-AF65-F5344CB8AC3E}">
        <p14:creationId xmlns:p14="http://schemas.microsoft.com/office/powerpoint/2010/main" val="1944134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jpe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0B9F0-698E-48BB-85F6-33328E6F76EB}" type="datetimeFigureOut">
              <a:rPr lang="vi-VN" smtClean="0"/>
              <a:t>08/10/2023</a:t>
            </a:fld>
            <a:endParaRPr lang="vi-VN"/>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5E4AE-6C24-4B8F-9B94-82E7B8B05883}" type="slidenum">
              <a:rPr lang="vi-VN" smtClean="0"/>
              <a:t>‹#›</a:t>
            </a:fld>
            <a:endParaRPr lang="vi-VN"/>
          </a:p>
        </p:txBody>
      </p:sp>
    </p:spTree>
    <p:extLst>
      <p:ext uri="{BB962C8B-B14F-4D97-AF65-F5344CB8AC3E}">
        <p14:creationId xmlns:p14="http://schemas.microsoft.com/office/powerpoint/2010/main" val="748288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D80BA-AD23-4503-B6A8-1A3A214F234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03C65-27C2-4788-827E-70504856C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312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7"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1"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09601" y="2160590"/>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5439" y="6042027"/>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675">
                <a:solidFill>
                  <a:schemeClr val="tx1">
                    <a:tint val="75000"/>
                  </a:schemeClr>
                </a:solidFill>
                <a:latin typeface="+mn-lt"/>
              </a:defRPr>
            </a:lvl1pPr>
          </a:lstStyle>
          <a:p>
            <a:pPr defTabSz="342900">
              <a:defRPr/>
            </a:pPr>
            <a:endParaRPr lang="en-US">
              <a:solidFill>
                <a:prstClr val="black">
                  <a:tint val="75000"/>
                </a:prstClr>
              </a:solidFill>
            </a:endParaRPr>
          </a:p>
        </p:txBody>
      </p:sp>
      <p:sp>
        <p:nvSpPr>
          <p:cNvPr id="5" name="Footer Placeholder 4"/>
          <p:cNvSpPr>
            <a:spLocks noGrp="1"/>
          </p:cNvSpPr>
          <p:nvPr>
            <p:ph type="ftr" sz="quarter" idx="3"/>
          </p:nvPr>
        </p:nvSpPr>
        <p:spPr>
          <a:xfrm>
            <a:off x="609600" y="6042027"/>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675">
                <a:solidFill>
                  <a:schemeClr val="tx1">
                    <a:tint val="75000"/>
                  </a:schemeClr>
                </a:solidFill>
                <a:latin typeface="+mn-lt"/>
              </a:defRPr>
            </a:lvl1pPr>
          </a:lstStyle>
          <a:p>
            <a:pPr defTabSz="3429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45250" y="6042027"/>
            <a:ext cx="5127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75" smtClean="0">
                <a:solidFill>
                  <a:schemeClr val="accent1"/>
                </a:solidFill>
              </a:defRPr>
            </a:lvl1pPr>
          </a:lstStyle>
          <a:p>
            <a:pPr defTabSz="342900" fontAlgn="base">
              <a:spcBef>
                <a:spcPct val="0"/>
              </a:spcBef>
              <a:spcAft>
                <a:spcPct val="0"/>
              </a:spcAft>
              <a:defRPr/>
            </a:pPr>
            <a:fld id="{EA47E68A-31B3-471C-9C75-A6FBB846ACD7}" type="slidenum">
              <a:rPr lang="en-US" altLang="en-US" smtClean="0">
                <a:solidFill>
                  <a:srgbClr val="90C226"/>
                </a:solidFill>
              </a:rPr>
              <a:pPr defTabSz="342900" fontAlgn="base">
                <a:spcBef>
                  <a:spcPct val="0"/>
                </a:spcBef>
                <a:spcAft>
                  <a:spcPct val="0"/>
                </a:spcAft>
                <a:defRPr/>
              </a:pPr>
              <a:t>‹#›</a:t>
            </a:fld>
            <a:endParaRPr lang="en-US" altLang="en-US">
              <a:solidFill>
                <a:srgbClr val="90C226"/>
              </a:solidFill>
            </a:endParaRPr>
          </a:p>
        </p:txBody>
      </p:sp>
    </p:spTree>
    <p:extLst>
      <p:ext uri="{BB962C8B-B14F-4D97-AF65-F5344CB8AC3E}">
        <p14:creationId xmlns:p14="http://schemas.microsoft.com/office/powerpoint/2010/main" val="14173432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342900" rtl="0" eaLnBrk="0" fontAlgn="base" hangingPunct="0">
        <a:spcBef>
          <a:spcPct val="0"/>
        </a:spcBef>
        <a:spcAft>
          <a:spcPct val="0"/>
        </a:spcAft>
        <a:defRPr sz="2700" kern="1200">
          <a:solidFill>
            <a:schemeClr val="accent1"/>
          </a:solidFill>
          <a:latin typeface="+mj-lt"/>
          <a:ea typeface="+mj-ea"/>
          <a:cs typeface="+mj-cs"/>
        </a:defRPr>
      </a:lvl1pPr>
      <a:lvl2pPr algn="l" defTabSz="342900" rtl="0" eaLnBrk="0" fontAlgn="base" hangingPunct="0">
        <a:spcBef>
          <a:spcPct val="0"/>
        </a:spcBef>
        <a:spcAft>
          <a:spcPct val="0"/>
        </a:spcAft>
        <a:defRPr sz="2700">
          <a:solidFill>
            <a:schemeClr val="accent1"/>
          </a:solidFill>
          <a:latin typeface="Trebuchet MS" panose="020B0603020202020204" pitchFamily="34" charset="0"/>
        </a:defRPr>
      </a:lvl2pPr>
      <a:lvl3pPr algn="l" defTabSz="342900" rtl="0" eaLnBrk="0" fontAlgn="base" hangingPunct="0">
        <a:spcBef>
          <a:spcPct val="0"/>
        </a:spcBef>
        <a:spcAft>
          <a:spcPct val="0"/>
        </a:spcAft>
        <a:defRPr sz="2700">
          <a:solidFill>
            <a:schemeClr val="accent1"/>
          </a:solidFill>
          <a:latin typeface="Trebuchet MS" panose="020B0603020202020204" pitchFamily="34" charset="0"/>
        </a:defRPr>
      </a:lvl3pPr>
      <a:lvl4pPr algn="l" defTabSz="342900" rtl="0" eaLnBrk="0" fontAlgn="base" hangingPunct="0">
        <a:spcBef>
          <a:spcPct val="0"/>
        </a:spcBef>
        <a:spcAft>
          <a:spcPct val="0"/>
        </a:spcAft>
        <a:defRPr sz="2700">
          <a:solidFill>
            <a:schemeClr val="accent1"/>
          </a:solidFill>
          <a:latin typeface="Trebuchet MS" panose="020B0603020202020204" pitchFamily="34" charset="0"/>
        </a:defRPr>
      </a:lvl4pPr>
      <a:lvl5pPr algn="l" defTabSz="342900" rtl="0" eaLnBrk="0" fontAlgn="base" hangingPunct="0">
        <a:spcBef>
          <a:spcPct val="0"/>
        </a:spcBef>
        <a:spcAft>
          <a:spcPct val="0"/>
        </a:spcAft>
        <a:defRPr sz="27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05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atin typeface="+mn-lt"/>
              </a:defRPr>
            </a:lvl1pPr>
          </a:lstStyle>
          <a:p>
            <a:pPr fontAlgn="base">
              <a:spcBef>
                <a:spcPct val="0"/>
              </a:spcBef>
              <a:spcAft>
                <a:spcPct val="0"/>
              </a:spcAft>
              <a:defRPr/>
            </a:pPr>
            <a:fld id="{543FB022-A446-45E8-BC53-13F33F310EF1}"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5922133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4.png"/><Relationship Id="rId7" Type="http://schemas.openxmlformats.org/officeDocument/2006/relationships/image" Target="../media/image7.gif"/><Relationship Id="rId2" Type="http://schemas.openxmlformats.org/officeDocument/2006/relationships/slideLayout" Target="../slideLayouts/slideLayout30.xml"/><Relationship Id="rId1" Type="http://schemas.openxmlformats.org/officeDocument/2006/relationships/audio" Target="file:///C:\BGDT_THCS\THUY%20PHUONG\TOAN\THUYTRANG\Havana%20-%20Kenny%20G.mp3" TargetMode="Externa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hyperlink" Target="file:///H:\THT_Chuyen%20de%20Thuc%20hien%20giao%20an%20dien%20tu\GDCD\Yeu%20thuong%20con%20nguoi.ppt#-1,1,Slide 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2.wmf"/><Relationship Id="rId5" Type="http://schemas.openxmlformats.org/officeDocument/2006/relationships/oleObject" Target="../embeddings/oleObject3.bin"/><Relationship Id="rId4" Type="http://schemas.openxmlformats.org/officeDocument/2006/relationships/image" Target="../media/image21.wmf"/></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9.gif"/><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28.gif"/><Relationship Id="rId5" Type="http://schemas.openxmlformats.org/officeDocument/2006/relationships/image" Target="../media/image27.jpe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Havana - Kenny G.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6715125" y="4543425"/>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4" descr="Asian lily">
            <a:hlinkClick r:id="rId4" action="ppaction://hlinkpres?slideindex=1&amp;slidetitle=Slide 1"/>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4867" y="3964781"/>
            <a:ext cx="1154906"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4"/>
          <p:cNvSpPr txBox="1">
            <a:spLocks noChangeArrowheads="1"/>
          </p:cNvSpPr>
          <p:nvPr/>
        </p:nvSpPr>
        <p:spPr bwMode="auto">
          <a:xfrm>
            <a:off x="755576" y="544257"/>
            <a:ext cx="6728173" cy="867930"/>
          </a:xfrm>
          <a:prstGeom prst="rect">
            <a:avLst/>
          </a:prstGeom>
          <a:noFill/>
          <a:ln w="9525" algn="ctr">
            <a:noFill/>
            <a:miter lim="800000"/>
            <a:headEnd/>
            <a:tailEnd/>
          </a:ln>
          <a:effec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defTabSz="342900" eaLnBrk="0" fontAlgn="base" hangingPunct="0">
              <a:spcBef>
                <a:spcPct val="10000"/>
              </a:spcBef>
              <a:spcAft>
                <a:spcPct val="0"/>
              </a:spcAft>
              <a:defRPr/>
            </a:pPr>
            <a:r>
              <a:rPr lang="en-US" altLang="en-US" sz="2400" b="1" dirty="0">
                <a:solidFill>
                  <a:srgbClr val="0033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PHÒNG GD VÀ ĐT HUYỆN </a:t>
            </a:r>
            <a:r>
              <a:rPr lang="en-US" altLang="en-US" sz="2400" b="1" dirty="0" smtClean="0">
                <a:solidFill>
                  <a:srgbClr val="0033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PHÚ HÒA</a:t>
            </a:r>
            <a:endParaRPr lang="en-US" altLang="en-US" sz="2400" b="1" dirty="0">
              <a:solidFill>
                <a:srgbClr val="0033CC"/>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defTabSz="342900" eaLnBrk="0" fontAlgn="base" hangingPunct="0">
              <a:spcBef>
                <a:spcPct val="10000"/>
              </a:spcBef>
              <a:spcAft>
                <a:spcPct val="0"/>
              </a:spcAft>
              <a:defRPr/>
            </a:pPr>
            <a:r>
              <a:rPr lang="en-US" altLang="en-US" sz="2400" b="1" dirty="0">
                <a:solidFill>
                  <a:srgbClr val="0033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TRƯỜNG THCS </a:t>
            </a:r>
            <a:r>
              <a:rPr lang="en-US" altLang="en-US" sz="2400" b="1" dirty="0" smtClean="0">
                <a:solidFill>
                  <a:srgbClr val="0033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THỊ TRẤN PHÚ HÒA</a:t>
            </a:r>
            <a:endParaRPr lang="en-US" altLang="en-US" sz="2400" b="1" dirty="0">
              <a:solidFill>
                <a:srgbClr val="0033CC"/>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5542" name="Text Box 6"/>
          <p:cNvSpPr txBox="1">
            <a:spLocks noChangeArrowheads="1"/>
          </p:cNvSpPr>
          <p:nvPr/>
        </p:nvSpPr>
        <p:spPr bwMode="auto">
          <a:xfrm>
            <a:off x="2343150" y="4800601"/>
            <a:ext cx="4243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342900" eaLnBrk="0" fontAlgn="base" hangingPunct="0">
              <a:spcBef>
                <a:spcPct val="50000"/>
              </a:spcBef>
              <a:spcAft>
                <a:spcPct val="0"/>
              </a:spcAft>
              <a:buClrTx/>
              <a:buSzTx/>
              <a:buNone/>
            </a:pPr>
            <a:r>
              <a:rPr lang="en-US" altLang="en-US" sz="2400" b="1" dirty="0">
                <a:solidFill>
                  <a:srgbClr val="ED2403"/>
                </a:solidFill>
                <a:latin typeface="Times New Roman" panose="02020603050405020304" pitchFamily="18" charset="0"/>
                <a:cs typeface="Times New Roman" panose="02020603050405020304" pitchFamily="18" charset="0"/>
              </a:rPr>
              <a:t>Giáo viên: </a:t>
            </a:r>
            <a:r>
              <a:rPr lang="en-US" altLang="en-US" sz="2400" b="1" dirty="0" err="1" smtClean="0">
                <a:solidFill>
                  <a:srgbClr val="ED2403"/>
                </a:solidFill>
                <a:latin typeface="Times New Roman" panose="02020603050405020304" pitchFamily="18" charset="0"/>
                <a:cs typeface="Times New Roman" panose="02020603050405020304" pitchFamily="18" charset="0"/>
              </a:rPr>
              <a:t>Võ</a:t>
            </a:r>
            <a:r>
              <a:rPr lang="en-US" altLang="en-US" sz="2400" b="1" dirty="0" smtClean="0">
                <a:solidFill>
                  <a:srgbClr val="ED2403"/>
                </a:solidFill>
                <a:latin typeface="Times New Roman" panose="02020603050405020304" pitchFamily="18" charset="0"/>
                <a:cs typeface="Times New Roman" panose="02020603050405020304" pitchFamily="18" charset="0"/>
              </a:rPr>
              <a:t> </a:t>
            </a:r>
            <a:r>
              <a:rPr lang="en-US" altLang="en-US" sz="2400" b="1" dirty="0" err="1" smtClean="0">
                <a:solidFill>
                  <a:srgbClr val="ED2403"/>
                </a:solidFill>
                <a:latin typeface="Times New Roman" panose="02020603050405020304" pitchFamily="18" charset="0"/>
                <a:cs typeface="Times New Roman" panose="02020603050405020304" pitchFamily="18" charset="0"/>
              </a:rPr>
              <a:t>Thị</a:t>
            </a:r>
            <a:r>
              <a:rPr lang="en-US" altLang="en-US" sz="2400" b="1" dirty="0" smtClean="0">
                <a:solidFill>
                  <a:srgbClr val="ED2403"/>
                </a:solidFill>
                <a:latin typeface="Times New Roman" panose="02020603050405020304" pitchFamily="18" charset="0"/>
                <a:cs typeface="Times New Roman" panose="02020603050405020304" pitchFamily="18" charset="0"/>
              </a:rPr>
              <a:t> </a:t>
            </a:r>
            <a:r>
              <a:rPr lang="en-US" altLang="en-US" sz="2400" b="1" dirty="0" err="1" smtClean="0">
                <a:solidFill>
                  <a:srgbClr val="ED2403"/>
                </a:solidFill>
                <a:latin typeface="Times New Roman" panose="02020603050405020304" pitchFamily="18" charset="0"/>
                <a:cs typeface="Times New Roman" panose="02020603050405020304" pitchFamily="18" charset="0"/>
              </a:rPr>
              <a:t>Ngọc</a:t>
            </a:r>
            <a:r>
              <a:rPr lang="en-US" altLang="en-US" sz="2400" b="1" dirty="0" smtClean="0">
                <a:solidFill>
                  <a:srgbClr val="ED2403"/>
                </a:solidFill>
                <a:latin typeface="Times New Roman" panose="02020603050405020304" pitchFamily="18" charset="0"/>
                <a:cs typeface="Times New Roman" panose="02020603050405020304" pitchFamily="18" charset="0"/>
              </a:rPr>
              <a:t> </a:t>
            </a:r>
            <a:r>
              <a:rPr lang="en-US" altLang="en-US" sz="2400" b="1" dirty="0" err="1" smtClean="0">
                <a:solidFill>
                  <a:srgbClr val="ED2403"/>
                </a:solidFill>
                <a:latin typeface="Times New Roman" panose="02020603050405020304" pitchFamily="18" charset="0"/>
                <a:cs typeface="Times New Roman" panose="02020603050405020304" pitchFamily="18" charset="0"/>
              </a:rPr>
              <a:t>Hằng</a:t>
            </a:r>
            <a:endParaRPr lang="en-US" altLang="en-US" sz="2400" b="1" dirty="0">
              <a:solidFill>
                <a:srgbClr val="ED2403"/>
              </a:solidFill>
              <a:latin typeface="Times New Roman" panose="02020603050405020304" pitchFamily="18" charset="0"/>
              <a:cs typeface="Times New Roman" panose="02020603050405020304" pitchFamily="18" charset="0"/>
            </a:endParaRPr>
          </a:p>
        </p:txBody>
      </p:sp>
      <p:pic>
        <p:nvPicPr>
          <p:cNvPr id="5128" name="Picture 9" descr="Picture1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71650" y="1591866"/>
            <a:ext cx="720329" cy="128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Picture1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344812" y="3898702"/>
            <a:ext cx="1457325" cy="128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descr="Picture1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184106" y="1997869"/>
            <a:ext cx="1457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8" name="Text Box 12"/>
          <p:cNvSpPr txBox="1">
            <a:spLocks noChangeArrowheads="1"/>
          </p:cNvSpPr>
          <p:nvPr/>
        </p:nvSpPr>
        <p:spPr bwMode="auto">
          <a:xfrm>
            <a:off x="179512" y="2164076"/>
            <a:ext cx="8136904" cy="708749"/>
          </a:xfrm>
          <a:prstGeom prst="rect">
            <a:avLst/>
          </a:prstGeom>
          <a:noFill/>
          <a:ln w="9525" algn="ctr">
            <a:noFill/>
            <a:miter lim="800000"/>
            <a:headEnd/>
            <a:tailEnd/>
          </a:ln>
          <a:effectLst/>
        </p:spPr>
        <p:txBody>
          <a:bodyPr wrap="square" tIns="46575">
            <a:spAutoFit/>
          </a:bodyPr>
          <a:lstStyle/>
          <a:p>
            <a:pPr algn="ctr" defTabSz="342900" eaLnBrk="0" fontAlgn="base" hangingPunct="0">
              <a:spcBef>
                <a:spcPct val="0"/>
              </a:spcBef>
              <a:spcAft>
                <a:spcPct val="0"/>
              </a:spcAft>
              <a:defRPr/>
            </a:pPr>
            <a:r>
              <a:rPr lang="en-US" sz="4000" b="1" dirty="0">
                <a:solidFill>
                  <a:srgbClr val="D60093"/>
                </a:solidFill>
                <a:effectLst>
                  <a:outerShdw blurRad="38100" dist="38100" dir="2700000" algn="tl">
                    <a:srgbClr val="C0C0C0"/>
                  </a:outerShdw>
                </a:effectLst>
                <a:latin typeface="Times New Roman" pitchFamily="18" charset="0"/>
                <a:cs typeface="Times New Roman" pitchFamily="18" charset="0"/>
              </a:rPr>
              <a:t>BÀI </a:t>
            </a:r>
            <a:r>
              <a:rPr lang="en-US" sz="4000" b="1" dirty="0" smtClean="0">
                <a:solidFill>
                  <a:srgbClr val="D60093"/>
                </a:solidFill>
                <a:effectLst>
                  <a:outerShdw blurRad="38100" dist="38100" dir="2700000" algn="tl">
                    <a:srgbClr val="C0C0C0"/>
                  </a:outerShdw>
                </a:effectLst>
                <a:latin typeface="Times New Roman" pitchFamily="18" charset="0"/>
                <a:cs typeface="Times New Roman" pitchFamily="18" charset="0"/>
              </a:rPr>
              <a:t>4. DUNG DỊCH VÀ NỒNG ĐỘ</a:t>
            </a:r>
            <a:endParaRPr lang="en-US" sz="4000" b="1" dirty="0">
              <a:solidFill>
                <a:srgbClr val="D60093"/>
              </a:solidFill>
              <a:effectLst>
                <a:outerShdw blurRad="38100" dist="38100" dir="2700000" algn="tl">
                  <a:srgbClr val="C0C0C0"/>
                </a:outerShdw>
              </a:effectLst>
              <a:latin typeface="Times New Roman" pitchFamily="18" charset="0"/>
              <a:cs typeface="Times New Roman" pitchFamily="18" charset="0"/>
            </a:endParaRPr>
          </a:p>
        </p:txBody>
      </p:sp>
      <p:pic>
        <p:nvPicPr>
          <p:cNvPr id="5132" name="Picture 13" descr="Rose-03-jun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28750" y="1638300"/>
            <a:ext cx="34290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0" name="Picture 14" descr="blumen-pflanzen04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929062" y="3840956"/>
            <a:ext cx="12430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9098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box(in)">
                                      <p:cBhvr>
                                        <p:cTn id="7" dur="500"/>
                                        <p:tgtEl>
                                          <p:spTgt spid="65540"/>
                                        </p:tgtEl>
                                      </p:cBhvr>
                                    </p:animEffect>
                                  </p:childTnLst>
                                </p:cTn>
                              </p:par>
                              <p:par>
                                <p:cTn id="8" presetID="27" presetClass="entr" presetSubtype="0" repeatCount="indefinite" fill="hold" grpId="0" nodeType="withEffect">
                                  <p:stCondLst>
                                    <p:cond delay="0"/>
                                  </p:stCondLst>
                                  <p:iterate type="lt">
                                    <p:tmPct val="50000"/>
                                  </p:iterate>
                                  <p:childTnLst>
                                    <p:set>
                                      <p:cBhvr>
                                        <p:cTn id="9" dur="1" fill="hold">
                                          <p:stCondLst>
                                            <p:cond delay="0"/>
                                          </p:stCondLst>
                                        </p:cTn>
                                        <p:tgtEl>
                                          <p:spTgt spid="65542"/>
                                        </p:tgtEl>
                                        <p:attrNameLst>
                                          <p:attrName>style.visibility</p:attrName>
                                        </p:attrNameLst>
                                      </p:cBhvr>
                                      <p:to>
                                        <p:strVal val="visible"/>
                                      </p:to>
                                    </p:set>
                                    <p:anim calcmode="discrete" valueType="clr">
                                      <p:cBhvr override="childStyle">
                                        <p:cTn id="10" dur="500"/>
                                        <p:tgtEl>
                                          <p:spTgt spid="65542"/>
                                        </p:tgtEl>
                                        <p:attrNameLst>
                                          <p:attrName>style.color</p:attrName>
                                        </p:attrNameLst>
                                      </p:cBhvr>
                                      <p:tavLst>
                                        <p:tav tm="0">
                                          <p:val>
                                            <p:clrVal>
                                              <a:schemeClr val="accent2"/>
                                            </p:clrVal>
                                          </p:val>
                                        </p:tav>
                                        <p:tav tm="50000">
                                          <p:val>
                                            <p:clrVal>
                                              <a:schemeClr val="hlink"/>
                                            </p:clrVal>
                                          </p:val>
                                        </p:tav>
                                      </p:tavLst>
                                    </p:anim>
                                    <p:anim calcmode="discrete" valueType="clr">
                                      <p:cBhvr>
                                        <p:cTn id="11" dur="500"/>
                                        <p:tgtEl>
                                          <p:spTgt spid="65542"/>
                                        </p:tgtEl>
                                        <p:attrNameLst>
                                          <p:attrName>fillcolor</p:attrName>
                                        </p:attrNameLst>
                                      </p:cBhvr>
                                      <p:tavLst>
                                        <p:tav tm="0">
                                          <p:val>
                                            <p:clrVal>
                                              <a:schemeClr val="accent2"/>
                                            </p:clrVal>
                                          </p:val>
                                        </p:tav>
                                        <p:tav tm="50000">
                                          <p:val>
                                            <p:clrVal>
                                              <a:schemeClr val="hlink"/>
                                            </p:clrVal>
                                          </p:val>
                                        </p:tav>
                                      </p:tavLst>
                                    </p:anim>
                                    <p:set>
                                      <p:cBhvr>
                                        <p:cTn id="12" dur="500"/>
                                        <p:tgtEl>
                                          <p:spTgt spid="65542"/>
                                        </p:tgtEl>
                                        <p:attrNameLst>
                                          <p:attrName>fill.type</p:attrName>
                                        </p:attrNameLst>
                                      </p:cBhvr>
                                      <p:to>
                                        <p:strVal val="solid"/>
                                      </p:to>
                                    </p:set>
                                  </p:childTnLst>
                                </p:cTn>
                              </p:par>
                              <p:par>
                                <p:cTn id="13" presetID="20" presetClass="entr" presetSubtype="0" fill="hold" grpId="1" nodeType="withEffect">
                                  <p:stCondLst>
                                    <p:cond delay="0"/>
                                  </p:stCondLst>
                                  <p:childTnLst>
                                    <p:set>
                                      <p:cBhvr>
                                        <p:cTn id="14" dur="1" fill="hold">
                                          <p:stCondLst>
                                            <p:cond delay="0"/>
                                          </p:stCondLst>
                                        </p:cTn>
                                        <p:tgtEl>
                                          <p:spTgt spid="65540"/>
                                        </p:tgtEl>
                                        <p:attrNameLst>
                                          <p:attrName>style.visibility</p:attrName>
                                        </p:attrNameLst>
                                      </p:cBhvr>
                                      <p:to>
                                        <p:strVal val="visible"/>
                                      </p:to>
                                    </p:set>
                                    <p:animEffect transition="in" filter="wedge">
                                      <p:cBhvr>
                                        <p:cTn id="15" dur="2000"/>
                                        <p:tgtEl>
                                          <p:spTgt spid="65540"/>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65548"/>
                                        </p:tgtEl>
                                        <p:attrNameLst>
                                          <p:attrName>style.visibility</p:attrName>
                                        </p:attrNameLst>
                                      </p:cBhvr>
                                      <p:to>
                                        <p:strVal val="visible"/>
                                      </p:to>
                                    </p:set>
                                    <p:anim calcmode="lin" valueType="num">
                                      <p:cBhvr>
                                        <p:cTn id="18" dur="2000" fill="hold"/>
                                        <p:tgtEl>
                                          <p:spTgt spid="65548"/>
                                        </p:tgtEl>
                                        <p:attrNameLst>
                                          <p:attrName>ppt_w</p:attrName>
                                        </p:attrNameLst>
                                      </p:cBhvr>
                                      <p:tavLst>
                                        <p:tav tm="0">
                                          <p:val>
                                            <p:strVal val="#ppt_w*0.70"/>
                                          </p:val>
                                        </p:tav>
                                        <p:tav tm="100000">
                                          <p:val>
                                            <p:strVal val="#ppt_w"/>
                                          </p:val>
                                        </p:tav>
                                      </p:tavLst>
                                    </p:anim>
                                    <p:anim calcmode="lin" valueType="num">
                                      <p:cBhvr>
                                        <p:cTn id="19" dur="2000" fill="hold"/>
                                        <p:tgtEl>
                                          <p:spTgt spid="65548"/>
                                        </p:tgtEl>
                                        <p:attrNameLst>
                                          <p:attrName>ppt_h</p:attrName>
                                        </p:attrNameLst>
                                      </p:cBhvr>
                                      <p:tavLst>
                                        <p:tav tm="0">
                                          <p:val>
                                            <p:strVal val="#ppt_h"/>
                                          </p:val>
                                        </p:tav>
                                        <p:tav tm="100000">
                                          <p:val>
                                            <p:strVal val="#ppt_h"/>
                                          </p:val>
                                        </p:tav>
                                      </p:tavLst>
                                    </p:anim>
                                    <p:animEffect transition="in" filter="fade">
                                      <p:cBhvr>
                                        <p:cTn id="20" dur="2000"/>
                                        <p:tgtEl>
                                          <p:spTgt spid="65548"/>
                                        </p:tgtEl>
                                      </p:cBhvr>
                                    </p:animEffect>
                                  </p:childTnLst>
                                </p:cTn>
                              </p:par>
                              <p:par>
                                <p:cTn id="21" presetID="5" presetClass="entr" presetSubtype="10" fill="hold" grpId="2" nodeType="withEffect">
                                  <p:stCondLst>
                                    <p:cond delay="0"/>
                                  </p:stCondLst>
                                  <p:childTnLst>
                                    <p:set>
                                      <p:cBhvr>
                                        <p:cTn id="22" dur="1" fill="hold">
                                          <p:stCondLst>
                                            <p:cond delay="0"/>
                                          </p:stCondLst>
                                        </p:cTn>
                                        <p:tgtEl>
                                          <p:spTgt spid="65540"/>
                                        </p:tgtEl>
                                        <p:attrNameLst>
                                          <p:attrName>style.visibility</p:attrName>
                                        </p:attrNameLst>
                                      </p:cBhvr>
                                      <p:to>
                                        <p:strVal val="visible"/>
                                      </p:to>
                                    </p:set>
                                    <p:animEffect transition="in" filter="checkerboard(across)">
                                      <p:cBhvr>
                                        <p:cTn id="23" dur="1000"/>
                                        <p:tgtEl>
                                          <p:spTgt spid="65540"/>
                                        </p:tgtEl>
                                      </p:cBhvr>
                                    </p:animEffect>
                                  </p:childTnLst>
                                </p:cTn>
                              </p:par>
                              <p:par>
                                <p:cTn id="24" presetID="1" presetClass="mediacall" presetSubtype="0" fill="hold" nodeType="withEffect">
                                  <p:stCondLst>
                                    <p:cond delay="0"/>
                                  </p:stCondLst>
                                  <p:childTnLst>
                                    <p:cmd type="call" cmd="playFrom(0.0)">
                                      <p:cBhvr>
                                        <p:cTn id="25" dur="211409" fill="hold"/>
                                        <p:tgtEl>
                                          <p:spTgt spid="65538"/>
                                        </p:tgtEl>
                                      </p:cBhvr>
                                    </p:cmd>
                                  </p:childTnLst>
                                </p:cTn>
                              </p:par>
                              <p:par>
                                <p:cTn id="26" presetID="10" presetClass="entr" presetSubtype="0" fill="hold" nodeType="withEffect">
                                  <p:stCondLst>
                                    <p:cond delay="0"/>
                                  </p:stCondLst>
                                  <p:childTnLst>
                                    <p:set>
                                      <p:cBhvr>
                                        <p:cTn id="27" dur="1" fill="hold">
                                          <p:stCondLst>
                                            <p:cond delay="0"/>
                                          </p:stCondLst>
                                        </p:cTn>
                                        <p:tgtEl>
                                          <p:spTgt spid="65550"/>
                                        </p:tgtEl>
                                        <p:attrNameLst>
                                          <p:attrName>style.visibility</p:attrName>
                                        </p:attrNameLst>
                                      </p:cBhvr>
                                      <p:to>
                                        <p:strVal val="visible"/>
                                      </p:to>
                                    </p:set>
                                    <p:animEffect transition="in" filter="fade">
                                      <p:cBhvr>
                                        <p:cTn id="28" dur="2000"/>
                                        <p:tgtEl>
                                          <p:spTgt spid="655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9" fill="hold" display="0">
                  <p:stCondLst>
                    <p:cond delay="indefinite"/>
                  </p:stCondLst>
                  <p:endCondLst>
                    <p:cond evt="onNext" delay="0">
                      <p:tgtEl>
                        <p:sldTgt/>
                      </p:tgtEl>
                    </p:cond>
                    <p:cond evt="onPrev" delay="0">
                      <p:tgtEl>
                        <p:sldTgt/>
                      </p:tgtEl>
                    </p:cond>
                    <p:cond evt="onStopAudio" delay="0">
                      <p:tgtEl>
                        <p:sldTgt/>
                      </p:tgtEl>
                    </p:cond>
                  </p:endCondLst>
                </p:cTn>
                <p:tgtEl>
                  <p:spTgt spid="65538"/>
                </p:tgtEl>
              </p:cMediaNode>
            </p:audio>
          </p:childTnLst>
        </p:cTn>
      </p:par>
    </p:tnLst>
    <p:bldLst>
      <p:bldP spid="65540" grpId="0"/>
      <p:bldP spid="65540" grpId="1"/>
      <p:bldP spid="65540" grpId="2"/>
      <p:bldP spid="65542" grpId="0"/>
      <p:bldP spid="655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44624"/>
            <a:ext cx="5256584"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THẢO LUẬN NHÓM</a:t>
            </a:r>
            <a:endParaRPr lang="vi-VN" sz="3200" b="1" dirty="0">
              <a:solidFill>
                <a:srgbClr val="FF0000"/>
              </a:solidFill>
              <a:latin typeface="Times New Roman" pitchFamily="18" charset="0"/>
              <a:cs typeface="Times New Roman" pitchFamily="18" charset="0"/>
            </a:endParaRPr>
          </a:p>
        </p:txBody>
      </p:sp>
      <p:sp>
        <p:nvSpPr>
          <p:cNvPr id="9" name="TextBox 8"/>
          <p:cNvSpPr txBox="1"/>
          <p:nvPr/>
        </p:nvSpPr>
        <p:spPr>
          <a:xfrm>
            <a:off x="56624" y="352635"/>
            <a:ext cx="8856984"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3. </a:t>
            </a:r>
            <a:r>
              <a:rPr lang="vi-VN" sz="3200" dirty="0" smtClean="0">
                <a:latin typeface="Times New Roman" pitchFamily="18" charset="0"/>
                <a:cs typeface="Times New Roman" pitchFamily="18" charset="0"/>
              </a:rPr>
              <a:t>Thế </a:t>
            </a:r>
            <a:r>
              <a:rPr lang="vi-VN" sz="3200" dirty="0">
                <a:latin typeface="Times New Roman" pitchFamily="18" charset="0"/>
                <a:cs typeface="Times New Roman" pitchFamily="18" charset="0"/>
              </a:rPr>
              <a:t>nào là dung dịch, chất tan, dung </a:t>
            </a:r>
            <a:r>
              <a:rPr lang="vi-VN" sz="3200" dirty="0" smtClean="0">
                <a:latin typeface="Times New Roman" pitchFamily="18" charset="0"/>
                <a:cs typeface="Times New Roman" pitchFamily="18" charset="0"/>
              </a:rPr>
              <a:t>môi. Dung </a:t>
            </a:r>
            <a:r>
              <a:rPr lang="vi-VN" sz="3200" dirty="0">
                <a:latin typeface="Times New Roman" pitchFamily="18" charset="0"/>
                <a:cs typeface="Times New Roman" pitchFamily="18" charset="0"/>
              </a:rPr>
              <a:t>dịch bão hòa, dung dịch chưa bão </a:t>
            </a:r>
            <a:r>
              <a:rPr lang="vi-VN" sz="3200" dirty="0" smtClean="0">
                <a:latin typeface="Times New Roman" pitchFamily="18" charset="0"/>
                <a:cs typeface="Times New Roman" pitchFamily="18" charset="0"/>
              </a:rPr>
              <a:t>hòa?</a:t>
            </a:r>
            <a:endParaRPr lang="vi-VN" sz="3200" dirty="0">
              <a:latin typeface="Times New Roman" pitchFamily="18" charset="0"/>
              <a:cs typeface="Times New Roman" pitchFamily="18" charset="0"/>
            </a:endParaRPr>
          </a:p>
        </p:txBody>
      </p:sp>
      <p:sp>
        <p:nvSpPr>
          <p:cNvPr id="10" name="TextBox 9"/>
          <p:cNvSpPr txBox="1"/>
          <p:nvPr/>
        </p:nvSpPr>
        <p:spPr>
          <a:xfrm>
            <a:off x="-6006" y="1015281"/>
            <a:ext cx="9150006" cy="6001643"/>
          </a:xfrm>
          <a:prstGeom prst="rect">
            <a:avLst/>
          </a:prstGeom>
          <a:noFill/>
        </p:spPr>
        <p:txBody>
          <a:bodyPr wrap="square" rtlCol="0">
            <a:spAutoFit/>
          </a:bodyPr>
          <a:lstStyle/>
          <a:p>
            <a:pPr marL="487680" marR="30480" indent="-457200" algn="just">
              <a:lnSpc>
                <a:spcPct val="150000"/>
              </a:lnSpc>
              <a:spcAft>
                <a:spcPts val="0"/>
              </a:spcAft>
              <a:buFontTx/>
              <a:buChar char="-"/>
            </a:pPr>
            <a:r>
              <a:rPr lang="nl-NL" sz="3200" b="1" i="1" dirty="0" smtClean="0">
                <a:solidFill>
                  <a:srgbClr val="FF0000"/>
                </a:solidFill>
                <a:latin typeface="Times New Roman"/>
                <a:ea typeface="Times New Roman"/>
                <a:cs typeface="Times New Roman"/>
              </a:rPr>
              <a:t>Dung </a:t>
            </a:r>
            <a:r>
              <a:rPr lang="nl-NL" sz="3200" b="1" i="1" dirty="0">
                <a:solidFill>
                  <a:srgbClr val="FF0000"/>
                </a:solidFill>
                <a:latin typeface="Times New Roman"/>
                <a:ea typeface="Times New Roman"/>
                <a:cs typeface="Times New Roman"/>
              </a:rPr>
              <a:t>dịch là hỗn hợp đồng nhất giữa chất tan và dung môi</a:t>
            </a:r>
            <a:r>
              <a:rPr lang="nl-NL" sz="3200" b="1" i="1" dirty="0" smtClean="0">
                <a:solidFill>
                  <a:srgbClr val="FF0000"/>
                </a:solidFill>
                <a:latin typeface="Times New Roman"/>
                <a:ea typeface="Times New Roman"/>
                <a:cs typeface="Times New Roman"/>
              </a:rPr>
              <a:t>.</a:t>
            </a:r>
            <a:r>
              <a:rPr lang="nl-NL" sz="3200" b="1" i="1" dirty="0">
                <a:solidFill>
                  <a:srgbClr val="FF0000"/>
                </a:solidFill>
                <a:latin typeface="Times New Roman"/>
                <a:ea typeface="Times New Roman"/>
                <a:cs typeface="Times New Roman"/>
              </a:rPr>
              <a:t> </a:t>
            </a:r>
            <a:endParaRPr lang="nl-NL" sz="3200" b="1" i="1" dirty="0" smtClean="0">
              <a:solidFill>
                <a:srgbClr val="FF0000"/>
              </a:solidFill>
              <a:latin typeface="Times New Roman"/>
              <a:ea typeface="Times New Roman"/>
              <a:cs typeface="Times New Roman"/>
            </a:endParaRPr>
          </a:p>
          <a:p>
            <a:pPr marL="487680" marR="30480" indent="-457200" algn="just">
              <a:lnSpc>
                <a:spcPct val="150000"/>
              </a:lnSpc>
              <a:spcAft>
                <a:spcPts val="0"/>
              </a:spcAft>
              <a:buFontTx/>
              <a:buChar char="-"/>
            </a:pPr>
            <a:r>
              <a:rPr lang="nl-NL" sz="3200" b="1" i="1" dirty="0" smtClean="0">
                <a:solidFill>
                  <a:srgbClr val="FF0000"/>
                </a:solidFill>
                <a:latin typeface="Times New Roman"/>
                <a:ea typeface="Times New Roman"/>
                <a:cs typeface="Times New Roman"/>
              </a:rPr>
              <a:t>- </a:t>
            </a:r>
            <a:r>
              <a:rPr lang="nl-NL" sz="3200" b="1" i="1" dirty="0">
                <a:solidFill>
                  <a:srgbClr val="FF0000"/>
                </a:solidFill>
                <a:latin typeface="Times New Roman"/>
                <a:ea typeface="Times New Roman"/>
                <a:cs typeface="Times New Roman"/>
              </a:rPr>
              <a:t>Dung môi thường là nước ở thể lỏng.</a:t>
            </a:r>
            <a:endParaRPr lang="vi-VN" sz="3200" b="1" i="1" dirty="0">
              <a:solidFill>
                <a:srgbClr val="FF0000"/>
              </a:solidFill>
              <a:latin typeface="Times New Roman"/>
              <a:ea typeface="Calibri"/>
              <a:cs typeface="Times New Roman"/>
            </a:endParaRPr>
          </a:p>
          <a:p>
            <a:pPr marL="30480" marR="30480" algn="just">
              <a:lnSpc>
                <a:spcPct val="150000"/>
              </a:lnSpc>
              <a:spcAft>
                <a:spcPts val="0"/>
              </a:spcAft>
            </a:pPr>
            <a:r>
              <a:rPr lang="nl-NL" sz="3200" b="1" i="1" dirty="0">
                <a:solidFill>
                  <a:srgbClr val="FF0000"/>
                </a:solidFill>
                <a:latin typeface="Times New Roman"/>
                <a:ea typeface="Times New Roman"/>
                <a:cs typeface="Times New Roman"/>
              </a:rPr>
              <a:t>- Chất tan có thể ở thể rắn, lỏng, khí.</a:t>
            </a:r>
            <a:endParaRPr lang="vi-VN" sz="3200" b="1" i="1" dirty="0">
              <a:solidFill>
                <a:srgbClr val="FF0000"/>
              </a:solidFill>
              <a:latin typeface="Times New Roman"/>
              <a:ea typeface="Calibri"/>
              <a:cs typeface="Times New Roman"/>
            </a:endParaRPr>
          </a:p>
          <a:p>
            <a:pPr marL="30480" marR="30480" algn="just">
              <a:lnSpc>
                <a:spcPct val="150000"/>
              </a:lnSpc>
              <a:spcAft>
                <a:spcPts val="0"/>
              </a:spcAft>
            </a:pPr>
            <a:r>
              <a:rPr lang="nl-NL" sz="3200" b="1" i="1" dirty="0">
                <a:solidFill>
                  <a:srgbClr val="FF0000"/>
                </a:solidFill>
                <a:latin typeface="Times New Roman"/>
                <a:ea typeface="Times New Roman"/>
                <a:cs typeface="Times New Roman"/>
              </a:rPr>
              <a:t>- Dung dịch chưa bão hòa là dung dịch có thể hòa tan thêm chất tan.</a:t>
            </a:r>
            <a:endParaRPr lang="vi-VN" sz="3200" b="1" i="1" dirty="0">
              <a:solidFill>
                <a:srgbClr val="FF0000"/>
              </a:solidFill>
              <a:latin typeface="Times New Roman"/>
              <a:ea typeface="Calibri"/>
              <a:cs typeface="Times New Roman"/>
            </a:endParaRPr>
          </a:p>
          <a:p>
            <a:pPr marL="30480" marR="30480" algn="just">
              <a:lnSpc>
                <a:spcPct val="150000"/>
              </a:lnSpc>
              <a:spcAft>
                <a:spcPts val="0"/>
              </a:spcAft>
            </a:pPr>
            <a:r>
              <a:rPr lang="nl-NL" sz="3200" b="1" i="1" dirty="0">
                <a:solidFill>
                  <a:srgbClr val="FF0000"/>
                </a:solidFill>
                <a:latin typeface="Times New Roman"/>
                <a:ea typeface="Times New Roman"/>
                <a:cs typeface="Times New Roman"/>
              </a:rPr>
              <a:t>- Dung dịch bão hòa là dung dịch không thể hòa tan thêm chất tan</a:t>
            </a:r>
            <a:r>
              <a:rPr lang="nl-NL" sz="3200" b="1" i="1" dirty="0" smtClean="0">
                <a:solidFill>
                  <a:srgbClr val="FF0000"/>
                </a:solidFill>
                <a:latin typeface="Times New Roman"/>
                <a:ea typeface="Times New Roman"/>
                <a:cs typeface="Times New Roman"/>
              </a:rPr>
              <a:t>.</a:t>
            </a:r>
            <a:endParaRPr lang="vi-VN" sz="3200" b="1" i="1" dirty="0">
              <a:solidFill>
                <a:srgbClr val="FF0000"/>
              </a:solidFill>
              <a:latin typeface="Times New Roman"/>
              <a:ea typeface="Calibri"/>
              <a:cs typeface="Times New Roman"/>
            </a:endParaRPr>
          </a:p>
        </p:txBody>
      </p:sp>
    </p:spTree>
    <p:extLst>
      <p:ext uri="{BB962C8B-B14F-4D97-AF65-F5344CB8AC3E}">
        <p14:creationId xmlns:p14="http://schemas.microsoft.com/office/powerpoint/2010/main" val="637227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arn(inVertical)">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2"/>
          <p:cNvSpPr>
            <a:spLocks noChangeArrowheads="1"/>
          </p:cNvSpPr>
          <p:nvPr/>
        </p:nvSpPr>
        <p:spPr bwMode="gray">
          <a:xfrm>
            <a:off x="1331640" y="0"/>
            <a:ext cx="5792936" cy="845454"/>
          </a:xfrm>
          <a:prstGeom prst="roundRect">
            <a:avLst>
              <a:gd name="adj" fmla="val 16667"/>
            </a:avLst>
          </a:prstGeom>
          <a:solidFill>
            <a:srgbClr val="ED7D31"/>
          </a:solidFill>
          <a:ln w="12700" algn="ctr">
            <a:solidFill>
              <a:sysClr val="window" lastClr="FFFFFF"/>
            </a:solidFill>
            <a:round/>
            <a:headEnd/>
            <a:tailEnd/>
          </a:ln>
          <a:effectLst>
            <a:outerShdw dist="99190" dir="2388334" algn="ctr" rotWithShape="0">
              <a:srgbClr val="333333">
                <a:alpha val="50000"/>
              </a:srgbClr>
            </a:outerShdw>
          </a:effectLst>
        </p:spPr>
        <p:txBody>
          <a:bodyPr wrap="none" anchor="ctr"/>
          <a:lstStyle/>
          <a:p>
            <a:pPr algn="ctr" fontAlgn="base">
              <a:spcBef>
                <a:spcPct val="0"/>
              </a:spcBef>
              <a:spcAft>
                <a:spcPct val="0"/>
              </a:spcAft>
              <a:defRPr/>
            </a:pPr>
            <a:r>
              <a:rPr lang="en-US" sz="2800" b="1" kern="0" dirty="0" smtClean="0">
                <a:solidFill>
                  <a:srgbClr val="000066"/>
                </a:solidFill>
                <a:latin typeface="Times New Roman" panose="02020603050405020304" pitchFamily="18" charset="0"/>
                <a:cs typeface="Times New Roman" panose="02020603050405020304" pitchFamily="18" charset="0"/>
              </a:rPr>
              <a:t>BÀI 4. NỒNG ĐỘ VÀ DUNG DỊCH</a:t>
            </a:r>
            <a:endParaRPr lang="en-US" sz="2800" b="1" kern="0" dirty="0">
              <a:solidFill>
                <a:srgbClr val="000066"/>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79512" y="836712"/>
            <a:ext cx="648072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I/ Dung </a:t>
            </a:r>
            <a:r>
              <a:rPr lang="en-US" sz="3200" b="1" dirty="0" err="1" smtClean="0">
                <a:solidFill>
                  <a:srgbClr val="FF0000"/>
                </a:solidFill>
                <a:latin typeface="Times New Roman" pitchFamily="18" charset="0"/>
                <a:cs typeface="Times New Roman" pitchFamily="18" charset="0"/>
              </a:rPr>
              <a:t>dịch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chất</a:t>
            </a:r>
            <a:r>
              <a:rPr lang="en-US" sz="3200" b="1" dirty="0" smtClean="0">
                <a:solidFill>
                  <a:srgbClr val="FF0000"/>
                </a:solidFill>
                <a:latin typeface="Times New Roman" pitchFamily="18" charset="0"/>
                <a:cs typeface="Times New Roman" pitchFamily="18" charset="0"/>
              </a:rPr>
              <a:t> tan, dung </a:t>
            </a:r>
            <a:r>
              <a:rPr lang="en-US" sz="3200" b="1" dirty="0" err="1" smtClean="0">
                <a:solidFill>
                  <a:srgbClr val="FF0000"/>
                </a:solidFill>
                <a:latin typeface="Times New Roman" pitchFamily="18" charset="0"/>
                <a:cs typeface="Times New Roman" pitchFamily="18" charset="0"/>
              </a:rPr>
              <a:t>môi</a:t>
            </a:r>
            <a:endParaRPr lang="vi-VN" sz="3200" b="1" dirty="0">
              <a:solidFill>
                <a:srgbClr val="FF0000"/>
              </a:solidFill>
              <a:latin typeface="Times New Roman" pitchFamily="18" charset="0"/>
              <a:cs typeface="Times New Roman" pitchFamily="18" charset="0"/>
            </a:endParaRPr>
          </a:p>
        </p:txBody>
      </p:sp>
      <p:sp>
        <p:nvSpPr>
          <p:cNvPr id="7" name="TextBox 6"/>
          <p:cNvSpPr txBox="1"/>
          <p:nvPr/>
        </p:nvSpPr>
        <p:spPr>
          <a:xfrm>
            <a:off x="755576" y="2060848"/>
            <a:ext cx="4608512" cy="369332"/>
          </a:xfrm>
          <a:prstGeom prst="rect">
            <a:avLst/>
          </a:prstGeom>
          <a:noFill/>
        </p:spPr>
        <p:txBody>
          <a:bodyPr wrap="square" rtlCol="0">
            <a:spAutoFit/>
          </a:bodyPr>
          <a:lstStyle/>
          <a:p>
            <a:endParaRPr lang="vi-VN">
              <a:solidFill>
                <a:prstClr val="black"/>
              </a:solidFill>
            </a:endParaRPr>
          </a:p>
        </p:txBody>
      </p:sp>
      <p:sp>
        <p:nvSpPr>
          <p:cNvPr id="8" name="TextBox 7"/>
          <p:cNvSpPr txBox="1"/>
          <p:nvPr/>
        </p:nvSpPr>
        <p:spPr>
          <a:xfrm>
            <a:off x="56624" y="1124744"/>
            <a:ext cx="8856984" cy="6001643"/>
          </a:xfrm>
          <a:prstGeom prst="rect">
            <a:avLst/>
          </a:prstGeom>
          <a:noFill/>
        </p:spPr>
        <p:txBody>
          <a:bodyPr wrap="square" rtlCol="0">
            <a:spAutoFit/>
          </a:bodyPr>
          <a:lstStyle/>
          <a:p>
            <a:pPr marL="487680" marR="30480" indent="-457200" algn="just">
              <a:lnSpc>
                <a:spcPct val="150000"/>
              </a:lnSpc>
              <a:spcAft>
                <a:spcPts val="0"/>
              </a:spcAft>
              <a:buFontTx/>
              <a:buChar char="-"/>
            </a:pPr>
            <a:r>
              <a:rPr lang="nl-NL" sz="3200" b="1" dirty="0" smtClean="0">
                <a:latin typeface="Times New Roman"/>
                <a:ea typeface="Times New Roman"/>
                <a:cs typeface="Times New Roman"/>
              </a:rPr>
              <a:t>Dung </a:t>
            </a:r>
            <a:r>
              <a:rPr lang="nl-NL" sz="3200" b="1" dirty="0">
                <a:latin typeface="Times New Roman"/>
                <a:ea typeface="Times New Roman"/>
                <a:cs typeface="Times New Roman"/>
              </a:rPr>
              <a:t>dịch là hỗn hợp đồng nhất giữa chất tan và dung môi</a:t>
            </a:r>
            <a:r>
              <a:rPr lang="nl-NL" sz="3200" b="1" dirty="0" smtClean="0">
                <a:latin typeface="Times New Roman"/>
                <a:ea typeface="Times New Roman"/>
                <a:cs typeface="Times New Roman"/>
              </a:rPr>
              <a:t>.</a:t>
            </a:r>
          </a:p>
          <a:p>
            <a:pPr marL="30480" marR="30480" algn="just">
              <a:lnSpc>
                <a:spcPct val="150000"/>
              </a:lnSpc>
              <a:spcAft>
                <a:spcPts val="0"/>
              </a:spcAft>
            </a:pPr>
            <a:r>
              <a:rPr lang="nl-NL" sz="3200" b="1" dirty="0" smtClean="0">
                <a:latin typeface="Times New Roman"/>
                <a:ea typeface="Times New Roman"/>
                <a:cs typeface="Times New Roman"/>
              </a:rPr>
              <a:t> </a:t>
            </a:r>
            <a:r>
              <a:rPr lang="nl-NL" sz="3200" b="1" dirty="0">
                <a:latin typeface="Times New Roman"/>
                <a:ea typeface="Times New Roman"/>
                <a:cs typeface="Times New Roman"/>
              </a:rPr>
              <a:t>- Dung môi thường là nước ở thể lỏng.</a:t>
            </a:r>
            <a:endParaRPr lang="vi-VN" sz="3200" b="1" dirty="0">
              <a:latin typeface="Times New Roman"/>
              <a:ea typeface="Calibri"/>
              <a:cs typeface="Times New Roman"/>
            </a:endParaRPr>
          </a:p>
          <a:p>
            <a:pPr marL="30480" marR="30480" algn="just">
              <a:lnSpc>
                <a:spcPct val="150000"/>
              </a:lnSpc>
              <a:spcAft>
                <a:spcPts val="0"/>
              </a:spcAft>
            </a:pPr>
            <a:r>
              <a:rPr lang="nl-NL" sz="3200" b="1" dirty="0">
                <a:latin typeface="Times New Roman"/>
                <a:ea typeface="Times New Roman"/>
                <a:cs typeface="Times New Roman"/>
              </a:rPr>
              <a:t>- Chất tan có thể ở thể rắn, lỏng, khí.</a:t>
            </a:r>
            <a:endParaRPr lang="vi-VN" sz="3200" b="1" dirty="0">
              <a:latin typeface="Times New Roman"/>
              <a:ea typeface="Calibri"/>
              <a:cs typeface="Times New Roman"/>
            </a:endParaRPr>
          </a:p>
          <a:p>
            <a:pPr marL="30480" marR="30480" algn="just">
              <a:lnSpc>
                <a:spcPct val="150000"/>
              </a:lnSpc>
              <a:spcAft>
                <a:spcPts val="0"/>
              </a:spcAft>
            </a:pPr>
            <a:r>
              <a:rPr lang="nl-NL" sz="3200" b="1" dirty="0">
                <a:latin typeface="Times New Roman"/>
                <a:ea typeface="Times New Roman"/>
                <a:cs typeface="Times New Roman"/>
              </a:rPr>
              <a:t>- Dung dịch chưa bão hòa là dung dịch có thể hòa tan thêm chất tan.</a:t>
            </a:r>
            <a:endParaRPr lang="vi-VN" sz="3200" b="1" dirty="0">
              <a:latin typeface="Times New Roman"/>
              <a:ea typeface="Calibri"/>
              <a:cs typeface="Times New Roman"/>
            </a:endParaRPr>
          </a:p>
          <a:p>
            <a:pPr marL="30480" marR="30480" algn="just">
              <a:lnSpc>
                <a:spcPct val="150000"/>
              </a:lnSpc>
              <a:spcAft>
                <a:spcPts val="0"/>
              </a:spcAft>
            </a:pPr>
            <a:r>
              <a:rPr lang="nl-NL" sz="3200" b="1" dirty="0">
                <a:latin typeface="Times New Roman"/>
                <a:ea typeface="Times New Roman"/>
                <a:cs typeface="Times New Roman"/>
              </a:rPr>
              <a:t>- Dung dịch bão hòa là dung dịch không thể hòa tan thêm chất tan</a:t>
            </a:r>
            <a:r>
              <a:rPr lang="nl-NL" sz="3200" b="1" dirty="0" smtClean="0">
                <a:latin typeface="Times New Roman"/>
                <a:ea typeface="Times New Roman"/>
                <a:cs typeface="Times New Roman"/>
              </a:rPr>
              <a:t>.</a:t>
            </a:r>
            <a:endParaRPr lang="vi-VN" sz="3200" b="1" dirty="0">
              <a:latin typeface="Times New Roman"/>
              <a:ea typeface="Calibri"/>
              <a:cs typeface="Times New Roman"/>
            </a:endParaRPr>
          </a:p>
        </p:txBody>
      </p:sp>
    </p:spTree>
    <p:extLst>
      <p:ext uri="{BB962C8B-B14F-4D97-AF65-F5344CB8AC3E}">
        <p14:creationId xmlns:p14="http://schemas.microsoft.com/office/powerpoint/2010/main" val="33792913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heckerboard(across)">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2"/>
          <p:cNvSpPr>
            <a:spLocks noChangeArrowheads="1"/>
          </p:cNvSpPr>
          <p:nvPr/>
        </p:nvSpPr>
        <p:spPr bwMode="gray">
          <a:xfrm>
            <a:off x="1331640" y="0"/>
            <a:ext cx="5792936" cy="845454"/>
          </a:xfrm>
          <a:prstGeom prst="roundRect">
            <a:avLst>
              <a:gd name="adj" fmla="val 16667"/>
            </a:avLst>
          </a:prstGeom>
          <a:solidFill>
            <a:srgbClr val="ED7D31"/>
          </a:solidFill>
          <a:ln w="12700" algn="ctr">
            <a:solidFill>
              <a:sysClr val="window" lastClr="FFFFFF"/>
            </a:solidFill>
            <a:round/>
            <a:headEnd/>
            <a:tailEnd/>
          </a:ln>
          <a:effectLst>
            <a:outerShdw dist="99190" dir="2388334" algn="ctr" rotWithShape="0">
              <a:srgbClr val="333333">
                <a:alpha val="50000"/>
              </a:srgbClr>
            </a:outerShdw>
          </a:effectLst>
        </p:spPr>
        <p:txBody>
          <a:bodyPr wrap="none" anchor="ctr"/>
          <a:lstStyle/>
          <a:p>
            <a:pPr algn="ctr" fontAlgn="base">
              <a:spcBef>
                <a:spcPct val="0"/>
              </a:spcBef>
              <a:spcAft>
                <a:spcPct val="0"/>
              </a:spcAft>
              <a:defRPr/>
            </a:pPr>
            <a:r>
              <a:rPr lang="en-US" sz="2800" b="1" kern="0" dirty="0" smtClean="0">
                <a:solidFill>
                  <a:srgbClr val="000066"/>
                </a:solidFill>
                <a:latin typeface="Times New Roman" panose="02020603050405020304" pitchFamily="18" charset="0"/>
                <a:cs typeface="Times New Roman" panose="02020603050405020304" pitchFamily="18" charset="0"/>
              </a:rPr>
              <a:t>BÀI 4. NỒNG ĐỘ VÀ DUNG DỊCH</a:t>
            </a:r>
            <a:endParaRPr lang="en-US" sz="2800" b="1" kern="0" dirty="0">
              <a:solidFill>
                <a:srgbClr val="000066"/>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79512" y="836712"/>
            <a:ext cx="648072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I/ Dung </a:t>
            </a:r>
            <a:r>
              <a:rPr lang="en-US" sz="3200" b="1" dirty="0" err="1" smtClean="0">
                <a:solidFill>
                  <a:srgbClr val="FF0000"/>
                </a:solidFill>
                <a:latin typeface="Times New Roman" pitchFamily="18" charset="0"/>
                <a:cs typeface="Times New Roman" pitchFamily="18" charset="0"/>
              </a:rPr>
              <a:t>dịch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chất</a:t>
            </a:r>
            <a:r>
              <a:rPr lang="en-US" sz="3200" b="1" dirty="0" smtClean="0">
                <a:solidFill>
                  <a:srgbClr val="FF0000"/>
                </a:solidFill>
                <a:latin typeface="Times New Roman" pitchFamily="18" charset="0"/>
                <a:cs typeface="Times New Roman" pitchFamily="18" charset="0"/>
              </a:rPr>
              <a:t> tan, dung </a:t>
            </a:r>
            <a:r>
              <a:rPr lang="en-US" sz="3200" b="1" dirty="0" err="1" smtClean="0">
                <a:solidFill>
                  <a:srgbClr val="FF0000"/>
                </a:solidFill>
                <a:latin typeface="Times New Roman" pitchFamily="18" charset="0"/>
                <a:cs typeface="Times New Roman" pitchFamily="18" charset="0"/>
              </a:rPr>
              <a:t>môi</a:t>
            </a:r>
            <a:endParaRPr lang="vi-VN" sz="3200" b="1" dirty="0">
              <a:solidFill>
                <a:srgbClr val="FF0000"/>
              </a:solidFill>
              <a:latin typeface="Times New Roman" pitchFamily="18" charset="0"/>
              <a:cs typeface="Times New Roman" pitchFamily="18" charset="0"/>
            </a:endParaRPr>
          </a:p>
        </p:txBody>
      </p:sp>
      <p:sp>
        <p:nvSpPr>
          <p:cNvPr id="7" name="TextBox 6"/>
          <p:cNvSpPr txBox="1"/>
          <p:nvPr/>
        </p:nvSpPr>
        <p:spPr>
          <a:xfrm>
            <a:off x="755576" y="2060848"/>
            <a:ext cx="4608512" cy="369332"/>
          </a:xfrm>
          <a:prstGeom prst="rect">
            <a:avLst/>
          </a:prstGeom>
          <a:noFill/>
        </p:spPr>
        <p:txBody>
          <a:bodyPr wrap="square" rtlCol="0">
            <a:spAutoFit/>
          </a:bodyPr>
          <a:lstStyle/>
          <a:p>
            <a:endParaRPr lang="vi-VN">
              <a:solidFill>
                <a:prstClr val="black"/>
              </a:solidFill>
            </a:endParaRPr>
          </a:p>
        </p:txBody>
      </p:sp>
      <p:sp>
        <p:nvSpPr>
          <p:cNvPr id="9" name="TextBox 8"/>
          <p:cNvSpPr txBox="1"/>
          <p:nvPr/>
        </p:nvSpPr>
        <p:spPr>
          <a:xfrm>
            <a:off x="179512" y="1431617"/>
            <a:ext cx="2304256"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II</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a:t>
            </a:r>
            <a:r>
              <a:rPr lang="en-US" sz="3200" b="1" dirty="0" smtClean="0">
                <a:solidFill>
                  <a:srgbClr val="FF0000"/>
                </a:solidFill>
                <a:latin typeface="Times New Roman" pitchFamily="18" charset="0"/>
                <a:cs typeface="Times New Roman" pitchFamily="18" charset="0"/>
              </a:rPr>
              <a:t> tan</a:t>
            </a:r>
            <a:endParaRPr lang="vi-VN"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307058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27384"/>
            <a:ext cx="4608512" cy="584775"/>
          </a:xfrm>
          <a:prstGeom prst="rect">
            <a:avLst/>
          </a:prstGeom>
          <a:noFill/>
        </p:spPr>
        <p:txBody>
          <a:bodyPr wrap="square" rtlCol="0">
            <a:spAutoFit/>
          </a:bodyPr>
          <a:lstStyle/>
          <a:p>
            <a:r>
              <a:rPr lang="vi-VN" sz="3200" b="1" dirty="0" smtClean="0">
                <a:solidFill>
                  <a:srgbClr val="FF0000"/>
                </a:solidFill>
                <a:latin typeface="+mj-lt"/>
              </a:rPr>
              <a:t>THẢO </a:t>
            </a:r>
            <a:r>
              <a:rPr lang="vi-VN" sz="3200" b="1" dirty="0">
                <a:solidFill>
                  <a:srgbClr val="FF0000"/>
                </a:solidFill>
                <a:latin typeface="+mj-lt"/>
              </a:rPr>
              <a:t>LUẬN</a:t>
            </a:r>
          </a:p>
        </p:txBody>
      </p:sp>
      <p:sp>
        <p:nvSpPr>
          <p:cNvPr id="5" name="Rectangle 4"/>
          <p:cNvSpPr/>
          <p:nvPr/>
        </p:nvSpPr>
        <p:spPr>
          <a:xfrm>
            <a:off x="251520" y="836712"/>
            <a:ext cx="8712968" cy="2219838"/>
          </a:xfrm>
          <a:prstGeom prst="rect">
            <a:avLst/>
          </a:prstGeom>
        </p:spPr>
        <p:txBody>
          <a:bodyPr wrap="square">
            <a:spAutoFit/>
          </a:bodyPr>
          <a:lstStyle/>
          <a:p>
            <a:pPr algn="just">
              <a:lnSpc>
                <a:spcPct val="150000"/>
              </a:lnSpc>
              <a:spcAft>
                <a:spcPts val="0"/>
              </a:spcAft>
            </a:pPr>
            <a:r>
              <a:rPr lang="nl-NL" sz="3200" b="1" i="1" dirty="0">
                <a:solidFill>
                  <a:srgbClr val="FF0000"/>
                </a:solidFill>
                <a:latin typeface="Times New Roman"/>
                <a:ea typeface="Calibri"/>
                <a:cs typeface="Times New Roman"/>
              </a:rPr>
              <a:t>- Độ tan của một chất trong nước là số gam của chất đó hòa tan trong 100g nước để tạo thành dung dịch bão hòa ở nhiệt độ, áp suất nhất định.</a:t>
            </a:r>
            <a:endParaRPr lang="vi-VN" sz="3200" b="1" i="1" dirty="0">
              <a:solidFill>
                <a:srgbClr val="FF0000"/>
              </a:solidFill>
              <a:effectLst/>
              <a:latin typeface="Times New Roman"/>
              <a:ea typeface="Calibri"/>
              <a:cs typeface="Times New Roman"/>
            </a:endParaRPr>
          </a:p>
        </p:txBody>
      </p:sp>
      <p:sp>
        <p:nvSpPr>
          <p:cNvPr id="6" name="Rectangle 5"/>
          <p:cNvSpPr/>
          <p:nvPr/>
        </p:nvSpPr>
        <p:spPr>
          <a:xfrm>
            <a:off x="469213" y="332656"/>
            <a:ext cx="4318811" cy="830997"/>
          </a:xfrm>
          <a:prstGeom prst="rect">
            <a:avLst/>
          </a:prstGeom>
        </p:spPr>
        <p:txBody>
          <a:bodyPr wrap="none">
            <a:spAutoFit/>
          </a:bodyPr>
          <a:lstStyle/>
          <a:p>
            <a:pPr marL="457200" lvl="0" indent="-457200" algn="just">
              <a:lnSpc>
                <a:spcPct val="150000"/>
              </a:lnSpc>
              <a:spcAft>
                <a:spcPts val="1000"/>
              </a:spcAft>
              <a:buFontTx/>
              <a:buChar char="-"/>
              <a:tabLst>
                <a:tab pos="142875" algn="l"/>
              </a:tabLst>
            </a:pPr>
            <a:r>
              <a:rPr lang="vi-VN" sz="3200" dirty="0">
                <a:solidFill>
                  <a:srgbClr val="000000"/>
                </a:solidFill>
                <a:latin typeface="Times New Roman"/>
                <a:ea typeface="Calibri"/>
                <a:cs typeface="Times New Roman"/>
              </a:rPr>
              <a:t>Đ</a:t>
            </a:r>
            <a:r>
              <a:rPr lang="nl-NL" sz="3200" dirty="0">
                <a:solidFill>
                  <a:srgbClr val="000000"/>
                </a:solidFill>
                <a:latin typeface="Times New Roman"/>
                <a:ea typeface="Calibri"/>
                <a:cs typeface="Times New Roman"/>
              </a:rPr>
              <a:t>ộ tan của chất là gì? </a:t>
            </a:r>
            <a:endParaRPr lang="vi-VN" sz="3200" dirty="0">
              <a:solidFill>
                <a:srgbClr val="000000"/>
              </a:solidFill>
              <a:latin typeface="Times New Roman"/>
              <a:ea typeface="Calibri"/>
              <a:cs typeface="Times New Roman"/>
            </a:endParaRPr>
          </a:p>
        </p:txBody>
      </p:sp>
      <p:sp>
        <p:nvSpPr>
          <p:cNvPr id="7" name="Rectangle 6"/>
          <p:cNvSpPr/>
          <p:nvPr/>
        </p:nvSpPr>
        <p:spPr>
          <a:xfrm>
            <a:off x="0" y="2852935"/>
            <a:ext cx="7847203" cy="830997"/>
          </a:xfrm>
          <a:prstGeom prst="rect">
            <a:avLst/>
          </a:prstGeom>
        </p:spPr>
        <p:txBody>
          <a:bodyPr wrap="square">
            <a:spAutoFit/>
          </a:bodyPr>
          <a:lstStyle/>
          <a:p>
            <a:pPr marL="457200" lvl="0" indent="-457200" algn="just">
              <a:lnSpc>
                <a:spcPct val="150000"/>
              </a:lnSpc>
              <a:spcAft>
                <a:spcPts val="1000"/>
              </a:spcAft>
              <a:buFontTx/>
              <a:buChar char="-"/>
              <a:tabLst>
                <a:tab pos="142875" algn="l"/>
              </a:tabLst>
            </a:pPr>
            <a:r>
              <a:rPr lang="nl-NL" sz="3200" dirty="0">
                <a:solidFill>
                  <a:srgbClr val="000000"/>
                </a:solidFill>
                <a:latin typeface="Times New Roman"/>
                <a:ea typeface="Calibri"/>
                <a:cs typeface="Times New Roman"/>
              </a:rPr>
              <a:t>Viết công thức tính độ tan của </a:t>
            </a:r>
            <a:r>
              <a:rPr lang="nl-NL" sz="3200" dirty="0" smtClean="0">
                <a:solidFill>
                  <a:srgbClr val="000000"/>
                </a:solidFill>
                <a:latin typeface="Times New Roman"/>
                <a:ea typeface="Calibri"/>
                <a:cs typeface="Times New Roman"/>
              </a:rPr>
              <a:t>chất?.</a:t>
            </a:r>
            <a:endParaRPr lang="vi-VN" sz="3200" dirty="0">
              <a:solidFill>
                <a:prstClr val="black"/>
              </a:solidFill>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8" name="Rectangle 7"/>
              <p:cNvSpPr/>
              <p:nvPr/>
            </p:nvSpPr>
            <p:spPr>
              <a:xfrm>
                <a:off x="1327599" y="3429000"/>
                <a:ext cx="7276849" cy="3587136"/>
              </a:xfrm>
              <a:prstGeom prst="rect">
                <a:avLst/>
              </a:prstGeom>
            </p:spPr>
            <p:txBody>
              <a:bodyPr wrap="square">
                <a:spAutoFit/>
              </a:bodyPr>
              <a:lstStyle/>
              <a:p>
                <a:pPr algn="just">
                  <a:lnSpc>
                    <a:spcPct val="150000"/>
                  </a:lnSpc>
                  <a:spcAft>
                    <a:spcPts val="0"/>
                  </a:spcAft>
                </a:pPr>
                <a:r>
                  <a:rPr lang="nl-NL" sz="2800" dirty="0" smtClean="0">
                    <a:solidFill>
                      <a:srgbClr val="000000"/>
                    </a:solidFill>
                    <a:latin typeface="Times New Roman"/>
                    <a:ea typeface="Calibri"/>
                    <a:cs typeface="Times New Roman"/>
                  </a:rPr>
                  <a:t>Công thức</a:t>
                </a:r>
                <a:r>
                  <a:rPr lang="nl-NL" sz="2800" b="1" dirty="0" smtClean="0">
                    <a:latin typeface="Times New Roman"/>
                    <a:ea typeface="Calibri"/>
                    <a:cs typeface="Times New Roman"/>
                  </a:rPr>
                  <a:t>:</a:t>
                </a:r>
                <a:r>
                  <a:rPr lang="nl-NL" sz="2800" b="1" dirty="0" smtClean="0">
                    <a:solidFill>
                      <a:srgbClr val="FF0000"/>
                    </a:solidFill>
                    <a:latin typeface="Times New Roman"/>
                    <a:ea typeface="Calibri"/>
                    <a:cs typeface="Times New Roman"/>
                  </a:rPr>
                  <a:t>   S= </a:t>
                </a:r>
                <a14:m>
                  <m:oMath xmlns:m="http://schemas.openxmlformats.org/officeDocument/2006/math">
                    <m:f>
                      <m:fPr>
                        <m:ctrlPr>
                          <a:rPr lang="vi-VN" sz="2800" b="1" i="1">
                            <a:solidFill>
                              <a:srgbClr val="FF0000"/>
                            </a:solidFill>
                            <a:effectLst/>
                            <a:latin typeface="Cambria Math"/>
                            <a:ea typeface="Calibri"/>
                            <a:cs typeface="Times New Roman"/>
                          </a:rPr>
                        </m:ctrlPr>
                      </m:fPr>
                      <m:num>
                        <m:r>
                          <a:rPr lang="nl-NL" sz="2800" b="1" i="1">
                            <a:solidFill>
                              <a:srgbClr val="FF0000"/>
                            </a:solidFill>
                            <a:effectLst/>
                            <a:latin typeface="Cambria Math"/>
                            <a:ea typeface="Calibri"/>
                            <a:cs typeface="Times New Roman"/>
                          </a:rPr>
                          <m:t>𝒎</m:t>
                        </m:r>
                        <m:r>
                          <a:rPr lang="nl-NL" sz="2800" b="1" i="1" baseline="-25000">
                            <a:solidFill>
                              <a:srgbClr val="FF0000"/>
                            </a:solidFill>
                            <a:effectLst/>
                            <a:latin typeface="Cambria Math"/>
                            <a:ea typeface="Calibri"/>
                            <a:cs typeface="Times New Roman"/>
                          </a:rPr>
                          <m:t>𝒄𝒕</m:t>
                        </m:r>
                      </m:num>
                      <m:den>
                        <m:r>
                          <a:rPr lang="nl-NL" sz="2800" b="1" i="1">
                            <a:solidFill>
                              <a:srgbClr val="FF0000"/>
                            </a:solidFill>
                            <a:effectLst/>
                            <a:latin typeface="Cambria Math"/>
                            <a:ea typeface="Calibri"/>
                            <a:cs typeface="Times New Roman"/>
                          </a:rPr>
                          <m:t>𝒎</m:t>
                        </m:r>
                        <m:r>
                          <a:rPr lang="en-US" sz="2800" b="1" i="1" smtClean="0">
                            <a:solidFill>
                              <a:srgbClr val="FF0000"/>
                            </a:solidFill>
                            <a:effectLst/>
                            <a:latin typeface="Cambria Math"/>
                            <a:ea typeface="Calibri"/>
                            <a:cs typeface="Times New Roman"/>
                          </a:rPr>
                          <m:t> </m:t>
                        </m:r>
                        <m:r>
                          <a:rPr lang="nl-NL" sz="2800" b="1" i="1" baseline="-25000">
                            <a:solidFill>
                              <a:srgbClr val="FF0000"/>
                            </a:solidFill>
                            <a:effectLst/>
                            <a:latin typeface="Cambria Math"/>
                            <a:ea typeface="Calibri"/>
                            <a:cs typeface="Times New Roman"/>
                          </a:rPr>
                          <m:t>𝒏</m:t>
                        </m:r>
                        <m:r>
                          <a:rPr lang="nl-NL" sz="2800" b="1" i="1" baseline="-25000">
                            <a:solidFill>
                              <a:srgbClr val="FF0000"/>
                            </a:solidFill>
                            <a:effectLst/>
                            <a:latin typeface="Cambria Math"/>
                            <a:ea typeface="Calibri"/>
                            <a:cs typeface="Times New Roman"/>
                          </a:rPr>
                          <m:t>ướ</m:t>
                        </m:r>
                        <m:r>
                          <a:rPr lang="nl-NL" sz="2800" b="1" i="1" baseline="-25000">
                            <a:solidFill>
                              <a:srgbClr val="FF0000"/>
                            </a:solidFill>
                            <a:effectLst/>
                            <a:latin typeface="Cambria Math"/>
                            <a:ea typeface="Calibri"/>
                            <a:cs typeface="Times New Roman"/>
                          </a:rPr>
                          <m:t>𝒄</m:t>
                        </m:r>
                      </m:den>
                    </m:f>
                  </m:oMath>
                </a14:m>
                <a:r>
                  <a:rPr lang="nl-NL" sz="2800" b="1" dirty="0">
                    <a:solidFill>
                      <a:srgbClr val="FF0000"/>
                    </a:solidFill>
                    <a:effectLst/>
                    <a:latin typeface="Times New Roman"/>
                    <a:ea typeface="Calibri"/>
                    <a:cs typeface="Times New Roman"/>
                  </a:rPr>
                  <a:t>. 100</a:t>
                </a:r>
                <a:endParaRPr lang="vi-VN" sz="2800" b="1" dirty="0">
                  <a:solidFill>
                    <a:srgbClr val="FF0000"/>
                  </a:solidFill>
                  <a:effectLst/>
                  <a:latin typeface="Times New Roman"/>
                  <a:ea typeface="Calibri"/>
                  <a:cs typeface="Times New Roman"/>
                </a:endParaRPr>
              </a:p>
              <a:p>
                <a:pPr algn="just">
                  <a:lnSpc>
                    <a:spcPct val="150000"/>
                  </a:lnSpc>
                  <a:spcAft>
                    <a:spcPts val="0"/>
                  </a:spcAft>
                </a:pPr>
                <a:r>
                  <a:rPr lang="nl-NL" sz="2800" dirty="0">
                    <a:solidFill>
                      <a:srgbClr val="000000"/>
                    </a:solidFill>
                    <a:effectLst/>
                    <a:latin typeface="Times New Roman"/>
                    <a:ea typeface="Calibri"/>
                    <a:cs typeface="Times New Roman"/>
                  </a:rPr>
                  <a:t>    Trong đó</a:t>
                </a:r>
                <a:endParaRPr lang="vi-VN" sz="2800" dirty="0">
                  <a:effectLst/>
                  <a:latin typeface="Times New Roman"/>
                  <a:ea typeface="Calibri"/>
                  <a:cs typeface="Times New Roman"/>
                </a:endParaRPr>
              </a:p>
              <a:p>
                <a:pPr algn="just">
                  <a:lnSpc>
                    <a:spcPct val="150000"/>
                  </a:lnSpc>
                  <a:spcAft>
                    <a:spcPts val="0"/>
                  </a:spcAft>
                </a:pPr>
                <a:r>
                  <a:rPr lang="nl-NL" sz="2800" dirty="0">
                    <a:solidFill>
                      <a:srgbClr val="000000"/>
                    </a:solidFill>
                    <a:effectLst/>
                    <a:latin typeface="Times New Roman"/>
                    <a:ea typeface="Calibri"/>
                    <a:cs typeface="Times New Roman"/>
                  </a:rPr>
                  <a:t>S: độ tan (g/100g nước)</a:t>
                </a:r>
                <a:endParaRPr lang="vi-VN" sz="2800" dirty="0">
                  <a:effectLst/>
                  <a:latin typeface="Times New Roman"/>
                  <a:ea typeface="Calibri"/>
                  <a:cs typeface="Times New Roman"/>
                </a:endParaRPr>
              </a:p>
              <a:p>
                <a:pPr algn="just">
                  <a:lnSpc>
                    <a:spcPct val="150000"/>
                  </a:lnSpc>
                  <a:spcAft>
                    <a:spcPts val="0"/>
                  </a:spcAft>
                </a:pPr>
                <a:r>
                  <a:rPr lang="nl-NL" sz="2800" dirty="0">
                    <a:solidFill>
                      <a:srgbClr val="000000"/>
                    </a:solidFill>
                    <a:effectLst/>
                    <a:latin typeface="Times New Roman"/>
                    <a:ea typeface="Calibri"/>
                    <a:cs typeface="Times New Roman"/>
                  </a:rPr>
                  <a:t>m</a:t>
                </a:r>
                <a:r>
                  <a:rPr lang="nl-NL" sz="2800" baseline="-25000" dirty="0">
                    <a:solidFill>
                      <a:srgbClr val="000000"/>
                    </a:solidFill>
                    <a:effectLst/>
                    <a:latin typeface="Times New Roman"/>
                    <a:ea typeface="Calibri"/>
                    <a:cs typeface="Times New Roman"/>
                  </a:rPr>
                  <a:t>ct</a:t>
                </a:r>
                <a:r>
                  <a:rPr lang="nl-NL" sz="2800" dirty="0">
                    <a:solidFill>
                      <a:srgbClr val="000000"/>
                    </a:solidFill>
                    <a:effectLst/>
                    <a:latin typeface="Times New Roman"/>
                    <a:ea typeface="Calibri"/>
                    <a:cs typeface="Times New Roman"/>
                  </a:rPr>
                  <a:t>: khối lượng chất tan (g)</a:t>
                </a:r>
                <a:endParaRPr lang="vi-VN" sz="2800" dirty="0">
                  <a:effectLst/>
                  <a:latin typeface="Times New Roman"/>
                  <a:ea typeface="Calibri"/>
                  <a:cs typeface="Times New Roman"/>
                </a:endParaRPr>
              </a:p>
              <a:p>
                <a:pPr algn="just">
                  <a:lnSpc>
                    <a:spcPct val="150000"/>
                  </a:lnSpc>
                  <a:spcAft>
                    <a:spcPts val="0"/>
                  </a:spcAft>
                </a:pPr>
                <a:r>
                  <a:rPr lang="nl-NL" sz="2800" dirty="0">
                    <a:solidFill>
                      <a:srgbClr val="000000"/>
                    </a:solidFill>
                    <a:effectLst/>
                    <a:latin typeface="Times New Roman"/>
                    <a:ea typeface="Calibri"/>
                    <a:cs typeface="Times New Roman"/>
                  </a:rPr>
                  <a:t>m</a:t>
                </a:r>
                <a:r>
                  <a:rPr lang="nl-NL" sz="2800" baseline="-25000" dirty="0">
                    <a:solidFill>
                      <a:srgbClr val="000000"/>
                    </a:solidFill>
                    <a:effectLst/>
                    <a:latin typeface="Times New Roman"/>
                    <a:ea typeface="Calibri"/>
                    <a:cs typeface="Times New Roman"/>
                  </a:rPr>
                  <a:t>nước</a:t>
                </a:r>
                <a:r>
                  <a:rPr lang="nl-NL" sz="2800" dirty="0">
                    <a:solidFill>
                      <a:srgbClr val="000000"/>
                    </a:solidFill>
                    <a:effectLst/>
                    <a:latin typeface="Times New Roman"/>
                    <a:ea typeface="Calibri"/>
                    <a:cs typeface="Times New Roman"/>
                  </a:rPr>
                  <a:t> = khối lượng nước (g)</a:t>
                </a:r>
                <a:endParaRPr lang="vi-VN" sz="2800" dirty="0">
                  <a:effectLst/>
                  <a:latin typeface="Times New Roman"/>
                  <a:ea typeface="Calibri"/>
                  <a:cs typeface="Times New Roman"/>
                </a:endParaRPr>
              </a:p>
            </p:txBody>
          </p:sp>
        </mc:Choice>
        <mc:Fallback xmlns="">
          <p:sp>
            <p:nvSpPr>
              <p:cNvPr id="8" name="Rectangle 7"/>
              <p:cNvSpPr>
                <a:spLocks noRot="1" noChangeAspect="1" noMove="1" noResize="1" noEditPoints="1" noAdjustHandles="1" noChangeArrowheads="1" noChangeShapeType="1" noTextEdit="1"/>
              </p:cNvSpPr>
              <p:nvPr/>
            </p:nvSpPr>
            <p:spPr>
              <a:xfrm>
                <a:off x="1327599" y="3429000"/>
                <a:ext cx="7276849" cy="3587136"/>
              </a:xfrm>
              <a:prstGeom prst="rect">
                <a:avLst/>
              </a:prstGeom>
              <a:blipFill rotWithShape="1">
                <a:blip r:embed="rId2"/>
                <a:stretch>
                  <a:fillRect l="-1760" b="-340"/>
                </a:stretch>
              </a:blipFill>
            </p:spPr>
            <p:txBody>
              <a:bodyPr/>
              <a:lstStyle/>
              <a:p>
                <a:r>
                  <a:rPr lang="vi-VN">
                    <a:noFill/>
                  </a:rPr>
                  <a:t> </a:t>
                </a:r>
              </a:p>
            </p:txBody>
          </p:sp>
        </mc:Fallback>
      </mc:AlternateContent>
    </p:spTree>
    <p:extLst>
      <p:ext uri="{BB962C8B-B14F-4D97-AF65-F5344CB8AC3E}">
        <p14:creationId xmlns:p14="http://schemas.microsoft.com/office/powerpoint/2010/main" val="3184130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5576" y="2060848"/>
            <a:ext cx="4608512" cy="369332"/>
          </a:xfrm>
          <a:prstGeom prst="rect">
            <a:avLst/>
          </a:prstGeom>
          <a:noFill/>
        </p:spPr>
        <p:txBody>
          <a:bodyPr wrap="square" rtlCol="0">
            <a:spAutoFit/>
          </a:bodyPr>
          <a:lstStyle/>
          <a:p>
            <a:endParaRPr lang="vi-VN">
              <a:solidFill>
                <a:prstClr val="black"/>
              </a:solidFill>
            </a:endParaRPr>
          </a:p>
        </p:txBody>
      </p:sp>
      <p:sp>
        <p:nvSpPr>
          <p:cNvPr id="9" name="TextBox 8"/>
          <p:cNvSpPr txBox="1"/>
          <p:nvPr/>
        </p:nvSpPr>
        <p:spPr>
          <a:xfrm>
            <a:off x="258146" y="188640"/>
            <a:ext cx="2304256"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II</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a:t>
            </a:r>
            <a:r>
              <a:rPr lang="en-US" sz="3200" b="1" dirty="0" smtClean="0">
                <a:solidFill>
                  <a:srgbClr val="FF0000"/>
                </a:solidFill>
                <a:latin typeface="Times New Roman" pitchFamily="18" charset="0"/>
                <a:cs typeface="Times New Roman" pitchFamily="18" charset="0"/>
              </a:rPr>
              <a:t> tan</a:t>
            </a:r>
            <a:endParaRPr lang="vi-VN" sz="3200" b="1" dirty="0">
              <a:solidFill>
                <a:srgbClr val="FF0000"/>
              </a:solidFill>
              <a:latin typeface="Times New Roman" pitchFamily="18" charset="0"/>
              <a:cs typeface="Times New Roman" pitchFamily="18" charset="0"/>
            </a:endParaRPr>
          </a:p>
        </p:txBody>
      </p:sp>
      <p:sp>
        <p:nvSpPr>
          <p:cNvPr id="8" name="Rectangle 7"/>
          <p:cNvSpPr/>
          <p:nvPr/>
        </p:nvSpPr>
        <p:spPr>
          <a:xfrm>
            <a:off x="258146" y="620688"/>
            <a:ext cx="8712968" cy="2219838"/>
          </a:xfrm>
          <a:prstGeom prst="rect">
            <a:avLst/>
          </a:prstGeom>
        </p:spPr>
        <p:txBody>
          <a:bodyPr wrap="square">
            <a:spAutoFit/>
          </a:bodyPr>
          <a:lstStyle/>
          <a:p>
            <a:pPr algn="just">
              <a:lnSpc>
                <a:spcPct val="150000"/>
              </a:lnSpc>
              <a:spcAft>
                <a:spcPts val="0"/>
              </a:spcAft>
            </a:pPr>
            <a:r>
              <a:rPr lang="nl-NL" sz="3200" dirty="0">
                <a:latin typeface="Times New Roman"/>
                <a:ea typeface="Calibri"/>
                <a:cs typeface="Times New Roman"/>
              </a:rPr>
              <a:t>- Độ tan của một chất trong nước là số gam của chất đó hòa tan trong 100g nước để tạo thành dung dịch bão hòa ở nhiệt độ, áp suất nhất định.</a:t>
            </a:r>
            <a:endParaRPr lang="vi-VN" sz="3200" dirty="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10" name="Rectangle 9"/>
              <p:cNvSpPr/>
              <p:nvPr/>
            </p:nvSpPr>
            <p:spPr>
              <a:xfrm>
                <a:off x="755576" y="2708920"/>
                <a:ext cx="5184576" cy="4213076"/>
              </a:xfrm>
              <a:prstGeom prst="rect">
                <a:avLst/>
              </a:prstGeom>
            </p:spPr>
            <p:txBody>
              <a:bodyPr wrap="square">
                <a:spAutoFit/>
              </a:bodyPr>
              <a:lstStyle/>
              <a:p>
                <a:pPr algn="just">
                  <a:lnSpc>
                    <a:spcPct val="150000"/>
                  </a:lnSpc>
                  <a:spcAft>
                    <a:spcPts val="0"/>
                  </a:spcAft>
                </a:pPr>
                <a:r>
                  <a:rPr lang="nl-NL" sz="3200" dirty="0" smtClean="0">
                    <a:solidFill>
                      <a:srgbClr val="000000"/>
                    </a:solidFill>
                    <a:latin typeface="Times New Roman"/>
                    <a:ea typeface="Calibri"/>
                    <a:cs typeface="Times New Roman"/>
                  </a:rPr>
                  <a:t>Công thức:   </a:t>
                </a:r>
                <a:r>
                  <a:rPr lang="nl-NL" sz="3600" b="1" dirty="0" smtClean="0">
                    <a:solidFill>
                      <a:srgbClr val="FF0000"/>
                    </a:solidFill>
                    <a:latin typeface="Times New Roman"/>
                    <a:ea typeface="Calibri"/>
                    <a:cs typeface="Times New Roman"/>
                  </a:rPr>
                  <a:t>S= </a:t>
                </a:r>
                <a14:m>
                  <m:oMath xmlns:m="http://schemas.openxmlformats.org/officeDocument/2006/math">
                    <m:f>
                      <m:fPr>
                        <m:ctrlPr>
                          <a:rPr lang="vi-VN" sz="3600" b="1" i="1">
                            <a:solidFill>
                              <a:srgbClr val="FF0000"/>
                            </a:solidFill>
                            <a:effectLst/>
                            <a:latin typeface="Cambria Math"/>
                            <a:ea typeface="Calibri"/>
                            <a:cs typeface="Times New Roman"/>
                          </a:rPr>
                        </m:ctrlPr>
                      </m:fPr>
                      <m:num>
                        <m:r>
                          <a:rPr lang="nl-NL" sz="3600" b="1" i="1">
                            <a:solidFill>
                              <a:srgbClr val="FF0000"/>
                            </a:solidFill>
                            <a:effectLst/>
                            <a:latin typeface="Cambria Math"/>
                            <a:ea typeface="Calibri"/>
                            <a:cs typeface="Times New Roman"/>
                          </a:rPr>
                          <m:t>𝒎</m:t>
                        </m:r>
                        <m:r>
                          <a:rPr lang="en-US" sz="3600" b="1" i="1" smtClean="0">
                            <a:solidFill>
                              <a:srgbClr val="FF0000"/>
                            </a:solidFill>
                            <a:effectLst/>
                            <a:latin typeface="Cambria Math"/>
                            <a:ea typeface="Calibri"/>
                            <a:cs typeface="Times New Roman"/>
                          </a:rPr>
                          <m:t> </m:t>
                        </m:r>
                        <m:r>
                          <a:rPr lang="nl-NL" sz="3600" b="1" i="1" baseline="-25000">
                            <a:solidFill>
                              <a:srgbClr val="FF0000"/>
                            </a:solidFill>
                            <a:effectLst/>
                            <a:latin typeface="Cambria Math"/>
                            <a:ea typeface="Calibri"/>
                            <a:cs typeface="Times New Roman"/>
                          </a:rPr>
                          <m:t>𝒄𝒕</m:t>
                        </m:r>
                      </m:num>
                      <m:den>
                        <m:r>
                          <a:rPr lang="nl-NL" sz="3600" b="1" i="1">
                            <a:solidFill>
                              <a:srgbClr val="FF0000"/>
                            </a:solidFill>
                            <a:effectLst/>
                            <a:latin typeface="Cambria Math"/>
                            <a:ea typeface="Calibri"/>
                            <a:cs typeface="Times New Roman"/>
                          </a:rPr>
                          <m:t>𝒎</m:t>
                        </m:r>
                        <m:r>
                          <a:rPr lang="en-US" sz="3600" b="1" i="1" smtClean="0">
                            <a:solidFill>
                              <a:srgbClr val="FF0000"/>
                            </a:solidFill>
                            <a:effectLst/>
                            <a:latin typeface="Cambria Math"/>
                            <a:ea typeface="Calibri"/>
                            <a:cs typeface="Times New Roman"/>
                          </a:rPr>
                          <m:t> </m:t>
                        </m:r>
                        <m:r>
                          <a:rPr lang="nl-NL" sz="3600" b="1" i="1" baseline="-25000">
                            <a:solidFill>
                              <a:srgbClr val="FF0000"/>
                            </a:solidFill>
                            <a:effectLst/>
                            <a:latin typeface="Cambria Math"/>
                            <a:ea typeface="Calibri"/>
                            <a:cs typeface="Times New Roman"/>
                          </a:rPr>
                          <m:t>𝒏</m:t>
                        </m:r>
                        <m:r>
                          <a:rPr lang="nl-NL" sz="3600" b="1" i="1" baseline="-25000">
                            <a:solidFill>
                              <a:srgbClr val="FF0000"/>
                            </a:solidFill>
                            <a:effectLst/>
                            <a:latin typeface="Cambria Math"/>
                            <a:ea typeface="Calibri"/>
                            <a:cs typeface="Times New Roman"/>
                          </a:rPr>
                          <m:t>ướ</m:t>
                        </m:r>
                        <m:r>
                          <a:rPr lang="nl-NL" sz="3600" b="1" i="1" baseline="-25000">
                            <a:solidFill>
                              <a:srgbClr val="FF0000"/>
                            </a:solidFill>
                            <a:effectLst/>
                            <a:latin typeface="Cambria Math"/>
                            <a:ea typeface="Calibri"/>
                            <a:cs typeface="Times New Roman"/>
                          </a:rPr>
                          <m:t>𝒄</m:t>
                        </m:r>
                      </m:den>
                    </m:f>
                  </m:oMath>
                </a14:m>
                <a:r>
                  <a:rPr lang="nl-NL" sz="3600" b="1" dirty="0">
                    <a:solidFill>
                      <a:srgbClr val="FF0000"/>
                    </a:solidFill>
                    <a:effectLst/>
                    <a:latin typeface="Times New Roman"/>
                    <a:ea typeface="Calibri"/>
                    <a:cs typeface="Times New Roman"/>
                  </a:rPr>
                  <a:t>. 100</a:t>
                </a:r>
                <a:endParaRPr lang="vi-VN" sz="3600" b="1" dirty="0">
                  <a:solidFill>
                    <a:srgbClr val="FF0000"/>
                  </a:solidFill>
                  <a:effectLst/>
                  <a:latin typeface="Times New Roman"/>
                  <a:ea typeface="Calibri"/>
                  <a:cs typeface="Times New Roman"/>
                </a:endParaRPr>
              </a:p>
              <a:p>
                <a:pPr algn="just">
                  <a:lnSpc>
                    <a:spcPct val="150000"/>
                  </a:lnSpc>
                  <a:spcAft>
                    <a:spcPts val="0"/>
                  </a:spcAft>
                </a:pPr>
                <a:r>
                  <a:rPr lang="nl-NL" sz="3200" dirty="0">
                    <a:solidFill>
                      <a:srgbClr val="000000"/>
                    </a:solidFill>
                    <a:effectLst/>
                    <a:latin typeface="Times New Roman"/>
                    <a:ea typeface="Calibri"/>
                    <a:cs typeface="Times New Roman"/>
                  </a:rPr>
                  <a:t>    Trong đó</a:t>
                </a:r>
                <a:endParaRPr lang="vi-VN" sz="3200" dirty="0">
                  <a:effectLst/>
                  <a:latin typeface="Times New Roman"/>
                  <a:ea typeface="Calibri"/>
                  <a:cs typeface="Times New Roman"/>
                </a:endParaRPr>
              </a:p>
              <a:p>
                <a:pPr algn="just">
                  <a:lnSpc>
                    <a:spcPct val="150000"/>
                  </a:lnSpc>
                  <a:spcAft>
                    <a:spcPts val="0"/>
                  </a:spcAft>
                </a:pPr>
                <a:r>
                  <a:rPr lang="nl-NL" sz="3200" dirty="0">
                    <a:solidFill>
                      <a:srgbClr val="000000"/>
                    </a:solidFill>
                    <a:effectLst/>
                    <a:latin typeface="Times New Roman"/>
                    <a:ea typeface="Calibri"/>
                    <a:cs typeface="Times New Roman"/>
                  </a:rPr>
                  <a:t>S: độ tan (g/100g nước)</a:t>
                </a:r>
                <a:endParaRPr lang="vi-VN" sz="3200" dirty="0">
                  <a:effectLst/>
                  <a:latin typeface="Times New Roman"/>
                  <a:ea typeface="Calibri"/>
                  <a:cs typeface="Times New Roman"/>
                </a:endParaRPr>
              </a:p>
              <a:p>
                <a:pPr algn="just">
                  <a:lnSpc>
                    <a:spcPct val="150000"/>
                  </a:lnSpc>
                  <a:spcAft>
                    <a:spcPts val="0"/>
                  </a:spcAft>
                </a:pPr>
                <a:r>
                  <a:rPr lang="nl-NL" sz="3200" dirty="0">
                    <a:solidFill>
                      <a:srgbClr val="000000"/>
                    </a:solidFill>
                    <a:effectLst/>
                    <a:latin typeface="Times New Roman"/>
                    <a:ea typeface="Calibri"/>
                    <a:cs typeface="Times New Roman"/>
                  </a:rPr>
                  <a:t>m</a:t>
                </a:r>
                <a:r>
                  <a:rPr lang="nl-NL" sz="3200" baseline="-25000" dirty="0">
                    <a:solidFill>
                      <a:srgbClr val="000000"/>
                    </a:solidFill>
                    <a:effectLst/>
                    <a:latin typeface="Times New Roman"/>
                    <a:ea typeface="Calibri"/>
                    <a:cs typeface="Times New Roman"/>
                  </a:rPr>
                  <a:t>ct</a:t>
                </a:r>
                <a:r>
                  <a:rPr lang="nl-NL" sz="3200" dirty="0">
                    <a:solidFill>
                      <a:srgbClr val="000000"/>
                    </a:solidFill>
                    <a:effectLst/>
                    <a:latin typeface="Times New Roman"/>
                    <a:ea typeface="Calibri"/>
                    <a:cs typeface="Times New Roman"/>
                  </a:rPr>
                  <a:t>: khối lượng chất tan (g)</a:t>
                </a:r>
                <a:endParaRPr lang="vi-VN" sz="3200" dirty="0">
                  <a:effectLst/>
                  <a:latin typeface="Times New Roman"/>
                  <a:ea typeface="Calibri"/>
                  <a:cs typeface="Times New Roman"/>
                </a:endParaRPr>
              </a:p>
              <a:p>
                <a:pPr algn="just">
                  <a:lnSpc>
                    <a:spcPct val="150000"/>
                  </a:lnSpc>
                  <a:spcAft>
                    <a:spcPts val="0"/>
                  </a:spcAft>
                </a:pPr>
                <a:r>
                  <a:rPr lang="nl-NL" sz="3200" dirty="0">
                    <a:solidFill>
                      <a:srgbClr val="000000"/>
                    </a:solidFill>
                    <a:effectLst/>
                    <a:latin typeface="Times New Roman"/>
                    <a:ea typeface="Calibri"/>
                    <a:cs typeface="Times New Roman"/>
                  </a:rPr>
                  <a:t>m</a:t>
                </a:r>
                <a:r>
                  <a:rPr lang="nl-NL" sz="3200" baseline="-25000" dirty="0">
                    <a:solidFill>
                      <a:srgbClr val="000000"/>
                    </a:solidFill>
                    <a:effectLst/>
                    <a:latin typeface="Times New Roman"/>
                    <a:ea typeface="Calibri"/>
                    <a:cs typeface="Times New Roman"/>
                  </a:rPr>
                  <a:t>nước</a:t>
                </a:r>
                <a:r>
                  <a:rPr lang="nl-NL" sz="3200" dirty="0">
                    <a:solidFill>
                      <a:srgbClr val="000000"/>
                    </a:solidFill>
                    <a:effectLst/>
                    <a:latin typeface="Times New Roman"/>
                    <a:ea typeface="Calibri"/>
                    <a:cs typeface="Times New Roman"/>
                  </a:rPr>
                  <a:t> = khối lượng nước (g)</a:t>
                </a:r>
                <a:endParaRPr lang="vi-VN" sz="3200" dirty="0">
                  <a:effectLst/>
                  <a:latin typeface="Times New Roman"/>
                  <a:ea typeface="Calibri"/>
                  <a:cs typeface="Times New Roman"/>
                </a:endParaRPr>
              </a:p>
            </p:txBody>
          </p:sp>
        </mc:Choice>
        <mc:Fallback xmlns="">
          <p:sp>
            <p:nvSpPr>
              <p:cNvPr id="10" name="Rectangle 9"/>
              <p:cNvSpPr>
                <a:spLocks noRot="1" noChangeAspect="1" noMove="1" noResize="1" noEditPoints="1" noAdjustHandles="1" noChangeArrowheads="1" noChangeShapeType="1" noTextEdit="1"/>
              </p:cNvSpPr>
              <p:nvPr/>
            </p:nvSpPr>
            <p:spPr>
              <a:xfrm>
                <a:off x="755576" y="2708920"/>
                <a:ext cx="5184576" cy="4213076"/>
              </a:xfrm>
              <a:prstGeom prst="rect">
                <a:avLst/>
              </a:prstGeom>
              <a:blipFill rotWithShape="1">
                <a:blip r:embed="rId2"/>
                <a:stretch>
                  <a:fillRect l="-3059" b="-289"/>
                </a:stretch>
              </a:blipFill>
            </p:spPr>
            <p:txBody>
              <a:bodyPr/>
              <a:lstStyle/>
              <a:p>
                <a:r>
                  <a:rPr lang="vi-VN">
                    <a:noFill/>
                  </a:rPr>
                  <a:t> </a:t>
                </a:r>
              </a:p>
            </p:txBody>
          </p:sp>
        </mc:Fallback>
      </mc:AlternateContent>
      <p:sp>
        <p:nvSpPr>
          <p:cNvPr id="2" name="Rectangle 1"/>
          <p:cNvSpPr/>
          <p:nvPr/>
        </p:nvSpPr>
        <p:spPr>
          <a:xfrm>
            <a:off x="5436096" y="2840526"/>
            <a:ext cx="3707904" cy="4070345"/>
          </a:xfrm>
          <a:prstGeom prst="rect">
            <a:avLst/>
          </a:prstGeom>
        </p:spPr>
        <p:txBody>
          <a:bodyPr wrap="square">
            <a:spAutoFit/>
          </a:bodyPr>
          <a:lstStyle/>
          <a:p>
            <a:pPr algn="just">
              <a:spcAft>
                <a:spcPts val="300"/>
              </a:spcAft>
              <a:tabLst>
                <a:tab pos="2743200" algn="ctr"/>
                <a:tab pos="5486400" algn="r"/>
                <a:tab pos="457200" algn="l"/>
              </a:tabLst>
            </a:pPr>
            <a:r>
              <a:rPr lang="en-US" sz="3200" b="1" dirty="0" smtClean="0">
                <a:solidFill>
                  <a:srgbClr val="0070C0"/>
                </a:solidFill>
                <a:ea typeface="Times New Roman" panose="02020603050405020304" pitchFamily="18" charset="0"/>
              </a:rPr>
              <a:t>       </a:t>
            </a:r>
            <a:r>
              <a:rPr lang="en-US" sz="3200" b="1" dirty="0" err="1" smtClean="0">
                <a:solidFill>
                  <a:srgbClr val="0070C0"/>
                </a:solidFill>
                <a:ea typeface="Times New Roman" panose="02020603050405020304" pitchFamily="18" charset="0"/>
              </a:rPr>
              <a:t>Lưu</a:t>
            </a:r>
            <a:r>
              <a:rPr lang="en-US" sz="3200" b="1" dirty="0" smtClean="0">
                <a:solidFill>
                  <a:srgbClr val="0070C0"/>
                </a:solidFill>
                <a:ea typeface="Times New Roman" panose="02020603050405020304" pitchFamily="18" charset="0"/>
              </a:rPr>
              <a:t> </a:t>
            </a:r>
            <a:r>
              <a:rPr lang="en-US" sz="3200" b="1" dirty="0">
                <a:solidFill>
                  <a:srgbClr val="0070C0"/>
                </a:solidFill>
                <a:ea typeface="Times New Roman" panose="02020603050405020304" pitchFamily="18" charset="0"/>
              </a:rPr>
              <a:t>ý</a:t>
            </a:r>
            <a:r>
              <a:rPr lang="en-US" sz="3200" b="1" dirty="0">
                <a:ea typeface="Times New Roman" panose="02020603050405020304" pitchFamily="18" charset="0"/>
              </a:rPr>
              <a:t>:</a:t>
            </a:r>
          </a:p>
          <a:p>
            <a:pPr indent="457200" algn="just">
              <a:spcAft>
                <a:spcPts val="300"/>
              </a:spcAft>
              <a:tabLst>
                <a:tab pos="2743200" algn="ctr"/>
                <a:tab pos="5486400" algn="r"/>
                <a:tab pos="457200" algn="l"/>
              </a:tabLst>
            </a:pPr>
            <a:r>
              <a:rPr lang="en-US" sz="3200" spc="10" dirty="0" err="1">
                <a:solidFill>
                  <a:srgbClr val="FF0000"/>
                </a:solidFill>
                <a:ea typeface="Times New Roman" panose="02020603050405020304" pitchFamily="18" charset="0"/>
              </a:rPr>
              <a:t>Nói</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chung</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độ</a:t>
            </a:r>
            <a:r>
              <a:rPr lang="en-US" sz="3200" spc="10" dirty="0">
                <a:solidFill>
                  <a:srgbClr val="FF0000"/>
                </a:solidFill>
                <a:ea typeface="Times New Roman" panose="02020603050405020304" pitchFamily="18" charset="0"/>
              </a:rPr>
              <a:t> tan </a:t>
            </a:r>
            <a:r>
              <a:rPr lang="en-US" sz="3200" spc="10" dirty="0" err="1">
                <a:solidFill>
                  <a:srgbClr val="FF0000"/>
                </a:solidFill>
                <a:ea typeface="Times New Roman" panose="02020603050405020304" pitchFamily="18" charset="0"/>
              </a:rPr>
              <a:t>của</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chất</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rắn</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sẽ</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tăng</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nếu</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tăng</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nhiệt</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độ</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Độ</a:t>
            </a:r>
            <a:r>
              <a:rPr lang="en-US" sz="3200" spc="10" dirty="0">
                <a:solidFill>
                  <a:srgbClr val="FF0000"/>
                </a:solidFill>
                <a:ea typeface="Times New Roman" panose="02020603050405020304" pitchFamily="18" charset="0"/>
              </a:rPr>
              <a:t> tan </a:t>
            </a:r>
            <a:r>
              <a:rPr lang="en-US" sz="3200" spc="10" dirty="0" err="1">
                <a:solidFill>
                  <a:srgbClr val="FF0000"/>
                </a:solidFill>
                <a:ea typeface="Times New Roman" panose="02020603050405020304" pitchFamily="18" charset="0"/>
              </a:rPr>
              <a:t>của</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chất</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khí</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sẽ</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tăng</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nếu</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giảm</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nhiệt</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độ</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và</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tăng</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áp</a:t>
            </a:r>
            <a:r>
              <a:rPr lang="en-US" sz="3200" spc="10" dirty="0">
                <a:solidFill>
                  <a:srgbClr val="FF0000"/>
                </a:solidFill>
                <a:ea typeface="Times New Roman" panose="02020603050405020304" pitchFamily="18" charset="0"/>
              </a:rPr>
              <a:t> </a:t>
            </a:r>
            <a:r>
              <a:rPr lang="en-US" sz="3200" spc="10" dirty="0" err="1">
                <a:solidFill>
                  <a:srgbClr val="FF0000"/>
                </a:solidFill>
                <a:ea typeface="Times New Roman" panose="02020603050405020304" pitchFamily="18" charset="0"/>
              </a:rPr>
              <a:t>suất</a:t>
            </a:r>
            <a:r>
              <a:rPr lang="en-US" sz="3200" spc="10" dirty="0">
                <a:solidFill>
                  <a:srgbClr val="FF0000"/>
                </a:solidFill>
                <a:ea typeface="Times New Roman" panose="02020603050405020304" pitchFamily="18" charset="0"/>
              </a:rPr>
              <a:t>.</a:t>
            </a:r>
            <a:endParaRPr lang="en-US" sz="3200"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38416211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620688"/>
            <a:ext cx="9289032" cy="1754326"/>
          </a:xfrm>
          <a:prstGeom prst="rect">
            <a:avLst/>
          </a:prstGeom>
        </p:spPr>
        <p:txBody>
          <a:bodyPr wrap="square">
            <a:spAutoFit/>
          </a:bodyPr>
          <a:lstStyle/>
          <a:p>
            <a:r>
              <a:rPr lang="vi-VN" sz="3200" dirty="0" smtClean="0">
                <a:solidFill>
                  <a:srgbClr val="000000"/>
                </a:solidFill>
                <a:latin typeface="+mj-lt"/>
              </a:rPr>
              <a:t>1</a:t>
            </a:r>
            <a:r>
              <a:rPr lang="vi-VN" sz="3600" dirty="0" smtClean="0">
                <a:solidFill>
                  <a:srgbClr val="000000"/>
                </a:solidFill>
                <a:latin typeface="+mj-lt"/>
              </a:rPr>
              <a:t>. Ở </a:t>
            </a:r>
            <a:r>
              <a:rPr lang="vi-VN" sz="3600" dirty="0">
                <a:solidFill>
                  <a:srgbClr val="000000"/>
                </a:solidFill>
                <a:latin typeface="+mj-lt"/>
              </a:rPr>
              <a:t>nhiệt độ 25 </a:t>
            </a:r>
            <a:r>
              <a:rPr lang="vi-VN" sz="3600" baseline="30000" dirty="0">
                <a:solidFill>
                  <a:srgbClr val="000000"/>
                </a:solidFill>
                <a:latin typeface="+mj-lt"/>
              </a:rPr>
              <a:t>o</a:t>
            </a:r>
            <a:r>
              <a:rPr lang="vi-VN" sz="3600" dirty="0">
                <a:solidFill>
                  <a:srgbClr val="000000"/>
                </a:solidFill>
                <a:latin typeface="+mj-lt"/>
              </a:rPr>
              <a:t>C, khi cho 12 gam muối X vào 20 gam nước, khuấy kĩ thì còn lại 5 gam muối không tan. Tính độ tan của muối X.</a:t>
            </a:r>
            <a:endParaRPr lang="vi-VN" sz="3600" dirty="0">
              <a:latin typeface="+mj-lt"/>
            </a:endParaRPr>
          </a:p>
        </p:txBody>
      </p:sp>
      <p:sp>
        <p:nvSpPr>
          <p:cNvPr id="5" name="TextBox 4"/>
          <p:cNvSpPr txBox="1"/>
          <p:nvPr/>
        </p:nvSpPr>
        <p:spPr>
          <a:xfrm>
            <a:off x="2411760" y="-27384"/>
            <a:ext cx="4752528"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THẢO LUẬN NHÓM</a:t>
            </a:r>
            <a:endParaRPr lang="vi-VN" sz="3200" b="1" dirty="0">
              <a:solidFill>
                <a:srgbClr val="FF0000"/>
              </a:solidFill>
              <a:latin typeface="Times New Roman" pitchFamily="18" charset="0"/>
              <a:cs typeface="Times New Roman" pitchFamily="18" charset="0"/>
            </a:endParaRPr>
          </a:p>
        </p:txBody>
      </p:sp>
      <p:sp>
        <p:nvSpPr>
          <p:cNvPr id="7" name="Rectangle 6"/>
          <p:cNvSpPr/>
          <p:nvPr/>
        </p:nvSpPr>
        <p:spPr>
          <a:xfrm>
            <a:off x="35496" y="3673619"/>
            <a:ext cx="9108504" cy="2308324"/>
          </a:xfrm>
          <a:prstGeom prst="rect">
            <a:avLst/>
          </a:prstGeom>
        </p:spPr>
        <p:txBody>
          <a:bodyPr wrap="square">
            <a:spAutoFit/>
          </a:bodyPr>
          <a:lstStyle/>
          <a:p>
            <a:r>
              <a:rPr lang="vi-VN" sz="3600" dirty="0" smtClean="0">
                <a:solidFill>
                  <a:srgbClr val="000000"/>
                </a:solidFill>
                <a:latin typeface="+mj-lt"/>
              </a:rPr>
              <a:t>2. Ở </a:t>
            </a:r>
            <a:r>
              <a:rPr lang="vi-VN" sz="3600" dirty="0">
                <a:solidFill>
                  <a:srgbClr val="000000"/>
                </a:solidFill>
                <a:latin typeface="+mj-lt"/>
              </a:rPr>
              <a:t>18 </a:t>
            </a:r>
            <a:r>
              <a:rPr lang="vi-VN" sz="3600" baseline="30000" dirty="0">
                <a:solidFill>
                  <a:srgbClr val="000000"/>
                </a:solidFill>
                <a:latin typeface="+mj-lt"/>
              </a:rPr>
              <a:t>o</a:t>
            </a:r>
            <a:r>
              <a:rPr lang="vi-VN" sz="3600" dirty="0">
                <a:solidFill>
                  <a:srgbClr val="000000"/>
                </a:solidFill>
                <a:latin typeface="+mj-lt"/>
              </a:rPr>
              <a:t>C, khi hoà tan hết 53 gam Na</a:t>
            </a:r>
            <a:r>
              <a:rPr lang="vi-VN" sz="3600" baseline="-25000" dirty="0">
                <a:solidFill>
                  <a:srgbClr val="000000"/>
                </a:solidFill>
                <a:latin typeface="+mj-lt"/>
              </a:rPr>
              <a:t>2</a:t>
            </a:r>
            <a:r>
              <a:rPr lang="vi-VN" sz="3600" dirty="0">
                <a:solidFill>
                  <a:srgbClr val="000000"/>
                </a:solidFill>
                <a:latin typeface="+mj-lt"/>
              </a:rPr>
              <a:t>CO</a:t>
            </a:r>
            <a:r>
              <a:rPr lang="vi-VN" sz="3600" baseline="-25000" dirty="0">
                <a:solidFill>
                  <a:srgbClr val="000000"/>
                </a:solidFill>
                <a:latin typeface="+mj-lt"/>
              </a:rPr>
              <a:t>3</a:t>
            </a:r>
            <a:r>
              <a:rPr lang="vi-VN" sz="3600" dirty="0">
                <a:solidFill>
                  <a:srgbClr val="000000"/>
                </a:solidFill>
                <a:latin typeface="+mj-lt"/>
              </a:rPr>
              <a:t> trong 250 gam nước thì được dung dịch bão hoà. Tính độ tan của Na</a:t>
            </a:r>
            <a:r>
              <a:rPr lang="vi-VN" sz="3600" baseline="-25000" dirty="0">
                <a:solidFill>
                  <a:srgbClr val="000000"/>
                </a:solidFill>
                <a:latin typeface="+mj-lt"/>
              </a:rPr>
              <a:t>2</a:t>
            </a:r>
            <a:r>
              <a:rPr lang="vi-VN" sz="3600" dirty="0">
                <a:solidFill>
                  <a:srgbClr val="000000"/>
                </a:solidFill>
                <a:latin typeface="+mj-lt"/>
              </a:rPr>
              <a:t>CO</a:t>
            </a:r>
            <a:r>
              <a:rPr lang="vi-VN" sz="3600" baseline="-25000" dirty="0">
                <a:solidFill>
                  <a:srgbClr val="000000"/>
                </a:solidFill>
                <a:latin typeface="+mj-lt"/>
              </a:rPr>
              <a:t>3</a:t>
            </a:r>
            <a:r>
              <a:rPr lang="vi-VN" sz="3600" dirty="0">
                <a:solidFill>
                  <a:srgbClr val="000000"/>
                </a:solidFill>
                <a:latin typeface="+mj-lt"/>
              </a:rPr>
              <a:t> trong nước ở nhiệt độ trên.</a:t>
            </a:r>
            <a:endParaRPr lang="vi-VN" sz="3600" dirty="0">
              <a:latin typeface="+mj-lt"/>
            </a:endParaRPr>
          </a:p>
        </p:txBody>
      </p:sp>
    </p:spTree>
    <p:extLst>
      <p:ext uri="{BB962C8B-B14F-4D97-AF65-F5344CB8AC3E}">
        <p14:creationId xmlns:p14="http://schemas.microsoft.com/office/powerpoint/2010/main" val="174057976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620688"/>
            <a:ext cx="9289032" cy="1569660"/>
          </a:xfrm>
          <a:prstGeom prst="rect">
            <a:avLst/>
          </a:prstGeom>
        </p:spPr>
        <p:txBody>
          <a:bodyPr wrap="square">
            <a:spAutoFit/>
          </a:bodyPr>
          <a:lstStyle/>
          <a:p>
            <a:r>
              <a:rPr lang="vi-VN" sz="3200" dirty="0" smtClean="0">
                <a:solidFill>
                  <a:srgbClr val="000000"/>
                </a:solidFill>
                <a:latin typeface="Times New Roman"/>
              </a:rPr>
              <a:t>1. Ở </a:t>
            </a:r>
            <a:r>
              <a:rPr lang="vi-VN" sz="3200" dirty="0">
                <a:solidFill>
                  <a:srgbClr val="000000"/>
                </a:solidFill>
                <a:latin typeface="Times New Roman"/>
              </a:rPr>
              <a:t>nhiệt độ 25 </a:t>
            </a:r>
            <a:r>
              <a:rPr lang="vi-VN" sz="3200" baseline="30000" dirty="0">
                <a:solidFill>
                  <a:srgbClr val="000000"/>
                </a:solidFill>
                <a:latin typeface="Times New Roman"/>
              </a:rPr>
              <a:t>o</a:t>
            </a:r>
            <a:r>
              <a:rPr lang="vi-VN" sz="3200" dirty="0">
                <a:solidFill>
                  <a:srgbClr val="000000"/>
                </a:solidFill>
                <a:latin typeface="Times New Roman"/>
              </a:rPr>
              <a:t>C, khi cho 12 gam muối X vào 20 gam nước, khuấy kĩ thì còn lại 5 gam muối không tan. Tính độ tan của muối </a:t>
            </a:r>
            <a:r>
              <a:rPr lang="vi-VN" sz="3200" dirty="0" smtClean="0">
                <a:solidFill>
                  <a:srgbClr val="000000"/>
                </a:solidFill>
                <a:latin typeface="Times New Roman"/>
              </a:rPr>
              <a:t>X.</a:t>
            </a:r>
            <a:endParaRPr lang="vi-VN" sz="3200" dirty="0">
              <a:solidFill>
                <a:prstClr val="black"/>
              </a:solidFill>
              <a:latin typeface="Times New Roman"/>
            </a:endParaRPr>
          </a:p>
        </p:txBody>
      </p:sp>
      <p:sp>
        <p:nvSpPr>
          <p:cNvPr id="5" name="TextBox 4"/>
          <p:cNvSpPr txBox="1"/>
          <p:nvPr/>
        </p:nvSpPr>
        <p:spPr>
          <a:xfrm>
            <a:off x="2411760" y="-27384"/>
            <a:ext cx="4752528"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THẢO LUẬN NHÓM</a:t>
            </a:r>
            <a:endParaRPr lang="vi-VN" sz="3200" b="1"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341784" y="2257910"/>
                <a:ext cx="8676456" cy="4251292"/>
              </a:xfrm>
              <a:prstGeom prst="rect">
                <a:avLst/>
              </a:prstGeom>
            </p:spPr>
            <p:txBody>
              <a:bodyPr wrap="square">
                <a:spAutoFit/>
              </a:bodyPr>
              <a:lstStyle/>
              <a:p>
                <a:pPr algn="just">
                  <a:lnSpc>
                    <a:spcPct val="150000"/>
                  </a:lnSpc>
                  <a:spcAft>
                    <a:spcPts val="0"/>
                  </a:spcAft>
                </a:pPr>
                <a:r>
                  <a:rPr lang="nl-NL" sz="3600" dirty="0" smtClean="0">
                    <a:solidFill>
                      <a:srgbClr val="0070C0"/>
                    </a:solidFill>
                    <a:latin typeface="Times New Roman"/>
                    <a:ea typeface="Calibri"/>
                    <a:cs typeface="Times New Roman"/>
                  </a:rPr>
                  <a:t>Độ</a:t>
                </a:r>
                <a:r>
                  <a:rPr lang="vi-VN" sz="3600" dirty="0">
                    <a:solidFill>
                      <a:srgbClr val="0070C0"/>
                    </a:solidFill>
                    <a:latin typeface="Times New Roman"/>
                    <a:ea typeface="Calibri"/>
                    <a:cs typeface="Times New Roman"/>
                  </a:rPr>
                  <a:t> tan của muối X được tính </a:t>
                </a:r>
                <a:r>
                  <a:rPr lang="vi-VN" sz="3600" dirty="0" smtClean="0">
                    <a:solidFill>
                      <a:srgbClr val="0070C0"/>
                    </a:solidFill>
                    <a:latin typeface="Times New Roman"/>
                    <a:ea typeface="Calibri"/>
                    <a:cs typeface="Times New Roman"/>
                  </a:rPr>
                  <a:t>theo c</a:t>
                </a:r>
                <a:r>
                  <a:rPr lang="nl-NL" sz="3600" dirty="0" smtClean="0">
                    <a:solidFill>
                      <a:srgbClr val="0070C0"/>
                    </a:solidFill>
                    <a:latin typeface="Times New Roman"/>
                    <a:ea typeface="Calibri"/>
                    <a:cs typeface="Times New Roman"/>
                  </a:rPr>
                  <a:t>ông </a:t>
                </a:r>
                <a:r>
                  <a:rPr lang="nl-NL" sz="3600" dirty="0">
                    <a:solidFill>
                      <a:srgbClr val="0070C0"/>
                    </a:solidFill>
                    <a:latin typeface="Times New Roman"/>
                    <a:ea typeface="Calibri"/>
                    <a:cs typeface="Times New Roman"/>
                  </a:rPr>
                  <a:t>thức:  </a:t>
                </a:r>
                <a:endParaRPr lang="vi-VN" sz="3600" dirty="0" smtClean="0">
                  <a:solidFill>
                    <a:srgbClr val="0070C0"/>
                  </a:solidFill>
                  <a:latin typeface="Times New Roman"/>
                  <a:ea typeface="Calibri"/>
                  <a:cs typeface="Times New Roman"/>
                </a:endParaRPr>
              </a:p>
              <a:p>
                <a:pPr algn="just">
                  <a:lnSpc>
                    <a:spcPct val="150000"/>
                  </a:lnSpc>
                  <a:spcAft>
                    <a:spcPts val="0"/>
                  </a:spcAft>
                </a:pPr>
                <a:r>
                  <a:rPr lang="nl-NL" sz="3600" dirty="0" smtClean="0">
                    <a:solidFill>
                      <a:srgbClr val="0070C0"/>
                    </a:solidFill>
                    <a:latin typeface="Times New Roman"/>
                    <a:ea typeface="Calibri"/>
                    <a:cs typeface="Times New Roman"/>
                  </a:rPr>
                  <a:t> </a:t>
                </a:r>
                <a:r>
                  <a:rPr lang="nl-NL" sz="3600" dirty="0" smtClean="0">
                    <a:solidFill>
                      <a:srgbClr val="FF0000"/>
                    </a:solidFill>
                    <a:latin typeface="Times New Roman"/>
                    <a:ea typeface="Calibri"/>
                    <a:cs typeface="Times New Roman"/>
                  </a:rPr>
                  <a:t>S= </a:t>
                </a:r>
                <a14:m>
                  <m:oMath xmlns:m="http://schemas.openxmlformats.org/officeDocument/2006/math">
                    <m:f>
                      <m:fPr>
                        <m:ctrlPr>
                          <a:rPr lang="vi-VN" sz="3600" i="1">
                            <a:solidFill>
                              <a:srgbClr val="FF0000"/>
                            </a:solidFill>
                            <a:effectLst/>
                            <a:latin typeface="Cambria Math"/>
                            <a:ea typeface="Calibri"/>
                            <a:cs typeface="Times New Roman"/>
                          </a:rPr>
                        </m:ctrlPr>
                      </m:fPr>
                      <m:num>
                        <m:r>
                          <a:rPr lang="nl-NL" sz="3600" b="0" i="1">
                            <a:solidFill>
                              <a:srgbClr val="FF0000"/>
                            </a:solidFill>
                            <a:effectLst/>
                            <a:latin typeface="Cambria Math"/>
                            <a:ea typeface="Calibri"/>
                            <a:cs typeface="Times New Roman"/>
                          </a:rPr>
                          <m:t>𝑚</m:t>
                        </m:r>
                        <m:r>
                          <a:rPr lang="nl-NL" sz="3600" b="0" i="1" baseline="-25000">
                            <a:solidFill>
                              <a:srgbClr val="FF0000"/>
                            </a:solidFill>
                            <a:effectLst/>
                            <a:latin typeface="Cambria Math"/>
                            <a:ea typeface="Calibri"/>
                            <a:cs typeface="Times New Roman"/>
                          </a:rPr>
                          <m:t>𝑐𝑡</m:t>
                        </m:r>
                      </m:num>
                      <m:den>
                        <m:r>
                          <a:rPr lang="nl-NL" sz="3600" b="0" i="1">
                            <a:solidFill>
                              <a:srgbClr val="FF0000"/>
                            </a:solidFill>
                            <a:effectLst/>
                            <a:latin typeface="Cambria Math"/>
                            <a:ea typeface="Calibri"/>
                            <a:cs typeface="Times New Roman"/>
                          </a:rPr>
                          <m:t>𝑚</m:t>
                        </m:r>
                        <m:r>
                          <a:rPr lang="en-US" sz="3600" b="0" i="1" smtClean="0">
                            <a:solidFill>
                              <a:srgbClr val="FF0000"/>
                            </a:solidFill>
                            <a:effectLst/>
                            <a:latin typeface="Cambria Math"/>
                            <a:ea typeface="Calibri"/>
                            <a:cs typeface="Times New Roman"/>
                          </a:rPr>
                          <m:t> </m:t>
                        </m:r>
                        <m:r>
                          <a:rPr lang="nl-NL" sz="3600" b="0" i="1" baseline="-25000">
                            <a:solidFill>
                              <a:srgbClr val="FF0000"/>
                            </a:solidFill>
                            <a:effectLst/>
                            <a:latin typeface="Cambria Math"/>
                            <a:ea typeface="Calibri"/>
                            <a:cs typeface="Times New Roman"/>
                          </a:rPr>
                          <m:t>𝑛</m:t>
                        </m:r>
                        <m:r>
                          <a:rPr lang="nl-NL" sz="3600" b="0" i="1" baseline="-25000">
                            <a:solidFill>
                              <a:srgbClr val="FF0000"/>
                            </a:solidFill>
                            <a:effectLst/>
                            <a:latin typeface="Cambria Math"/>
                            <a:ea typeface="Calibri"/>
                            <a:cs typeface="Times New Roman"/>
                          </a:rPr>
                          <m:t>ướ</m:t>
                        </m:r>
                        <m:r>
                          <a:rPr lang="nl-NL" sz="3600" b="0" i="1" baseline="-25000">
                            <a:solidFill>
                              <a:srgbClr val="FF0000"/>
                            </a:solidFill>
                            <a:effectLst/>
                            <a:latin typeface="Cambria Math"/>
                            <a:ea typeface="Calibri"/>
                            <a:cs typeface="Times New Roman"/>
                          </a:rPr>
                          <m:t>𝑐</m:t>
                        </m:r>
                      </m:den>
                    </m:f>
                  </m:oMath>
                </a14:m>
                <a:r>
                  <a:rPr lang="nl-NL" sz="3600" dirty="0">
                    <a:solidFill>
                      <a:srgbClr val="FF0000"/>
                    </a:solidFill>
                    <a:effectLst/>
                    <a:latin typeface="Times New Roman"/>
                    <a:ea typeface="Calibri"/>
                    <a:cs typeface="Times New Roman"/>
                  </a:rPr>
                  <a:t>. </a:t>
                </a:r>
                <a:r>
                  <a:rPr lang="nl-NL" sz="3600" dirty="0" smtClean="0">
                    <a:solidFill>
                      <a:srgbClr val="FF0000"/>
                    </a:solidFill>
                    <a:effectLst/>
                    <a:latin typeface="Times New Roman"/>
                    <a:ea typeface="Calibri"/>
                    <a:cs typeface="Times New Roman"/>
                  </a:rPr>
                  <a:t>100</a:t>
                </a:r>
                <a:endParaRPr lang="vi-VN" sz="3600" dirty="0">
                  <a:solidFill>
                    <a:srgbClr val="0070C0"/>
                  </a:solidFill>
                  <a:effectLst/>
                  <a:latin typeface="Times New Roman"/>
                  <a:ea typeface="Calibri"/>
                  <a:cs typeface="Times New Roman"/>
                </a:endParaRPr>
              </a:p>
              <a:p>
                <a:pPr lvl="0" algn="just"/>
                <a:r>
                  <a:rPr lang="nl-NL" sz="3600" dirty="0">
                    <a:solidFill>
                      <a:srgbClr val="0070C0"/>
                    </a:solidFill>
                    <a:effectLst/>
                    <a:latin typeface="Times New Roman"/>
                    <a:ea typeface="Calibri"/>
                    <a:cs typeface="Times New Roman"/>
                  </a:rPr>
                  <a:t> </a:t>
                </a:r>
                <a:r>
                  <a:rPr lang="vi-VN" sz="3600" dirty="0">
                    <a:solidFill>
                      <a:srgbClr val="0070C0"/>
                    </a:solidFill>
                    <a:latin typeface="Times New Roman"/>
                  </a:rPr>
                  <a:t>Trong đó: m</a:t>
                </a:r>
                <a:r>
                  <a:rPr lang="vi-VN" sz="3600" baseline="-25000" dirty="0">
                    <a:solidFill>
                      <a:srgbClr val="0070C0"/>
                    </a:solidFill>
                    <a:latin typeface="Times New Roman"/>
                  </a:rPr>
                  <a:t>nước</a:t>
                </a:r>
                <a:r>
                  <a:rPr lang="vi-VN" sz="3600" dirty="0">
                    <a:solidFill>
                      <a:srgbClr val="0070C0"/>
                    </a:solidFill>
                    <a:latin typeface="Times New Roman"/>
                  </a:rPr>
                  <a:t> = 20 </a:t>
                </a:r>
                <a:r>
                  <a:rPr lang="vi-VN" sz="3600" dirty="0" smtClean="0">
                    <a:solidFill>
                      <a:srgbClr val="0070C0"/>
                    </a:solidFill>
                    <a:latin typeface="Times New Roman"/>
                  </a:rPr>
                  <a:t>g; </a:t>
                </a:r>
                <a:r>
                  <a:rPr lang="vi-VN" sz="3600" dirty="0">
                    <a:solidFill>
                      <a:srgbClr val="0070C0"/>
                    </a:solidFill>
                    <a:latin typeface="Times New Roman"/>
                  </a:rPr>
                  <a:t>m</a:t>
                </a:r>
                <a:r>
                  <a:rPr lang="vi-VN" sz="3600" baseline="-25000" dirty="0">
                    <a:solidFill>
                      <a:srgbClr val="0070C0"/>
                    </a:solidFill>
                    <a:latin typeface="Times New Roman"/>
                  </a:rPr>
                  <a:t>ct</a:t>
                </a:r>
                <a:r>
                  <a:rPr lang="vi-VN" sz="3600" dirty="0">
                    <a:solidFill>
                      <a:srgbClr val="0070C0"/>
                    </a:solidFill>
                    <a:latin typeface="Times New Roman"/>
                  </a:rPr>
                  <a:t> = 12 – 5 = 7 </a:t>
                </a:r>
                <a:r>
                  <a:rPr lang="en-US" sz="3600" dirty="0">
                    <a:solidFill>
                      <a:srgbClr val="0070C0"/>
                    </a:solidFill>
                    <a:latin typeface="Times New Roman"/>
                  </a:rPr>
                  <a:t>g</a:t>
                </a:r>
                <a:r>
                  <a:rPr lang="vi-VN" sz="3600" dirty="0" smtClean="0">
                    <a:solidFill>
                      <a:srgbClr val="0070C0"/>
                    </a:solidFill>
                    <a:latin typeface="Times New Roman"/>
                  </a:rPr>
                  <a:t>.</a:t>
                </a:r>
              </a:p>
              <a:p>
                <a:pPr lvl="0" algn="just"/>
                <a:endParaRPr lang="vi-VN" sz="3600" dirty="0" smtClean="0">
                  <a:solidFill>
                    <a:srgbClr val="0070C0"/>
                  </a:solidFill>
                  <a:latin typeface="Times New Roman"/>
                </a:endParaRPr>
              </a:p>
              <a:p>
                <a:pPr algn="just"/>
                <a:r>
                  <a:rPr lang="vi-VN" sz="3600" dirty="0" smtClean="0">
                    <a:solidFill>
                      <a:srgbClr val="0070C0"/>
                    </a:solidFill>
                    <a:latin typeface="Times New Roman"/>
                  </a:rPr>
                  <a:t>Vậy</a:t>
                </a:r>
                <a:r>
                  <a:rPr lang="vi-VN" sz="3600" dirty="0">
                    <a:solidFill>
                      <a:srgbClr val="0070C0"/>
                    </a:solidFill>
                    <a:latin typeface="Times New Roman"/>
                  </a:rPr>
                  <a:t> </a:t>
                </a:r>
                <a:r>
                  <a:rPr lang="vi-VN" sz="3600" dirty="0" smtClean="0">
                    <a:solidFill>
                      <a:srgbClr val="0070C0"/>
                    </a:solidFill>
                    <a:latin typeface="Times New Roman"/>
                  </a:rPr>
                  <a:t>S</a:t>
                </a:r>
                <a:r>
                  <a:rPr lang="en-US" sz="3600" dirty="0" smtClean="0">
                    <a:solidFill>
                      <a:srgbClr val="0070C0"/>
                    </a:solidFill>
                    <a:latin typeface="Times New Roman"/>
                  </a:rPr>
                  <a:t>   </a:t>
                </a:r>
                <a:r>
                  <a:rPr lang="vi-VN" sz="3600" dirty="0" smtClean="0">
                    <a:solidFill>
                      <a:srgbClr val="0070C0"/>
                    </a:solidFill>
                    <a:latin typeface="Times New Roman"/>
                  </a:rPr>
                  <a:t>=</a:t>
                </a:r>
                <a:r>
                  <a:rPr lang="en-US" sz="3600" dirty="0" smtClean="0">
                    <a:solidFill>
                      <a:srgbClr val="0070C0"/>
                    </a:solidFill>
                    <a:latin typeface="Times New Roman"/>
                  </a:rPr>
                  <a:t>     </a:t>
                </a:r>
                <a:r>
                  <a:rPr lang="vi-VN" sz="3600" dirty="0" smtClean="0">
                    <a:solidFill>
                      <a:srgbClr val="0070C0"/>
                    </a:solidFill>
                    <a:latin typeface="Times New Roman"/>
                  </a:rPr>
                  <a:t>7/20.100</a:t>
                </a:r>
                <a:r>
                  <a:rPr lang="en-US" sz="3600" dirty="0" smtClean="0">
                    <a:solidFill>
                      <a:srgbClr val="0070C0"/>
                    </a:solidFill>
                    <a:latin typeface="Times New Roman"/>
                  </a:rPr>
                  <a:t>    </a:t>
                </a:r>
                <a:r>
                  <a:rPr lang="vi-VN" sz="3600" dirty="0" smtClean="0">
                    <a:solidFill>
                      <a:srgbClr val="0070C0"/>
                    </a:solidFill>
                    <a:latin typeface="Times New Roman"/>
                  </a:rPr>
                  <a:t>=</a:t>
                </a:r>
                <a:r>
                  <a:rPr lang="en-US" sz="3600" dirty="0" smtClean="0">
                    <a:solidFill>
                      <a:srgbClr val="0070C0"/>
                    </a:solidFill>
                    <a:latin typeface="Times New Roman"/>
                  </a:rPr>
                  <a:t>   </a:t>
                </a:r>
                <a:r>
                  <a:rPr lang="vi-VN" sz="3600" dirty="0" smtClean="0">
                    <a:solidFill>
                      <a:srgbClr val="0070C0"/>
                    </a:solidFill>
                    <a:latin typeface="Times New Roman"/>
                  </a:rPr>
                  <a:t>35</a:t>
                </a:r>
                <a:r>
                  <a:rPr lang="nl-NL" sz="3600" dirty="0" smtClean="0">
                    <a:solidFill>
                      <a:srgbClr val="0070C0"/>
                    </a:solidFill>
                    <a:latin typeface="Times New Roman"/>
                    <a:ea typeface="Calibri"/>
                    <a:cs typeface="Times New Roman"/>
                  </a:rPr>
                  <a:t>(g/100g nước)</a:t>
                </a:r>
                <a:endParaRPr lang="vi-VN" sz="3600" dirty="0">
                  <a:solidFill>
                    <a:srgbClr val="0070C0"/>
                  </a:solidFill>
                  <a:latin typeface="Times New Roman"/>
                  <a:ea typeface="Calibri"/>
                  <a:cs typeface="Times New Roman"/>
                </a:endParaRPr>
              </a:p>
              <a:p>
                <a:pPr lvl="0" algn="just"/>
                <a:endParaRPr lang="vi-VN" sz="3600" dirty="0">
                  <a:solidFill>
                    <a:srgbClr val="0070C0"/>
                  </a:solidFill>
                  <a:latin typeface="Times New Roman"/>
                </a:endParaRPr>
              </a:p>
            </p:txBody>
          </p:sp>
        </mc:Choice>
        <mc:Fallback xmlns="">
          <p:sp>
            <p:nvSpPr>
              <p:cNvPr id="8" name="Rectangle 7"/>
              <p:cNvSpPr>
                <a:spLocks noRot="1" noChangeAspect="1" noMove="1" noResize="1" noEditPoints="1" noAdjustHandles="1" noChangeArrowheads="1" noChangeShapeType="1" noTextEdit="1"/>
              </p:cNvSpPr>
              <p:nvPr/>
            </p:nvSpPr>
            <p:spPr>
              <a:xfrm>
                <a:off x="341784" y="2257910"/>
                <a:ext cx="8676456" cy="4251292"/>
              </a:xfrm>
              <a:prstGeom prst="rect">
                <a:avLst/>
              </a:prstGeom>
              <a:blipFill rotWithShape="1">
                <a:blip r:embed="rId2"/>
                <a:stretch>
                  <a:fillRect l="-2108"/>
                </a:stretch>
              </a:blipFill>
            </p:spPr>
            <p:txBody>
              <a:bodyPr/>
              <a:lstStyle/>
              <a:p>
                <a:r>
                  <a:rPr lang="vi-VN">
                    <a:noFill/>
                  </a:rPr>
                  <a:t> </a:t>
                </a:r>
              </a:p>
            </p:txBody>
          </p:sp>
        </mc:Fallback>
      </mc:AlternateContent>
    </p:spTree>
    <p:extLst>
      <p:ext uri="{BB962C8B-B14F-4D97-AF65-F5344CB8AC3E}">
        <p14:creationId xmlns:p14="http://schemas.microsoft.com/office/powerpoint/2010/main" val="4056325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1760" y="-27384"/>
            <a:ext cx="4752528"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THẢO LUẬN NHÓM</a:t>
            </a:r>
            <a:endParaRPr lang="vi-VN" sz="3200" b="1" dirty="0">
              <a:solidFill>
                <a:srgbClr val="FF0000"/>
              </a:solidFill>
              <a:latin typeface="Times New Roman" pitchFamily="18" charset="0"/>
              <a:cs typeface="Times New Roman" pitchFamily="18" charset="0"/>
            </a:endParaRPr>
          </a:p>
        </p:txBody>
      </p:sp>
      <p:sp>
        <p:nvSpPr>
          <p:cNvPr id="7" name="Rectangle 6"/>
          <p:cNvSpPr/>
          <p:nvPr/>
        </p:nvSpPr>
        <p:spPr>
          <a:xfrm>
            <a:off x="35496" y="602439"/>
            <a:ext cx="9108504" cy="1569660"/>
          </a:xfrm>
          <a:prstGeom prst="rect">
            <a:avLst/>
          </a:prstGeom>
        </p:spPr>
        <p:txBody>
          <a:bodyPr wrap="square">
            <a:spAutoFit/>
          </a:bodyPr>
          <a:lstStyle/>
          <a:p>
            <a:r>
              <a:rPr lang="vi-VN" sz="3200" dirty="0" smtClean="0">
                <a:solidFill>
                  <a:srgbClr val="000000"/>
                </a:solidFill>
                <a:latin typeface="Times New Roman"/>
              </a:rPr>
              <a:t>2. Ở </a:t>
            </a:r>
            <a:r>
              <a:rPr lang="vi-VN" sz="3200" dirty="0">
                <a:solidFill>
                  <a:srgbClr val="000000"/>
                </a:solidFill>
                <a:latin typeface="Times New Roman"/>
              </a:rPr>
              <a:t>18 </a:t>
            </a:r>
            <a:r>
              <a:rPr lang="vi-VN" sz="3200" baseline="30000" dirty="0">
                <a:solidFill>
                  <a:srgbClr val="000000"/>
                </a:solidFill>
                <a:latin typeface="Times New Roman"/>
              </a:rPr>
              <a:t>o</a:t>
            </a:r>
            <a:r>
              <a:rPr lang="vi-VN" sz="3200" dirty="0">
                <a:solidFill>
                  <a:srgbClr val="000000"/>
                </a:solidFill>
                <a:latin typeface="Times New Roman"/>
              </a:rPr>
              <a:t>C, khi hoà tan hết 53 gam Na</a:t>
            </a:r>
            <a:r>
              <a:rPr lang="vi-VN" sz="3200" baseline="-25000" dirty="0">
                <a:solidFill>
                  <a:srgbClr val="000000"/>
                </a:solidFill>
                <a:latin typeface="Times New Roman"/>
              </a:rPr>
              <a:t>2</a:t>
            </a:r>
            <a:r>
              <a:rPr lang="vi-VN" sz="3200" dirty="0">
                <a:solidFill>
                  <a:srgbClr val="000000"/>
                </a:solidFill>
                <a:latin typeface="Times New Roman"/>
              </a:rPr>
              <a:t>CO</a:t>
            </a:r>
            <a:r>
              <a:rPr lang="vi-VN" sz="3200" baseline="-25000" dirty="0">
                <a:solidFill>
                  <a:srgbClr val="000000"/>
                </a:solidFill>
                <a:latin typeface="Times New Roman"/>
              </a:rPr>
              <a:t>3</a:t>
            </a:r>
            <a:r>
              <a:rPr lang="vi-VN" sz="3200" dirty="0">
                <a:solidFill>
                  <a:srgbClr val="000000"/>
                </a:solidFill>
                <a:latin typeface="Times New Roman"/>
              </a:rPr>
              <a:t> trong 250 gam nước thì được dung dịch bão hoà. Tính độ tan của Na</a:t>
            </a:r>
            <a:r>
              <a:rPr lang="vi-VN" sz="3200" baseline="-25000" dirty="0">
                <a:solidFill>
                  <a:srgbClr val="000000"/>
                </a:solidFill>
                <a:latin typeface="Times New Roman"/>
              </a:rPr>
              <a:t>2</a:t>
            </a:r>
            <a:r>
              <a:rPr lang="vi-VN" sz="3200" dirty="0">
                <a:solidFill>
                  <a:srgbClr val="000000"/>
                </a:solidFill>
                <a:latin typeface="Times New Roman"/>
              </a:rPr>
              <a:t>CO</a:t>
            </a:r>
            <a:r>
              <a:rPr lang="vi-VN" sz="3200" baseline="-25000" dirty="0">
                <a:solidFill>
                  <a:srgbClr val="000000"/>
                </a:solidFill>
                <a:latin typeface="Times New Roman"/>
              </a:rPr>
              <a:t>3</a:t>
            </a:r>
            <a:r>
              <a:rPr lang="vi-VN" sz="3200" dirty="0">
                <a:solidFill>
                  <a:srgbClr val="000000"/>
                </a:solidFill>
                <a:latin typeface="Times New Roman"/>
              </a:rPr>
              <a:t> trong nước ở nhiệt độ trên.</a:t>
            </a:r>
            <a:endParaRPr lang="vi-VN" sz="3200" dirty="0">
              <a:solidFill>
                <a:prstClr val="black"/>
              </a:solidFill>
              <a:latin typeface="Times New Roman"/>
            </a:endParaRPr>
          </a:p>
        </p:txBody>
      </p:sp>
      <mc:AlternateContent xmlns:mc="http://schemas.openxmlformats.org/markup-compatibility/2006" xmlns:a14="http://schemas.microsoft.com/office/drawing/2010/main">
        <mc:Choice Requires="a14">
          <p:sp>
            <p:nvSpPr>
              <p:cNvPr id="2" name="Rectangle 1"/>
              <p:cNvSpPr/>
              <p:nvPr/>
            </p:nvSpPr>
            <p:spPr>
              <a:xfrm>
                <a:off x="539552" y="2564904"/>
                <a:ext cx="7180171" cy="2879314"/>
              </a:xfrm>
              <a:prstGeom prst="rect">
                <a:avLst/>
              </a:prstGeom>
            </p:spPr>
            <p:txBody>
              <a:bodyPr wrap="none">
                <a:spAutoFit/>
              </a:bodyPr>
              <a:lstStyle/>
              <a:p>
                <a:pPr algn="just">
                  <a:lnSpc>
                    <a:spcPct val="150000"/>
                  </a:lnSpc>
                  <a:spcAft>
                    <a:spcPts val="0"/>
                  </a:spcAft>
                </a:pPr>
                <a:r>
                  <a:rPr lang="vi-VN" sz="3200" dirty="0" smtClean="0">
                    <a:solidFill>
                      <a:srgbClr val="0070C0"/>
                    </a:solidFill>
                    <a:latin typeface="Times New Roman"/>
                    <a:ea typeface="Calibri"/>
                    <a:cs typeface="Times New Roman"/>
                  </a:rPr>
                  <a:t>Độ tan của Na</a:t>
                </a:r>
                <a:r>
                  <a:rPr lang="vi-VN" sz="3200" baseline="-25000" dirty="0" smtClean="0">
                    <a:solidFill>
                      <a:srgbClr val="0070C0"/>
                    </a:solidFill>
                    <a:latin typeface="Times New Roman"/>
                    <a:ea typeface="Calibri"/>
                    <a:cs typeface="Times New Roman"/>
                  </a:rPr>
                  <a:t>2</a:t>
                </a:r>
                <a:r>
                  <a:rPr lang="vi-VN" sz="3200" dirty="0" smtClean="0">
                    <a:solidFill>
                      <a:srgbClr val="0070C0"/>
                    </a:solidFill>
                    <a:latin typeface="Times New Roman"/>
                    <a:ea typeface="Calibri"/>
                    <a:cs typeface="Times New Roman"/>
                  </a:rPr>
                  <a:t>CO</a:t>
                </a:r>
                <a:r>
                  <a:rPr lang="vi-VN" sz="3200" baseline="-25000" dirty="0">
                    <a:solidFill>
                      <a:srgbClr val="0070C0"/>
                    </a:solidFill>
                    <a:latin typeface="Times New Roman"/>
                    <a:ea typeface="Calibri"/>
                    <a:cs typeface="Times New Roman"/>
                  </a:rPr>
                  <a:t>3  </a:t>
                </a:r>
                <a:r>
                  <a:rPr lang="vi-VN" sz="3200" dirty="0">
                    <a:solidFill>
                      <a:srgbClr val="0070C0"/>
                    </a:solidFill>
                    <a:latin typeface="Times New Roman"/>
                    <a:ea typeface="Calibri"/>
                    <a:cs typeface="Times New Roman"/>
                  </a:rPr>
                  <a:t> trong nước </a:t>
                </a:r>
                <a:r>
                  <a:rPr lang="vi-VN" sz="3200" dirty="0" smtClean="0">
                    <a:solidFill>
                      <a:srgbClr val="0070C0"/>
                    </a:solidFill>
                    <a:latin typeface="Times New Roman"/>
                    <a:ea typeface="Calibri"/>
                    <a:cs typeface="Times New Roman"/>
                  </a:rPr>
                  <a:t>ở 18</a:t>
                </a:r>
                <a:r>
                  <a:rPr lang="vi-VN" sz="3200" baseline="30000" dirty="0" smtClean="0">
                    <a:solidFill>
                      <a:srgbClr val="0070C0"/>
                    </a:solidFill>
                    <a:latin typeface="Times New Roman"/>
                    <a:ea typeface="Calibri"/>
                    <a:cs typeface="Times New Roman"/>
                  </a:rPr>
                  <a:t>0</a:t>
                </a:r>
                <a:r>
                  <a:rPr lang="vi-VN" sz="3200" dirty="0">
                    <a:solidFill>
                      <a:srgbClr val="0070C0"/>
                    </a:solidFill>
                    <a:latin typeface="Times New Roman"/>
                    <a:ea typeface="Calibri"/>
                    <a:cs typeface="Times New Roman"/>
                  </a:rPr>
                  <a:t>C </a:t>
                </a:r>
                <a:r>
                  <a:rPr lang="vi-VN" sz="3200" dirty="0" smtClean="0">
                    <a:solidFill>
                      <a:srgbClr val="0070C0"/>
                    </a:solidFill>
                    <a:latin typeface="Times New Roman"/>
                    <a:ea typeface="Calibri"/>
                    <a:cs typeface="Times New Roman"/>
                  </a:rPr>
                  <a:t>là:</a:t>
                </a:r>
                <a:endParaRPr lang="vi-VN" sz="3200" dirty="0">
                  <a:solidFill>
                    <a:srgbClr val="0070C0"/>
                  </a:solidFill>
                  <a:latin typeface="Times New Roman"/>
                  <a:ea typeface="Calibri"/>
                  <a:cs typeface="Times New Roman"/>
                </a:endParaRPr>
              </a:p>
              <a:p>
                <a:pPr algn="just">
                  <a:lnSpc>
                    <a:spcPct val="150000"/>
                  </a:lnSpc>
                </a:pPr>
                <a:r>
                  <a:rPr lang="nl-NL" sz="3200" dirty="0">
                    <a:solidFill>
                      <a:srgbClr val="FF0000"/>
                    </a:solidFill>
                    <a:latin typeface="Times New Roman"/>
                    <a:ea typeface="Calibri"/>
                    <a:cs typeface="Times New Roman"/>
                  </a:rPr>
                  <a:t>S= </a:t>
                </a:r>
                <a14:m>
                  <m:oMath xmlns:m="http://schemas.openxmlformats.org/officeDocument/2006/math">
                    <m:f>
                      <m:fPr>
                        <m:ctrlPr>
                          <a:rPr lang="vi-VN" sz="3200" i="1">
                            <a:solidFill>
                              <a:srgbClr val="FF0000"/>
                            </a:solidFill>
                            <a:latin typeface="Cambria Math"/>
                            <a:ea typeface="Calibri"/>
                            <a:cs typeface="Times New Roman"/>
                          </a:rPr>
                        </m:ctrlPr>
                      </m:fPr>
                      <m:num>
                        <m:r>
                          <a:rPr lang="nl-NL" sz="3200" i="1">
                            <a:solidFill>
                              <a:srgbClr val="FF0000"/>
                            </a:solidFill>
                            <a:latin typeface="Cambria Math"/>
                            <a:ea typeface="Calibri"/>
                            <a:cs typeface="Times New Roman"/>
                          </a:rPr>
                          <m:t>𝑚</m:t>
                        </m:r>
                        <m:r>
                          <a:rPr lang="nl-NL" sz="3200" i="1" baseline="-25000">
                            <a:solidFill>
                              <a:srgbClr val="FF0000"/>
                            </a:solidFill>
                            <a:latin typeface="Cambria Math"/>
                            <a:ea typeface="Calibri"/>
                            <a:cs typeface="Times New Roman"/>
                          </a:rPr>
                          <m:t>𝑐𝑡</m:t>
                        </m:r>
                      </m:num>
                      <m:den>
                        <m:r>
                          <a:rPr lang="nl-NL" sz="3200" i="1">
                            <a:solidFill>
                              <a:srgbClr val="FF0000"/>
                            </a:solidFill>
                            <a:latin typeface="Cambria Math"/>
                            <a:ea typeface="Calibri"/>
                            <a:cs typeface="Times New Roman"/>
                          </a:rPr>
                          <m:t>𝑚</m:t>
                        </m:r>
                        <m:r>
                          <a:rPr lang="en-US" sz="3200" i="1">
                            <a:solidFill>
                              <a:srgbClr val="FF0000"/>
                            </a:solidFill>
                            <a:latin typeface="Cambria Math"/>
                            <a:ea typeface="Calibri"/>
                            <a:cs typeface="Times New Roman"/>
                          </a:rPr>
                          <m:t> </m:t>
                        </m:r>
                        <m:r>
                          <a:rPr lang="nl-NL" sz="3200" i="1" baseline="-25000">
                            <a:solidFill>
                              <a:srgbClr val="FF0000"/>
                            </a:solidFill>
                            <a:latin typeface="Cambria Math"/>
                            <a:ea typeface="Calibri"/>
                            <a:cs typeface="Times New Roman"/>
                          </a:rPr>
                          <m:t>𝑛</m:t>
                        </m:r>
                        <m:r>
                          <a:rPr lang="nl-NL" sz="3200" i="1" baseline="-25000">
                            <a:solidFill>
                              <a:srgbClr val="FF0000"/>
                            </a:solidFill>
                            <a:latin typeface="Cambria Math"/>
                            <a:ea typeface="Calibri"/>
                            <a:cs typeface="Times New Roman"/>
                          </a:rPr>
                          <m:t>ướ</m:t>
                        </m:r>
                        <m:r>
                          <a:rPr lang="nl-NL" sz="3200" i="1" baseline="-25000">
                            <a:solidFill>
                              <a:srgbClr val="FF0000"/>
                            </a:solidFill>
                            <a:latin typeface="Cambria Math"/>
                            <a:ea typeface="Calibri"/>
                            <a:cs typeface="Times New Roman"/>
                          </a:rPr>
                          <m:t>𝑐</m:t>
                        </m:r>
                      </m:den>
                    </m:f>
                  </m:oMath>
                </a14:m>
                <a:r>
                  <a:rPr lang="nl-NL" sz="3200" dirty="0">
                    <a:solidFill>
                      <a:srgbClr val="FF0000"/>
                    </a:solidFill>
                    <a:latin typeface="Times New Roman"/>
                    <a:ea typeface="Calibri"/>
                    <a:cs typeface="Times New Roman"/>
                  </a:rPr>
                  <a:t>. 100</a:t>
                </a:r>
                <a:endParaRPr lang="vi-VN" sz="3200" dirty="0">
                  <a:solidFill>
                    <a:srgbClr val="0070C0"/>
                  </a:solidFill>
                  <a:latin typeface="Times New Roman"/>
                  <a:ea typeface="Calibri"/>
                  <a:cs typeface="Times New Roman"/>
                </a:endParaRPr>
              </a:p>
              <a:p>
                <a:pPr algn="just">
                  <a:lnSpc>
                    <a:spcPct val="150000"/>
                  </a:lnSpc>
                  <a:spcAft>
                    <a:spcPts val="0"/>
                  </a:spcAft>
                </a:pPr>
                <a:r>
                  <a:rPr lang="nl-NL" sz="3200" dirty="0" smtClean="0">
                    <a:solidFill>
                      <a:srgbClr val="0070C0"/>
                    </a:solidFill>
                    <a:latin typeface="Times New Roman"/>
                    <a:ea typeface="Calibri"/>
                    <a:cs typeface="Times New Roman"/>
                  </a:rPr>
                  <a:t>S</a:t>
                </a:r>
                <a:r>
                  <a:rPr lang="nl-NL" sz="3200" dirty="0">
                    <a:solidFill>
                      <a:srgbClr val="0070C0"/>
                    </a:solidFill>
                    <a:latin typeface="Times New Roman"/>
                    <a:ea typeface="Calibri"/>
                    <a:cs typeface="Times New Roman"/>
                  </a:rPr>
                  <a:t>= </a:t>
                </a:r>
                <a14:m>
                  <m:oMath xmlns:m="http://schemas.openxmlformats.org/officeDocument/2006/math">
                    <m:f>
                      <m:fPr>
                        <m:ctrlPr>
                          <a:rPr lang="vi-VN" sz="3200" i="1">
                            <a:solidFill>
                              <a:srgbClr val="0070C0"/>
                            </a:solidFill>
                            <a:effectLst/>
                            <a:latin typeface="Cambria Math"/>
                            <a:ea typeface="Calibri"/>
                            <a:cs typeface="Times New Roman"/>
                          </a:rPr>
                        </m:ctrlPr>
                      </m:fPr>
                      <m:num>
                        <m:r>
                          <a:rPr lang="nl-NL" sz="3200" i="1">
                            <a:solidFill>
                              <a:srgbClr val="0070C0"/>
                            </a:solidFill>
                            <a:effectLst/>
                            <a:latin typeface="Cambria Math"/>
                            <a:ea typeface="Calibri"/>
                            <a:cs typeface="Times New Roman"/>
                          </a:rPr>
                          <m:t>53</m:t>
                        </m:r>
                      </m:num>
                      <m:den>
                        <m:r>
                          <a:rPr lang="nl-NL" sz="3200" i="1">
                            <a:solidFill>
                              <a:srgbClr val="0070C0"/>
                            </a:solidFill>
                            <a:effectLst/>
                            <a:latin typeface="Cambria Math"/>
                            <a:ea typeface="Calibri"/>
                            <a:cs typeface="Times New Roman"/>
                          </a:rPr>
                          <m:t>250</m:t>
                        </m:r>
                      </m:den>
                    </m:f>
                  </m:oMath>
                </a14:m>
                <a:r>
                  <a:rPr lang="nl-NL" sz="3200" dirty="0">
                    <a:solidFill>
                      <a:srgbClr val="0070C0"/>
                    </a:solidFill>
                    <a:effectLst/>
                    <a:latin typeface="Times New Roman"/>
                    <a:ea typeface="Calibri"/>
                    <a:cs typeface="Times New Roman"/>
                  </a:rPr>
                  <a:t>. 100 = 21,2 (</a:t>
                </a:r>
                <a:r>
                  <a:rPr lang="nl-NL" sz="3200" dirty="0" smtClean="0">
                    <a:solidFill>
                      <a:srgbClr val="0070C0"/>
                    </a:solidFill>
                    <a:effectLst/>
                    <a:latin typeface="Times New Roman"/>
                    <a:ea typeface="Calibri"/>
                    <a:cs typeface="Times New Roman"/>
                  </a:rPr>
                  <a:t>g/100g nước)</a:t>
                </a:r>
                <a:endParaRPr lang="vi-VN" sz="3200" dirty="0">
                  <a:solidFill>
                    <a:srgbClr val="0070C0"/>
                  </a:solidFill>
                  <a:effectLst/>
                  <a:latin typeface="Times New Roman"/>
                  <a:ea typeface="Calibri"/>
                  <a:cs typeface="Times New Roman"/>
                </a:endParaRPr>
              </a:p>
            </p:txBody>
          </p:sp>
        </mc:Choice>
        <mc:Fallback xmlns="">
          <p:sp>
            <p:nvSpPr>
              <p:cNvPr id="2" name="Rectangle 1"/>
              <p:cNvSpPr>
                <a:spLocks noRot="1" noChangeAspect="1" noMove="1" noResize="1" noEditPoints="1" noAdjustHandles="1" noChangeArrowheads="1" noChangeShapeType="1" noTextEdit="1"/>
              </p:cNvSpPr>
              <p:nvPr/>
            </p:nvSpPr>
            <p:spPr>
              <a:xfrm>
                <a:off x="539552" y="2564904"/>
                <a:ext cx="7180171" cy="2879314"/>
              </a:xfrm>
              <a:prstGeom prst="rect">
                <a:avLst/>
              </a:prstGeom>
              <a:blipFill rotWithShape="1">
                <a:blip r:embed="rId2"/>
                <a:stretch>
                  <a:fillRect l="-2209" r="-1189"/>
                </a:stretch>
              </a:blipFill>
            </p:spPr>
            <p:txBody>
              <a:bodyPr/>
              <a:lstStyle/>
              <a:p>
                <a:r>
                  <a:rPr lang="vi-VN">
                    <a:noFill/>
                  </a:rPr>
                  <a:t> </a:t>
                </a:r>
              </a:p>
            </p:txBody>
          </p:sp>
        </mc:Fallback>
      </mc:AlternateContent>
    </p:spTree>
    <p:extLst>
      <p:ext uri="{BB962C8B-B14F-4D97-AF65-F5344CB8AC3E}">
        <p14:creationId xmlns:p14="http://schemas.microsoft.com/office/powerpoint/2010/main" val="15965959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2"/>
          <p:cNvSpPr>
            <a:spLocks noChangeArrowheads="1"/>
          </p:cNvSpPr>
          <p:nvPr/>
        </p:nvSpPr>
        <p:spPr bwMode="gray">
          <a:xfrm>
            <a:off x="1331640" y="0"/>
            <a:ext cx="5792936" cy="845454"/>
          </a:xfrm>
          <a:prstGeom prst="roundRect">
            <a:avLst>
              <a:gd name="adj" fmla="val 16667"/>
            </a:avLst>
          </a:prstGeom>
          <a:solidFill>
            <a:srgbClr val="ED7D31"/>
          </a:solidFill>
          <a:ln w="12700" algn="ctr">
            <a:solidFill>
              <a:sysClr val="window" lastClr="FFFFFF"/>
            </a:solidFill>
            <a:round/>
            <a:headEnd/>
            <a:tailEnd/>
          </a:ln>
          <a:effectLst>
            <a:outerShdw dist="99190" dir="2388334" algn="ctr" rotWithShape="0">
              <a:srgbClr val="333333">
                <a:alpha val="50000"/>
              </a:srgbClr>
            </a:outerShdw>
          </a:effectLst>
        </p:spPr>
        <p:txBody>
          <a:bodyPr wrap="none" anchor="ctr"/>
          <a:lstStyle/>
          <a:p>
            <a:pPr algn="ctr" fontAlgn="base">
              <a:spcBef>
                <a:spcPct val="0"/>
              </a:spcBef>
              <a:spcAft>
                <a:spcPct val="0"/>
              </a:spcAft>
              <a:defRPr/>
            </a:pPr>
            <a:r>
              <a:rPr lang="en-US" sz="2800" b="1" kern="0" dirty="0" smtClean="0">
                <a:solidFill>
                  <a:srgbClr val="000066"/>
                </a:solidFill>
                <a:latin typeface="Times New Roman" panose="02020603050405020304" pitchFamily="18" charset="0"/>
                <a:cs typeface="Times New Roman" panose="02020603050405020304" pitchFamily="18" charset="0"/>
              </a:rPr>
              <a:t>BÀI </a:t>
            </a:r>
            <a:r>
              <a:rPr lang="en-US" sz="2800" b="1" kern="0" dirty="0">
                <a:solidFill>
                  <a:srgbClr val="000066"/>
                </a:solidFill>
                <a:latin typeface="Times New Roman" panose="02020603050405020304" pitchFamily="18" charset="0"/>
                <a:cs typeface="Times New Roman" panose="02020603050405020304" pitchFamily="18" charset="0"/>
              </a:rPr>
              <a:t>4</a:t>
            </a:r>
            <a:r>
              <a:rPr lang="en-US" sz="2800" b="1" kern="0" dirty="0" smtClean="0">
                <a:solidFill>
                  <a:srgbClr val="000066"/>
                </a:solidFill>
                <a:latin typeface="Times New Roman" panose="02020603050405020304" pitchFamily="18" charset="0"/>
                <a:cs typeface="Times New Roman" panose="02020603050405020304" pitchFamily="18" charset="0"/>
              </a:rPr>
              <a:t>. NỒNG ĐỘ VÀ DUNG DỊCH</a:t>
            </a:r>
            <a:endParaRPr lang="en-US" sz="2800" b="1" kern="0" dirty="0">
              <a:solidFill>
                <a:srgbClr val="000066"/>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79512" y="836712"/>
            <a:ext cx="648072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I/ Dung </a:t>
            </a:r>
            <a:r>
              <a:rPr lang="en-US" sz="3200" b="1" dirty="0" err="1" smtClean="0">
                <a:solidFill>
                  <a:srgbClr val="FF0000"/>
                </a:solidFill>
                <a:latin typeface="Times New Roman" pitchFamily="18" charset="0"/>
                <a:cs typeface="Times New Roman" pitchFamily="18" charset="0"/>
              </a:rPr>
              <a:t>dịch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chất</a:t>
            </a:r>
            <a:r>
              <a:rPr lang="en-US" sz="3200" b="1" dirty="0" smtClean="0">
                <a:solidFill>
                  <a:srgbClr val="FF0000"/>
                </a:solidFill>
                <a:latin typeface="Times New Roman" pitchFamily="18" charset="0"/>
                <a:cs typeface="Times New Roman" pitchFamily="18" charset="0"/>
              </a:rPr>
              <a:t> tan, dung </a:t>
            </a:r>
            <a:r>
              <a:rPr lang="en-US" sz="3200" b="1" dirty="0" err="1" smtClean="0">
                <a:solidFill>
                  <a:srgbClr val="FF0000"/>
                </a:solidFill>
                <a:latin typeface="Times New Roman" pitchFamily="18" charset="0"/>
                <a:cs typeface="Times New Roman" pitchFamily="18" charset="0"/>
              </a:rPr>
              <a:t>môi</a:t>
            </a:r>
            <a:endParaRPr lang="vi-VN" sz="3200" b="1" dirty="0">
              <a:solidFill>
                <a:srgbClr val="FF0000"/>
              </a:solidFill>
              <a:latin typeface="Times New Roman" pitchFamily="18" charset="0"/>
              <a:cs typeface="Times New Roman" pitchFamily="18" charset="0"/>
            </a:endParaRPr>
          </a:p>
        </p:txBody>
      </p:sp>
      <p:sp>
        <p:nvSpPr>
          <p:cNvPr id="7" name="TextBox 6"/>
          <p:cNvSpPr txBox="1"/>
          <p:nvPr/>
        </p:nvSpPr>
        <p:spPr>
          <a:xfrm>
            <a:off x="755576" y="2060848"/>
            <a:ext cx="4608512" cy="369332"/>
          </a:xfrm>
          <a:prstGeom prst="rect">
            <a:avLst/>
          </a:prstGeom>
          <a:noFill/>
        </p:spPr>
        <p:txBody>
          <a:bodyPr wrap="square" rtlCol="0">
            <a:spAutoFit/>
          </a:bodyPr>
          <a:lstStyle/>
          <a:p>
            <a:endParaRPr lang="vi-VN">
              <a:solidFill>
                <a:prstClr val="black"/>
              </a:solidFill>
            </a:endParaRPr>
          </a:p>
        </p:txBody>
      </p:sp>
      <p:sp>
        <p:nvSpPr>
          <p:cNvPr id="9" name="TextBox 8"/>
          <p:cNvSpPr txBox="1"/>
          <p:nvPr/>
        </p:nvSpPr>
        <p:spPr>
          <a:xfrm>
            <a:off x="179512" y="1431617"/>
            <a:ext cx="2304256"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II</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a:t>
            </a:r>
            <a:r>
              <a:rPr lang="en-US" sz="3200" b="1" dirty="0" smtClean="0">
                <a:solidFill>
                  <a:srgbClr val="FF0000"/>
                </a:solidFill>
                <a:latin typeface="Times New Roman" pitchFamily="18" charset="0"/>
                <a:cs typeface="Times New Roman" pitchFamily="18" charset="0"/>
              </a:rPr>
              <a:t> tan</a:t>
            </a:r>
            <a:endParaRPr lang="vi-VN" sz="3200" b="1" dirty="0">
              <a:solidFill>
                <a:srgbClr val="FF0000"/>
              </a:solidFill>
              <a:latin typeface="Times New Roman" pitchFamily="18" charset="0"/>
              <a:cs typeface="Times New Roman" pitchFamily="18" charset="0"/>
            </a:endParaRPr>
          </a:p>
        </p:txBody>
      </p:sp>
      <p:sp>
        <p:nvSpPr>
          <p:cNvPr id="8" name="TextBox 7"/>
          <p:cNvSpPr txBox="1"/>
          <p:nvPr/>
        </p:nvSpPr>
        <p:spPr>
          <a:xfrm>
            <a:off x="202049" y="2060848"/>
            <a:ext cx="444196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II</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Nồng</a:t>
            </a:r>
            <a:r>
              <a:rPr lang="en-US" sz="3200" b="1" dirty="0" smtClean="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độ dung dịch</a:t>
            </a:r>
          </a:p>
        </p:txBody>
      </p:sp>
      <p:sp>
        <p:nvSpPr>
          <p:cNvPr id="11" name="TextBox 10"/>
          <p:cNvSpPr txBox="1"/>
          <p:nvPr/>
        </p:nvSpPr>
        <p:spPr>
          <a:xfrm>
            <a:off x="179512" y="2780928"/>
            <a:ext cx="444196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1. </a:t>
            </a:r>
            <a:r>
              <a:rPr lang="en-US" sz="3200" b="1" dirty="0" err="1" smtClean="0">
                <a:solidFill>
                  <a:srgbClr val="FF0000"/>
                </a:solidFill>
                <a:latin typeface="Times New Roman" pitchFamily="18" charset="0"/>
                <a:cs typeface="Times New Roman" pitchFamily="18" charset="0"/>
              </a:rPr>
              <a:t>Nồng</a:t>
            </a:r>
            <a:r>
              <a:rPr lang="en-US" sz="3200" b="1" dirty="0" smtClean="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độ phần </a:t>
            </a:r>
            <a:r>
              <a:rPr lang="vi-VN" sz="3200" b="1" dirty="0" smtClean="0">
                <a:solidFill>
                  <a:srgbClr val="FF0000"/>
                </a:solidFill>
                <a:latin typeface="Times New Roman" pitchFamily="18" charset="0"/>
                <a:cs typeface="Times New Roman" pitchFamily="18" charset="0"/>
              </a:rPr>
              <a:t>trăm</a:t>
            </a:r>
            <a:endParaRPr lang="vi-VN"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939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386391"/>
            <a:ext cx="8208912" cy="2554545"/>
          </a:xfrm>
          <a:prstGeom prst="rect">
            <a:avLst/>
          </a:prstGeom>
        </p:spPr>
        <p:txBody>
          <a:bodyPr wrap="square">
            <a:spAutoFit/>
          </a:bodyPr>
          <a:lstStyle/>
          <a:p>
            <a:r>
              <a:rPr lang="nl-NL" sz="3200" dirty="0" smtClean="0">
                <a:latin typeface="Times New Roman"/>
                <a:ea typeface="Calibri"/>
              </a:rPr>
              <a:t>- Thế </a:t>
            </a:r>
            <a:r>
              <a:rPr lang="nl-NL" sz="3200" dirty="0">
                <a:latin typeface="Times New Roman"/>
                <a:ea typeface="Calibri"/>
              </a:rPr>
              <a:t>nào là nồng độ phần </a:t>
            </a:r>
            <a:r>
              <a:rPr lang="nl-NL" sz="3200" dirty="0" smtClean="0">
                <a:latin typeface="Times New Roman"/>
                <a:ea typeface="Calibri"/>
              </a:rPr>
              <a:t>trăm? </a:t>
            </a:r>
          </a:p>
          <a:p>
            <a:endParaRPr lang="vi-VN" sz="3200" dirty="0" smtClean="0">
              <a:latin typeface="Times New Roman"/>
              <a:ea typeface="Calibri"/>
            </a:endParaRPr>
          </a:p>
          <a:p>
            <a:endParaRPr lang="vi-VN" sz="3200" dirty="0">
              <a:latin typeface="Times New Roman"/>
              <a:ea typeface="Calibri"/>
            </a:endParaRPr>
          </a:p>
          <a:p>
            <a:endParaRPr lang="nl-NL" sz="3200" dirty="0" smtClean="0">
              <a:latin typeface="Times New Roman"/>
              <a:ea typeface="Calibri"/>
            </a:endParaRPr>
          </a:p>
          <a:p>
            <a:r>
              <a:rPr lang="nl-NL" sz="3200" dirty="0" smtClean="0">
                <a:latin typeface="Times New Roman"/>
                <a:ea typeface="Calibri"/>
              </a:rPr>
              <a:t>- Công </a:t>
            </a:r>
            <a:r>
              <a:rPr lang="nl-NL" sz="3200" dirty="0">
                <a:latin typeface="Times New Roman"/>
                <a:ea typeface="Calibri"/>
              </a:rPr>
              <a:t>thức tính nồng độ phần </a:t>
            </a:r>
            <a:r>
              <a:rPr lang="nl-NL" sz="3200" dirty="0" smtClean="0">
                <a:latin typeface="Times New Roman"/>
                <a:ea typeface="Calibri"/>
              </a:rPr>
              <a:t>trăm?</a:t>
            </a:r>
            <a:endParaRPr lang="vi-VN" sz="3200" dirty="0"/>
          </a:p>
        </p:txBody>
      </p:sp>
      <p:sp>
        <p:nvSpPr>
          <p:cNvPr id="6" name="TextBox 5"/>
          <p:cNvSpPr txBox="1"/>
          <p:nvPr/>
        </p:nvSpPr>
        <p:spPr>
          <a:xfrm>
            <a:off x="2483768" y="-27384"/>
            <a:ext cx="4608512" cy="584775"/>
          </a:xfrm>
          <a:prstGeom prst="rect">
            <a:avLst/>
          </a:prstGeom>
          <a:noFill/>
        </p:spPr>
        <p:txBody>
          <a:bodyPr wrap="square" rtlCol="0">
            <a:spAutoFit/>
          </a:bodyPr>
          <a:lstStyle/>
          <a:p>
            <a:r>
              <a:rPr lang="vi-VN" sz="3200" b="1" dirty="0" smtClean="0">
                <a:solidFill>
                  <a:srgbClr val="FF0000"/>
                </a:solidFill>
                <a:latin typeface="+mj-lt"/>
              </a:rPr>
              <a:t> </a:t>
            </a:r>
            <a:r>
              <a:rPr lang="vi-VN" sz="3200" b="1" dirty="0">
                <a:solidFill>
                  <a:srgbClr val="FF0000"/>
                </a:solidFill>
                <a:latin typeface="+mj-lt"/>
              </a:rPr>
              <a:t>THẢO LUẬN</a:t>
            </a:r>
          </a:p>
        </p:txBody>
      </p:sp>
      <p:sp>
        <p:nvSpPr>
          <p:cNvPr id="7" name="Rectangle 6"/>
          <p:cNvSpPr/>
          <p:nvPr/>
        </p:nvSpPr>
        <p:spPr>
          <a:xfrm>
            <a:off x="395536" y="764704"/>
            <a:ext cx="8208912" cy="1481175"/>
          </a:xfrm>
          <a:prstGeom prst="rect">
            <a:avLst/>
          </a:prstGeom>
        </p:spPr>
        <p:txBody>
          <a:bodyPr wrap="square">
            <a:spAutoFit/>
          </a:bodyPr>
          <a:lstStyle/>
          <a:p>
            <a:pPr algn="just">
              <a:lnSpc>
                <a:spcPct val="150000"/>
              </a:lnSpc>
              <a:spcAft>
                <a:spcPts val="0"/>
              </a:spcAft>
            </a:pPr>
            <a:r>
              <a:rPr lang="nl-NL" sz="3200" b="1" i="1" dirty="0">
                <a:solidFill>
                  <a:srgbClr val="FF0000"/>
                </a:solidFill>
                <a:latin typeface="Times New Roman"/>
                <a:ea typeface="Calibri"/>
                <a:cs typeface="Times New Roman"/>
              </a:rPr>
              <a:t>- Nồng độ phần trăm (C%) của một dung dịch cho biết số gam chất tan trong 100 g dung dịch.</a:t>
            </a:r>
            <a:endParaRPr lang="vi-VN" sz="3200" b="1" i="1" dirty="0">
              <a:solidFill>
                <a:srgbClr val="FF0000"/>
              </a:solidFill>
              <a:effectLst/>
              <a:latin typeface="Times New Roman"/>
              <a:ea typeface="Calibri"/>
              <a:cs typeface="Times New Roman"/>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51520" y="3501008"/>
            <a:ext cx="2670800" cy="2160240"/>
          </a:xfrm>
          <a:prstGeom prst="rect">
            <a:avLst/>
          </a:prstGeom>
          <a:noFill/>
        </p:spPr>
      </p:pic>
      <p:sp>
        <p:nvSpPr>
          <p:cNvPr id="9" name="Rectangle 8"/>
          <p:cNvSpPr/>
          <p:nvPr/>
        </p:nvSpPr>
        <p:spPr>
          <a:xfrm>
            <a:off x="3131840" y="3031863"/>
            <a:ext cx="5544616" cy="2139047"/>
          </a:xfrm>
          <a:prstGeom prst="rect">
            <a:avLst/>
          </a:prstGeom>
        </p:spPr>
        <p:txBody>
          <a:bodyPr wrap="square">
            <a:spAutoFit/>
          </a:bodyPr>
          <a:lstStyle/>
          <a:p>
            <a:pPr algn="just">
              <a:lnSpc>
                <a:spcPts val="1500"/>
              </a:lnSpc>
              <a:spcAft>
                <a:spcPts val="0"/>
              </a:spcAft>
            </a:pPr>
            <a:r>
              <a:rPr lang="vi-VN" sz="3200" b="1" i="1" dirty="0">
                <a:solidFill>
                  <a:srgbClr val="FF0000"/>
                </a:solidFill>
                <a:latin typeface="Times New Roman"/>
                <a:ea typeface="Times New Roman"/>
                <a:cs typeface="Times New Roman"/>
              </a:rPr>
              <a:t>Trong đó</a:t>
            </a:r>
            <a:r>
              <a:rPr lang="vi-VN" sz="3200" b="1" i="1" dirty="0" smtClean="0">
                <a:solidFill>
                  <a:srgbClr val="FF0000"/>
                </a:solidFill>
                <a:latin typeface="Times New Roman"/>
                <a:ea typeface="Times New Roman"/>
                <a:cs typeface="Times New Roman"/>
              </a:rPr>
              <a:t>:</a:t>
            </a:r>
          </a:p>
          <a:p>
            <a:pPr algn="just">
              <a:lnSpc>
                <a:spcPts val="1500"/>
              </a:lnSpc>
              <a:spcAft>
                <a:spcPts val="0"/>
              </a:spcAft>
            </a:pPr>
            <a:endParaRPr lang="vi-VN" sz="3200" b="1" i="1" dirty="0">
              <a:solidFill>
                <a:srgbClr val="FF0000"/>
              </a:solidFill>
              <a:latin typeface="Times New Roman"/>
              <a:ea typeface="Calibri"/>
              <a:cs typeface="Times New Roman"/>
            </a:endParaRPr>
          </a:p>
          <a:p>
            <a:pPr marL="342900" lvl="0" indent="-342900" algn="just">
              <a:lnSpc>
                <a:spcPts val="2400"/>
              </a:lnSpc>
              <a:spcAft>
                <a:spcPts val="0"/>
              </a:spcAft>
              <a:buSzPts val="1000"/>
              <a:buFont typeface="Symbol"/>
              <a:buChar char=""/>
              <a:tabLst>
                <a:tab pos="457200" algn="l"/>
              </a:tabLst>
            </a:pPr>
            <a:r>
              <a:rPr lang="vi-VN" sz="3200" b="1" i="1" dirty="0">
                <a:solidFill>
                  <a:srgbClr val="FF0000"/>
                </a:solidFill>
                <a:latin typeface="Times New Roman"/>
                <a:ea typeface="Times New Roman"/>
                <a:cs typeface="Times New Roman"/>
              </a:rPr>
              <a:t>C%: nồng độ phần </a:t>
            </a:r>
            <a:r>
              <a:rPr lang="vi-VN" sz="3200" b="1" i="1" dirty="0" smtClean="0">
                <a:solidFill>
                  <a:srgbClr val="FF0000"/>
                </a:solidFill>
                <a:latin typeface="Times New Roman"/>
                <a:ea typeface="Times New Roman"/>
                <a:cs typeface="Times New Roman"/>
              </a:rPr>
              <a:t>trăm</a:t>
            </a:r>
          </a:p>
          <a:p>
            <a:pPr marL="342900" lvl="0" indent="-342900" algn="just">
              <a:lnSpc>
                <a:spcPts val="2400"/>
              </a:lnSpc>
              <a:spcAft>
                <a:spcPts val="0"/>
              </a:spcAft>
              <a:buSzPts val="1000"/>
              <a:buFont typeface="Symbol"/>
              <a:buChar char=""/>
              <a:tabLst>
                <a:tab pos="457200" algn="l"/>
              </a:tabLst>
            </a:pPr>
            <a:endParaRPr lang="vi-VN" sz="3200" b="1" i="1" dirty="0">
              <a:solidFill>
                <a:srgbClr val="FF0000"/>
              </a:solidFill>
              <a:latin typeface="Times New Roman"/>
              <a:ea typeface="Calibri"/>
              <a:cs typeface="Times New Roman"/>
            </a:endParaRPr>
          </a:p>
          <a:p>
            <a:pPr marL="342900" lvl="0" indent="-342900" algn="just">
              <a:lnSpc>
                <a:spcPts val="2400"/>
              </a:lnSpc>
              <a:spcAft>
                <a:spcPts val="0"/>
              </a:spcAft>
              <a:buSzPts val="1000"/>
              <a:buFont typeface="Symbol"/>
              <a:buChar char=""/>
              <a:tabLst>
                <a:tab pos="457200" algn="l"/>
              </a:tabLst>
            </a:pPr>
            <a:r>
              <a:rPr lang="vi-VN" sz="3200" b="1" i="1" dirty="0">
                <a:solidFill>
                  <a:srgbClr val="FF0000"/>
                </a:solidFill>
                <a:latin typeface="Times New Roman"/>
                <a:ea typeface="Times New Roman"/>
                <a:cs typeface="Times New Roman"/>
              </a:rPr>
              <a:t>m</a:t>
            </a:r>
            <a:r>
              <a:rPr lang="vi-VN" sz="3200" b="1" i="1" baseline="-25000" dirty="0">
                <a:solidFill>
                  <a:srgbClr val="FF0000"/>
                </a:solidFill>
                <a:latin typeface="Times New Roman"/>
                <a:ea typeface="Times New Roman"/>
                <a:cs typeface="Times New Roman"/>
              </a:rPr>
              <a:t>ct</a:t>
            </a:r>
            <a:r>
              <a:rPr lang="vi-VN" sz="3200" b="1" i="1" dirty="0">
                <a:solidFill>
                  <a:srgbClr val="FF0000"/>
                </a:solidFill>
                <a:latin typeface="Times New Roman"/>
                <a:ea typeface="Times New Roman"/>
                <a:cs typeface="Times New Roman"/>
              </a:rPr>
              <a:t>: khối lượng chất tan</a:t>
            </a:r>
            <a:endParaRPr lang="vi-VN" sz="3200" b="1" i="1" dirty="0">
              <a:solidFill>
                <a:srgbClr val="FF0000"/>
              </a:solidFill>
              <a:latin typeface="Times New Roman"/>
              <a:ea typeface="Calibri"/>
              <a:cs typeface="Times New Roman"/>
            </a:endParaRPr>
          </a:p>
          <a:p>
            <a:pPr marL="342900" lvl="0" indent="-342900" algn="just">
              <a:lnSpc>
                <a:spcPct val="150000"/>
              </a:lnSpc>
              <a:spcAft>
                <a:spcPts val="0"/>
              </a:spcAft>
              <a:buSzPts val="1000"/>
              <a:buFont typeface="Symbol"/>
              <a:buChar char=""/>
              <a:tabLst>
                <a:tab pos="457200" algn="l"/>
              </a:tabLst>
            </a:pPr>
            <a:r>
              <a:rPr lang="vi-VN" sz="3200" b="1" i="1" dirty="0">
                <a:solidFill>
                  <a:srgbClr val="FF0000"/>
                </a:solidFill>
                <a:latin typeface="Times New Roman"/>
                <a:ea typeface="Times New Roman"/>
                <a:cs typeface="Times New Roman"/>
              </a:rPr>
              <a:t>m</a:t>
            </a:r>
            <a:r>
              <a:rPr lang="vi-VN" sz="3200" b="1" i="1" baseline="-25000" dirty="0">
                <a:solidFill>
                  <a:srgbClr val="FF0000"/>
                </a:solidFill>
                <a:latin typeface="Times New Roman"/>
                <a:ea typeface="Times New Roman"/>
                <a:cs typeface="Times New Roman"/>
              </a:rPr>
              <a:t>dd</a:t>
            </a:r>
            <a:r>
              <a:rPr lang="vi-VN" sz="3200" b="1" i="1" dirty="0">
                <a:solidFill>
                  <a:srgbClr val="FF0000"/>
                </a:solidFill>
                <a:latin typeface="Times New Roman"/>
                <a:ea typeface="Times New Roman"/>
                <a:cs typeface="Times New Roman"/>
              </a:rPr>
              <a:t>: khối lượng dung dịch</a:t>
            </a:r>
            <a:endParaRPr lang="vi-VN" sz="3200" b="1" i="1" dirty="0">
              <a:solidFill>
                <a:srgbClr val="FF0000"/>
              </a:solidFill>
              <a:effectLst/>
              <a:latin typeface="Times New Roman"/>
              <a:ea typeface="Calibri"/>
              <a:cs typeface="Times New Roman"/>
            </a:endParaRPr>
          </a:p>
        </p:txBody>
      </p:sp>
      <p:sp>
        <p:nvSpPr>
          <p:cNvPr id="10" name="Rectangle 9"/>
          <p:cNvSpPr/>
          <p:nvPr/>
        </p:nvSpPr>
        <p:spPr>
          <a:xfrm>
            <a:off x="2932326" y="5013176"/>
            <a:ext cx="5960153" cy="2031325"/>
          </a:xfrm>
          <a:prstGeom prst="rect">
            <a:avLst/>
          </a:prstGeom>
        </p:spPr>
        <p:txBody>
          <a:bodyPr wrap="square">
            <a:spAutoFit/>
          </a:bodyPr>
          <a:lstStyle/>
          <a:p>
            <a:pPr algn="just">
              <a:lnSpc>
                <a:spcPct val="150000"/>
              </a:lnSpc>
              <a:spcAft>
                <a:spcPts val="0"/>
              </a:spcAft>
            </a:pPr>
            <a:r>
              <a:rPr lang="vi-VN" sz="2800" b="1" i="1" dirty="0">
                <a:solidFill>
                  <a:srgbClr val="FF0000"/>
                </a:solidFill>
                <a:latin typeface="Times New Roman"/>
                <a:ea typeface="Times New Roman"/>
                <a:cs typeface="Times New Roman"/>
              </a:rPr>
              <a:t>Công thức tính mdd:</a:t>
            </a:r>
            <a:endParaRPr lang="vi-VN" sz="2800" b="1" i="1" dirty="0">
              <a:solidFill>
                <a:srgbClr val="FF0000"/>
              </a:solidFill>
              <a:latin typeface="Times New Roman"/>
              <a:ea typeface="Calibri"/>
              <a:cs typeface="Times New Roman"/>
            </a:endParaRPr>
          </a:p>
          <a:p>
            <a:pPr algn="just">
              <a:lnSpc>
                <a:spcPct val="150000"/>
              </a:lnSpc>
              <a:spcAft>
                <a:spcPts val="0"/>
              </a:spcAft>
            </a:pPr>
            <a:r>
              <a:rPr lang="vi-VN" sz="2800" b="1" i="1" dirty="0">
                <a:solidFill>
                  <a:srgbClr val="FF0000"/>
                </a:solidFill>
                <a:latin typeface="Times New Roman"/>
                <a:ea typeface="Times New Roman"/>
                <a:cs typeface="Times New Roman"/>
              </a:rPr>
              <a:t>m</a:t>
            </a:r>
            <a:r>
              <a:rPr lang="vi-VN" sz="2800" b="1" i="1" baseline="-25000" dirty="0">
                <a:solidFill>
                  <a:srgbClr val="FF0000"/>
                </a:solidFill>
                <a:latin typeface="Times New Roman"/>
                <a:ea typeface="Times New Roman"/>
                <a:cs typeface="Times New Roman"/>
              </a:rPr>
              <a:t>dd</a:t>
            </a:r>
            <a:r>
              <a:rPr lang="vi-VN" sz="2800" b="1" i="1" dirty="0">
                <a:solidFill>
                  <a:srgbClr val="FF0000"/>
                </a:solidFill>
                <a:latin typeface="Times New Roman"/>
                <a:ea typeface="Times New Roman"/>
                <a:cs typeface="Times New Roman"/>
              </a:rPr>
              <a:t> = m</a:t>
            </a:r>
            <a:r>
              <a:rPr lang="vi-VN" sz="2800" b="1" i="1" baseline="-25000" dirty="0">
                <a:solidFill>
                  <a:srgbClr val="FF0000"/>
                </a:solidFill>
                <a:latin typeface="Times New Roman"/>
                <a:ea typeface="Times New Roman"/>
                <a:cs typeface="Times New Roman"/>
              </a:rPr>
              <a:t>ct</a:t>
            </a:r>
            <a:r>
              <a:rPr lang="vi-VN" sz="2800" b="1" i="1" dirty="0">
                <a:solidFill>
                  <a:srgbClr val="FF0000"/>
                </a:solidFill>
                <a:latin typeface="Times New Roman"/>
                <a:ea typeface="Times New Roman"/>
                <a:cs typeface="Times New Roman"/>
              </a:rPr>
              <a:t> + m</a:t>
            </a:r>
            <a:r>
              <a:rPr lang="vi-VN" sz="2800" b="1" i="1" baseline="-25000" dirty="0">
                <a:solidFill>
                  <a:srgbClr val="FF0000"/>
                </a:solidFill>
                <a:latin typeface="Times New Roman"/>
                <a:ea typeface="Times New Roman"/>
                <a:cs typeface="Times New Roman"/>
              </a:rPr>
              <a:t>dm</a:t>
            </a:r>
            <a:r>
              <a:rPr lang="vi-VN" sz="2800" b="1" i="1" dirty="0">
                <a:solidFill>
                  <a:srgbClr val="FF0000"/>
                </a:solidFill>
                <a:latin typeface="Times New Roman"/>
                <a:ea typeface="Times New Roman"/>
                <a:cs typeface="Times New Roman"/>
              </a:rPr>
              <a:t> (trong đó m</a:t>
            </a:r>
            <a:r>
              <a:rPr lang="vi-VN" sz="2800" b="1" i="1" baseline="-25000" dirty="0">
                <a:solidFill>
                  <a:srgbClr val="FF0000"/>
                </a:solidFill>
                <a:latin typeface="Times New Roman"/>
                <a:ea typeface="Times New Roman"/>
                <a:cs typeface="Times New Roman"/>
              </a:rPr>
              <a:t>dm</a:t>
            </a:r>
            <a:r>
              <a:rPr lang="vi-VN" sz="2800" b="1" i="1" dirty="0">
                <a:solidFill>
                  <a:srgbClr val="FF0000"/>
                </a:solidFill>
                <a:latin typeface="Times New Roman"/>
                <a:ea typeface="Times New Roman"/>
                <a:cs typeface="Times New Roman"/>
              </a:rPr>
              <a:t> là khối lượng của dung môi)</a:t>
            </a:r>
            <a:endParaRPr lang="vi-VN" sz="2800" b="1" i="1" dirty="0">
              <a:solidFill>
                <a:srgbClr val="FF0000"/>
              </a:solidFill>
              <a:effectLst/>
              <a:latin typeface="Times New Roman"/>
              <a:ea typeface="Calibri"/>
              <a:cs typeface="Times New Roman"/>
            </a:endParaRPr>
          </a:p>
        </p:txBody>
      </p:sp>
    </p:spTree>
    <p:extLst>
      <p:ext uri="{BB962C8B-B14F-4D97-AF65-F5344CB8AC3E}">
        <p14:creationId xmlns:p14="http://schemas.microsoft.com/office/powerpoint/2010/main" val="14292078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1" y="0"/>
            <a:ext cx="9144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7" name="AutoShape 62"/>
          <p:cNvSpPr>
            <a:spLocks noChangeArrowheads="1"/>
          </p:cNvSpPr>
          <p:nvPr/>
        </p:nvSpPr>
        <p:spPr bwMode="gray">
          <a:xfrm>
            <a:off x="1475657" y="1025770"/>
            <a:ext cx="5792936" cy="845454"/>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lgn="ctr" fontAlgn="base">
              <a:spcBef>
                <a:spcPct val="0"/>
              </a:spcBef>
              <a:spcAft>
                <a:spcPct val="0"/>
              </a:spcAft>
            </a:pPr>
            <a:r>
              <a:rPr lang="en-US" sz="2800" b="1" dirty="0" smtClean="0">
                <a:solidFill>
                  <a:srgbClr val="000066"/>
                </a:solidFill>
                <a:latin typeface="Times New Roman" panose="02020603050405020304" pitchFamily="18" charset="0"/>
                <a:cs typeface="Times New Roman" panose="02020603050405020304" pitchFamily="18" charset="0"/>
              </a:rPr>
              <a:t>BÀI </a:t>
            </a:r>
            <a:r>
              <a:rPr lang="en-US" sz="2800" b="1" dirty="0">
                <a:solidFill>
                  <a:srgbClr val="000066"/>
                </a:solidFill>
                <a:latin typeface="Times New Roman" panose="02020603050405020304" pitchFamily="18" charset="0"/>
                <a:cs typeface="Times New Roman" panose="02020603050405020304" pitchFamily="18" charset="0"/>
              </a:rPr>
              <a:t>4</a:t>
            </a:r>
            <a:r>
              <a:rPr lang="en-US" sz="2800" b="1" dirty="0" smtClean="0">
                <a:solidFill>
                  <a:srgbClr val="000066"/>
                </a:solidFill>
                <a:latin typeface="Times New Roman" panose="02020603050405020304" pitchFamily="18" charset="0"/>
                <a:cs typeface="Times New Roman" panose="02020603050405020304" pitchFamily="18" charset="0"/>
              </a:rPr>
              <a:t>. NỒNG ĐỘ VÀ DUNG DỊCH</a:t>
            </a:r>
            <a:endParaRPr lang="en-US" sz="2800" b="1" dirty="0">
              <a:solidFill>
                <a:srgbClr val="000066"/>
              </a:solidFill>
              <a:latin typeface="Times New Roman" panose="02020603050405020304" pitchFamily="18" charset="0"/>
              <a:cs typeface="Times New Roman" panose="02020603050405020304" pitchFamily="18" charset="0"/>
            </a:endParaRPr>
          </a:p>
        </p:txBody>
      </p:sp>
      <p:sp>
        <p:nvSpPr>
          <p:cNvPr id="9" name="Oval 8"/>
          <p:cNvSpPr>
            <a:spLocks noChangeArrowheads="1"/>
          </p:cNvSpPr>
          <p:nvPr/>
        </p:nvSpPr>
        <p:spPr bwMode="gray">
          <a:xfrm>
            <a:off x="899592" y="2103400"/>
            <a:ext cx="2458131" cy="3341824"/>
          </a:xfrm>
          <a:prstGeom prst="ellipse">
            <a:avLst/>
          </a:prstGeom>
          <a:gradFill rotWithShape="1">
            <a:gsLst>
              <a:gs pos="0">
                <a:schemeClr val="accent2">
                  <a:gamma/>
                  <a:tint val="56471"/>
                  <a:invGamma/>
                </a:schemeClr>
              </a:gs>
              <a:gs pos="100000">
                <a:schemeClr val="accent2"/>
              </a:gs>
            </a:gsLst>
            <a:path path="shape">
              <a:fillToRect l="50000" t="50000" r="50000" b="50000"/>
            </a:path>
          </a:gradFill>
          <a:ln w="28575" algn="ctr">
            <a:solidFill>
              <a:srgbClr val="FFFFFF"/>
            </a:solidFill>
            <a:round/>
            <a:headEnd/>
            <a:tailEnd/>
          </a:ln>
          <a:effectLst/>
          <a:scene3d>
            <a:camera prst="orthographicFront"/>
            <a:lightRig rig="flat" dir="t">
              <a:rot lat="0" lon="0" rev="2400000"/>
            </a:lightRig>
          </a:scene3d>
          <a:sp3d prstMaterial="softEdge">
            <a:bevelT w="762000" h="9652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2400" b="1" dirty="0">
                <a:solidFill>
                  <a:prstClr val="black"/>
                </a:solidFill>
                <a:latin typeface="Times New Roman" pitchFamily="18" charset="0"/>
                <a:cs typeface="Times New Roman" pitchFamily="18" charset="0"/>
              </a:rPr>
              <a:t>NỒNG </a:t>
            </a:r>
            <a:r>
              <a:rPr lang="en-US" sz="2400" b="1" dirty="0" smtClean="0">
                <a:solidFill>
                  <a:prstClr val="black"/>
                </a:solidFill>
                <a:latin typeface="Times New Roman" pitchFamily="18" charset="0"/>
                <a:cs typeface="Times New Roman" pitchFamily="18" charset="0"/>
              </a:rPr>
              <a:t>ĐỘ </a:t>
            </a:r>
          </a:p>
          <a:p>
            <a:pPr algn="ctr" eaLnBrk="0" hangingPunct="0">
              <a:defRPr/>
            </a:pPr>
            <a:r>
              <a:rPr lang="en-US" sz="2400" b="1" dirty="0">
                <a:solidFill>
                  <a:prstClr val="black"/>
                </a:solidFill>
                <a:latin typeface="Times New Roman" pitchFamily="18" charset="0"/>
                <a:cs typeface="Times New Roman" pitchFamily="18" charset="0"/>
              </a:rPr>
              <a:t>VÀ DUNG </a:t>
            </a:r>
            <a:endParaRPr lang="en-US" sz="2400" b="1" dirty="0" smtClean="0">
              <a:solidFill>
                <a:prstClr val="black"/>
              </a:solidFill>
              <a:latin typeface="Times New Roman" pitchFamily="18" charset="0"/>
              <a:cs typeface="Times New Roman" pitchFamily="18" charset="0"/>
            </a:endParaRPr>
          </a:p>
          <a:p>
            <a:pPr algn="ctr" eaLnBrk="0" hangingPunct="0">
              <a:defRPr/>
            </a:pPr>
            <a:r>
              <a:rPr lang="en-US" sz="2400" b="1" dirty="0" smtClean="0">
                <a:solidFill>
                  <a:prstClr val="black"/>
                </a:solidFill>
                <a:latin typeface="Times New Roman" pitchFamily="18" charset="0"/>
                <a:cs typeface="Times New Roman" pitchFamily="18" charset="0"/>
              </a:rPr>
              <a:t>DỊCH</a:t>
            </a:r>
            <a:endParaRPr lang="en-US" sz="2400" b="1" dirty="0">
              <a:solidFill>
                <a:prstClr val="black"/>
              </a:solidFill>
              <a:latin typeface="Times New Roman" pitchFamily="18" charset="0"/>
              <a:cs typeface="Times New Roman" pitchFamily="18" charset="0"/>
            </a:endParaRPr>
          </a:p>
        </p:txBody>
      </p:sp>
      <p:sp>
        <p:nvSpPr>
          <p:cNvPr id="13" name="AutoShape 62"/>
          <p:cNvSpPr>
            <a:spLocks noChangeArrowheads="1"/>
          </p:cNvSpPr>
          <p:nvPr/>
        </p:nvSpPr>
        <p:spPr bwMode="gray">
          <a:xfrm>
            <a:off x="3357722" y="2402811"/>
            <a:ext cx="4166605" cy="493939"/>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lgn="ctr" eaLnBrk="0" hangingPunct="0">
              <a:defRPr/>
            </a:pPr>
            <a:r>
              <a:rPr lang="en-US" sz="2400" b="1" i="1" dirty="0">
                <a:solidFill>
                  <a:prstClr val="black"/>
                </a:solidFill>
                <a:latin typeface="Times New Roman" pitchFamily="18" charset="0"/>
                <a:cs typeface="Times New Roman" pitchFamily="18" charset="0"/>
              </a:rPr>
              <a:t>Dung </a:t>
            </a:r>
            <a:r>
              <a:rPr lang="en-US" sz="2400" b="1" i="1" dirty="0" err="1" smtClean="0">
                <a:solidFill>
                  <a:prstClr val="black"/>
                </a:solidFill>
                <a:latin typeface="Times New Roman" pitchFamily="18" charset="0"/>
                <a:cs typeface="Times New Roman" pitchFamily="18" charset="0"/>
              </a:rPr>
              <a:t>dịch</a:t>
            </a:r>
            <a:r>
              <a:rPr lang="en-US" sz="2400" b="1" i="1" dirty="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chất</a:t>
            </a:r>
            <a:r>
              <a:rPr lang="en-US" sz="2400" b="1" i="1" dirty="0" smtClean="0">
                <a:solidFill>
                  <a:prstClr val="black"/>
                </a:solidFill>
                <a:latin typeface="Times New Roman" pitchFamily="18" charset="0"/>
                <a:cs typeface="Times New Roman" pitchFamily="18" charset="0"/>
              </a:rPr>
              <a:t> tan, </a:t>
            </a:r>
            <a:r>
              <a:rPr lang="en-US" sz="2400" b="1" i="1" dirty="0">
                <a:solidFill>
                  <a:prstClr val="black"/>
                </a:solidFill>
                <a:latin typeface="Times New Roman" pitchFamily="18" charset="0"/>
                <a:cs typeface="Times New Roman" pitchFamily="18" charset="0"/>
              </a:rPr>
              <a:t>dung </a:t>
            </a:r>
            <a:r>
              <a:rPr lang="en-US" sz="2400" b="1" i="1" dirty="0" err="1" smtClean="0">
                <a:solidFill>
                  <a:prstClr val="black"/>
                </a:solidFill>
                <a:latin typeface="Times New Roman" pitchFamily="18" charset="0"/>
                <a:cs typeface="Times New Roman" pitchFamily="18" charset="0"/>
              </a:rPr>
              <a:t>môi</a:t>
            </a:r>
            <a:endParaRPr lang="en-US" sz="2400" b="1" i="1" dirty="0">
              <a:solidFill>
                <a:prstClr val="black"/>
              </a:solidFill>
              <a:latin typeface="Times New Roman" pitchFamily="18" charset="0"/>
              <a:cs typeface="Times New Roman" pitchFamily="18" charset="0"/>
            </a:endParaRPr>
          </a:p>
        </p:txBody>
      </p:sp>
      <p:sp>
        <p:nvSpPr>
          <p:cNvPr id="15" name="AutoShape 63"/>
          <p:cNvSpPr>
            <a:spLocks noChangeArrowheads="1"/>
          </p:cNvSpPr>
          <p:nvPr/>
        </p:nvSpPr>
        <p:spPr bwMode="gray">
          <a:xfrm>
            <a:off x="2814578" y="2400478"/>
            <a:ext cx="563144" cy="739775"/>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r>
              <a:rPr lang="en-US" sz="2400" dirty="0">
                <a:solidFill>
                  <a:srgbClr val="000066"/>
                </a:solidFill>
                <a:latin typeface="Times New Roman" pitchFamily="18" charset="0"/>
                <a:cs typeface="Times New Roman" pitchFamily="18" charset="0"/>
              </a:rPr>
              <a:t>1</a:t>
            </a:r>
          </a:p>
        </p:txBody>
      </p:sp>
      <p:sp>
        <p:nvSpPr>
          <p:cNvPr id="16" name="AutoShape 62"/>
          <p:cNvSpPr>
            <a:spLocks noChangeArrowheads="1"/>
          </p:cNvSpPr>
          <p:nvPr/>
        </p:nvSpPr>
        <p:spPr bwMode="gray">
          <a:xfrm>
            <a:off x="3518596" y="3177251"/>
            <a:ext cx="1125412" cy="493939"/>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0" hangingPunct="0">
              <a:defRPr/>
            </a:pPr>
            <a:r>
              <a:rPr lang="en-US" sz="2400" b="1" i="1" dirty="0" err="1" smtClean="0">
                <a:solidFill>
                  <a:prstClr val="black"/>
                </a:solidFill>
                <a:latin typeface="Times New Roman" pitchFamily="18" charset="0"/>
                <a:cs typeface="Times New Roman" pitchFamily="18" charset="0"/>
              </a:rPr>
              <a:t>Độ</a:t>
            </a:r>
            <a:r>
              <a:rPr lang="en-US" sz="2400" b="1" i="1" dirty="0" smtClean="0">
                <a:solidFill>
                  <a:prstClr val="black"/>
                </a:solidFill>
                <a:latin typeface="Times New Roman" pitchFamily="18" charset="0"/>
                <a:cs typeface="Times New Roman" pitchFamily="18" charset="0"/>
              </a:rPr>
              <a:t> tan</a:t>
            </a:r>
            <a:endParaRPr lang="en-US" sz="2400" b="1" i="1" dirty="0">
              <a:solidFill>
                <a:prstClr val="black"/>
              </a:solidFill>
              <a:latin typeface="Times New Roman" pitchFamily="18" charset="0"/>
              <a:cs typeface="Times New Roman" pitchFamily="18" charset="0"/>
            </a:endParaRPr>
          </a:p>
        </p:txBody>
      </p:sp>
      <p:sp>
        <p:nvSpPr>
          <p:cNvPr id="18" name="AutoShape 63"/>
          <p:cNvSpPr>
            <a:spLocks noChangeArrowheads="1"/>
          </p:cNvSpPr>
          <p:nvPr/>
        </p:nvSpPr>
        <p:spPr bwMode="gray">
          <a:xfrm>
            <a:off x="2940388" y="3143799"/>
            <a:ext cx="563144" cy="739775"/>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r>
              <a:rPr lang="en-US" sz="1900" dirty="0">
                <a:solidFill>
                  <a:srgbClr val="000066"/>
                </a:solidFill>
                <a:latin typeface="Arial" charset="0"/>
              </a:rPr>
              <a:t>2</a:t>
            </a:r>
          </a:p>
        </p:txBody>
      </p:sp>
      <p:sp>
        <p:nvSpPr>
          <p:cNvPr id="11" name="AutoShape 62"/>
          <p:cNvSpPr>
            <a:spLocks noChangeArrowheads="1"/>
          </p:cNvSpPr>
          <p:nvPr/>
        </p:nvSpPr>
        <p:spPr bwMode="gray">
          <a:xfrm>
            <a:off x="3503532" y="4006491"/>
            <a:ext cx="3467981" cy="493939"/>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0" hangingPunct="0">
              <a:defRPr/>
            </a:pPr>
            <a:r>
              <a:rPr lang="en-US" sz="2400" b="1" i="1" dirty="0" err="1" smtClean="0">
                <a:solidFill>
                  <a:prstClr val="black"/>
                </a:solidFill>
                <a:latin typeface="Times New Roman" pitchFamily="18" charset="0"/>
                <a:cs typeface="Times New Roman" pitchFamily="18" charset="0"/>
              </a:rPr>
              <a:t>Nồng</a:t>
            </a:r>
            <a:r>
              <a:rPr lang="en-US" sz="2400" b="1" i="1" dirty="0" smtClean="0">
                <a:solidFill>
                  <a:prstClr val="black"/>
                </a:solidFill>
                <a:latin typeface="Times New Roman" pitchFamily="18" charset="0"/>
                <a:cs typeface="Times New Roman" pitchFamily="18" charset="0"/>
              </a:rPr>
              <a:t> </a:t>
            </a:r>
            <a:r>
              <a:rPr lang="vi-VN" sz="2400" b="1" i="1" dirty="0">
                <a:solidFill>
                  <a:prstClr val="black"/>
                </a:solidFill>
                <a:latin typeface="Times New Roman" pitchFamily="18" charset="0"/>
                <a:cs typeface="Times New Roman" pitchFamily="18" charset="0"/>
              </a:rPr>
              <a:t>độ dung dịch</a:t>
            </a:r>
            <a:endParaRPr lang="en-US" sz="2400" b="1" i="1" dirty="0">
              <a:solidFill>
                <a:prstClr val="black"/>
              </a:solidFill>
              <a:latin typeface="Times New Roman" pitchFamily="18" charset="0"/>
              <a:cs typeface="Times New Roman" pitchFamily="18" charset="0"/>
            </a:endParaRPr>
          </a:p>
        </p:txBody>
      </p:sp>
      <p:sp>
        <p:nvSpPr>
          <p:cNvPr id="12" name="AutoShape 63"/>
          <p:cNvSpPr>
            <a:spLocks noChangeArrowheads="1"/>
          </p:cNvSpPr>
          <p:nvPr/>
        </p:nvSpPr>
        <p:spPr bwMode="gray">
          <a:xfrm>
            <a:off x="2940388" y="3883574"/>
            <a:ext cx="563144" cy="739775"/>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r>
              <a:rPr lang="en-US" sz="1900" dirty="0">
                <a:solidFill>
                  <a:srgbClr val="000066"/>
                </a:solidFill>
                <a:latin typeface="Arial" charset="0"/>
              </a:rPr>
              <a:t>3</a:t>
            </a:r>
          </a:p>
        </p:txBody>
      </p:sp>
      <p:sp>
        <p:nvSpPr>
          <p:cNvPr id="14" name="AutoShape 63"/>
          <p:cNvSpPr>
            <a:spLocks noChangeArrowheads="1"/>
          </p:cNvSpPr>
          <p:nvPr/>
        </p:nvSpPr>
        <p:spPr bwMode="gray">
          <a:xfrm>
            <a:off x="2911148" y="4623349"/>
            <a:ext cx="563144" cy="739775"/>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r>
              <a:rPr lang="en-US" sz="1900" dirty="0">
                <a:solidFill>
                  <a:srgbClr val="000066"/>
                </a:solidFill>
                <a:latin typeface="Arial" charset="0"/>
              </a:rPr>
              <a:t>4</a:t>
            </a:r>
          </a:p>
        </p:txBody>
      </p:sp>
      <p:sp>
        <p:nvSpPr>
          <p:cNvPr id="17" name="AutoShape 62"/>
          <p:cNvSpPr>
            <a:spLocks noChangeArrowheads="1"/>
          </p:cNvSpPr>
          <p:nvPr/>
        </p:nvSpPr>
        <p:spPr bwMode="gray">
          <a:xfrm>
            <a:off x="3518594" y="4746266"/>
            <a:ext cx="4365773" cy="698958"/>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lgn="ctr" eaLnBrk="0" hangingPunct="0">
              <a:defRPr/>
            </a:pPr>
            <a:r>
              <a:rPr lang="en-US" sz="2400" b="1" i="1" dirty="0" err="1" smtClean="0">
                <a:solidFill>
                  <a:prstClr val="black"/>
                </a:solidFill>
                <a:latin typeface="Times New Roman" pitchFamily="18" charset="0"/>
                <a:cs typeface="Times New Roman" pitchFamily="18" charset="0"/>
              </a:rPr>
              <a:t>Thực</a:t>
            </a:r>
            <a:r>
              <a:rPr lang="en-US" sz="2400" b="1" i="1" dirty="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hành</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pha</a:t>
            </a:r>
            <a:r>
              <a:rPr lang="en-US" sz="2400" b="1" i="1" dirty="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chế</a:t>
            </a:r>
            <a:r>
              <a:rPr lang="en-US" sz="2400" b="1" i="1" dirty="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dd</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theo</a:t>
            </a:r>
            <a:r>
              <a:rPr lang="en-US" sz="2400" b="1" i="1" dirty="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một</a:t>
            </a:r>
            <a:endParaRPr lang="en-US" sz="2400" b="1" i="1" dirty="0" smtClean="0">
              <a:solidFill>
                <a:prstClr val="black"/>
              </a:solidFill>
              <a:latin typeface="Times New Roman" pitchFamily="18" charset="0"/>
              <a:cs typeface="Times New Roman" pitchFamily="18" charset="0"/>
            </a:endParaRPr>
          </a:p>
          <a:p>
            <a:pPr algn="ctr" eaLnBrk="0" hangingPunct="0">
              <a:defRPr/>
            </a:pPr>
            <a:r>
              <a:rPr lang="en-US" sz="2400" b="1" i="1" dirty="0" err="1" smtClean="0">
                <a:solidFill>
                  <a:prstClr val="black"/>
                </a:solidFill>
                <a:latin typeface="Times New Roman" pitchFamily="18" charset="0"/>
                <a:cs typeface="Times New Roman" pitchFamily="18" charset="0"/>
              </a:rPr>
              <a:t>Nồng</a:t>
            </a:r>
            <a:r>
              <a:rPr lang="en-US" sz="2400" b="1" i="1" dirty="0" smtClean="0">
                <a:solidFill>
                  <a:prstClr val="black"/>
                </a:solidFill>
                <a:latin typeface="Times New Roman" pitchFamily="18" charset="0"/>
                <a:cs typeface="Times New Roman" pitchFamily="18" charset="0"/>
              </a:rPr>
              <a:t> </a:t>
            </a:r>
            <a:r>
              <a:rPr lang="vi-VN" sz="2400" b="1" i="1" dirty="0" smtClean="0">
                <a:solidFill>
                  <a:prstClr val="black"/>
                </a:solidFill>
                <a:latin typeface="Times New Roman" pitchFamily="18" charset="0"/>
                <a:cs typeface="Times New Roman" pitchFamily="18" charset="0"/>
              </a:rPr>
              <a:t>độ</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cho</a:t>
            </a:r>
            <a:r>
              <a:rPr lang="en-US" sz="2400" b="1" i="1" dirty="0" smtClean="0">
                <a:solidFill>
                  <a:prstClr val="black"/>
                </a:solidFill>
                <a:latin typeface="Times New Roman" pitchFamily="18" charset="0"/>
                <a:cs typeface="Times New Roman" pitchFamily="18" charset="0"/>
              </a:rPr>
              <a:t> </a:t>
            </a:r>
            <a:r>
              <a:rPr lang="en-US" sz="2400" b="1" i="1" dirty="0" err="1" smtClean="0">
                <a:solidFill>
                  <a:prstClr val="black"/>
                </a:solidFill>
                <a:latin typeface="Times New Roman" pitchFamily="18" charset="0"/>
                <a:cs typeface="Times New Roman" pitchFamily="18" charset="0"/>
              </a:rPr>
              <a:t>tr</a:t>
            </a:r>
            <a:r>
              <a:rPr lang="vi-VN" sz="2400" b="1" i="1" dirty="0" smtClean="0">
                <a:solidFill>
                  <a:prstClr val="black"/>
                </a:solidFill>
                <a:latin typeface="Times New Roman" pitchFamily="18" charset="0"/>
                <a:cs typeface="Times New Roman" pitchFamily="18" charset="0"/>
              </a:rPr>
              <a:t>ướ</a:t>
            </a:r>
            <a:r>
              <a:rPr lang="en-US" sz="2400" b="1" i="1" dirty="0" smtClean="0">
                <a:solidFill>
                  <a:prstClr val="black"/>
                </a:solidFill>
                <a:latin typeface="Times New Roman" pitchFamily="18" charset="0"/>
                <a:cs typeface="Times New Roman" pitchFamily="18" charset="0"/>
              </a:rPr>
              <a:t>c </a:t>
            </a:r>
            <a:endParaRPr lang="en-US" sz="2400" b="1"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073091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5" grpId="0" animBg="1"/>
      <p:bldP spid="16" grpId="0" animBg="1"/>
      <p:bldP spid="18" grpId="0" animBg="1"/>
      <p:bldP spid="11" grpId="0" animBg="1"/>
      <p:bldP spid="12" grpId="0" animBg="1"/>
      <p:bldP spid="14"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5576" y="2060848"/>
            <a:ext cx="4608512" cy="369332"/>
          </a:xfrm>
          <a:prstGeom prst="rect">
            <a:avLst/>
          </a:prstGeom>
          <a:noFill/>
        </p:spPr>
        <p:txBody>
          <a:bodyPr wrap="square" rtlCol="0">
            <a:spAutoFit/>
          </a:bodyPr>
          <a:lstStyle/>
          <a:p>
            <a:endParaRPr lang="vi-VN">
              <a:solidFill>
                <a:prstClr val="black"/>
              </a:solidFill>
            </a:endParaRPr>
          </a:p>
        </p:txBody>
      </p:sp>
      <p:sp>
        <p:nvSpPr>
          <p:cNvPr id="8" name="TextBox 7"/>
          <p:cNvSpPr txBox="1"/>
          <p:nvPr/>
        </p:nvSpPr>
        <p:spPr>
          <a:xfrm>
            <a:off x="172727" y="116632"/>
            <a:ext cx="444196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III/ </a:t>
            </a:r>
            <a:r>
              <a:rPr lang="en-US" sz="3200" b="1" dirty="0" err="1" smtClean="0">
                <a:solidFill>
                  <a:srgbClr val="FF0000"/>
                </a:solidFill>
                <a:latin typeface="Times New Roman" pitchFamily="18" charset="0"/>
                <a:cs typeface="Times New Roman" pitchFamily="18" charset="0"/>
              </a:rPr>
              <a:t>Nồng</a:t>
            </a:r>
            <a:r>
              <a:rPr lang="en-US" sz="3200" b="1" dirty="0" smtClean="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độ dung dịch</a:t>
            </a:r>
          </a:p>
        </p:txBody>
      </p:sp>
      <p:sp>
        <p:nvSpPr>
          <p:cNvPr id="11" name="TextBox 10"/>
          <p:cNvSpPr txBox="1"/>
          <p:nvPr/>
        </p:nvSpPr>
        <p:spPr>
          <a:xfrm>
            <a:off x="260376" y="701407"/>
            <a:ext cx="444196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1. </a:t>
            </a:r>
            <a:r>
              <a:rPr lang="en-US" sz="3200" b="1" dirty="0" err="1" smtClean="0">
                <a:solidFill>
                  <a:srgbClr val="FF0000"/>
                </a:solidFill>
                <a:latin typeface="Times New Roman" pitchFamily="18" charset="0"/>
                <a:cs typeface="Times New Roman" pitchFamily="18" charset="0"/>
              </a:rPr>
              <a:t>Nồng</a:t>
            </a:r>
            <a:r>
              <a:rPr lang="en-US" sz="3200" b="1" dirty="0" smtClean="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độ phần </a:t>
            </a:r>
            <a:r>
              <a:rPr lang="vi-VN" sz="3200" b="1" dirty="0" smtClean="0">
                <a:solidFill>
                  <a:srgbClr val="FF0000"/>
                </a:solidFill>
                <a:latin typeface="Times New Roman" pitchFamily="18" charset="0"/>
                <a:cs typeface="Times New Roman" pitchFamily="18" charset="0"/>
              </a:rPr>
              <a:t>trăm</a:t>
            </a:r>
            <a:endParaRPr lang="vi-VN" sz="3200" b="1" dirty="0">
              <a:solidFill>
                <a:srgbClr val="FF0000"/>
              </a:solidFill>
              <a:latin typeface="Times New Roman" pitchFamily="18" charset="0"/>
              <a:cs typeface="Times New Roman" pitchFamily="18" charset="0"/>
            </a:endParaRPr>
          </a:p>
        </p:txBody>
      </p:sp>
      <p:sp>
        <p:nvSpPr>
          <p:cNvPr id="12" name="Rectangle 11"/>
          <p:cNvSpPr/>
          <p:nvPr/>
        </p:nvSpPr>
        <p:spPr>
          <a:xfrm>
            <a:off x="260376" y="1124744"/>
            <a:ext cx="8208912" cy="1481175"/>
          </a:xfrm>
          <a:prstGeom prst="rect">
            <a:avLst/>
          </a:prstGeom>
        </p:spPr>
        <p:txBody>
          <a:bodyPr wrap="square">
            <a:spAutoFit/>
          </a:bodyPr>
          <a:lstStyle/>
          <a:p>
            <a:pPr algn="just">
              <a:lnSpc>
                <a:spcPct val="150000"/>
              </a:lnSpc>
              <a:spcAft>
                <a:spcPts val="0"/>
              </a:spcAft>
            </a:pPr>
            <a:r>
              <a:rPr lang="nl-NL" sz="3200" dirty="0">
                <a:latin typeface="Times New Roman"/>
                <a:ea typeface="Calibri"/>
                <a:cs typeface="Times New Roman"/>
              </a:rPr>
              <a:t>- Nồng độ phần trăm (C%) của một dung dịch cho biết số gam chất tan trong 100 g dung dịch.</a:t>
            </a:r>
            <a:endParaRPr lang="vi-VN" sz="3200" dirty="0">
              <a:effectLst/>
              <a:latin typeface="Times New Roman"/>
              <a:ea typeface="Calibri"/>
              <a:cs typeface="Times New Roman"/>
            </a:endParaRPr>
          </a:p>
        </p:txBody>
      </p:sp>
      <p:sp>
        <p:nvSpPr>
          <p:cNvPr id="2" name="Rectangle 1"/>
          <p:cNvSpPr/>
          <p:nvPr/>
        </p:nvSpPr>
        <p:spPr>
          <a:xfrm>
            <a:off x="323528" y="2556193"/>
            <a:ext cx="7272808" cy="584775"/>
          </a:xfrm>
          <a:prstGeom prst="rect">
            <a:avLst/>
          </a:prstGeom>
        </p:spPr>
        <p:txBody>
          <a:bodyPr wrap="square">
            <a:spAutoFit/>
          </a:bodyPr>
          <a:lstStyle/>
          <a:p>
            <a:pPr lvl="0"/>
            <a:r>
              <a:rPr lang="nl-NL" sz="3200" dirty="0">
                <a:solidFill>
                  <a:prstClr val="black"/>
                </a:solidFill>
                <a:latin typeface="Times New Roman"/>
                <a:ea typeface="Calibri"/>
              </a:rPr>
              <a:t>- Công thức tính nồng độ phần trăm</a:t>
            </a:r>
            <a:endParaRPr lang="vi-VN" sz="3200" dirty="0">
              <a:solidFill>
                <a:prstClr val="black"/>
              </a:solidFill>
            </a:endParaRPr>
          </a:p>
        </p:txBody>
      </p: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251520" y="3093743"/>
            <a:ext cx="2670800" cy="2160240"/>
          </a:xfrm>
          <a:prstGeom prst="rect">
            <a:avLst/>
          </a:prstGeom>
          <a:noFill/>
        </p:spPr>
      </p:pic>
      <p:sp>
        <p:nvSpPr>
          <p:cNvPr id="14" name="Rectangle 13"/>
          <p:cNvSpPr/>
          <p:nvPr/>
        </p:nvSpPr>
        <p:spPr>
          <a:xfrm>
            <a:off x="3198214" y="3162161"/>
            <a:ext cx="5544616" cy="2139047"/>
          </a:xfrm>
          <a:prstGeom prst="rect">
            <a:avLst/>
          </a:prstGeom>
        </p:spPr>
        <p:txBody>
          <a:bodyPr wrap="square">
            <a:spAutoFit/>
          </a:bodyPr>
          <a:lstStyle/>
          <a:p>
            <a:pPr algn="just">
              <a:lnSpc>
                <a:spcPts val="1500"/>
              </a:lnSpc>
              <a:spcAft>
                <a:spcPts val="0"/>
              </a:spcAft>
            </a:pPr>
            <a:r>
              <a:rPr lang="vi-VN" sz="3200" dirty="0">
                <a:latin typeface="Times New Roman"/>
                <a:ea typeface="Times New Roman"/>
                <a:cs typeface="Times New Roman"/>
              </a:rPr>
              <a:t>Trong đó</a:t>
            </a:r>
            <a:r>
              <a:rPr lang="vi-VN" sz="3200" dirty="0" smtClean="0">
                <a:latin typeface="Times New Roman"/>
                <a:ea typeface="Times New Roman"/>
                <a:cs typeface="Times New Roman"/>
              </a:rPr>
              <a:t>:</a:t>
            </a:r>
          </a:p>
          <a:p>
            <a:pPr algn="just">
              <a:lnSpc>
                <a:spcPts val="1500"/>
              </a:lnSpc>
              <a:spcAft>
                <a:spcPts val="0"/>
              </a:spcAft>
            </a:pPr>
            <a:endParaRPr lang="vi-VN" sz="3200" dirty="0">
              <a:latin typeface="Times New Roman"/>
              <a:ea typeface="Calibri"/>
              <a:cs typeface="Times New Roman"/>
            </a:endParaRPr>
          </a:p>
          <a:p>
            <a:pPr marL="342900" lvl="0" indent="-342900" algn="just">
              <a:lnSpc>
                <a:spcPts val="2400"/>
              </a:lnSpc>
              <a:spcAft>
                <a:spcPts val="0"/>
              </a:spcAft>
              <a:buSzPts val="1000"/>
              <a:buFont typeface="Symbol"/>
              <a:buChar char=""/>
              <a:tabLst>
                <a:tab pos="457200" algn="l"/>
              </a:tabLst>
            </a:pPr>
            <a:r>
              <a:rPr lang="vi-VN" sz="3200" b="1" dirty="0">
                <a:latin typeface="Times New Roman"/>
                <a:ea typeface="Times New Roman"/>
                <a:cs typeface="Times New Roman"/>
              </a:rPr>
              <a:t>C%:</a:t>
            </a:r>
            <a:r>
              <a:rPr lang="vi-VN" sz="3200" dirty="0">
                <a:latin typeface="Times New Roman"/>
                <a:ea typeface="Times New Roman"/>
                <a:cs typeface="Times New Roman"/>
              </a:rPr>
              <a:t> nồng độ phần </a:t>
            </a:r>
            <a:r>
              <a:rPr lang="vi-VN" sz="3200" dirty="0" smtClean="0">
                <a:latin typeface="Times New Roman"/>
                <a:ea typeface="Times New Roman"/>
                <a:cs typeface="Times New Roman"/>
              </a:rPr>
              <a:t>trăm</a:t>
            </a:r>
          </a:p>
          <a:p>
            <a:pPr marL="342900" lvl="0" indent="-342900" algn="just">
              <a:lnSpc>
                <a:spcPts val="2400"/>
              </a:lnSpc>
              <a:spcAft>
                <a:spcPts val="0"/>
              </a:spcAft>
              <a:buSzPts val="1000"/>
              <a:buFont typeface="Symbol"/>
              <a:buChar char=""/>
              <a:tabLst>
                <a:tab pos="457200" algn="l"/>
              </a:tabLst>
            </a:pPr>
            <a:endParaRPr lang="vi-VN" sz="3200" dirty="0">
              <a:latin typeface="Times New Roman"/>
              <a:ea typeface="Calibri"/>
              <a:cs typeface="Times New Roman"/>
            </a:endParaRPr>
          </a:p>
          <a:p>
            <a:pPr marL="342900" lvl="0" indent="-342900" algn="just">
              <a:lnSpc>
                <a:spcPts val="2400"/>
              </a:lnSpc>
              <a:spcAft>
                <a:spcPts val="0"/>
              </a:spcAft>
              <a:buSzPts val="1000"/>
              <a:buFont typeface="Symbol"/>
              <a:buChar char=""/>
              <a:tabLst>
                <a:tab pos="457200" algn="l"/>
              </a:tabLst>
            </a:pPr>
            <a:r>
              <a:rPr lang="vi-VN" sz="3200" b="1" dirty="0">
                <a:latin typeface="Times New Roman"/>
                <a:ea typeface="Times New Roman"/>
                <a:cs typeface="Times New Roman"/>
              </a:rPr>
              <a:t>m</a:t>
            </a:r>
            <a:r>
              <a:rPr lang="vi-VN" sz="3200" b="1" baseline="-25000" dirty="0">
                <a:latin typeface="Times New Roman"/>
                <a:ea typeface="Times New Roman"/>
                <a:cs typeface="Times New Roman"/>
              </a:rPr>
              <a:t>ct</a:t>
            </a:r>
            <a:r>
              <a:rPr lang="vi-VN" sz="3200" b="1" dirty="0">
                <a:latin typeface="Times New Roman"/>
                <a:ea typeface="Times New Roman"/>
                <a:cs typeface="Times New Roman"/>
              </a:rPr>
              <a:t>:</a:t>
            </a:r>
            <a:r>
              <a:rPr lang="vi-VN" sz="3200" dirty="0">
                <a:latin typeface="Times New Roman"/>
                <a:ea typeface="Times New Roman"/>
                <a:cs typeface="Times New Roman"/>
              </a:rPr>
              <a:t> khối lượng chất tan</a:t>
            </a:r>
            <a:endParaRPr lang="vi-VN" sz="3200" dirty="0">
              <a:latin typeface="Times New Roman"/>
              <a:ea typeface="Calibri"/>
              <a:cs typeface="Times New Roman"/>
            </a:endParaRPr>
          </a:p>
          <a:p>
            <a:pPr marL="342900" lvl="0" indent="-342900" algn="just">
              <a:lnSpc>
                <a:spcPct val="150000"/>
              </a:lnSpc>
              <a:spcAft>
                <a:spcPts val="0"/>
              </a:spcAft>
              <a:buSzPts val="1000"/>
              <a:buFont typeface="Symbol"/>
              <a:buChar char=""/>
              <a:tabLst>
                <a:tab pos="457200" algn="l"/>
              </a:tabLst>
            </a:pPr>
            <a:r>
              <a:rPr lang="vi-VN" sz="3200" b="1" dirty="0">
                <a:latin typeface="Times New Roman"/>
                <a:ea typeface="Times New Roman"/>
                <a:cs typeface="Times New Roman"/>
              </a:rPr>
              <a:t>m</a:t>
            </a:r>
            <a:r>
              <a:rPr lang="vi-VN" sz="3200" b="1" baseline="-25000" dirty="0">
                <a:latin typeface="Times New Roman"/>
                <a:ea typeface="Times New Roman"/>
                <a:cs typeface="Times New Roman"/>
              </a:rPr>
              <a:t>dd</a:t>
            </a:r>
            <a:r>
              <a:rPr lang="vi-VN" sz="3200" b="1" dirty="0">
                <a:latin typeface="Times New Roman"/>
                <a:ea typeface="Times New Roman"/>
                <a:cs typeface="Times New Roman"/>
              </a:rPr>
              <a:t>: </a:t>
            </a:r>
            <a:r>
              <a:rPr lang="vi-VN" sz="3200" dirty="0">
                <a:latin typeface="Times New Roman"/>
                <a:ea typeface="Times New Roman"/>
                <a:cs typeface="Times New Roman"/>
              </a:rPr>
              <a:t>khối lượng dung dịch</a:t>
            </a:r>
            <a:endParaRPr lang="vi-VN" sz="3200" dirty="0">
              <a:effectLst/>
              <a:latin typeface="Times New Roman"/>
              <a:ea typeface="Calibri"/>
              <a:cs typeface="Times New Roman"/>
            </a:endParaRPr>
          </a:p>
        </p:txBody>
      </p:sp>
      <p:sp>
        <p:nvSpPr>
          <p:cNvPr id="15" name="Rectangle 14"/>
          <p:cNvSpPr/>
          <p:nvPr/>
        </p:nvSpPr>
        <p:spPr>
          <a:xfrm>
            <a:off x="201713" y="5301208"/>
            <a:ext cx="8892479" cy="1384995"/>
          </a:xfrm>
          <a:prstGeom prst="rect">
            <a:avLst/>
          </a:prstGeom>
        </p:spPr>
        <p:txBody>
          <a:bodyPr wrap="square">
            <a:spAutoFit/>
          </a:bodyPr>
          <a:lstStyle/>
          <a:p>
            <a:pPr algn="just">
              <a:lnSpc>
                <a:spcPct val="150000"/>
              </a:lnSpc>
              <a:spcAft>
                <a:spcPts val="0"/>
              </a:spcAft>
            </a:pPr>
            <a:r>
              <a:rPr lang="vi-VN" sz="2800" dirty="0">
                <a:latin typeface="Times New Roman"/>
                <a:ea typeface="Times New Roman"/>
                <a:cs typeface="Times New Roman"/>
              </a:rPr>
              <a:t>Công thức tính mdd:</a:t>
            </a:r>
            <a:endParaRPr lang="vi-VN" sz="2800" dirty="0">
              <a:latin typeface="Times New Roman"/>
              <a:ea typeface="Calibri"/>
              <a:cs typeface="Times New Roman"/>
            </a:endParaRPr>
          </a:p>
          <a:p>
            <a:pPr algn="just">
              <a:lnSpc>
                <a:spcPct val="150000"/>
              </a:lnSpc>
              <a:spcAft>
                <a:spcPts val="0"/>
              </a:spcAft>
            </a:pPr>
            <a:r>
              <a:rPr lang="vi-VN" sz="2800" dirty="0">
                <a:latin typeface="Times New Roman"/>
                <a:ea typeface="Times New Roman"/>
                <a:cs typeface="Times New Roman"/>
              </a:rPr>
              <a:t>m</a:t>
            </a:r>
            <a:r>
              <a:rPr lang="vi-VN" sz="2800" baseline="-25000" dirty="0">
                <a:latin typeface="Times New Roman"/>
                <a:ea typeface="Times New Roman"/>
                <a:cs typeface="Times New Roman"/>
              </a:rPr>
              <a:t>dd</a:t>
            </a:r>
            <a:r>
              <a:rPr lang="vi-VN" sz="2800" dirty="0">
                <a:latin typeface="Times New Roman"/>
                <a:ea typeface="Times New Roman"/>
                <a:cs typeface="Times New Roman"/>
              </a:rPr>
              <a:t> = m</a:t>
            </a:r>
            <a:r>
              <a:rPr lang="vi-VN" sz="2800" baseline="-25000" dirty="0">
                <a:latin typeface="Times New Roman"/>
                <a:ea typeface="Times New Roman"/>
                <a:cs typeface="Times New Roman"/>
              </a:rPr>
              <a:t>ct</a:t>
            </a:r>
            <a:r>
              <a:rPr lang="vi-VN" sz="2800" dirty="0">
                <a:latin typeface="Times New Roman"/>
                <a:ea typeface="Times New Roman"/>
                <a:cs typeface="Times New Roman"/>
              </a:rPr>
              <a:t> + m</a:t>
            </a:r>
            <a:r>
              <a:rPr lang="vi-VN" sz="2800" baseline="-25000" dirty="0">
                <a:latin typeface="Times New Roman"/>
                <a:ea typeface="Times New Roman"/>
                <a:cs typeface="Times New Roman"/>
              </a:rPr>
              <a:t>dm</a:t>
            </a:r>
            <a:r>
              <a:rPr lang="vi-VN" sz="2800" dirty="0">
                <a:latin typeface="Times New Roman"/>
                <a:ea typeface="Times New Roman"/>
                <a:cs typeface="Times New Roman"/>
              </a:rPr>
              <a:t> (trong đó m</a:t>
            </a:r>
            <a:r>
              <a:rPr lang="vi-VN" sz="2800" baseline="-25000" dirty="0">
                <a:latin typeface="Times New Roman"/>
                <a:ea typeface="Times New Roman"/>
                <a:cs typeface="Times New Roman"/>
              </a:rPr>
              <a:t>dm</a:t>
            </a:r>
            <a:r>
              <a:rPr lang="vi-VN" sz="2800" dirty="0">
                <a:latin typeface="Times New Roman"/>
                <a:ea typeface="Times New Roman"/>
                <a:cs typeface="Times New Roman"/>
              </a:rPr>
              <a:t> là khối lượng của dung môi)</a:t>
            </a:r>
            <a:endParaRPr lang="vi-VN" sz="2800" dirty="0">
              <a:effectLst/>
              <a:latin typeface="Times New Roman"/>
              <a:ea typeface="Calibri"/>
              <a:cs typeface="Times New Roman"/>
            </a:endParaRPr>
          </a:p>
        </p:txBody>
      </p:sp>
    </p:spTree>
    <p:extLst>
      <p:ext uri="{BB962C8B-B14F-4D97-AF65-F5344CB8AC3E}">
        <p14:creationId xmlns:p14="http://schemas.microsoft.com/office/powerpoint/2010/main" val="31813275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1760" y="-27384"/>
            <a:ext cx="4752528"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THẢO LUẬN NHÓM</a:t>
            </a:r>
            <a:endParaRPr lang="vi-VN" sz="3200" b="1" dirty="0">
              <a:solidFill>
                <a:srgbClr val="FF0000"/>
              </a:solidFill>
              <a:latin typeface="Times New Roman" pitchFamily="18" charset="0"/>
              <a:cs typeface="Times New Roman" pitchFamily="18" charset="0"/>
            </a:endParaRPr>
          </a:p>
        </p:txBody>
      </p:sp>
      <p:sp>
        <p:nvSpPr>
          <p:cNvPr id="2" name="Rectangle 1"/>
          <p:cNvSpPr/>
          <p:nvPr/>
        </p:nvSpPr>
        <p:spPr>
          <a:xfrm>
            <a:off x="323528" y="571683"/>
            <a:ext cx="8568952" cy="1077218"/>
          </a:xfrm>
          <a:prstGeom prst="rect">
            <a:avLst/>
          </a:prstGeom>
        </p:spPr>
        <p:txBody>
          <a:bodyPr wrap="square">
            <a:spAutoFit/>
          </a:bodyPr>
          <a:lstStyle/>
          <a:p>
            <a:r>
              <a:rPr lang="vi-VN" sz="3200" dirty="0" smtClean="0">
                <a:solidFill>
                  <a:srgbClr val="000000"/>
                </a:solidFill>
                <a:latin typeface="+mj-lt"/>
              </a:rPr>
              <a:t>1. Tính </a:t>
            </a:r>
            <a:r>
              <a:rPr lang="vi-VN" sz="3200" dirty="0">
                <a:solidFill>
                  <a:srgbClr val="000000"/>
                </a:solidFill>
                <a:latin typeface="+mj-lt"/>
              </a:rPr>
              <a:t>khối lượng H</a:t>
            </a:r>
            <a:r>
              <a:rPr lang="vi-VN" sz="3200" baseline="-25000" dirty="0">
                <a:solidFill>
                  <a:srgbClr val="000000"/>
                </a:solidFill>
                <a:latin typeface="+mj-lt"/>
              </a:rPr>
              <a:t>2</a:t>
            </a:r>
            <a:r>
              <a:rPr lang="vi-VN" sz="3200" dirty="0">
                <a:solidFill>
                  <a:srgbClr val="000000"/>
                </a:solidFill>
                <a:latin typeface="+mj-lt"/>
              </a:rPr>
              <a:t>SO</a:t>
            </a:r>
            <a:r>
              <a:rPr lang="vi-VN" sz="3200" baseline="-25000" dirty="0">
                <a:solidFill>
                  <a:srgbClr val="000000"/>
                </a:solidFill>
                <a:latin typeface="+mj-lt"/>
              </a:rPr>
              <a:t>4</a:t>
            </a:r>
            <a:r>
              <a:rPr lang="vi-VN" sz="3200" dirty="0">
                <a:solidFill>
                  <a:srgbClr val="000000"/>
                </a:solidFill>
                <a:latin typeface="+mj-lt"/>
              </a:rPr>
              <a:t> có trong 20 gam dung dịch H</a:t>
            </a:r>
            <a:r>
              <a:rPr lang="vi-VN" sz="3200" baseline="-25000" dirty="0">
                <a:solidFill>
                  <a:srgbClr val="000000"/>
                </a:solidFill>
                <a:latin typeface="+mj-lt"/>
              </a:rPr>
              <a:t>2</a:t>
            </a:r>
            <a:r>
              <a:rPr lang="vi-VN" sz="3200" dirty="0">
                <a:solidFill>
                  <a:srgbClr val="000000"/>
                </a:solidFill>
                <a:latin typeface="+mj-lt"/>
              </a:rPr>
              <a:t>SO</a:t>
            </a:r>
            <a:r>
              <a:rPr lang="vi-VN" sz="3200" baseline="-25000" dirty="0">
                <a:solidFill>
                  <a:srgbClr val="000000"/>
                </a:solidFill>
                <a:latin typeface="+mj-lt"/>
              </a:rPr>
              <a:t>4</a:t>
            </a:r>
            <a:r>
              <a:rPr lang="vi-VN" sz="3200" dirty="0">
                <a:solidFill>
                  <a:srgbClr val="000000"/>
                </a:solidFill>
                <a:latin typeface="+mj-lt"/>
              </a:rPr>
              <a:t> 98%.</a:t>
            </a:r>
            <a:endParaRPr lang="vi-VN" sz="3200" dirty="0">
              <a:latin typeface="+mj-lt"/>
            </a:endParaRPr>
          </a:p>
        </p:txBody>
      </p:sp>
      <p:sp>
        <p:nvSpPr>
          <p:cNvPr id="3" name="Rectangle 2"/>
          <p:cNvSpPr/>
          <p:nvPr/>
        </p:nvSpPr>
        <p:spPr>
          <a:xfrm>
            <a:off x="294634" y="1844824"/>
            <a:ext cx="8496944" cy="584775"/>
          </a:xfrm>
          <a:prstGeom prst="rect">
            <a:avLst/>
          </a:prstGeom>
        </p:spPr>
        <p:txBody>
          <a:bodyPr wrap="square">
            <a:spAutoFit/>
          </a:bodyPr>
          <a:lstStyle/>
          <a:p>
            <a:r>
              <a:rPr lang="vi-VN" sz="3200" dirty="0">
                <a:solidFill>
                  <a:srgbClr val="000000"/>
                </a:solidFill>
                <a:latin typeface="+mj-lt"/>
              </a:rPr>
              <a:t>Nồng độ phần trăm được xác định bằng biểu thức:</a:t>
            </a:r>
            <a:endParaRPr lang="vi-VN" sz="3200" dirty="0">
              <a:latin typeface="+mj-lt"/>
            </a:endParaRPr>
          </a:p>
        </p:txBody>
      </p:sp>
      <p:sp>
        <p:nvSpPr>
          <p:cNvPr id="6" name="TextBox 5"/>
          <p:cNvSpPr txBox="1"/>
          <p:nvPr/>
        </p:nvSpPr>
        <p:spPr>
          <a:xfrm>
            <a:off x="1403648" y="2852936"/>
            <a:ext cx="1656184" cy="584775"/>
          </a:xfrm>
          <a:prstGeom prst="rect">
            <a:avLst/>
          </a:prstGeom>
          <a:noFill/>
        </p:spPr>
        <p:txBody>
          <a:bodyPr wrap="square" rtlCol="0">
            <a:spAutoFit/>
          </a:bodyPr>
          <a:lstStyle/>
          <a:p>
            <a:r>
              <a:rPr lang="vi-VN" sz="3200" dirty="0" smtClean="0">
                <a:latin typeface="+mj-lt"/>
              </a:rPr>
              <a:t>C% =</a:t>
            </a:r>
            <a:endParaRPr lang="vi-VN" sz="3200" dirty="0">
              <a:latin typeface="+mj-lt"/>
            </a:endParaRPr>
          </a:p>
        </p:txBody>
      </p:sp>
      <p:cxnSp>
        <p:nvCxnSpPr>
          <p:cNvPr id="9" name="Straight Connector 8"/>
          <p:cNvCxnSpPr/>
          <p:nvPr/>
        </p:nvCxnSpPr>
        <p:spPr>
          <a:xfrm>
            <a:off x="2699792" y="3145323"/>
            <a:ext cx="720080"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2627784" y="2556193"/>
            <a:ext cx="936104" cy="584775"/>
          </a:xfrm>
          <a:prstGeom prst="rect">
            <a:avLst/>
          </a:prstGeom>
          <a:noFill/>
        </p:spPr>
        <p:txBody>
          <a:bodyPr wrap="square" rtlCol="0">
            <a:spAutoFit/>
          </a:bodyPr>
          <a:lstStyle/>
          <a:p>
            <a:r>
              <a:rPr lang="vi-VN" sz="3200" dirty="0" smtClean="0">
                <a:latin typeface="+mj-lt"/>
              </a:rPr>
              <a:t>m</a:t>
            </a:r>
            <a:r>
              <a:rPr lang="vi-VN" sz="3200" baseline="-25000" dirty="0" smtClean="0">
                <a:latin typeface="+mj-lt"/>
              </a:rPr>
              <a:t>ct</a:t>
            </a:r>
            <a:endParaRPr lang="vi-VN" sz="3200" dirty="0">
              <a:latin typeface="+mj-lt"/>
            </a:endParaRPr>
          </a:p>
        </p:txBody>
      </p:sp>
      <p:sp>
        <p:nvSpPr>
          <p:cNvPr id="11" name="TextBox 10"/>
          <p:cNvSpPr txBox="1"/>
          <p:nvPr/>
        </p:nvSpPr>
        <p:spPr>
          <a:xfrm>
            <a:off x="2987824" y="3852337"/>
            <a:ext cx="936104" cy="584775"/>
          </a:xfrm>
          <a:prstGeom prst="rect">
            <a:avLst/>
          </a:prstGeom>
          <a:noFill/>
        </p:spPr>
        <p:txBody>
          <a:bodyPr wrap="square" rtlCol="0">
            <a:spAutoFit/>
          </a:bodyPr>
          <a:lstStyle/>
          <a:p>
            <a:r>
              <a:rPr lang="vi-VN" sz="3200" dirty="0">
                <a:latin typeface="+mj-lt"/>
              </a:rPr>
              <a:t>m</a:t>
            </a:r>
            <a:r>
              <a:rPr lang="vi-VN" sz="3200" baseline="-25000" dirty="0" smtClean="0">
                <a:latin typeface="+mj-lt"/>
              </a:rPr>
              <a:t>dd</a:t>
            </a:r>
            <a:endParaRPr lang="vi-VN" sz="3200" dirty="0">
              <a:latin typeface="+mj-lt"/>
            </a:endParaRPr>
          </a:p>
        </p:txBody>
      </p:sp>
      <p:sp>
        <p:nvSpPr>
          <p:cNvPr id="12" name="TextBox 11"/>
          <p:cNvSpPr txBox="1"/>
          <p:nvPr/>
        </p:nvSpPr>
        <p:spPr>
          <a:xfrm>
            <a:off x="3419872" y="2852936"/>
            <a:ext cx="1188132" cy="584775"/>
          </a:xfrm>
          <a:prstGeom prst="rect">
            <a:avLst/>
          </a:prstGeom>
          <a:noFill/>
        </p:spPr>
        <p:txBody>
          <a:bodyPr wrap="square" rtlCol="0">
            <a:spAutoFit/>
          </a:bodyPr>
          <a:lstStyle/>
          <a:p>
            <a:r>
              <a:rPr lang="vi-VN" sz="3200" dirty="0" smtClean="0">
                <a:latin typeface="+mj-lt"/>
              </a:rPr>
              <a:t>100%</a:t>
            </a:r>
            <a:endParaRPr lang="vi-VN" sz="3200" dirty="0">
              <a:latin typeface="+mj-lt"/>
            </a:endParaRPr>
          </a:p>
        </p:txBody>
      </p:sp>
      <p:cxnSp>
        <p:nvCxnSpPr>
          <p:cNvPr id="14" name="Straight Arrow Connector 13"/>
          <p:cNvCxnSpPr/>
          <p:nvPr/>
        </p:nvCxnSpPr>
        <p:spPr>
          <a:xfrm>
            <a:off x="294634" y="4437112"/>
            <a:ext cx="67696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276320" y="4144724"/>
            <a:ext cx="936104" cy="584775"/>
          </a:xfrm>
          <a:prstGeom prst="rect">
            <a:avLst/>
          </a:prstGeom>
          <a:noFill/>
        </p:spPr>
        <p:txBody>
          <a:bodyPr wrap="square" rtlCol="0">
            <a:spAutoFit/>
          </a:bodyPr>
          <a:lstStyle/>
          <a:p>
            <a:r>
              <a:rPr lang="vi-VN" sz="3200" dirty="0" smtClean="0">
                <a:latin typeface="+mj-lt"/>
              </a:rPr>
              <a:t>m</a:t>
            </a:r>
            <a:r>
              <a:rPr lang="vi-VN" sz="3200" baseline="-25000" dirty="0" smtClean="0">
                <a:latin typeface="+mj-lt"/>
              </a:rPr>
              <a:t>ct</a:t>
            </a:r>
            <a:r>
              <a:rPr lang="vi-VN" sz="3200" dirty="0" smtClean="0">
                <a:latin typeface="+mj-lt"/>
              </a:rPr>
              <a:t>=</a:t>
            </a:r>
            <a:endParaRPr lang="vi-VN" sz="3200" dirty="0">
              <a:latin typeface="+mj-lt"/>
            </a:endParaRPr>
          </a:p>
        </p:txBody>
      </p:sp>
      <p:cxnSp>
        <p:nvCxnSpPr>
          <p:cNvPr id="17" name="Straight Connector 16"/>
          <p:cNvCxnSpPr/>
          <p:nvPr/>
        </p:nvCxnSpPr>
        <p:spPr>
          <a:xfrm>
            <a:off x="2411760" y="4437112"/>
            <a:ext cx="1168467"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2223344" y="3852337"/>
            <a:ext cx="908496" cy="584775"/>
          </a:xfrm>
          <a:prstGeom prst="rect">
            <a:avLst/>
          </a:prstGeom>
          <a:noFill/>
        </p:spPr>
        <p:txBody>
          <a:bodyPr wrap="square" rtlCol="0">
            <a:spAutoFit/>
          </a:bodyPr>
          <a:lstStyle/>
          <a:p>
            <a:r>
              <a:rPr lang="vi-VN" sz="3200" dirty="0" smtClean="0">
                <a:latin typeface="+mj-lt"/>
              </a:rPr>
              <a:t>C% </a:t>
            </a:r>
            <a:endParaRPr lang="vi-VN" sz="3200" dirty="0">
              <a:latin typeface="+mj-lt"/>
            </a:endParaRPr>
          </a:p>
        </p:txBody>
      </p:sp>
      <p:sp>
        <p:nvSpPr>
          <p:cNvPr id="19" name="TextBox 18"/>
          <p:cNvSpPr txBox="1"/>
          <p:nvPr/>
        </p:nvSpPr>
        <p:spPr>
          <a:xfrm>
            <a:off x="2580995" y="3068960"/>
            <a:ext cx="936104" cy="584775"/>
          </a:xfrm>
          <a:prstGeom prst="rect">
            <a:avLst/>
          </a:prstGeom>
          <a:noFill/>
        </p:spPr>
        <p:txBody>
          <a:bodyPr wrap="square" rtlCol="0">
            <a:spAutoFit/>
          </a:bodyPr>
          <a:lstStyle/>
          <a:p>
            <a:r>
              <a:rPr lang="vi-VN" sz="3200" dirty="0">
                <a:latin typeface="+mj-lt"/>
              </a:rPr>
              <a:t>m</a:t>
            </a:r>
            <a:r>
              <a:rPr lang="vi-VN" sz="3200" baseline="-25000" dirty="0" smtClean="0">
                <a:latin typeface="+mj-lt"/>
              </a:rPr>
              <a:t>dd</a:t>
            </a:r>
            <a:endParaRPr lang="vi-VN" sz="3200" dirty="0">
              <a:latin typeface="+mj-lt"/>
            </a:endParaRPr>
          </a:p>
        </p:txBody>
      </p:sp>
      <p:sp>
        <p:nvSpPr>
          <p:cNvPr id="21" name="TextBox 20"/>
          <p:cNvSpPr txBox="1"/>
          <p:nvPr/>
        </p:nvSpPr>
        <p:spPr>
          <a:xfrm>
            <a:off x="2339752" y="4572417"/>
            <a:ext cx="1188132" cy="584775"/>
          </a:xfrm>
          <a:prstGeom prst="rect">
            <a:avLst/>
          </a:prstGeom>
          <a:noFill/>
        </p:spPr>
        <p:txBody>
          <a:bodyPr wrap="square" rtlCol="0">
            <a:spAutoFit/>
          </a:bodyPr>
          <a:lstStyle/>
          <a:p>
            <a:r>
              <a:rPr lang="vi-VN" sz="3200" dirty="0" smtClean="0">
                <a:latin typeface="+mj-lt"/>
              </a:rPr>
              <a:t>100%</a:t>
            </a:r>
            <a:endParaRPr lang="vi-VN" sz="3200" dirty="0">
              <a:latin typeface="+mj-lt"/>
            </a:endParaRPr>
          </a:p>
        </p:txBody>
      </p:sp>
      <p:sp>
        <p:nvSpPr>
          <p:cNvPr id="22" name="TextBox 21"/>
          <p:cNvSpPr txBox="1"/>
          <p:nvPr/>
        </p:nvSpPr>
        <p:spPr>
          <a:xfrm>
            <a:off x="3851920" y="4149080"/>
            <a:ext cx="432048" cy="523220"/>
          </a:xfrm>
          <a:prstGeom prst="rect">
            <a:avLst/>
          </a:prstGeom>
          <a:noFill/>
        </p:spPr>
        <p:txBody>
          <a:bodyPr wrap="square" rtlCol="0">
            <a:spAutoFit/>
          </a:bodyPr>
          <a:lstStyle/>
          <a:p>
            <a:r>
              <a:rPr lang="vi-VN" sz="2800" dirty="0" smtClean="0">
                <a:latin typeface="+mj-lt"/>
              </a:rPr>
              <a:t>=</a:t>
            </a:r>
            <a:endParaRPr lang="vi-VN" sz="2800" dirty="0">
              <a:latin typeface="+mj-lt"/>
            </a:endParaRPr>
          </a:p>
        </p:txBody>
      </p:sp>
      <p:sp>
        <p:nvSpPr>
          <p:cNvPr id="23" name="TextBox 22"/>
          <p:cNvSpPr txBox="1"/>
          <p:nvPr/>
        </p:nvSpPr>
        <p:spPr>
          <a:xfrm>
            <a:off x="4271386" y="3674301"/>
            <a:ext cx="1524750" cy="584775"/>
          </a:xfrm>
          <a:prstGeom prst="rect">
            <a:avLst/>
          </a:prstGeom>
          <a:noFill/>
        </p:spPr>
        <p:txBody>
          <a:bodyPr wrap="square" rtlCol="0">
            <a:spAutoFit/>
          </a:bodyPr>
          <a:lstStyle/>
          <a:p>
            <a:r>
              <a:rPr lang="vi-VN" sz="3200" dirty="0" smtClean="0">
                <a:latin typeface="+mj-lt"/>
              </a:rPr>
              <a:t>98%.20 </a:t>
            </a:r>
            <a:endParaRPr lang="vi-VN" sz="3200" dirty="0">
              <a:latin typeface="+mj-lt"/>
            </a:endParaRPr>
          </a:p>
        </p:txBody>
      </p:sp>
      <p:sp>
        <p:nvSpPr>
          <p:cNvPr id="24" name="TextBox 23"/>
          <p:cNvSpPr txBox="1"/>
          <p:nvPr/>
        </p:nvSpPr>
        <p:spPr>
          <a:xfrm>
            <a:off x="4283968" y="4512202"/>
            <a:ext cx="1188132" cy="584775"/>
          </a:xfrm>
          <a:prstGeom prst="rect">
            <a:avLst/>
          </a:prstGeom>
          <a:noFill/>
        </p:spPr>
        <p:txBody>
          <a:bodyPr wrap="square" rtlCol="0">
            <a:spAutoFit/>
          </a:bodyPr>
          <a:lstStyle/>
          <a:p>
            <a:r>
              <a:rPr lang="vi-VN" sz="3200" dirty="0" smtClean="0">
                <a:latin typeface="+mj-lt"/>
              </a:rPr>
              <a:t>100%</a:t>
            </a:r>
            <a:endParaRPr lang="vi-VN" sz="3200" dirty="0">
              <a:latin typeface="+mj-lt"/>
            </a:endParaRPr>
          </a:p>
        </p:txBody>
      </p:sp>
      <p:cxnSp>
        <p:nvCxnSpPr>
          <p:cNvPr id="26" name="Straight Connector 25"/>
          <p:cNvCxnSpPr/>
          <p:nvPr/>
        </p:nvCxnSpPr>
        <p:spPr>
          <a:xfrm>
            <a:off x="4283968" y="4437112"/>
            <a:ext cx="1188132" cy="0"/>
          </a:xfrm>
          <a:prstGeom prst="line">
            <a:avLst/>
          </a:prstGeom>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5580112" y="4149080"/>
            <a:ext cx="432048" cy="523220"/>
          </a:xfrm>
          <a:prstGeom prst="rect">
            <a:avLst/>
          </a:prstGeom>
          <a:noFill/>
        </p:spPr>
        <p:txBody>
          <a:bodyPr wrap="square" rtlCol="0">
            <a:spAutoFit/>
          </a:bodyPr>
          <a:lstStyle/>
          <a:p>
            <a:r>
              <a:rPr lang="vi-VN" sz="2800" dirty="0" smtClean="0">
                <a:latin typeface="+mj-lt"/>
              </a:rPr>
              <a:t>=</a:t>
            </a:r>
            <a:endParaRPr lang="vi-VN" sz="2800" dirty="0">
              <a:latin typeface="+mj-lt"/>
            </a:endParaRPr>
          </a:p>
        </p:txBody>
      </p:sp>
      <p:sp>
        <p:nvSpPr>
          <p:cNvPr id="28" name="TextBox 27"/>
          <p:cNvSpPr txBox="1"/>
          <p:nvPr/>
        </p:nvSpPr>
        <p:spPr>
          <a:xfrm>
            <a:off x="6026888" y="4001768"/>
            <a:ext cx="1569447" cy="584775"/>
          </a:xfrm>
          <a:prstGeom prst="rect">
            <a:avLst/>
          </a:prstGeom>
          <a:noFill/>
        </p:spPr>
        <p:txBody>
          <a:bodyPr wrap="square" rtlCol="0">
            <a:spAutoFit/>
          </a:bodyPr>
          <a:lstStyle/>
          <a:p>
            <a:r>
              <a:rPr lang="vi-VN" sz="3200" dirty="0" smtClean="0">
                <a:latin typeface="+mj-lt"/>
              </a:rPr>
              <a:t>16,9 g </a:t>
            </a:r>
            <a:endParaRPr lang="vi-VN" sz="3200" dirty="0">
              <a:latin typeface="+mj-lt"/>
            </a:endParaRPr>
          </a:p>
        </p:txBody>
      </p:sp>
      <p:sp>
        <p:nvSpPr>
          <p:cNvPr id="4" name="Rectangle 3"/>
          <p:cNvSpPr/>
          <p:nvPr/>
        </p:nvSpPr>
        <p:spPr>
          <a:xfrm>
            <a:off x="179512" y="5445224"/>
            <a:ext cx="5112568" cy="1569660"/>
          </a:xfrm>
          <a:prstGeom prst="rect">
            <a:avLst/>
          </a:prstGeom>
        </p:spPr>
        <p:txBody>
          <a:bodyPr wrap="square">
            <a:spAutoFit/>
          </a:bodyPr>
          <a:lstStyle/>
          <a:p>
            <a:pPr lvl="0" eaLnBrk="0" fontAlgn="base" hangingPunct="0">
              <a:spcBef>
                <a:spcPct val="0"/>
              </a:spcBef>
              <a:spcAft>
                <a:spcPct val="0"/>
              </a:spcAft>
            </a:pPr>
            <a:r>
              <a:rPr lang="en-US" altLang="en-US" sz="3200" b="1" dirty="0" err="1">
                <a:latin typeface="Times New Roman" pitchFamily="18" charset="0"/>
                <a:ea typeface="Calibri" panose="020F0502020204030204" pitchFamily="34" charset="0"/>
                <a:cs typeface="Times New Roman" pitchFamily="18" charset="0"/>
              </a:rPr>
              <a:t>Lưu</a:t>
            </a:r>
            <a:r>
              <a:rPr lang="en-US" altLang="en-US" sz="3200" b="1" dirty="0">
                <a:latin typeface="Times New Roman" pitchFamily="18" charset="0"/>
                <a:ea typeface="Calibri" panose="020F0502020204030204" pitchFamily="34" charset="0"/>
                <a:cs typeface="Times New Roman" pitchFamily="18" charset="0"/>
              </a:rPr>
              <a:t> ý:</a:t>
            </a:r>
            <a:r>
              <a:rPr lang="en-US" altLang="en-US" sz="3200" b="1" dirty="0">
                <a:latin typeface="Times New Roman" pitchFamily="18" charset="0"/>
                <a:ea typeface="Times New Roman" panose="02020603050405020304" pitchFamily="18" charset="0"/>
                <a:cs typeface="Times New Roman" pitchFamily="18" charset="0"/>
              </a:rPr>
              <a:t> </a:t>
            </a:r>
            <a:r>
              <a:rPr lang="en-US" altLang="en-US" sz="3200" b="1" dirty="0" err="1">
                <a:latin typeface="Times New Roman" pitchFamily="18" charset="0"/>
                <a:ea typeface="Calibri" panose="020F0502020204030204" pitchFamily="34" charset="0"/>
                <a:cs typeface="Times New Roman" pitchFamily="18" charset="0"/>
              </a:rPr>
              <a:t>Mối</a:t>
            </a:r>
            <a:r>
              <a:rPr lang="en-US" altLang="en-US" sz="3200" b="1" dirty="0">
                <a:latin typeface="Times New Roman" pitchFamily="18" charset="0"/>
                <a:ea typeface="Calibri" panose="020F0502020204030204" pitchFamily="34" charset="0"/>
                <a:cs typeface="Times New Roman" pitchFamily="18" charset="0"/>
              </a:rPr>
              <a:t> </a:t>
            </a:r>
            <a:r>
              <a:rPr lang="en-US" altLang="en-US" sz="3200" b="1" dirty="0" err="1">
                <a:latin typeface="Times New Roman" pitchFamily="18" charset="0"/>
                <a:ea typeface="Calibri" panose="020F0502020204030204" pitchFamily="34" charset="0"/>
                <a:cs typeface="Times New Roman" pitchFamily="18" charset="0"/>
              </a:rPr>
              <a:t>quan</a:t>
            </a:r>
            <a:r>
              <a:rPr lang="en-US" altLang="en-US" sz="3200" b="1" dirty="0">
                <a:latin typeface="Times New Roman" pitchFamily="18" charset="0"/>
                <a:ea typeface="Calibri" panose="020F0502020204030204" pitchFamily="34" charset="0"/>
                <a:cs typeface="Times New Roman" pitchFamily="18" charset="0"/>
              </a:rPr>
              <a:t> </a:t>
            </a:r>
            <a:r>
              <a:rPr lang="en-US" altLang="en-US" sz="3200" b="1" dirty="0" err="1">
                <a:latin typeface="Times New Roman" pitchFamily="18" charset="0"/>
                <a:ea typeface="Calibri" panose="020F0502020204030204" pitchFamily="34" charset="0"/>
                <a:cs typeface="Times New Roman" pitchFamily="18" charset="0"/>
              </a:rPr>
              <a:t>hệ</a:t>
            </a:r>
            <a:r>
              <a:rPr lang="en-US" altLang="en-US" sz="3200" b="1" dirty="0">
                <a:latin typeface="Times New Roman" pitchFamily="18" charset="0"/>
                <a:ea typeface="Calibri" panose="020F0502020204030204" pitchFamily="34" charset="0"/>
                <a:cs typeface="Times New Roman" pitchFamily="18" charset="0"/>
              </a:rPr>
              <a:t> </a:t>
            </a:r>
            <a:r>
              <a:rPr lang="en-US" altLang="en-US" sz="3200" b="1" dirty="0" err="1">
                <a:latin typeface="Times New Roman" pitchFamily="18" charset="0"/>
                <a:ea typeface="Calibri" panose="020F0502020204030204" pitchFamily="34" charset="0"/>
                <a:cs typeface="Times New Roman" pitchFamily="18" charset="0"/>
              </a:rPr>
              <a:t>giữa</a:t>
            </a:r>
            <a:r>
              <a:rPr lang="en-US" altLang="en-US" sz="3200" b="1" dirty="0">
                <a:latin typeface="Times New Roman" pitchFamily="18" charset="0"/>
                <a:ea typeface="Calibri" panose="020F0502020204030204" pitchFamily="34" charset="0"/>
                <a:cs typeface="Times New Roman" pitchFamily="18" charset="0"/>
              </a:rPr>
              <a:t> </a:t>
            </a:r>
            <a:r>
              <a:rPr lang="en-US" altLang="en-US" sz="3200" b="1" dirty="0" err="1">
                <a:latin typeface="Times New Roman" pitchFamily="18" charset="0"/>
                <a:ea typeface="Calibri" panose="020F0502020204030204" pitchFamily="34" charset="0"/>
                <a:cs typeface="Times New Roman" pitchFamily="18" charset="0"/>
              </a:rPr>
              <a:t>nồng</a:t>
            </a:r>
            <a:r>
              <a:rPr lang="en-US" altLang="en-US" sz="3200" b="1" dirty="0">
                <a:latin typeface="Times New Roman" pitchFamily="18" charset="0"/>
                <a:ea typeface="Calibri" panose="020F0502020204030204" pitchFamily="34" charset="0"/>
                <a:cs typeface="Times New Roman" pitchFamily="18" charset="0"/>
              </a:rPr>
              <a:t> </a:t>
            </a:r>
            <a:r>
              <a:rPr lang="en-US" altLang="en-US" sz="3200" b="1" dirty="0" err="1">
                <a:latin typeface="Times New Roman" pitchFamily="18" charset="0"/>
                <a:ea typeface="Calibri" panose="020F0502020204030204" pitchFamily="34" charset="0"/>
                <a:cs typeface="Times New Roman" pitchFamily="18" charset="0"/>
              </a:rPr>
              <a:t>độ</a:t>
            </a:r>
            <a:r>
              <a:rPr lang="en-US" altLang="en-US" sz="3200" b="1" dirty="0">
                <a:latin typeface="Times New Roman" pitchFamily="18" charset="0"/>
                <a:ea typeface="Calibri" panose="020F0502020204030204" pitchFamily="34" charset="0"/>
                <a:cs typeface="Times New Roman" pitchFamily="18" charset="0"/>
              </a:rPr>
              <a:t> </a:t>
            </a:r>
            <a:r>
              <a:rPr lang="en-US" altLang="en-US" sz="3200" b="1" dirty="0" err="1">
                <a:latin typeface="Times New Roman" pitchFamily="18" charset="0"/>
                <a:ea typeface="Calibri" panose="020F0502020204030204" pitchFamily="34" charset="0"/>
                <a:cs typeface="Times New Roman" pitchFamily="18" charset="0"/>
              </a:rPr>
              <a:t>phần</a:t>
            </a:r>
            <a:r>
              <a:rPr lang="en-US" altLang="en-US" sz="3200" b="1" dirty="0">
                <a:latin typeface="Times New Roman" pitchFamily="18" charset="0"/>
                <a:ea typeface="Calibri" panose="020F0502020204030204" pitchFamily="34" charset="0"/>
                <a:cs typeface="Times New Roman" pitchFamily="18" charset="0"/>
              </a:rPr>
              <a:t> </a:t>
            </a:r>
            <a:r>
              <a:rPr lang="en-US" altLang="en-US" sz="3200" b="1" dirty="0" err="1">
                <a:latin typeface="Times New Roman" pitchFamily="18" charset="0"/>
                <a:ea typeface="Calibri" panose="020F0502020204030204" pitchFamily="34" charset="0"/>
                <a:cs typeface="Times New Roman" pitchFamily="18" charset="0"/>
              </a:rPr>
              <a:t>trăm</a:t>
            </a:r>
            <a:r>
              <a:rPr lang="en-US" altLang="en-US" sz="3200" b="1" dirty="0">
                <a:latin typeface="Times New Roman" pitchFamily="18" charset="0"/>
                <a:ea typeface="Calibri" panose="020F0502020204030204" pitchFamily="34" charset="0"/>
                <a:cs typeface="Times New Roman" pitchFamily="18" charset="0"/>
              </a:rPr>
              <a:t> </a:t>
            </a:r>
            <a:r>
              <a:rPr lang="en-US" altLang="en-US" sz="3200" b="1" dirty="0" err="1">
                <a:latin typeface="Times New Roman" pitchFamily="18" charset="0"/>
                <a:ea typeface="Calibri" panose="020F0502020204030204" pitchFamily="34" charset="0"/>
                <a:cs typeface="Times New Roman" pitchFamily="18" charset="0"/>
              </a:rPr>
              <a:t>và</a:t>
            </a:r>
            <a:r>
              <a:rPr lang="en-US" altLang="en-US" sz="3200" b="1" dirty="0">
                <a:latin typeface="Times New Roman" pitchFamily="18" charset="0"/>
                <a:ea typeface="Calibri" panose="020F0502020204030204" pitchFamily="34" charset="0"/>
                <a:cs typeface="Times New Roman" pitchFamily="18" charset="0"/>
              </a:rPr>
              <a:t> </a:t>
            </a:r>
            <a:r>
              <a:rPr lang="en-US" altLang="en-US" sz="3200" b="1" dirty="0" err="1">
                <a:latin typeface="Times New Roman" pitchFamily="18" charset="0"/>
                <a:ea typeface="Calibri" panose="020F0502020204030204" pitchFamily="34" charset="0"/>
                <a:cs typeface="Times New Roman" pitchFamily="18" charset="0"/>
              </a:rPr>
              <a:t>độ</a:t>
            </a:r>
            <a:r>
              <a:rPr lang="en-US" altLang="en-US" sz="3200" b="1" dirty="0">
                <a:latin typeface="Times New Roman" pitchFamily="18" charset="0"/>
                <a:ea typeface="Calibri" panose="020F0502020204030204" pitchFamily="34" charset="0"/>
                <a:cs typeface="Times New Roman" pitchFamily="18" charset="0"/>
              </a:rPr>
              <a:t> tan</a:t>
            </a:r>
            <a:endParaRPr lang="en-US" altLang="en-US" sz="3200" b="1" dirty="0">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903423025"/>
              </p:ext>
            </p:extLst>
          </p:nvPr>
        </p:nvGraphicFramePr>
        <p:xfrm>
          <a:off x="5265638" y="5073857"/>
          <a:ext cx="3797300" cy="1389063"/>
        </p:xfrm>
        <a:graphic>
          <a:graphicData uri="http://schemas.openxmlformats.org/presentationml/2006/ole">
            <mc:AlternateContent xmlns:mc="http://schemas.openxmlformats.org/markup-compatibility/2006">
              <mc:Choice xmlns:v="urn:schemas-microsoft-com:vml" Requires="v">
                <p:oleObj spid="_x0000_s4101" r:id="rId3" imgW="1180588" imgH="393529" progId="Equation.3">
                  <p:embed/>
                </p:oleObj>
              </mc:Choice>
              <mc:Fallback>
                <p:oleObj r:id="rId3" imgW="1180588" imgH="393529"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638" y="5073857"/>
                        <a:ext cx="37973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987857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inVertical)">
                                      <p:cBhvr>
                                        <p:cTn id="55" dur="500"/>
                                        <p:tgtEl>
                                          <p:spTgt spid="17"/>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par>
                                <p:cTn id="64" presetID="1" presetClass="entr" presetSubtype="0" fill="hold" nodeType="withEffect">
                                  <p:stCondLst>
                                    <p:cond delay="0"/>
                                  </p:stCondLst>
                                  <p:childTnLst>
                                    <p:set>
                                      <p:cBhvr>
                                        <p:cTn id="6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1" grpId="0"/>
      <p:bldP spid="12" grpId="0"/>
      <p:bldP spid="15" grpId="0"/>
      <p:bldP spid="18" grpId="0"/>
      <p:bldP spid="19" grpId="0"/>
      <p:bldP spid="21"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2"/>
          <p:cNvSpPr>
            <a:spLocks noChangeArrowheads="1"/>
          </p:cNvSpPr>
          <p:nvPr/>
        </p:nvSpPr>
        <p:spPr bwMode="gray">
          <a:xfrm>
            <a:off x="1331640" y="0"/>
            <a:ext cx="5792936" cy="845454"/>
          </a:xfrm>
          <a:prstGeom prst="roundRect">
            <a:avLst>
              <a:gd name="adj" fmla="val 16667"/>
            </a:avLst>
          </a:prstGeom>
          <a:solidFill>
            <a:srgbClr val="ED7D31"/>
          </a:solidFill>
          <a:ln w="12700" algn="ctr">
            <a:solidFill>
              <a:sysClr val="window" lastClr="FFFFFF"/>
            </a:solidFill>
            <a:round/>
            <a:headEnd/>
            <a:tailEnd/>
          </a:ln>
          <a:effectLst>
            <a:outerShdw dist="99190" dir="2388334" algn="ctr" rotWithShape="0">
              <a:srgbClr val="333333">
                <a:alpha val="50000"/>
              </a:srgbClr>
            </a:outerShdw>
          </a:effectLst>
        </p:spPr>
        <p:txBody>
          <a:bodyPr wrap="none" anchor="ctr"/>
          <a:lstStyle/>
          <a:p>
            <a:pPr algn="ctr" fontAlgn="base">
              <a:spcBef>
                <a:spcPct val="0"/>
              </a:spcBef>
              <a:spcAft>
                <a:spcPct val="0"/>
              </a:spcAft>
              <a:defRPr/>
            </a:pPr>
            <a:r>
              <a:rPr lang="en-US" sz="2800" b="1" kern="0" dirty="0" smtClean="0">
                <a:solidFill>
                  <a:srgbClr val="000066"/>
                </a:solidFill>
                <a:latin typeface="Times New Roman" panose="02020603050405020304" pitchFamily="18" charset="0"/>
                <a:cs typeface="Times New Roman" panose="02020603050405020304" pitchFamily="18" charset="0"/>
              </a:rPr>
              <a:t>BÀI </a:t>
            </a:r>
            <a:r>
              <a:rPr lang="en-US" sz="2800" b="1" kern="0" dirty="0">
                <a:solidFill>
                  <a:srgbClr val="000066"/>
                </a:solidFill>
                <a:latin typeface="Times New Roman" panose="02020603050405020304" pitchFamily="18" charset="0"/>
                <a:cs typeface="Times New Roman" panose="02020603050405020304" pitchFamily="18" charset="0"/>
              </a:rPr>
              <a:t>4</a:t>
            </a:r>
            <a:r>
              <a:rPr lang="en-US" sz="2800" b="1" kern="0" dirty="0" smtClean="0">
                <a:solidFill>
                  <a:srgbClr val="000066"/>
                </a:solidFill>
                <a:latin typeface="Times New Roman" panose="02020603050405020304" pitchFamily="18" charset="0"/>
                <a:cs typeface="Times New Roman" panose="02020603050405020304" pitchFamily="18" charset="0"/>
              </a:rPr>
              <a:t>. NỒNG ĐỘ VÀ DUNG DỊCH</a:t>
            </a:r>
            <a:endParaRPr lang="en-US" sz="2800" b="1" kern="0" dirty="0">
              <a:solidFill>
                <a:srgbClr val="000066"/>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79512" y="836712"/>
            <a:ext cx="648072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I/ Dung </a:t>
            </a:r>
            <a:r>
              <a:rPr lang="en-US" sz="3200" b="1" dirty="0" err="1" smtClean="0">
                <a:solidFill>
                  <a:srgbClr val="FF0000"/>
                </a:solidFill>
                <a:latin typeface="Times New Roman" pitchFamily="18" charset="0"/>
                <a:cs typeface="Times New Roman" pitchFamily="18" charset="0"/>
              </a:rPr>
              <a:t>dịch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chất</a:t>
            </a:r>
            <a:r>
              <a:rPr lang="en-US" sz="3200" b="1" dirty="0" smtClean="0">
                <a:solidFill>
                  <a:srgbClr val="FF0000"/>
                </a:solidFill>
                <a:latin typeface="Times New Roman" pitchFamily="18" charset="0"/>
                <a:cs typeface="Times New Roman" pitchFamily="18" charset="0"/>
              </a:rPr>
              <a:t> tan, dung </a:t>
            </a:r>
            <a:r>
              <a:rPr lang="en-US" sz="3200" b="1" dirty="0" err="1" smtClean="0">
                <a:solidFill>
                  <a:srgbClr val="FF0000"/>
                </a:solidFill>
                <a:latin typeface="Times New Roman" pitchFamily="18" charset="0"/>
                <a:cs typeface="Times New Roman" pitchFamily="18" charset="0"/>
              </a:rPr>
              <a:t>môi</a:t>
            </a:r>
            <a:endParaRPr lang="vi-VN" sz="3200" b="1" dirty="0">
              <a:solidFill>
                <a:srgbClr val="FF0000"/>
              </a:solidFill>
              <a:latin typeface="Times New Roman" pitchFamily="18" charset="0"/>
              <a:cs typeface="Times New Roman" pitchFamily="18" charset="0"/>
            </a:endParaRPr>
          </a:p>
        </p:txBody>
      </p:sp>
      <p:sp>
        <p:nvSpPr>
          <p:cNvPr id="7" name="TextBox 6"/>
          <p:cNvSpPr txBox="1"/>
          <p:nvPr/>
        </p:nvSpPr>
        <p:spPr>
          <a:xfrm>
            <a:off x="755576" y="2060848"/>
            <a:ext cx="4608512" cy="369332"/>
          </a:xfrm>
          <a:prstGeom prst="rect">
            <a:avLst/>
          </a:prstGeom>
          <a:noFill/>
        </p:spPr>
        <p:txBody>
          <a:bodyPr wrap="square" rtlCol="0">
            <a:spAutoFit/>
          </a:bodyPr>
          <a:lstStyle/>
          <a:p>
            <a:endParaRPr lang="vi-VN">
              <a:solidFill>
                <a:prstClr val="black"/>
              </a:solidFill>
            </a:endParaRPr>
          </a:p>
        </p:txBody>
      </p:sp>
      <p:sp>
        <p:nvSpPr>
          <p:cNvPr id="9" name="TextBox 8"/>
          <p:cNvSpPr txBox="1"/>
          <p:nvPr/>
        </p:nvSpPr>
        <p:spPr>
          <a:xfrm>
            <a:off x="179512" y="1431617"/>
            <a:ext cx="2304256"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II</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a:t>
            </a:r>
            <a:r>
              <a:rPr lang="en-US" sz="3200" b="1" dirty="0" smtClean="0">
                <a:solidFill>
                  <a:srgbClr val="FF0000"/>
                </a:solidFill>
                <a:latin typeface="Times New Roman" pitchFamily="18" charset="0"/>
                <a:cs typeface="Times New Roman" pitchFamily="18" charset="0"/>
              </a:rPr>
              <a:t> tan</a:t>
            </a:r>
            <a:endParaRPr lang="vi-VN" sz="3200" b="1" dirty="0">
              <a:solidFill>
                <a:srgbClr val="FF0000"/>
              </a:solidFill>
              <a:latin typeface="Times New Roman" pitchFamily="18" charset="0"/>
              <a:cs typeface="Times New Roman" pitchFamily="18" charset="0"/>
            </a:endParaRPr>
          </a:p>
        </p:txBody>
      </p:sp>
      <p:sp>
        <p:nvSpPr>
          <p:cNvPr id="8" name="TextBox 7"/>
          <p:cNvSpPr txBox="1"/>
          <p:nvPr/>
        </p:nvSpPr>
        <p:spPr>
          <a:xfrm>
            <a:off x="202049" y="2060848"/>
            <a:ext cx="444196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III/ </a:t>
            </a:r>
            <a:r>
              <a:rPr lang="en-US" sz="3200" b="1" dirty="0" err="1" smtClean="0">
                <a:solidFill>
                  <a:srgbClr val="FF0000"/>
                </a:solidFill>
                <a:latin typeface="Times New Roman" pitchFamily="18" charset="0"/>
                <a:cs typeface="Times New Roman" pitchFamily="18" charset="0"/>
              </a:rPr>
              <a:t>Nồng</a:t>
            </a:r>
            <a:r>
              <a:rPr lang="en-US" sz="3200" b="1" dirty="0" smtClean="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độ dung dịch</a:t>
            </a:r>
          </a:p>
        </p:txBody>
      </p:sp>
      <p:sp>
        <p:nvSpPr>
          <p:cNvPr id="10" name="TextBox 9"/>
          <p:cNvSpPr txBox="1"/>
          <p:nvPr/>
        </p:nvSpPr>
        <p:spPr>
          <a:xfrm>
            <a:off x="323528" y="3573016"/>
            <a:ext cx="5976664" cy="584775"/>
          </a:xfrm>
          <a:prstGeom prst="rect">
            <a:avLst/>
          </a:prstGeom>
          <a:noFill/>
        </p:spPr>
        <p:txBody>
          <a:bodyPr wrap="square" rtlCol="0">
            <a:spAutoFit/>
          </a:bodyPr>
          <a:lstStyle/>
          <a:p>
            <a:r>
              <a:rPr lang="en-US" sz="3200" dirty="0" err="1" smtClean="0">
                <a:solidFill>
                  <a:prstClr val="black"/>
                </a:solidFill>
                <a:latin typeface="Times New Roman" pitchFamily="18" charset="0"/>
                <a:cs typeface="Times New Roman" pitchFamily="18" charset="0"/>
              </a:rPr>
              <a:t>Thảo</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luận</a:t>
            </a:r>
            <a:r>
              <a:rPr lang="en-US" sz="3200" dirty="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cặp</a:t>
            </a:r>
            <a:r>
              <a:rPr lang="en-US" sz="3200" dirty="0" smtClean="0">
                <a:solidFill>
                  <a:prstClr val="black"/>
                </a:solidFill>
                <a:latin typeface="Times New Roman" pitchFamily="18" charset="0"/>
                <a:cs typeface="Times New Roman" pitchFamily="18" charset="0"/>
              </a:rPr>
              <a:t> </a:t>
            </a:r>
            <a:r>
              <a:rPr lang="vi-VN" sz="3200" dirty="0" smtClean="0">
                <a:solidFill>
                  <a:prstClr val="black"/>
                </a:solidFill>
                <a:latin typeface="Times New Roman" pitchFamily="18" charset="0"/>
                <a:cs typeface="Times New Roman" pitchFamily="18" charset="0"/>
              </a:rPr>
              <a:t>đôi</a:t>
            </a:r>
            <a:r>
              <a:rPr lang="vi-VN" sz="3200" dirty="0">
                <a:solidFill>
                  <a:prstClr val="black"/>
                </a:solidFill>
                <a:latin typeface="Times New Roman" pitchFamily="18" charset="0"/>
                <a:cs typeface="Times New Roman" pitchFamily="18" charset="0"/>
              </a:rPr>
              <a:t>. Trả lời câu </a:t>
            </a:r>
            <a:r>
              <a:rPr lang="vi-VN" sz="3200" dirty="0" smtClean="0">
                <a:solidFill>
                  <a:prstClr val="black"/>
                </a:solidFill>
                <a:latin typeface="Times New Roman" pitchFamily="18" charset="0"/>
                <a:cs typeface="Times New Roman" pitchFamily="18" charset="0"/>
              </a:rPr>
              <a:t>hỏi:</a:t>
            </a:r>
            <a:endParaRPr lang="vi-VN" sz="3200" dirty="0">
              <a:solidFill>
                <a:prstClr val="black"/>
              </a:solidFill>
              <a:latin typeface="Times New Roman" pitchFamily="18" charset="0"/>
              <a:cs typeface="Times New Roman" pitchFamily="18" charset="0"/>
            </a:endParaRPr>
          </a:p>
        </p:txBody>
      </p:sp>
      <p:sp>
        <p:nvSpPr>
          <p:cNvPr id="11" name="TextBox 10"/>
          <p:cNvSpPr txBox="1"/>
          <p:nvPr/>
        </p:nvSpPr>
        <p:spPr>
          <a:xfrm>
            <a:off x="179512" y="2780928"/>
            <a:ext cx="444196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2. </a:t>
            </a:r>
            <a:r>
              <a:rPr lang="en-US" sz="3200" b="1" dirty="0" err="1" smtClean="0">
                <a:solidFill>
                  <a:srgbClr val="FF0000"/>
                </a:solidFill>
                <a:latin typeface="Times New Roman" pitchFamily="18" charset="0"/>
                <a:cs typeface="Times New Roman" pitchFamily="18" charset="0"/>
              </a:rPr>
              <a:t>Nồng</a:t>
            </a:r>
            <a:r>
              <a:rPr lang="en-US" sz="3200" b="1" dirty="0" smtClean="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độ </a:t>
            </a:r>
            <a:r>
              <a:rPr lang="vi-VN" sz="3200" b="1" dirty="0" smtClean="0">
                <a:solidFill>
                  <a:srgbClr val="FF0000"/>
                </a:solidFill>
                <a:latin typeface="Times New Roman" pitchFamily="18" charset="0"/>
                <a:cs typeface="Times New Roman" pitchFamily="18" charset="0"/>
              </a:rPr>
              <a:t>mol</a:t>
            </a:r>
            <a:endParaRPr lang="vi-VN" sz="3200" b="1" dirty="0">
              <a:solidFill>
                <a:srgbClr val="FF0000"/>
              </a:solidFill>
              <a:latin typeface="Times New Roman" pitchFamily="18" charset="0"/>
              <a:cs typeface="Times New Roman" pitchFamily="18" charset="0"/>
            </a:endParaRPr>
          </a:p>
        </p:txBody>
      </p:sp>
      <p:sp>
        <p:nvSpPr>
          <p:cNvPr id="4" name="Rectangle 3"/>
          <p:cNvSpPr/>
          <p:nvPr/>
        </p:nvSpPr>
        <p:spPr>
          <a:xfrm>
            <a:off x="107504" y="4437111"/>
            <a:ext cx="8208912" cy="1569660"/>
          </a:xfrm>
          <a:prstGeom prst="rect">
            <a:avLst/>
          </a:prstGeom>
        </p:spPr>
        <p:txBody>
          <a:bodyPr wrap="square">
            <a:spAutoFit/>
          </a:bodyPr>
          <a:lstStyle/>
          <a:p>
            <a:r>
              <a:rPr lang="nl-NL" sz="3200" dirty="0" smtClean="0">
                <a:solidFill>
                  <a:prstClr val="black"/>
                </a:solidFill>
                <a:latin typeface="Times New Roman"/>
                <a:ea typeface="Calibri"/>
              </a:rPr>
              <a:t>- Thế </a:t>
            </a:r>
            <a:r>
              <a:rPr lang="nl-NL" sz="3200" dirty="0">
                <a:solidFill>
                  <a:prstClr val="black"/>
                </a:solidFill>
                <a:latin typeface="Times New Roman"/>
                <a:ea typeface="Calibri"/>
              </a:rPr>
              <a:t>nào là nồng độ </a:t>
            </a:r>
            <a:r>
              <a:rPr lang="nl-NL" sz="3200" dirty="0" smtClean="0">
                <a:solidFill>
                  <a:prstClr val="black"/>
                </a:solidFill>
                <a:latin typeface="Times New Roman"/>
                <a:ea typeface="Calibri"/>
              </a:rPr>
              <a:t>mol? </a:t>
            </a:r>
          </a:p>
          <a:p>
            <a:endParaRPr lang="nl-NL" sz="3200" dirty="0" smtClean="0">
              <a:solidFill>
                <a:prstClr val="black"/>
              </a:solidFill>
              <a:latin typeface="Times New Roman"/>
              <a:ea typeface="Calibri"/>
            </a:endParaRPr>
          </a:p>
          <a:p>
            <a:r>
              <a:rPr lang="nl-NL" sz="3200" dirty="0" smtClean="0">
                <a:solidFill>
                  <a:prstClr val="black"/>
                </a:solidFill>
                <a:latin typeface="Times New Roman"/>
                <a:ea typeface="Calibri"/>
              </a:rPr>
              <a:t>- Công </a:t>
            </a:r>
            <a:r>
              <a:rPr lang="nl-NL" sz="3200" dirty="0">
                <a:solidFill>
                  <a:prstClr val="black"/>
                </a:solidFill>
                <a:latin typeface="Times New Roman"/>
                <a:ea typeface="Calibri"/>
              </a:rPr>
              <a:t>thức tính nồng độ </a:t>
            </a:r>
            <a:r>
              <a:rPr lang="nl-NL" sz="3200" dirty="0" smtClean="0">
                <a:solidFill>
                  <a:prstClr val="black"/>
                </a:solidFill>
                <a:latin typeface="Times New Roman"/>
                <a:ea typeface="Calibri"/>
              </a:rPr>
              <a:t>mol.</a:t>
            </a:r>
            <a:endParaRPr lang="vi-VN" sz="3200" dirty="0">
              <a:solidFill>
                <a:prstClr val="black"/>
              </a:solidFill>
            </a:endParaRPr>
          </a:p>
        </p:txBody>
      </p:sp>
    </p:spTree>
    <p:extLst>
      <p:ext uri="{BB962C8B-B14F-4D97-AF65-F5344CB8AC3E}">
        <p14:creationId xmlns:p14="http://schemas.microsoft.com/office/powerpoint/2010/main" val="13240771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27384"/>
            <a:ext cx="4608512" cy="584775"/>
          </a:xfrm>
          <a:prstGeom prst="rect">
            <a:avLst/>
          </a:prstGeom>
          <a:noFill/>
        </p:spPr>
        <p:txBody>
          <a:bodyPr wrap="square" rtlCol="0">
            <a:spAutoFit/>
          </a:bodyPr>
          <a:lstStyle/>
          <a:p>
            <a:r>
              <a:rPr lang="vi-VN" sz="3200" b="1" dirty="0">
                <a:solidFill>
                  <a:srgbClr val="FF0000"/>
                </a:solidFill>
                <a:latin typeface="+mj-lt"/>
              </a:rPr>
              <a:t>ĐÁP ÁN THẢO LUẬN</a:t>
            </a:r>
          </a:p>
        </p:txBody>
      </p:sp>
      <p:sp>
        <p:nvSpPr>
          <p:cNvPr id="5" name="Rectangle 4"/>
          <p:cNvSpPr/>
          <p:nvPr/>
        </p:nvSpPr>
        <p:spPr>
          <a:xfrm>
            <a:off x="179512" y="611188"/>
            <a:ext cx="8208912" cy="2554545"/>
          </a:xfrm>
          <a:prstGeom prst="rect">
            <a:avLst/>
          </a:prstGeom>
        </p:spPr>
        <p:txBody>
          <a:bodyPr wrap="square">
            <a:spAutoFit/>
          </a:bodyPr>
          <a:lstStyle/>
          <a:p>
            <a:r>
              <a:rPr lang="nl-NL" sz="3200" dirty="0" smtClean="0">
                <a:solidFill>
                  <a:prstClr val="black"/>
                </a:solidFill>
                <a:latin typeface="Times New Roman"/>
                <a:ea typeface="Calibri"/>
              </a:rPr>
              <a:t>- Thế </a:t>
            </a:r>
            <a:r>
              <a:rPr lang="nl-NL" sz="3200" dirty="0">
                <a:solidFill>
                  <a:prstClr val="black"/>
                </a:solidFill>
                <a:latin typeface="Times New Roman"/>
                <a:ea typeface="Calibri"/>
              </a:rPr>
              <a:t>nào là nồng độ </a:t>
            </a:r>
            <a:r>
              <a:rPr lang="nl-NL" sz="3200" dirty="0" smtClean="0">
                <a:solidFill>
                  <a:prstClr val="black"/>
                </a:solidFill>
                <a:latin typeface="Times New Roman"/>
                <a:ea typeface="Calibri"/>
              </a:rPr>
              <a:t>mol? </a:t>
            </a:r>
          </a:p>
          <a:p>
            <a:endParaRPr lang="vi-VN" sz="3200" dirty="0" smtClean="0">
              <a:solidFill>
                <a:prstClr val="black"/>
              </a:solidFill>
              <a:latin typeface="Times New Roman"/>
              <a:ea typeface="Calibri"/>
            </a:endParaRPr>
          </a:p>
          <a:p>
            <a:endParaRPr lang="vi-VN" sz="3200" dirty="0">
              <a:solidFill>
                <a:prstClr val="black"/>
              </a:solidFill>
              <a:latin typeface="Times New Roman"/>
              <a:ea typeface="Calibri"/>
            </a:endParaRPr>
          </a:p>
          <a:p>
            <a:endParaRPr lang="nl-NL" sz="3200" dirty="0" smtClean="0">
              <a:solidFill>
                <a:prstClr val="black"/>
              </a:solidFill>
              <a:latin typeface="Times New Roman"/>
              <a:ea typeface="Calibri"/>
            </a:endParaRPr>
          </a:p>
          <a:p>
            <a:r>
              <a:rPr lang="nl-NL" sz="3200" dirty="0" smtClean="0">
                <a:solidFill>
                  <a:prstClr val="black"/>
                </a:solidFill>
                <a:latin typeface="Times New Roman"/>
                <a:ea typeface="Calibri"/>
              </a:rPr>
              <a:t>- Công </a:t>
            </a:r>
            <a:r>
              <a:rPr lang="nl-NL" sz="3200" dirty="0">
                <a:solidFill>
                  <a:prstClr val="black"/>
                </a:solidFill>
                <a:latin typeface="Times New Roman"/>
                <a:ea typeface="Calibri"/>
              </a:rPr>
              <a:t>thức tính nồng độ </a:t>
            </a:r>
            <a:r>
              <a:rPr lang="nl-NL" sz="3200" dirty="0" smtClean="0">
                <a:solidFill>
                  <a:prstClr val="black"/>
                </a:solidFill>
                <a:latin typeface="Times New Roman"/>
                <a:ea typeface="Calibri"/>
              </a:rPr>
              <a:t>mol.</a:t>
            </a:r>
            <a:endParaRPr lang="vi-VN" sz="3200" dirty="0">
              <a:solidFill>
                <a:prstClr val="black"/>
              </a:solidFill>
            </a:endParaRPr>
          </a:p>
        </p:txBody>
      </p:sp>
      <p:sp>
        <p:nvSpPr>
          <p:cNvPr id="6" name="Rectangle 5"/>
          <p:cNvSpPr/>
          <p:nvPr/>
        </p:nvSpPr>
        <p:spPr>
          <a:xfrm>
            <a:off x="202343" y="1124744"/>
            <a:ext cx="8604448" cy="1077218"/>
          </a:xfrm>
          <a:prstGeom prst="rect">
            <a:avLst/>
          </a:prstGeom>
        </p:spPr>
        <p:txBody>
          <a:bodyPr wrap="square">
            <a:spAutoFit/>
          </a:bodyPr>
          <a:lstStyle/>
          <a:p>
            <a:r>
              <a:rPr lang="en-US" sz="3200" b="1" i="1" dirty="0">
                <a:solidFill>
                  <a:srgbClr val="FF0000"/>
                </a:solidFill>
                <a:latin typeface="Times New Roman"/>
                <a:ea typeface="Times New Roman"/>
              </a:rPr>
              <a:t>- </a:t>
            </a:r>
            <a:r>
              <a:rPr lang="en-US" sz="3200" b="1" i="1" dirty="0" err="1">
                <a:solidFill>
                  <a:srgbClr val="FF0000"/>
                </a:solidFill>
                <a:latin typeface="Times New Roman"/>
                <a:ea typeface="Times New Roman"/>
              </a:rPr>
              <a:t>Nồng</a:t>
            </a:r>
            <a:r>
              <a:rPr lang="en-US" sz="3200" b="1" i="1" dirty="0">
                <a:solidFill>
                  <a:srgbClr val="FF0000"/>
                </a:solidFill>
                <a:latin typeface="Times New Roman"/>
                <a:ea typeface="Times New Roman"/>
              </a:rPr>
              <a:t> </a:t>
            </a:r>
            <a:r>
              <a:rPr lang="en-US" sz="3200" b="1" i="1" dirty="0" err="1">
                <a:solidFill>
                  <a:srgbClr val="FF0000"/>
                </a:solidFill>
                <a:latin typeface="Times New Roman"/>
                <a:ea typeface="Times New Roman"/>
              </a:rPr>
              <a:t>độ</a:t>
            </a:r>
            <a:r>
              <a:rPr lang="en-US" sz="3200" b="1" i="1" dirty="0">
                <a:solidFill>
                  <a:srgbClr val="FF0000"/>
                </a:solidFill>
                <a:latin typeface="Times New Roman"/>
                <a:ea typeface="Times New Roman"/>
              </a:rPr>
              <a:t> </a:t>
            </a:r>
            <a:r>
              <a:rPr lang="en-US" sz="3200" b="1" i="1" dirty="0" err="1">
                <a:solidFill>
                  <a:srgbClr val="FF0000"/>
                </a:solidFill>
                <a:latin typeface="Times New Roman"/>
                <a:ea typeface="Times New Roman"/>
              </a:rPr>
              <a:t>mol</a:t>
            </a:r>
            <a:r>
              <a:rPr lang="en-US" sz="3200" b="1" i="1" dirty="0">
                <a:solidFill>
                  <a:srgbClr val="FF0000"/>
                </a:solidFill>
                <a:latin typeface="Times New Roman"/>
                <a:ea typeface="Times New Roman"/>
              </a:rPr>
              <a:t> (C</a:t>
            </a:r>
            <a:r>
              <a:rPr lang="en-US" sz="3200" b="1" i="1" baseline="-25000" dirty="0">
                <a:solidFill>
                  <a:srgbClr val="FF0000"/>
                </a:solidFill>
                <a:latin typeface="Times New Roman"/>
                <a:ea typeface="Times New Roman"/>
              </a:rPr>
              <a:t>M</a:t>
            </a:r>
            <a:r>
              <a:rPr lang="en-US" sz="3200" b="1" i="1" dirty="0">
                <a:solidFill>
                  <a:srgbClr val="FF0000"/>
                </a:solidFill>
                <a:latin typeface="Times New Roman"/>
                <a:ea typeface="Times New Roman"/>
              </a:rPr>
              <a:t>) </a:t>
            </a:r>
            <a:r>
              <a:rPr lang="en-US" sz="3200" b="1" i="1" dirty="0" err="1">
                <a:solidFill>
                  <a:srgbClr val="FF0000"/>
                </a:solidFill>
                <a:latin typeface="Times New Roman"/>
                <a:ea typeface="Times New Roman"/>
              </a:rPr>
              <a:t>của</a:t>
            </a:r>
            <a:r>
              <a:rPr lang="en-US" sz="3200" b="1" i="1" dirty="0">
                <a:solidFill>
                  <a:srgbClr val="FF0000"/>
                </a:solidFill>
                <a:latin typeface="Times New Roman"/>
                <a:ea typeface="Times New Roman"/>
              </a:rPr>
              <a:t> </a:t>
            </a:r>
            <a:r>
              <a:rPr lang="en-US" sz="3200" b="1" i="1" dirty="0" err="1">
                <a:solidFill>
                  <a:srgbClr val="FF0000"/>
                </a:solidFill>
                <a:latin typeface="Times New Roman"/>
                <a:ea typeface="Times New Roman"/>
              </a:rPr>
              <a:t>một</a:t>
            </a:r>
            <a:r>
              <a:rPr lang="en-US" sz="3200" b="1" i="1" dirty="0">
                <a:solidFill>
                  <a:srgbClr val="FF0000"/>
                </a:solidFill>
                <a:latin typeface="Times New Roman"/>
                <a:ea typeface="Times New Roman"/>
              </a:rPr>
              <a:t> dung </a:t>
            </a:r>
            <a:r>
              <a:rPr lang="en-US" sz="3200" b="1" i="1" dirty="0" err="1">
                <a:solidFill>
                  <a:srgbClr val="FF0000"/>
                </a:solidFill>
                <a:latin typeface="Times New Roman"/>
                <a:ea typeface="Times New Roman"/>
              </a:rPr>
              <a:t>dịch</a:t>
            </a:r>
            <a:r>
              <a:rPr lang="en-US" sz="3200" b="1" i="1" dirty="0">
                <a:solidFill>
                  <a:srgbClr val="FF0000"/>
                </a:solidFill>
                <a:latin typeface="Times New Roman"/>
                <a:ea typeface="Times New Roman"/>
              </a:rPr>
              <a:t> </a:t>
            </a:r>
            <a:r>
              <a:rPr lang="en-US" sz="3200" b="1" i="1" dirty="0" err="1">
                <a:solidFill>
                  <a:srgbClr val="FF0000"/>
                </a:solidFill>
                <a:latin typeface="Times New Roman"/>
                <a:ea typeface="Times New Roman"/>
              </a:rPr>
              <a:t>cho</a:t>
            </a:r>
            <a:r>
              <a:rPr lang="en-US" sz="3200" b="1" i="1" dirty="0">
                <a:solidFill>
                  <a:srgbClr val="FF0000"/>
                </a:solidFill>
                <a:latin typeface="Times New Roman"/>
                <a:ea typeface="Times New Roman"/>
              </a:rPr>
              <a:t> </a:t>
            </a:r>
            <a:r>
              <a:rPr lang="en-US" sz="3200" b="1" i="1" dirty="0" err="1">
                <a:solidFill>
                  <a:srgbClr val="FF0000"/>
                </a:solidFill>
                <a:latin typeface="Times New Roman"/>
                <a:ea typeface="Times New Roman"/>
              </a:rPr>
              <a:t>biết</a:t>
            </a:r>
            <a:r>
              <a:rPr lang="en-US" sz="3200" b="1" i="1" dirty="0">
                <a:solidFill>
                  <a:srgbClr val="FF0000"/>
                </a:solidFill>
                <a:latin typeface="Times New Roman"/>
                <a:ea typeface="Times New Roman"/>
              </a:rPr>
              <a:t> </a:t>
            </a:r>
            <a:r>
              <a:rPr lang="en-US" sz="3200" b="1" i="1" dirty="0" err="1">
                <a:solidFill>
                  <a:srgbClr val="FF0000"/>
                </a:solidFill>
                <a:latin typeface="Times New Roman"/>
                <a:ea typeface="Times New Roman"/>
              </a:rPr>
              <a:t>số</a:t>
            </a:r>
            <a:r>
              <a:rPr lang="en-US" sz="3200" b="1" i="1" dirty="0">
                <a:solidFill>
                  <a:srgbClr val="FF0000"/>
                </a:solidFill>
                <a:latin typeface="Times New Roman"/>
                <a:ea typeface="Times New Roman"/>
              </a:rPr>
              <a:t> </a:t>
            </a:r>
            <a:r>
              <a:rPr lang="en-US" sz="3200" b="1" i="1" dirty="0" err="1">
                <a:solidFill>
                  <a:srgbClr val="FF0000"/>
                </a:solidFill>
                <a:latin typeface="Times New Roman"/>
                <a:ea typeface="Times New Roman"/>
              </a:rPr>
              <a:t>mol</a:t>
            </a:r>
            <a:r>
              <a:rPr lang="en-US" sz="3200" b="1" i="1" dirty="0">
                <a:solidFill>
                  <a:srgbClr val="FF0000"/>
                </a:solidFill>
                <a:latin typeface="Times New Roman"/>
                <a:ea typeface="Times New Roman"/>
              </a:rPr>
              <a:t> </a:t>
            </a:r>
            <a:r>
              <a:rPr lang="en-US" sz="3200" b="1" i="1" dirty="0" err="1">
                <a:solidFill>
                  <a:srgbClr val="FF0000"/>
                </a:solidFill>
                <a:latin typeface="Times New Roman"/>
                <a:ea typeface="Times New Roman"/>
              </a:rPr>
              <a:t>chất</a:t>
            </a:r>
            <a:r>
              <a:rPr lang="en-US" sz="3200" b="1" i="1" dirty="0">
                <a:solidFill>
                  <a:srgbClr val="FF0000"/>
                </a:solidFill>
                <a:latin typeface="Times New Roman"/>
                <a:ea typeface="Times New Roman"/>
              </a:rPr>
              <a:t> tan </a:t>
            </a:r>
            <a:r>
              <a:rPr lang="en-US" sz="3200" b="1" i="1" dirty="0" err="1">
                <a:solidFill>
                  <a:srgbClr val="FF0000"/>
                </a:solidFill>
                <a:latin typeface="Times New Roman"/>
                <a:ea typeface="Times New Roman"/>
              </a:rPr>
              <a:t>có</a:t>
            </a:r>
            <a:r>
              <a:rPr lang="en-US" sz="3200" b="1" i="1" dirty="0">
                <a:solidFill>
                  <a:srgbClr val="FF0000"/>
                </a:solidFill>
                <a:latin typeface="Times New Roman"/>
                <a:ea typeface="Times New Roman"/>
              </a:rPr>
              <a:t> </a:t>
            </a:r>
            <a:r>
              <a:rPr lang="en-US" sz="3200" b="1" i="1" dirty="0" err="1">
                <a:solidFill>
                  <a:srgbClr val="FF0000"/>
                </a:solidFill>
                <a:latin typeface="Times New Roman"/>
                <a:ea typeface="Times New Roman"/>
              </a:rPr>
              <a:t>trong</a:t>
            </a:r>
            <a:r>
              <a:rPr lang="en-US" sz="3200" b="1" i="1" dirty="0">
                <a:solidFill>
                  <a:srgbClr val="FF0000"/>
                </a:solidFill>
                <a:latin typeface="Times New Roman"/>
                <a:ea typeface="Times New Roman"/>
              </a:rPr>
              <a:t> 1lít dung </a:t>
            </a:r>
            <a:r>
              <a:rPr lang="en-US" sz="3200" b="1" i="1" dirty="0" err="1">
                <a:solidFill>
                  <a:srgbClr val="FF0000"/>
                </a:solidFill>
                <a:latin typeface="Times New Roman"/>
                <a:ea typeface="Times New Roman"/>
              </a:rPr>
              <a:t>dịch</a:t>
            </a:r>
            <a:r>
              <a:rPr lang="en-US" sz="3200" b="1" i="1" dirty="0">
                <a:solidFill>
                  <a:srgbClr val="FF0000"/>
                </a:solidFill>
                <a:latin typeface="Times New Roman"/>
                <a:ea typeface="Times New Roman"/>
              </a:rPr>
              <a:t>.</a:t>
            </a:r>
            <a:endParaRPr lang="vi-VN" sz="2800" b="1" i="1" dirty="0">
              <a:solidFill>
                <a:srgbClr val="FF0000"/>
              </a:solidFill>
              <a:effectLst/>
              <a:latin typeface="Times New Roman"/>
              <a:ea typeface="Times New Roman"/>
            </a:endParaRPr>
          </a:p>
        </p:txBody>
      </p:sp>
      <mc:AlternateContent xmlns:mc="http://schemas.openxmlformats.org/markup-compatibility/2006" xmlns:a14="http://schemas.microsoft.com/office/drawing/2010/main">
        <mc:Choice Requires="a14">
          <p:sp>
            <p:nvSpPr>
              <p:cNvPr id="7" name="Rectangle 6"/>
              <p:cNvSpPr/>
              <p:nvPr/>
            </p:nvSpPr>
            <p:spPr>
              <a:xfrm>
                <a:off x="251520" y="3140968"/>
                <a:ext cx="3877408" cy="751424"/>
              </a:xfrm>
              <a:prstGeom prst="rect">
                <a:avLst/>
              </a:prstGeom>
            </p:spPr>
            <p:txBody>
              <a:bodyPr wrap="none">
                <a:spAutoFit/>
              </a:bodyPr>
              <a:lstStyle/>
              <a:p>
                <a:r>
                  <a:rPr lang="en-US" sz="3200" b="1" i="1" dirty="0" smtClean="0">
                    <a:solidFill>
                      <a:srgbClr val="FF0000"/>
                    </a:solidFill>
                    <a:latin typeface="Times New Roman"/>
                    <a:ea typeface="Times New Roman"/>
                  </a:rPr>
                  <a:t>- </a:t>
                </a:r>
                <a:r>
                  <a:rPr lang="en-US" sz="3200" b="1" i="1" dirty="0" err="1">
                    <a:solidFill>
                      <a:srgbClr val="FF0000"/>
                    </a:solidFill>
                    <a:latin typeface="Times New Roman"/>
                    <a:ea typeface="Times New Roman"/>
                  </a:rPr>
                  <a:t>Công</a:t>
                </a:r>
                <a:r>
                  <a:rPr lang="en-US" sz="3200" b="1" i="1" dirty="0">
                    <a:solidFill>
                      <a:srgbClr val="FF0000"/>
                    </a:solidFill>
                    <a:latin typeface="Times New Roman"/>
                    <a:ea typeface="Times New Roman"/>
                  </a:rPr>
                  <a:t> </a:t>
                </a:r>
                <a:r>
                  <a:rPr lang="en-US" sz="3200" b="1" i="1" dirty="0" err="1">
                    <a:solidFill>
                      <a:srgbClr val="FF0000"/>
                    </a:solidFill>
                    <a:latin typeface="Times New Roman"/>
                    <a:ea typeface="Times New Roman"/>
                  </a:rPr>
                  <a:t>thức</a:t>
                </a:r>
                <a:r>
                  <a:rPr lang="en-US" sz="3200" b="1" i="1" dirty="0">
                    <a:solidFill>
                      <a:srgbClr val="FF0000"/>
                    </a:solidFill>
                    <a:latin typeface="Times New Roman"/>
                    <a:ea typeface="Times New Roman"/>
                  </a:rPr>
                  <a:t>:    C</a:t>
                </a:r>
                <a:r>
                  <a:rPr lang="en-US" sz="3200" b="1" i="1" baseline="-25000" dirty="0">
                    <a:solidFill>
                      <a:srgbClr val="FF0000"/>
                    </a:solidFill>
                    <a:effectLst/>
                    <a:latin typeface="Times New Roman"/>
                    <a:ea typeface="Times New Roman"/>
                  </a:rPr>
                  <a:t>M</a:t>
                </a:r>
                <a:r>
                  <a:rPr lang="en-US" sz="3200" b="1" i="1" dirty="0">
                    <a:solidFill>
                      <a:srgbClr val="FF0000"/>
                    </a:solidFill>
                    <a:effectLst/>
                    <a:latin typeface="Times New Roman"/>
                    <a:ea typeface="Times New Roman"/>
                  </a:rPr>
                  <a:t> = </a:t>
                </a:r>
                <a14:m>
                  <m:oMath xmlns:m="http://schemas.openxmlformats.org/officeDocument/2006/math">
                    <m:f>
                      <m:fPr>
                        <m:ctrlPr>
                          <a:rPr lang="vi-VN" sz="3200" b="1" i="1">
                            <a:solidFill>
                              <a:srgbClr val="FF0000"/>
                            </a:solidFill>
                            <a:effectLst/>
                            <a:latin typeface="Cambria Math"/>
                            <a:ea typeface="Times New Roman"/>
                          </a:rPr>
                        </m:ctrlPr>
                      </m:fPr>
                      <m:num>
                        <m:r>
                          <a:rPr lang="en-US" sz="3200" b="1" i="1">
                            <a:solidFill>
                              <a:srgbClr val="FF0000"/>
                            </a:solidFill>
                            <a:effectLst/>
                            <a:latin typeface="Cambria Math"/>
                            <a:ea typeface="Times New Roman"/>
                          </a:rPr>
                          <m:t>𝒏</m:t>
                        </m:r>
                      </m:num>
                      <m:den>
                        <m:r>
                          <a:rPr lang="en-US" sz="3200" b="1" i="1">
                            <a:solidFill>
                              <a:srgbClr val="FF0000"/>
                            </a:solidFill>
                            <a:effectLst/>
                            <a:latin typeface="Cambria Math"/>
                            <a:ea typeface="Times New Roman"/>
                          </a:rPr>
                          <m:t>𝑽</m:t>
                        </m:r>
                      </m:den>
                    </m:f>
                  </m:oMath>
                </a14:m>
                <a:endParaRPr lang="vi-VN" sz="2800" b="1" i="1" dirty="0">
                  <a:solidFill>
                    <a:srgbClr val="FF0000"/>
                  </a:solidFill>
                  <a:effectLst/>
                  <a:latin typeface="Times New Roman"/>
                  <a:ea typeface="Times New Roman"/>
                </a:endParaRPr>
              </a:p>
            </p:txBody>
          </p:sp>
        </mc:Choice>
        <mc:Fallback xmlns="">
          <p:sp>
            <p:nvSpPr>
              <p:cNvPr id="7" name="Rectangle 6"/>
              <p:cNvSpPr>
                <a:spLocks noRot="1" noChangeAspect="1" noMove="1" noResize="1" noEditPoints="1" noAdjustHandles="1" noChangeArrowheads="1" noChangeShapeType="1" noTextEdit="1"/>
              </p:cNvSpPr>
              <p:nvPr/>
            </p:nvSpPr>
            <p:spPr>
              <a:xfrm>
                <a:off x="251520" y="3140968"/>
                <a:ext cx="3877408" cy="751424"/>
              </a:xfrm>
              <a:prstGeom prst="rect">
                <a:avLst/>
              </a:prstGeom>
              <a:blipFill rotWithShape="1">
                <a:blip r:embed="rId2"/>
                <a:stretch>
                  <a:fillRect l="-3931" t="-4032" b="-9677"/>
                </a:stretch>
              </a:blipFill>
            </p:spPr>
            <p:txBody>
              <a:bodyPr/>
              <a:lstStyle/>
              <a:p>
                <a:r>
                  <a:rPr lang="vi-VN">
                    <a:noFill/>
                  </a:rPr>
                  <a:t> </a:t>
                </a:r>
              </a:p>
            </p:txBody>
          </p:sp>
        </mc:Fallback>
      </mc:AlternateContent>
      <p:sp>
        <p:nvSpPr>
          <p:cNvPr id="8" name="Rectangle 7"/>
          <p:cNvSpPr/>
          <p:nvPr/>
        </p:nvSpPr>
        <p:spPr>
          <a:xfrm>
            <a:off x="971600" y="3947880"/>
            <a:ext cx="7272808" cy="2308324"/>
          </a:xfrm>
          <a:prstGeom prst="rect">
            <a:avLst/>
          </a:prstGeom>
        </p:spPr>
        <p:txBody>
          <a:bodyPr wrap="square">
            <a:spAutoFit/>
          </a:bodyPr>
          <a:lstStyle/>
          <a:p>
            <a:r>
              <a:rPr lang="en-US" sz="3600" b="1" i="1" dirty="0" err="1">
                <a:solidFill>
                  <a:srgbClr val="FF0000"/>
                </a:solidFill>
                <a:latin typeface="Times New Roman"/>
                <a:ea typeface="Times New Roman"/>
              </a:rPr>
              <a:t>Trong</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đó</a:t>
            </a:r>
            <a:r>
              <a:rPr lang="en-US" sz="3600" b="1" i="1" dirty="0">
                <a:solidFill>
                  <a:srgbClr val="FF0000"/>
                </a:solidFill>
                <a:latin typeface="Times New Roman"/>
                <a:ea typeface="Times New Roman"/>
              </a:rPr>
              <a:t>:</a:t>
            </a:r>
            <a:endParaRPr lang="vi-VN" sz="3200" b="1" i="1" dirty="0">
              <a:solidFill>
                <a:srgbClr val="FF0000"/>
              </a:solidFill>
              <a:latin typeface="Times New Roman"/>
              <a:ea typeface="Times New Roman"/>
            </a:endParaRPr>
          </a:p>
          <a:p>
            <a:r>
              <a:rPr lang="en-US" sz="3600" b="1" i="1" dirty="0">
                <a:solidFill>
                  <a:srgbClr val="FF0000"/>
                </a:solidFill>
                <a:latin typeface="Times New Roman"/>
                <a:ea typeface="Times New Roman"/>
              </a:rPr>
              <a:t>C</a:t>
            </a:r>
            <a:r>
              <a:rPr lang="en-US" sz="3600" b="1" i="1" baseline="-25000" dirty="0">
                <a:solidFill>
                  <a:srgbClr val="FF0000"/>
                </a:solidFill>
                <a:latin typeface="Times New Roman"/>
                <a:ea typeface="Times New Roman"/>
              </a:rPr>
              <a:t>M</a:t>
            </a:r>
            <a:r>
              <a:rPr lang="en-US" sz="3600" b="1" i="1" dirty="0">
                <a:solidFill>
                  <a:srgbClr val="FF0000"/>
                </a:solidFill>
                <a:latin typeface="Times New Roman"/>
                <a:ea typeface="Times New Roman"/>
              </a:rPr>
              <a:t> : </a:t>
            </a:r>
            <a:r>
              <a:rPr lang="en-US" sz="3600" b="1" i="1" dirty="0" err="1">
                <a:solidFill>
                  <a:srgbClr val="FF0000"/>
                </a:solidFill>
                <a:latin typeface="Times New Roman"/>
                <a:ea typeface="Times New Roman"/>
              </a:rPr>
              <a:t>nồng</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độ</a:t>
            </a:r>
            <a:r>
              <a:rPr lang="en-US" sz="3600" b="1" i="1" dirty="0">
                <a:solidFill>
                  <a:srgbClr val="FF0000"/>
                </a:solidFill>
                <a:latin typeface="Times New Roman"/>
                <a:ea typeface="Times New Roman"/>
              </a:rPr>
              <a:t> dung </a:t>
            </a:r>
            <a:r>
              <a:rPr lang="en-US" sz="3600" b="1" i="1" dirty="0" err="1">
                <a:solidFill>
                  <a:srgbClr val="FF0000"/>
                </a:solidFill>
                <a:latin typeface="Times New Roman"/>
                <a:ea typeface="Times New Roman"/>
              </a:rPr>
              <a:t>dịch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mol</a:t>
            </a:r>
            <a:r>
              <a:rPr lang="en-US" sz="3600" b="1" i="1" dirty="0">
                <a:solidFill>
                  <a:srgbClr val="FF0000"/>
                </a:solidFill>
                <a:latin typeface="Times New Roman"/>
                <a:ea typeface="Times New Roman"/>
              </a:rPr>
              <a:t>/</a:t>
            </a:r>
            <a:r>
              <a:rPr lang="en-US" sz="3600" b="1" i="1" dirty="0" err="1">
                <a:solidFill>
                  <a:srgbClr val="FF0000"/>
                </a:solidFill>
                <a:latin typeface="Times New Roman"/>
                <a:ea typeface="Times New Roman"/>
              </a:rPr>
              <a:t>lít</a:t>
            </a:r>
            <a:r>
              <a:rPr lang="en-US" sz="3600" b="1" i="1" dirty="0">
                <a:solidFill>
                  <a:srgbClr val="FF0000"/>
                </a:solidFill>
                <a:latin typeface="Times New Roman"/>
                <a:ea typeface="Times New Roman"/>
              </a:rPr>
              <a:t>)</a:t>
            </a:r>
            <a:endParaRPr lang="vi-VN" sz="3200" b="1" i="1" dirty="0">
              <a:solidFill>
                <a:srgbClr val="FF0000"/>
              </a:solidFill>
              <a:latin typeface="Times New Roman"/>
              <a:ea typeface="Times New Roman"/>
            </a:endParaRPr>
          </a:p>
          <a:p>
            <a:r>
              <a:rPr lang="fr-FR" sz="3600" b="1" i="1" dirty="0">
                <a:solidFill>
                  <a:srgbClr val="FF0000"/>
                </a:solidFill>
                <a:latin typeface="Times New Roman"/>
                <a:ea typeface="Times New Roman"/>
              </a:rPr>
              <a:t>n: </a:t>
            </a:r>
            <a:r>
              <a:rPr lang="fr-FR" sz="3600" b="1" i="1" dirty="0" err="1">
                <a:solidFill>
                  <a:srgbClr val="FF0000"/>
                </a:solidFill>
                <a:latin typeface="Times New Roman"/>
                <a:ea typeface="Times New Roman"/>
              </a:rPr>
              <a:t>số</a:t>
            </a:r>
            <a:r>
              <a:rPr lang="fr-FR" sz="3600" b="1" i="1" dirty="0">
                <a:solidFill>
                  <a:srgbClr val="FF0000"/>
                </a:solidFill>
                <a:latin typeface="Times New Roman"/>
                <a:ea typeface="Times New Roman"/>
              </a:rPr>
              <a:t> mol </a:t>
            </a:r>
            <a:r>
              <a:rPr lang="fr-FR" sz="3600" b="1" i="1" dirty="0" err="1">
                <a:solidFill>
                  <a:srgbClr val="FF0000"/>
                </a:solidFill>
                <a:latin typeface="Times New Roman"/>
                <a:ea typeface="Times New Roman"/>
              </a:rPr>
              <a:t>chất</a:t>
            </a:r>
            <a:r>
              <a:rPr lang="fr-FR" sz="3600" b="1" i="1" dirty="0">
                <a:solidFill>
                  <a:srgbClr val="FF0000"/>
                </a:solidFill>
                <a:latin typeface="Times New Roman"/>
                <a:ea typeface="Times New Roman"/>
              </a:rPr>
              <a:t> tan (mol)</a:t>
            </a:r>
            <a:endParaRPr lang="vi-VN" sz="3200" b="1" i="1" dirty="0">
              <a:solidFill>
                <a:srgbClr val="FF0000"/>
              </a:solidFill>
              <a:latin typeface="Times New Roman"/>
              <a:ea typeface="Times New Roman"/>
            </a:endParaRPr>
          </a:p>
          <a:p>
            <a:r>
              <a:rPr lang="en-US" sz="3600" b="1" i="1" dirty="0">
                <a:solidFill>
                  <a:srgbClr val="FF0000"/>
                </a:solidFill>
                <a:latin typeface="Times New Roman"/>
                <a:ea typeface="Times New Roman"/>
              </a:rPr>
              <a:t>V : </a:t>
            </a:r>
            <a:r>
              <a:rPr lang="en-US" sz="3600" b="1" i="1" dirty="0" err="1">
                <a:solidFill>
                  <a:srgbClr val="FF0000"/>
                </a:solidFill>
                <a:latin typeface="Times New Roman"/>
                <a:ea typeface="Times New Roman"/>
              </a:rPr>
              <a:t>thể</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tích</a:t>
            </a:r>
            <a:r>
              <a:rPr lang="en-US" sz="3600" b="1" i="1" dirty="0">
                <a:solidFill>
                  <a:srgbClr val="FF0000"/>
                </a:solidFill>
                <a:latin typeface="Times New Roman"/>
                <a:ea typeface="Times New Roman"/>
              </a:rPr>
              <a:t> dung </a:t>
            </a:r>
            <a:r>
              <a:rPr lang="en-US" sz="3600" b="1" i="1" dirty="0" err="1">
                <a:solidFill>
                  <a:srgbClr val="FF0000"/>
                </a:solidFill>
                <a:latin typeface="Times New Roman"/>
                <a:ea typeface="Times New Roman"/>
              </a:rPr>
              <a:t>dịch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lít</a:t>
            </a:r>
            <a:r>
              <a:rPr lang="en-US" sz="3600" b="1" i="1" dirty="0">
                <a:solidFill>
                  <a:srgbClr val="FF0000"/>
                </a:solidFill>
                <a:latin typeface="Times New Roman"/>
                <a:ea typeface="Times New Roman"/>
              </a:rPr>
              <a:t>)</a:t>
            </a:r>
            <a:endParaRPr lang="vi-VN" sz="3200" b="1" i="1" dirty="0">
              <a:solidFill>
                <a:srgbClr val="FF0000"/>
              </a:solidFill>
              <a:effectLst/>
              <a:latin typeface="Times New Roman"/>
              <a:ea typeface="Times New Roman"/>
            </a:endParaRPr>
          </a:p>
        </p:txBody>
      </p:sp>
    </p:spTree>
    <p:extLst>
      <p:ext uri="{BB962C8B-B14F-4D97-AF65-F5344CB8AC3E}">
        <p14:creationId xmlns:p14="http://schemas.microsoft.com/office/powerpoint/2010/main" val="3733643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5576" y="2060848"/>
            <a:ext cx="4608512" cy="369332"/>
          </a:xfrm>
          <a:prstGeom prst="rect">
            <a:avLst/>
          </a:prstGeom>
          <a:noFill/>
        </p:spPr>
        <p:txBody>
          <a:bodyPr wrap="square" rtlCol="0">
            <a:spAutoFit/>
          </a:bodyPr>
          <a:lstStyle/>
          <a:p>
            <a:endParaRPr lang="vi-VN">
              <a:solidFill>
                <a:prstClr val="black"/>
              </a:solidFill>
            </a:endParaRPr>
          </a:p>
        </p:txBody>
      </p:sp>
      <p:sp>
        <p:nvSpPr>
          <p:cNvPr id="8" name="TextBox 7"/>
          <p:cNvSpPr txBox="1"/>
          <p:nvPr/>
        </p:nvSpPr>
        <p:spPr>
          <a:xfrm>
            <a:off x="172727" y="116632"/>
            <a:ext cx="444196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III/ </a:t>
            </a:r>
            <a:r>
              <a:rPr lang="en-US" sz="3200" b="1" dirty="0" err="1" smtClean="0">
                <a:solidFill>
                  <a:srgbClr val="FF0000"/>
                </a:solidFill>
                <a:latin typeface="Times New Roman" pitchFamily="18" charset="0"/>
                <a:cs typeface="Times New Roman" pitchFamily="18" charset="0"/>
              </a:rPr>
              <a:t>Nồng</a:t>
            </a:r>
            <a:r>
              <a:rPr lang="en-US" sz="3200" b="1" dirty="0" smtClean="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độ dung dịch</a:t>
            </a:r>
          </a:p>
        </p:txBody>
      </p:sp>
      <p:sp>
        <p:nvSpPr>
          <p:cNvPr id="11" name="TextBox 10"/>
          <p:cNvSpPr txBox="1"/>
          <p:nvPr/>
        </p:nvSpPr>
        <p:spPr>
          <a:xfrm>
            <a:off x="260376" y="701407"/>
            <a:ext cx="444196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2</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Nồng</a:t>
            </a:r>
            <a:r>
              <a:rPr lang="en-US" sz="3200" b="1" dirty="0" smtClean="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độ </a:t>
            </a:r>
            <a:r>
              <a:rPr lang="vi-VN" sz="3200" b="1" dirty="0" smtClean="0">
                <a:solidFill>
                  <a:srgbClr val="FF0000"/>
                </a:solidFill>
                <a:latin typeface="Times New Roman" pitchFamily="18" charset="0"/>
                <a:cs typeface="Times New Roman" pitchFamily="18" charset="0"/>
              </a:rPr>
              <a:t>mol</a:t>
            </a:r>
            <a:endParaRPr lang="vi-VN" sz="3200" b="1" dirty="0">
              <a:solidFill>
                <a:srgbClr val="FF0000"/>
              </a:solidFill>
              <a:latin typeface="Times New Roman" pitchFamily="18" charset="0"/>
              <a:cs typeface="Times New Roman" pitchFamily="18" charset="0"/>
            </a:endParaRPr>
          </a:p>
        </p:txBody>
      </p:sp>
      <p:sp>
        <p:nvSpPr>
          <p:cNvPr id="10" name="Rectangle 9"/>
          <p:cNvSpPr/>
          <p:nvPr/>
        </p:nvSpPr>
        <p:spPr>
          <a:xfrm>
            <a:off x="202343" y="1271662"/>
            <a:ext cx="8604448" cy="1077218"/>
          </a:xfrm>
          <a:prstGeom prst="rect">
            <a:avLst/>
          </a:prstGeom>
        </p:spPr>
        <p:txBody>
          <a:bodyPr wrap="square">
            <a:spAutoFit/>
          </a:bodyPr>
          <a:lstStyle/>
          <a:p>
            <a:r>
              <a:rPr lang="en-US" sz="3200" dirty="0">
                <a:latin typeface="Times New Roman"/>
                <a:ea typeface="Times New Roman"/>
              </a:rPr>
              <a:t>- </a:t>
            </a:r>
            <a:r>
              <a:rPr lang="en-US" sz="3200" dirty="0" err="1">
                <a:latin typeface="Times New Roman"/>
                <a:ea typeface="Times New Roman"/>
              </a:rPr>
              <a:t>Nồng</a:t>
            </a:r>
            <a:r>
              <a:rPr lang="en-US" sz="3200" dirty="0">
                <a:latin typeface="Times New Roman"/>
                <a:ea typeface="Times New Roman"/>
              </a:rPr>
              <a:t> </a:t>
            </a:r>
            <a:r>
              <a:rPr lang="en-US" sz="3200" dirty="0" err="1">
                <a:latin typeface="Times New Roman"/>
                <a:ea typeface="Times New Roman"/>
              </a:rPr>
              <a:t>độ</a:t>
            </a:r>
            <a:r>
              <a:rPr lang="en-US" sz="3200" dirty="0">
                <a:latin typeface="Times New Roman"/>
                <a:ea typeface="Times New Roman"/>
              </a:rPr>
              <a:t> </a:t>
            </a:r>
            <a:r>
              <a:rPr lang="en-US" sz="3200" dirty="0" err="1">
                <a:latin typeface="Times New Roman"/>
                <a:ea typeface="Times New Roman"/>
              </a:rPr>
              <a:t>mol</a:t>
            </a:r>
            <a:r>
              <a:rPr lang="en-US" sz="3200" dirty="0">
                <a:latin typeface="Times New Roman"/>
                <a:ea typeface="Times New Roman"/>
              </a:rPr>
              <a:t> (C</a:t>
            </a:r>
            <a:r>
              <a:rPr lang="en-US" sz="3200" baseline="-25000" dirty="0">
                <a:latin typeface="Times New Roman"/>
                <a:ea typeface="Times New Roman"/>
              </a:rPr>
              <a:t>M</a:t>
            </a:r>
            <a:r>
              <a:rPr lang="en-US" sz="3200" dirty="0">
                <a:latin typeface="Times New Roman"/>
                <a:ea typeface="Times New Roman"/>
              </a:rPr>
              <a:t>) </a:t>
            </a:r>
            <a:r>
              <a:rPr lang="en-US" sz="3200" dirty="0" err="1">
                <a:latin typeface="Times New Roman"/>
                <a:ea typeface="Times New Roman"/>
              </a:rPr>
              <a:t>của</a:t>
            </a:r>
            <a:r>
              <a:rPr lang="en-US" sz="3200" dirty="0">
                <a:latin typeface="Times New Roman"/>
                <a:ea typeface="Times New Roman"/>
              </a:rPr>
              <a:t> </a:t>
            </a:r>
            <a:r>
              <a:rPr lang="en-US" sz="3200" dirty="0" err="1">
                <a:latin typeface="Times New Roman"/>
                <a:ea typeface="Times New Roman"/>
              </a:rPr>
              <a:t>một</a:t>
            </a:r>
            <a:r>
              <a:rPr lang="en-US" sz="3200" dirty="0">
                <a:latin typeface="Times New Roman"/>
                <a:ea typeface="Times New Roman"/>
              </a:rPr>
              <a:t> dung </a:t>
            </a:r>
            <a:r>
              <a:rPr lang="en-US" sz="3200" dirty="0" err="1">
                <a:latin typeface="Times New Roman"/>
                <a:ea typeface="Times New Roman"/>
              </a:rPr>
              <a:t>dịch</a:t>
            </a:r>
            <a:r>
              <a:rPr lang="en-US" sz="3200" dirty="0">
                <a:latin typeface="Times New Roman"/>
                <a:ea typeface="Times New Roman"/>
              </a:rPr>
              <a:t> </a:t>
            </a:r>
            <a:r>
              <a:rPr lang="en-US" sz="3200" dirty="0" err="1">
                <a:latin typeface="Times New Roman"/>
                <a:ea typeface="Times New Roman"/>
              </a:rPr>
              <a:t>cho</a:t>
            </a:r>
            <a:r>
              <a:rPr lang="en-US" sz="3200" dirty="0">
                <a:latin typeface="Times New Roman"/>
                <a:ea typeface="Times New Roman"/>
              </a:rPr>
              <a:t> </a:t>
            </a:r>
            <a:r>
              <a:rPr lang="en-US" sz="3200" dirty="0" err="1">
                <a:latin typeface="Times New Roman"/>
                <a:ea typeface="Times New Roman"/>
              </a:rPr>
              <a:t>biết</a:t>
            </a:r>
            <a:r>
              <a:rPr lang="en-US" sz="3200" dirty="0">
                <a:latin typeface="Times New Roman"/>
                <a:ea typeface="Times New Roman"/>
              </a:rPr>
              <a:t> </a:t>
            </a:r>
            <a:r>
              <a:rPr lang="en-US" sz="3200" dirty="0" err="1">
                <a:latin typeface="Times New Roman"/>
                <a:ea typeface="Times New Roman"/>
              </a:rPr>
              <a:t>số</a:t>
            </a:r>
            <a:r>
              <a:rPr lang="en-US" sz="3200" dirty="0">
                <a:latin typeface="Times New Roman"/>
                <a:ea typeface="Times New Roman"/>
              </a:rPr>
              <a:t> </a:t>
            </a:r>
            <a:r>
              <a:rPr lang="en-US" sz="3200" dirty="0" err="1">
                <a:latin typeface="Times New Roman"/>
                <a:ea typeface="Times New Roman"/>
              </a:rPr>
              <a:t>mol</a:t>
            </a:r>
            <a:r>
              <a:rPr lang="en-US" sz="3200" dirty="0">
                <a:latin typeface="Times New Roman"/>
                <a:ea typeface="Times New Roman"/>
              </a:rPr>
              <a:t> </a:t>
            </a:r>
            <a:r>
              <a:rPr lang="en-US" sz="3200" dirty="0" err="1">
                <a:latin typeface="Times New Roman"/>
                <a:ea typeface="Times New Roman"/>
              </a:rPr>
              <a:t>chất</a:t>
            </a:r>
            <a:r>
              <a:rPr lang="en-US" sz="3200" dirty="0">
                <a:latin typeface="Times New Roman"/>
                <a:ea typeface="Times New Roman"/>
              </a:rPr>
              <a:t> tan </a:t>
            </a:r>
            <a:r>
              <a:rPr lang="en-US" sz="3200" dirty="0" err="1">
                <a:latin typeface="Times New Roman"/>
                <a:ea typeface="Times New Roman"/>
              </a:rPr>
              <a:t>có</a:t>
            </a:r>
            <a:r>
              <a:rPr lang="en-US" sz="3200" dirty="0">
                <a:latin typeface="Times New Roman"/>
                <a:ea typeface="Times New Roman"/>
              </a:rPr>
              <a:t> </a:t>
            </a:r>
            <a:r>
              <a:rPr lang="en-US" sz="3200" dirty="0" err="1">
                <a:latin typeface="Times New Roman"/>
                <a:ea typeface="Times New Roman"/>
              </a:rPr>
              <a:t>trong</a:t>
            </a:r>
            <a:r>
              <a:rPr lang="en-US" sz="3200" dirty="0">
                <a:latin typeface="Times New Roman"/>
                <a:ea typeface="Times New Roman"/>
              </a:rPr>
              <a:t> 1lít dung </a:t>
            </a:r>
            <a:r>
              <a:rPr lang="en-US" sz="3200" dirty="0" err="1">
                <a:latin typeface="Times New Roman"/>
                <a:ea typeface="Times New Roman"/>
              </a:rPr>
              <a:t>dịch</a:t>
            </a:r>
            <a:r>
              <a:rPr lang="en-US" sz="3200" dirty="0">
                <a:latin typeface="Times New Roman"/>
                <a:ea typeface="Times New Roman"/>
              </a:rPr>
              <a:t>.</a:t>
            </a:r>
            <a:endParaRPr lang="vi-VN" sz="2800" dirty="0">
              <a:effectLst/>
              <a:latin typeface="Times New Roman"/>
              <a:ea typeface="Times New Roman"/>
            </a:endParaRPr>
          </a:p>
        </p:txBody>
      </p:sp>
      <mc:AlternateContent xmlns:mc="http://schemas.openxmlformats.org/markup-compatibility/2006" xmlns:a14="http://schemas.microsoft.com/office/drawing/2010/main">
        <mc:Choice Requires="a14">
          <p:sp>
            <p:nvSpPr>
              <p:cNvPr id="16" name="Rectangle 15"/>
              <p:cNvSpPr/>
              <p:nvPr/>
            </p:nvSpPr>
            <p:spPr>
              <a:xfrm>
                <a:off x="224880" y="2348880"/>
                <a:ext cx="3877408" cy="751424"/>
              </a:xfrm>
              <a:prstGeom prst="rect">
                <a:avLst/>
              </a:prstGeom>
            </p:spPr>
            <p:txBody>
              <a:bodyPr wrap="none">
                <a:spAutoFit/>
              </a:bodyPr>
              <a:lstStyle/>
              <a:p>
                <a:r>
                  <a:rPr lang="en-US" sz="3200" dirty="0" smtClean="0">
                    <a:solidFill>
                      <a:schemeClr val="tx1"/>
                    </a:solidFill>
                    <a:latin typeface="Times New Roman"/>
                    <a:ea typeface="Times New Roman"/>
                  </a:rPr>
                  <a:t>- </a:t>
                </a:r>
                <a:r>
                  <a:rPr lang="en-US" sz="3200" dirty="0" err="1">
                    <a:solidFill>
                      <a:schemeClr val="tx1"/>
                    </a:solidFill>
                    <a:latin typeface="Times New Roman"/>
                    <a:ea typeface="Times New Roman"/>
                  </a:rPr>
                  <a:t>Công</a:t>
                </a:r>
                <a:r>
                  <a:rPr lang="en-US" sz="3200" dirty="0">
                    <a:solidFill>
                      <a:schemeClr val="tx1"/>
                    </a:solidFill>
                    <a:latin typeface="Times New Roman"/>
                    <a:ea typeface="Times New Roman"/>
                  </a:rPr>
                  <a:t> </a:t>
                </a:r>
                <a:r>
                  <a:rPr lang="en-US" sz="3200" dirty="0" err="1">
                    <a:solidFill>
                      <a:schemeClr val="tx1"/>
                    </a:solidFill>
                    <a:latin typeface="Times New Roman"/>
                    <a:ea typeface="Times New Roman"/>
                  </a:rPr>
                  <a:t>thức</a:t>
                </a:r>
                <a:r>
                  <a:rPr lang="en-US" sz="3200" dirty="0">
                    <a:solidFill>
                      <a:schemeClr val="tx1"/>
                    </a:solidFill>
                    <a:latin typeface="Times New Roman"/>
                    <a:ea typeface="Times New Roman"/>
                  </a:rPr>
                  <a:t>:    </a:t>
                </a:r>
                <a:r>
                  <a:rPr lang="en-US" sz="3200" b="1" dirty="0" smtClean="0">
                    <a:solidFill>
                      <a:srgbClr val="FF0000"/>
                    </a:solidFill>
                    <a:latin typeface="Times New Roman"/>
                    <a:ea typeface="Times New Roman"/>
                  </a:rPr>
                  <a:t>C</a:t>
                </a:r>
                <a:r>
                  <a:rPr lang="en-US" sz="3200" b="1" baseline="-25000" dirty="0">
                    <a:solidFill>
                      <a:srgbClr val="FF0000"/>
                    </a:solidFill>
                    <a:effectLst/>
                    <a:latin typeface="Times New Roman"/>
                    <a:ea typeface="Times New Roman"/>
                  </a:rPr>
                  <a:t>M</a:t>
                </a:r>
                <a:r>
                  <a:rPr lang="en-US" sz="3200" b="1" dirty="0">
                    <a:solidFill>
                      <a:srgbClr val="FF0000"/>
                    </a:solidFill>
                    <a:effectLst/>
                    <a:latin typeface="Times New Roman"/>
                    <a:ea typeface="Times New Roman"/>
                  </a:rPr>
                  <a:t> = </a:t>
                </a:r>
                <a14:m>
                  <m:oMath xmlns:m="http://schemas.openxmlformats.org/officeDocument/2006/math">
                    <m:f>
                      <m:fPr>
                        <m:ctrlPr>
                          <a:rPr lang="vi-VN" sz="3200" b="1" i="1">
                            <a:solidFill>
                              <a:srgbClr val="FF0000"/>
                            </a:solidFill>
                            <a:effectLst/>
                            <a:latin typeface="Cambria Math"/>
                            <a:ea typeface="Times New Roman"/>
                          </a:rPr>
                        </m:ctrlPr>
                      </m:fPr>
                      <m:num>
                        <m:r>
                          <a:rPr lang="en-US" sz="3200" b="1" i="0">
                            <a:solidFill>
                              <a:srgbClr val="FF0000"/>
                            </a:solidFill>
                            <a:effectLst/>
                            <a:latin typeface="Cambria Math"/>
                            <a:ea typeface="Times New Roman"/>
                          </a:rPr>
                          <m:t>𝐧</m:t>
                        </m:r>
                      </m:num>
                      <m:den>
                        <m:r>
                          <a:rPr lang="en-US" sz="3200" b="1" i="0">
                            <a:solidFill>
                              <a:srgbClr val="FF0000"/>
                            </a:solidFill>
                            <a:effectLst/>
                            <a:latin typeface="Cambria Math"/>
                            <a:ea typeface="Times New Roman"/>
                          </a:rPr>
                          <m:t>𝐕</m:t>
                        </m:r>
                      </m:den>
                    </m:f>
                  </m:oMath>
                </a14:m>
                <a:endParaRPr lang="vi-VN" sz="2800" b="1" dirty="0">
                  <a:solidFill>
                    <a:srgbClr val="FF0000"/>
                  </a:solidFill>
                  <a:effectLst/>
                  <a:latin typeface="Times New Roman"/>
                  <a:ea typeface="Times New Roman"/>
                </a:endParaRPr>
              </a:p>
            </p:txBody>
          </p:sp>
        </mc:Choice>
        <mc:Fallback xmlns="">
          <p:sp>
            <p:nvSpPr>
              <p:cNvPr id="16" name="Rectangle 15"/>
              <p:cNvSpPr>
                <a:spLocks noRot="1" noChangeAspect="1" noMove="1" noResize="1" noEditPoints="1" noAdjustHandles="1" noChangeArrowheads="1" noChangeShapeType="1" noTextEdit="1"/>
              </p:cNvSpPr>
              <p:nvPr/>
            </p:nvSpPr>
            <p:spPr>
              <a:xfrm>
                <a:off x="224880" y="2348880"/>
                <a:ext cx="3877408" cy="751424"/>
              </a:xfrm>
              <a:prstGeom prst="rect">
                <a:avLst/>
              </a:prstGeom>
              <a:blipFill rotWithShape="1">
                <a:blip r:embed="rId2"/>
                <a:stretch>
                  <a:fillRect l="-4088" t="-4032" b="-9677"/>
                </a:stretch>
              </a:blipFill>
            </p:spPr>
            <p:txBody>
              <a:bodyPr/>
              <a:lstStyle/>
              <a:p>
                <a:r>
                  <a:rPr lang="vi-VN">
                    <a:noFill/>
                  </a:rPr>
                  <a:t> </a:t>
                </a:r>
              </a:p>
            </p:txBody>
          </p:sp>
        </mc:Fallback>
      </mc:AlternateContent>
      <p:sp>
        <p:nvSpPr>
          <p:cNvPr id="17" name="Rectangle 16"/>
          <p:cNvSpPr/>
          <p:nvPr/>
        </p:nvSpPr>
        <p:spPr>
          <a:xfrm>
            <a:off x="868163" y="3212976"/>
            <a:ext cx="7272808" cy="2308324"/>
          </a:xfrm>
          <a:prstGeom prst="rect">
            <a:avLst/>
          </a:prstGeom>
        </p:spPr>
        <p:txBody>
          <a:bodyPr wrap="square">
            <a:spAutoFit/>
          </a:bodyPr>
          <a:lstStyle/>
          <a:p>
            <a:r>
              <a:rPr lang="en-US" sz="3600" dirty="0" err="1">
                <a:latin typeface="Times New Roman"/>
                <a:ea typeface="Times New Roman"/>
              </a:rPr>
              <a:t>Trong</a:t>
            </a:r>
            <a:r>
              <a:rPr lang="en-US" sz="3600" dirty="0">
                <a:latin typeface="Times New Roman"/>
                <a:ea typeface="Times New Roman"/>
              </a:rPr>
              <a:t> </a:t>
            </a:r>
            <a:r>
              <a:rPr lang="en-US" sz="3600" dirty="0" err="1">
                <a:latin typeface="Times New Roman"/>
                <a:ea typeface="Times New Roman"/>
              </a:rPr>
              <a:t>đó</a:t>
            </a:r>
            <a:r>
              <a:rPr lang="en-US" sz="3600" dirty="0">
                <a:latin typeface="Times New Roman"/>
                <a:ea typeface="Times New Roman"/>
              </a:rPr>
              <a:t>:</a:t>
            </a:r>
            <a:endParaRPr lang="vi-VN" sz="3200" dirty="0">
              <a:latin typeface="Times New Roman"/>
              <a:ea typeface="Times New Roman"/>
            </a:endParaRPr>
          </a:p>
          <a:p>
            <a:r>
              <a:rPr lang="en-US" sz="3600" dirty="0">
                <a:latin typeface="Times New Roman"/>
                <a:ea typeface="Times New Roman"/>
              </a:rPr>
              <a:t>C</a:t>
            </a:r>
            <a:r>
              <a:rPr lang="en-US" sz="3600" baseline="-25000" dirty="0">
                <a:latin typeface="Times New Roman"/>
                <a:ea typeface="Times New Roman"/>
              </a:rPr>
              <a:t>M</a:t>
            </a:r>
            <a:r>
              <a:rPr lang="en-US" sz="3600" dirty="0">
                <a:latin typeface="Times New Roman"/>
                <a:ea typeface="Times New Roman"/>
              </a:rPr>
              <a:t> : </a:t>
            </a:r>
            <a:r>
              <a:rPr lang="en-US" sz="3600" dirty="0" err="1">
                <a:latin typeface="Times New Roman"/>
                <a:ea typeface="Times New Roman"/>
              </a:rPr>
              <a:t>nồng</a:t>
            </a:r>
            <a:r>
              <a:rPr lang="en-US" sz="3600" dirty="0">
                <a:latin typeface="Times New Roman"/>
                <a:ea typeface="Times New Roman"/>
              </a:rPr>
              <a:t> </a:t>
            </a:r>
            <a:r>
              <a:rPr lang="en-US" sz="3600" dirty="0" err="1">
                <a:latin typeface="Times New Roman"/>
                <a:ea typeface="Times New Roman"/>
              </a:rPr>
              <a:t>độ</a:t>
            </a:r>
            <a:r>
              <a:rPr lang="en-US" sz="3600" dirty="0">
                <a:latin typeface="Times New Roman"/>
                <a:ea typeface="Times New Roman"/>
              </a:rPr>
              <a:t> dung </a:t>
            </a:r>
            <a:r>
              <a:rPr lang="en-US" sz="3600" dirty="0" err="1">
                <a:latin typeface="Times New Roman"/>
                <a:ea typeface="Times New Roman"/>
              </a:rPr>
              <a:t>dịch</a:t>
            </a:r>
            <a:r>
              <a:rPr lang="en-US" sz="3600" dirty="0">
                <a:latin typeface="Times New Roman"/>
                <a:ea typeface="Times New Roman"/>
              </a:rPr>
              <a:t> (</a:t>
            </a:r>
            <a:r>
              <a:rPr lang="en-US" sz="3600" dirty="0" err="1">
                <a:latin typeface="Times New Roman"/>
                <a:ea typeface="Times New Roman"/>
              </a:rPr>
              <a:t>mol</a:t>
            </a:r>
            <a:r>
              <a:rPr lang="en-US" sz="3600" dirty="0">
                <a:latin typeface="Times New Roman"/>
                <a:ea typeface="Times New Roman"/>
              </a:rPr>
              <a:t>/</a:t>
            </a:r>
            <a:r>
              <a:rPr lang="en-US" sz="3600" dirty="0" err="1">
                <a:latin typeface="Times New Roman"/>
                <a:ea typeface="Times New Roman"/>
              </a:rPr>
              <a:t>lít</a:t>
            </a:r>
            <a:r>
              <a:rPr lang="en-US" sz="3600" dirty="0">
                <a:latin typeface="Times New Roman"/>
                <a:ea typeface="Times New Roman"/>
              </a:rPr>
              <a:t>)</a:t>
            </a:r>
            <a:endParaRPr lang="vi-VN" sz="3200" dirty="0">
              <a:latin typeface="Times New Roman"/>
              <a:ea typeface="Times New Roman"/>
            </a:endParaRPr>
          </a:p>
          <a:p>
            <a:r>
              <a:rPr lang="fr-FR" sz="3600" dirty="0">
                <a:latin typeface="Times New Roman"/>
                <a:ea typeface="Times New Roman"/>
              </a:rPr>
              <a:t>n: </a:t>
            </a:r>
            <a:r>
              <a:rPr lang="fr-FR" sz="3600" dirty="0" err="1">
                <a:latin typeface="Times New Roman"/>
                <a:ea typeface="Times New Roman"/>
              </a:rPr>
              <a:t>số</a:t>
            </a:r>
            <a:r>
              <a:rPr lang="fr-FR" sz="3600" dirty="0">
                <a:latin typeface="Times New Roman"/>
                <a:ea typeface="Times New Roman"/>
              </a:rPr>
              <a:t> mol </a:t>
            </a:r>
            <a:r>
              <a:rPr lang="fr-FR" sz="3600" dirty="0" err="1">
                <a:latin typeface="Times New Roman"/>
                <a:ea typeface="Times New Roman"/>
              </a:rPr>
              <a:t>chất</a:t>
            </a:r>
            <a:r>
              <a:rPr lang="fr-FR" sz="3600" dirty="0">
                <a:latin typeface="Times New Roman"/>
                <a:ea typeface="Times New Roman"/>
              </a:rPr>
              <a:t> tan (mol)</a:t>
            </a:r>
            <a:endParaRPr lang="vi-VN" sz="3200" dirty="0">
              <a:latin typeface="Times New Roman"/>
              <a:ea typeface="Times New Roman"/>
            </a:endParaRPr>
          </a:p>
          <a:p>
            <a:r>
              <a:rPr lang="en-US" sz="3600" dirty="0">
                <a:latin typeface="Times New Roman"/>
                <a:ea typeface="Times New Roman"/>
              </a:rPr>
              <a:t>V : </a:t>
            </a:r>
            <a:r>
              <a:rPr lang="en-US" sz="3600" dirty="0" err="1">
                <a:latin typeface="Times New Roman"/>
                <a:ea typeface="Times New Roman"/>
              </a:rPr>
              <a:t>thể</a:t>
            </a:r>
            <a:r>
              <a:rPr lang="en-US" sz="3600" dirty="0">
                <a:latin typeface="Times New Roman"/>
                <a:ea typeface="Times New Roman"/>
              </a:rPr>
              <a:t> </a:t>
            </a:r>
            <a:r>
              <a:rPr lang="en-US" sz="3600" dirty="0" err="1">
                <a:latin typeface="Times New Roman"/>
                <a:ea typeface="Times New Roman"/>
              </a:rPr>
              <a:t>tích</a:t>
            </a:r>
            <a:r>
              <a:rPr lang="en-US" sz="3600" dirty="0">
                <a:latin typeface="Times New Roman"/>
                <a:ea typeface="Times New Roman"/>
              </a:rPr>
              <a:t> dung </a:t>
            </a:r>
            <a:r>
              <a:rPr lang="en-US" sz="3600" dirty="0" err="1">
                <a:latin typeface="Times New Roman"/>
                <a:ea typeface="Times New Roman"/>
              </a:rPr>
              <a:t>dịch</a:t>
            </a:r>
            <a:r>
              <a:rPr lang="en-US" sz="3600" dirty="0">
                <a:latin typeface="Times New Roman"/>
                <a:ea typeface="Times New Roman"/>
              </a:rPr>
              <a:t> (</a:t>
            </a:r>
            <a:r>
              <a:rPr lang="en-US" sz="3600" dirty="0" err="1">
                <a:latin typeface="Times New Roman"/>
                <a:ea typeface="Times New Roman"/>
              </a:rPr>
              <a:t>lít</a:t>
            </a:r>
            <a:r>
              <a:rPr lang="en-US" sz="3600" dirty="0">
                <a:latin typeface="Times New Roman"/>
                <a:ea typeface="Times New Roman"/>
              </a:rPr>
              <a:t>)</a:t>
            </a:r>
            <a:endParaRPr lang="vi-VN" sz="3200" dirty="0">
              <a:effectLst/>
              <a:latin typeface="Times New Roman"/>
              <a:ea typeface="Times New Roman"/>
            </a:endParaRPr>
          </a:p>
        </p:txBody>
      </p:sp>
    </p:spTree>
    <p:extLst>
      <p:ext uri="{BB962C8B-B14F-4D97-AF65-F5344CB8AC3E}">
        <p14:creationId xmlns:p14="http://schemas.microsoft.com/office/powerpoint/2010/main" val="159070562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1760" y="-27384"/>
            <a:ext cx="4752528"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THẢO LUẬN NHÓM</a:t>
            </a:r>
            <a:endParaRPr lang="vi-VN" sz="3200" b="1" dirty="0">
              <a:solidFill>
                <a:srgbClr val="FF0000"/>
              </a:solidFill>
              <a:latin typeface="Times New Roman" pitchFamily="18" charset="0"/>
              <a:cs typeface="Times New Roman" pitchFamily="18" charset="0"/>
            </a:endParaRPr>
          </a:p>
        </p:txBody>
      </p:sp>
      <p:sp>
        <p:nvSpPr>
          <p:cNvPr id="4" name="Rectangle 3"/>
          <p:cNvSpPr/>
          <p:nvPr/>
        </p:nvSpPr>
        <p:spPr>
          <a:xfrm>
            <a:off x="183168" y="464473"/>
            <a:ext cx="8960832" cy="3108543"/>
          </a:xfrm>
          <a:prstGeom prst="rect">
            <a:avLst/>
          </a:prstGeom>
        </p:spPr>
        <p:txBody>
          <a:bodyPr wrap="square">
            <a:spAutoFit/>
          </a:bodyPr>
          <a:lstStyle/>
          <a:p>
            <a:pPr algn="just"/>
            <a:r>
              <a:rPr lang="vi-VN" sz="2800" dirty="0" smtClean="0">
                <a:solidFill>
                  <a:srgbClr val="000000"/>
                </a:solidFill>
                <a:latin typeface="+mj-lt"/>
              </a:rPr>
              <a:t>2. Trộn </a:t>
            </a:r>
            <a:r>
              <a:rPr lang="vi-VN" sz="2800" dirty="0">
                <a:solidFill>
                  <a:srgbClr val="000000"/>
                </a:solidFill>
                <a:latin typeface="+mj-lt"/>
              </a:rPr>
              <a:t>lẫn 2 lít dung dịch urea 0,02 M (dung dịch A) với 3 lít dung dịch urea 0,1 M (dung dịch B), thu được 5 lít dung dịch C.</a:t>
            </a:r>
          </a:p>
          <a:p>
            <a:pPr algn="just"/>
            <a:r>
              <a:rPr lang="vi-VN" sz="2800" dirty="0">
                <a:solidFill>
                  <a:srgbClr val="000000"/>
                </a:solidFill>
                <a:latin typeface="+mj-lt"/>
              </a:rPr>
              <a:t>a) Tính số mol urea trong dung dịch A, B và C.</a:t>
            </a:r>
          </a:p>
          <a:p>
            <a:pPr algn="just"/>
            <a:r>
              <a:rPr lang="vi-VN" sz="2800" dirty="0">
                <a:solidFill>
                  <a:srgbClr val="000000"/>
                </a:solidFill>
                <a:latin typeface="+mj-lt"/>
              </a:rPr>
              <a:t>b) Tính nồng độ mol của dung dịch C. Nhận xét về giá trị nồng độ mol của dung dịch C so với nồng độ mol của dung dịch A và B.</a:t>
            </a:r>
            <a:endParaRPr lang="vi-VN" sz="2800" b="0" i="0" dirty="0">
              <a:solidFill>
                <a:srgbClr val="000000"/>
              </a:solidFill>
              <a:effectLst/>
              <a:latin typeface="+mj-lt"/>
            </a:endParaRPr>
          </a:p>
        </p:txBody>
      </p:sp>
      <p:sp>
        <p:nvSpPr>
          <p:cNvPr id="7" name="Rectangle 6"/>
          <p:cNvSpPr/>
          <p:nvPr/>
        </p:nvSpPr>
        <p:spPr>
          <a:xfrm>
            <a:off x="451126" y="3887470"/>
            <a:ext cx="6696744" cy="523220"/>
          </a:xfrm>
          <a:prstGeom prst="rect">
            <a:avLst/>
          </a:prstGeom>
        </p:spPr>
        <p:txBody>
          <a:bodyPr wrap="square">
            <a:spAutoFit/>
          </a:bodyPr>
          <a:lstStyle/>
          <a:p>
            <a:r>
              <a:rPr lang="vi-VN" sz="2800" dirty="0">
                <a:solidFill>
                  <a:srgbClr val="000000"/>
                </a:solidFill>
                <a:latin typeface="+mj-lt"/>
              </a:rPr>
              <a:t>Nồng độ mol được xác định bằng biểu thức: </a:t>
            </a:r>
            <a:endParaRPr lang="vi-VN" sz="2800" dirty="0">
              <a:latin typeface="+mj-lt"/>
            </a:endParaRPr>
          </a:p>
        </p:txBody>
      </p:sp>
      <p:sp>
        <p:nvSpPr>
          <p:cNvPr id="8" name="TextBox 7"/>
          <p:cNvSpPr txBox="1"/>
          <p:nvPr/>
        </p:nvSpPr>
        <p:spPr>
          <a:xfrm>
            <a:off x="3799498" y="3280628"/>
            <a:ext cx="1080120" cy="584775"/>
          </a:xfrm>
          <a:prstGeom prst="rect">
            <a:avLst/>
          </a:prstGeom>
          <a:noFill/>
        </p:spPr>
        <p:txBody>
          <a:bodyPr wrap="square" rtlCol="0">
            <a:spAutoFit/>
          </a:bodyPr>
          <a:lstStyle/>
          <a:p>
            <a:r>
              <a:rPr lang="vi-VN" sz="3200" dirty="0">
                <a:latin typeface="+mj-lt"/>
              </a:rPr>
              <a:t>Giải</a:t>
            </a:r>
          </a:p>
        </p:txBody>
      </p:sp>
      <mc:AlternateContent xmlns:mc="http://schemas.openxmlformats.org/markup-compatibility/2006" xmlns:a14="http://schemas.microsoft.com/office/drawing/2010/main">
        <mc:Choice Requires="a14">
          <p:sp>
            <p:nvSpPr>
              <p:cNvPr id="13" name="Rectangle 12"/>
              <p:cNvSpPr/>
              <p:nvPr/>
            </p:nvSpPr>
            <p:spPr>
              <a:xfrm>
                <a:off x="755576" y="4390789"/>
                <a:ext cx="1343060" cy="751424"/>
              </a:xfrm>
              <a:prstGeom prst="rect">
                <a:avLst/>
              </a:prstGeom>
            </p:spPr>
            <p:txBody>
              <a:bodyPr wrap="none">
                <a:spAutoFit/>
              </a:bodyPr>
              <a:lstStyle/>
              <a:p>
                <a:r>
                  <a:rPr lang="en-US" sz="3200" dirty="0">
                    <a:solidFill>
                      <a:srgbClr val="333333"/>
                    </a:solidFill>
                    <a:latin typeface="Times New Roman"/>
                    <a:ea typeface="Times New Roman"/>
                  </a:rPr>
                  <a:t>C</a:t>
                </a:r>
                <a:r>
                  <a:rPr lang="en-US" sz="3200" baseline="-25000" dirty="0">
                    <a:solidFill>
                      <a:srgbClr val="333333"/>
                    </a:solidFill>
                    <a:effectLst/>
                    <a:latin typeface="Times New Roman"/>
                    <a:ea typeface="Times New Roman"/>
                  </a:rPr>
                  <a:t>M</a:t>
                </a:r>
                <a:r>
                  <a:rPr lang="en-US" sz="3200" dirty="0">
                    <a:solidFill>
                      <a:srgbClr val="333333"/>
                    </a:solidFill>
                    <a:effectLst/>
                    <a:latin typeface="Times New Roman"/>
                    <a:ea typeface="Times New Roman"/>
                  </a:rPr>
                  <a:t> = </a:t>
                </a:r>
                <a14:m>
                  <m:oMath xmlns:m="http://schemas.openxmlformats.org/officeDocument/2006/math">
                    <m:f>
                      <m:fPr>
                        <m:ctrlPr>
                          <a:rPr lang="vi-VN" sz="3200" i="1">
                            <a:solidFill>
                              <a:srgbClr val="333333"/>
                            </a:solidFill>
                            <a:effectLst/>
                            <a:latin typeface="Cambria Math"/>
                            <a:ea typeface="Times New Roman"/>
                          </a:rPr>
                        </m:ctrlPr>
                      </m:fPr>
                      <m:num>
                        <m:r>
                          <a:rPr lang="en-US" sz="3200" i="1">
                            <a:solidFill>
                              <a:srgbClr val="333333"/>
                            </a:solidFill>
                            <a:effectLst/>
                            <a:latin typeface="Cambria Math"/>
                            <a:ea typeface="Times New Roman"/>
                          </a:rPr>
                          <m:t>𝑛</m:t>
                        </m:r>
                      </m:num>
                      <m:den>
                        <m:r>
                          <a:rPr lang="en-US" sz="3200" i="1">
                            <a:solidFill>
                              <a:srgbClr val="333333"/>
                            </a:solidFill>
                            <a:effectLst/>
                            <a:latin typeface="Cambria Math"/>
                            <a:ea typeface="Times New Roman"/>
                          </a:rPr>
                          <m:t>𝑉</m:t>
                        </m:r>
                      </m:den>
                    </m:f>
                  </m:oMath>
                </a14:m>
                <a:endParaRPr lang="vi-VN" sz="2800" dirty="0">
                  <a:effectLst/>
                  <a:latin typeface="Times New Roman"/>
                  <a:ea typeface="Times New Roman"/>
                </a:endParaRPr>
              </a:p>
            </p:txBody>
          </p:sp>
        </mc:Choice>
        <mc:Fallback xmlns="">
          <p:sp>
            <p:nvSpPr>
              <p:cNvPr id="13" name="Rectangle 12"/>
              <p:cNvSpPr>
                <a:spLocks noRot="1" noChangeAspect="1" noMove="1" noResize="1" noEditPoints="1" noAdjustHandles="1" noChangeArrowheads="1" noChangeShapeType="1" noTextEdit="1"/>
              </p:cNvSpPr>
              <p:nvPr/>
            </p:nvSpPr>
            <p:spPr>
              <a:xfrm>
                <a:off x="755576" y="4390789"/>
                <a:ext cx="1343060" cy="751424"/>
              </a:xfrm>
              <a:prstGeom prst="rect">
                <a:avLst/>
              </a:prstGeom>
              <a:blipFill rotWithShape="1">
                <a:blip r:embed="rId2"/>
                <a:stretch>
                  <a:fillRect l="-11818" t="-4032" r="-18182" b="-9677"/>
                </a:stretch>
              </a:blipFill>
            </p:spPr>
            <p:txBody>
              <a:bodyPr/>
              <a:lstStyle/>
              <a:p>
                <a:r>
                  <a:rPr lang="vi-VN">
                    <a:noFill/>
                  </a:rPr>
                  <a:t> </a:t>
                </a:r>
              </a:p>
            </p:txBody>
          </p:sp>
        </mc:Fallback>
      </mc:AlternateContent>
      <p:cxnSp>
        <p:nvCxnSpPr>
          <p:cNvPr id="20" name="Straight Arrow Connector 19"/>
          <p:cNvCxnSpPr/>
          <p:nvPr/>
        </p:nvCxnSpPr>
        <p:spPr>
          <a:xfrm>
            <a:off x="2411760" y="4766501"/>
            <a:ext cx="4320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Rectangle 24"/>
          <p:cNvSpPr/>
          <p:nvPr/>
        </p:nvSpPr>
        <p:spPr>
          <a:xfrm>
            <a:off x="3147831" y="4410690"/>
            <a:ext cx="1640193" cy="584775"/>
          </a:xfrm>
          <a:prstGeom prst="rect">
            <a:avLst/>
          </a:prstGeom>
        </p:spPr>
        <p:txBody>
          <a:bodyPr wrap="none">
            <a:spAutoFit/>
          </a:bodyPr>
          <a:lstStyle/>
          <a:p>
            <a:r>
              <a:rPr lang="nl-NL" sz="3200" dirty="0">
                <a:solidFill>
                  <a:srgbClr val="000000"/>
                </a:solidFill>
                <a:latin typeface="Times New Roman"/>
                <a:ea typeface="Calibri"/>
              </a:rPr>
              <a:t>n= C</a:t>
            </a:r>
            <a:r>
              <a:rPr lang="nl-NL" sz="3200" baseline="-25000" dirty="0">
                <a:solidFill>
                  <a:srgbClr val="000000"/>
                </a:solidFill>
                <a:latin typeface="Times New Roman"/>
                <a:ea typeface="Calibri"/>
              </a:rPr>
              <a:t>M</a:t>
            </a:r>
            <a:r>
              <a:rPr lang="nl-NL" sz="3200" dirty="0">
                <a:solidFill>
                  <a:srgbClr val="000000"/>
                </a:solidFill>
                <a:latin typeface="Times New Roman"/>
                <a:ea typeface="Calibri"/>
              </a:rPr>
              <a:t>.V</a:t>
            </a:r>
            <a:endParaRPr lang="vi-VN" sz="3200" dirty="0"/>
          </a:p>
        </p:txBody>
      </p:sp>
      <p:sp>
        <p:nvSpPr>
          <p:cNvPr id="29" name="Rectangle 28"/>
          <p:cNvSpPr/>
          <p:nvPr/>
        </p:nvSpPr>
        <p:spPr>
          <a:xfrm>
            <a:off x="216024" y="5142213"/>
            <a:ext cx="8388424" cy="1077218"/>
          </a:xfrm>
          <a:prstGeom prst="rect">
            <a:avLst/>
          </a:prstGeom>
        </p:spPr>
        <p:txBody>
          <a:bodyPr wrap="square">
            <a:spAutoFit/>
          </a:bodyPr>
          <a:lstStyle/>
          <a:p>
            <a:pPr marL="514350" indent="-514350">
              <a:buAutoNum type="alphaLcParenR"/>
            </a:pPr>
            <a:r>
              <a:rPr lang="vi-VN" sz="3200" dirty="0" smtClean="0">
                <a:solidFill>
                  <a:srgbClr val="000000"/>
                </a:solidFill>
                <a:latin typeface="+mj-lt"/>
              </a:rPr>
              <a:t>Số </a:t>
            </a:r>
            <a:r>
              <a:rPr lang="vi-VN" sz="3200" dirty="0">
                <a:solidFill>
                  <a:srgbClr val="000000"/>
                </a:solidFill>
                <a:latin typeface="+mj-lt"/>
              </a:rPr>
              <a:t>mol urea trong dung dịch A là</a:t>
            </a:r>
            <a:r>
              <a:rPr lang="vi-VN" sz="3200" dirty="0" smtClean="0">
                <a:solidFill>
                  <a:srgbClr val="000000"/>
                </a:solidFill>
                <a:latin typeface="+mj-lt"/>
              </a:rPr>
              <a:t>:</a:t>
            </a:r>
          </a:p>
          <a:p>
            <a:r>
              <a:rPr lang="vi-VN" sz="3200" dirty="0" smtClean="0">
                <a:solidFill>
                  <a:srgbClr val="000000"/>
                </a:solidFill>
                <a:latin typeface="+mj-lt"/>
              </a:rPr>
              <a:t> </a:t>
            </a:r>
            <a:r>
              <a:rPr lang="vi-VN" sz="3200" dirty="0">
                <a:solidFill>
                  <a:srgbClr val="000000"/>
                </a:solidFill>
                <a:latin typeface="+mj-lt"/>
              </a:rPr>
              <a:t>n</a:t>
            </a:r>
            <a:r>
              <a:rPr lang="vi-VN" sz="3200" baseline="-25000" dirty="0">
                <a:solidFill>
                  <a:srgbClr val="000000"/>
                </a:solidFill>
                <a:latin typeface="+mj-lt"/>
              </a:rPr>
              <a:t>(A)</a:t>
            </a:r>
            <a:r>
              <a:rPr lang="vi-VN" sz="3200" dirty="0">
                <a:solidFill>
                  <a:srgbClr val="000000"/>
                </a:solidFill>
                <a:latin typeface="+mj-lt"/>
              </a:rPr>
              <a:t> = 0,02 . 2 = 0,04 (mol).</a:t>
            </a:r>
            <a:endParaRPr lang="vi-VN" sz="3200" dirty="0">
              <a:latin typeface="+mj-lt"/>
            </a:endParaRPr>
          </a:p>
        </p:txBody>
      </p:sp>
    </p:spTree>
    <p:extLst>
      <p:ext uri="{BB962C8B-B14F-4D97-AF65-F5344CB8AC3E}">
        <p14:creationId xmlns:p14="http://schemas.microsoft.com/office/powerpoint/2010/main" val="35245672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25"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60648"/>
            <a:ext cx="6264696" cy="1077218"/>
          </a:xfrm>
          <a:prstGeom prst="rect">
            <a:avLst/>
          </a:prstGeom>
        </p:spPr>
        <p:txBody>
          <a:bodyPr wrap="square">
            <a:spAutoFit/>
          </a:bodyPr>
          <a:lstStyle/>
          <a:p>
            <a:r>
              <a:rPr lang="vi-VN" sz="3200" dirty="0">
                <a:solidFill>
                  <a:srgbClr val="000000"/>
                </a:solidFill>
                <a:latin typeface="+mj-lt"/>
              </a:rPr>
              <a:t>Số mol urea trong dung dịch B là</a:t>
            </a:r>
            <a:r>
              <a:rPr lang="vi-VN" sz="3200" dirty="0" smtClean="0">
                <a:solidFill>
                  <a:srgbClr val="000000"/>
                </a:solidFill>
                <a:latin typeface="+mj-lt"/>
              </a:rPr>
              <a:t>:</a:t>
            </a:r>
          </a:p>
          <a:p>
            <a:r>
              <a:rPr lang="vi-VN" sz="3200" dirty="0" smtClean="0">
                <a:solidFill>
                  <a:srgbClr val="000000"/>
                </a:solidFill>
                <a:latin typeface="+mj-lt"/>
              </a:rPr>
              <a:t> </a:t>
            </a:r>
            <a:r>
              <a:rPr lang="vi-VN" sz="3200" dirty="0">
                <a:solidFill>
                  <a:srgbClr val="000000"/>
                </a:solidFill>
                <a:latin typeface="+mj-lt"/>
              </a:rPr>
              <a:t>n</a:t>
            </a:r>
            <a:r>
              <a:rPr lang="vi-VN" sz="3200" baseline="-25000" dirty="0">
                <a:solidFill>
                  <a:srgbClr val="000000"/>
                </a:solidFill>
                <a:latin typeface="+mj-lt"/>
              </a:rPr>
              <a:t>(B)</a:t>
            </a:r>
            <a:r>
              <a:rPr lang="vi-VN" sz="3200" dirty="0">
                <a:solidFill>
                  <a:srgbClr val="000000"/>
                </a:solidFill>
                <a:latin typeface="+mj-lt"/>
              </a:rPr>
              <a:t> = 0,1 . 3 = 0,3 (mol).</a:t>
            </a:r>
            <a:endParaRPr lang="vi-VN" sz="3200" dirty="0">
              <a:latin typeface="+mj-lt"/>
            </a:endParaRPr>
          </a:p>
        </p:txBody>
      </p:sp>
      <p:sp>
        <p:nvSpPr>
          <p:cNvPr id="5" name="Rectangle 4"/>
          <p:cNvSpPr/>
          <p:nvPr/>
        </p:nvSpPr>
        <p:spPr>
          <a:xfrm>
            <a:off x="152636" y="1484784"/>
            <a:ext cx="6462464" cy="1077218"/>
          </a:xfrm>
          <a:prstGeom prst="rect">
            <a:avLst/>
          </a:prstGeom>
        </p:spPr>
        <p:txBody>
          <a:bodyPr wrap="square">
            <a:spAutoFit/>
          </a:bodyPr>
          <a:lstStyle/>
          <a:p>
            <a:r>
              <a:rPr lang="vi-VN" sz="3200" dirty="0">
                <a:solidFill>
                  <a:srgbClr val="000000"/>
                </a:solidFill>
                <a:latin typeface="+mj-lt"/>
              </a:rPr>
              <a:t>Số mol urea trong dung dịch C là: </a:t>
            </a:r>
            <a:endParaRPr lang="vi-VN" sz="3200" dirty="0" smtClean="0">
              <a:solidFill>
                <a:srgbClr val="000000"/>
              </a:solidFill>
              <a:latin typeface="+mj-lt"/>
            </a:endParaRPr>
          </a:p>
          <a:p>
            <a:r>
              <a:rPr lang="vi-VN" sz="3200" dirty="0" smtClean="0">
                <a:solidFill>
                  <a:srgbClr val="000000"/>
                </a:solidFill>
                <a:latin typeface="+mj-lt"/>
              </a:rPr>
              <a:t>n</a:t>
            </a:r>
            <a:r>
              <a:rPr lang="vi-VN" sz="3200" baseline="-25000" dirty="0" smtClean="0">
                <a:solidFill>
                  <a:srgbClr val="000000"/>
                </a:solidFill>
                <a:latin typeface="+mj-lt"/>
              </a:rPr>
              <a:t>(C</a:t>
            </a:r>
            <a:r>
              <a:rPr lang="vi-VN" sz="3200" baseline="-25000" dirty="0">
                <a:solidFill>
                  <a:srgbClr val="000000"/>
                </a:solidFill>
                <a:latin typeface="+mj-lt"/>
              </a:rPr>
              <a:t>)</a:t>
            </a:r>
            <a:r>
              <a:rPr lang="vi-VN" sz="3200" dirty="0">
                <a:solidFill>
                  <a:srgbClr val="000000"/>
                </a:solidFill>
                <a:latin typeface="+mj-lt"/>
              </a:rPr>
              <a:t> = 0,04 + 0,3 = 0,34 (mol).</a:t>
            </a:r>
            <a:endParaRPr lang="vi-VN" sz="3200" dirty="0">
              <a:latin typeface="+mj-lt"/>
            </a:endParaRPr>
          </a:p>
        </p:txBody>
      </p:sp>
      <p:sp>
        <p:nvSpPr>
          <p:cNvPr id="6" name="Rectangle 5"/>
          <p:cNvSpPr/>
          <p:nvPr/>
        </p:nvSpPr>
        <p:spPr>
          <a:xfrm>
            <a:off x="107504" y="2708920"/>
            <a:ext cx="8496944" cy="584775"/>
          </a:xfrm>
          <a:prstGeom prst="rect">
            <a:avLst/>
          </a:prstGeom>
        </p:spPr>
        <p:txBody>
          <a:bodyPr wrap="square">
            <a:spAutoFit/>
          </a:bodyPr>
          <a:lstStyle/>
          <a:p>
            <a:r>
              <a:rPr lang="vi-VN" sz="3200" dirty="0">
                <a:solidFill>
                  <a:srgbClr val="000000"/>
                </a:solidFill>
                <a:latin typeface="+mj-lt"/>
              </a:rPr>
              <a:t>b) Nồng độ mol của dung dịch C </a:t>
            </a:r>
            <a:r>
              <a:rPr lang="vi-VN" sz="3200" dirty="0" smtClean="0">
                <a:solidFill>
                  <a:srgbClr val="000000"/>
                </a:solidFill>
                <a:latin typeface="+mj-lt"/>
              </a:rPr>
              <a:t>là:</a:t>
            </a:r>
          </a:p>
        </p:txBody>
      </p:sp>
      <mc:AlternateContent xmlns:mc="http://schemas.openxmlformats.org/markup-compatibility/2006" xmlns:a14="http://schemas.microsoft.com/office/drawing/2010/main">
        <mc:Choice Requires="a14">
          <p:sp>
            <p:nvSpPr>
              <p:cNvPr id="7" name="Rectangle 6"/>
              <p:cNvSpPr/>
              <p:nvPr/>
            </p:nvSpPr>
            <p:spPr>
              <a:xfrm>
                <a:off x="611560" y="3459934"/>
                <a:ext cx="1342034" cy="751296"/>
              </a:xfrm>
              <a:prstGeom prst="rect">
                <a:avLst/>
              </a:prstGeom>
            </p:spPr>
            <p:txBody>
              <a:bodyPr wrap="none">
                <a:spAutoFit/>
              </a:bodyPr>
              <a:lstStyle/>
              <a:p>
                <a:pPr lvl="0"/>
                <a:r>
                  <a:rPr lang="en-US" sz="3200" dirty="0">
                    <a:solidFill>
                      <a:prstClr val="black"/>
                    </a:solidFill>
                    <a:latin typeface="Times New Roman"/>
                    <a:ea typeface="Times New Roman"/>
                  </a:rPr>
                  <a:t>C</a:t>
                </a:r>
                <a:r>
                  <a:rPr lang="en-US" sz="3200" baseline="-25000" dirty="0">
                    <a:solidFill>
                      <a:prstClr val="black"/>
                    </a:solidFill>
                    <a:latin typeface="Times New Roman"/>
                    <a:ea typeface="Times New Roman"/>
                  </a:rPr>
                  <a:t>M</a:t>
                </a:r>
                <a:r>
                  <a:rPr lang="en-US" sz="3200" dirty="0">
                    <a:solidFill>
                      <a:prstClr val="black"/>
                    </a:solidFill>
                    <a:latin typeface="Times New Roman"/>
                    <a:ea typeface="Times New Roman"/>
                  </a:rPr>
                  <a:t> = </a:t>
                </a:r>
                <a14:m>
                  <m:oMath xmlns:m="http://schemas.openxmlformats.org/officeDocument/2006/math">
                    <m:f>
                      <m:fPr>
                        <m:ctrlPr>
                          <a:rPr lang="vi-VN" sz="3200" i="1">
                            <a:solidFill>
                              <a:prstClr val="black"/>
                            </a:solidFill>
                            <a:latin typeface="Cambria Math"/>
                            <a:ea typeface="Times New Roman"/>
                          </a:rPr>
                        </m:ctrlPr>
                      </m:fPr>
                      <m:num>
                        <m:r>
                          <m:rPr>
                            <m:sty m:val="p"/>
                          </m:rPr>
                          <a:rPr lang="en-US" sz="3200">
                            <a:solidFill>
                              <a:prstClr val="black"/>
                            </a:solidFill>
                            <a:latin typeface="Cambria Math"/>
                            <a:ea typeface="Times New Roman"/>
                          </a:rPr>
                          <m:t>n</m:t>
                        </m:r>
                      </m:num>
                      <m:den>
                        <m:r>
                          <m:rPr>
                            <m:sty m:val="p"/>
                          </m:rPr>
                          <a:rPr lang="en-US" sz="3200">
                            <a:solidFill>
                              <a:prstClr val="black"/>
                            </a:solidFill>
                            <a:latin typeface="Cambria Math"/>
                            <a:ea typeface="Times New Roman"/>
                          </a:rPr>
                          <m:t>V</m:t>
                        </m:r>
                      </m:den>
                    </m:f>
                  </m:oMath>
                </a14:m>
                <a:endParaRPr lang="vi-VN" sz="2800" dirty="0">
                  <a:solidFill>
                    <a:prstClr val="black"/>
                  </a:solidFill>
                  <a:latin typeface="Times New Roman"/>
                  <a:ea typeface="Times New Roman"/>
                </a:endParaRPr>
              </a:p>
            </p:txBody>
          </p:sp>
        </mc:Choice>
        <mc:Fallback xmlns="">
          <p:sp>
            <p:nvSpPr>
              <p:cNvPr id="7" name="Rectangle 6"/>
              <p:cNvSpPr>
                <a:spLocks noRot="1" noChangeAspect="1" noMove="1" noResize="1" noEditPoints="1" noAdjustHandles="1" noChangeArrowheads="1" noChangeShapeType="1" noTextEdit="1"/>
              </p:cNvSpPr>
              <p:nvPr/>
            </p:nvSpPr>
            <p:spPr>
              <a:xfrm>
                <a:off x="611560" y="3459934"/>
                <a:ext cx="1342034" cy="751296"/>
              </a:xfrm>
              <a:prstGeom prst="rect">
                <a:avLst/>
              </a:prstGeom>
              <a:blipFill rotWithShape="1">
                <a:blip r:embed="rId2"/>
                <a:stretch>
                  <a:fillRect l="-11364" t="-4065" r="-18636" b="-10569"/>
                </a:stretch>
              </a:blipFill>
            </p:spPr>
            <p:txBody>
              <a:bodyPr/>
              <a:lstStyle/>
              <a:p>
                <a:r>
                  <a:rPr lang="vi-VN">
                    <a:noFill/>
                  </a:rPr>
                  <a:t> </a:t>
                </a:r>
              </a:p>
            </p:txBody>
          </p:sp>
        </mc:Fallback>
      </mc:AlternateContent>
      <p:sp>
        <p:nvSpPr>
          <p:cNvPr id="9" name="TextBox 8"/>
          <p:cNvSpPr txBox="1"/>
          <p:nvPr/>
        </p:nvSpPr>
        <p:spPr>
          <a:xfrm>
            <a:off x="1953594" y="3573972"/>
            <a:ext cx="576064" cy="523220"/>
          </a:xfrm>
          <a:prstGeom prst="rect">
            <a:avLst/>
          </a:prstGeom>
          <a:noFill/>
        </p:spPr>
        <p:txBody>
          <a:bodyPr wrap="square" rtlCol="0">
            <a:spAutoFit/>
          </a:bodyPr>
          <a:lstStyle/>
          <a:p>
            <a:r>
              <a:rPr lang="en-US" sz="2800" dirty="0" smtClean="0"/>
              <a:t>=</a:t>
            </a:r>
            <a:endParaRPr lang="vi-VN" sz="2800" dirty="0"/>
          </a:p>
        </p:txBody>
      </p:sp>
      <p:sp>
        <p:nvSpPr>
          <p:cNvPr id="10" name="TextBox 9"/>
          <p:cNvSpPr txBox="1"/>
          <p:nvPr/>
        </p:nvSpPr>
        <p:spPr>
          <a:xfrm>
            <a:off x="2411760" y="3212976"/>
            <a:ext cx="1178246"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0,34</a:t>
            </a:r>
            <a:endParaRPr lang="vi-VN" sz="3200" dirty="0">
              <a:latin typeface="Times New Roman" pitchFamily="18" charset="0"/>
              <a:cs typeface="Times New Roman" pitchFamily="18" charset="0"/>
            </a:endParaRPr>
          </a:p>
        </p:txBody>
      </p:sp>
      <p:cxnSp>
        <p:nvCxnSpPr>
          <p:cNvPr id="12" name="Straight Connector 11"/>
          <p:cNvCxnSpPr/>
          <p:nvPr/>
        </p:nvCxnSpPr>
        <p:spPr>
          <a:xfrm>
            <a:off x="2411760" y="3835582"/>
            <a:ext cx="117824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86733" y="3861048"/>
            <a:ext cx="589123" cy="584775"/>
          </a:xfrm>
          <a:prstGeom prst="rect">
            <a:avLst/>
          </a:prstGeom>
          <a:noFill/>
        </p:spPr>
        <p:txBody>
          <a:bodyPr wrap="square" rtlCol="0">
            <a:spAutoFit/>
          </a:bodyPr>
          <a:lstStyle/>
          <a:p>
            <a:r>
              <a:rPr lang="en-US" sz="3200" dirty="0">
                <a:latin typeface="Times New Roman" pitchFamily="18" charset="0"/>
                <a:cs typeface="Times New Roman" pitchFamily="18" charset="0"/>
              </a:rPr>
              <a:t>5</a:t>
            </a:r>
            <a:endParaRPr lang="vi-VN" sz="3200" dirty="0">
              <a:latin typeface="Times New Roman" pitchFamily="18" charset="0"/>
              <a:cs typeface="Times New Roman" pitchFamily="18" charset="0"/>
            </a:endParaRPr>
          </a:p>
        </p:txBody>
      </p:sp>
      <p:sp>
        <p:nvSpPr>
          <p:cNvPr id="16" name="TextBox 15"/>
          <p:cNvSpPr txBox="1"/>
          <p:nvPr/>
        </p:nvSpPr>
        <p:spPr>
          <a:xfrm>
            <a:off x="3590006" y="3505363"/>
            <a:ext cx="576064" cy="523220"/>
          </a:xfrm>
          <a:prstGeom prst="rect">
            <a:avLst/>
          </a:prstGeom>
          <a:noFill/>
        </p:spPr>
        <p:txBody>
          <a:bodyPr wrap="square" rtlCol="0">
            <a:spAutoFit/>
          </a:bodyPr>
          <a:lstStyle/>
          <a:p>
            <a:r>
              <a:rPr lang="en-US" sz="2800" dirty="0" smtClean="0"/>
              <a:t>=</a:t>
            </a:r>
            <a:endParaRPr lang="vi-VN" sz="2800" dirty="0"/>
          </a:p>
        </p:txBody>
      </p:sp>
      <p:sp>
        <p:nvSpPr>
          <p:cNvPr id="17" name="Rectangle 16"/>
          <p:cNvSpPr/>
          <p:nvPr/>
        </p:nvSpPr>
        <p:spPr>
          <a:xfrm>
            <a:off x="3985942" y="3505363"/>
            <a:ext cx="1848583" cy="584775"/>
          </a:xfrm>
          <a:prstGeom prst="rect">
            <a:avLst/>
          </a:prstGeom>
        </p:spPr>
        <p:txBody>
          <a:bodyPr wrap="none">
            <a:spAutoFit/>
          </a:bodyPr>
          <a:lstStyle/>
          <a:p>
            <a:r>
              <a:rPr lang="vi-VN" sz="3200" dirty="0">
                <a:solidFill>
                  <a:srgbClr val="000000"/>
                </a:solidFill>
                <a:latin typeface="+mj-lt"/>
              </a:rPr>
              <a:t>0,068(M).</a:t>
            </a:r>
            <a:endParaRPr lang="vi-VN" sz="3200" dirty="0">
              <a:latin typeface="+mj-lt"/>
            </a:endParaRPr>
          </a:p>
        </p:txBody>
      </p:sp>
      <p:sp>
        <p:nvSpPr>
          <p:cNvPr id="18" name="Rectangle 17"/>
          <p:cNvSpPr/>
          <p:nvPr/>
        </p:nvSpPr>
        <p:spPr>
          <a:xfrm>
            <a:off x="251520" y="4425922"/>
            <a:ext cx="8712968" cy="1569660"/>
          </a:xfrm>
          <a:prstGeom prst="rect">
            <a:avLst/>
          </a:prstGeom>
        </p:spPr>
        <p:txBody>
          <a:bodyPr wrap="square">
            <a:spAutoFit/>
          </a:bodyPr>
          <a:lstStyle/>
          <a:p>
            <a:r>
              <a:rPr lang="vi-VN" sz="3200" dirty="0">
                <a:solidFill>
                  <a:srgbClr val="000000"/>
                </a:solidFill>
                <a:latin typeface="+mj-lt"/>
              </a:rPr>
              <a:t>Ta có: Nồng độ mol của dung dịch A &lt; Nồng độ mol của dung dịch C &lt; Nồng độ mol của dung dịch B.</a:t>
            </a:r>
            <a:endParaRPr lang="vi-VN" sz="3200" dirty="0">
              <a:latin typeface="+mj-lt"/>
            </a:endParaRPr>
          </a:p>
        </p:txBody>
      </p:sp>
    </p:spTree>
    <p:extLst>
      <p:ext uri="{BB962C8B-B14F-4D97-AF65-F5344CB8AC3E}">
        <p14:creationId xmlns:p14="http://schemas.microsoft.com/office/powerpoint/2010/main" val="38659681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5" grpId="0"/>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2"/>
          <p:cNvSpPr>
            <a:spLocks noChangeArrowheads="1"/>
          </p:cNvSpPr>
          <p:nvPr/>
        </p:nvSpPr>
        <p:spPr bwMode="gray">
          <a:xfrm>
            <a:off x="1331640" y="0"/>
            <a:ext cx="5792936" cy="845454"/>
          </a:xfrm>
          <a:prstGeom prst="roundRect">
            <a:avLst>
              <a:gd name="adj" fmla="val 16667"/>
            </a:avLst>
          </a:prstGeom>
          <a:solidFill>
            <a:srgbClr val="ED7D31"/>
          </a:solidFill>
          <a:ln w="12700" algn="ctr">
            <a:solidFill>
              <a:sysClr val="window" lastClr="FFFFFF"/>
            </a:solidFill>
            <a:round/>
            <a:headEnd/>
            <a:tailEnd/>
          </a:ln>
          <a:effectLst>
            <a:outerShdw dist="99190" dir="2388334" algn="ctr" rotWithShape="0">
              <a:srgbClr val="333333">
                <a:alpha val="50000"/>
              </a:srgbClr>
            </a:outerShdw>
          </a:effectLst>
        </p:spPr>
        <p:txBody>
          <a:bodyPr wrap="none" anchor="ctr"/>
          <a:lstStyle/>
          <a:p>
            <a:pPr algn="ctr" fontAlgn="base">
              <a:spcBef>
                <a:spcPct val="0"/>
              </a:spcBef>
              <a:spcAft>
                <a:spcPct val="0"/>
              </a:spcAft>
              <a:defRPr/>
            </a:pPr>
            <a:r>
              <a:rPr lang="en-US" sz="2800" b="1" kern="0" dirty="0" smtClean="0">
                <a:solidFill>
                  <a:srgbClr val="000066"/>
                </a:solidFill>
                <a:latin typeface="Times New Roman" panose="02020603050405020304" pitchFamily="18" charset="0"/>
                <a:cs typeface="Times New Roman" panose="02020603050405020304" pitchFamily="18" charset="0"/>
              </a:rPr>
              <a:t>BÀI </a:t>
            </a:r>
            <a:r>
              <a:rPr lang="en-US" sz="2800" b="1" kern="0" dirty="0">
                <a:solidFill>
                  <a:srgbClr val="000066"/>
                </a:solidFill>
                <a:latin typeface="Times New Roman" panose="02020603050405020304" pitchFamily="18" charset="0"/>
                <a:cs typeface="Times New Roman" panose="02020603050405020304" pitchFamily="18" charset="0"/>
              </a:rPr>
              <a:t>4</a:t>
            </a:r>
            <a:r>
              <a:rPr lang="en-US" sz="2800" b="1" kern="0" dirty="0" smtClean="0">
                <a:solidFill>
                  <a:srgbClr val="000066"/>
                </a:solidFill>
                <a:latin typeface="Times New Roman" panose="02020603050405020304" pitchFamily="18" charset="0"/>
                <a:cs typeface="Times New Roman" panose="02020603050405020304" pitchFamily="18" charset="0"/>
              </a:rPr>
              <a:t>. NỒNG ĐỘ VÀ DUNG DỊCH</a:t>
            </a:r>
            <a:endParaRPr lang="en-US" sz="2800" b="1" kern="0" dirty="0">
              <a:solidFill>
                <a:srgbClr val="000066"/>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79512" y="836712"/>
            <a:ext cx="648072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I/ Dung </a:t>
            </a:r>
            <a:r>
              <a:rPr lang="en-US" sz="3200" b="1" dirty="0" err="1" smtClean="0">
                <a:solidFill>
                  <a:srgbClr val="FF0000"/>
                </a:solidFill>
                <a:latin typeface="Times New Roman" pitchFamily="18" charset="0"/>
                <a:cs typeface="Times New Roman" pitchFamily="18" charset="0"/>
              </a:rPr>
              <a:t>dịch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chất</a:t>
            </a:r>
            <a:r>
              <a:rPr lang="en-US" sz="3200" b="1" dirty="0" smtClean="0">
                <a:solidFill>
                  <a:srgbClr val="FF0000"/>
                </a:solidFill>
                <a:latin typeface="Times New Roman" pitchFamily="18" charset="0"/>
                <a:cs typeface="Times New Roman" pitchFamily="18" charset="0"/>
              </a:rPr>
              <a:t> tan, dung </a:t>
            </a:r>
            <a:r>
              <a:rPr lang="en-US" sz="3200" b="1" dirty="0" err="1" smtClean="0">
                <a:solidFill>
                  <a:srgbClr val="FF0000"/>
                </a:solidFill>
                <a:latin typeface="Times New Roman" pitchFamily="18" charset="0"/>
                <a:cs typeface="Times New Roman" pitchFamily="18" charset="0"/>
              </a:rPr>
              <a:t>môi</a:t>
            </a:r>
            <a:endParaRPr lang="vi-VN" sz="3200" b="1" dirty="0">
              <a:solidFill>
                <a:srgbClr val="FF0000"/>
              </a:solidFill>
              <a:latin typeface="Times New Roman" pitchFamily="18" charset="0"/>
              <a:cs typeface="Times New Roman" pitchFamily="18" charset="0"/>
            </a:endParaRPr>
          </a:p>
        </p:txBody>
      </p:sp>
      <p:sp>
        <p:nvSpPr>
          <p:cNvPr id="7" name="TextBox 6"/>
          <p:cNvSpPr txBox="1"/>
          <p:nvPr/>
        </p:nvSpPr>
        <p:spPr>
          <a:xfrm>
            <a:off x="755576" y="2060848"/>
            <a:ext cx="4608512" cy="369332"/>
          </a:xfrm>
          <a:prstGeom prst="rect">
            <a:avLst/>
          </a:prstGeom>
          <a:noFill/>
        </p:spPr>
        <p:txBody>
          <a:bodyPr wrap="square" rtlCol="0">
            <a:spAutoFit/>
          </a:bodyPr>
          <a:lstStyle/>
          <a:p>
            <a:endParaRPr lang="vi-VN">
              <a:solidFill>
                <a:prstClr val="black"/>
              </a:solidFill>
            </a:endParaRPr>
          </a:p>
        </p:txBody>
      </p:sp>
      <p:sp>
        <p:nvSpPr>
          <p:cNvPr id="9" name="TextBox 8"/>
          <p:cNvSpPr txBox="1"/>
          <p:nvPr/>
        </p:nvSpPr>
        <p:spPr>
          <a:xfrm>
            <a:off x="179512" y="1431617"/>
            <a:ext cx="2304256"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II</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a:t>
            </a:r>
            <a:r>
              <a:rPr lang="en-US" sz="3200" b="1" dirty="0" smtClean="0">
                <a:solidFill>
                  <a:srgbClr val="FF0000"/>
                </a:solidFill>
                <a:latin typeface="Times New Roman" pitchFamily="18" charset="0"/>
                <a:cs typeface="Times New Roman" pitchFamily="18" charset="0"/>
              </a:rPr>
              <a:t> tan</a:t>
            </a:r>
            <a:endParaRPr lang="vi-VN" sz="3200" b="1" dirty="0">
              <a:solidFill>
                <a:srgbClr val="FF0000"/>
              </a:solidFill>
              <a:latin typeface="Times New Roman" pitchFamily="18" charset="0"/>
              <a:cs typeface="Times New Roman" pitchFamily="18" charset="0"/>
            </a:endParaRPr>
          </a:p>
        </p:txBody>
      </p:sp>
      <p:sp>
        <p:nvSpPr>
          <p:cNvPr id="8" name="TextBox 7"/>
          <p:cNvSpPr txBox="1"/>
          <p:nvPr/>
        </p:nvSpPr>
        <p:spPr>
          <a:xfrm>
            <a:off x="202049" y="2060848"/>
            <a:ext cx="444196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III/ </a:t>
            </a:r>
            <a:r>
              <a:rPr lang="en-US" sz="3200" b="1" dirty="0" err="1" smtClean="0">
                <a:solidFill>
                  <a:srgbClr val="FF0000"/>
                </a:solidFill>
                <a:latin typeface="Times New Roman" pitchFamily="18" charset="0"/>
                <a:cs typeface="Times New Roman" pitchFamily="18" charset="0"/>
              </a:rPr>
              <a:t>Nồng</a:t>
            </a:r>
            <a:r>
              <a:rPr lang="en-US" sz="3200" b="1" dirty="0" smtClean="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độ dung dịch</a:t>
            </a:r>
          </a:p>
        </p:txBody>
      </p:sp>
      <p:sp>
        <p:nvSpPr>
          <p:cNvPr id="12" name="TextBox 11"/>
          <p:cNvSpPr txBox="1"/>
          <p:nvPr/>
        </p:nvSpPr>
        <p:spPr>
          <a:xfrm>
            <a:off x="179512" y="2708920"/>
            <a:ext cx="8712968" cy="1077218"/>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IV/ </a:t>
            </a:r>
            <a:r>
              <a:rPr lang="vi-VN" sz="3200" b="1" dirty="0">
                <a:solidFill>
                  <a:srgbClr val="FF0000"/>
                </a:solidFill>
                <a:latin typeface="Times New Roman" pitchFamily="18" charset="0"/>
                <a:cs typeface="Times New Roman" pitchFamily="18" charset="0"/>
              </a:rPr>
              <a:t>Thực hành pha chế dung dịch theo nồng độ cho trước</a:t>
            </a:r>
          </a:p>
        </p:txBody>
      </p:sp>
    </p:spTree>
    <p:extLst>
      <p:ext uri="{BB962C8B-B14F-4D97-AF65-F5344CB8AC3E}">
        <p14:creationId xmlns:p14="http://schemas.microsoft.com/office/powerpoint/2010/main" val="6160979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1760" y="-27384"/>
            <a:ext cx="4752528"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HOẠT </a:t>
            </a:r>
            <a:r>
              <a:rPr lang="en-US" sz="3200" b="1" dirty="0" smtClean="0">
                <a:solidFill>
                  <a:srgbClr val="FF0000"/>
                </a:solidFill>
                <a:latin typeface="Times New Roman" pitchFamily="18" charset="0"/>
                <a:cs typeface="Times New Roman" pitchFamily="18" charset="0"/>
              </a:rPr>
              <a:t>ĐỘNG NHÓM</a:t>
            </a:r>
            <a:endParaRPr lang="vi-VN" sz="3200" b="1" dirty="0">
              <a:solidFill>
                <a:srgbClr val="FF000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251520" y="404664"/>
                <a:ext cx="8568952" cy="6234592"/>
              </a:xfrm>
              <a:prstGeom prst="rect">
                <a:avLst/>
              </a:prstGeom>
            </p:spPr>
            <p:txBody>
              <a:bodyPr wrap="square">
                <a:spAutoFit/>
              </a:bodyPr>
              <a:lstStyle/>
              <a:p>
                <a:pPr algn="just">
                  <a:lnSpc>
                    <a:spcPct val="150000"/>
                  </a:lnSpc>
                  <a:spcAft>
                    <a:spcPts val="0"/>
                  </a:spcAft>
                </a:pPr>
                <a:r>
                  <a:rPr lang="nl-NL" sz="3200" dirty="0">
                    <a:latin typeface="Times New Roman"/>
                    <a:ea typeface="Calibri"/>
                    <a:cs typeface="Times New Roman"/>
                  </a:rPr>
                  <a:t>- Pha 100 gam dung dịch muối ăn nồng độ 0,9% </a:t>
                </a:r>
                <a:endParaRPr lang="vi-VN" sz="3200" dirty="0">
                  <a:latin typeface="Times New Roman"/>
                  <a:ea typeface="Calibri"/>
                  <a:cs typeface="Times New Roman"/>
                </a:endParaRPr>
              </a:p>
              <a:p>
                <a:r>
                  <a:rPr lang="en-US" sz="3200" dirty="0" smtClean="0"/>
                  <a:t>                 </a:t>
                </a:r>
                <a:r>
                  <a:rPr lang="en-US" sz="3200" b="1" dirty="0" err="1">
                    <a:solidFill>
                      <a:srgbClr val="FF0000"/>
                    </a:solidFill>
                  </a:rPr>
                  <a:t>Hướng</a:t>
                </a:r>
                <a:r>
                  <a:rPr lang="en-US" sz="3200" b="1" dirty="0">
                    <a:solidFill>
                      <a:srgbClr val="FF0000"/>
                    </a:solidFill>
                  </a:rPr>
                  <a:t> </a:t>
                </a:r>
                <a:r>
                  <a:rPr lang="en-US" sz="3200" b="1" dirty="0" err="1">
                    <a:solidFill>
                      <a:srgbClr val="FF0000"/>
                    </a:solidFill>
                  </a:rPr>
                  <a:t>dẫn</a:t>
                </a:r>
                <a:r>
                  <a:rPr lang="en-US" sz="3200" b="1" dirty="0">
                    <a:solidFill>
                      <a:srgbClr val="FF0000"/>
                    </a:solidFill>
                  </a:rPr>
                  <a:t> </a:t>
                </a:r>
                <a:r>
                  <a:rPr lang="en-US" sz="3200" b="1" dirty="0" err="1">
                    <a:solidFill>
                      <a:srgbClr val="FF0000"/>
                    </a:solidFill>
                  </a:rPr>
                  <a:t>giải</a:t>
                </a:r>
                <a:endParaRPr lang="vi-VN" sz="3200" dirty="0">
                  <a:solidFill>
                    <a:srgbClr val="FF0000"/>
                  </a:solidFill>
                </a:endParaRPr>
              </a:p>
              <a:p>
                <a:r>
                  <a:rPr lang="vi-VN" sz="3200" b="1" dirty="0" smtClean="0">
                    <a:latin typeface="+mj-lt"/>
                  </a:rPr>
                  <a:t>m</a:t>
                </a:r>
                <a:r>
                  <a:rPr lang="vi-VN" sz="3200" b="1" baseline="-25000" dirty="0" smtClean="0">
                    <a:latin typeface="+mj-lt"/>
                  </a:rPr>
                  <a:t>ct</a:t>
                </a:r>
                <a:r>
                  <a:rPr lang="en-US" sz="3200" b="1" baseline="-25000" dirty="0" smtClean="0">
                    <a:latin typeface="+mj-lt"/>
                  </a:rPr>
                  <a:t> </a:t>
                </a:r>
                <a:r>
                  <a:rPr lang="en-US" sz="3200" b="1" baseline="-25000" dirty="0" err="1">
                    <a:latin typeface="+mj-lt"/>
                  </a:rPr>
                  <a:t>NaCl</a:t>
                </a:r>
                <a:r>
                  <a:rPr lang="vi-VN" sz="3200" b="1" dirty="0">
                    <a:latin typeface="+mj-lt"/>
                  </a:rPr>
                  <a:t> = </a:t>
                </a:r>
                <a14:m>
                  <m:oMath xmlns:m="http://schemas.openxmlformats.org/officeDocument/2006/math">
                    <m:f>
                      <m:fPr>
                        <m:ctrlPr>
                          <a:rPr lang="vi-VN" sz="3200" b="1" i="1">
                            <a:latin typeface="+mj-lt"/>
                          </a:rPr>
                        </m:ctrlPr>
                      </m:fPr>
                      <m:num>
                        <m:r>
                          <a:rPr lang="vi-VN" sz="3200" b="1" i="1">
                            <a:latin typeface="+mj-lt"/>
                          </a:rPr>
                          <m:t>𝟎</m:t>
                        </m:r>
                        <m:r>
                          <a:rPr lang="vi-VN" sz="3200" b="1" i="1">
                            <a:latin typeface="+mj-lt"/>
                          </a:rPr>
                          <m:t>,</m:t>
                        </m:r>
                        <m:r>
                          <a:rPr lang="vi-VN" sz="3200" b="1" i="1">
                            <a:latin typeface="+mj-lt"/>
                          </a:rPr>
                          <m:t>𝟗</m:t>
                        </m:r>
                        <m:r>
                          <a:rPr lang="vi-VN" sz="3200" b="1" i="1">
                            <a:latin typeface="+mj-lt"/>
                          </a:rPr>
                          <m:t>% .  </m:t>
                        </m:r>
                        <m:r>
                          <a:rPr lang="vi-VN" sz="3200" b="1" i="1">
                            <a:latin typeface="+mj-lt"/>
                          </a:rPr>
                          <m:t>𝟏𝟎𝟎</m:t>
                        </m:r>
                      </m:num>
                      <m:den>
                        <m:r>
                          <a:rPr lang="vi-VN" sz="3200" b="1" i="1">
                            <a:latin typeface="+mj-lt"/>
                          </a:rPr>
                          <m:t>𝟏𝟎𝟎</m:t>
                        </m:r>
                        <m:r>
                          <a:rPr lang="vi-VN" sz="3200" b="1" i="1">
                            <a:latin typeface="+mj-lt"/>
                          </a:rPr>
                          <m:t>%</m:t>
                        </m:r>
                      </m:den>
                    </m:f>
                  </m:oMath>
                </a14:m>
                <a:r>
                  <a:rPr lang="vi-VN" sz="3200" b="1" dirty="0">
                    <a:latin typeface="+mj-lt"/>
                  </a:rPr>
                  <a:t> = </a:t>
                </a:r>
                <a:r>
                  <a:rPr lang="en-US" sz="3200" b="1" dirty="0">
                    <a:latin typeface="+mj-lt"/>
                  </a:rPr>
                  <a:t>0,9</a:t>
                </a:r>
                <a:r>
                  <a:rPr lang="vi-VN" sz="3200" b="1" dirty="0">
                    <a:latin typeface="+mj-lt"/>
                  </a:rPr>
                  <a:t> (gam)</a:t>
                </a:r>
              </a:p>
              <a:p>
                <a:r>
                  <a:rPr lang="en-US" sz="3200" b="1" dirty="0" smtClean="0">
                    <a:latin typeface="+mj-lt"/>
                  </a:rPr>
                  <a:t>m</a:t>
                </a:r>
                <a:r>
                  <a:rPr lang="en-US" sz="3200" b="1" baseline="-25000" dirty="0" smtClean="0">
                    <a:latin typeface="+mj-lt"/>
                  </a:rPr>
                  <a:t>H2O</a:t>
                </a:r>
                <a:r>
                  <a:rPr lang="vi-VN" sz="3200" b="1" dirty="0" smtClean="0">
                    <a:latin typeface="+mj-lt"/>
                  </a:rPr>
                  <a:t> </a:t>
                </a:r>
                <a:r>
                  <a:rPr lang="vi-VN" sz="3200" b="1" dirty="0">
                    <a:latin typeface="+mj-lt"/>
                  </a:rPr>
                  <a:t>= m</a:t>
                </a:r>
                <a:r>
                  <a:rPr lang="vi-VN" sz="3200" b="1" baseline="-25000" dirty="0">
                    <a:latin typeface="+mj-lt"/>
                  </a:rPr>
                  <a:t>dd</a:t>
                </a:r>
                <a:r>
                  <a:rPr lang="vi-VN" sz="3200" b="1" dirty="0">
                    <a:latin typeface="+mj-lt"/>
                  </a:rPr>
                  <a:t> – m</a:t>
                </a:r>
                <a:r>
                  <a:rPr lang="vi-VN" sz="3200" b="1" baseline="-25000" dirty="0">
                    <a:latin typeface="+mj-lt"/>
                  </a:rPr>
                  <a:t>ct</a:t>
                </a:r>
                <a:r>
                  <a:rPr lang="vi-VN" sz="3200" b="1" dirty="0">
                    <a:latin typeface="+mj-lt"/>
                  </a:rPr>
                  <a:t> = </a:t>
                </a:r>
                <a:r>
                  <a:rPr lang="en-US" sz="3200" b="1" dirty="0">
                    <a:latin typeface="+mj-lt"/>
                  </a:rPr>
                  <a:t>1</a:t>
                </a:r>
                <a:r>
                  <a:rPr lang="vi-VN" sz="3200" b="1" dirty="0">
                    <a:latin typeface="+mj-lt"/>
                  </a:rPr>
                  <a:t>00 – </a:t>
                </a:r>
                <a:r>
                  <a:rPr lang="en-US" sz="3200" b="1" dirty="0">
                    <a:latin typeface="+mj-lt"/>
                  </a:rPr>
                  <a:t>0,9</a:t>
                </a:r>
                <a:r>
                  <a:rPr lang="vi-VN" sz="3200" b="1" dirty="0">
                    <a:latin typeface="+mj-lt"/>
                  </a:rPr>
                  <a:t> = </a:t>
                </a:r>
                <a:r>
                  <a:rPr lang="en-US" sz="3200" b="1" dirty="0">
                    <a:latin typeface="+mj-lt"/>
                  </a:rPr>
                  <a:t>99,1</a:t>
                </a:r>
                <a:r>
                  <a:rPr lang="vi-VN" sz="3200" b="1" dirty="0">
                    <a:latin typeface="+mj-lt"/>
                  </a:rPr>
                  <a:t> (gam)</a:t>
                </a:r>
              </a:p>
              <a:p>
                <a:pPr algn="just">
                  <a:lnSpc>
                    <a:spcPct val="150000"/>
                  </a:lnSpc>
                  <a:spcAft>
                    <a:spcPts val="0"/>
                  </a:spcAft>
                </a:pPr>
                <a:r>
                  <a:rPr lang="nl-NL" sz="3200" dirty="0" smtClean="0">
                    <a:solidFill>
                      <a:srgbClr val="FF0000"/>
                    </a:solidFill>
                    <a:latin typeface="Times New Roman"/>
                    <a:ea typeface="Calibri"/>
                    <a:cs typeface="Times New Roman"/>
                  </a:rPr>
                  <a:t>- </a:t>
                </a:r>
                <a:r>
                  <a:rPr lang="nl-NL" sz="3200" dirty="0">
                    <a:solidFill>
                      <a:srgbClr val="FF0000"/>
                    </a:solidFill>
                    <a:latin typeface="Times New Roman"/>
                    <a:ea typeface="Calibri"/>
                    <a:cs typeface="Times New Roman"/>
                  </a:rPr>
                  <a:t>Tiến hành:</a:t>
                </a:r>
                <a:endParaRPr lang="vi-VN" sz="3200" dirty="0">
                  <a:solidFill>
                    <a:srgbClr val="FF0000"/>
                  </a:solidFill>
                  <a:latin typeface="Times New Roman"/>
                  <a:ea typeface="Calibri"/>
                  <a:cs typeface="Times New Roman"/>
                </a:endParaRPr>
              </a:p>
              <a:p>
                <a:pPr algn="just">
                  <a:lnSpc>
                    <a:spcPct val="150000"/>
                  </a:lnSpc>
                  <a:spcAft>
                    <a:spcPts val="0"/>
                  </a:spcAft>
                </a:pPr>
                <a:r>
                  <a:rPr lang="nl-NL" sz="3200" dirty="0">
                    <a:latin typeface="Times New Roman"/>
                    <a:ea typeface="Calibri"/>
                    <a:cs typeface="Times New Roman"/>
                  </a:rPr>
                  <a:t>+ Xác định khối lượng muối ăn và nước.</a:t>
                </a:r>
                <a:endParaRPr lang="vi-VN" sz="3200" dirty="0">
                  <a:latin typeface="Times New Roman"/>
                  <a:ea typeface="Calibri"/>
                  <a:cs typeface="Times New Roman"/>
                </a:endParaRPr>
              </a:p>
              <a:p>
                <a:pPr algn="just">
                  <a:lnSpc>
                    <a:spcPct val="150000"/>
                  </a:lnSpc>
                  <a:spcAft>
                    <a:spcPts val="0"/>
                  </a:spcAft>
                </a:pPr>
                <a:r>
                  <a:rPr lang="nl-NL" sz="3200" dirty="0">
                    <a:latin typeface="Times New Roman"/>
                    <a:ea typeface="Calibri"/>
                    <a:cs typeface="Times New Roman"/>
                  </a:rPr>
                  <a:t>+ Cân m</a:t>
                </a:r>
                <a:r>
                  <a:rPr lang="nl-NL" sz="3200" baseline="-25000" dirty="0">
                    <a:latin typeface="Times New Roman"/>
                    <a:ea typeface="Calibri"/>
                    <a:cs typeface="Times New Roman"/>
                  </a:rPr>
                  <a:t>1 </a:t>
                </a:r>
                <a:r>
                  <a:rPr lang="nl-NL" sz="3200" dirty="0">
                    <a:latin typeface="Times New Roman"/>
                    <a:ea typeface="Calibri"/>
                    <a:cs typeface="Times New Roman"/>
                  </a:rPr>
                  <a:t>gam muối ăn cho vào cốc thủy tinh.</a:t>
                </a:r>
                <a:endParaRPr lang="vi-VN" sz="3200" dirty="0">
                  <a:latin typeface="Times New Roman"/>
                  <a:ea typeface="Calibri"/>
                  <a:cs typeface="Times New Roman"/>
                </a:endParaRPr>
              </a:p>
              <a:p>
                <a:pPr algn="just">
                  <a:lnSpc>
                    <a:spcPct val="150000"/>
                  </a:lnSpc>
                  <a:spcAft>
                    <a:spcPts val="0"/>
                  </a:spcAft>
                </a:pPr>
                <a:r>
                  <a:rPr lang="nl-NL" sz="3200" dirty="0">
                    <a:latin typeface="Times New Roman"/>
                    <a:ea typeface="Calibri"/>
                    <a:cs typeface="Times New Roman"/>
                  </a:rPr>
                  <a:t>+ Cân m</a:t>
                </a:r>
                <a:r>
                  <a:rPr lang="nl-NL" sz="3200" baseline="-25000" dirty="0">
                    <a:latin typeface="Times New Roman"/>
                    <a:ea typeface="Calibri"/>
                    <a:cs typeface="Times New Roman"/>
                  </a:rPr>
                  <a:t>2</a:t>
                </a:r>
                <a:r>
                  <a:rPr lang="nl-NL" sz="3200" dirty="0">
                    <a:latin typeface="Times New Roman"/>
                    <a:ea typeface="Calibri"/>
                    <a:cs typeface="Times New Roman"/>
                  </a:rPr>
                  <a:t> gam nước cất, rót vào cốc, lắc đều cho muối tan hết.</a:t>
                </a:r>
                <a:endParaRPr lang="vi-VN" sz="3200" dirty="0">
                  <a:effectLst/>
                  <a:latin typeface="Times New Roman"/>
                  <a:ea typeface="Calibri"/>
                  <a:cs typeface="Times New Roman"/>
                </a:endParaRPr>
              </a:p>
            </p:txBody>
          </p:sp>
        </mc:Choice>
        <mc:Fallback>
          <p:sp>
            <p:nvSpPr>
              <p:cNvPr id="4" name="Rectangle 3"/>
              <p:cNvSpPr>
                <a:spLocks noRot="1" noChangeAspect="1" noMove="1" noResize="1" noEditPoints="1" noAdjustHandles="1" noChangeArrowheads="1" noChangeShapeType="1" noTextEdit="1"/>
              </p:cNvSpPr>
              <p:nvPr/>
            </p:nvSpPr>
            <p:spPr>
              <a:xfrm>
                <a:off x="251520" y="404664"/>
                <a:ext cx="8568952" cy="6234592"/>
              </a:xfrm>
              <a:prstGeom prst="rect">
                <a:avLst/>
              </a:prstGeom>
              <a:blipFill rotWithShape="1">
                <a:blip r:embed="rId2"/>
                <a:stretch>
                  <a:fillRect l="-1778" r="-1849" b="-782"/>
                </a:stretch>
              </a:blipFill>
            </p:spPr>
            <p:txBody>
              <a:bodyPr/>
              <a:lstStyle/>
              <a:p>
                <a:r>
                  <a:rPr lang="vi-VN">
                    <a:noFill/>
                  </a:rPr>
                  <a:t> </a:t>
                </a:r>
              </a:p>
            </p:txBody>
          </p:sp>
        </mc:Fallback>
      </mc:AlternateContent>
    </p:spTree>
    <p:extLst>
      <p:ext uri="{BB962C8B-B14F-4D97-AF65-F5344CB8AC3E}">
        <p14:creationId xmlns:p14="http://schemas.microsoft.com/office/powerpoint/2010/main" val="7638996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1760" y="-27384"/>
            <a:ext cx="4752528"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HOẠT </a:t>
            </a:r>
            <a:r>
              <a:rPr lang="en-US" sz="3200" b="1" dirty="0" smtClean="0">
                <a:solidFill>
                  <a:srgbClr val="FF0000"/>
                </a:solidFill>
                <a:latin typeface="Times New Roman" pitchFamily="18" charset="0"/>
                <a:cs typeface="Times New Roman" pitchFamily="18" charset="0"/>
              </a:rPr>
              <a:t>ĐỘNG NHÓM</a:t>
            </a:r>
            <a:endParaRPr lang="vi-VN" sz="3200" b="1" dirty="0">
              <a:solidFill>
                <a:srgbClr val="FF0000"/>
              </a:solidFill>
              <a:latin typeface="Times New Roman" pitchFamily="18" charset="0"/>
              <a:cs typeface="Times New Roman" pitchFamily="18" charset="0"/>
            </a:endParaRPr>
          </a:p>
        </p:txBody>
      </p:sp>
      <p:sp>
        <p:nvSpPr>
          <p:cNvPr id="2" name="Rectangle 1"/>
          <p:cNvSpPr/>
          <p:nvPr/>
        </p:nvSpPr>
        <p:spPr>
          <a:xfrm>
            <a:off x="251520" y="404664"/>
            <a:ext cx="8549795" cy="3170099"/>
          </a:xfrm>
          <a:prstGeom prst="rect">
            <a:avLst/>
          </a:prstGeom>
        </p:spPr>
        <p:txBody>
          <a:bodyPr wrap="square">
            <a:spAutoFit/>
          </a:bodyPr>
          <a:lstStyle/>
          <a:p>
            <a:pPr marL="514350" indent="-514350" algn="just">
              <a:buAutoNum type="arabicPeriod"/>
            </a:pPr>
            <a:r>
              <a:rPr lang="vi-VN" sz="3200" dirty="0" smtClean="0">
                <a:solidFill>
                  <a:srgbClr val="000000"/>
                </a:solidFill>
                <a:latin typeface="+mj-lt"/>
              </a:rPr>
              <a:t>Tại </a:t>
            </a:r>
            <a:r>
              <a:rPr lang="vi-VN" sz="3200" dirty="0">
                <a:solidFill>
                  <a:srgbClr val="000000"/>
                </a:solidFill>
                <a:latin typeface="+mj-lt"/>
              </a:rPr>
              <a:t>sao phải dùng muối ăn khan để pha dung dịch</a:t>
            </a:r>
            <a:r>
              <a:rPr lang="vi-VN" sz="3200" dirty="0" smtClean="0">
                <a:solidFill>
                  <a:srgbClr val="000000"/>
                </a:solidFill>
                <a:latin typeface="+mj-lt"/>
              </a:rPr>
              <a:t>?</a:t>
            </a:r>
          </a:p>
          <a:p>
            <a:r>
              <a:rPr lang="vi-VN" sz="3600" b="1" i="1" dirty="0">
                <a:solidFill>
                  <a:srgbClr val="FF0000"/>
                </a:solidFill>
                <a:latin typeface="Times New Roman"/>
                <a:ea typeface="Times New Roman"/>
              </a:rPr>
              <a:t>Dùng muối ăn khan pha dung dịch để xác định được chính xác khối lượng chất tan.</a:t>
            </a:r>
            <a:endParaRPr lang="vi-VN" sz="3200" b="1" i="1" dirty="0">
              <a:solidFill>
                <a:srgbClr val="FF0000"/>
              </a:solidFill>
              <a:latin typeface="Times New Roman"/>
              <a:ea typeface="Times New Roman"/>
            </a:endParaRPr>
          </a:p>
          <a:p>
            <a:pPr algn="just"/>
            <a:r>
              <a:rPr lang="vi-VN" sz="3200" dirty="0" smtClean="0">
                <a:solidFill>
                  <a:srgbClr val="000000"/>
                </a:solidFill>
                <a:latin typeface="+mj-lt"/>
              </a:rPr>
              <a:t>2. </a:t>
            </a:r>
            <a:r>
              <a:rPr lang="vi-VN" sz="3200" dirty="0">
                <a:solidFill>
                  <a:srgbClr val="000000"/>
                </a:solidFill>
                <a:latin typeface="+mj-lt"/>
              </a:rPr>
              <a:t>Dung dịch muối ăn nồng độ 0,9% có thể được dùng để làm gì?</a:t>
            </a:r>
            <a:endParaRPr lang="vi-VN" sz="3200" b="0" i="0" dirty="0">
              <a:solidFill>
                <a:srgbClr val="000000"/>
              </a:solidFill>
              <a:effectLst/>
              <a:latin typeface="+mj-lt"/>
            </a:endParaRPr>
          </a:p>
        </p:txBody>
      </p:sp>
      <p:sp>
        <p:nvSpPr>
          <p:cNvPr id="3" name="Rectangle 2"/>
          <p:cNvSpPr/>
          <p:nvPr/>
        </p:nvSpPr>
        <p:spPr>
          <a:xfrm>
            <a:off x="0" y="3573016"/>
            <a:ext cx="9144000" cy="3046988"/>
          </a:xfrm>
          <a:prstGeom prst="rect">
            <a:avLst/>
          </a:prstGeom>
        </p:spPr>
        <p:txBody>
          <a:bodyPr wrap="square">
            <a:spAutoFit/>
          </a:bodyPr>
          <a:lstStyle/>
          <a:p>
            <a:pPr algn="just"/>
            <a:r>
              <a:rPr lang="vi-VN" sz="3200" b="1" i="1" dirty="0">
                <a:solidFill>
                  <a:srgbClr val="FF0000"/>
                </a:solidFill>
                <a:latin typeface="+mj-lt"/>
              </a:rPr>
              <a:t>- Làm thuốc nhỏ mắt, thuốc nhỏ mũi, thuốc nhỏ tai, súc miệng và rửa vết thương, giúp làm sạch, loại bỏ chất bẩn, vi khuẩn, ngăn ngừa viêm nhiễm…</a:t>
            </a:r>
          </a:p>
          <a:p>
            <a:pPr algn="just"/>
            <a:r>
              <a:rPr lang="vi-VN" sz="3200" b="1" i="1" dirty="0">
                <a:solidFill>
                  <a:srgbClr val="FF0000"/>
                </a:solidFill>
                <a:latin typeface="+mj-lt"/>
              </a:rPr>
              <a:t>- Dùng làm dịch truyền vào cơ thể để điều trị tình trạng mất nước do một số bệnh lí gây ra như đái tháo đường, viêm dạ dày …</a:t>
            </a:r>
            <a:endParaRPr lang="vi-VN" sz="3200" b="1" i="1" dirty="0">
              <a:solidFill>
                <a:srgbClr val="FF0000"/>
              </a:solidFill>
              <a:effectLst/>
              <a:latin typeface="+mj-lt"/>
            </a:endParaRPr>
          </a:p>
        </p:txBody>
      </p:sp>
    </p:spTree>
    <p:extLst>
      <p:ext uri="{BB962C8B-B14F-4D97-AF65-F5344CB8AC3E}">
        <p14:creationId xmlns:p14="http://schemas.microsoft.com/office/powerpoint/2010/main" val="41131268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799765" y="855786"/>
            <a:ext cx="2145659"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156204" y="2925928"/>
            <a:ext cx="4763343" cy="1569660"/>
          </a:xfrm>
          <a:prstGeom prst="rect">
            <a:avLst/>
          </a:prstGeom>
          <a:noFill/>
        </p:spPr>
        <p:txBody>
          <a:bodyPr wrap="square" rtlCol="0">
            <a:spAutoFit/>
          </a:bodyPr>
          <a:lstStyle/>
          <a:p>
            <a:r>
              <a:rPr lang="en-US" altLang="zh-CN" sz="4800" b="1" dirty="0">
                <a:solidFill>
                  <a:srgbClr val="FF0000"/>
                </a:solidFill>
                <a:latin typeface="+mj-lt"/>
                <a:ea typeface="汉仪喵魂体W" panose="00020600040101010101" pitchFamily="18" charset="-122"/>
              </a:rPr>
              <a:t>Dung </a:t>
            </a:r>
            <a:r>
              <a:rPr lang="en-US" altLang="zh-CN" sz="4800" b="1" dirty="0" err="1">
                <a:solidFill>
                  <a:srgbClr val="FF0000"/>
                </a:solidFill>
                <a:latin typeface="+mj-lt"/>
                <a:ea typeface="汉仪喵魂体W" panose="00020600040101010101" pitchFamily="18" charset="-122"/>
              </a:rPr>
              <a:t>dịch</a:t>
            </a:r>
            <a:r>
              <a:rPr lang="en-US" altLang="zh-CN" sz="4800" b="1" dirty="0">
                <a:solidFill>
                  <a:srgbClr val="FF0000"/>
                </a:solidFill>
                <a:latin typeface="+mj-lt"/>
                <a:ea typeface="汉仪喵魂体W" panose="00020600040101010101" pitchFamily="18" charset="-122"/>
              </a:rPr>
              <a:t>, </a:t>
            </a:r>
            <a:r>
              <a:rPr lang="en-US" altLang="zh-CN" sz="4800" b="1" dirty="0" err="1">
                <a:solidFill>
                  <a:srgbClr val="FF0000"/>
                </a:solidFill>
                <a:latin typeface="+mj-lt"/>
                <a:ea typeface="汉仪喵魂体W" panose="00020600040101010101" pitchFamily="18" charset="-122"/>
              </a:rPr>
              <a:t>chất</a:t>
            </a:r>
            <a:r>
              <a:rPr lang="en-US" altLang="zh-CN" sz="4800" b="1" dirty="0">
                <a:solidFill>
                  <a:srgbClr val="FF0000"/>
                </a:solidFill>
                <a:latin typeface="+mj-lt"/>
                <a:ea typeface="汉仪喵魂体W" panose="00020600040101010101" pitchFamily="18" charset="-122"/>
              </a:rPr>
              <a:t> tan </a:t>
            </a:r>
            <a:r>
              <a:rPr lang="en-US" altLang="zh-CN" sz="4800" b="1" dirty="0" err="1">
                <a:solidFill>
                  <a:srgbClr val="FF0000"/>
                </a:solidFill>
                <a:latin typeface="+mj-lt"/>
                <a:ea typeface="汉仪喵魂体W" panose="00020600040101010101" pitchFamily="18" charset="-122"/>
              </a:rPr>
              <a:t>và</a:t>
            </a:r>
            <a:r>
              <a:rPr lang="en-US" altLang="zh-CN" sz="4800" b="1" dirty="0">
                <a:solidFill>
                  <a:srgbClr val="FF0000"/>
                </a:solidFill>
                <a:latin typeface="+mj-lt"/>
                <a:ea typeface="汉仪喵魂体W" panose="00020600040101010101" pitchFamily="18" charset="-122"/>
              </a:rPr>
              <a:t> dung </a:t>
            </a:r>
            <a:r>
              <a:rPr lang="en-US" altLang="zh-CN" sz="4800" b="1" dirty="0" err="1">
                <a:solidFill>
                  <a:srgbClr val="FF0000"/>
                </a:solidFill>
                <a:latin typeface="+mj-lt"/>
                <a:ea typeface="汉仪喵魂体W" panose="00020600040101010101" pitchFamily="18" charset="-122"/>
              </a:rPr>
              <a:t>môi</a:t>
            </a:r>
            <a:endParaRPr lang="zh-CN" altLang="en-US" sz="4800" b="1" dirty="0">
              <a:solidFill>
                <a:srgbClr val="FF0000"/>
              </a:solidFill>
              <a:latin typeface="+mj-lt"/>
              <a:ea typeface="汉仪喵魂体W" panose="00020600040101010101" pitchFamily="18" charset="-122"/>
            </a:endParaRPr>
          </a:p>
        </p:txBody>
      </p:sp>
    </p:spTree>
    <p:extLst>
      <p:ext uri="{BB962C8B-B14F-4D97-AF65-F5344CB8AC3E}">
        <p14:creationId xmlns:p14="http://schemas.microsoft.com/office/powerpoint/2010/main" val="1646101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79647" y="4077072"/>
            <a:ext cx="504056" cy="57606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4" name="TextBox 3"/>
          <p:cNvSpPr txBox="1"/>
          <p:nvPr/>
        </p:nvSpPr>
        <p:spPr>
          <a:xfrm>
            <a:off x="2915816" y="227308"/>
            <a:ext cx="2592288"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LUYỆN TẬP</a:t>
            </a:r>
            <a:endParaRPr lang="vi-VN" sz="3200" b="1" dirty="0">
              <a:solidFill>
                <a:srgbClr val="FF0000"/>
              </a:solidFill>
              <a:latin typeface="Times New Roman" pitchFamily="18" charset="0"/>
              <a:cs typeface="Times New Roman" pitchFamily="18" charset="0"/>
            </a:endParaRPr>
          </a:p>
        </p:txBody>
      </p:sp>
      <p:sp>
        <p:nvSpPr>
          <p:cNvPr id="6" name="Rectangle 5"/>
          <p:cNvSpPr/>
          <p:nvPr/>
        </p:nvSpPr>
        <p:spPr>
          <a:xfrm>
            <a:off x="179512" y="1124744"/>
            <a:ext cx="8676456" cy="4056495"/>
          </a:xfrm>
          <a:prstGeom prst="rect">
            <a:avLst/>
          </a:prstGeom>
        </p:spPr>
        <p:txBody>
          <a:bodyPr wrap="square">
            <a:spAutoFit/>
          </a:bodyPr>
          <a:lstStyle/>
          <a:p>
            <a:pPr marL="30480" marR="30480" algn="just">
              <a:lnSpc>
                <a:spcPct val="115000"/>
              </a:lnSpc>
              <a:spcAft>
                <a:spcPts val="0"/>
              </a:spcAft>
            </a:pPr>
            <a:r>
              <a:rPr lang="vi-VN" sz="2800" b="1" dirty="0">
                <a:solidFill>
                  <a:srgbClr val="000000"/>
                </a:solidFill>
                <a:latin typeface="Times New Roman"/>
                <a:ea typeface="Times New Roman"/>
              </a:rPr>
              <a:t>Câu 1: </a:t>
            </a:r>
            <a:r>
              <a:rPr lang="vi-VN" sz="2800" dirty="0">
                <a:solidFill>
                  <a:srgbClr val="000000"/>
                </a:solidFill>
                <a:latin typeface="Times New Roman"/>
                <a:ea typeface="Times New Roman"/>
              </a:rPr>
              <a:t>Độ tan của một chất trong nước ở nhiệt độ xác định là   </a:t>
            </a:r>
            <a:endParaRPr lang="vi-VN" sz="2400" dirty="0">
              <a:latin typeface="Times New Roman"/>
              <a:ea typeface="Times New Roman"/>
            </a:endParaRPr>
          </a:p>
          <a:p>
            <a:pPr marL="30480" marR="30480" algn="just">
              <a:lnSpc>
                <a:spcPct val="115000"/>
              </a:lnSpc>
              <a:spcAft>
                <a:spcPts val="0"/>
              </a:spcAft>
            </a:pPr>
            <a:r>
              <a:rPr lang="vi-VN" sz="2800" dirty="0">
                <a:solidFill>
                  <a:srgbClr val="000000"/>
                </a:solidFill>
                <a:latin typeface="Times New Roman"/>
                <a:ea typeface="Times New Roman"/>
              </a:rPr>
              <a:t>A. Số gam chất đó có thể tan trong 100 gam dung dịch.</a:t>
            </a:r>
            <a:endParaRPr lang="vi-VN" sz="2400" dirty="0">
              <a:latin typeface="Times New Roman"/>
              <a:ea typeface="Times New Roman"/>
            </a:endParaRPr>
          </a:p>
          <a:p>
            <a:pPr marL="30480" marR="30480" algn="just">
              <a:lnSpc>
                <a:spcPct val="115000"/>
              </a:lnSpc>
              <a:spcAft>
                <a:spcPts val="0"/>
              </a:spcAft>
            </a:pPr>
            <a:r>
              <a:rPr lang="vi-VN" sz="2800" dirty="0">
                <a:solidFill>
                  <a:srgbClr val="000000"/>
                </a:solidFill>
                <a:latin typeface="Times New Roman"/>
                <a:ea typeface="Times New Roman"/>
              </a:rPr>
              <a:t>B. Số gam chất đó có thể tan trong 100 gam nước.</a:t>
            </a:r>
            <a:endParaRPr lang="vi-VN" sz="2400" dirty="0">
              <a:latin typeface="Times New Roman"/>
              <a:ea typeface="Times New Roman"/>
            </a:endParaRPr>
          </a:p>
          <a:p>
            <a:pPr marL="30480" marR="30480" algn="just">
              <a:lnSpc>
                <a:spcPct val="115000"/>
              </a:lnSpc>
              <a:spcAft>
                <a:spcPts val="0"/>
              </a:spcAft>
            </a:pPr>
            <a:r>
              <a:rPr lang="vi-VN" sz="2800" dirty="0">
                <a:solidFill>
                  <a:srgbClr val="000000"/>
                </a:solidFill>
                <a:latin typeface="Times New Roman"/>
                <a:ea typeface="Times New Roman"/>
              </a:rPr>
              <a:t>C. Số gam chất đó có thể tan trong 100 gam dung môi để tạo thành dung dịch bão hòa.</a:t>
            </a:r>
            <a:endParaRPr lang="vi-VN" sz="2400" dirty="0">
              <a:latin typeface="Times New Roman"/>
              <a:ea typeface="Times New Roman"/>
            </a:endParaRPr>
          </a:p>
          <a:p>
            <a:pPr marL="30480" marR="30480" algn="just">
              <a:lnSpc>
                <a:spcPct val="115000"/>
              </a:lnSpc>
              <a:spcAft>
                <a:spcPts val="0"/>
              </a:spcAft>
            </a:pPr>
            <a:r>
              <a:rPr lang="vi-VN" sz="2800" dirty="0">
                <a:solidFill>
                  <a:srgbClr val="000000"/>
                </a:solidFill>
                <a:latin typeface="Times New Roman"/>
                <a:ea typeface="Times New Roman"/>
              </a:rPr>
              <a:t>D. Số gam chất đó có thể tan trong 100 gam nước để tạo thành dung dịch bão hòa.</a:t>
            </a:r>
            <a:endParaRPr lang="vi-VN" sz="2400" dirty="0">
              <a:effectLst/>
              <a:latin typeface="Times New Roman"/>
              <a:ea typeface="Times New Roman"/>
            </a:endParaRPr>
          </a:p>
        </p:txBody>
      </p:sp>
    </p:spTree>
    <p:extLst>
      <p:ext uri="{BB962C8B-B14F-4D97-AF65-F5344CB8AC3E}">
        <p14:creationId xmlns:p14="http://schemas.microsoft.com/office/powerpoint/2010/main" val="206983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539552" y="4243129"/>
            <a:ext cx="504056" cy="57606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4" name="TextBox 3"/>
          <p:cNvSpPr txBox="1"/>
          <p:nvPr/>
        </p:nvSpPr>
        <p:spPr>
          <a:xfrm>
            <a:off x="2987824" y="67651"/>
            <a:ext cx="2592288"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LUYỆN TẬP</a:t>
            </a:r>
            <a:endParaRPr lang="vi-VN" sz="3200" b="1" dirty="0">
              <a:solidFill>
                <a:srgbClr val="FF0000"/>
              </a:solidFill>
              <a:latin typeface="Times New Roman" pitchFamily="18" charset="0"/>
              <a:cs typeface="Times New Roman" pitchFamily="18" charset="0"/>
            </a:endParaRPr>
          </a:p>
        </p:txBody>
      </p:sp>
      <p:sp>
        <p:nvSpPr>
          <p:cNvPr id="6" name="Rectangle 5"/>
          <p:cNvSpPr/>
          <p:nvPr/>
        </p:nvSpPr>
        <p:spPr>
          <a:xfrm>
            <a:off x="539552" y="836712"/>
            <a:ext cx="8208912" cy="4056495"/>
          </a:xfrm>
          <a:prstGeom prst="rect">
            <a:avLst/>
          </a:prstGeom>
        </p:spPr>
        <p:txBody>
          <a:bodyPr wrap="square">
            <a:spAutoFit/>
          </a:bodyPr>
          <a:lstStyle/>
          <a:p>
            <a:pPr marL="28575" marR="28575" algn="just">
              <a:lnSpc>
                <a:spcPct val="115000"/>
              </a:lnSpc>
              <a:spcAft>
                <a:spcPts val="0"/>
              </a:spcAft>
            </a:pPr>
            <a:r>
              <a:rPr lang="vi-VN" sz="3200" b="1" dirty="0">
                <a:solidFill>
                  <a:srgbClr val="000000"/>
                </a:solidFill>
                <a:latin typeface="Times New Roman"/>
                <a:ea typeface="Times New Roman"/>
              </a:rPr>
              <a:t>Câu 2: </a:t>
            </a:r>
            <a:r>
              <a:rPr lang="vi-VN" sz="3200" dirty="0">
                <a:solidFill>
                  <a:srgbClr val="000000"/>
                </a:solidFill>
                <a:latin typeface="Times New Roman"/>
                <a:ea typeface="Times New Roman"/>
              </a:rPr>
              <a:t>Có một cốc đựng dung dịch NaCl bão hòa ở nhiệt độ phòng. Làm thế nào để dung dịch đó trở thành chưa bão hòa?  </a:t>
            </a:r>
            <a:endParaRPr lang="vi-VN" sz="2800" dirty="0">
              <a:latin typeface="Times New Roman"/>
              <a:ea typeface="Times New Roman"/>
            </a:endParaRPr>
          </a:p>
          <a:p>
            <a:pPr marL="28575" marR="28575" algn="just">
              <a:lnSpc>
                <a:spcPct val="115000"/>
              </a:lnSpc>
              <a:spcAft>
                <a:spcPts val="0"/>
              </a:spcAft>
            </a:pPr>
            <a:r>
              <a:rPr lang="vi-VN" sz="3200" dirty="0">
                <a:solidFill>
                  <a:srgbClr val="000000"/>
                </a:solidFill>
                <a:latin typeface="Times New Roman"/>
                <a:ea typeface="Times New Roman"/>
              </a:rPr>
              <a:t>A. Cho thêm tinh thể NaCl vào dung dịch. </a:t>
            </a:r>
            <a:endParaRPr lang="vi-VN" sz="2800" dirty="0">
              <a:latin typeface="Times New Roman"/>
              <a:ea typeface="Times New Roman"/>
            </a:endParaRPr>
          </a:p>
          <a:p>
            <a:pPr marL="28575" marR="28575" algn="just">
              <a:lnSpc>
                <a:spcPct val="115000"/>
              </a:lnSpc>
              <a:spcAft>
                <a:spcPts val="0"/>
              </a:spcAft>
            </a:pPr>
            <a:r>
              <a:rPr lang="vi-VN" sz="3200" dirty="0">
                <a:solidFill>
                  <a:srgbClr val="000000"/>
                </a:solidFill>
                <a:latin typeface="Times New Roman"/>
                <a:ea typeface="Times New Roman"/>
              </a:rPr>
              <a:t>B. Cho thêm nước cất vào dung dịch.</a:t>
            </a:r>
            <a:endParaRPr lang="vi-VN" sz="2800" dirty="0">
              <a:latin typeface="Times New Roman"/>
              <a:ea typeface="Times New Roman"/>
            </a:endParaRPr>
          </a:p>
          <a:p>
            <a:pPr marL="28575" marR="28575" algn="just">
              <a:lnSpc>
                <a:spcPct val="115000"/>
              </a:lnSpc>
              <a:spcAft>
                <a:spcPts val="0"/>
              </a:spcAft>
            </a:pPr>
            <a:r>
              <a:rPr lang="vi-VN" sz="3200" dirty="0">
                <a:solidFill>
                  <a:srgbClr val="000000"/>
                </a:solidFill>
                <a:latin typeface="Times New Roman"/>
                <a:ea typeface="Times New Roman"/>
              </a:rPr>
              <a:t>C. Đun nóng dung dịch.           </a:t>
            </a:r>
            <a:endParaRPr lang="vi-VN" sz="2800" dirty="0">
              <a:latin typeface="Times New Roman"/>
              <a:ea typeface="Times New Roman"/>
            </a:endParaRPr>
          </a:p>
          <a:p>
            <a:pPr marL="28575" marR="28575" algn="just">
              <a:lnSpc>
                <a:spcPct val="115000"/>
              </a:lnSpc>
              <a:spcAft>
                <a:spcPts val="0"/>
              </a:spcAft>
            </a:pPr>
            <a:r>
              <a:rPr lang="vi-VN" sz="3200" dirty="0">
                <a:solidFill>
                  <a:srgbClr val="000000"/>
                </a:solidFill>
                <a:latin typeface="Times New Roman"/>
                <a:ea typeface="Times New Roman"/>
              </a:rPr>
              <a:t>D. </a:t>
            </a:r>
            <a:r>
              <a:rPr lang="en-US" sz="3200" dirty="0" smtClean="0">
                <a:solidFill>
                  <a:srgbClr val="000000"/>
                </a:solidFill>
                <a:latin typeface="Times New Roman"/>
                <a:ea typeface="Times New Roman"/>
              </a:rPr>
              <a:t>C</a:t>
            </a:r>
            <a:r>
              <a:rPr lang="vi-VN" sz="3200" dirty="0" smtClean="0">
                <a:solidFill>
                  <a:srgbClr val="000000"/>
                </a:solidFill>
                <a:latin typeface="Times New Roman"/>
                <a:ea typeface="Times New Roman"/>
              </a:rPr>
              <a:t>ả </a:t>
            </a:r>
            <a:r>
              <a:rPr lang="vi-VN" sz="3200" dirty="0">
                <a:solidFill>
                  <a:srgbClr val="000000"/>
                </a:solidFill>
                <a:latin typeface="Times New Roman"/>
                <a:ea typeface="Times New Roman"/>
              </a:rPr>
              <a:t>B và C đều đúng</a:t>
            </a:r>
            <a:endParaRPr lang="vi-VN" sz="2800" dirty="0">
              <a:effectLst/>
              <a:latin typeface="Times New Roman"/>
              <a:ea typeface="Times New Roman"/>
            </a:endParaRPr>
          </a:p>
        </p:txBody>
      </p:sp>
    </p:spTree>
    <p:extLst>
      <p:ext uri="{BB962C8B-B14F-4D97-AF65-F5344CB8AC3E}">
        <p14:creationId xmlns:p14="http://schemas.microsoft.com/office/powerpoint/2010/main" val="304846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33760" y="5805264"/>
            <a:ext cx="504056" cy="57606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7" name="Oval 6"/>
          <p:cNvSpPr/>
          <p:nvPr/>
        </p:nvSpPr>
        <p:spPr>
          <a:xfrm>
            <a:off x="5724128" y="2948874"/>
            <a:ext cx="504056" cy="57606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4" name="TextBox 3"/>
          <p:cNvSpPr txBox="1"/>
          <p:nvPr/>
        </p:nvSpPr>
        <p:spPr>
          <a:xfrm>
            <a:off x="2987824" y="-27384"/>
            <a:ext cx="2592288"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LUYỆN TẬP</a:t>
            </a:r>
            <a:endParaRPr lang="vi-VN" sz="3200" b="1" dirty="0">
              <a:solidFill>
                <a:srgbClr val="FF0000"/>
              </a:solidFill>
              <a:latin typeface="Times New Roman" pitchFamily="18" charset="0"/>
              <a:cs typeface="Times New Roman" pitchFamily="18" charset="0"/>
            </a:endParaRPr>
          </a:p>
        </p:txBody>
      </p:sp>
      <p:sp>
        <p:nvSpPr>
          <p:cNvPr id="5" name="Rectangle 4"/>
          <p:cNvSpPr/>
          <p:nvPr/>
        </p:nvSpPr>
        <p:spPr>
          <a:xfrm>
            <a:off x="251520" y="619516"/>
            <a:ext cx="8496944" cy="2923877"/>
          </a:xfrm>
          <a:prstGeom prst="rect">
            <a:avLst/>
          </a:prstGeom>
        </p:spPr>
        <p:txBody>
          <a:bodyPr wrap="square">
            <a:spAutoFit/>
          </a:bodyPr>
          <a:lstStyle/>
          <a:p>
            <a:pPr marL="30480" marR="30480" algn="just">
              <a:lnSpc>
                <a:spcPct val="115000"/>
              </a:lnSpc>
              <a:spcAft>
                <a:spcPts val="0"/>
              </a:spcAft>
            </a:pPr>
            <a:r>
              <a:rPr lang="vi-VN" sz="3200" b="1" dirty="0">
                <a:solidFill>
                  <a:srgbClr val="000000"/>
                </a:solidFill>
                <a:latin typeface="Times New Roman"/>
                <a:ea typeface="Times New Roman"/>
              </a:rPr>
              <a:t>Câu 3: </a:t>
            </a:r>
            <a:r>
              <a:rPr lang="vi-VN" sz="3200" dirty="0">
                <a:solidFill>
                  <a:srgbClr val="000000"/>
                </a:solidFill>
                <a:latin typeface="Times New Roman"/>
                <a:ea typeface="Times New Roman"/>
              </a:rPr>
              <a:t>Hòa tan 14,36 gam NaCl vào 40 gam nước ở nhiệt độ 20</a:t>
            </a:r>
            <a:r>
              <a:rPr lang="vi-VN" sz="3200" baseline="30000" dirty="0">
                <a:solidFill>
                  <a:srgbClr val="000000"/>
                </a:solidFill>
                <a:latin typeface="Times New Roman"/>
                <a:ea typeface="Times New Roman"/>
              </a:rPr>
              <a:t>o</a:t>
            </a:r>
            <a:r>
              <a:rPr lang="vi-VN" sz="3200" dirty="0">
                <a:solidFill>
                  <a:srgbClr val="000000"/>
                </a:solidFill>
                <a:latin typeface="Times New Roman"/>
                <a:ea typeface="Times New Roman"/>
              </a:rPr>
              <a:t>C thì thu được dung dịch bão hòa. Độ tan của NaCl ở nhiệt độ đó là:  </a:t>
            </a:r>
            <a:endParaRPr lang="vi-VN" sz="2800" dirty="0">
              <a:latin typeface="Times New Roman"/>
              <a:ea typeface="Times New Roman"/>
            </a:endParaRPr>
          </a:p>
          <a:p>
            <a:pPr marL="30480" marR="30480" algn="just">
              <a:lnSpc>
                <a:spcPct val="115000"/>
              </a:lnSpc>
              <a:spcAft>
                <a:spcPts val="0"/>
              </a:spcAft>
            </a:pPr>
            <a:r>
              <a:rPr lang="vi-VN" sz="3200" dirty="0">
                <a:solidFill>
                  <a:srgbClr val="000000"/>
                </a:solidFill>
                <a:latin typeface="Times New Roman"/>
                <a:ea typeface="Times New Roman"/>
              </a:rPr>
              <a:t>A. 35,5 gam. </a:t>
            </a:r>
            <a:r>
              <a:rPr lang="vi-VN" sz="2800" dirty="0" smtClean="0">
                <a:latin typeface="Times New Roman"/>
                <a:ea typeface="Times New Roman"/>
              </a:rPr>
              <a:t>				</a:t>
            </a:r>
            <a:r>
              <a:rPr lang="vi-VN" sz="3200" dirty="0" smtClean="0">
                <a:solidFill>
                  <a:srgbClr val="000000"/>
                </a:solidFill>
                <a:latin typeface="Times New Roman"/>
                <a:ea typeface="Times New Roman"/>
              </a:rPr>
              <a:t>B</a:t>
            </a:r>
            <a:r>
              <a:rPr lang="vi-VN" sz="3200" dirty="0">
                <a:solidFill>
                  <a:srgbClr val="000000"/>
                </a:solidFill>
                <a:latin typeface="Times New Roman"/>
                <a:ea typeface="Times New Roman"/>
              </a:rPr>
              <a:t>. 35,9 gam. </a:t>
            </a:r>
            <a:endParaRPr lang="vi-VN" sz="2800" dirty="0">
              <a:latin typeface="Times New Roman"/>
              <a:ea typeface="Times New Roman"/>
            </a:endParaRPr>
          </a:p>
          <a:p>
            <a:pPr marL="30480" marR="30480" algn="just">
              <a:lnSpc>
                <a:spcPct val="115000"/>
              </a:lnSpc>
              <a:spcAft>
                <a:spcPts val="0"/>
              </a:spcAft>
            </a:pPr>
            <a:r>
              <a:rPr lang="vi-VN" sz="3200" dirty="0">
                <a:solidFill>
                  <a:srgbClr val="000000"/>
                </a:solidFill>
                <a:latin typeface="Times New Roman"/>
                <a:ea typeface="Times New Roman"/>
              </a:rPr>
              <a:t>C. 36,5 gam. </a:t>
            </a:r>
            <a:r>
              <a:rPr lang="vi-VN" sz="2800" dirty="0" smtClean="0">
                <a:latin typeface="Times New Roman"/>
                <a:ea typeface="Times New Roman"/>
              </a:rPr>
              <a:t>				</a:t>
            </a:r>
            <a:r>
              <a:rPr lang="vi-VN" sz="3200" dirty="0" smtClean="0">
                <a:solidFill>
                  <a:srgbClr val="000000"/>
                </a:solidFill>
                <a:latin typeface="Times New Roman"/>
                <a:ea typeface="Times New Roman"/>
              </a:rPr>
              <a:t>D</a:t>
            </a:r>
            <a:r>
              <a:rPr lang="vi-VN" sz="3200" dirty="0">
                <a:solidFill>
                  <a:srgbClr val="000000"/>
                </a:solidFill>
                <a:latin typeface="Times New Roman"/>
                <a:ea typeface="Times New Roman"/>
              </a:rPr>
              <a:t>. 37,2 gam.</a:t>
            </a:r>
            <a:endParaRPr lang="vi-VN" sz="2800" dirty="0">
              <a:effectLst/>
              <a:latin typeface="Times New Roman"/>
              <a:ea typeface="Times New Roman"/>
            </a:endParaRPr>
          </a:p>
        </p:txBody>
      </p:sp>
      <p:sp>
        <p:nvSpPr>
          <p:cNvPr id="6" name="Rectangle 5"/>
          <p:cNvSpPr/>
          <p:nvPr/>
        </p:nvSpPr>
        <p:spPr>
          <a:xfrm>
            <a:off x="233760" y="3524938"/>
            <a:ext cx="8712968" cy="2923877"/>
          </a:xfrm>
          <a:prstGeom prst="rect">
            <a:avLst/>
          </a:prstGeom>
        </p:spPr>
        <p:txBody>
          <a:bodyPr wrap="square">
            <a:spAutoFit/>
          </a:bodyPr>
          <a:lstStyle/>
          <a:p>
            <a:pPr marL="30480" marR="30480" algn="just">
              <a:lnSpc>
                <a:spcPct val="115000"/>
              </a:lnSpc>
              <a:spcAft>
                <a:spcPts val="0"/>
              </a:spcAft>
            </a:pPr>
            <a:r>
              <a:rPr lang="vi-VN" sz="3200" b="1" dirty="0">
                <a:solidFill>
                  <a:srgbClr val="000000"/>
                </a:solidFill>
                <a:latin typeface="Times New Roman"/>
                <a:ea typeface="Times New Roman"/>
              </a:rPr>
              <a:t>Câu 4:</a:t>
            </a:r>
            <a:r>
              <a:rPr lang="vi-VN" sz="3200" dirty="0">
                <a:solidFill>
                  <a:srgbClr val="000000"/>
                </a:solidFill>
                <a:latin typeface="Times New Roman"/>
                <a:ea typeface="Times New Roman"/>
              </a:rPr>
              <a:t> Ở 20</a:t>
            </a:r>
            <a:r>
              <a:rPr lang="vi-VN" sz="3200" baseline="30000" dirty="0">
                <a:solidFill>
                  <a:srgbClr val="000000"/>
                </a:solidFill>
                <a:latin typeface="Times New Roman"/>
                <a:ea typeface="Times New Roman"/>
              </a:rPr>
              <a:t>o</a:t>
            </a:r>
            <a:r>
              <a:rPr lang="vi-VN" sz="3200" dirty="0">
                <a:solidFill>
                  <a:srgbClr val="000000"/>
                </a:solidFill>
                <a:latin typeface="Times New Roman"/>
                <a:ea typeface="Times New Roman"/>
              </a:rPr>
              <a:t>C, khi hòa tan 40 gam kali nitrat vào 95 gam nước thì được dung dịch bão hòa.  Vậy ở 20</a:t>
            </a:r>
            <a:r>
              <a:rPr lang="vi-VN" sz="3200" baseline="30000" dirty="0">
                <a:solidFill>
                  <a:srgbClr val="000000"/>
                </a:solidFill>
                <a:latin typeface="Times New Roman"/>
                <a:ea typeface="Times New Roman"/>
              </a:rPr>
              <a:t>o</a:t>
            </a:r>
            <a:r>
              <a:rPr lang="vi-VN" sz="3200" dirty="0">
                <a:solidFill>
                  <a:srgbClr val="000000"/>
                </a:solidFill>
                <a:latin typeface="Times New Roman"/>
                <a:ea typeface="Times New Roman"/>
              </a:rPr>
              <a:t>C, độ tan của kali nitrat là:</a:t>
            </a:r>
            <a:endParaRPr lang="vi-VN" sz="2800" dirty="0">
              <a:latin typeface="Times New Roman"/>
              <a:ea typeface="Times New Roman"/>
            </a:endParaRPr>
          </a:p>
          <a:p>
            <a:pPr marL="30480" marR="30480" algn="just">
              <a:lnSpc>
                <a:spcPct val="115000"/>
              </a:lnSpc>
              <a:spcAft>
                <a:spcPts val="0"/>
              </a:spcAft>
            </a:pPr>
            <a:r>
              <a:rPr lang="vi-VN" sz="3200" dirty="0">
                <a:solidFill>
                  <a:srgbClr val="000000"/>
                </a:solidFill>
                <a:latin typeface="Times New Roman"/>
                <a:ea typeface="Times New Roman"/>
              </a:rPr>
              <a:t>A. 40,1 </a:t>
            </a:r>
            <a:r>
              <a:rPr lang="vi-VN" sz="3200" dirty="0" smtClean="0">
                <a:solidFill>
                  <a:srgbClr val="000000"/>
                </a:solidFill>
                <a:latin typeface="Times New Roman"/>
                <a:ea typeface="Times New Roman"/>
              </a:rPr>
              <a:t>gam.</a:t>
            </a:r>
            <a:r>
              <a:rPr lang="vi-VN" sz="2800" dirty="0" smtClean="0">
                <a:latin typeface="Times New Roman"/>
                <a:ea typeface="Times New Roman"/>
              </a:rPr>
              <a:t>				</a:t>
            </a:r>
            <a:r>
              <a:rPr lang="vi-VN" sz="3200" dirty="0" smtClean="0">
                <a:solidFill>
                  <a:srgbClr val="000000"/>
                </a:solidFill>
                <a:latin typeface="Times New Roman"/>
                <a:ea typeface="Times New Roman"/>
              </a:rPr>
              <a:t>B</a:t>
            </a:r>
            <a:r>
              <a:rPr lang="vi-VN" sz="3200" dirty="0">
                <a:solidFill>
                  <a:srgbClr val="000000"/>
                </a:solidFill>
                <a:latin typeface="Times New Roman"/>
                <a:ea typeface="Times New Roman"/>
              </a:rPr>
              <a:t>. 44,2 gam.        </a:t>
            </a:r>
            <a:endParaRPr lang="vi-VN" sz="2800" dirty="0">
              <a:latin typeface="Times New Roman"/>
              <a:ea typeface="Times New Roman"/>
            </a:endParaRPr>
          </a:p>
          <a:p>
            <a:pPr marL="30480" marR="30480" algn="just">
              <a:lnSpc>
                <a:spcPct val="115000"/>
              </a:lnSpc>
              <a:spcAft>
                <a:spcPts val="0"/>
              </a:spcAft>
            </a:pPr>
            <a:r>
              <a:rPr lang="vi-VN" sz="3200" dirty="0">
                <a:solidFill>
                  <a:srgbClr val="000000"/>
                </a:solidFill>
                <a:latin typeface="Times New Roman"/>
                <a:ea typeface="Times New Roman"/>
              </a:rPr>
              <a:t>C. 42,1 gam.        </a:t>
            </a:r>
            <a:r>
              <a:rPr lang="vi-VN" sz="2800" dirty="0" smtClean="0">
                <a:latin typeface="Times New Roman"/>
                <a:ea typeface="Times New Roman"/>
              </a:rPr>
              <a:t>			</a:t>
            </a:r>
            <a:r>
              <a:rPr lang="vi-VN" sz="3200" dirty="0" smtClean="0">
                <a:solidFill>
                  <a:srgbClr val="000000"/>
                </a:solidFill>
                <a:latin typeface="Times New Roman"/>
                <a:ea typeface="Times New Roman"/>
              </a:rPr>
              <a:t>D</a:t>
            </a:r>
            <a:r>
              <a:rPr lang="vi-VN" sz="3200" dirty="0">
                <a:solidFill>
                  <a:srgbClr val="000000"/>
                </a:solidFill>
                <a:latin typeface="Times New Roman"/>
                <a:ea typeface="Times New Roman"/>
              </a:rPr>
              <a:t>. 43,5 gam.</a:t>
            </a:r>
            <a:endParaRPr lang="vi-VN" sz="2800" dirty="0">
              <a:effectLst/>
              <a:latin typeface="Times New Roman"/>
              <a:ea typeface="Times New Roman"/>
            </a:endParaRPr>
          </a:p>
        </p:txBody>
      </p:sp>
    </p:spTree>
    <p:extLst>
      <p:ext uri="{BB962C8B-B14F-4D97-AF65-F5344CB8AC3E}">
        <p14:creationId xmlns:p14="http://schemas.microsoft.com/office/powerpoint/2010/main" val="42725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6228184" y="2276872"/>
            <a:ext cx="504056" cy="57606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4" name="TextBox 3"/>
          <p:cNvSpPr txBox="1"/>
          <p:nvPr/>
        </p:nvSpPr>
        <p:spPr>
          <a:xfrm>
            <a:off x="2987824" y="-27384"/>
            <a:ext cx="2592288"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LUYỆN TẬP</a:t>
            </a:r>
            <a:endParaRPr lang="vi-VN" sz="3200" b="1" dirty="0">
              <a:solidFill>
                <a:srgbClr val="FF0000"/>
              </a:solidFill>
              <a:latin typeface="Times New Roman" pitchFamily="18" charset="0"/>
              <a:cs typeface="Times New Roman" pitchFamily="18" charset="0"/>
            </a:endParaRPr>
          </a:p>
        </p:txBody>
      </p:sp>
      <p:sp>
        <p:nvSpPr>
          <p:cNvPr id="5" name="Rectangle 4"/>
          <p:cNvSpPr/>
          <p:nvPr/>
        </p:nvSpPr>
        <p:spPr>
          <a:xfrm>
            <a:off x="179512" y="557391"/>
            <a:ext cx="8964488" cy="2853089"/>
          </a:xfrm>
          <a:prstGeom prst="rect">
            <a:avLst/>
          </a:prstGeom>
        </p:spPr>
        <p:txBody>
          <a:bodyPr wrap="square">
            <a:spAutoFit/>
          </a:bodyPr>
          <a:lstStyle/>
          <a:p>
            <a:pPr marL="30480" marR="30480" algn="just">
              <a:lnSpc>
                <a:spcPct val="115000"/>
              </a:lnSpc>
              <a:spcAft>
                <a:spcPts val="0"/>
              </a:spcAft>
            </a:pPr>
            <a:r>
              <a:rPr lang="vi-VN" sz="3200" b="1" dirty="0">
                <a:solidFill>
                  <a:srgbClr val="000000"/>
                </a:solidFill>
                <a:latin typeface="Times New Roman"/>
                <a:ea typeface="Times New Roman"/>
              </a:rPr>
              <a:t>Câu 5:</a:t>
            </a:r>
            <a:r>
              <a:rPr lang="vi-VN" sz="3200" dirty="0">
                <a:solidFill>
                  <a:srgbClr val="000000"/>
                </a:solidFill>
                <a:latin typeface="Times New Roman"/>
                <a:ea typeface="Times New Roman"/>
              </a:rPr>
              <a:t> Tính độ tan của K</a:t>
            </a:r>
            <a:r>
              <a:rPr lang="vi-VN" sz="3200" baseline="-25000" dirty="0">
                <a:solidFill>
                  <a:srgbClr val="000000"/>
                </a:solidFill>
                <a:latin typeface="Times New Roman"/>
                <a:ea typeface="Times New Roman"/>
              </a:rPr>
              <a:t>2</a:t>
            </a:r>
            <a:r>
              <a:rPr lang="vi-VN" sz="3200" dirty="0">
                <a:solidFill>
                  <a:srgbClr val="000000"/>
                </a:solidFill>
                <a:latin typeface="Times New Roman"/>
                <a:ea typeface="Times New Roman"/>
              </a:rPr>
              <a:t>CO</a:t>
            </a:r>
            <a:r>
              <a:rPr lang="vi-VN" sz="3200" baseline="-25000" dirty="0">
                <a:solidFill>
                  <a:srgbClr val="000000"/>
                </a:solidFill>
                <a:latin typeface="Times New Roman"/>
                <a:ea typeface="Times New Roman"/>
              </a:rPr>
              <a:t>3</a:t>
            </a:r>
            <a:r>
              <a:rPr lang="vi-VN" sz="3200" dirty="0">
                <a:solidFill>
                  <a:srgbClr val="000000"/>
                </a:solidFill>
                <a:latin typeface="Times New Roman"/>
                <a:ea typeface="Times New Roman"/>
              </a:rPr>
              <a:t> trong nước ở 20°C. Biết rằng ở nhiệt độ này hòa tan hết 45 gam muối trong 150 gam nước thì dung dịch bão hòa.  </a:t>
            </a:r>
            <a:endParaRPr lang="vi-VN" sz="3200" dirty="0">
              <a:latin typeface="Times New Roman"/>
              <a:ea typeface="Times New Roman"/>
            </a:endParaRPr>
          </a:p>
          <a:p>
            <a:pPr marL="30480" marR="30480" algn="just">
              <a:lnSpc>
                <a:spcPct val="115000"/>
              </a:lnSpc>
            </a:pPr>
            <a:r>
              <a:rPr lang="vi-VN" sz="3200" dirty="0">
                <a:solidFill>
                  <a:srgbClr val="000000"/>
                </a:solidFill>
                <a:latin typeface="Times New Roman"/>
                <a:ea typeface="Times New Roman"/>
              </a:rPr>
              <a:t>A. 20 gam </a:t>
            </a:r>
            <a:r>
              <a:rPr lang="en-US" sz="3200" dirty="0" smtClean="0">
                <a:solidFill>
                  <a:srgbClr val="000000"/>
                </a:solidFill>
                <a:latin typeface="Times New Roman"/>
                <a:ea typeface="Times New Roman"/>
              </a:rPr>
              <a:t>  </a:t>
            </a:r>
            <a:r>
              <a:rPr lang="vi-VN" sz="3200" dirty="0" smtClean="0">
                <a:solidFill>
                  <a:srgbClr val="000000"/>
                </a:solidFill>
                <a:latin typeface="Times New Roman"/>
                <a:ea typeface="Times New Roman"/>
              </a:rPr>
              <a:t>B</a:t>
            </a:r>
            <a:r>
              <a:rPr lang="vi-VN" sz="3200" dirty="0">
                <a:solidFill>
                  <a:srgbClr val="000000"/>
                </a:solidFill>
                <a:latin typeface="Times New Roman"/>
                <a:ea typeface="Times New Roman"/>
              </a:rPr>
              <a:t>. 45 </a:t>
            </a:r>
            <a:r>
              <a:rPr lang="vi-VN" sz="3200" dirty="0" smtClean="0">
                <a:solidFill>
                  <a:srgbClr val="000000"/>
                </a:solidFill>
                <a:latin typeface="Times New Roman"/>
                <a:ea typeface="Times New Roman"/>
              </a:rPr>
              <a:t>gam</a:t>
            </a:r>
            <a:r>
              <a:rPr lang="en-US" sz="3200" dirty="0" smtClean="0">
                <a:solidFill>
                  <a:srgbClr val="000000"/>
                </a:solidFill>
                <a:latin typeface="Times New Roman"/>
                <a:ea typeface="Times New Roman"/>
              </a:rPr>
              <a:t>  </a:t>
            </a:r>
            <a:r>
              <a:rPr lang="vi-VN" sz="3200" dirty="0">
                <a:solidFill>
                  <a:srgbClr val="000000"/>
                </a:solidFill>
                <a:latin typeface="Times New Roman"/>
                <a:ea typeface="Times New Roman"/>
              </a:rPr>
              <a:t> </a:t>
            </a:r>
            <a:r>
              <a:rPr lang="vi-VN" sz="3200" dirty="0" smtClean="0">
                <a:solidFill>
                  <a:srgbClr val="000000"/>
                </a:solidFill>
                <a:latin typeface="Times New Roman"/>
                <a:ea typeface="Times New Roman"/>
              </a:rPr>
              <a:t>C</a:t>
            </a:r>
            <a:r>
              <a:rPr lang="vi-VN" sz="3200" dirty="0">
                <a:solidFill>
                  <a:srgbClr val="000000"/>
                </a:solidFill>
                <a:latin typeface="Times New Roman"/>
                <a:ea typeface="Times New Roman"/>
              </a:rPr>
              <a:t>. 30 </a:t>
            </a:r>
            <a:r>
              <a:rPr lang="vi-VN" sz="3200" dirty="0" smtClean="0">
                <a:solidFill>
                  <a:srgbClr val="000000"/>
                </a:solidFill>
                <a:latin typeface="Times New Roman"/>
                <a:ea typeface="Times New Roman"/>
              </a:rPr>
              <a:t>gam</a:t>
            </a:r>
            <a:r>
              <a:rPr lang="en-US" sz="3200" dirty="0" smtClean="0">
                <a:solidFill>
                  <a:srgbClr val="000000"/>
                </a:solidFill>
                <a:latin typeface="Times New Roman"/>
                <a:ea typeface="Times New Roman"/>
              </a:rPr>
              <a:t>   </a:t>
            </a:r>
            <a:r>
              <a:rPr lang="vi-VN" sz="3200" dirty="0" smtClean="0">
                <a:solidFill>
                  <a:srgbClr val="000000"/>
                </a:solidFill>
                <a:latin typeface="Times New Roman"/>
                <a:ea typeface="Times New Roman"/>
              </a:rPr>
              <a:t> </a:t>
            </a:r>
            <a:r>
              <a:rPr lang="vi-VN" sz="3200" dirty="0">
                <a:solidFill>
                  <a:srgbClr val="000000"/>
                </a:solidFill>
                <a:latin typeface="Times New Roman"/>
                <a:ea typeface="Times New Roman"/>
              </a:rPr>
              <a:t>D. 12 gam</a:t>
            </a:r>
            <a:endParaRPr lang="en-US" sz="3200" dirty="0">
              <a:solidFill>
                <a:srgbClr val="000000"/>
              </a:solidFill>
              <a:latin typeface="Times New Roman"/>
              <a:ea typeface="Times New Roman"/>
            </a:endParaRPr>
          </a:p>
          <a:p>
            <a:pPr marL="30480" marR="30480" algn="just">
              <a:lnSpc>
                <a:spcPct val="115000"/>
              </a:lnSpc>
              <a:spcAft>
                <a:spcPts val="0"/>
              </a:spcAft>
            </a:pPr>
            <a:endParaRPr lang="vi-VN" sz="2800" dirty="0">
              <a:effectLst/>
              <a:latin typeface="Times New Roman"/>
              <a:ea typeface="Times New Roman"/>
            </a:endParaRPr>
          </a:p>
        </p:txBody>
      </p:sp>
    </p:spTree>
    <p:extLst>
      <p:ext uri="{BB962C8B-B14F-4D97-AF65-F5344CB8AC3E}">
        <p14:creationId xmlns:p14="http://schemas.microsoft.com/office/powerpoint/2010/main" val="148455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1BC0590-C7AB-2F66-3D24-7FF211EFD097}"/>
              </a:ext>
            </a:extLst>
          </p:cNvPr>
          <p:cNvSpPr txBox="1"/>
          <p:nvPr/>
        </p:nvSpPr>
        <p:spPr>
          <a:xfrm>
            <a:off x="251520" y="620688"/>
            <a:ext cx="8712968" cy="5730800"/>
          </a:xfrm>
          <a:prstGeom prst="rect">
            <a:avLst/>
          </a:prstGeom>
          <a:noFill/>
        </p:spPr>
        <p:txBody>
          <a:bodyPr wrap="square">
            <a:spAutoFit/>
          </a:bodyPr>
          <a:lstStyle/>
          <a:p>
            <a:pPr marL="30480" marR="30480" algn="just">
              <a:lnSpc>
                <a:spcPct val="115000"/>
              </a:lnSpc>
              <a:spcAft>
                <a:spcPts val="0"/>
              </a:spcAft>
            </a:pPr>
            <a:r>
              <a:rPr lang="en-US" sz="3200" b="1" spc="10" dirty="0" err="1">
                <a:solidFill>
                  <a:srgbClr val="FF0000"/>
                </a:solidFill>
                <a:effectLst/>
                <a:latin typeface="+mj-lt"/>
                <a:ea typeface="Calibri" panose="020F0502020204030204" pitchFamily="34" charset="0"/>
                <a:cs typeface="Times New Roman" panose="02020603050405020304" pitchFamily="18" charset="0"/>
              </a:rPr>
              <a:t>Bài</a:t>
            </a:r>
            <a:r>
              <a:rPr lang="en-US" sz="3200" b="1" spc="10" dirty="0">
                <a:solidFill>
                  <a:srgbClr val="FF0000"/>
                </a:solidFill>
                <a:effectLst/>
                <a:latin typeface="+mj-lt"/>
                <a:ea typeface="Calibri" panose="020F0502020204030204" pitchFamily="34" charset="0"/>
                <a:cs typeface="Times New Roman" panose="02020603050405020304" pitchFamily="18" charset="0"/>
              </a:rPr>
              <a:t> 1</a:t>
            </a:r>
            <a:r>
              <a:rPr lang="en-US" sz="3200" spc="10" dirty="0">
                <a:solidFill>
                  <a:srgbClr val="FF0000"/>
                </a:solidFill>
                <a:effectLst/>
                <a:latin typeface="+mj-lt"/>
                <a:ea typeface="Calibri" panose="020F0502020204030204" pitchFamily="34" charset="0"/>
                <a:cs typeface="Times New Roman" panose="02020603050405020304" pitchFamily="18" charset="0"/>
              </a:rPr>
              <a:t>.</a:t>
            </a:r>
            <a:r>
              <a:rPr lang="en-US" sz="3200" spc="10" dirty="0">
                <a:solidFill>
                  <a:srgbClr val="000000"/>
                </a:solidFill>
                <a:effectLst/>
                <a:latin typeface="+mj-lt"/>
                <a:ea typeface="Calibri" panose="020F0502020204030204" pitchFamily="34" charset="0"/>
                <a:cs typeface="Times New Roman" panose="02020603050405020304" pitchFamily="18" charset="0"/>
              </a:rPr>
              <a:t> </a:t>
            </a:r>
            <a:r>
              <a:rPr lang="en-US" sz="3200" b="1" dirty="0" err="1" smtClean="0">
                <a:latin typeface="Times New Roman" pitchFamily="18" charset="0"/>
                <a:cs typeface="Times New Roman" pitchFamily="18" charset="0"/>
              </a:rPr>
              <a:t>Từ</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muối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NaCl</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nước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cụ</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Hãy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tính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toán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chế</a:t>
            </a:r>
            <a:r>
              <a:rPr lang="en-US" sz="3200" b="1" dirty="0">
                <a:latin typeface="Times New Roman" pitchFamily="18" charset="0"/>
                <a:cs typeface="Times New Roman" pitchFamily="18" charset="0"/>
              </a:rPr>
              <a:t> 100 ml dung </a:t>
            </a:r>
            <a:r>
              <a:rPr lang="en-US" sz="3200" b="1" dirty="0" err="1">
                <a:latin typeface="Times New Roman" pitchFamily="18" charset="0"/>
                <a:cs typeface="Times New Roman" pitchFamily="18" charset="0"/>
              </a:rPr>
              <a:t>dịch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NaCl</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nồng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a:t>
            </a:r>
            <a:r>
              <a:rPr lang="en-US" sz="3200" b="1" dirty="0">
                <a:latin typeface="Times New Roman" pitchFamily="18" charset="0"/>
                <a:cs typeface="Times New Roman" pitchFamily="18" charset="0"/>
              </a:rPr>
              <a:t> 1 M.</a:t>
            </a:r>
          </a:p>
          <a:p>
            <a:r>
              <a:rPr lang="en-US" sz="3200" b="1" dirty="0" smtClean="0"/>
              <a:t>                      </a:t>
            </a:r>
            <a:r>
              <a:rPr lang="en-US" sz="3200" b="1" dirty="0" err="1" smtClean="0">
                <a:solidFill>
                  <a:srgbClr val="FF0000"/>
                </a:solidFill>
              </a:rPr>
              <a:t>Hướng</a:t>
            </a:r>
            <a:r>
              <a:rPr lang="en-US" sz="3200" b="1" dirty="0" smtClean="0">
                <a:solidFill>
                  <a:srgbClr val="FF0000"/>
                </a:solidFill>
              </a:rPr>
              <a:t> </a:t>
            </a:r>
            <a:r>
              <a:rPr lang="en-US" sz="3200" b="1" dirty="0" err="1">
                <a:solidFill>
                  <a:srgbClr val="FF0000"/>
                </a:solidFill>
              </a:rPr>
              <a:t>dẫn</a:t>
            </a:r>
            <a:r>
              <a:rPr lang="en-US" sz="3200" b="1" dirty="0">
                <a:solidFill>
                  <a:srgbClr val="FF0000"/>
                </a:solidFill>
              </a:rPr>
              <a:t> </a:t>
            </a:r>
            <a:r>
              <a:rPr lang="en-US" sz="3200" b="1" dirty="0" err="1">
                <a:solidFill>
                  <a:srgbClr val="FF0000"/>
                </a:solidFill>
              </a:rPr>
              <a:t>giải</a:t>
            </a:r>
            <a:endParaRPr lang="vi-VN" sz="3200" dirty="0">
              <a:solidFill>
                <a:srgbClr val="FF0000"/>
              </a:solidFill>
            </a:endParaRPr>
          </a:p>
          <a:p>
            <a:r>
              <a:rPr lang="en-US" sz="3200" dirty="0" err="1"/>
              <a:t>n</a:t>
            </a:r>
            <a:r>
              <a:rPr lang="en-US" sz="3200" baseline="-25000" dirty="0" err="1"/>
              <a:t>NaCl</a:t>
            </a:r>
            <a:r>
              <a:rPr lang="en-US" sz="3200" dirty="0"/>
              <a:t> = C</a:t>
            </a:r>
            <a:r>
              <a:rPr lang="en-US" sz="3200" baseline="-25000" dirty="0"/>
              <a:t>M</a:t>
            </a:r>
            <a:r>
              <a:rPr lang="en-US" sz="3200" dirty="0"/>
              <a:t>.V = 1.0,1 = 0,1 </a:t>
            </a:r>
            <a:r>
              <a:rPr lang="en-US" sz="3200" dirty="0" err="1"/>
              <a:t>mol</a:t>
            </a:r>
            <a:r>
              <a:rPr lang="en-US" sz="3200" dirty="0"/>
              <a:t> </a:t>
            </a:r>
            <a:r>
              <a:rPr lang="en-US" sz="3200" dirty="0">
                <a:sym typeface="Symbol"/>
              </a:rPr>
              <a:t></a:t>
            </a:r>
            <a:r>
              <a:rPr lang="en-US" sz="3200" dirty="0"/>
              <a:t> </a:t>
            </a:r>
            <a:r>
              <a:rPr lang="en-US" sz="3200" dirty="0" err="1"/>
              <a:t>m</a:t>
            </a:r>
            <a:r>
              <a:rPr lang="en-US" sz="3200" baseline="-25000" dirty="0" err="1"/>
              <a:t>NaCl</a:t>
            </a:r>
            <a:r>
              <a:rPr lang="en-US" sz="3200" dirty="0"/>
              <a:t> = </a:t>
            </a:r>
            <a:r>
              <a:rPr lang="en-US" sz="3200" dirty="0" err="1"/>
              <a:t>n</a:t>
            </a:r>
            <a:r>
              <a:rPr lang="en-US" sz="3200" baseline="-25000" dirty="0" err="1"/>
              <a:t>NaCl</a:t>
            </a:r>
            <a:r>
              <a:rPr lang="en-US" sz="3200" dirty="0" err="1"/>
              <a:t>.M</a:t>
            </a:r>
            <a:r>
              <a:rPr lang="en-US" sz="3200" baseline="-25000" dirty="0" err="1"/>
              <a:t>NaCl</a:t>
            </a:r>
            <a:r>
              <a:rPr lang="en-US" sz="3200" dirty="0"/>
              <a:t> = 0,1.58,5 = 5,85 gam</a:t>
            </a:r>
            <a:endParaRPr lang="vi-VN" sz="3200" dirty="0"/>
          </a:p>
          <a:p>
            <a:r>
              <a:rPr lang="en-US" sz="3200" b="1" dirty="0" err="1"/>
              <a:t>Cách</a:t>
            </a:r>
            <a:r>
              <a:rPr lang="en-US" sz="3200" b="1" dirty="0"/>
              <a:t> </a:t>
            </a:r>
            <a:r>
              <a:rPr lang="en-US" sz="3200" b="1" dirty="0" err="1"/>
              <a:t>pha</a:t>
            </a:r>
            <a:r>
              <a:rPr lang="en-US" sz="3200" b="1" dirty="0"/>
              <a:t> </a:t>
            </a:r>
            <a:r>
              <a:rPr lang="en-US" sz="3200" b="1" dirty="0" err="1"/>
              <a:t>chế</a:t>
            </a:r>
            <a:r>
              <a:rPr lang="en-US" sz="3200" b="1" dirty="0"/>
              <a:t>:</a:t>
            </a:r>
            <a:r>
              <a:rPr lang="en-US" sz="3200" dirty="0"/>
              <a:t> </a:t>
            </a:r>
            <a:r>
              <a:rPr lang="en-US" sz="3200" dirty="0" err="1"/>
              <a:t>Cân</a:t>
            </a:r>
            <a:r>
              <a:rPr lang="en-US" sz="3200" dirty="0"/>
              <a:t> 5,85 gam </a:t>
            </a:r>
            <a:r>
              <a:rPr lang="en-US" sz="3200" dirty="0" err="1"/>
              <a:t>muối</a:t>
            </a:r>
            <a:r>
              <a:rPr lang="en-US" sz="3200" dirty="0"/>
              <a:t> </a:t>
            </a:r>
            <a:r>
              <a:rPr lang="en-US" sz="3200" dirty="0" err="1"/>
              <a:t>ăn</a:t>
            </a:r>
            <a:r>
              <a:rPr lang="en-US" sz="3200" dirty="0"/>
              <a:t> </a:t>
            </a:r>
            <a:r>
              <a:rPr lang="en-US" sz="3200" dirty="0" err="1"/>
              <a:t>NaCl</a:t>
            </a:r>
            <a:r>
              <a:rPr lang="en-US" sz="3200" dirty="0"/>
              <a:t> </a:t>
            </a:r>
            <a:r>
              <a:rPr lang="en-US" sz="3200" dirty="0" err="1"/>
              <a:t>cho</a:t>
            </a:r>
            <a:r>
              <a:rPr lang="en-US" sz="3200" dirty="0"/>
              <a:t> </a:t>
            </a:r>
            <a:r>
              <a:rPr lang="en-US" sz="3200" dirty="0" err="1"/>
              <a:t>vào</a:t>
            </a:r>
            <a:r>
              <a:rPr lang="en-US" sz="3200" dirty="0"/>
              <a:t> </a:t>
            </a:r>
            <a:r>
              <a:rPr lang="en-US" sz="3200" dirty="0" err="1"/>
              <a:t>cốc</a:t>
            </a:r>
            <a:r>
              <a:rPr lang="en-US" sz="3200" dirty="0"/>
              <a:t> 200 ml </a:t>
            </a:r>
            <a:r>
              <a:rPr lang="en-US" sz="3200" dirty="0" err="1"/>
              <a:t>có</a:t>
            </a:r>
            <a:r>
              <a:rPr lang="en-US" sz="3200" dirty="0"/>
              <a:t> chia </a:t>
            </a:r>
            <a:r>
              <a:rPr lang="en-US" sz="3200" dirty="0" err="1"/>
              <a:t>vạch</a:t>
            </a:r>
            <a:r>
              <a:rPr lang="en-US" sz="3200" dirty="0"/>
              <a:t>. </a:t>
            </a:r>
            <a:r>
              <a:rPr lang="en-US" sz="3200" dirty="0" err="1"/>
              <a:t>Sau</a:t>
            </a:r>
            <a:r>
              <a:rPr lang="en-US" sz="3200" dirty="0"/>
              <a:t> </a:t>
            </a:r>
            <a:r>
              <a:rPr lang="en-US" sz="3200" dirty="0" err="1"/>
              <a:t>đó</a:t>
            </a:r>
            <a:r>
              <a:rPr lang="en-US" sz="3200" dirty="0"/>
              <a:t> </a:t>
            </a:r>
            <a:r>
              <a:rPr lang="en-US" sz="3200" dirty="0" err="1"/>
              <a:t>thêm</a:t>
            </a:r>
            <a:r>
              <a:rPr lang="en-US" sz="3200" dirty="0"/>
              <a:t> </a:t>
            </a:r>
            <a:r>
              <a:rPr lang="en-US" sz="3200" dirty="0" err="1"/>
              <a:t>nước</a:t>
            </a:r>
            <a:r>
              <a:rPr lang="en-US" sz="3200" dirty="0"/>
              <a:t> </a:t>
            </a:r>
            <a:r>
              <a:rPr lang="en-US" sz="3200" dirty="0" err="1"/>
              <a:t>đến</a:t>
            </a:r>
            <a:r>
              <a:rPr lang="en-US" sz="3200" dirty="0"/>
              <a:t> </a:t>
            </a:r>
            <a:r>
              <a:rPr lang="en-US" sz="3200" dirty="0" err="1"/>
              <a:t>vạch</a:t>
            </a:r>
            <a:r>
              <a:rPr lang="en-US" sz="3200" dirty="0"/>
              <a:t> 100 ml </a:t>
            </a:r>
            <a:r>
              <a:rPr lang="en-US" sz="3200" dirty="0" err="1"/>
              <a:t>và</a:t>
            </a:r>
            <a:r>
              <a:rPr lang="en-US" sz="3200" dirty="0"/>
              <a:t> </a:t>
            </a:r>
            <a:r>
              <a:rPr lang="en-US" sz="3200" dirty="0" err="1"/>
              <a:t>khuấy</a:t>
            </a:r>
            <a:r>
              <a:rPr lang="en-US" sz="3200" dirty="0"/>
              <a:t> </a:t>
            </a:r>
            <a:r>
              <a:rPr lang="en-US" sz="3200" dirty="0" err="1"/>
              <a:t>đều</a:t>
            </a:r>
            <a:r>
              <a:rPr lang="en-US" sz="3200" dirty="0"/>
              <a:t> </a:t>
            </a:r>
            <a:r>
              <a:rPr lang="en-US" sz="3200" dirty="0" err="1"/>
              <a:t>đến</a:t>
            </a:r>
            <a:r>
              <a:rPr lang="en-US" sz="3200" dirty="0"/>
              <a:t> </a:t>
            </a:r>
            <a:r>
              <a:rPr lang="en-US" sz="3200" dirty="0" err="1"/>
              <a:t>khi</a:t>
            </a:r>
            <a:r>
              <a:rPr lang="en-US" sz="3200" dirty="0"/>
              <a:t> </a:t>
            </a:r>
            <a:r>
              <a:rPr lang="en-US" sz="3200" dirty="0" err="1"/>
              <a:t>muối</a:t>
            </a:r>
            <a:r>
              <a:rPr lang="en-US" sz="3200" dirty="0"/>
              <a:t> tan </a:t>
            </a:r>
            <a:r>
              <a:rPr lang="en-US" sz="3200" dirty="0" err="1"/>
              <a:t>hết</a:t>
            </a:r>
            <a:r>
              <a:rPr lang="en-US" sz="3200" dirty="0"/>
              <a:t> ta </a:t>
            </a:r>
            <a:r>
              <a:rPr lang="en-US" sz="3200" dirty="0" err="1"/>
              <a:t>được</a:t>
            </a:r>
            <a:r>
              <a:rPr lang="en-US" sz="3200" dirty="0"/>
              <a:t> 100 ml dung </a:t>
            </a:r>
            <a:r>
              <a:rPr lang="en-US" sz="3200" dirty="0" err="1"/>
              <a:t>dịch</a:t>
            </a:r>
            <a:r>
              <a:rPr lang="en-US" sz="3200" dirty="0"/>
              <a:t> </a:t>
            </a:r>
            <a:r>
              <a:rPr lang="en-US" sz="3200" dirty="0" err="1"/>
              <a:t>muối</a:t>
            </a:r>
            <a:r>
              <a:rPr lang="en-US" sz="3200" dirty="0"/>
              <a:t> </a:t>
            </a:r>
            <a:r>
              <a:rPr lang="en-US" sz="3200" dirty="0" err="1"/>
              <a:t>ăn</a:t>
            </a:r>
            <a:r>
              <a:rPr lang="en-US" sz="3200" dirty="0"/>
              <a:t> </a:t>
            </a:r>
            <a:r>
              <a:rPr lang="en-US" sz="3200" dirty="0" err="1"/>
              <a:t>NaCl</a:t>
            </a:r>
            <a:r>
              <a:rPr lang="en-US" sz="3200" dirty="0"/>
              <a:t> </a:t>
            </a:r>
            <a:r>
              <a:rPr lang="en-US" sz="3200" dirty="0" err="1"/>
              <a:t>có</a:t>
            </a:r>
            <a:r>
              <a:rPr lang="en-US" sz="3200" dirty="0"/>
              <a:t> </a:t>
            </a:r>
            <a:r>
              <a:rPr lang="en-US" sz="3200" dirty="0" err="1"/>
              <a:t>nồng</a:t>
            </a:r>
            <a:r>
              <a:rPr lang="en-US" sz="3200" dirty="0"/>
              <a:t> </a:t>
            </a:r>
            <a:r>
              <a:rPr lang="en-US" sz="3200" dirty="0" err="1"/>
              <a:t>độ</a:t>
            </a:r>
            <a:r>
              <a:rPr lang="en-US" sz="3200" dirty="0"/>
              <a:t> 1 M</a:t>
            </a:r>
            <a:endParaRPr lang="vi-VN" sz="3200" dirty="0"/>
          </a:p>
        </p:txBody>
      </p:sp>
    </p:spTree>
    <p:extLst>
      <p:ext uri="{BB962C8B-B14F-4D97-AF65-F5344CB8AC3E}">
        <p14:creationId xmlns:p14="http://schemas.microsoft.com/office/powerpoint/2010/main" val="470405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A488B6C-54B4-58A1-93A0-D29AE7658381}"/>
              </a:ext>
            </a:extLst>
          </p:cNvPr>
          <p:cNvSpPr txBox="1"/>
          <p:nvPr/>
        </p:nvSpPr>
        <p:spPr>
          <a:xfrm>
            <a:off x="251520" y="116632"/>
            <a:ext cx="8219560" cy="646331"/>
          </a:xfrm>
          <a:prstGeom prst="rect">
            <a:avLst/>
          </a:prstGeom>
          <a:noFill/>
        </p:spPr>
        <p:txBody>
          <a:bodyPr wrap="square">
            <a:spAutoFit/>
          </a:bodyPr>
          <a:lstStyle/>
          <a:p>
            <a:pPr marL="0" marR="0">
              <a:spcBef>
                <a:spcPts val="0"/>
              </a:spcBef>
              <a:spcAft>
                <a:spcPts val="0"/>
              </a:spcAft>
            </a:pPr>
            <a:r>
              <a:rPr lang="en-US" sz="3600" b="1" u="sng"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6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u="sng"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6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u="sng"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73443137"/>
              </p:ext>
            </p:extLst>
          </p:nvPr>
        </p:nvGraphicFramePr>
        <p:xfrm>
          <a:off x="35497" y="836712"/>
          <a:ext cx="7704855" cy="5399045"/>
        </p:xfrm>
        <a:graphic>
          <a:graphicData uri="http://schemas.openxmlformats.org/drawingml/2006/table">
            <a:tbl>
              <a:tblPr firstRow="1" firstCol="1" bandRow="1">
                <a:tableStyleId>{5C22544A-7EE6-4342-B048-85BDC9FD1C3A}</a:tableStyleId>
              </a:tblPr>
              <a:tblGrid>
                <a:gridCol w="7542295"/>
                <a:gridCol w="162560"/>
              </a:tblGrid>
              <a:tr h="5399045">
                <a:tc>
                  <a:txBody>
                    <a:bodyPr/>
                    <a:lstStyle/>
                    <a:p>
                      <a:pPr marL="457200" algn="just">
                        <a:lnSpc>
                          <a:spcPct val="115000"/>
                        </a:lnSpc>
                        <a:spcAft>
                          <a:spcPts val="0"/>
                        </a:spcAft>
                      </a:pPr>
                      <a:r>
                        <a:rPr lang="en-US" sz="3200" dirty="0">
                          <a:effectLst/>
                        </a:rPr>
                        <a:t>Dung </a:t>
                      </a:r>
                      <a:r>
                        <a:rPr lang="en-US" sz="3200" dirty="0" err="1">
                          <a:effectLst/>
                        </a:rPr>
                        <a:t>dịch</a:t>
                      </a:r>
                      <a:r>
                        <a:rPr lang="en-US" sz="3200" dirty="0">
                          <a:effectLst/>
                        </a:rPr>
                        <a:t> </a:t>
                      </a:r>
                      <a:r>
                        <a:rPr lang="en-US" sz="3200" dirty="0" err="1">
                          <a:effectLst/>
                        </a:rPr>
                        <a:t>sát</a:t>
                      </a:r>
                      <a:r>
                        <a:rPr lang="en-US" sz="3200" dirty="0">
                          <a:effectLst/>
                        </a:rPr>
                        <a:t> </a:t>
                      </a:r>
                      <a:r>
                        <a:rPr lang="en-US" sz="3200" dirty="0" err="1">
                          <a:effectLst/>
                        </a:rPr>
                        <a:t>khuẩn</a:t>
                      </a:r>
                      <a:r>
                        <a:rPr lang="en-US" sz="3200" dirty="0">
                          <a:effectLst/>
                        </a:rPr>
                        <a:t> </a:t>
                      </a:r>
                      <a:r>
                        <a:rPr lang="en-US" sz="3200" dirty="0" err="1">
                          <a:effectLst/>
                        </a:rPr>
                        <a:t>Povidine</a:t>
                      </a:r>
                      <a:r>
                        <a:rPr lang="en-US" sz="3200" dirty="0">
                          <a:effectLst/>
                        </a:rPr>
                        <a:t> 10% </a:t>
                      </a:r>
                      <a:r>
                        <a:rPr lang="en-US" sz="3200" dirty="0" err="1">
                          <a:effectLst/>
                        </a:rPr>
                        <a:t>được</a:t>
                      </a:r>
                      <a:r>
                        <a:rPr lang="en-US" sz="3200" dirty="0">
                          <a:effectLst/>
                        </a:rPr>
                        <a:t> </a:t>
                      </a:r>
                      <a:r>
                        <a:rPr lang="en-US" sz="3200" dirty="0" err="1">
                          <a:effectLst/>
                        </a:rPr>
                        <a:t>ứng</a:t>
                      </a:r>
                      <a:r>
                        <a:rPr lang="en-US" sz="3200" dirty="0">
                          <a:effectLst/>
                        </a:rPr>
                        <a:t> </a:t>
                      </a:r>
                      <a:r>
                        <a:rPr lang="en-US" sz="3200" dirty="0" err="1">
                          <a:effectLst/>
                        </a:rPr>
                        <a:t>dụng</a:t>
                      </a:r>
                      <a:r>
                        <a:rPr lang="en-US" sz="3200" dirty="0">
                          <a:effectLst/>
                        </a:rPr>
                        <a:t> </a:t>
                      </a:r>
                      <a:r>
                        <a:rPr lang="en-US" sz="3200" dirty="0" err="1">
                          <a:effectLst/>
                        </a:rPr>
                        <a:t>rộng</a:t>
                      </a:r>
                      <a:r>
                        <a:rPr lang="en-US" sz="3200" dirty="0">
                          <a:effectLst/>
                        </a:rPr>
                        <a:t> </a:t>
                      </a:r>
                      <a:r>
                        <a:rPr lang="en-US" sz="3200" dirty="0" err="1">
                          <a:effectLst/>
                        </a:rPr>
                        <a:t>rãi</a:t>
                      </a:r>
                      <a:r>
                        <a:rPr lang="en-US" sz="3200" dirty="0">
                          <a:effectLst/>
                        </a:rPr>
                        <a:t> </a:t>
                      </a:r>
                      <a:r>
                        <a:rPr lang="en-US" sz="3200" dirty="0" err="1">
                          <a:effectLst/>
                        </a:rPr>
                        <a:t>trong</a:t>
                      </a:r>
                      <a:r>
                        <a:rPr lang="en-US" sz="3200" dirty="0">
                          <a:effectLst/>
                        </a:rPr>
                        <a:t> </a:t>
                      </a:r>
                      <a:r>
                        <a:rPr lang="en-US" sz="3200" dirty="0" err="1">
                          <a:effectLst/>
                        </a:rPr>
                        <a:t>sát</a:t>
                      </a:r>
                      <a:r>
                        <a:rPr lang="en-US" sz="3200" dirty="0">
                          <a:effectLst/>
                        </a:rPr>
                        <a:t> </a:t>
                      </a:r>
                      <a:r>
                        <a:rPr lang="en-US" sz="3200" dirty="0" err="1">
                          <a:effectLst/>
                        </a:rPr>
                        <a:t>khuẩn</a:t>
                      </a:r>
                      <a:r>
                        <a:rPr lang="en-US" sz="3200" dirty="0">
                          <a:effectLst/>
                        </a:rPr>
                        <a:t> </a:t>
                      </a:r>
                      <a:r>
                        <a:rPr lang="en-US" sz="3200" dirty="0" err="1">
                          <a:effectLst/>
                        </a:rPr>
                        <a:t>các</a:t>
                      </a:r>
                      <a:r>
                        <a:rPr lang="en-US" sz="3200" dirty="0">
                          <a:effectLst/>
                        </a:rPr>
                        <a:t> </a:t>
                      </a:r>
                      <a:r>
                        <a:rPr lang="en-US" sz="3200" dirty="0" err="1">
                          <a:effectLst/>
                        </a:rPr>
                        <a:t>vết</a:t>
                      </a:r>
                      <a:r>
                        <a:rPr lang="en-US" sz="3200" dirty="0">
                          <a:effectLst/>
                        </a:rPr>
                        <a:t> </a:t>
                      </a:r>
                      <a:r>
                        <a:rPr lang="en-US" sz="3200" dirty="0" err="1">
                          <a:effectLst/>
                        </a:rPr>
                        <a:t>thương</a:t>
                      </a:r>
                      <a:r>
                        <a:rPr lang="en-US" sz="3200" dirty="0">
                          <a:effectLst/>
                        </a:rPr>
                        <a:t>. </a:t>
                      </a:r>
                      <a:r>
                        <a:rPr lang="en-US" sz="3200" dirty="0" err="1">
                          <a:effectLst/>
                        </a:rPr>
                        <a:t>Một</a:t>
                      </a:r>
                      <a:r>
                        <a:rPr lang="en-US" sz="3200" dirty="0">
                          <a:effectLst/>
                        </a:rPr>
                        <a:t> chai </a:t>
                      </a:r>
                      <a:r>
                        <a:rPr lang="en-US" sz="3200" dirty="0" err="1">
                          <a:effectLst/>
                        </a:rPr>
                        <a:t>Povidine</a:t>
                      </a:r>
                      <a:r>
                        <a:rPr lang="en-US" sz="3200" dirty="0">
                          <a:effectLst/>
                        </a:rPr>
                        <a:t> 10% </a:t>
                      </a:r>
                      <a:r>
                        <a:rPr lang="en-US" sz="3200" dirty="0" err="1">
                          <a:effectLst/>
                        </a:rPr>
                        <a:t>có</a:t>
                      </a:r>
                      <a:r>
                        <a:rPr lang="en-US" sz="3200" dirty="0">
                          <a:effectLst/>
                        </a:rPr>
                        <a:t> </a:t>
                      </a:r>
                      <a:r>
                        <a:rPr lang="en-US" sz="3200" dirty="0" err="1">
                          <a:effectLst/>
                        </a:rPr>
                        <a:t>thể</a:t>
                      </a:r>
                      <a:r>
                        <a:rPr lang="en-US" sz="3200" dirty="0">
                          <a:effectLst/>
                        </a:rPr>
                        <a:t> </a:t>
                      </a:r>
                      <a:r>
                        <a:rPr lang="en-US" sz="3200" dirty="0" err="1">
                          <a:effectLst/>
                        </a:rPr>
                        <a:t>tích</a:t>
                      </a:r>
                      <a:r>
                        <a:rPr lang="en-US" sz="3200" dirty="0">
                          <a:effectLst/>
                        </a:rPr>
                        <a:t> </a:t>
                      </a:r>
                      <a:r>
                        <a:rPr lang="en-US" sz="3200" dirty="0" err="1">
                          <a:effectLst/>
                        </a:rPr>
                        <a:t>là</a:t>
                      </a:r>
                      <a:r>
                        <a:rPr lang="en-US" sz="3200" dirty="0">
                          <a:effectLst/>
                        </a:rPr>
                        <a:t> 20 ml </a:t>
                      </a:r>
                      <a:r>
                        <a:rPr lang="en-US" sz="3200" dirty="0" err="1">
                          <a:effectLst/>
                        </a:rPr>
                        <a:t>với</a:t>
                      </a:r>
                      <a:r>
                        <a:rPr lang="en-US" sz="3200" dirty="0">
                          <a:effectLst/>
                        </a:rPr>
                        <a:t> </a:t>
                      </a:r>
                      <a:r>
                        <a:rPr lang="en-US" sz="3200" dirty="0" err="1">
                          <a:effectLst/>
                        </a:rPr>
                        <a:t>nồng</a:t>
                      </a:r>
                      <a:r>
                        <a:rPr lang="en-US" sz="3200" dirty="0">
                          <a:effectLst/>
                        </a:rPr>
                        <a:t> </a:t>
                      </a:r>
                      <a:r>
                        <a:rPr lang="en-US" sz="3200" dirty="0" err="1">
                          <a:effectLst/>
                        </a:rPr>
                        <a:t>độ</a:t>
                      </a:r>
                      <a:r>
                        <a:rPr lang="en-US" sz="3200" dirty="0">
                          <a:effectLst/>
                        </a:rPr>
                        <a:t> iodine </a:t>
                      </a:r>
                      <a:r>
                        <a:rPr lang="en-US" sz="3200" dirty="0" err="1">
                          <a:effectLst/>
                        </a:rPr>
                        <a:t>là</a:t>
                      </a:r>
                      <a:r>
                        <a:rPr lang="en-US" sz="3200" dirty="0">
                          <a:effectLst/>
                        </a:rPr>
                        <a:t> 10%, </a:t>
                      </a:r>
                      <a:r>
                        <a:rPr lang="en-US" sz="3200" dirty="0" err="1">
                          <a:effectLst/>
                        </a:rPr>
                        <a:t>chất</a:t>
                      </a:r>
                      <a:r>
                        <a:rPr lang="en-US" sz="3200" dirty="0">
                          <a:effectLst/>
                        </a:rPr>
                        <a:t> </a:t>
                      </a:r>
                      <a:r>
                        <a:rPr lang="en-US" sz="3200" dirty="0" err="1">
                          <a:effectLst/>
                        </a:rPr>
                        <a:t>lỏng</a:t>
                      </a:r>
                      <a:r>
                        <a:rPr lang="en-US" sz="3200" dirty="0">
                          <a:effectLst/>
                        </a:rPr>
                        <a:t> </a:t>
                      </a:r>
                      <a:r>
                        <a:rPr lang="en-US" sz="3200" dirty="0" err="1">
                          <a:effectLst/>
                        </a:rPr>
                        <a:t>cho</a:t>
                      </a:r>
                      <a:r>
                        <a:rPr lang="en-US" sz="3200" dirty="0">
                          <a:effectLst/>
                        </a:rPr>
                        <a:t> </a:t>
                      </a:r>
                      <a:r>
                        <a:rPr lang="en-US" sz="3200" dirty="0" err="1">
                          <a:effectLst/>
                        </a:rPr>
                        <a:t>vào</a:t>
                      </a:r>
                      <a:r>
                        <a:rPr lang="en-US" sz="3200" dirty="0">
                          <a:effectLst/>
                        </a:rPr>
                        <a:t> </a:t>
                      </a:r>
                      <a:r>
                        <a:rPr lang="en-US" sz="3200" dirty="0" err="1">
                          <a:effectLst/>
                        </a:rPr>
                        <a:t>để</a:t>
                      </a:r>
                      <a:r>
                        <a:rPr lang="en-US" sz="3200" dirty="0">
                          <a:effectLst/>
                        </a:rPr>
                        <a:t> </a:t>
                      </a:r>
                      <a:r>
                        <a:rPr lang="en-US" sz="3200" dirty="0" err="1">
                          <a:effectLst/>
                        </a:rPr>
                        <a:t>hòa</a:t>
                      </a:r>
                      <a:r>
                        <a:rPr lang="en-US" sz="3200" dirty="0">
                          <a:effectLst/>
                        </a:rPr>
                        <a:t> tan iodine </a:t>
                      </a:r>
                      <a:r>
                        <a:rPr lang="en-US" sz="3200" dirty="0" err="1">
                          <a:effectLst/>
                        </a:rPr>
                        <a:t>là</a:t>
                      </a:r>
                      <a:r>
                        <a:rPr lang="en-US" sz="3200" dirty="0">
                          <a:effectLst/>
                        </a:rPr>
                        <a:t> </a:t>
                      </a:r>
                      <a:r>
                        <a:rPr lang="en-US" sz="3200" dirty="0" err="1">
                          <a:effectLst/>
                        </a:rPr>
                        <a:t>cồn</a:t>
                      </a:r>
                      <a:r>
                        <a:rPr lang="en-US" sz="3200" dirty="0">
                          <a:effectLst/>
                        </a:rPr>
                        <a:t> 70</a:t>
                      </a:r>
                      <a:r>
                        <a:rPr lang="en-US" sz="3200" baseline="30000" dirty="0">
                          <a:effectLst/>
                        </a:rPr>
                        <a:t>0</a:t>
                      </a:r>
                      <a:r>
                        <a:rPr lang="en-US" sz="3200" dirty="0">
                          <a:effectLst/>
                        </a:rPr>
                        <a:t>. </a:t>
                      </a:r>
                      <a:r>
                        <a:rPr lang="en-US" sz="3200" dirty="0" err="1">
                          <a:effectLst/>
                        </a:rPr>
                        <a:t>Hãy</a:t>
                      </a:r>
                      <a:r>
                        <a:rPr lang="en-US" sz="3200" dirty="0">
                          <a:effectLst/>
                        </a:rPr>
                        <a:t> </a:t>
                      </a:r>
                      <a:r>
                        <a:rPr lang="en-US" sz="3200" dirty="0" err="1">
                          <a:effectLst/>
                        </a:rPr>
                        <a:t>tính</a:t>
                      </a:r>
                      <a:r>
                        <a:rPr lang="en-US" sz="3200" dirty="0">
                          <a:effectLst/>
                        </a:rPr>
                        <a:t> </a:t>
                      </a:r>
                      <a:r>
                        <a:rPr lang="en-US" sz="3200" dirty="0" err="1">
                          <a:effectLst/>
                        </a:rPr>
                        <a:t>khối</a:t>
                      </a:r>
                      <a:r>
                        <a:rPr lang="en-US" sz="3200" dirty="0">
                          <a:effectLst/>
                        </a:rPr>
                        <a:t> </a:t>
                      </a:r>
                      <a:r>
                        <a:rPr lang="en-US" sz="3200" dirty="0" err="1">
                          <a:effectLst/>
                        </a:rPr>
                        <a:t>lượng</a:t>
                      </a:r>
                      <a:r>
                        <a:rPr lang="en-US" sz="3200" dirty="0">
                          <a:effectLst/>
                        </a:rPr>
                        <a:t> iodine </a:t>
                      </a:r>
                      <a:r>
                        <a:rPr lang="en-US" sz="3200" dirty="0" err="1">
                          <a:effectLst/>
                        </a:rPr>
                        <a:t>cần</a:t>
                      </a:r>
                      <a:r>
                        <a:rPr lang="en-US" sz="3200" dirty="0">
                          <a:effectLst/>
                        </a:rPr>
                        <a:t> </a:t>
                      </a:r>
                      <a:r>
                        <a:rPr lang="en-US" sz="3200" dirty="0" err="1">
                          <a:effectLst/>
                        </a:rPr>
                        <a:t>lấy</a:t>
                      </a:r>
                      <a:r>
                        <a:rPr lang="en-US" sz="3200" dirty="0">
                          <a:effectLst/>
                        </a:rPr>
                        <a:t> </a:t>
                      </a:r>
                      <a:r>
                        <a:rPr lang="en-US" sz="3200" dirty="0" err="1">
                          <a:effectLst/>
                        </a:rPr>
                        <a:t>để</a:t>
                      </a:r>
                      <a:r>
                        <a:rPr lang="en-US" sz="3200" dirty="0">
                          <a:effectLst/>
                        </a:rPr>
                        <a:t> </a:t>
                      </a:r>
                      <a:r>
                        <a:rPr lang="en-US" sz="3200" dirty="0" err="1">
                          <a:effectLst/>
                        </a:rPr>
                        <a:t>pha</a:t>
                      </a:r>
                      <a:r>
                        <a:rPr lang="en-US" sz="3200" dirty="0">
                          <a:effectLst/>
                        </a:rPr>
                        <a:t> </a:t>
                      </a:r>
                      <a:r>
                        <a:rPr lang="en-US" sz="3200" dirty="0" err="1">
                          <a:effectLst/>
                        </a:rPr>
                        <a:t>được</a:t>
                      </a:r>
                      <a:r>
                        <a:rPr lang="en-US" sz="3200" dirty="0">
                          <a:effectLst/>
                        </a:rPr>
                        <a:t> dung </a:t>
                      </a:r>
                      <a:r>
                        <a:rPr lang="en-US" sz="3200" dirty="0" err="1">
                          <a:effectLst/>
                        </a:rPr>
                        <a:t>dịch</a:t>
                      </a:r>
                      <a:r>
                        <a:rPr lang="en-US" sz="3200" dirty="0">
                          <a:effectLst/>
                        </a:rPr>
                        <a:t> </a:t>
                      </a:r>
                      <a:r>
                        <a:rPr lang="en-US" sz="3200" dirty="0" err="1">
                          <a:effectLst/>
                        </a:rPr>
                        <a:t>cồn</a:t>
                      </a:r>
                      <a:r>
                        <a:rPr lang="en-US" sz="3200" dirty="0">
                          <a:effectLst/>
                        </a:rPr>
                        <a:t> iodine </a:t>
                      </a:r>
                      <a:r>
                        <a:rPr lang="en-US" sz="3200" dirty="0" err="1">
                          <a:effectLst/>
                        </a:rPr>
                        <a:t>có</a:t>
                      </a:r>
                      <a:r>
                        <a:rPr lang="en-US" sz="3200" dirty="0">
                          <a:effectLst/>
                        </a:rPr>
                        <a:t> </a:t>
                      </a:r>
                      <a:r>
                        <a:rPr lang="en-US" sz="3200" dirty="0" err="1">
                          <a:effectLst/>
                        </a:rPr>
                        <a:t>nồng</a:t>
                      </a:r>
                      <a:r>
                        <a:rPr lang="en-US" sz="3200" dirty="0">
                          <a:effectLst/>
                        </a:rPr>
                        <a:t> </a:t>
                      </a:r>
                      <a:r>
                        <a:rPr lang="en-US" sz="3200" dirty="0" err="1">
                          <a:effectLst/>
                        </a:rPr>
                        <a:t>độ</a:t>
                      </a:r>
                      <a:r>
                        <a:rPr lang="en-US" sz="3200" dirty="0">
                          <a:effectLst/>
                        </a:rPr>
                        <a:t> 10%. </a:t>
                      </a:r>
                      <a:r>
                        <a:rPr lang="en-US" sz="3200" dirty="0" err="1">
                          <a:effectLst/>
                        </a:rPr>
                        <a:t>Biết</a:t>
                      </a:r>
                      <a:r>
                        <a:rPr lang="en-US" sz="3200" dirty="0">
                          <a:effectLst/>
                        </a:rPr>
                        <a:t> </a:t>
                      </a:r>
                      <a:r>
                        <a:rPr lang="en-US" sz="3200" dirty="0" err="1">
                          <a:effectLst/>
                        </a:rPr>
                        <a:t>cồn</a:t>
                      </a:r>
                      <a:r>
                        <a:rPr lang="en-US" sz="3200" dirty="0">
                          <a:effectLst/>
                        </a:rPr>
                        <a:t> 70</a:t>
                      </a:r>
                      <a:r>
                        <a:rPr lang="en-US" sz="3200" baseline="30000" dirty="0">
                          <a:effectLst/>
                        </a:rPr>
                        <a:t>0</a:t>
                      </a:r>
                      <a:r>
                        <a:rPr lang="en-US" sz="3200" dirty="0">
                          <a:effectLst/>
                        </a:rPr>
                        <a:t> </a:t>
                      </a:r>
                      <a:r>
                        <a:rPr lang="en-US" sz="3200" dirty="0" err="1">
                          <a:effectLst/>
                        </a:rPr>
                        <a:t>có</a:t>
                      </a:r>
                      <a:r>
                        <a:rPr lang="en-US" sz="3200" dirty="0">
                          <a:effectLst/>
                        </a:rPr>
                        <a:t> </a:t>
                      </a:r>
                      <a:r>
                        <a:rPr lang="en-US" sz="3200" dirty="0" err="1">
                          <a:effectLst/>
                        </a:rPr>
                        <a:t>khối</a:t>
                      </a:r>
                      <a:r>
                        <a:rPr lang="en-US" sz="3200" dirty="0">
                          <a:effectLst/>
                        </a:rPr>
                        <a:t> </a:t>
                      </a:r>
                      <a:r>
                        <a:rPr lang="en-US" sz="3200" dirty="0" err="1">
                          <a:effectLst/>
                        </a:rPr>
                        <a:t>lượng</a:t>
                      </a:r>
                      <a:r>
                        <a:rPr lang="en-US" sz="3200" dirty="0">
                          <a:effectLst/>
                        </a:rPr>
                        <a:t> </a:t>
                      </a:r>
                      <a:r>
                        <a:rPr lang="en-US" sz="3200" dirty="0" err="1">
                          <a:effectLst/>
                        </a:rPr>
                        <a:t>riêng</a:t>
                      </a:r>
                      <a:r>
                        <a:rPr lang="en-US" sz="3200" dirty="0">
                          <a:effectLst/>
                        </a:rPr>
                        <a:t> </a:t>
                      </a:r>
                      <a:r>
                        <a:rPr lang="en-US" sz="3200" dirty="0" err="1">
                          <a:effectLst/>
                        </a:rPr>
                        <a:t>là</a:t>
                      </a:r>
                      <a:r>
                        <a:rPr lang="en-US" sz="3200" dirty="0">
                          <a:effectLst/>
                        </a:rPr>
                        <a:t> 0,86 g/ml.</a:t>
                      </a:r>
                      <a:endParaRPr lang="vi-VN" sz="3200" dirty="0">
                        <a:effectLst/>
                        <a:latin typeface="Times New Roman"/>
                        <a:ea typeface="Calibri"/>
                      </a:endParaRPr>
                    </a:p>
                  </a:txBody>
                  <a:tcPr marL="68580" marR="68580" marT="0" marB="0"/>
                </a:tc>
                <a:tc>
                  <a:txBody>
                    <a:bodyPr/>
                    <a:lstStyle/>
                    <a:p>
                      <a:pPr marL="457200">
                        <a:lnSpc>
                          <a:spcPct val="115000"/>
                        </a:lnSpc>
                        <a:spcAft>
                          <a:spcPts val="1000"/>
                        </a:spcAft>
                      </a:pPr>
                      <a:endParaRPr lang="en-US" sz="1200" dirty="0">
                        <a:effectLst/>
                        <a:latin typeface="Times New Roman"/>
                        <a:ea typeface="Calibri"/>
                      </a:endParaRPr>
                    </a:p>
                  </a:txBody>
                  <a:tcPr marL="68580" marR="68580" marT="0" marB="0"/>
                </a:tc>
              </a:tr>
            </a:tbl>
          </a:graphicData>
        </a:graphic>
      </p:graphicFrame>
      <p:pic>
        <p:nvPicPr>
          <p:cNvPr id="2049" name="Picture 1303597423" descr="Description: POVIDINE 10% 20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0617" y="762962"/>
            <a:ext cx="1405879" cy="540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89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16711733"/>
              </p:ext>
            </p:extLst>
          </p:nvPr>
        </p:nvGraphicFramePr>
        <p:xfrm>
          <a:off x="395536" y="1013430"/>
          <a:ext cx="4903961" cy="1112822"/>
        </p:xfrm>
        <a:graphic>
          <a:graphicData uri="http://schemas.openxmlformats.org/presentationml/2006/ole">
            <mc:AlternateContent xmlns:mc="http://schemas.openxmlformats.org/markup-compatibility/2006">
              <mc:Choice xmlns:v="urn:schemas-microsoft-com:vml" Requires="v">
                <p:oleObj spid="_x0000_s3084" r:id="rId3" imgW="2476500" imgH="558800" progId="Equation.DSMT4">
                  <p:embed/>
                </p:oleObj>
              </mc:Choice>
              <mc:Fallback>
                <p:oleObj r:id="rId3" imgW="2476500" imgH="558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013430"/>
                        <a:ext cx="4903961" cy="1112822"/>
                      </a:xfrm>
                      <a:prstGeom prst="rect">
                        <a:avLst/>
                      </a:prstGeom>
                      <a:no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332266787"/>
              </p:ext>
            </p:extLst>
          </p:nvPr>
        </p:nvGraphicFramePr>
        <p:xfrm>
          <a:off x="478680" y="3587732"/>
          <a:ext cx="4788024" cy="2538478"/>
        </p:xfrm>
        <a:graphic>
          <a:graphicData uri="http://schemas.openxmlformats.org/presentationml/2006/ole">
            <mc:AlternateContent xmlns:mc="http://schemas.openxmlformats.org/markup-compatibility/2006">
              <mc:Choice xmlns:v="urn:schemas-microsoft-com:vml" Requires="v">
                <p:oleObj spid="_x0000_s3085" r:id="rId5" imgW="2209800" imgH="1168400" progId="Equation.DSMT4">
                  <p:embed/>
                </p:oleObj>
              </mc:Choice>
              <mc:Fallback>
                <p:oleObj r:id="rId5" imgW="2209800" imgH="11684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680" y="3587732"/>
                        <a:ext cx="4788024" cy="2538478"/>
                      </a:xfrm>
                      <a:prstGeom prst="rect">
                        <a:avLst/>
                      </a:prstGeom>
                      <a:noFill/>
                    </p:spPr>
                  </p:pic>
                </p:oleObj>
              </mc:Fallback>
            </mc:AlternateContent>
          </a:graphicData>
        </a:graphic>
      </p:graphicFrame>
      <p:sp>
        <p:nvSpPr>
          <p:cNvPr id="4" name="Rectangle 3"/>
          <p:cNvSpPr>
            <a:spLocks noChangeArrowheads="1"/>
          </p:cNvSpPr>
          <p:nvPr/>
        </p:nvSpPr>
        <p:spPr bwMode="auto">
          <a:xfrm>
            <a:off x="478680" y="-57980"/>
            <a:ext cx="6613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121150" algn="l"/>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Hướng</a:t>
            </a: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dẫn</a:t>
            </a: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giải</a:t>
            </a:r>
            <a:endParaRPr kumimoji="0" lang="vi-VN"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121150" algn="l"/>
              </a:tabLst>
            </a:pP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Khối</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lượng</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dung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dịch</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lúc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sau</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vi-VN"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121150" algn="l"/>
              </a:tabLst>
            </a:pPr>
            <a:endParaRPr kumimoji="0" lang="vi-VN"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216024" y="2276872"/>
            <a:ext cx="4932040" cy="1200329"/>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121150" algn="l"/>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Khối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lượng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iodine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cần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lấy</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được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 ml dung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dịch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cồn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iodine 10%</a:t>
            </a:r>
            <a:endParaRPr kumimoji="0" lang="vi-VN"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121150" algn="l"/>
              </a:tabLst>
            </a:pPr>
            <a:endParaRPr kumimoji="0" lang="vi-VN"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5436096" y="476672"/>
            <a:ext cx="3564904" cy="5693866"/>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1211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Cách</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pha</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chế</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vi-VN" sz="28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tab pos="4121150" algn="l"/>
              </a:tabLst>
            </a:pP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Bước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1: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Cân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chính</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xác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1,76 gam iodine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và</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cho</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vào</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cốc</a:t>
            </a:r>
            <a:endParaRPr kumimoji="0" lang="vi-VN" sz="2800" b="1"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tab pos="4121150" algn="l"/>
              </a:tabLst>
            </a:pP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Bước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2:</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Dùng</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pipet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hút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chính</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xác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20 ml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cồn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70</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0</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cho</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vào</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cốc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chứa</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1,91 gam iodine</a:t>
            </a:r>
            <a:endParaRPr kumimoji="0" lang="vi-VN" sz="2800" b="1"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tab pos="4121150" algn="l"/>
              </a:tabLst>
            </a:pP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Bước</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3:</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Dùng</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đũa</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thủy</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tinh</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khuấy</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đều</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cho</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đến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khi</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iodine tan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hết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ta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thu</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được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dung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dịch</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cồn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Wingdings" pitchFamily="2" charset="2"/>
              </a:rPr>
              <a:t>iot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10%</a:t>
            </a:r>
            <a:endPar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endParaRPr>
          </a:p>
        </p:txBody>
      </p:sp>
    </p:spTree>
    <p:extLst>
      <p:ext uri="{BB962C8B-B14F-4D97-AF65-F5344CB8AC3E}">
        <p14:creationId xmlns:p14="http://schemas.microsoft.com/office/powerpoint/2010/main" val="2011812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59CAE30-9C3E-3C5B-8EEA-FE4684B9B5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6471" y="620688"/>
            <a:ext cx="4543558" cy="3304641"/>
          </a:xfrm>
          <a:prstGeom prst="rect">
            <a:avLst/>
          </a:prstGeom>
          <a:noFill/>
        </p:spPr>
      </p:pic>
      <p:sp>
        <p:nvSpPr>
          <p:cNvPr id="3" name="Rectangle 2">
            <a:extLst>
              <a:ext uri="{FF2B5EF4-FFF2-40B4-BE49-F238E27FC236}">
                <a16:creationId xmlns="" xmlns:a16="http://schemas.microsoft.com/office/drawing/2014/main" id="{8ABEF8C6-2823-D5D7-64E8-AD3EB693E638}"/>
              </a:ext>
            </a:extLst>
          </p:cNvPr>
          <p:cNvSpPr>
            <a:spLocks noChangeArrowheads="1"/>
          </p:cNvSpPr>
          <p:nvPr/>
        </p:nvSpPr>
        <p:spPr bwMode="auto">
          <a:xfrm>
            <a:off x="661312" y="4005064"/>
            <a:ext cx="843756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Lưu</a:t>
            </a:r>
            <a:r>
              <a:rPr kumimoji="0" lang="en-US" altLang="en-US" sz="3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ý:</a:t>
            </a:r>
            <a:r>
              <a:rPr kumimoji="0" lang="en-US" altLang="en-US" sz="3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Mối</a:t>
            </a: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quan</a:t>
            </a: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hệ</a:t>
            </a: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giữa</a:t>
            </a: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nồng</a:t>
            </a: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độ</a:t>
            </a: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phần</a:t>
            </a: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trăm</a:t>
            </a: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và</a:t>
            </a: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độ</a:t>
            </a: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tan</a:t>
            </a:r>
            <a:endParaRPr kumimoji="0" lang="en-US"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 xmlns:a16="http://schemas.microsoft.com/office/drawing/2014/main" id="{241A5EC5-6A62-06E9-AF9B-BD08F5A419DC}"/>
              </a:ext>
            </a:extLst>
          </p:cNvPr>
          <p:cNvGraphicFramePr>
            <a:graphicFrameLocks noChangeAspect="1"/>
          </p:cNvGraphicFramePr>
          <p:nvPr>
            <p:extLst>
              <p:ext uri="{D42A27DB-BD31-4B8C-83A1-F6EECF244321}">
                <p14:modId xmlns:p14="http://schemas.microsoft.com/office/powerpoint/2010/main" val="624640906"/>
              </p:ext>
            </p:extLst>
          </p:nvPr>
        </p:nvGraphicFramePr>
        <p:xfrm>
          <a:off x="661312" y="5229200"/>
          <a:ext cx="3797618" cy="1388742"/>
        </p:xfrm>
        <a:graphic>
          <a:graphicData uri="http://schemas.openxmlformats.org/presentationml/2006/ole">
            <mc:AlternateContent xmlns:mc="http://schemas.openxmlformats.org/markup-compatibility/2006">
              <mc:Choice xmlns:v="urn:schemas-microsoft-com:vml" Requires="v">
                <p:oleObj spid="_x0000_s1038" r:id="rId4" imgW="1180588" imgH="393529" progId="Equation.3">
                  <p:embed/>
                </p:oleObj>
              </mc:Choice>
              <mc:Fallback>
                <p:oleObj r:id="rId4" imgW="1180588"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312" y="5229200"/>
                        <a:ext cx="3797618" cy="1388742"/>
                      </a:xfrm>
                      <a:prstGeom prst="rect">
                        <a:avLst/>
                      </a:prstGeom>
                      <a:noFill/>
                    </p:spPr>
                  </p:pic>
                </p:oleObj>
              </mc:Fallback>
            </mc:AlternateContent>
          </a:graphicData>
        </a:graphic>
      </p:graphicFrame>
      <p:sp>
        <p:nvSpPr>
          <p:cNvPr id="5" name="Rectangle 3">
            <a:extLst>
              <a:ext uri="{FF2B5EF4-FFF2-40B4-BE49-F238E27FC236}">
                <a16:creationId xmlns="" xmlns:a16="http://schemas.microsoft.com/office/drawing/2014/main" id="{86B55CDB-AECE-8B38-670F-65EDEA60A525}"/>
              </a:ext>
            </a:extLst>
          </p:cNvPr>
          <p:cNvSpPr>
            <a:spLocks noChangeArrowheads="1"/>
          </p:cNvSpPr>
          <p:nvPr/>
        </p:nvSpPr>
        <p:spPr bwMode="auto">
          <a:xfrm>
            <a:off x="4901597" y="5100101"/>
            <a:ext cx="3880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Trong</a:t>
            </a: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đó</a:t>
            </a: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S </a:t>
            </a:r>
            <a:r>
              <a:rPr kumimoji="0" lang="en-US" altLang="en-US" sz="3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là</a:t>
            </a: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độ</a:t>
            </a: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tan</a:t>
            </a:r>
            <a:endParaRPr kumimoji="0" lang="en-US"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6A190413-F63D-BF05-44EE-6F1A0FA99C2D}"/>
              </a:ext>
            </a:extLst>
          </p:cNvPr>
          <p:cNvSpPr txBox="1"/>
          <p:nvPr/>
        </p:nvSpPr>
        <p:spPr>
          <a:xfrm>
            <a:off x="1080985" y="506583"/>
            <a:ext cx="2235041" cy="683264"/>
          </a:xfrm>
          <a:prstGeom prst="rect">
            <a:avLst/>
          </a:prstGeom>
          <a:noFill/>
        </p:spPr>
        <p:txBody>
          <a:bodyPr wrap="square">
            <a:spAutoFit/>
          </a:bodyPr>
          <a:lstStyle/>
          <a:p>
            <a:pPr marL="0" marR="0">
              <a:lnSpc>
                <a:spcPct val="120000"/>
              </a:lnSpc>
              <a:spcBef>
                <a:spcPts val="0"/>
              </a:spcBef>
              <a:spcAft>
                <a:spcPts val="0"/>
              </a:spcAft>
            </a:pPr>
            <a:r>
              <a:rPr lang="en-US" sz="3200" b="1" u="sng">
                <a:effectLst/>
                <a:latin typeface="Arial" panose="020B0604020202020204" pitchFamily="34" charset="0"/>
                <a:ea typeface="Calibri" panose="020F0502020204030204" pitchFamily="34" charset="0"/>
                <a:cs typeface="Arial" panose="020B0604020202020204" pitchFamily="34" charset="0"/>
              </a:rPr>
              <a:t>Bài tập 2</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14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CBD328A1-9183-F71D-D3CF-E53961AD5E6B}"/>
              </a:ext>
            </a:extLst>
          </p:cNvPr>
          <p:cNvSpPr txBox="1"/>
          <p:nvPr/>
        </p:nvSpPr>
        <p:spPr>
          <a:xfrm>
            <a:off x="827584" y="1124744"/>
            <a:ext cx="7657328" cy="4169859"/>
          </a:xfrm>
          <a:prstGeom prst="rect">
            <a:avLst/>
          </a:prstGeom>
          <a:noFill/>
        </p:spPr>
        <p:txBody>
          <a:bodyPr wrap="square">
            <a:spAutoFit/>
          </a:bodyPr>
          <a:lstStyle/>
          <a:p>
            <a:pPr marL="30480" marR="30480" algn="just">
              <a:spcBef>
                <a:spcPts val="0"/>
              </a:spcBef>
              <a:spcAft>
                <a:spcPts val="0"/>
              </a:spcAft>
            </a:pPr>
            <a:r>
              <a:rPr lang="en-US" sz="3200" dirty="0" err="1">
                <a:effectLst/>
                <a:latin typeface="Arial" panose="020B0604020202020204" pitchFamily="34" charset="0"/>
                <a:ea typeface="Times New Roman" panose="02020603050405020304" pitchFamily="18" charset="0"/>
                <a:cs typeface="Arial" panose="020B0604020202020204" pitchFamily="34" charset="0"/>
              </a:rPr>
              <a:t>Từ</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nước</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cất</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và</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các</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dụng</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cụ</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cần</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thiết</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hãy</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toán</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và</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nêu</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cách</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pha</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chế</a:t>
            </a:r>
            <a:r>
              <a:rPr lang="en-US" sz="3200" dirty="0">
                <a:effectLst/>
                <a:latin typeface="Arial" panose="020B0604020202020204" pitchFamily="34" charset="0"/>
                <a:ea typeface="Times New Roman" panose="02020603050405020304" pitchFamily="18" charset="0"/>
                <a:cs typeface="Arial" panose="020B0604020202020204" pitchFamily="34" charset="0"/>
              </a:rPr>
              <a:t>:</a:t>
            </a:r>
          </a:p>
          <a:p>
            <a:pPr marL="342900" marR="30480" lvl="0" indent="-342900" algn="just">
              <a:spcBef>
                <a:spcPts val="0"/>
              </a:spcBef>
              <a:spcAft>
                <a:spcPts val="0"/>
              </a:spcAft>
              <a:buFont typeface="+mj-lt"/>
              <a:buAutoNum type="alphaLcParenR"/>
            </a:pPr>
            <a:r>
              <a:rPr lang="en-US" sz="3200" dirty="0">
                <a:effectLst/>
                <a:latin typeface="Arial" panose="020B0604020202020204" pitchFamily="34" charset="0"/>
                <a:ea typeface="Times New Roman" panose="02020603050405020304" pitchFamily="18" charset="0"/>
                <a:cs typeface="Arial" panose="020B0604020202020204" pitchFamily="34" charset="0"/>
              </a:rPr>
              <a:t>100 ml dung </a:t>
            </a:r>
            <a:r>
              <a:rPr lang="en-US" sz="3200" dirty="0" err="1">
                <a:effectLst/>
                <a:latin typeface="Arial" panose="020B0604020202020204" pitchFamily="34" charset="0"/>
                <a:ea typeface="Times New Roman" panose="02020603050405020304" pitchFamily="18" charset="0"/>
                <a:cs typeface="Arial" panose="020B0604020202020204" pitchFamily="34" charset="0"/>
              </a:rPr>
              <a:t>dịch</a:t>
            </a:r>
            <a:r>
              <a:rPr lang="en-US" sz="3200" dirty="0">
                <a:effectLst/>
                <a:latin typeface="Arial" panose="020B0604020202020204" pitchFamily="34" charset="0"/>
                <a:ea typeface="Times New Roman" panose="02020603050405020304" pitchFamily="18" charset="0"/>
                <a:cs typeface="Arial" panose="020B0604020202020204" pitchFamily="34" charset="0"/>
              </a:rPr>
              <a:t> Na</a:t>
            </a:r>
            <a:r>
              <a:rPr lang="en-US" sz="3200" baseline="-25000" dirty="0">
                <a:effectLst/>
                <a:latin typeface="Arial" panose="020B0604020202020204" pitchFamily="34" charset="0"/>
                <a:ea typeface="Times New Roman" panose="02020603050405020304" pitchFamily="18" charset="0"/>
                <a:cs typeface="Arial" panose="020B0604020202020204" pitchFamily="34" charset="0"/>
              </a:rPr>
              <a:t>2</a:t>
            </a:r>
            <a:r>
              <a:rPr lang="en-US" sz="3200" dirty="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dirty="0">
                <a:effectLst/>
                <a:latin typeface="Arial" panose="020B0604020202020204" pitchFamily="34" charset="0"/>
                <a:ea typeface="Times New Roman" panose="02020603050405020304" pitchFamily="18" charset="0"/>
                <a:cs typeface="Arial" panose="020B0604020202020204" pitchFamily="34" charset="0"/>
              </a:rPr>
              <a:t>4</a:t>
            </a:r>
            <a:r>
              <a:rPr lang="en-US" sz="3200" dirty="0">
                <a:effectLst/>
                <a:latin typeface="Arial" panose="020B0604020202020204" pitchFamily="34" charset="0"/>
                <a:ea typeface="Times New Roman" panose="02020603050405020304" pitchFamily="18" charset="0"/>
                <a:cs typeface="Arial" panose="020B0604020202020204" pitchFamily="34" charset="0"/>
              </a:rPr>
              <a:t> 0,1M </a:t>
            </a:r>
            <a:r>
              <a:rPr lang="en-US" sz="3200" dirty="0" err="1">
                <a:effectLst/>
                <a:latin typeface="Arial" panose="020B0604020202020204" pitchFamily="34" charset="0"/>
                <a:ea typeface="Times New Roman" panose="02020603050405020304" pitchFamily="18" charset="0"/>
                <a:cs typeface="Arial" panose="020B0604020202020204" pitchFamily="34" charset="0"/>
              </a:rPr>
              <a:t>từ</a:t>
            </a:r>
            <a:r>
              <a:rPr lang="en-US" sz="3200" dirty="0">
                <a:effectLst/>
                <a:latin typeface="Arial" panose="020B0604020202020204" pitchFamily="34" charset="0"/>
                <a:ea typeface="Times New Roman" panose="02020603050405020304" pitchFamily="18" charset="0"/>
                <a:cs typeface="Arial" panose="020B0604020202020204" pitchFamily="34" charset="0"/>
              </a:rPr>
              <a:t> dung </a:t>
            </a:r>
            <a:r>
              <a:rPr lang="en-US" sz="3200" dirty="0" err="1">
                <a:effectLst/>
                <a:latin typeface="Arial" panose="020B0604020202020204" pitchFamily="34" charset="0"/>
                <a:ea typeface="Times New Roman" panose="02020603050405020304" pitchFamily="18" charset="0"/>
                <a:cs typeface="Arial" panose="020B0604020202020204" pitchFamily="34" charset="0"/>
              </a:rPr>
              <a:t>dịch</a:t>
            </a:r>
            <a:r>
              <a:rPr lang="en-US" sz="3200" dirty="0">
                <a:effectLst/>
                <a:latin typeface="Arial" panose="020B0604020202020204" pitchFamily="34" charset="0"/>
                <a:ea typeface="Times New Roman" panose="02020603050405020304" pitchFamily="18" charset="0"/>
                <a:cs typeface="Arial" panose="020B0604020202020204" pitchFamily="34" charset="0"/>
              </a:rPr>
              <a:t> Na</a:t>
            </a:r>
            <a:r>
              <a:rPr lang="en-US" sz="3200" baseline="-25000" dirty="0">
                <a:effectLst/>
                <a:latin typeface="Arial" panose="020B0604020202020204" pitchFamily="34" charset="0"/>
                <a:ea typeface="Times New Roman" panose="02020603050405020304" pitchFamily="18" charset="0"/>
                <a:cs typeface="Arial" panose="020B0604020202020204" pitchFamily="34" charset="0"/>
              </a:rPr>
              <a:t>2</a:t>
            </a:r>
            <a:r>
              <a:rPr lang="en-US" sz="3200" dirty="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dirty="0">
                <a:effectLst/>
                <a:latin typeface="Arial" panose="020B0604020202020204" pitchFamily="34" charset="0"/>
                <a:ea typeface="Times New Roman" panose="02020603050405020304" pitchFamily="18" charset="0"/>
                <a:cs typeface="Arial" panose="020B0604020202020204" pitchFamily="34" charset="0"/>
              </a:rPr>
              <a:t>4</a:t>
            </a:r>
            <a:r>
              <a:rPr lang="en-US" sz="3200" dirty="0">
                <a:effectLst/>
                <a:latin typeface="Arial" panose="020B0604020202020204" pitchFamily="34" charset="0"/>
                <a:ea typeface="Times New Roman" panose="02020603050405020304" pitchFamily="18" charset="0"/>
                <a:cs typeface="Arial" panose="020B0604020202020204" pitchFamily="34" charset="0"/>
              </a:rPr>
              <a:t> 2M</a:t>
            </a:r>
          </a:p>
          <a:p>
            <a:pPr marL="342900" marR="0" lvl="0" indent="-342900" algn="just">
              <a:lnSpc>
                <a:spcPct val="107000"/>
              </a:lnSpc>
              <a:spcBef>
                <a:spcPts val="0"/>
              </a:spcBef>
              <a:spcAft>
                <a:spcPts val="0"/>
              </a:spcAft>
              <a:buFont typeface="+mj-lt"/>
              <a:buAutoNum type="alphaLcParenR"/>
            </a:pP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150 g dung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dịch</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NaCl</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2,5%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từ</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dung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dịch</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NaCl</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10%.</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200" dirty="0">
                <a:effectLst/>
                <a:latin typeface="Arial" panose="020B0604020202020204" pitchFamily="34" charset="0"/>
                <a:ea typeface="Calibri" panose="020F0502020204030204" pitchFamily="34" charset="0"/>
                <a:cs typeface="Arial" panose="020B0604020202020204" pitchFamily="34" charset="0"/>
              </a:rPr>
              <a:t>GV </a:t>
            </a:r>
            <a:r>
              <a:rPr lang="en-US" sz="3200" dirty="0" err="1">
                <a:effectLst/>
                <a:latin typeface="Arial" panose="020B0604020202020204" pitchFamily="34" charset="0"/>
                <a:ea typeface="Calibri" panose="020F0502020204030204" pitchFamily="34" charset="0"/>
                <a:cs typeface="Arial" panose="020B0604020202020204" pitchFamily="34" charset="0"/>
              </a:rPr>
              <a:t>hướng</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dẫn</a:t>
            </a:r>
            <a:r>
              <a:rPr lang="en-US" sz="3200" dirty="0">
                <a:effectLst/>
                <a:latin typeface="Arial" panose="020B0604020202020204" pitchFamily="34" charset="0"/>
                <a:ea typeface="Calibri" panose="020F0502020204030204" pitchFamily="34" charset="0"/>
                <a:cs typeface="Arial" panose="020B0604020202020204" pitchFamily="34" charset="0"/>
              </a:rPr>
              <a:t> HS </a:t>
            </a:r>
            <a:r>
              <a:rPr lang="en-US" sz="3200" dirty="0" err="1">
                <a:effectLst/>
                <a:latin typeface="Arial" panose="020B0604020202020204" pitchFamily="34" charset="0"/>
                <a:ea typeface="Calibri" panose="020F0502020204030204" pitchFamily="34" charset="0"/>
                <a:cs typeface="Arial" panose="020B0604020202020204" pitchFamily="34" charset="0"/>
              </a:rPr>
              <a:t>dạng</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bài</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p</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ha</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loãng</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dung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dịch</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nồng</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độ</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trước</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700F314C-C483-5984-7739-91FDE3D8569F}"/>
              </a:ext>
            </a:extLst>
          </p:cNvPr>
          <p:cNvPicPr>
            <a:picLocks noChangeAspect="1"/>
          </p:cNvPicPr>
          <p:nvPr/>
        </p:nvPicPr>
        <p:blipFill rotWithShape="1">
          <a:blip r:embed="rId2"/>
          <a:srcRect l="-3420" t="25984" r="-1106" b="9163"/>
          <a:stretch/>
        </p:blipFill>
        <p:spPr>
          <a:xfrm>
            <a:off x="7293219" y="-25250"/>
            <a:ext cx="1637441" cy="1357323"/>
          </a:xfrm>
          <a:prstGeom prst="rect">
            <a:avLst/>
          </a:prstGeom>
        </p:spPr>
      </p:pic>
    </p:spTree>
    <p:extLst>
      <p:ext uri="{BB962C8B-B14F-4D97-AF65-F5344CB8AC3E}">
        <p14:creationId xmlns:p14="http://schemas.microsoft.com/office/powerpoint/2010/main" val="1810598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30106D89-D8D9-DD21-83E3-969BBBDF876B}"/>
                  </a:ext>
                </a:extLst>
              </p:cNvPr>
              <p:cNvSpPr txBox="1"/>
              <p:nvPr/>
            </p:nvSpPr>
            <p:spPr>
              <a:xfrm>
                <a:off x="539089" y="531572"/>
                <a:ext cx="8254637" cy="6255880"/>
              </a:xfrm>
              <a:prstGeom prst="rect">
                <a:avLst/>
              </a:prstGeom>
              <a:noFill/>
            </p:spPr>
            <p:txBody>
              <a:bodyPr wrap="square">
                <a:spAutoFit/>
              </a:bodyPr>
              <a:lstStyle/>
              <a:p>
                <a:pPr marL="30480" marR="30480" algn="just">
                  <a:lnSpc>
                    <a:spcPct val="107000"/>
                  </a:lnSpc>
                  <a:spcBef>
                    <a:spcPts val="0"/>
                  </a:spcBef>
                  <a:spcAft>
                    <a:spcPts val="0"/>
                  </a:spcAf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toán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mol</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chất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tan Na</a:t>
                </a:r>
                <a:r>
                  <a:rPr lang="en-US" sz="2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100 ml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dd</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a:t>
                </a:r>
                <a:r>
                  <a:rPr lang="en-US" sz="2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0,1M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14:m>
                  <m:oMath xmlns:m="http://schemas.openxmlformats.org/officeDocument/2006/math">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𝑛</m:t>
                        </m:r>
                      </m:e>
                      <m:sub>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oMath>
                </a14:m>
                <a:r>
                  <a:rPr lang="en-US" sz="2800" dirty="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2800" i="1" kern="100">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oMath>
                </a14:m>
                <a:r>
                  <a:rPr lang="en-US" sz="2800" dirty="0">
                    <a:effectLst/>
                    <a:latin typeface="Arial" panose="020B0604020202020204" pitchFamily="34" charset="0"/>
                    <a:ea typeface="Segoe UI" panose="020B0502040204020203" pitchFamily="34" charset="0"/>
                    <a:cs typeface="Arial" panose="020B0604020202020204" pitchFamily="34" charset="0"/>
                  </a:rPr>
                  <a:t> = </a:t>
                </a:r>
                <a14:m>
                  <m:oMath xmlns:m="http://schemas.openxmlformats.org/officeDocument/2006/math">
                    <m:r>
                      <a:rPr lang="en-US" sz="2800">
                        <a:effectLst/>
                        <a:latin typeface="Cambria Math" panose="02040503050406030204" pitchFamily="18" charset="0"/>
                        <a:ea typeface="Segoe UI" panose="020B0502040204020203" pitchFamily="34" charset="0"/>
                        <a:cs typeface="Times New Roman" panose="02020603050405020304" pitchFamily="18" charset="0"/>
                      </a:rPr>
                      <m:t>0,1 . 0,1 = 0,01 (</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mol</m:t>
                    </m:r>
                    <m:r>
                      <a:rPr lang="en-US" sz="2800">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dung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dịch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a:t>
                </a:r>
                <a:r>
                  <a:rPr lang="en-US" sz="2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M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chứa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0,01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mol</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chất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tan Na</a:t>
                </a:r>
                <a:r>
                  <a:rPr lang="en-US" sz="2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2800" i="1"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914400" marR="0" algn="just">
                  <a:lnSpc>
                    <a:spcPct val="107000"/>
                  </a:lnSpc>
                  <a:spcBef>
                    <a:spcPts val="0"/>
                  </a:spcBef>
                  <a:spcAft>
                    <a:spcPts val="0"/>
                  </a:spcAft>
                </a:pPr>
                <a14:m>
                  <m:oMath xmlns:m="http://schemas.openxmlformats.org/officeDocument/2006/math">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e>
                      <m:sub>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800" i="1" kern="100">
                            <a:effectLst/>
                            <a:latin typeface="Cambria Math"/>
                            <a:ea typeface="Segoe UI" panose="020B0502040204020203" pitchFamily="34" charset="0"/>
                            <a:cs typeface="Times New Roman" panose="02020603050405020304" pitchFamily="18" charset="0"/>
                          </a:rPr>
                        </m:ctrlPr>
                      </m:fPr>
                      <m:num>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n</m:t>
                            </m:r>
                          </m:e>
                          <m:sub/>
                        </m:sSub>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n-US" sz="2800" dirty="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2800" i="1" kern="100">
                            <a:effectLst/>
                            <a:latin typeface="Cambria Math"/>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0,01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dirty="0">
                    <a:effectLst/>
                    <a:latin typeface="Arial" panose="020B0604020202020204" pitchFamily="34" charset="0"/>
                    <a:ea typeface="Times New Roman" panose="02020603050405020304" pitchFamily="18" charset="0"/>
                    <a:cs typeface="Arial" panose="020B0604020202020204" pitchFamily="34" charset="0"/>
                  </a:rPr>
                  <a:t> = 0,005 </a:t>
                </a:r>
                <a:r>
                  <a:rPr lang="en-US" sz="2800" dirty="0" err="1">
                    <a:effectLst/>
                    <a:latin typeface="Arial" panose="020B0604020202020204" pitchFamily="34" charset="0"/>
                    <a:ea typeface="Times New Roman" panose="02020603050405020304" pitchFamily="18" charset="0"/>
                    <a:cs typeface="Arial" panose="020B0604020202020204" pitchFamily="34" charset="0"/>
                  </a:rPr>
                  <a:t>lít</a:t>
                </a:r>
                <a:r>
                  <a:rPr lang="en-US" sz="2800" dirty="0">
                    <a:effectLst/>
                    <a:latin typeface="Arial" panose="020B0604020202020204" pitchFamily="34" charset="0"/>
                    <a:ea typeface="Times New Roman" panose="02020603050405020304" pitchFamily="18" charset="0"/>
                    <a:cs typeface="Arial" panose="020B0604020202020204" pitchFamily="34" charset="0"/>
                  </a:rPr>
                  <a:t> = 5 </a:t>
                </a:r>
                <a:r>
                  <a:rPr lang="en-US" sz="2800" dirty="0" smtClean="0">
                    <a:effectLst/>
                    <a:latin typeface="Arial" panose="020B0604020202020204" pitchFamily="34" charset="0"/>
                    <a:ea typeface="Times New Roman" panose="02020603050405020304" pitchFamily="18" charset="0"/>
                    <a:cs typeface="Arial" panose="020B0604020202020204" pitchFamily="34" charset="0"/>
                  </a:rPr>
                  <a:t>ml</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chế</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dung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dịch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lấy</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 ml dung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dịch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a:t>
                </a:r>
                <a:r>
                  <a:rPr lang="en-US" sz="2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2M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cốc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chia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200 ml.</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Thêm</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cất</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đến</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vạch</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100 ml,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khuấy</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100 ml dung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dịch</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xmlns:a14="http://schemas.microsoft.com/office/drawing/2010/main" xmlns="" id="{30106D89-D8D9-DD21-83E3-969BBBDF876B}"/>
                  </a:ext>
                </a:extLst>
              </p:cNvPr>
              <p:cNvSpPr txBox="1">
                <a:spLocks noRot="1" noChangeAspect="1" noMove="1" noResize="1" noEditPoints="1" noAdjustHandles="1" noChangeArrowheads="1" noChangeShapeType="1" noTextEdit="1"/>
              </p:cNvSpPr>
              <p:nvPr/>
            </p:nvSpPr>
            <p:spPr>
              <a:xfrm>
                <a:off x="539089" y="531572"/>
                <a:ext cx="8254637" cy="6255880"/>
              </a:xfrm>
              <a:prstGeom prst="rect">
                <a:avLst/>
              </a:prstGeom>
              <a:blipFill rotWithShape="1">
                <a:blip r:embed="rId2"/>
                <a:stretch>
                  <a:fillRect l="-1476" t="-1072" r="-1107" b="-1754"/>
                </a:stretch>
              </a:blipFill>
            </p:spPr>
            <p:txBody>
              <a:bodyPr/>
              <a:lstStyle/>
              <a:p>
                <a:r>
                  <a:rPr lang="vi-VN">
                    <a:noFill/>
                  </a:rPr>
                  <a:t> </a:t>
                </a:r>
              </a:p>
            </p:txBody>
          </p:sp>
        </mc:Fallback>
      </mc:AlternateContent>
    </p:spTree>
    <p:extLst>
      <p:ext uri="{BB962C8B-B14F-4D97-AF65-F5344CB8AC3E}">
        <p14:creationId xmlns:p14="http://schemas.microsoft.com/office/powerpoint/2010/main" val="2670650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 xmlns:a16="http://schemas.microsoft.com/office/drawing/2014/main" id="{E435C482-80B8-DF7E-626A-4C0B9B78DBA5}"/>
              </a:ext>
            </a:extLst>
          </p:cNvPr>
          <p:cNvSpPr/>
          <p:nvPr/>
        </p:nvSpPr>
        <p:spPr>
          <a:xfrm>
            <a:off x="762733" y="5219068"/>
            <a:ext cx="8201755" cy="1522299"/>
          </a:xfrm>
          <a:prstGeom prst="wedgeRoundRectCallout">
            <a:avLst>
              <a:gd name="adj1" fmla="val -4774"/>
              <a:gd name="adj2" fmla="val -112215"/>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 xmlns:a16="http://schemas.microsoft.com/office/drawing/2014/main" id="{C81064DA-6D57-2CE7-7FEA-73E6EA630BE6}"/>
              </a:ext>
            </a:extLst>
          </p:cNvPr>
          <p:cNvSpPr txBox="1"/>
          <p:nvPr/>
        </p:nvSpPr>
        <p:spPr>
          <a:xfrm>
            <a:off x="924328" y="5219070"/>
            <a:ext cx="8040159" cy="1277914"/>
          </a:xfrm>
          <a:prstGeom prst="rect">
            <a:avLst/>
          </a:prstGeom>
          <a:noFill/>
        </p:spPr>
        <p:txBody>
          <a:bodyPr wrap="square">
            <a:spAutoFit/>
          </a:bodyPr>
          <a:lstStyle/>
          <a:p>
            <a:pPr marL="0" marR="0" algn="just">
              <a:lnSpc>
                <a:spcPct val="107000"/>
              </a:lnSpc>
              <a:spcBef>
                <a:spcPts val="0"/>
              </a:spcBef>
              <a:spcAft>
                <a:spcPts val="0"/>
              </a:spcAft>
            </a:pPr>
            <a:r>
              <a:rPr lang="en-US" sz="3600" dirty="0">
                <a:solidFill>
                  <a:schemeClr val="bg1"/>
                </a:solidFill>
                <a:effectLst/>
                <a:latin typeface="+mj-lt"/>
                <a:ea typeface="Calibri" panose="020F0502020204030204" pitchFamily="34" charset="0"/>
                <a:cs typeface="Times New Roman" panose="02020603050405020304" pitchFamily="18" charset="0"/>
              </a:rPr>
              <a:t>“</a:t>
            </a:r>
            <a:r>
              <a:rPr lang="en-US" sz="3600" dirty="0" err="1">
                <a:solidFill>
                  <a:schemeClr val="bg1"/>
                </a:solidFill>
                <a:effectLst/>
                <a:latin typeface="+mj-lt"/>
                <a:ea typeface="Calibri" panose="020F0502020204030204" pitchFamily="34" charset="0"/>
                <a:cs typeface="Times New Roman" panose="02020603050405020304" pitchFamily="18" charset="0"/>
              </a:rPr>
              <a:t>Trên</a:t>
            </a:r>
            <a:r>
              <a:rPr lang="en-US" sz="3600" dirty="0">
                <a:solidFill>
                  <a:schemeClr val="bg1"/>
                </a:solidFill>
                <a:effectLst/>
                <a:latin typeface="+mj-lt"/>
                <a:ea typeface="Calibri" panose="020F0502020204030204" pitchFamily="34" charset="0"/>
                <a:cs typeface="Times New Roman" panose="02020603050405020304" pitchFamily="18" charset="0"/>
              </a:rPr>
              <a:t> </a:t>
            </a:r>
            <a:r>
              <a:rPr lang="en-US" sz="3600" dirty="0" err="1">
                <a:solidFill>
                  <a:schemeClr val="bg1"/>
                </a:solidFill>
                <a:effectLst/>
                <a:latin typeface="+mj-lt"/>
                <a:ea typeface="Calibri" panose="020F0502020204030204" pitchFamily="34" charset="0"/>
                <a:cs typeface="Times New Roman" panose="02020603050405020304" pitchFamily="18" charset="0"/>
              </a:rPr>
              <a:t>một</a:t>
            </a:r>
            <a:r>
              <a:rPr lang="en-US" sz="3600" dirty="0">
                <a:solidFill>
                  <a:schemeClr val="bg1"/>
                </a:solidFill>
                <a:effectLst/>
                <a:latin typeface="+mj-lt"/>
                <a:ea typeface="Calibri" panose="020F0502020204030204" pitchFamily="34" charset="0"/>
                <a:cs typeface="Times New Roman" panose="02020603050405020304" pitchFamily="18" charset="0"/>
              </a:rPr>
              <a:t> </a:t>
            </a:r>
            <a:r>
              <a:rPr lang="en-US" sz="3600" dirty="0" err="1">
                <a:solidFill>
                  <a:schemeClr val="bg1"/>
                </a:solidFill>
                <a:effectLst/>
                <a:latin typeface="+mj-lt"/>
                <a:ea typeface="Calibri" panose="020F0502020204030204" pitchFamily="34" charset="0"/>
                <a:cs typeface="Times New Roman" panose="02020603050405020304" pitchFamily="18" charset="0"/>
              </a:rPr>
              <a:t>số</a:t>
            </a:r>
            <a:r>
              <a:rPr lang="en-US" sz="3600" dirty="0">
                <a:solidFill>
                  <a:schemeClr val="bg1"/>
                </a:solidFill>
                <a:effectLst/>
                <a:latin typeface="+mj-lt"/>
                <a:ea typeface="Calibri" panose="020F0502020204030204" pitchFamily="34" charset="0"/>
                <a:cs typeface="Times New Roman" panose="02020603050405020304" pitchFamily="18" charset="0"/>
              </a:rPr>
              <a:t> </a:t>
            </a:r>
            <a:r>
              <a:rPr lang="en-US" sz="3600" dirty="0" err="1">
                <a:solidFill>
                  <a:schemeClr val="bg1"/>
                </a:solidFill>
                <a:effectLst/>
                <a:latin typeface="+mj-lt"/>
                <a:ea typeface="Calibri" panose="020F0502020204030204" pitchFamily="34" charset="0"/>
                <a:cs typeface="Times New Roman" panose="02020603050405020304" pitchFamily="18" charset="0"/>
              </a:rPr>
              <a:t>nhãn</a:t>
            </a:r>
            <a:r>
              <a:rPr lang="en-US" sz="3600" dirty="0">
                <a:solidFill>
                  <a:schemeClr val="bg1"/>
                </a:solidFill>
                <a:effectLst/>
                <a:latin typeface="+mj-lt"/>
                <a:ea typeface="Calibri" panose="020F0502020204030204" pitchFamily="34" charset="0"/>
                <a:cs typeface="Times New Roman" panose="02020603050405020304" pitchFamily="18" charset="0"/>
              </a:rPr>
              <a:t> </a:t>
            </a:r>
            <a:r>
              <a:rPr lang="en-US" sz="3600" dirty="0" err="1">
                <a:solidFill>
                  <a:schemeClr val="bg1"/>
                </a:solidFill>
                <a:effectLst/>
                <a:latin typeface="+mj-lt"/>
                <a:ea typeface="Calibri" panose="020F0502020204030204" pitchFamily="34" charset="0"/>
                <a:cs typeface="Times New Roman" panose="02020603050405020304" pitchFamily="18" charset="0"/>
              </a:rPr>
              <a:t>hóa</a:t>
            </a:r>
            <a:r>
              <a:rPr lang="en-US" sz="3600" dirty="0">
                <a:solidFill>
                  <a:schemeClr val="bg1"/>
                </a:solidFill>
                <a:effectLst/>
                <a:latin typeface="+mj-lt"/>
                <a:ea typeface="Calibri" panose="020F0502020204030204" pitchFamily="34" charset="0"/>
                <a:cs typeface="Times New Roman" panose="02020603050405020304" pitchFamily="18" charset="0"/>
              </a:rPr>
              <a:t> </a:t>
            </a:r>
            <a:r>
              <a:rPr lang="en-US" sz="3600" dirty="0" err="1">
                <a:solidFill>
                  <a:schemeClr val="bg1"/>
                </a:solidFill>
                <a:effectLst/>
                <a:latin typeface="+mj-lt"/>
                <a:ea typeface="Calibri" panose="020F0502020204030204" pitchFamily="34" charset="0"/>
                <a:cs typeface="Times New Roman" panose="02020603050405020304" pitchFamily="18" charset="0"/>
              </a:rPr>
              <a:t>chất</a:t>
            </a:r>
            <a:r>
              <a:rPr lang="en-US" sz="3600" dirty="0">
                <a:solidFill>
                  <a:schemeClr val="bg1"/>
                </a:solidFill>
                <a:effectLst/>
                <a:latin typeface="+mj-lt"/>
                <a:ea typeface="Calibri" panose="020F0502020204030204" pitchFamily="34" charset="0"/>
                <a:cs typeface="Times New Roman" panose="02020603050405020304" pitchFamily="18" charset="0"/>
              </a:rPr>
              <a:t>/ dung </a:t>
            </a:r>
            <a:r>
              <a:rPr lang="en-US" sz="3600" dirty="0" err="1">
                <a:solidFill>
                  <a:schemeClr val="bg1"/>
                </a:solidFill>
                <a:effectLst/>
                <a:latin typeface="+mj-lt"/>
                <a:ea typeface="Calibri" panose="020F0502020204030204" pitchFamily="34" charset="0"/>
                <a:cs typeface="Times New Roman" panose="02020603050405020304" pitchFamily="18" charset="0"/>
              </a:rPr>
              <a:t>dịch</a:t>
            </a:r>
            <a:r>
              <a:rPr lang="en-US" sz="3600" dirty="0">
                <a:solidFill>
                  <a:schemeClr val="bg1"/>
                </a:solidFill>
                <a:effectLst/>
                <a:latin typeface="+mj-lt"/>
                <a:ea typeface="Calibri" panose="020F0502020204030204" pitchFamily="34" charset="0"/>
                <a:cs typeface="Times New Roman" panose="02020603050405020304" pitchFamily="18" charset="0"/>
              </a:rPr>
              <a:t> </a:t>
            </a:r>
            <a:r>
              <a:rPr lang="en-US" sz="3600" dirty="0" err="1">
                <a:solidFill>
                  <a:schemeClr val="bg1"/>
                </a:solidFill>
                <a:effectLst/>
                <a:latin typeface="+mj-lt"/>
                <a:ea typeface="Calibri" panose="020F0502020204030204" pitchFamily="34" charset="0"/>
                <a:cs typeface="Times New Roman" panose="02020603050405020304" pitchFamily="18" charset="0"/>
              </a:rPr>
              <a:t>có</a:t>
            </a:r>
            <a:r>
              <a:rPr lang="en-US" sz="3600" dirty="0">
                <a:solidFill>
                  <a:schemeClr val="bg1"/>
                </a:solidFill>
                <a:effectLst/>
                <a:latin typeface="+mj-lt"/>
                <a:ea typeface="Calibri" panose="020F0502020204030204" pitchFamily="34" charset="0"/>
                <a:cs typeface="Times New Roman" panose="02020603050405020304" pitchFamily="18" charset="0"/>
              </a:rPr>
              <a:t> </a:t>
            </a:r>
            <a:r>
              <a:rPr lang="en-US" sz="3600" dirty="0" err="1">
                <a:solidFill>
                  <a:schemeClr val="bg1"/>
                </a:solidFill>
                <a:effectLst/>
                <a:latin typeface="+mj-lt"/>
                <a:ea typeface="Calibri" panose="020F0502020204030204" pitchFamily="34" charset="0"/>
                <a:cs typeface="Times New Roman" panose="02020603050405020304" pitchFamily="18" charset="0"/>
              </a:rPr>
              <a:t>ghi</a:t>
            </a:r>
            <a:r>
              <a:rPr lang="en-US" sz="3600" dirty="0">
                <a:solidFill>
                  <a:schemeClr val="bg1"/>
                </a:solidFill>
                <a:effectLst/>
                <a:latin typeface="+mj-lt"/>
                <a:ea typeface="Calibri" panose="020F0502020204030204" pitchFamily="34" charset="0"/>
                <a:cs typeface="Times New Roman" panose="02020603050405020304" pitchFamily="18" charset="0"/>
              </a:rPr>
              <a:t> con </a:t>
            </a:r>
            <a:r>
              <a:rPr lang="en-US" sz="3600" dirty="0" err="1">
                <a:solidFill>
                  <a:schemeClr val="bg1"/>
                </a:solidFill>
                <a:effectLst/>
                <a:latin typeface="+mj-lt"/>
                <a:ea typeface="Calibri" panose="020F0502020204030204" pitchFamily="34" charset="0"/>
                <a:cs typeface="Times New Roman" panose="02020603050405020304" pitchFamily="18" charset="0"/>
              </a:rPr>
              <a:t>số</a:t>
            </a:r>
            <a:r>
              <a:rPr lang="en-US" sz="3600" dirty="0">
                <a:solidFill>
                  <a:schemeClr val="bg1"/>
                </a:solidFill>
                <a:effectLst/>
                <a:latin typeface="+mj-lt"/>
                <a:ea typeface="Calibri" panose="020F0502020204030204" pitchFamily="34" charset="0"/>
                <a:cs typeface="Times New Roman" panose="02020603050405020304" pitchFamily="18" charset="0"/>
              </a:rPr>
              <a:t>. </a:t>
            </a:r>
            <a:r>
              <a:rPr lang="en-US" sz="3600" dirty="0" err="1">
                <a:solidFill>
                  <a:schemeClr val="bg1"/>
                </a:solidFill>
                <a:effectLst/>
                <a:latin typeface="+mj-lt"/>
                <a:ea typeface="Calibri" panose="020F0502020204030204" pitchFamily="34" charset="0"/>
                <a:cs typeface="Times New Roman" panose="02020603050405020304" pitchFamily="18" charset="0"/>
              </a:rPr>
              <a:t>Vậy</a:t>
            </a:r>
            <a:r>
              <a:rPr lang="en-US" sz="3600" dirty="0">
                <a:solidFill>
                  <a:schemeClr val="bg1"/>
                </a:solidFill>
                <a:effectLst/>
                <a:latin typeface="+mj-lt"/>
                <a:ea typeface="Calibri" panose="020F0502020204030204" pitchFamily="34" charset="0"/>
                <a:cs typeface="Times New Roman" panose="02020603050405020304" pitchFamily="18" charset="0"/>
              </a:rPr>
              <a:t> con </a:t>
            </a:r>
            <a:r>
              <a:rPr lang="en-US" sz="3600" dirty="0" err="1">
                <a:solidFill>
                  <a:schemeClr val="bg1"/>
                </a:solidFill>
                <a:effectLst/>
                <a:latin typeface="+mj-lt"/>
                <a:ea typeface="Calibri" panose="020F0502020204030204" pitchFamily="34" charset="0"/>
                <a:cs typeface="Times New Roman" panose="02020603050405020304" pitchFamily="18" charset="0"/>
              </a:rPr>
              <a:t>số</a:t>
            </a:r>
            <a:r>
              <a:rPr lang="en-US" sz="3600" dirty="0">
                <a:solidFill>
                  <a:schemeClr val="bg1"/>
                </a:solidFill>
                <a:effectLst/>
                <a:latin typeface="+mj-lt"/>
                <a:ea typeface="Calibri" panose="020F0502020204030204" pitchFamily="34" charset="0"/>
                <a:cs typeface="Times New Roman" panose="02020603050405020304" pitchFamily="18" charset="0"/>
              </a:rPr>
              <a:t> </a:t>
            </a:r>
            <a:r>
              <a:rPr lang="en-US" sz="3600" dirty="0" err="1">
                <a:solidFill>
                  <a:schemeClr val="bg1"/>
                </a:solidFill>
                <a:effectLst/>
                <a:latin typeface="+mj-lt"/>
                <a:ea typeface="Calibri" panose="020F0502020204030204" pitchFamily="34" charset="0"/>
                <a:cs typeface="Times New Roman" panose="02020603050405020304" pitchFamily="18" charset="0"/>
              </a:rPr>
              <a:t>này</a:t>
            </a:r>
            <a:r>
              <a:rPr lang="en-US" sz="3600" dirty="0">
                <a:solidFill>
                  <a:schemeClr val="bg1"/>
                </a:solidFill>
                <a:effectLst/>
                <a:latin typeface="+mj-lt"/>
                <a:ea typeface="Calibri" panose="020F0502020204030204" pitchFamily="34" charset="0"/>
                <a:cs typeface="Times New Roman" panose="02020603050405020304" pitchFamily="18" charset="0"/>
              </a:rPr>
              <a:t> </a:t>
            </a:r>
            <a:r>
              <a:rPr lang="en-US" sz="3600" dirty="0" err="1">
                <a:solidFill>
                  <a:schemeClr val="bg1"/>
                </a:solidFill>
                <a:effectLst/>
                <a:latin typeface="+mj-lt"/>
                <a:ea typeface="Calibri" panose="020F0502020204030204" pitchFamily="34" charset="0"/>
                <a:cs typeface="Times New Roman" panose="02020603050405020304" pitchFamily="18" charset="0"/>
              </a:rPr>
              <a:t>có</a:t>
            </a:r>
            <a:r>
              <a:rPr lang="en-US" sz="3600" dirty="0">
                <a:solidFill>
                  <a:schemeClr val="bg1"/>
                </a:solidFill>
                <a:effectLst/>
                <a:latin typeface="+mj-lt"/>
                <a:ea typeface="Calibri" panose="020F0502020204030204" pitchFamily="34" charset="0"/>
                <a:cs typeface="Times New Roman" panose="02020603050405020304" pitchFamily="18" charset="0"/>
              </a:rPr>
              <a:t> ý </a:t>
            </a:r>
            <a:r>
              <a:rPr lang="en-US" sz="3600" dirty="0" err="1">
                <a:solidFill>
                  <a:schemeClr val="bg1"/>
                </a:solidFill>
                <a:effectLst/>
                <a:latin typeface="+mj-lt"/>
                <a:ea typeface="Calibri" panose="020F0502020204030204" pitchFamily="34" charset="0"/>
                <a:cs typeface="Times New Roman" panose="02020603050405020304" pitchFamily="18" charset="0"/>
              </a:rPr>
              <a:t>nghĩa</a:t>
            </a:r>
            <a:r>
              <a:rPr lang="en-US" sz="3600" dirty="0">
                <a:solidFill>
                  <a:schemeClr val="bg1"/>
                </a:solidFill>
                <a:effectLst/>
                <a:latin typeface="+mj-lt"/>
                <a:ea typeface="Calibri" panose="020F0502020204030204" pitchFamily="34" charset="0"/>
                <a:cs typeface="Times New Roman" panose="02020603050405020304" pitchFamily="18" charset="0"/>
              </a:rPr>
              <a:t> </a:t>
            </a:r>
            <a:r>
              <a:rPr lang="en-US" sz="3600" dirty="0" err="1">
                <a:solidFill>
                  <a:schemeClr val="bg1"/>
                </a:solidFill>
                <a:effectLst/>
                <a:latin typeface="+mj-lt"/>
                <a:ea typeface="Calibri" panose="020F0502020204030204" pitchFamily="34" charset="0"/>
                <a:cs typeface="Times New Roman" panose="02020603050405020304" pitchFamily="18" charset="0"/>
              </a:rPr>
              <a:t>gì</a:t>
            </a:r>
            <a:r>
              <a:rPr lang="en-US" sz="3600" dirty="0">
                <a:solidFill>
                  <a:schemeClr val="bg1"/>
                </a:solidFill>
                <a:effectLst/>
                <a:latin typeface="+mj-lt"/>
                <a:ea typeface="Calibri" panose="020F0502020204030204" pitchFamily="34" charset="0"/>
                <a:cs typeface="Times New Roman" panose="02020603050405020304" pitchFamily="18" charset="0"/>
              </a:rPr>
              <a:t>?”</a:t>
            </a:r>
          </a:p>
        </p:txBody>
      </p:sp>
      <p:pic>
        <p:nvPicPr>
          <p:cNvPr id="4" name="Picture 3">
            <a:extLst>
              <a:ext uri="{FF2B5EF4-FFF2-40B4-BE49-F238E27FC236}">
                <a16:creationId xmlns=""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115993" y="1"/>
            <a:ext cx="2697901" cy="4541830"/>
          </a:xfrm>
          <a:prstGeom prst="rect">
            <a:avLst/>
          </a:prstGeom>
        </p:spPr>
      </p:pic>
      <p:pic>
        <p:nvPicPr>
          <p:cNvPr id="5" name="Picture 4">
            <a:extLst>
              <a:ext uri="{FF2B5EF4-FFF2-40B4-BE49-F238E27FC236}">
                <a16:creationId xmlns=""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3813894" y="154985"/>
            <a:ext cx="5150594" cy="4720127"/>
          </a:xfrm>
          <a:prstGeom prst="rect">
            <a:avLst/>
          </a:prstGeom>
        </p:spPr>
      </p:pic>
    </p:spTree>
    <p:extLst>
      <p:ext uri="{BB962C8B-B14F-4D97-AF65-F5344CB8AC3E}">
        <p14:creationId xmlns:p14="http://schemas.microsoft.com/office/powerpoint/2010/main" val="2427675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Trình bày cách pha loãng một dung dịch theo nồng độ cho trước">
            <a:extLst>
              <a:ext uri="{FF2B5EF4-FFF2-40B4-BE49-F238E27FC236}">
                <a16:creationId xmlns="" xmlns:a16="http://schemas.microsoft.com/office/drawing/2014/main" id="{62D4149D-1509-18E5-5A89-A75541C2F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9930" y="980728"/>
            <a:ext cx="2654738" cy="779923"/>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4" descr="Trình bày cách pha loãng một dung dịch theo nồng độ cho trước">
            <a:extLst>
              <a:ext uri="{FF2B5EF4-FFF2-40B4-BE49-F238E27FC236}">
                <a16:creationId xmlns="" xmlns:a16="http://schemas.microsoft.com/office/drawing/2014/main" id="{D1E6589E-0724-D855-19CD-6334C3BFF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237704"/>
            <a:ext cx="3852974" cy="110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 xmlns:a16="http://schemas.microsoft.com/office/drawing/2014/main" id="{5666D353-8EDC-1F76-DB8E-70C1F200ACEE}"/>
              </a:ext>
            </a:extLst>
          </p:cNvPr>
          <p:cNvSpPr>
            <a:spLocks noChangeArrowheads="1"/>
          </p:cNvSpPr>
          <p:nvPr/>
        </p:nvSpPr>
        <p:spPr bwMode="auto">
          <a:xfrm>
            <a:off x="307102" y="116632"/>
            <a:ext cx="86373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toán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lượng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NaCl</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150g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dd</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NaCl</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2,5%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Rectangle 4">
            <a:extLst>
              <a:ext uri="{FF2B5EF4-FFF2-40B4-BE49-F238E27FC236}">
                <a16:creationId xmlns="" xmlns:a16="http://schemas.microsoft.com/office/drawing/2014/main" id="{087C780F-8A58-FC0E-79DA-BBA723C1CD32}"/>
              </a:ext>
            </a:extLst>
          </p:cNvPr>
          <p:cNvSpPr>
            <a:spLocks noChangeArrowheads="1"/>
          </p:cNvSpPr>
          <p:nvPr/>
        </p:nvSpPr>
        <p:spPr bwMode="auto">
          <a:xfrm>
            <a:off x="186075" y="1760651"/>
            <a:ext cx="88793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lượng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dd</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NaCl</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ban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chứa</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3,75 g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NaCl</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Rectangle 5">
            <a:extLst>
              <a:ext uri="{FF2B5EF4-FFF2-40B4-BE49-F238E27FC236}">
                <a16:creationId xmlns="" xmlns:a16="http://schemas.microsoft.com/office/drawing/2014/main" id="{F6F47EDD-012A-BEE8-8353-640EC6DB0352}"/>
              </a:ext>
            </a:extLst>
          </p:cNvPr>
          <p:cNvSpPr>
            <a:spLocks noChangeArrowheads="1"/>
          </p:cNvSpPr>
          <p:nvPr/>
        </p:nvSpPr>
        <p:spPr bwMode="auto">
          <a:xfrm>
            <a:off x="0" y="3140968"/>
            <a:ext cx="9144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lượng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cất</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dùng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1"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 H</a:t>
            </a:r>
            <a:r>
              <a:rPr kumimoji="0" lang="en-US" altLang="en-US" sz="2800" b="0" i="1" u="none" strike="noStrike" cap="none" normalizeH="0" baseline="-2500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2</a:t>
            </a:r>
            <a:r>
              <a:rPr kumimoji="0" lang="en-US" altLang="en-US" sz="2800" b="0" i="1" u="none" strike="noStrike" cap="none" normalizeH="0" baseline="0" dirty="0" smtClean="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O</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150 – 37,5 = 112,5 (g)</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pha</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chế</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dung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dịch</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37,5 g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dd</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NaCl</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cốc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thủy</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tinh</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bình</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112,5 g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cất</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112,5 ml)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rồi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cốc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thủy</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tinh</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bình</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Khuấy</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150 ml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dd</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NaCl</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2,5%.</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679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4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4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7824" y="-27384"/>
            <a:ext cx="2592288"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VẬN DỤNG</a:t>
            </a:r>
            <a:endParaRPr lang="vi-VN" sz="3200" b="1" dirty="0">
              <a:solidFill>
                <a:srgbClr val="FF0000"/>
              </a:solidFill>
              <a:latin typeface="Times New Roman" pitchFamily="18" charset="0"/>
              <a:cs typeface="Times New Roman" pitchFamily="18" charset="0"/>
            </a:endParaRPr>
          </a:p>
        </p:txBody>
      </p:sp>
      <p:sp>
        <p:nvSpPr>
          <p:cNvPr id="3" name="Rectangle 2"/>
          <p:cNvSpPr/>
          <p:nvPr/>
        </p:nvSpPr>
        <p:spPr>
          <a:xfrm>
            <a:off x="323528" y="836712"/>
            <a:ext cx="8352928" cy="5047536"/>
          </a:xfrm>
          <a:prstGeom prst="rect">
            <a:avLst/>
          </a:prstGeom>
        </p:spPr>
        <p:txBody>
          <a:bodyPr wrap="square">
            <a:spAutoFit/>
          </a:bodyPr>
          <a:lstStyle/>
          <a:p>
            <a:pPr marL="30480" marR="30480" algn="just">
              <a:lnSpc>
                <a:spcPct val="115000"/>
              </a:lnSpc>
              <a:spcAft>
                <a:spcPts val="0"/>
              </a:spcAft>
            </a:pPr>
            <a:r>
              <a:rPr lang="vi-VN" sz="2800" dirty="0">
                <a:latin typeface="Times New Roman"/>
                <a:ea typeface="Times New Roman"/>
              </a:rPr>
              <a:t>Bài </a:t>
            </a:r>
            <a:r>
              <a:rPr lang="vi-VN" sz="2800" dirty="0" smtClean="0">
                <a:latin typeface="Times New Roman"/>
                <a:ea typeface="Times New Roman"/>
              </a:rPr>
              <a:t>7.</a:t>
            </a:r>
            <a:r>
              <a:rPr lang="vi-VN" sz="2800" dirty="0" smtClean="0">
                <a:solidFill>
                  <a:srgbClr val="212529"/>
                </a:solidFill>
                <a:latin typeface="Times New Roman"/>
                <a:ea typeface="Times New Roman"/>
              </a:rPr>
              <a:t>Ở </a:t>
            </a:r>
            <a:r>
              <a:rPr lang="vi-VN" sz="2800" dirty="0">
                <a:solidFill>
                  <a:srgbClr val="212529"/>
                </a:solidFill>
                <a:latin typeface="Times New Roman"/>
                <a:ea typeface="Times New Roman"/>
              </a:rPr>
              <a:t>25</a:t>
            </a:r>
            <a:r>
              <a:rPr lang="vi-VN" sz="2800" dirty="0">
                <a:solidFill>
                  <a:srgbClr val="212529"/>
                </a:solidFill>
                <a:latin typeface="Cambria Math"/>
                <a:ea typeface="Times New Roman"/>
                <a:cs typeface="Cambria Math"/>
              </a:rPr>
              <a:t> </a:t>
            </a:r>
            <a:r>
              <a:rPr lang="vi-VN" sz="2800" baseline="30000" dirty="0">
                <a:solidFill>
                  <a:srgbClr val="212529"/>
                </a:solidFill>
                <a:latin typeface="Cambria Math"/>
                <a:ea typeface="Times New Roman"/>
                <a:cs typeface="Cambria Math"/>
              </a:rPr>
              <a:t>0</a:t>
            </a:r>
            <a:r>
              <a:rPr lang="vi-VN" sz="2800" dirty="0">
                <a:solidFill>
                  <a:srgbClr val="212529"/>
                </a:solidFill>
                <a:latin typeface="Cambria Math"/>
                <a:ea typeface="Times New Roman"/>
                <a:cs typeface="Cambria Math"/>
              </a:rPr>
              <a:t>C</a:t>
            </a:r>
            <a:r>
              <a:rPr lang="vi-VN" sz="2800" dirty="0">
                <a:solidFill>
                  <a:srgbClr val="212529"/>
                </a:solidFill>
                <a:latin typeface="Times New Roman"/>
                <a:ea typeface="Times New Roman"/>
              </a:rPr>
              <a:t>, hòa tan hết 33 gam NaCl vào 150 gam nước được dung dịch bão hòa. Xác định độ tan của NaCl ở nhiệt độ đó</a:t>
            </a:r>
            <a:endParaRPr lang="vi-VN" sz="2400" dirty="0">
              <a:latin typeface="Times New Roman"/>
              <a:ea typeface="Times New Roman"/>
            </a:endParaRPr>
          </a:p>
          <a:p>
            <a:pPr marL="30480" marR="30480" algn="just">
              <a:lnSpc>
                <a:spcPct val="115000"/>
              </a:lnSpc>
              <a:spcAft>
                <a:spcPts val="0"/>
              </a:spcAft>
            </a:pPr>
            <a:r>
              <a:rPr lang="vi-VN" sz="2800" dirty="0">
                <a:solidFill>
                  <a:srgbClr val="000000"/>
                </a:solidFill>
                <a:latin typeface="Times New Roman"/>
                <a:ea typeface="Times New Roman"/>
              </a:rPr>
              <a:t>Bài </a:t>
            </a:r>
            <a:r>
              <a:rPr lang="vi-VN" sz="2800" dirty="0" smtClean="0">
                <a:solidFill>
                  <a:srgbClr val="000000"/>
                </a:solidFill>
                <a:latin typeface="Times New Roman"/>
                <a:ea typeface="Times New Roman"/>
              </a:rPr>
              <a:t>8. </a:t>
            </a:r>
            <a:r>
              <a:rPr lang="vi-VN" sz="2800" dirty="0">
                <a:solidFill>
                  <a:srgbClr val="000000"/>
                </a:solidFill>
                <a:latin typeface="Times New Roman"/>
                <a:ea typeface="Times New Roman"/>
              </a:rPr>
              <a:t>Ở 20°C°C, hòa tan m gam KNO</a:t>
            </a:r>
            <a:r>
              <a:rPr lang="vi-VN" sz="2800" baseline="-25000" dirty="0">
                <a:solidFill>
                  <a:srgbClr val="000000"/>
                </a:solidFill>
                <a:latin typeface="Times New Roman"/>
                <a:ea typeface="Times New Roman"/>
              </a:rPr>
              <a:t>3</a:t>
            </a:r>
            <a:r>
              <a:rPr lang="vi-VN" sz="2800" dirty="0">
                <a:solidFill>
                  <a:srgbClr val="000000"/>
                </a:solidFill>
                <a:latin typeface="Times New Roman"/>
                <a:ea typeface="Times New Roman"/>
              </a:rPr>
              <a:t> vào 150 gam nước thì được dung dịch bão hòa. Biết độ tan của KNO</a:t>
            </a:r>
            <a:r>
              <a:rPr lang="vi-VN" sz="2800" baseline="-25000" dirty="0">
                <a:solidFill>
                  <a:srgbClr val="000000"/>
                </a:solidFill>
                <a:latin typeface="Times New Roman"/>
                <a:ea typeface="Times New Roman"/>
              </a:rPr>
              <a:t>3</a:t>
            </a:r>
            <a:r>
              <a:rPr lang="vi-VN" sz="2800" dirty="0">
                <a:solidFill>
                  <a:srgbClr val="000000"/>
                </a:solidFill>
                <a:latin typeface="Times New Roman"/>
                <a:ea typeface="Times New Roman"/>
              </a:rPr>
              <a:t> ở nhiệt độ đó là 30 gam. Tính giá trị của m.</a:t>
            </a:r>
            <a:endParaRPr lang="vi-VN" sz="2400" dirty="0">
              <a:latin typeface="Times New Roman"/>
              <a:ea typeface="Times New Roman"/>
            </a:endParaRPr>
          </a:p>
          <a:p>
            <a:pPr algn="just">
              <a:lnSpc>
                <a:spcPct val="115000"/>
              </a:lnSpc>
              <a:spcAft>
                <a:spcPts val="0"/>
              </a:spcAft>
            </a:pPr>
            <a:r>
              <a:rPr lang="vi-VN" sz="2800" dirty="0">
                <a:solidFill>
                  <a:srgbClr val="313131"/>
                </a:solidFill>
                <a:latin typeface="Times New Roman"/>
                <a:ea typeface="Calibri"/>
                <a:cs typeface="Times New Roman"/>
              </a:rPr>
              <a:t>Bài </a:t>
            </a:r>
            <a:r>
              <a:rPr lang="vi-VN" sz="2800" dirty="0" smtClean="0">
                <a:solidFill>
                  <a:srgbClr val="313131"/>
                </a:solidFill>
                <a:latin typeface="Times New Roman"/>
                <a:ea typeface="Calibri"/>
                <a:cs typeface="Times New Roman"/>
              </a:rPr>
              <a:t>9.</a:t>
            </a:r>
            <a:r>
              <a:rPr lang="vi-VN" sz="2800" dirty="0">
                <a:solidFill>
                  <a:srgbClr val="313131"/>
                </a:solidFill>
                <a:latin typeface="Times New Roman"/>
                <a:ea typeface="Calibri"/>
                <a:cs typeface="Times New Roman"/>
              </a:rPr>
              <a:t> Bạn hãy tính khối lượng của NaOH có trong 200g dung dịch NaOH 15%</a:t>
            </a:r>
            <a:endParaRPr lang="vi-VN" sz="2800" dirty="0">
              <a:latin typeface="Times New Roman"/>
              <a:ea typeface="Calibri"/>
              <a:cs typeface="Times New Roman"/>
            </a:endParaRPr>
          </a:p>
          <a:p>
            <a:pPr algn="just">
              <a:lnSpc>
                <a:spcPct val="115000"/>
              </a:lnSpc>
              <a:spcAft>
                <a:spcPts val="0"/>
              </a:spcAft>
            </a:pPr>
            <a:r>
              <a:rPr lang="vi-VN" sz="2800" dirty="0">
                <a:solidFill>
                  <a:srgbClr val="313131"/>
                </a:solidFill>
                <a:latin typeface="Times New Roman"/>
                <a:ea typeface="Calibri"/>
                <a:cs typeface="Times New Roman"/>
              </a:rPr>
              <a:t>Bài </a:t>
            </a:r>
            <a:r>
              <a:rPr lang="vi-VN" sz="2800" dirty="0" smtClean="0">
                <a:solidFill>
                  <a:srgbClr val="313131"/>
                </a:solidFill>
                <a:latin typeface="Times New Roman"/>
                <a:ea typeface="Calibri"/>
                <a:cs typeface="Times New Roman"/>
              </a:rPr>
              <a:t>10.</a:t>
            </a:r>
            <a:r>
              <a:rPr lang="vi-VN" sz="2800" dirty="0">
                <a:solidFill>
                  <a:srgbClr val="313131"/>
                </a:solidFill>
                <a:latin typeface="Times New Roman"/>
                <a:ea typeface="Calibri"/>
                <a:cs typeface="Times New Roman"/>
              </a:rPr>
              <a:t> Hãy tính khối lượng chất tan cần dùng để pha chế 2,5 lít dung dịch NaCl 0,9M</a:t>
            </a:r>
            <a:endParaRPr lang="vi-VN" sz="2800" dirty="0">
              <a:effectLst/>
              <a:latin typeface="Times New Roman"/>
              <a:ea typeface="Calibri"/>
              <a:cs typeface="Times New Roman"/>
            </a:endParaRPr>
          </a:p>
        </p:txBody>
      </p:sp>
    </p:spTree>
    <p:extLst>
      <p:ext uri="{BB962C8B-B14F-4D97-AF65-F5344CB8AC3E}">
        <p14:creationId xmlns:p14="http://schemas.microsoft.com/office/powerpoint/2010/main" val="15237131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leaf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5" y="-3224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descr="h1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023025">
            <a:off x="804068" y="5266532"/>
            <a:ext cx="1192213"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h1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544122">
            <a:off x="1976438" y="5122862"/>
            <a:ext cx="124460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h1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72303">
            <a:off x="0" y="4127500"/>
            <a:ext cx="10874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2" name="Picture 14" descr="cu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5568950"/>
            <a:ext cx="1524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Rectangle 10"/>
          <p:cNvSpPr>
            <a:spLocks noChangeArrowheads="1"/>
          </p:cNvSpPr>
          <p:nvPr/>
        </p:nvSpPr>
        <p:spPr bwMode="auto">
          <a:xfrm>
            <a:off x="228600" y="838201"/>
            <a:ext cx="8915400" cy="165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Aft>
                <a:spcPct val="0"/>
              </a:spcAft>
              <a:buFontTx/>
              <a:buNone/>
            </a:pPr>
            <a:r>
              <a:rPr lang="en-US" altLang="en-US" sz="3600" b="1" dirty="0">
                <a:solidFill>
                  <a:srgbClr val="000000"/>
                </a:solidFill>
                <a:latin typeface="Times New Roman" panose="02020603050405020304" pitchFamily="18" charset="0"/>
              </a:rPr>
              <a:t>CẢM </a:t>
            </a:r>
            <a:r>
              <a:rPr lang="en-US" altLang="en-US" sz="3600" b="1" dirty="0" smtClean="0">
                <a:solidFill>
                  <a:srgbClr val="000000"/>
                </a:solidFill>
                <a:latin typeface="Times New Roman" panose="02020603050405020304" pitchFamily="18" charset="0"/>
              </a:rPr>
              <a:t>ƠN</a:t>
            </a:r>
            <a:endParaRPr lang="en-US" altLang="en-US" sz="3600" b="1" dirty="0">
              <a:solidFill>
                <a:srgbClr val="000000"/>
              </a:solidFill>
              <a:latin typeface="Times New Roman" panose="02020603050405020304" pitchFamily="18" charset="0"/>
            </a:endParaRPr>
          </a:p>
          <a:p>
            <a:pPr algn="ctr" fontAlgn="base">
              <a:spcAft>
                <a:spcPct val="0"/>
              </a:spcAft>
              <a:buFontTx/>
              <a:buNone/>
            </a:pPr>
            <a:r>
              <a:rPr lang="en-US" altLang="en-US" sz="3600" b="1" dirty="0">
                <a:solidFill>
                  <a:srgbClr val="000000"/>
                </a:solidFill>
                <a:latin typeface="Times New Roman" panose="02020603050405020304" pitchFamily="18" charset="0"/>
              </a:rPr>
              <a:t>CÁC EM HỌC </a:t>
            </a:r>
            <a:r>
              <a:rPr lang="en-US" altLang="en-US" sz="3600" b="1" dirty="0" smtClean="0">
                <a:solidFill>
                  <a:srgbClr val="000000"/>
                </a:solidFill>
                <a:latin typeface="Times New Roman" panose="02020603050405020304" pitchFamily="18" charset="0"/>
              </a:rPr>
              <a:t>SINH </a:t>
            </a:r>
            <a:r>
              <a:rPr lang="en-US" altLang="en-US" sz="3600" b="1" dirty="0" smtClean="0">
                <a:solidFill>
                  <a:srgbClr val="000000"/>
                </a:solidFill>
                <a:latin typeface="Times New Roman" panose="02020603050405020304" pitchFamily="18" charset="0"/>
                <a:sym typeface="Wingdings 2" panose="05020102010507070707" pitchFamily="18" charset="2"/>
              </a:rPr>
              <a:t>!</a:t>
            </a:r>
            <a:endParaRPr lang="en-US" altLang="en-US" sz="3600" b="1" dirty="0">
              <a:solidFill>
                <a:srgbClr val="000000"/>
              </a:solidFill>
              <a:latin typeface="Times New Roman" panose="02020603050405020304" pitchFamily="18" charset="0"/>
              <a:sym typeface="Wingdings 2" panose="05020102010507070707" pitchFamily="18" charset="2"/>
            </a:endParaRPr>
          </a:p>
        </p:txBody>
      </p:sp>
    </p:spTree>
    <p:extLst>
      <p:ext uri="{BB962C8B-B14F-4D97-AF65-F5344CB8AC3E}">
        <p14:creationId xmlns:p14="http://schemas.microsoft.com/office/powerpoint/2010/main" val="890589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ox(in)">
                                      <p:cBhvr>
                                        <p:cTn id="7" dur="500"/>
                                        <p:tgtEl>
                                          <p:spTgt spid="43010"/>
                                        </p:tgtEl>
                                      </p:cBhvr>
                                    </p:animEffect>
                                  </p:childTnLst>
                                </p:cTn>
                              </p:par>
                              <p:par>
                                <p:cTn id="8" presetID="1" presetClass="entr" presetSubtype="0" fill="hold" nodeType="withEffect">
                                  <p:stCondLst>
                                    <p:cond delay="0"/>
                                  </p:stCondLst>
                                  <p:childTnLst>
                                    <p:set>
                                      <p:cBhvr>
                                        <p:cTn id="9" dur="1" fill="hold">
                                          <p:stCondLst>
                                            <p:cond delay="0"/>
                                          </p:stCondLst>
                                        </p:cTn>
                                        <p:tgtEl>
                                          <p:spTgt spid="171022"/>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3" name="applause.wav"/>
                                        </p:tgtEl>
                                      </p:cMediaNode>
                                    </p:audio>
                                  </p:subTnLst>
                                </p:cTn>
                              </p:par>
                              <p:par>
                                <p:cTn id="10" presetID="20" presetClass="entr" presetSubtype="0" fill="hold" nodeType="withEffect">
                                  <p:stCondLst>
                                    <p:cond delay="0"/>
                                  </p:stCondLst>
                                  <p:childTnLst>
                                    <p:set>
                                      <p:cBhvr>
                                        <p:cTn id="11" dur="1" fill="hold">
                                          <p:stCondLst>
                                            <p:cond delay="0"/>
                                          </p:stCondLst>
                                        </p:cTn>
                                        <p:tgtEl>
                                          <p:spTgt spid="43011"/>
                                        </p:tgtEl>
                                        <p:attrNameLst>
                                          <p:attrName>style.visibility</p:attrName>
                                        </p:attrNameLst>
                                      </p:cBhvr>
                                      <p:to>
                                        <p:strVal val="visible"/>
                                      </p:to>
                                    </p:set>
                                    <p:animEffect transition="in" filter="wedge">
                                      <p:cBhvr>
                                        <p:cTn id="12" dur="2000"/>
                                        <p:tgtEl>
                                          <p:spTgt spid="43011"/>
                                        </p:tgtEl>
                                      </p:cBhvr>
                                    </p:animEffect>
                                  </p:childTnLst>
                                </p:cTn>
                              </p:par>
                              <p:par>
                                <p:cTn id="13" presetID="20" presetClass="entr" presetSubtype="0" fill="hold" nodeType="withEffect">
                                  <p:stCondLst>
                                    <p:cond delay="0"/>
                                  </p:stCondLst>
                                  <p:childTnLst>
                                    <p:set>
                                      <p:cBhvr>
                                        <p:cTn id="14" dur="1" fill="hold">
                                          <p:stCondLst>
                                            <p:cond delay="0"/>
                                          </p:stCondLst>
                                        </p:cTn>
                                        <p:tgtEl>
                                          <p:spTgt spid="43012"/>
                                        </p:tgtEl>
                                        <p:attrNameLst>
                                          <p:attrName>style.visibility</p:attrName>
                                        </p:attrNameLst>
                                      </p:cBhvr>
                                      <p:to>
                                        <p:strVal val="visible"/>
                                      </p:to>
                                    </p:set>
                                    <p:animEffect transition="in" filter="wedge">
                                      <p:cBhvr>
                                        <p:cTn id="15" dur="2000"/>
                                        <p:tgtEl>
                                          <p:spTgt spid="43012"/>
                                        </p:tgtEl>
                                      </p:cBhvr>
                                    </p:animEffect>
                                  </p:childTnLst>
                                </p:cTn>
                              </p:par>
                              <p:par>
                                <p:cTn id="16" presetID="20" presetClass="entr" presetSubtype="0" fill="hold" nodeType="withEffect">
                                  <p:stCondLst>
                                    <p:cond delay="0"/>
                                  </p:stCondLst>
                                  <p:childTnLst>
                                    <p:set>
                                      <p:cBhvr>
                                        <p:cTn id="17" dur="1" fill="hold">
                                          <p:stCondLst>
                                            <p:cond delay="0"/>
                                          </p:stCondLst>
                                        </p:cTn>
                                        <p:tgtEl>
                                          <p:spTgt spid="43013"/>
                                        </p:tgtEl>
                                        <p:attrNameLst>
                                          <p:attrName>style.visibility</p:attrName>
                                        </p:attrNameLst>
                                      </p:cBhvr>
                                      <p:to>
                                        <p:strVal val="visible"/>
                                      </p:to>
                                    </p:set>
                                    <p:animEffect transition="in" filter="wedge">
                                      <p:cBhvr>
                                        <p:cTn id="18" dur="2000"/>
                                        <p:tgtEl>
                                          <p:spTgt spid="43013"/>
                                        </p:tgtEl>
                                      </p:cBhvr>
                                    </p:animEffect>
                                  </p:childTnLst>
                                </p:cTn>
                              </p:par>
                              <p:par>
                                <p:cTn id="19" presetID="9" presetClass="entr" presetSubtype="0" fill="hold" grpId="3" nodeType="withEffect">
                                  <p:stCondLst>
                                    <p:cond delay="0"/>
                                  </p:stCondLst>
                                  <p:childTnLst>
                                    <p:set>
                                      <p:cBhvr>
                                        <p:cTn id="20" dur="1" fill="hold">
                                          <p:stCondLst>
                                            <p:cond delay="0"/>
                                          </p:stCondLst>
                                        </p:cTn>
                                        <p:tgtEl>
                                          <p:spTgt spid="43018">
                                            <p:txEl>
                                              <p:pRg st="0" end="0"/>
                                            </p:txEl>
                                          </p:spTgt>
                                        </p:tgtEl>
                                        <p:attrNameLst>
                                          <p:attrName>style.visibility</p:attrName>
                                        </p:attrNameLst>
                                      </p:cBhvr>
                                      <p:to>
                                        <p:strVal val="visible"/>
                                      </p:to>
                                    </p:set>
                                    <p:animEffect transition="in" filter="dissolve">
                                      <p:cBhvr>
                                        <p:cTn id="21" dur="500"/>
                                        <p:tgtEl>
                                          <p:spTgt spid="43018">
                                            <p:txEl>
                                              <p:pRg st="0" end="0"/>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4" name="loi dat nuoc goi ta.wav"/>
                                        </p:tgtEl>
                                      </p:cMediaNode>
                                    </p:audio>
                                  </p:subTnLst>
                                </p:cTn>
                              </p:par>
                              <p:par>
                                <p:cTn id="22" presetID="9" presetClass="entr" presetSubtype="0" fill="hold" grpId="3" nodeType="withEffect">
                                  <p:stCondLst>
                                    <p:cond delay="0"/>
                                  </p:stCondLst>
                                  <p:childTnLst>
                                    <p:set>
                                      <p:cBhvr>
                                        <p:cTn id="23" dur="1" fill="hold">
                                          <p:stCondLst>
                                            <p:cond delay="0"/>
                                          </p:stCondLst>
                                        </p:cTn>
                                        <p:tgtEl>
                                          <p:spTgt spid="43018">
                                            <p:txEl>
                                              <p:pRg st="1" end="1"/>
                                            </p:txEl>
                                          </p:spTgt>
                                        </p:tgtEl>
                                        <p:attrNameLst>
                                          <p:attrName>style.visibility</p:attrName>
                                        </p:attrNameLst>
                                      </p:cBhvr>
                                      <p:to>
                                        <p:strVal val="visible"/>
                                      </p:to>
                                    </p:set>
                                    <p:animEffect transition="in" filter="dissolve">
                                      <p:cBhvr>
                                        <p:cTn id="24" dur="500"/>
                                        <p:tgtEl>
                                          <p:spTgt spid="43018">
                                            <p:txEl>
                                              <p:pRg st="1" end="1"/>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4" name="loi dat nuoc goi ta.wav"/>
                                        </p:tgtEl>
                                      </p:cMediaNode>
                                    </p:audio>
                                  </p:subTnLst>
                                </p:cTn>
                              </p:par>
                              <p:par>
                                <p:cTn id="25" presetID="3" presetClass="emph" presetSubtype="6" repeatCount="indefinite" fill="hold" grpId="0" nodeType="withEffect">
                                  <p:stCondLst>
                                    <p:cond delay="0"/>
                                  </p:stCondLst>
                                  <p:childTnLst>
                                    <p:animClr clrSpc="hsl" dir="cw">
                                      <p:cBhvr override="childStyle">
                                        <p:cTn id="26" dur="5000" fill="hold"/>
                                        <p:tgtEl>
                                          <p:spTgt spid="43018">
                                            <p:txEl>
                                              <p:pRg st="0" end="0"/>
                                            </p:txEl>
                                          </p:spTgt>
                                        </p:tgtEl>
                                        <p:attrNameLst>
                                          <p:attrName>style.color</p:attrName>
                                        </p:attrNameLst>
                                      </p:cBhvr>
                                      <p:to>
                                        <a:schemeClr val="accent2"/>
                                      </p:to>
                                    </p:animClr>
                                  </p:childTnLst>
                                </p:cTn>
                              </p:par>
                              <p:par>
                                <p:cTn id="27" presetID="3" presetClass="emph" presetSubtype="6" repeatCount="indefinite" fill="hold" grpId="0" nodeType="withEffect">
                                  <p:stCondLst>
                                    <p:cond delay="0"/>
                                  </p:stCondLst>
                                  <p:childTnLst>
                                    <p:animClr clrSpc="hsl" dir="cw">
                                      <p:cBhvr override="childStyle">
                                        <p:cTn id="28" dur="5000" fill="hold"/>
                                        <p:tgtEl>
                                          <p:spTgt spid="43018">
                                            <p:txEl>
                                              <p:pRg st="1" end="1"/>
                                            </p:txEl>
                                          </p:spTgt>
                                        </p:tgtEl>
                                        <p:attrNameLst>
                                          <p:attrName>style.color</p:attrName>
                                        </p:attrNameLst>
                                      </p:cBhvr>
                                      <p:to>
                                        <a:schemeClr val="accent2"/>
                                      </p:to>
                                    </p:animClr>
                                  </p:childTnLst>
                                </p:cTn>
                              </p:par>
                            </p:childTnLst>
                          </p:cTn>
                        </p:par>
                        <p:par>
                          <p:cTn id="29" fill="hold" nodeType="afterGroup">
                            <p:stCondLst>
                              <p:cond delay="5000"/>
                            </p:stCondLst>
                            <p:childTnLst>
                              <p:par>
                                <p:cTn id="30" presetID="3" presetClass="emph" presetSubtype="6" repeatCount="indefinite" fill="hold" grpId="1" nodeType="afterEffect">
                                  <p:stCondLst>
                                    <p:cond delay="0"/>
                                  </p:stCondLst>
                                  <p:childTnLst>
                                    <p:animClr clrSpc="hsl" dir="cw">
                                      <p:cBhvr override="childStyle">
                                        <p:cTn id="31" dur="5000" fill="hold"/>
                                        <p:tgtEl>
                                          <p:spTgt spid="43018">
                                            <p:txEl>
                                              <p:pRg st="0" end="0"/>
                                            </p:txEl>
                                          </p:spTgt>
                                        </p:tgtEl>
                                        <p:attrNameLst>
                                          <p:attrName>style.color</p:attrName>
                                        </p:attrNameLst>
                                      </p:cBhvr>
                                      <p:to>
                                        <a:schemeClr val="accent2"/>
                                      </p:to>
                                    </p:animClr>
                                  </p:childTnLst>
                                </p:cTn>
                              </p:par>
                            </p:childTnLst>
                          </p:cTn>
                        </p:par>
                        <p:par>
                          <p:cTn id="32" fill="hold" nodeType="afterGroup">
                            <p:stCondLst>
                              <p:cond delay="10000"/>
                            </p:stCondLst>
                            <p:childTnLst>
                              <p:par>
                                <p:cTn id="33" presetID="3" presetClass="emph" presetSubtype="6" repeatCount="indefinite" fill="hold" grpId="1" nodeType="afterEffect">
                                  <p:stCondLst>
                                    <p:cond delay="0"/>
                                  </p:stCondLst>
                                  <p:childTnLst>
                                    <p:animClr clrSpc="hsl" dir="cw">
                                      <p:cBhvr override="childStyle">
                                        <p:cTn id="34" dur="5000" fill="hold"/>
                                        <p:tgtEl>
                                          <p:spTgt spid="43018">
                                            <p:txEl>
                                              <p:pRg st="1" end="1"/>
                                            </p:txEl>
                                          </p:spTgt>
                                        </p:tgtEl>
                                        <p:attrNameLst>
                                          <p:attrName>style.color</p:attrName>
                                        </p:attrNameLst>
                                      </p:cBhvr>
                                      <p:to>
                                        <a:schemeClr val="accent2"/>
                                      </p:to>
                                    </p:animClr>
                                  </p:childTnLst>
                                </p:cTn>
                              </p:par>
                            </p:childTnLst>
                          </p:cTn>
                        </p:par>
                        <p:par>
                          <p:cTn id="35" fill="hold" nodeType="afterGroup">
                            <p:stCondLst>
                              <p:cond delay="15000"/>
                            </p:stCondLst>
                            <p:childTnLst>
                              <p:par>
                                <p:cTn id="36" presetID="3" presetClass="emph" presetSubtype="6" repeatCount="indefinite" fill="hold" grpId="2" nodeType="afterEffect">
                                  <p:stCondLst>
                                    <p:cond delay="0"/>
                                  </p:stCondLst>
                                  <p:childTnLst>
                                    <p:animClr clrSpc="hsl" dir="cw">
                                      <p:cBhvr override="childStyle">
                                        <p:cTn id="37" dur="2000" fill="hold"/>
                                        <p:tgtEl>
                                          <p:spTgt spid="43018">
                                            <p:txEl>
                                              <p:pRg st="0" end="0"/>
                                            </p:txEl>
                                          </p:spTgt>
                                        </p:tgtEl>
                                        <p:attrNameLst>
                                          <p:attrName>style.color</p:attrName>
                                        </p:attrNameLst>
                                      </p:cBhvr>
                                      <p:to>
                                        <a:schemeClr val="accent2"/>
                                      </p:to>
                                    </p:animClr>
                                  </p:childTnLst>
                                </p:cTn>
                              </p:par>
                            </p:childTnLst>
                          </p:cTn>
                        </p:par>
                        <p:par>
                          <p:cTn id="38" fill="hold" nodeType="afterGroup">
                            <p:stCondLst>
                              <p:cond delay="17000"/>
                            </p:stCondLst>
                            <p:childTnLst>
                              <p:par>
                                <p:cTn id="39" presetID="3" presetClass="emph" presetSubtype="6" repeatCount="indefinite" fill="hold" grpId="2" nodeType="afterEffect">
                                  <p:stCondLst>
                                    <p:cond delay="0"/>
                                  </p:stCondLst>
                                  <p:childTnLst>
                                    <p:animClr clrSpc="hsl" dir="cw">
                                      <p:cBhvr override="childStyle">
                                        <p:cTn id="40" dur="2000" fill="hold"/>
                                        <p:tgtEl>
                                          <p:spTgt spid="43018">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8" grpId="0" build="allAtOnce"/>
      <p:bldP spid="43018" grpId="1" build="allAtOnce"/>
      <p:bldP spid="43018" grpId="2" build="allAtOnce"/>
      <p:bldP spid="43018" grpId="3"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 xmlns:a16="http://schemas.microsoft.com/office/drawing/2014/main" id="{E435C482-80B8-DF7E-626A-4C0B9B78DBA5}"/>
              </a:ext>
            </a:extLst>
          </p:cNvPr>
          <p:cNvSpPr/>
          <p:nvPr/>
        </p:nvSpPr>
        <p:spPr>
          <a:xfrm>
            <a:off x="251521" y="5219068"/>
            <a:ext cx="8784976" cy="1479495"/>
          </a:xfrm>
          <a:prstGeom prst="wedgeRoundRectCallout">
            <a:avLst>
              <a:gd name="adj1" fmla="val -4774"/>
              <a:gd name="adj2" fmla="val -112215"/>
              <a:gd name="adj3" fmla="val 16667"/>
            </a:avLst>
          </a:prstGeom>
          <a:solidFill>
            <a:srgbClr val="00B05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3" name="TextBox 2">
            <a:extLst>
              <a:ext uri="{FF2B5EF4-FFF2-40B4-BE49-F238E27FC236}">
                <a16:creationId xmlns="" xmlns:a16="http://schemas.microsoft.com/office/drawing/2014/main" id="{C81064DA-6D57-2CE7-7FEA-73E6EA630BE6}"/>
              </a:ext>
            </a:extLst>
          </p:cNvPr>
          <p:cNvSpPr txBox="1"/>
          <p:nvPr/>
        </p:nvSpPr>
        <p:spPr>
          <a:xfrm>
            <a:off x="251521" y="5219068"/>
            <a:ext cx="8568951" cy="1277914"/>
          </a:xfrm>
          <a:prstGeom prst="rect">
            <a:avLst/>
          </a:prstGeom>
          <a:noFill/>
        </p:spPr>
        <p:txBody>
          <a:bodyPr wrap="square">
            <a:spAutoFit/>
          </a:bodyPr>
          <a:lstStyle/>
          <a:p>
            <a:pPr marL="0" marR="0" indent="457200" algn="just">
              <a:lnSpc>
                <a:spcPct val="107000"/>
              </a:lnSpc>
              <a:spcBef>
                <a:spcPts val="0"/>
              </a:spcBef>
              <a:spcAft>
                <a:spcPts val="0"/>
              </a:spcAft>
            </a:pPr>
            <a:r>
              <a:rPr lang="en-US" sz="3600" dirty="0">
                <a:solidFill>
                  <a:schemeClr val="bg1"/>
                </a:solidFill>
                <a:effectLst/>
                <a:ea typeface="Calibri" panose="020F0502020204030204" pitchFamily="34" charset="0"/>
                <a:cs typeface="Times New Roman" panose="02020603050405020304" pitchFamily="18" charset="0"/>
              </a:rPr>
              <a:t>Con </a:t>
            </a:r>
            <a:r>
              <a:rPr lang="en-US" sz="3600" dirty="0" err="1">
                <a:solidFill>
                  <a:schemeClr val="bg1"/>
                </a:solidFill>
                <a:effectLst/>
                <a:ea typeface="Calibri" panose="020F0502020204030204" pitchFamily="34" charset="0"/>
                <a:cs typeface="Times New Roman" panose="02020603050405020304" pitchFamily="18" charset="0"/>
              </a:rPr>
              <a:t>số</a:t>
            </a:r>
            <a:r>
              <a:rPr lang="en-US" sz="3600" dirty="0">
                <a:solidFill>
                  <a:schemeClr val="bg1"/>
                </a:solidFill>
                <a:effectLst/>
                <a:ea typeface="Calibri" panose="020F0502020204030204" pitchFamily="34" charset="0"/>
                <a:cs typeface="Times New Roman" panose="02020603050405020304" pitchFamily="18" charset="0"/>
              </a:rPr>
              <a:t> </a:t>
            </a:r>
            <a:r>
              <a:rPr lang="en-US" sz="3600" dirty="0" err="1">
                <a:solidFill>
                  <a:schemeClr val="bg1"/>
                </a:solidFill>
                <a:effectLst/>
                <a:ea typeface="Calibri" panose="020F0502020204030204" pitchFamily="34" charset="0"/>
                <a:cs typeface="Times New Roman" panose="02020603050405020304" pitchFamily="18" charset="0"/>
              </a:rPr>
              <a:t>đó</a:t>
            </a:r>
            <a:r>
              <a:rPr lang="en-US" sz="3600" dirty="0">
                <a:solidFill>
                  <a:schemeClr val="bg1"/>
                </a:solidFill>
                <a:effectLst/>
                <a:ea typeface="Calibri" panose="020F0502020204030204" pitchFamily="34" charset="0"/>
                <a:cs typeface="Times New Roman" panose="02020603050405020304" pitchFamily="18" charset="0"/>
              </a:rPr>
              <a:t> </a:t>
            </a:r>
            <a:r>
              <a:rPr lang="en-US" sz="3600" dirty="0" err="1">
                <a:solidFill>
                  <a:schemeClr val="bg1"/>
                </a:solidFill>
                <a:effectLst/>
                <a:ea typeface="Calibri" panose="020F0502020204030204" pitchFamily="34" charset="0"/>
                <a:cs typeface="Times New Roman" panose="02020603050405020304" pitchFamily="18" charset="0"/>
              </a:rPr>
              <a:t>chỉ</a:t>
            </a:r>
            <a:r>
              <a:rPr lang="en-US" sz="3600" dirty="0">
                <a:solidFill>
                  <a:schemeClr val="bg1"/>
                </a:solidFill>
                <a:effectLst/>
                <a:ea typeface="Calibri" panose="020F0502020204030204" pitchFamily="34" charset="0"/>
                <a:cs typeface="Times New Roman" panose="02020603050405020304" pitchFamily="18" charset="0"/>
              </a:rPr>
              <a:t> </a:t>
            </a:r>
            <a:r>
              <a:rPr lang="en-US" sz="3600" dirty="0" err="1">
                <a:solidFill>
                  <a:schemeClr val="bg1"/>
                </a:solidFill>
                <a:effectLst/>
                <a:ea typeface="Calibri" panose="020F0502020204030204" pitchFamily="34" charset="0"/>
                <a:cs typeface="Times New Roman" panose="02020603050405020304" pitchFamily="18" charset="0"/>
              </a:rPr>
              <a:t>nồng</a:t>
            </a:r>
            <a:r>
              <a:rPr lang="en-US" sz="3600" dirty="0">
                <a:solidFill>
                  <a:schemeClr val="bg1"/>
                </a:solidFill>
                <a:effectLst/>
                <a:ea typeface="Calibri" panose="020F0502020204030204" pitchFamily="34" charset="0"/>
                <a:cs typeface="Times New Roman" panose="02020603050405020304" pitchFamily="18" charset="0"/>
              </a:rPr>
              <a:t> </a:t>
            </a:r>
            <a:r>
              <a:rPr lang="en-US" sz="3600" dirty="0" err="1">
                <a:solidFill>
                  <a:schemeClr val="bg1"/>
                </a:solidFill>
                <a:effectLst/>
                <a:ea typeface="Calibri" panose="020F0502020204030204" pitchFamily="34" charset="0"/>
                <a:cs typeface="Times New Roman" panose="02020603050405020304" pitchFamily="18" charset="0"/>
              </a:rPr>
              <a:t>độ</a:t>
            </a:r>
            <a:r>
              <a:rPr lang="en-US" sz="3600" dirty="0">
                <a:solidFill>
                  <a:schemeClr val="bg1"/>
                </a:solidFill>
                <a:effectLst/>
                <a:ea typeface="Calibri" panose="020F0502020204030204" pitchFamily="34" charset="0"/>
                <a:cs typeface="Times New Roman" panose="02020603050405020304" pitchFamily="18" charset="0"/>
              </a:rPr>
              <a:t> </a:t>
            </a:r>
            <a:r>
              <a:rPr lang="en-US" sz="3600" dirty="0" err="1">
                <a:solidFill>
                  <a:schemeClr val="bg1"/>
                </a:solidFill>
                <a:effectLst/>
                <a:ea typeface="Calibri" panose="020F0502020204030204" pitchFamily="34" charset="0"/>
                <a:cs typeface="Times New Roman" panose="02020603050405020304" pitchFamily="18" charset="0"/>
              </a:rPr>
              <a:t>phần</a:t>
            </a:r>
            <a:r>
              <a:rPr lang="en-US" sz="3600" dirty="0">
                <a:solidFill>
                  <a:schemeClr val="bg1"/>
                </a:solidFill>
                <a:effectLst/>
                <a:ea typeface="Calibri" panose="020F0502020204030204" pitchFamily="34" charset="0"/>
                <a:cs typeface="Times New Roman" panose="02020603050405020304" pitchFamily="18" charset="0"/>
              </a:rPr>
              <a:t> </a:t>
            </a:r>
            <a:r>
              <a:rPr lang="en-US" sz="3600" dirty="0" err="1">
                <a:solidFill>
                  <a:schemeClr val="bg1"/>
                </a:solidFill>
                <a:effectLst/>
                <a:ea typeface="Calibri" panose="020F0502020204030204" pitchFamily="34" charset="0"/>
                <a:cs typeface="Times New Roman" panose="02020603050405020304" pitchFamily="18" charset="0"/>
              </a:rPr>
              <a:t>trăm</a:t>
            </a:r>
            <a:r>
              <a:rPr lang="en-US" sz="3600" dirty="0">
                <a:solidFill>
                  <a:schemeClr val="bg1"/>
                </a:solidFill>
                <a:effectLst/>
                <a:ea typeface="Calibri" panose="020F0502020204030204" pitchFamily="34" charset="0"/>
                <a:cs typeface="Times New Roman" panose="02020603050405020304" pitchFamily="18" charset="0"/>
              </a:rPr>
              <a:t> </a:t>
            </a:r>
            <a:r>
              <a:rPr lang="en-US" sz="3600" dirty="0" err="1">
                <a:solidFill>
                  <a:schemeClr val="bg1"/>
                </a:solidFill>
                <a:effectLst/>
                <a:ea typeface="Calibri" panose="020F0502020204030204" pitchFamily="34" charset="0"/>
                <a:cs typeface="Times New Roman" panose="02020603050405020304" pitchFamily="18" charset="0"/>
              </a:rPr>
              <a:t>của</a:t>
            </a:r>
            <a:r>
              <a:rPr lang="en-US" sz="3600" dirty="0">
                <a:solidFill>
                  <a:schemeClr val="bg1"/>
                </a:solidFill>
                <a:effectLst/>
                <a:ea typeface="Calibri" panose="020F0502020204030204" pitchFamily="34" charset="0"/>
                <a:cs typeface="Times New Roman" panose="02020603050405020304" pitchFamily="18" charset="0"/>
              </a:rPr>
              <a:t> dung </a:t>
            </a:r>
            <a:r>
              <a:rPr lang="en-US" sz="3600" dirty="0" err="1">
                <a:solidFill>
                  <a:schemeClr val="bg1"/>
                </a:solidFill>
                <a:effectLst/>
                <a:ea typeface="Calibri" panose="020F0502020204030204" pitchFamily="34" charset="0"/>
                <a:cs typeface="Times New Roman" panose="02020603050405020304" pitchFamily="18" charset="0"/>
              </a:rPr>
              <a:t>dịch</a:t>
            </a:r>
            <a:r>
              <a:rPr lang="en-US" sz="3600" dirty="0">
                <a:solidFill>
                  <a:schemeClr val="bg1"/>
                </a:solidFill>
                <a:effectLst/>
                <a:ea typeface="Calibri" panose="020F0502020204030204" pitchFamily="34" charset="0"/>
                <a:cs typeface="Times New Roman" panose="02020603050405020304" pitchFamily="18" charset="0"/>
              </a:rPr>
              <a:t>.</a:t>
            </a:r>
          </a:p>
        </p:txBody>
      </p:sp>
      <p:pic>
        <p:nvPicPr>
          <p:cNvPr id="4" name="Picture 3">
            <a:extLst>
              <a:ext uri="{FF2B5EF4-FFF2-40B4-BE49-F238E27FC236}">
                <a16:creationId xmlns=""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251521" y="661353"/>
            <a:ext cx="3600399" cy="3880478"/>
          </a:xfrm>
          <a:prstGeom prst="rect">
            <a:avLst/>
          </a:prstGeom>
        </p:spPr>
      </p:pic>
      <p:pic>
        <p:nvPicPr>
          <p:cNvPr id="5" name="Picture 4">
            <a:extLst>
              <a:ext uri="{FF2B5EF4-FFF2-40B4-BE49-F238E27FC236}">
                <a16:creationId xmlns=""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3995936" y="661352"/>
            <a:ext cx="4824536" cy="4213760"/>
          </a:xfrm>
          <a:prstGeom prst="rect">
            <a:avLst/>
          </a:prstGeom>
        </p:spPr>
      </p:pic>
    </p:spTree>
    <p:extLst>
      <p:ext uri="{BB962C8B-B14F-4D97-AF65-F5344CB8AC3E}">
        <p14:creationId xmlns:p14="http://schemas.microsoft.com/office/powerpoint/2010/main" val="204239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2"/>
          <p:cNvSpPr>
            <a:spLocks noChangeArrowheads="1"/>
          </p:cNvSpPr>
          <p:nvPr/>
        </p:nvSpPr>
        <p:spPr bwMode="gray">
          <a:xfrm>
            <a:off x="1331640" y="0"/>
            <a:ext cx="5792936" cy="845454"/>
          </a:xfrm>
          <a:prstGeom prst="roundRect">
            <a:avLst>
              <a:gd name="adj" fmla="val 16667"/>
            </a:avLst>
          </a:prstGeom>
          <a:solidFill>
            <a:srgbClr val="ED7D31"/>
          </a:solidFill>
          <a:ln w="12700" algn="ctr">
            <a:solidFill>
              <a:sysClr val="window" lastClr="FFFFFF"/>
            </a:solidFill>
            <a:round/>
            <a:headEnd/>
            <a:tailEnd/>
          </a:ln>
          <a:effectLst>
            <a:outerShdw dist="99190" dir="238833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BÀI </a:t>
            </a:r>
            <a:r>
              <a:rPr lang="en-US" sz="2800" b="1" kern="0" dirty="0">
                <a:solidFill>
                  <a:srgbClr val="000066"/>
                </a:solidFill>
                <a:latin typeface="Times New Roman" panose="02020603050405020304" pitchFamily="18" charset="0"/>
                <a:cs typeface="Times New Roman" panose="02020603050405020304" pitchFamily="18" charset="0"/>
              </a:rPr>
              <a:t>4</a:t>
            </a:r>
            <a:r>
              <a:rPr kumimoji="0" lang="en-US" sz="28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 NỒNG ĐỘ VÀ DUNG DỊCH</a:t>
            </a:r>
            <a:endParaRPr kumimoji="0" lang="en-US" sz="28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endParaRPr>
          </a:p>
        </p:txBody>
      </p:sp>
      <p:sp>
        <p:nvSpPr>
          <p:cNvPr id="6" name="TextBox 5"/>
          <p:cNvSpPr txBox="1"/>
          <p:nvPr/>
        </p:nvSpPr>
        <p:spPr>
          <a:xfrm>
            <a:off x="179512" y="980728"/>
            <a:ext cx="648072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I/ Dung </a:t>
            </a:r>
            <a:r>
              <a:rPr lang="en-US" sz="3200" b="1" dirty="0" err="1" smtClean="0">
                <a:solidFill>
                  <a:srgbClr val="FF0000"/>
                </a:solidFill>
                <a:latin typeface="Times New Roman" pitchFamily="18" charset="0"/>
                <a:cs typeface="Times New Roman" pitchFamily="18" charset="0"/>
              </a:rPr>
              <a:t>dịch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chất</a:t>
            </a:r>
            <a:r>
              <a:rPr lang="en-US" sz="3200" b="1" dirty="0" smtClean="0">
                <a:solidFill>
                  <a:srgbClr val="FF0000"/>
                </a:solidFill>
                <a:latin typeface="Times New Roman" pitchFamily="18" charset="0"/>
                <a:cs typeface="Times New Roman" pitchFamily="18" charset="0"/>
              </a:rPr>
              <a:t> tan, dung </a:t>
            </a:r>
            <a:r>
              <a:rPr lang="en-US" sz="3200" b="1" dirty="0" err="1" smtClean="0">
                <a:solidFill>
                  <a:srgbClr val="FF0000"/>
                </a:solidFill>
                <a:latin typeface="Times New Roman" pitchFamily="18" charset="0"/>
                <a:cs typeface="Times New Roman" pitchFamily="18" charset="0"/>
              </a:rPr>
              <a:t>môi</a:t>
            </a:r>
            <a:endParaRPr lang="vi-VN" sz="3200" b="1" dirty="0">
              <a:solidFill>
                <a:srgbClr val="FF0000"/>
              </a:solidFill>
              <a:latin typeface="Times New Roman" pitchFamily="18" charset="0"/>
              <a:cs typeface="Times New Roman" pitchFamily="18" charset="0"/>
            </a:endParaRPr>
          </a:p>
        </p:txBody>
      </p:sp>
      <p:sp>
        <p:nvSpPr>
          <p:cNvPr id="17" name="TextBox 16"/>
          <p:cNvSpPr txBox="1"/>
          <p:nvPr/>
        </p:nvSpPr>
        <p:spPr>
          <a:xfrm>
            <a:off x="611560" y="1484784"/>
            <a:ext cx="5976664"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nghiệm</a:t>
            </a:r>
            <a:endParaRPr lang="vi-VN" sz="3200" dirty="0">
              <a:latin typeface="Times New Roman" pitchFamily="18" charset="0"/>
              <a:cs typeface="Times New Roman" pitchFamily="18" charset="0"/>
            </a:endParaRPr>
          </a:p>
        </p:txBody>
      </p:sp>
      <p:sp>
        <p:nvSpPr>
          <p:cNvPr id="20" name="TextBox 19"/>
          <p:cNvSpPr txBox="1"/>
          <p:nvPr/>
        </p:nvSpPr>
        <p:spPr>
          <a:xfrm>
            <a:off x="162449" y="2421960"/>
            <a:ext cx="8870237" cy="1077218"/>
          </a:xfrm>
          <a:prstGeom prst="rect">
            <a:avLst/>
          </a:prstGeom>
          <a:noFill/>
        </p:spPr>
        <p:txBody>
          <a:bodyPr wrap="square" rtlCol="0">
            <a:spAutoFit/>
          </a:bodyPr>
          <a:lstStyle/>
          <a:p>
            <a:r>
              <a:rPr lang="vi-VN" sz="3200" i="1" dirty="0">
                <a:latin typeface="+mj-lt"/>
              </a:rPr>
              <a:t>Chuẩn bị: </a:t>
            </a:r>
            <a:r>
              <a:rPr lang="vi-VN" sz="3200" dirty="0">
                <a:latin typeface="+mj-lt"/>
              </a:rPr>
              <a:t>nước, muối ăn, sữa bột (hoặc bột sắn, bột gạo, …), copper(II) sulfate; cốc thuỷ tinh, đũa khuấy</a:t>
            </a:r>
            <a:r>
              <a:rPr lang="vi-VN" sz="3200" dirty="0" smtClean="0">
                <a:latin typeface="+mj-lt"/>
              </a:rPr>
              <a:t>.</a:t>
            </a:r>
            <a:endParaRPr lang="vi-VN" sz="3200" dirty="0">
              <a:latin typeface="+mj-lt"/>
            </a:endParaRPr>
          </a:p>
        </p:txBody>
      </p:sp>
    </p:spTree>
    <p:extLst>
      <p:ext uri="{BB962C8B-B14F-4D97-AF65-F5344CB8AC3E}">
        <p14:creationId xmlns:p14="http://schemas.microsoft.com/office/powerpoint/2010/main" val="26284808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88640"/>
            <a:ext cx="8568952" cy="3539430"/>
          </a:xfrm>
          <a:prstGeom prst="rect">
            <a:avLst/>
          </a:prstGeom>
          <a:noFill/>
        </p:spPr>
        <p:txBody>
          <a:bodyPr wrap="square" rtlCol="0">
            <a:spAutoFit/>
          </a:bodyPr>
          <a:lstStyle/>
          <a:p>
            <a:r>
              <a:rPr lang="vi-VN" sz="3200" i="1" dirty="0" smtClean="0">
                <a:latin typeface="+mj-lt"/>
              </a:rPr>
              <a:t>Tiến </a:t>
            </a:r>
            <a:r>
              <a:rPr lang="vi-VN" sz="3200" i="1" dirty="0">
                <a:latin typeface="+mj-lt"/>
              </a:rPr>
              <a:t>hành:</a:t>
            </a:r>
            <a:endParaRPr lang="vi-VN" sz="3200" dirty="0">
              <a:latin typeface="+mj-lt"/>
            </a:endParaRPr>
          </a:p>
          <a:p>
            <a:r>
              <a:rPr lang="vi-VN" sz="3200" dirty="0">
                <a:latin typeface="+mj-lt"/>
              </a:rPr>
              <a:t>- Cho khoảng 20 </a:t>
            </a:r>
            <a:r>
              <a:rPr lang="vi-VN" sz="3200" dirty="0" smtClean="0">
                <a:latin typeface="+mj-lt"/>
              </a:rPr>
              <a:t>m</a:t>
            </a:r>
            <a:r>
              <a:rPr lang="en-US" sz="3200" dirty="0" smtClean="0">
                <a:latin typeface="+mj-lt"/>
              </a:rPr>
              <a:t>l</a:t>
            </a:r>
            <a:r>
              <a:rPr lang="vi-VN" sz="3200" dirty="0" smtClean="0">
                <a:latin typeface="+mj-lt"/>
              </a:rPr>
              <a:t> </a:t>
            </a:r>
            <a:r>
              <a:rPr lang="vi-VN" sz="3200" dirty="0">
                <a:latin typeface="+mj-lt"/>
              </a:rPr>
              <a:t>nước vào bốn cốc thuỷ tinh, đánh số (1), (2), (3) và (4).</a:t>
            </a:r>
          </a:p>
          <a:p>
            <a:r>
              <a:rPr lang="vi-VN" sz="3200" dirty="0">
                <a:latin typeface="+mj-lt"/>
              </a:rPr>
              <a:t>- Cho vào cốc (1) 1 thìa (khoảng 3g) muối ăn hạt, cốc (2) 1 thìa copper(II) sulfate, cốc (3) 1 thìa sữa bột, cốc (4) 4 thìa muối ăn. Khuấy đều khoảng 2 phút, sau đó để yên.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728070"/>
            <a:ext cx="8280920" cy="286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47564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44624"/>
            <a:ext cx="4752528"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THẢO LUẬN NHÓM</a:t>
            </a:r>
            <a:endParaRPr lang="vi-VN" sz="3200" b="1" dirty="0">
              <a:solidFill>
                <a:srgbClr val="FF0000"/>
              </a:solidFill>
              <a:latin typeface="Times New Roman" pitchFamily="18" charset="0"/>
              <a:cs typeface="Times New Roman" pitchFamily="18" charset="0"/>
            </a:endParaRPr>
          </a:p>
        </p:txBody>
      </p:sp>
      <p:sp>
        <p:nvSpPr>
          <p:cNvPr id="5" name="TextBox 4"/>
          <p:cNvSpPr txBox="1"/>
          <p:nvPr/>
        </p:nvSpPr>
        <p:spPr>
          <a:xfrm>
            <a:off x="35496" y="620688"/>
            <a:ext cx="9001000" cy="1569660"/>
          </a:xfrm>
          <a:prstGeom prst="rect">
            <a:avLst/>
          </a:prstGeom>
          <a:noFill/>
        </p:spPr>
        <p:txBody>
          <a:bodyPr wrap="square" rtlCol="0">
            <a:spAutoFit/>
          </a:bodyPr>
          <a:lstStyle/>
          <a:p>
            <a:r>
              <a:rPr lang="en-US" sz="3200" dirty="0" smtClean="0">
                <a:latin typeface="Times New Roman" pitchFamily="18" charset="0"/>
                <a:cs typeface="Times New Roman" pitchFamily="18" charset="0"/>
              </a:rPr>
              <a:t>1. </a:t>
            </a:r>
            <a:r>
              <a:rPr lang="en-US" sz="3200" dirty="0" err="1" smtClean="0">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cốc</a:t>
            </a:r>
            <a:r>
              <a:rPr lang="en-US" sz="3200" dirty="0">
                <a:latin typeface="Times New Roman" pitchFamily="18" charset="0"/>
                <a:cs typeface="Times New Roman" pitchFamily="18" charset="0"/>
              </a:rPr>
              <a:t> (1), (2), (3) , </a:t>
            </a:r>
            <a:r>
              <a:rPr lang="en-US" sz="3200" dirty="0" err="1" smtClean="0">
                <a:latin typeface="Times New Roman" pitchFamily="18" charset="0"/>
                <a:cs typeface="Times New Roman" pitchFamily="18" charset="0"/>
              </a:rPr>
              <a:t>cốc</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chứa</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dung </a:t>
            </a:r>
            <a:r>
              <a:rPr lang="en-US" sz="3200" dirty="0" err="1" smtClean="0">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Dựa</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dấu</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hiệu</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để nhận </a:t>
            </a:r>
            <a:r>
              <a:rPr lang="vi-VN" sz="3200" dirty="0" smtClean="0">
                <a:latin typeface="Times New Roman" pitchFamily="18" charset="0"/>
                <a:cs typeface="Times New Roman" pitchFamily="18" charset="0"/>
              </a:rPr>
              <a:t>biết</a:t>
            </a:r>
            <a:r>
              <a:rPr lang="vi-VN" sz="3200" dirty="0">
                <a:latin typeface="Times New Roman" pitchFamily="18" charset="0"/>
                <a:cs typeface="Times New Roman" pitchFamily="18" charset="0"/>
              </a:rPr>
              <a:t>? Chỉ ra chất tan, dung môi trong dung dịch thu </a:t>
            </a:r>
            <a:r>
              <a:rPr lang="vi-VN" sz="3200" dirty="0" smtClean="0">
                <a:latin typeface="Times New Roman" pitchFamily="18" charset="0"/>
                <a:cs typeface="Times New Roman" pitchFamily="18" charset="0"/>
              </a:rPr>
              <a:t>được.</a:t>
            </a:r>
            <a:endParaRPr lang="vi-VN" sz="3200" dirty="0">
              <a:latin typeface="Times New Roman" pitchFamily="18" charset="0"/>
              <a:cs typeface="Times New Roman" pitchFamily="18" charset="0"/>
            </a:endParaRPr>
          </a:p>
        </p:txBody>
      </p:sp>
      <p:sp>
        <p:nvSpPr>
          <p:cNvPr id="6" name="TextBox 5"/>
          <p:cNvSpPr txBox="1"/>
          <p:nvPr/>
        </p:nvSpPr>
        <p:spPr>
          <a:xfrm>
            <a:off x="35496" y="2492896"/>
            <a:ext cx="8856984" cy="1077218"/>
          </a:xfrm>
          <a:prstGeom prst="rect">
            <a:avLst/>
          </a:prstGeom>
          <a:noFill/>
        </p:spPr>
        <p:txBody>
          <a:bodyPr wrap="square" rtlCol="0">
            <a:spAutoFit/>
          </a:bodyPr>
          <a:lstStyle/>
          <a:p>
            <a:r>
              <a:rPr lang="en-US" sz="3200" dirty="0">
                <a:latin typeface="Times New Roman" pitchFamily="18" charset="0"/>
                <a:cs typeface="Times New Roman" pitchFamily="18" charset="0"/>
              </a:rPr>
              <a:t>2</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Dung </a:t>
            </a:r>
            <a:r>
              <a:rPr lang="vi-VN" sz="3200" dirty="0">
                <a:latin typeface="Times New Roman" pitchFamily="18" charset="0"/>
                <a:cs typeface="Times New Roman" pitchFamily="18" charset="0"/>
              </a:rPr>
              <a:t>dịch ở cốc (4) có phải là dung dịch bão hòa ở nhiệt độ phòng </a:t>
            </a:r>
            <a:r>
              <a:rPr lang="vi-VN" sz="3200" dirty="0" smtClean="0">
                <a:latin typeface="Times New Roman" pitchFamily="18" charset="0"/>
                <a:cs typeface="Times New Roman" pitchFamily="18" charset="0"/>
              </a:rPr>
              <a:t>không</a:t>
            </a:r>
            <a:r>
              <a:rPr lang="vi-VN" sz="3200" dirty="0">
                <a:latin typeface="Times New Roman" pitchFamily="18" charset="0"/>
                <a:cs typeface="Times New Roman" pitchFamily="18" charset="0"/>
              </a:rPr>
              <a:t>? Giải </a:t>
            </a:r>
            <a:r>
              <a:rPr lang="vi-VN" sz="3200" dirty="0" smtClean="0">
                <a:latin typeface="Times New Roman" pitchFamily="18" charset="0"/>
                <a:cs typeface="Times New Roman" pitchFamily="18" charset="0"/>
              </a:rPr>
              <a:t>thích.</a:t>
            </a:r>
            <a:endParaRPr lang="vi-VN" sz="3200" dirty="0">
              <a:latin typeface="Times New Roman" pitchFamily="18" charset="0"/>
              <a:cs typeface="Times New Roman" pitchFamily="18" charset="0"/>
            </a:endParaRPr>
          </a:p>
        </p:txBody>
      </p:sp>
      <p:sp>
        <p:nvSpPr>
          <p:cNvPr id="9" name="TextBox 8"/>
          <p:cNvSpPr txBox="1"/>
          <p:nvPr/>
        </p:nvSpPr>
        <p:spPr>
          <a:xfrm>
            <a:off x="35496" y="4005064"/>
            <a:ext cx="8856984"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3. </a:t>
            </a:r>
            <a:r>
              <a:rPr lang="vi-VN" sz="3200" dirty="0" smtClean="0">
                <a:latin typeface="Times New Roman" pitchFamily="18" charset="0"/>
                <a:cs typeface="Times New Roman" pitchFamily="18" charset="0"/>
              </a:rPr>
              <a:t>- Thế </a:t>
            </a:r>
            <a:r>
              <a:rPr lang="vi-VN" sz="3200" dirty="0">
                <a:latin typeface="Times New Roman" pitchFamily="18" charset="0"/>
                <a:cs typeface="Times New Roman" pitchFamily="18" charset="0"/>
              </a:rPr>
              <a:t>nào là dung dịch, chất tan, dung </a:t>
            </a:r>
            <a:r>
              <a:rPr lang="vi-VN" sz="3200" dirty="0" smtClean="0">
                <a:latin typeface="Times New Roman" pitchFamily="18" charset="0"/>
                <a:cs typeface="Times New Roman" pitchFamily="18" charset="0"/>
              </a:rPr>
              <a:t>môi.</a:t>
            </a:r>
          </a:p>
          <a:p>
            <a:r>
              <a:rPr lang="vi-VN"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Dung </a:t>
            </a:r>
            <a:r>
              <a:rPr lang="vi-VN" sz="3200" dirty="0">
                <a:latin typeface="Times New Roman" pitchFamily="18" charset="0"/>
                <a:cs typeface="Times New Roman" pitchFamily="18" charset="0"/>
              </a:rPr>
              <a:t>dịch bão hòa, dung dịch chưa bão </a:t>
            </a:r>
            <a:r>
              <a:rPr lang="vi-VN" sz="3200" dirty="0" smtClean="0">
                <a:latin typeface="Times New Roman" pitchFamily="18" charset="0"/>
                <a:cs typeface="Times New Roman" pitchFamily="18" charset="0"/>
              </a:rPr>
              <a:t>hòa?</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13650432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44624"/>
            <a:ext cx="4752528"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THẢO LUẬN NHÓM</a:t>
            </a:r>
            <a:endParaRPr lang="vi-VN" sz="3200" b="1" dirty="0">
              <a:solidFill>
                <a:srgbClr val="FF0000"/>
              </a:solidFill>
              <a:latin typeface="Times New Roman" pitchFamily="18" charset="0"/>
              <a:cs typeface="Times New Roman" pitchFamily="18" charset="0"/>
            </a:endParaRPr>
          </a:p>
        </p:txBody>
      </p:sp>
      <p:sp>
        <p:nvSpPr>
          <p:cNvPr id="5" name="TextBox 4"/>
          <p:cNvSpPr txBox="1"/>
          <p:nvPr/>
        </p:nvSpPr>
        <p:spPr>
          <a:xfrm>
            <a:off x="35496" y="620688"/>
            <a:ext cx="9001000" cy="1569660"/>
          </a:xfrm>
          <a:prstGeom prst="rect">
            <a:avLst/>
          </a:prstGeom>
          <a:noFill/>
        </p:spPr>
        <p:txBody>
          <a:bodyPr wrap="square" rtlCol="0">
            <a:spAutoFit/>
          </a:bodyPr>
          <a:lstStyle/>
          <a:p>
            <a:r>
              <a:rPr lang="en-US" sz="3200" dirty="0" smtClean="0">
                <a:solidFill>
                  <a:prstClr val="black"/>
                </a:solidFill>
                <a:latin typeface="Times New Roman" pitchFamily="18" charset="0"/>
                <a:cs typeface="Times New Roman" pitchFamily="18" charset="0"/>
              </a:rPr>
              <a:t>1. </a:t>
            </a:r>
            <a:r>
              <a:rPr lang="en-US" sz="3200" dirty="0" err="1" smtClean="0">
                <a:solidFill>
                  <a:prstClr val="black"/>
                </a:solidFill>
                <a:latin typeface="Times New Roman" pitchFamily="18" charset="0"/>
                <a:cs typeface="Times New Roman" pitchFamily="18" charset="0"/>
              </a:rPr>
              <a:t>Trong</a:t>
            </a:r>
            <a:r>
              <a:rPr lang="en-US" sz="3200" dirty="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các</a:t>
            </a:r>
            <a:r>
              <a:rPr lang="en-US" sz="3200" dirty="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cốc</a:t>
            </a:r>
            <a:r>
              <a:rPr lang="en-US" sz="3200" dirty="0">
                <a:solidFill>
                  <a:prstClr val="black"/>
                </a:solidFill>
                <a:latin typeface="Times New Roman" pitchFamily="18" charset="0"/>
                <a:cs typeface="Times New Roman" pitchFamily="18" charset="0"/>
              </a:rPr>
              <a:t> (1), (2), (3) , </a:t>
            </a:r>
            <a:r>
              <a:rPr lang="en-US" sz="3200" dirty="0" err="1" smtClean="0">
                <a:solidFill>
                  <a:prstClr val="black"/>
                </a:solidFill>
                <a:latin typeface="Times New Roman" pitchFamily="18" charset="0"/>
                <a:cs typeface="Times New Roman" pitchFamily="18" charset="0"/>
              </a:rPr>
              <a:t>cốc</a:t>
            </a:r>
            <a:r>
              <a:rPr lang="en-US" sz="3200" dirty="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nào</a:t>
            </a:r>
            <a:r>
              <a:rPr lang="en-US" sz="3200" dirty="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chứa</a:t>
            </a:r>
            <a:r>
              <a:rPr lang="en-US" sz="3200" dirty="0" smtClean="0">
                <a:solidFill>
                  <a:prstClr val="black"/>
                </a:solidFill>
                <a:latin typeface="Times New Roman" pitchFamily="18" charset="0"/>
                <a:cs typeface="Times New Roman" pitchFamily="18" charset="0"/>
              </a:rPr>
              <a:t> </a:t>
            </a:r>
            <a:r>
              <a:rPr lang="en-US" sz="3200" dirty="0">
                <a:solidFill>
                  <a:prstClr val="black"/>
                </a:solidFill>
                <a:latin typeface="Times New Roman" pitchFamily="18" charset="0"/>
                <a:cs typeface="Times New Roman" pitchFamily="18" charset="0"/>
              </a:rPr>
              <a:t>dung </a:t>
            </a:r>
            <a:r>
              <a:rPr lang="en-US" sz="3200" dirty="0" err="1" smtClean="0">
                <a:solidFill>
                  <a:prstClr val="black"/>
                </a:solidFill>
                <a:latin typeface="Times New Roman" pitchFamily="18" charset="0"/>
                <a:cs typeface="Times New Roman" pitchFamily="18" charset="0"/>
              </a:rPr>
              <a:t>dịch</a:t>
            </a:r>
            <a:r>
              <a:rPr lang="en-US" sz="3200" dirty="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Dựa</a:t>
            </a:r>
            <a:r>
              <a:rPr lang="en-US" sz="3200" dirty="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vào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dấu</a:t>
            </a:r>
            <a:r>
              <a:rPr lang="en-US" sz="3200" dirty="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hiệu</a:t>
            </a:r>
            <a:r>
              <a:rPr lang="en-US" sz="3200" dirty="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nào</a:t>
            </a:r>
            <a:r>
              <a:rPr lang="en-US" sz="3200" dirty="0" smtClean="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để nhận </a:t>
            </a:r>
            <a:r>
              <a:rPr lang="vi-VN" sz="3200" dirty="0" smtClean="0">
                <a:solidFill>
                  <a:prstClr val="black"/>
                </a:solidFill>
                <a:latin typeface="Times New Roman" pitchFamily="18" charset="0"/>
                <a:cs typeface="Times New Roman" pitchFamily="18" charset="0"/>
              </a:rPr>
              <a:t>biết</a:t>
            </a:r>
            <a:r>
              <a:rPr lang="vi-VN" sz="3200" dirty="0">
                <a:solidFill>
                  <a:prstClr val="black"/>
                </a:solidFill>
                <a:latin typeface="Times New Roman" pitchFamily="18" charset="0"/>
                <a:cs typeface="Times New Roman" pitchFamily="18" charset="0"/>
              </a:rPr>
              <a:t>? Chỉ ra chất tan, dung môi trong dung dịch thu </a:t>
            </a:r>
            <a:r>
              <a:rPr lang="vi-VN" sz="3200" dirty="0" smtClean="0">
                <a:solidFill>
                  <a:prstClr val="black"/>
                </a:solidFill>
                <a:latin typeface="Times New Roman" pitchFamily="18" charset="0"/>
                <a:cs typeface="Times New Roman" pitchFamily="18" charset="0"/>
              </a:rPr>
              <a:t>được.</a:t>
            </a:r>
            <a:endParaRPr lang="vi-VN" sz="3200" dirty="0">
              <a:solidFill>
                <a:prstClr val="black"/>
              </a:solidFill>
              <a:latin typeface="Times New Roman" pitchFamily="18" charset="0"/>
              <a:cs typeface="Times New Roman" pitchFamily="18" charset="0"/>
            </a:endParaRPr>
          </a:p>
        </p:txBody>
      </p:sp>
      <p:sp>
        <p:nvSpPr>
          <p:cNvPr id="6" name="TextBox 5"/>
          <p:cNvSpPr txBox="1"/>
          <p:nvPr/>
        </p:nvSpPr>
        <p:spPr>
          <a:xfrm>
            <a:off x="35496" y="4223990"/>
            <a:ext cx="8856984"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2</a:t>
            </a:r>
            <a:r>
              <a:rPr lang="en-US" sz="3200" dirty="0" smtClean="0">
                <a:solidFill>
                  <a:prstClr val="black"/>
                </a:solidFill>
                <a:latin typeface="Times New Roman" pitchFamily="18" charset="0"/>
                <a:cs typeface="Times New Roman" pitchFamily="18" charset="0"/>
              </a:rPr>
              <a:t>. </a:t>
            </a:r>
            <a:r>
              <a:rPr lang="vi-VN" sz="3200" dirty="0" smtClean="0">
                <a:solidFill>
                  <a:prstClr val="black"/>
                </a:solidFill>
                <a:latin typeface="Times New Roman" pitchFamily="18" charset="0"/>
                <a:cs typeface="Times New Roman" pitchFamily="18" charset="0"/>
              </a:rPr>
              <a:t>Dung </a:t>
            </a:r>
            <a:r>
              <a:rPr lang="vi-VN" sz="3200" dirty="0">
                <a:solidFill>
                  <a:prstClr val="black"/>
                </a:solidFill>
                <a:latin typeface="Times New Roman" pitchFamily="18" charset="0"/>
                <a:cs typeface="Times New Roman" pitchFamily="18" charset="0"/>
              </a:rPr>
              <a:t>dịch ở cốc (4) có phải là dung dịch bão hòa ở nhiệt độ phòng </a:t>
            </a:r>
            <a:r>
              <a:rPr lang="vi-VN" sz="3200" dirty="0" smtClean="0">
                <a:solidFill>
                  <a:prstClr val="black"/>
                </a:solidFill>
                <a:latin typeface="Times New Roman" pitchFamily="18" charset="0"/>
                <a:cs typeface="Times New Roman" pitchFamily="18" charset="0"/>
              </a:rPr>
              <a:t>không</a:t>
            </a:r>
            <a:r>
              <a:rPr lang="vi-VN" sz="3200" dirty="0">
                <a:solidFill>
                  <a:prstClr val="black"/>
                </a:solidFill>
                <a:latin typeface="Times New Roman" pitchFamily="18" charset="0"/>
                <a:cs typeface="Times New Roman" pitchFamily="18" charset="0"/>
              </a:rPr>
              <a:t>? Giải </a:t>
            </a:r>
            <a:r>
              <a:rPr lang="vi-VN" sz="3200" dirty="0" smtClean="0">
                <a:solidFill>
                  <a:prstClr val="black"/>
                </a:solidFill>
                <a:latin typeface="Times New Roman" pitchFamily="18" charset="0"/>
                <a:cs typeface="Times New Roman" pitchFamily="18" charset="0"/>
              </a:rPr>
              <a:t>thích.</a:t>
            </a:r>
            <a:endParaRPr lang="vi-VN" sz="3200" dirty="0">
              <a:solidFill>
                <a:prstClr val="black"/>
              </a:solidFill>
              <a:latin typeface="Times New Roman" pitchFamily="18" charset="0"/>
              <a:cs typeface="Times New Roman" pitchFamily="18" charset="0"/>
            </a:endParaRPr>
          </a:p>
        </p:txBody>
      </p:sp>
      <p:sp>
        <p:nvSpPr>
          <p:cNvPr id="7" name="TextBox 6"/>
          <p:cNvSpPr txBox="1"/>
          <p:nvPr/>
        </p:nvSpPr>
        <p:spPr>
          <a:xfrm>
            <a:off x="107504" y="2132856"/>
            <a:ext cx="8568952" cy="2246769"/>
          </a:xfrm>
          <a:prstGeom prst="rect">
            <a:avLst/>
          </a:prstGeom>
          <a:noFill/>
        </p:spPr>
        <p:txBody>
          <a:bodyPr wrap="square" rtlCol="0">
            <a:spAutoFit/>
          </a:bodyPr>
          <a:lstStyle/>
          <a:p>
            <a:pPr algn="just"/>
            <a:r>
              <a:rPr lang="vi-VN" sz="2800" i="1" dirty="0" smtClean="0">
                <a:solidFill>
                  <a:srgbClr val="FF0000"/>
                </a:solidFill>
                <a:latin typeface="Times New Roman" pitchFamily="18" charset="0"/>
                <a:cs typeface="Times New Roman" pitchFamily="18" charset="0"/>
              </a:rPr>
              <a:t>Cốc </a:t>
            </a:r>
            <a:r>
              <a:rPr lang="vi-VN" sz="2800" i="1" dirty="0">
                <a:solidFill>
                  <a:srgbClr val="FF0000"/>
                </a:solidFill>
                <a:latin typeface="Times New Roman" pitchFamily="18" charset="0"/>
                <a:cs typeface="Times New Roman" pitchFamily="18" charset="0"/>
              </a:rPr>
              <a:t>(1) và cốc (2) chứa dung dịch. Do hai cốc này là hỗn hợp đồng nhất của chất tan và dung môi.</a:t>
            </a:r>
          </a:p>
          <a:p>
            <a:pPr algn="just"/>
            <a:r>
              <a:rPr lang="vi-VN" sz="2800" i="1" dirty="0">
                <a:solidFill>
                  <a:srgbClr val="FF0000"/>
                </a:solidFill>
                <a:latin typeface="Times New Roman" pitchFamily="18" charset="0"/>
                <a:cs typeface="Times New Roman" pitchFamily="18" charset="0"/>
              </a:rPr>
              <a:t>+ Cốc (1): chất tan là muối ăn; dung môi là nước.</a:t>
            </a:r>
          </a:p>
          <a:p>
            <a:pPr algn="just"/>
            <a:r>
              <a:rPr lang="vi-VN" sz="2800" i="1" dirty="0">
                <a:solidFill>
                  <a:srgbClr val="FF0000"/>
                </a:solidFill>
                <a:latin typeface="Times New Roman" pitchFamily="18" charset="0"/>
                <a:cs typeface="Times New Roman" pitchFamily="18" charset="0"/>
              </a:rPr>
              <a:t>+ Cốc (2): chất tan là copper(II) sulfate; dung môi là nước.</a:t>
            </a:r>
          </a:p>
        </p:txBody>
      </p:sp>
      <p:sp>
        <p:nvSpPr>
          <p:cNvPr id="8" name="Rectangle 7"/>
          <p:cNvSpPr/>
          <p:nvPr/>
        </p:nvSpPr>
        <p:spPr>
          <a:xfrm>
            <a:off x="107504" y="5373216"/>
            <a:ext cx="8892480" cy="1384995"/>
          </a:xfrm>
          <a:prstGeom prst="rect">
            <a:avLst/>
          </a:prstGeom>
        </p:spPr>
        <p:txBody>
          <a:bodyPr wrap="square">
            <a:spAutoFit/>
          </a:bodyPr>
          <a:lstStyle/>
          <a:p>
            <a:r>
              <a:rPr lang="vi-VN" sz="2800" b="1" i="1" dirty="0">
                <a:solidFill>
                  <a:srgbClr val="FF0000"/>
                </a:solidFill>
                <a:latin typeface="Times New Roman"/>
              </a:rPr>
              <a:t>Phần dung dịch ở cốc (4) là dung dịch bão hoà ở nhiệt độ phòng. Do ở điều kiện này dung dịch không thể hoà tan thêm chất tan được </a:t>
            </a:r>
            <a:r>
              <a:rPr lang="vi-VN" sz="2800" b="1" i="1" dirty="0" smtClean="0">
                <a:solidFill>
                  <a:srgbClr val="FF0000"/>
                </a:solidFill>
                <a:latin typeface="Times New Roman"/>
              </a:rPr>
              <a:t>nữa.</a:t>
            </a:r>
            <a:endParaRPr lang="vi-VN" sz="2800" b="1" i="1" dirty="0">
              <a:solidFill>
                <a:srgbClr val="FF0000"/>
              </a:solidFill>
              <a:latin typeface="Times New Roman"/>
            </a:endParaRPr>
          </a:p>
        </p:txBody>
      </p:sp>
    </p:spTree>
    <p:extLst>
      <p:ext uri="{BB962C8B-B14F-4D97-AF65-F5344CB8AC3E}">
        <p14:creationId xmlns:p14="http://schemas.microsoft.com/office/powerpoint/2010/main" val="27933070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tx1"/>
            </a:solidFill>
            <a:effectLst/>
            <a:latin typeface=".VnArabia" panose="020B7200000000000000"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tx1"/>
            </a:solidFill>
            <a:effectLst/>
            <a:latin typeface=".VnArabia" panose="020B7200000000000000"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2425</Words>
  <Application>Microsoft Office PowerPoint</Application>
  <PresentationFormat>On-screen Show (4:3)</PresentationFormat>
  <Paragraphs>281</Paragraphs>
  <Slides>42</Slides>
  <Notes>4</Notes>
  <HiddenSlides>0</HiddenSlides>
  <MMClips>1</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42</vt:i4>
      </vt:variant>
    </vt:vector>
  </HeadingPairs>
  <TitlesOfParts>
    <vt:vector size="48" baseType="lpstr">
      <vt:lpstr>Office Theme</vt:lpstr>
      <vt:lpstr>1_Office Theme</vt:lpstr>
      <vt:lpstr>Facet</vt:lpstr>
      <vt:lpstr>Default Design</vt:lpstr>
      <vt:lpstr>Microsoft Equation 3.0</vt:lpstr>
      <vt:lpstr>Equation.DSMT4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21AK22</cp:lastModifiedBy>
  <cp:revision>16</cp:revision>
  <dcterms:created xsi:type="dcterms:W3CDTF">2023-05-08T14:00:03Z</dcterms:created>
  <dcterms:modified xsi:type="dcterms:W3CDTF">2023-10-08T06:30:58Z</dcterms:modified>
  <cp:version>n</cp:version>
</cp:coreProperties>
</file>