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3"/>
  </p:notesMasterIdLst>
  <p:sldIdLst>
    <p:sldId id="548" r:id="rId2"/>
    <p:sldId id="470" r:id="rId3"/>
    <p:sldId id="494" r:id="rId4"/>
    <p:sldId id="495" r:id="rId5"/>
    <p:sldId id="546" r:id="rId6"/>
    <p:sldId id="601" r:id="rId7"/>
    <p:sldId id="602" r:id="rId8"/>
    <p:sldId id="551" r:id="rId9"/>
    <p:sldId id="260" r:id="rId10"/>
    <p:sldId id="552" r:id="rId11"/>
    <p:sldId id="307" r:id="rId12"/>
    <p:sldId id="553" r:id="rId13"/>
    <p:sldId id="555" r:id="rId14"/>
    <p:sldId id="557" r:id="rId15"/>
    <p:sldId id="563" r:id="rId16"/>
    <p:sldId id="272" r:id="rId17"/>
    <p:sldId id="281" r:id="rId18"/>
    <p:sldId id="282" r:id="rId19"/>
    <p:sldId id="562" r:id="rId20"/>
    <p:sldId id="566" r:id="rId21"/>
    <p:sldId id="568" r:id="rId22"/>
    <p:sldId id="573" r:id="rId23"/>
    <p:sldId id="569" r:id="rId24"/>
    <p:sldId id="570" r:id="rId25"/>
    <p:sldId id="571" r:id="rId26"/>
    <p:sldId id="584" r:id="rId27"/>
    <p:sldId id="574" r:id="rId28"/>
    <p:sldId id="575" r:id="rId29"/>
    <p:sldId id="576" r:id="rId30"/>
    <p:sldId id="556" r:id="rId31"/>
    <p:sldId id="579" r:id="rId32"/>
    <p:sldId id="580" r:id="rId33"/>
    <p:sldId id="582" r:id="rId34"/>
    <p:sldId id="583" r:id="rId35"/>
    <p:sldId id="572" r:id="rId36"/>
    <p:sldId id="585" r:id="rId37"/>
    <p:sldId id="586" r:id="rId38"/>
    <p:sldId id="587" r:id="rId39"/>
    <p:sldId id="588" r:id="rId40"/>
    <p:sldId id="589" r:id="rId41"/>
    <p:sldId id="590" r:id="rId42"/>
    <p:sldId id="591" r:id="rId43"/>
    <p:sldId id="592" r:id="rId44"/>
    <p:sldId id="593" r:id="rId45"/>
    <p:sldId id="594" r:id="rId46"/>
    <p:sldId id="595" r:id="rId47"/>
    <p:sldId id="596" r:id="rId48"/>
    <p:sldId id="597" r:id="rId49"/>
    <p:sldId id="600" r:id="rId50"/>
    <p:sldId id="599" r:id="rId51"/>
    <p:sldId id="598" r:id="rId52"/>
  </p:sldIdLst>
  <p:sldSz cx="12190413" cy="6859588"/>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7778" autoAdjust="0"/>
  </p:normalViewPr>
  <p:slideViewPr>
    <p:cSldViewPr snapToGrid="0" showGuides="1">
      <p:cViewPr>
        <p:scale>
          <a:sx n="77" d="100"/>
          <a:sy n="77" d="100"/>
        </p:scale>
        <p:origin x="-432" y="2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899">12974 10928 0</inkml:trace>
  <inkml:trace contextRef="#ctx0" brushRef="#br0" timeOffset="173462.9199">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2023/9/25</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34</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39</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43</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48</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49</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774570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49832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9/25/2023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9/25/2023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9/25/2023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9/25/2023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9/25/2023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9/25/2023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9/25/2023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9/25/2023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9/25/2023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9/25/2023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png"/><Relationship Id="rId4" Type="http://schemas.openxmlformats.org/officeDocument/2006/relationships/image" Target="../media/image26.gi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wmf"/><Relationship Id="rId5" Type="http://schemas.openxmlformats.org/officeDocument/2006/relationships/oleObject" Target="../embeddings/oleObject2.bin"/><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8.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3.wmf"/><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9.wmf"/><Relationship Id="rId5" Type="http://schemas.openxmlformats.org/officeDocument/2006/relationships/oleObject" Target="../embeddings/oleObject3.bin"/><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4.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slide" Target="slide45.xml"/><Relationship Id="rId1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43.jpeg"/><Relationship Id="rId12" Type="http://schemas.openxmlformats.org/officeDocument/2006/relationships/image" Target="../media/image53.png"/><Relationship Id="rId17" Type="http://schemas.openxmlformats.org/officeDocument/2006/relationships/slide" Target="slide48.xml"/><Relationship Id="rId2" Type="http://schemas.microsoft.com/office/2007/relationships/media" Target="../media/media1.mp4"/><Relationship Id="rId16" Type="http://schemas.openxmlformats.org/officeDocument/2006/relationships/slide" Target="slide47.xml"/><Relationship Id="rId1" Type="http://schemas.openxmlformats.org/officeDocument/2006/relationships/video" Target="NULL" TargetMode="External"/><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slideLayout" Target="../slideLayouts/slideLayout13.xml"/><Relationship Id="rId15" Type="http://schemas.openxmlformats.org/officeDocument/2006/relationships/slide" Target="slide46.xml"/><Relationship Id="rId10" Type="http://schemas.openxmlformats.org/officeDocument/2006/relationships/image" Target="../media/image46.gif"/><Relationship Id="rId19" Type="http://schemas.openxmlformats.org/officeDocument/2006/relationships/slide" Target="slide50.xml"/><Relationship Id="rId4" Type="http://schemas.openxmlformats.org/officeDocument/2006/relationships/audio" Target="../media/media2.mp3"/><Relationship Id="rId9" Type="http://schemas.openxmlformats.org/officeDocument/2006/relationships/image" Target="../media/image45.gif"/><Relationship Id="rId1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4.xml"/></Relationships>
</file>

<file path=ppt/slides/_rels/slide4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60.png"/><Relationship Id="rId3" Type="http://schemas.openxmlformats.org/officeDocument/2006/relationships/tags" Target="../tags/tag13.xml"/><Relationship Id="rId7" Type="http://schemas.openxmlformats.org/officeDocument/2006/relationships/image" Target="../media/image59.png"/><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8.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xmlns=""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xmlns=""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xmlns=""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xmlns=""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dirty="0"/>
              <a:t>?2. Mol </a:t>
            </a:r>
            <a:r>
              <a:rPr lang="en-US" sz="3200" dirty="0" err="1"/>
              <a:t>là</a:t>
            </a:r>
            <a:r>
              <a:rPr lang="en-US" sz="3200" dirty="0"/>
              <a:t> </a:t>
            </a:r>
            <a:r>
              <a:rPr lang="en-US" sz="3200" dirty="0" err="1"/>
              <a:t>lượng</a:t>
            </a:r>
            <a:r>
              <a:rPr lang="en-US" sz="3200" dirty="0"/>
              <a:t> </a:t>
            </a:r>
            <a:r>
              <a:rPr lang="en-US" sz="3200" dirty="0" err="1"/>
              <a:t>chất</a:t>
            </a:r>
            <a:r>
              <a:rPr lang="en-US" sz="3200" dirty="0"/>
              <a:t> </a:t>
            </a:r>
            <a:r>
              <a:rPr lang="en-US" sz="3200" dirty="0" err="1"/>
              <a:t>có</a:t>
            </a:r>
            <a:r>
              <a:rPr lang="en-US" sz="3200" dirty="0"/>
              <a:t> </a:t>
            </a:r>
            <a:r>
              <a:rPr lang="en-US" sz="3200" dirty="0" err="1"/>
              <a:t>chứa</a:t>
            </a:r>
            <a:r>
              <a:rPr lang="en-US" sz="3200" dirty="0"/>
              <a:t> N</a:t>
            </a:r>
            <a:r>
              <a:rPr lang="en-US" sz="3200" baseline="-25000" dirty="0"/>
              <a:t>A</a:t>
            </a:r>
            <a:r>
              <a:rPr lang="en-US" sz="3200" dirty="0"/>
              <a:t> (6,022.10</a:t>
            </a:r>
            <a:r>
              <a:rPr lang="en-US" sz="3200" baseline="30000" dirty="0"/>
              <a:t>23 </a:t>
            </a:r>
            <a:r>
              <a:rPr lang="en-US" sz="3200" dirty="0"/>
              <a:t>) </a:t>
            </a:r>
            <a:r>
              <a:rPr lang="en-US" sz="3200" dirty="0" err="1"/>
              <a:t>nguyên</a:t>
            </a:r>
            <a:r>
              <a:rPr lang="en-US" sz="3200" dirty="0"/>
              <a:t> </a:t>
            </a:r>
            <a:r>
              <a:rPr lang="en-US" sz="3200" dirty="0" err="1"/>
              <a:t>tử</a:t>
            </a:r>
            <a:r>
              <a:rPr lang="en-US" sz="3200" dirty="0"/>
              <a:t> </a:t>
            </a:r>
            <a:r>
              <a:rPr lang="en-US" sz="3200" dirty="0" err="1"/>
              <a:t>hoặc</a:t>
            </a:r>
            <a:r>
              <a:rPr lang="en-US" sz="3200" dirty="0"/>
              <a:t> </a:t>
            </a:r>
            <a:r>
              <a:rPr lang="en-US" sz="3200" dirty="0" err="1"/>
              <a:t>phân</a:t>
            </a:r>
            <a:r>
              <a:rPr lang="en-US" sz="3200" dirty="0"/>
              <a:t> </a:t>
            </a:r>
            <a:r>
              <a:rPr lang="en-US" sz="3200" dirty="0" err="1"/>
              <a:t>tử</a:t>
            </a:r>
            <a:r>
              <a:rPr lang="en-US" sz="3200" dirty="0"/>
              <a:t> </a:t>
            </a:r>
            <a:r>
              <a:rPr lang="en-US" sz="3200" dirty="0" err="1"/>
              <a:t>của</a:t>
            </a:r>
            <a:r>
              <a:rPr lang="en-US" sz="3200" dirty="0"/>
              <a:t> </a:t>
            </a:r>
            <a:r>
              <a:rPr lang="en-US" sz="3200" dirty="0" err="1"/>
              <a:t>chất</a:t>
            </a:r>
            <a:r>
              <a:rPr lang="en-US" sz="3200" dirty="0"/>
              <a:t> </a:t>
            </a:r>
            <a:r>
              <a:rPr lang="en-US" sz="3200" dirty="0" err="1"/>
              <a:t>đó</a:t>
            </a:r>
            <a:r>
              <a:rPr lang="en-US" sz="3200" dirty="0"/>
              <a:t>.</a:t>
            </a:r>
          </a:p>
        </p:txBody>
      </p:sp>
      <p:pic>
        <p:nvPicPr>
          <p:cNvPr id="3" name="Picture 2">
            <a:extLst>
              <a:ext uri="{FF2B5EF4-FFF2-40B4-BE49-F238E27FC236}">
                <a16:creationId xmlns:a16="http://schemas.microsoft.com/office/drawing/2014/main" xmlns=""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xmlns=""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xmlns=""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xmlns="" val="20000"/>
                    </a:ext>
                  </a:extLst>
                </a:gridCol>
                <a:gridCol w="3268133">
                  <a:extLst>
                    <a:ext uri="{9D8B030D-6E8A-4147-A177-3AD203B41FA5}">
                      <a16:colId xmlns:a16="http://schemas.microsoft.com/office/drawing/2014/main" xmlns="" val="20001"/>
                    </a:ext>
                  </a:extLst>
                </a:gridCol>
                <a:gridCol w="4553184">
                  <a:extLst>
                    <a:ext uri="{9D8B030D-6E8A-4147-A177-3AD203B41FA5}">
                      <a16:colId xmlns:a16="http://schemas.microsoft.com/office/drawing/2014/main" xmlns=""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xmlns=""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4"/>
                  </a:ext>
                </a:extLst>
              </a:tr>
            </a:tbl>
          </a:graphicData>
        </a:graphic>
      </p:graphicFrame>
      <p:sp>
        <p:nvSpPr>
          <p:cNvPr id="3" name="TextBox 2">
            <a:extLst>
              <a:ext uri="{FF2B5EF4-FFF2-40B4-BE49-F238E27FC236}">
                <a16:creationId xmlns:a16="http://schemas.microsoft.com/office/drawing/2014/main" xmlns=""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xmlns=""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00FF"/>
                </a:solidFill>
                <a:cs typeface="Arial" panose="020B0604020202020204" pitchFamily="34" charset="0"/>
              </a:rPr>
              <a:t>1 mol p. </a:t>
            </a:r>
            <a:r>
              <a:rPr lang="en-US" altLang="en-US" sz="2800" b="1" dirty="0" err="1">
                <a:solidFill>
                  <a:srgbClr val="0000FF"/>
                </a:solidFill>
                <a:cs typeface="Arial" panose="020B0604020202020204" pitchFamily="34" charset="0"/>
              </a:rPr>
              <a:t>tử</a:t>
            </a:r>
            <a:r>
              <a:rPr lang="en-US" altLang="en-US" sz="2800" b="1" dirty="0">
                <a:solidFill>
                  <a:srgbClr val="0000FF"/>
                </a:solidFill>
                <a:cs typeface="Arial" panose="020B0604020202020204" pitchFamily="34" charset="0"/>
              </a:rPr>
              <a:t> H</a:t>
            </a:r>
            <a:r>
              <a:rPr lang="en-US" altLang="en-US" sz="2800" b="1" baseline="-25000" dirty="0">
                <a:solidFill>
                  <a:srgbClr val="0000FF"/>
                </a:solidFill>
                <a:cs typeface="Arial" panose="020B0604020202020204" pitchFamily="34" charset="0"/>
              </a:rPr>
              <a:t>2</a:t>
            </a:r>
            <a:r>
              <a:rPr lang="en-US" altLang="en-US" sz="2800" b="1" dirty="0">
                <a:solidFill>
                  <a:srgbClr val="0000FF"/>
                </a:solidFill>
                <a:cs typeface="Arial" panose="020B0604020202020204" pitchFamily="34" charset="0"/>
              </a:rPr>
              <a:t>O</a:t>
            </a:r>
            <a:endParaRPr lang="en-US" altLang="en-US" sz="2800" dirty="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xmlns="" id="{00CD20D2-8681-13BE-7653-6FCAE870825C}"/>
              </a:ext>
            </a:extLst>
          </p:cNvPr>
          <p:cNvSpPr txBox="1">
            <a:spLocks noChangeArrowheads="1"/>
          </p:cNvSpPr>
          <p:nvPr/>
        </p:nvSpPr>
        <p:spPr bwMode="auto">
          <a:xfrm>
            <a:off x="6924774" y="2857859"/>
            <a:ext cx="3791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00FF"/>
                </a:solidFill>
                <a:cs typeface="Arial" panose="020B0604020202020204" pitchFamily="34" charset="0"/>
              </a:rPr>
              <a:t>6,022.10</a:t>
            </a:r>
            <a:r>
              <a:rPr lang="en-US" altLang="en-US" sz="2800" b="1" baseline="30000" dirty="0">
                <a:solidFill>
                  <a:srgbClr val="0000FF"/>
                </a:solidFill>
                <a:cs typeface="Arial" panose="020B0604020202020204" pitchFamily="34" charset="0"/>
              </a:rPr>
              <a:t>23</a:t>
            </a:r>
            <a:r>
              <a:rPr lang="en-US" altLang="en-US" sz="2800" b="1" dirty="0">
                <a:solidFill>
                  <a:srgbClr val="0000FF"/>
                </a:solidFill>
                <a:cs typeface="Arial" panose="020B0604020202020204" pitchFamily="34" charset="0"/>
              </a:rPr>
              <a:t> p. </a:t>
            </a:r>
            <a:r>
              <a:rPr lang="en-US" altLang="en-US" sz="2800" b="1" dirty="0" err="1">
                <a:solidFill>
                  <a:srgbClr val="0000FF"/>
                </a:solidFill>
                <a:cs typeface="Arial" panose="020B0604020202020204" pitchFamily="34" charset="0"/>
              </a:rPr>
              <a:t>tử</a:t>
            </a:r>
            <a:r>
              <a:rPr lang="en-US" altLang="en-US" sz="2800" b="1" dirty="0">
                <a:solidFill>
                  <a:srgbClr val="0000FF"/>
                </a:solidFill>
                <a:cs typeface="Arial" panose="020B0604020202020204" pitchFamily="34" charset="0"/>
              </a:rPr>
              <a:t> H</a:t>
            </a:r>
            <a:r>
              <a:rPr lang="en-US" altLang="en-US" sz="2800" b="1" baseline="-25000" dirty="0">
                <a:solidFill>
                  <a:srgbClr val="0000FF"/>
                </a:solidFill>
                <a:cs typeface="Arial" panose="020B0604020202020204" pitchFamily="34" charset="0"/>
              </a:rPr>
              <a:t>2</a:t>
            </a:r>
            <a:r>
              <a:rPr lang="en-US" altLang="en-US" sz="2800" b="1" dirty="0">
                <a:solidFill>
                  <a:srgbClr val="0000FF"/>
                </a:solidFill>
                <a:cs typeface="Arial" panose="020B0604020202020204" pitchFamily="34" charset="0"/>
              </a:rPr>
              <a:t>O</a:t>
            </a:r>
            <a:endParaRPr lang="en-US" altLang="en-US" sz="2800" dirty="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xmlns=""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0000"/>
                </a:solidFill>
                <a:cs typeface="Arial" panose="020B0604020202020204" pitchFamily="34" charset="0"/>
              </a:rPr>
              <a:t>6,022.10</a:t>
            </a:r>
            <a:r>
              <a:rPr lang="en-US" altLang="en-US" sz="2800" b="1" baseline="30000" dirty="0">
                <a:solidFill>
                  <a:srgbClr val="000000"/>
                </a:solidFill>
                <a:cs typeface="Arial" panose="020B0604020202020204" pitchFamily="34" charset="0"/>
              </a:rPr>
              <a:t>23</a:t>
            </a:r>
            <a:r>
              <a:rPr lang="en-US" altLang="en-US" sz="2800" b="1" dirty="0">
                <a:solidFill>
                  <a:srgbClr val="000000"/>
                </a:solidFill>
                <a:cs typeface="Arial" panose="020B0604020202020204" pitchFamily="34" charset="0"/>
              </a:rPr>
              <a:t> ng. </a:t>
            </a:r>
            <a:r>
              <a:rPr lang="en-US" altLang="en-US" sz="2800" b="1" dirty="0" err="1">
                <a:solidFill>
                  <a:srgbClr val="000000"/>
                </a:solidFill>
                <a:cs typeface="Arial" panose="020B0604020202020204" pitchFamily="34" charset="0"/>
              </a:rPr>
              <a:t>tử</a:t>
            </a:r>
            <a:r>
              <a:rPr lang="en-US" altLang="en-US" sz="2800" b="1" dirty="0">
                <a:solidFill>
                  <a:srgbClr val="000000"/>
                </a:solidFill>
                <a:cs typeface="Arial" panose="020B0604020202020204" pitchFamily="34" charset="0"/>
              </a:rPr>
              <a:t> Fe</a:t>
            </a:r>
            <a:endParaRPr lang="en-US" altLang="en-US" sz="2800" dirty="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xmlns=""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FF0000"/>
                </a:solidFill>
                <a:cs typeface="Arial" panose="020B0604020202020204" pitchFamily="34" charset="0"/>
              </a:rPr>
              <a:t>6,022.10</a:t>
            </a:r>
            <a:r>
              <a:rPr lang="en-US" altLang="en-US" sz="2800" b="1" baseline="30000" dirty="0">
                <a:solidFill>
                  <a:srgbClr val="FF0000"/>
                </a:solidFill>
                <a:cs typeface="Arial" panose="020B0604020202020204" pitchFamily="34" charset="0"/>
              </a:rPr>
              <a:t>23</a:t>
            </a:r>
            <a:r>
              <a:rPr lang="en-US" altLang="en-US" sz="2800" b="1" dirty="0">
                <a:solidFill>
                  <a:srgbClr val="FF0000"/>
                </a:solidFill>
                <a:cs typeface="Arial" panose="020B0604020202020204" pitchFamily="34" charset="0"/>
              </a:rPr>
              <a:t> ng. </a:t>
            </a:r>
            <a:r>
              <a:rPr lang="en-US" altLang="en-US" sz="2800" b="1" dirty="0" err="1">
                <a:solidFill>
                  <a:srgbClr val="FF0000"/>
                </a:solidFill>
                <a:cs typeface="Arial" panose="020B0604020202020204" pitchFamily="34" charset="0"/>
              </a:rPr>
              <a:t>tử</a:t>
            </a:r>
            <a:r>
              <a:rPr lang="en-US" altLang="en-US" sz="2800" b="1" dirty="0">
                <a:solidFill>
                  <a:srgbClr val="FF0000"/>
                </a:solidFill>
                <a:cs typeface="Arial" panose="020B0604020202020204" pitchFamily="34" charset="0"/>
              </a:rPr>
              <a:t> Al</a:t>
            </a:r>
            <a:endParaRPr lang="en-US" altLang="en-US" sz="2800" dirty="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xmlns=""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B050"/>
                </a:solidFill>
                <a:cs typeface="Arial" panose="020B0604020202020204" pitchFamily="34" charset="0"/>
              </a:rPr>
              <a:t>6,022.10</a:t>
            </a:r>
            <a:r>
              <a:rPr lang="en-US" altLang="en-US" sz="2800" b="1" baseline="30000" dirty="0">
                <a:solidFill>
                  <a:srgbClr val="00B050"/>
                </a:solidFill>
                <a:cs typeface="Arial" panose="020B0604020202020204" pitchFamily="34" charset="0"/>
              </a:rPr>
              <a:t>23</a:t>
            </a:r>
            <a:r>
              <a:rPr lang="en-US" altLang="en-US" sz="2800" b="1" dirty="0">
                <a:solidFill>
                  <a:srgbClr val="00B050"/>
                </a:solidFill>
                <a:cs typeface="Arial" panose="020B0604020202020204" pitchFamily="34" charset="0"/>
              </a:rPr>
              <a:t> p. </a:t>
            </a:r>
            <a:r>
              <a:rPr lang="en-US" altLang="en-US" sz="2800" b="1" dirty="0" err="1">
                <a:solidFill>
                  <a:srgbClr val="00B050"/>
                </a:solidFill>
                <a:cs typeface="Arial" panose="020B0604020202020204" pitchFamily="34" charset="0"/>
              </a:rPr>
              <a:t>tử</a:t>
            </a:r>
            <a:r>
              <a:rPr lang="en-US" altLang="en-US" sz="2800" b="1" dirty="0">
                <a:solidFill>
                  <a:srgbClr val="00B050"/>
                </a:solidFill>
                <a:cs typeface="Arial" panose="020B0604020202020204" pitchFamily="34" charset="0"/>
              </a:rPr>
              <a:t> NaCl</a:t>
            </a:r>
            <a:endParaRPr lang="en-US" altLang="en-US" sz="2800" dirty="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xmlns=""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xmlns=""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xmlns=""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xmlns=""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xmlns=""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xmlns=""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xmlns=""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dirty="0">
                    <a:solidFill>
                      <a:srgbClr val="FF0000"/>
                    </a:solidFill>
                  </a:rPr>
                  <a:t>BT1: </a:t>
                </a:r>
                <a:endParaRPr lang="en-US" sz="2800" dirty="0">
                  <a:solidFill>
                    <a:srgbClr val="FF0000"/>
                  </a:solidFill>
                </a:endParaRPr>
              </a:p>
              <a:p>
                <a:r>
                  <a:rPr lang="en-US" sz="2800" dirty="0"/>
                  <a:t>Ta </a:t>
                </a:r>
                <a:r>
                  <a:rPr lang="en-US" sz="2800" dirty="0" err="1"/>
                  <a:t>có</a:t>
                </a:r>
                <a:r>
                  <a:rPr lang="en-US" sz="2800" dirty="0"/>
                  <a:t> </a:t>
                </a:r>
                <a:r>
                  <a:rPr lang="en-US" sz="2800" dirty="0" err="1"/>
                  <a:t>mol</a:t>
                </a:r>
                <a:r>
                  <a:rPr lang="en-US" sz="2800" dirty="0"/>
                  <a:t> </a:t>
                </a:r>
                <a:r>
                  <a:rPr lang="en-US" sz="2800" dirty="0" err="1"/>
                  <a:t>là</a:t>
                </a:r>
                <a:r>
                  <a:rPr lang="en-US" sz="2800" dirty="0"/>
                  <a:t> </a:t>
                </a:r>
                <a:r>
                  <a:rPr lang="en-US" sz="2800" dirty="0" err="1"/>
                  <a:t>lượng</a:t>
                </a:r>
                <a:r>
                  <a:rPr lang="en-US" sz="2800" dirty="0"/>
                  <a:t> </a:t>
                </a:r>
                <a:r>
                  <a:rPr lang="en-US" sz="2800" dirty="0" err="1"/>
                  <a:t>chất</a:t>
                </a:r>
                <a:r>
                  <a:rPr lang="en-US" sz="2800" dirty="0"/>
                  <a:t> </a:t>
                </a:r>
                <a:r>
                  <a:rPr lang="en-US" sz="2800" dirty="0" err="1"/>
                  <a:t>có</a:t>
                </a:r>
                <a:r>
                  <a:rPr lang="en-US" sz="2800" dirty="0"/>
                  <a:t> </a:t>
                </a:r>
                <a:r>
                  <a:rPr lang="en-US" sz="2800" dirty="0" err="1"/>
                  <a:t>chứa</a:t>
                </a:r>
                <a:r>
                  <a:rPr lang="en-US" sz="2800" dirty="0"/>
                  <a:t> N</a:t>
                </a:r>
                <a:r>
                  <a:rPr lang="en-US" sz="2800" baseline="-25000" dirty="0"/>
                  <a:t>A </a:t>
                </a:r>
                <a:r>
                  <a:rPr lang="en-US" sz="2800" dirty="0"/>
                  <a:t>(6,022 × 10</a:t>
                </a:r>
                <a:r>
                  <a:rPr lang="en-US" sz="2800" baseline="30000" dirty="0"/>
                  <a:t>23</a:t>
                </a:r>
                <a:r>
                  <a:rPr lang="en-US" sz="2800" dirty="0"/>
                  <a:t>) </a:t>
                </a:r>
                <a:r>
                  <a:rPr lang="en-US" sz="2800" dirty="0" err="1"/>
                  <a:t>nguyên</a:t>
                </a:r>
                <a:r>
                  <a:rPr lang="en-US" sz="2800" dirty="0"/>
                  <a:t> </a:t>
                </a:r>
                <a:r>
                  <a:rPr lang="en-US" sz="2800" dirty="0" err="1"/>
                  <a:t>tử</a:t>
                </a:r>
                <a:r>
                  <a:rPr lang="en-US" sz="2800" dirty="0"/>
                  <a:t> </a:t>
                </a:r>
                <a:r>
                  <a:rPr lang="en-US" sz="2800" dirty="0" err="1"/>
                  <a:t>hoặc</a:t>
                </a:r>
                <a:r>
                  <a:rPr lang="en-US" sz="2800" dirty="0"/>
                  <a:t> </a:t>
                </a:r>
                <a:r>
                  <a:rPr lang="en-US" sz="2800" dirty="0" err="1"/>
                  <a:t>phân</a:t>
                </a:r>
                <a:r>
                  <a:rPr lang="en-US" sz="2800" dirty="0"/>
                  <a:t> </a:t>
                </a:r>
                <a:r>
                  <a:rPr lang="en-US" sz="2800" dirty="0" err="1"/>
                  <a:t>tử</a:t>
                </a:r>
                <a:r>
                  <a:rPr lang="en-US" sz="2800" dirty="0"/>
                  <a:t> </a:t>
                </a:r>
                <a:r>
                  <a:rPr lang="en-US" sz="2800" dirty="0" err="1"/>
                  <a:t>của</a:t>
                </a:r>
                <a:r>
                  <a:rPr lang="en-US" sz="2800" dirty="0"/>
                  <a:t> </a:t>
                </a:r>
                <a:r>
                  <a:rPr lang="en-US" sz="2800" dirty="0" err="1"/>
                  <a:t>chất</a:t>
                </a:r>
                <a:r>
                  <a:rPr lang="en-US" sz="2800" dirty="0"/>
                  <a:t> </a:t>
                </a:r>
                <a:r>
                  <a:rPr lang="en-US" sz="2800" dirty="0" err="1"/>
                  <a:t>đó</a:t>
                </a:r>
                <a:r>
                  <a:rPr lang="en-US" sz="2800" dirty="0"/>
                  <a:t>. </a:t>
                </a:r>
                <a:r>
                  <a:rPr lang="en-US" sz="2800" dirty="0" err="1"/>
                  <a:t>Vậy</a:t>
                </a:r>
                <a:r>
                  <a:rPr lang="en-US" sz="2800" dirty="0"/>
                  <a:t>:</a:t>
                </a:r>
              </a:p>
              <a:p>
                <a:r>
                  <a:rPr lang="en-US" sz="2800" dirty="0"/>
                  <a:t>a) 0,25 </a:t>
                </a:r>
                <a:r>
                  <a:rPr lang="en-US" sz="2800" dirty="0" err="1"/>
                  <a:t>mol</a:t>
                </a:r>
                <a:r>
                  <a:rPr lang="en-US" sz="2800" dirty="0"/>
                  <a:t> </a:t>
                </a:r>
                <a:r>
                  <a:rPr lang="en-US" sz="2800" dirty="0" err="1"/>
                  <a:t>nguyên</a:t>
                </a:r>
                <a:r>
                  <a:rPr lang="en-US" sz="2800" dirty="0"/>
                  <a:t> </a:t>
                </a:r>
                <a:r>
                  <a:rPr lang="en-US" sz="2800" dirty="0" err="1"/>
                  <a:t>tử</a:t>
                </a:r>
                <a:r>
                  <a:rPr lang="en-US" sz="2800" dirty="0"/>
                  <a:t> C </a:t>
                </a:r>
                <a:r>
                  <a:rPr lang="en-US" sz="2800" dirty="0" err="1"/>
                  <a:t>có</a:t>
                </a:r>
                <a:r>
                  <a:rPr lang="en-US" sz="2800" dirty="0"/>
                  <a:t> 0,25 × 6,022 × 10</a:t>
                </a:r>
                <a:r>
                  <a:rPr lang="en-US" sz="2800" baseline="30000" dirty="0"/>
                  <a:t>23</a:t>
                </a:r>
                <a:r>
                  <a:rPr lang="en-US" sz="2800" dirty="0"/>
                  <a:t> = 1,5055 × 10</a:t>
                </a:r>
                <a:r>
                  <a:rPr lang="en-US" sz="2800" baseline="30000" dirty="0"/>
                  <a:t>23</a:t>
                </a:r>
                <a:r>
                  <a:rPr lang="en-US" sz="2800" dirty="0"/>
                  <a:t> </a:t>
                </a:r>
                <a:r>
                  <a:rPr lang="en-US" sz="2800" dirty="0" err="1"/>
                  <a:t>nguyên</a:t>
                </a:r>
                <a:r>
                  <a:rPr lang="en-US" sz="2800" dirty="0"/>
                  <a:t> </a:t>
                </a:r>
                <a:r>
                  <a:rPr lang="en-US" sz="2800" dirty="0" err="1"/>
                  <a:t>tử</a:t>
                </a:r>
                <a:r>
                  <a:rPr lang="en-US" sz="2800" dirty="0"/>
                  <a:t> C.</a:t>
                </a:r>
              </a:p>
              <a:p>
                <a:r>
                  <a:rPr lang="en-US" sz="2800" dirty="0"/>
                  <a:t>b) 0,002 </a:t>
                </a:r>
                <a:r>
                  <a:rPr lang="en-US" sz="2800" dirty="0" err="1"/>
                  <a:t>mol</a:t>
                </a:r>
                <a:r>
                  <a:rPr lang="en-US" sz="2800" dirty="0"/>
                  <a:t> </a:t>
                </a:r>
                <a:r>
                  <a:rPr lang="en-US" sz="2800" dirty="0" err="1"/>
                  <a:t>phân</a:t>
                </a:r>
                <a:r>
                  <a:rPr lang="en-US" sz="2800" dirty="0"/>
                  <a:t> </a:t>
                </a:r>
                <a:r>
                  <a:rPr lang="en-US" sz="2800" dirty="0" err="1"/>
                  <a:t>tử</a:t>
                </a:r>
                <a:r>
                  <a:rPr lang="en-US" sz="2800" dirty="0"/>
                  <a:t> I</a:t>
                </a:r>
                <a:r>
                  <a:rPr lang="en-US" sz="2800" baseline="-25000" dirty="0"/>
                  <a:t>2</a:t>
                </a:r>
                <a:r>
                  <a:rPr lang="en-US" sz="2800" dirty="0"/>
                  <a:t> </a:t>
                </a:r>
                <a:r>
                  <a:rPr lang="en-US" sz="2800" dirty="0" err="1"/>
                  <a:t>có</a:t>
                </a:r>
                <a:r>
                  <a:rPr lang="en-US" sz="2800" dirty="0"/>
                  <a:t> 0,002 × 6,022 × 10</a:t>
                </a:r>
                <a:r>
                  <a:rPr lang="en-US" sz="2800" baseline="30000" dirty="0"/>
                  <a:t>23</a:t>
                </a:r>
                <a:r>
                  <a:rPr lang="en-US" sz="2800" dirty="0"/>
                  <a:t> = 1,2044 × 10</a:t>
                </a:r>
                <a:r>
                  <a:rPr lang="en-US" sz="2800" baseline="30000" dirty="0"/>
                  <a:t>21</a:t>
                </a:r>
                <a:r>
                  <a:rPr lang="en-US" sz="2800" dirty="0"/>
                  <a:t> </a:t>
                </a:r>
                <a:r>
                  <a:rPr lang="en-US" sz="2800" dirty="0" err="1"/>
                  <a:t>phân</a:t>
                </a:r>
                <a:r>
                  <a:rPr lang="en-US" sz="2800" dirty="0"/>
                  <a:t> </a:t>
                </a:r>
                <a:r>
                  <a:rPr lang="en-US" sz="2800" dirty="0" err="1"/>
                  <a:t>tử</a:t>
                </a:r>
                <a:r>
                  <a:rPr lang="en-US" sz="2800" dirty="0"/>
                  <a:t> I</a:t>
                </a:r>
                <a:r>
                  <a:rPr lang="en-US" sz="2800" baseline="-25000" dirty="0"/>
                  <a:t>2</a:t>
                </a:r>
                <a:r>
                  <a:rPr lang="en-US" sz="2800" dirty="0"/>
                  <a:t>.</a:t>
                </a:r>
              </a:p>
              <a:p>
                <a:r>
                  <a:rPr lang="en-US" sz="2800" dirty="0"/>
                  <a:t>c) 2 </a:t>
                </a:r>
                <a:r>
                  <a:rPr lang="en-US" sz="2800" dirty="0" err="1"/>
                  <a:t>mol</a:t>
                </a:r>
                <a:r>
                  <a:rPr lang="en-US" sz="2800" dirty="0"/>
                  <a:t> </a:t>
                </a:r>
                <a:r>
                  <a:rPr lang="en-US" sz="2800" dirty="0" err="1"/>
                  <a:t>phân</a:t>
                </a:r>
                <a:r>
                  <a:rPr lang="en-US" sz="2800" dirty="0"/>
                  <a:t> </a:t>
                </a:r>
                <a:r>
                  <a:rPr lang="en-US" sz="2800" dirty="0" err="1"/>
                  <a:t>tử</a:t>
                </a:r>
                <a:r>
                  <a:rPr lang="en-US" sz="2800" dirty="0"/>
                  <a:t> H</a:t>
                </a:r>
                <a:r>
                  <a:rPr lang="en-US" sz="2800" baseline="-25000" dirty="0"/>
                  <a:t>2</a:t>
                </a:r>
                <a:r>
                  <a:rPr lang="en-US" sz="2800" dirty="0"/>
                  <a:t>O </a:t>
                </a:r>
                <a:r>
                  <a:rPr lang="en-US" sz="2800" dirty="0" err="1"/>
                  <a:t>có</a:t>
                </a:r>
                <a:r>
                  <a:rPr lang="en-US" sz="2800" dirty="0"/>
                  <a:t> 2 × 6,022 × 10</a:t>
                </a:r>
                <a:r>
                  <a:rPr lang="en-US" sz="2800" baseline="30000" dirty="0"/>
                  <a:t>23</a:t>
                </a:r>
                <a:r>
                  <a:rPr lang="en-US" sz="2800" dirty="0"/>
                  <a:t> = 1,2044 × 10</a:t>
                </a:r>
                <a:r>
                  <a:rPr lang="en-US" sz="2800" baseline="30000" dirty="0"/>
                  <a:t>24</a:t>
                </a:r>
                <a:r>
                  <a:rPr lang="en-US" sz="2800" dirty="0"/>
                  <a:t> </a:t>
                </a:r>
                <a:r>
                  <a:rPr lang="en-US" sz="2800" dirty="0" err="1"/>
                  <a:t>phân</a:t>
                </a:r>
                <a:r>
                  <a:rPr lang="en-US" sz="2800" dirty="0"/>
                  <a:t> </a:t>
                </a:r>
                <a:r>
                  <a:rPr lang="en-US" sz="2800" dirty="0" err="1"/>
                  <a:t>tử</a:t>
                </a:r>
                <a:r>
                  <a:rPr lang="en-US" sz="2800" dirty="0"/>
                  <a:t> H</a:t>
                </a:r>
                <a:r>
                  <a:rPr lang="en-US" sz="2800" baseline="-25000" dirty="0"/>
                  <a:t>2</a:t>
                </a:r>
                <a:r>
                  <a:rPr lang="en-US" sz="2800" dirty="0"/>
                  <a:t>O.</a:t>
                </a:r>
              </a:p>
              <a:p>
                <a:r>
                  <a:rPr lang="en-US" sz="2800" dirty="0">
                    <a:solidFill>
                      <a:srgbClr val="FF0000"/>
                    </a:solidFill>
                  </a:rPr>
                  <a:t>BT 2:</a:t>
                </a:r>
              </a:p>
              <a:p>
                <a:r>
                  <a:rPr lang="en-US" sz="2800" dirty="0"/>
                  <a:t>a) </a:t>
                </a:r>
                <a:r>
                  <a:rPr lang="en-US" sz="2800" dirty="0" err="1"/>
                  <a:t>Số</a:t>
                </a:r>
                <a:r>
                  <a:rPr lang="en-US" sz="2800" dirty="0"/>
                  <a:t> </a:t>
                </a:r>
                <a:r>
                  <a:rPr lang="en-US" sz="2800" dirty="0" err="1"/>
                  <a:t>mol</a:t>
                </a:r>
                <a:r>
                  <a:rPr lang="en-US" sz="2800" dirty="0"/>
                  <a:t> </a:t>
                </a:r>
                <a:r>
                  <a:rPr lang="en-US" sz="2800" dirty="0" err="1"/>
                  <a:t>phân</a:t>
                </a:r>
                <a:r>
                  <a:rPr lang="en-US" sz="2800" dirty="0"/>
                  <a:t> </a:t>
                </a:r>
                <a:r>
                  <a:rPr lang="en-US" sz="2800" dirty="0" err="1"/>
                  <a:t>tử</a:t>
                </a:r>
                <a:r>
                  <a:rPr lang="en-US" sz="2800" dirty="0"/>
                  <a:t> Fe</a:t>
                </a:r>
                <a:r>
                  <a:rPr lang="en-US" sz="2800" baseline="-25000" dirty="0"/>
                  <a:t>2</a:t>
                </a:r>
                <a:r>
                  <a:rPr lang="en-US" sz="2800" dirty="0"/>
                  <a:t>O</a:t>
                </a:r>
                <a:r>
                  <a:rPr lang="en-US" sz="2800" baseline="-25000" dirty="0"/>
                  <a:t>3</a:t>
                </a:r>
                <a:r>
                  <a:rPr lang="en-US" sz="2800" dirty="0"/>
                  <a:t> </a:t>
                </a:r>
                <a:r>
                  <a:rPr lang="en-US" sz="2800" dirty="0" err="1"/>
                  <a:t>là</a:t>
                </a:r>
                <a:r>
                  <a:rPr lang="en-US" sz="2800" dirty="0"/>
                  <a:t> </a:t>
                </a:r>
                <a14:m>
                  <m:oMath xmlns:m="http://schemas.openxmlformats.org/officeDocument/2006/math">
                    <m:f>
                      <m:fPr>
                        <m:ctrlPr>
                          <a:rPr lang="en-US" sz="2800" i="1">
                            <a:latin typeface="Cambria Math"/>
                          </a:rPr>
                        </m:ctrlPr>
                      </m:fPr>
                      <m:num>
                        <m:r>
                          <a:rPr lang="en-US" sz="2800" i="1">
                            <a:latin typeface="Cambria Math" panose="02040503050406030204" pitchFamily="18" charset="0"/>
                          </a:rPr>
                          <m:t>1,2204.</m:t>
                        </m:r>
                        <m:sSup>
                          <m:sSupPr>
                            <m:ctrlPr>
                              <a:rPr lang="en-US" sz="2800" i="1">
                                <a:latin typeface="Cambria Math"/>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dirty="0"/>
              </a:p>
              <a:p>
                <a:r>
                  <a:rPr lang="en-US" sz="2800" dirty="0"/>
                  <a:t>b) </a:t>
                </a:r>
                <a:r>
                  <a:rPr lang="en-US" sz="2800" dirty="0" err="1"/>
                  <a:t>Số</a:t>
                </a:r>
                <a:r>
                  <a:rPr lang="en-US" sz="2800" dirty="0"/>
                  <a:t> </a:t>
                </a:r>
                <a:r>
                  <a:rPr lang="en-US" sz="2800" dirty="0" err="1"/>
                  <a:t>mol</a:t>
                </a:r>
                <a:r>
                  <a:rPr lang="en-US" sz="2800" dirty="0"/>
                  <a:t> </a:t>
                </a:r>
                <a:r>
                  <a:rPr lang="en-US" sz="2800" dirty="0" err="1"/>
                  <a:t>nguyên</a:t>
                </a:r>
                <a:r>
                  <a:rPr lang="en-US" sz="2800" dirty="0"/>
                  <a:t> </a:t>
                </a:r>
                <a:r>
                  <a:rPr lang="en-US" sz="2800" dirty="0" err="1"/>
                  <a:t>tử</a:t>
                </a:r>
                <a:r>
                  <a:rPr lang="en-US" sz="2800" dirty="0"/>
                  <a:t> Mg </a:t>
                </a:r>
                <a:r>
                  <a:rPr lang="en-US" sz="2800" dirty="0" err="1"/>
                  <a:t>là</a:t>
                </a:r>
                <a:r>
                  <a:rPr lang="en-US" sz="2800" dirty="0"/>
                  <a:t> </a:t>
                </a:r>
                <a14:m>
                  <m:oMath xmlns:m="http://schemas.openxmlformats.org/officeDocument/2006/math">
                    <m:f>
                      <m:fPr>
                        <m:ctrlPr>
                          <a:rPr lang="en-US" sz="2800" i="1">
                            <a:latin typeface="Cambria Math"/>
                          </a:rPr>
                        </m:ctrlPr>
                      </m:fPr>
                      <m:num>
                        <m:r>
                          <a:rPr lang="en-US" sz="2800" i="1">
                            <a:latin typeface="Cambria Math" panose="02040503050406030204" pitchFamily="18" charset="0"/>
                          </a:rPr>
                          <m:t>7,5275.</m:t>
                        </m:r>
                        <m:sSup>
                          <m:sSupPr>
                            <m:ctrlPr>
                              <a:rPr lang="en-US" sz="2800" i="1">
                                <a:latin typeface="Cambria Math"/>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dirty="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xmlns=""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xmlns=""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xmlns=""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xmlns=""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xmlns=""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xmlns=""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xmlns=""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xmlns=""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xmlns=""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xmlns=""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xmlns=""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xmlns=""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xmlns=""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xmlns=""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xmlns=""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xmlns=""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xmlns=""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xmlns=""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xmlns=""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xmlns=""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xmlns=""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xmlns=""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xmlns=""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xmlns=""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xmlns=""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xmlns=""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xmlns=""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xmlns=""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xmlns=""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xmlns=""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xmlns=""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sp>
        <p:nvSpPr>
          <p:cNvPr id="29703" name="Text Box 7">
            <a:extLst>
              <a:ext uri="{FF2B5EF4-FFF2-40B4-BE49-F238E27FC236}">
                <a16:creationId xmlns:a16="http://schemas.microsoft.com/office/drawing/2014/main" xmlns=""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xmlns=""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xmlns=""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a16="http://schemas.microsoft.com/office/drawing/2014/main" xmlns=""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xmlns=""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xmlns=""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xmlns=""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xmlns=""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xmlns=""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xmlns=""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xmlns=""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xmlns=""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xmlns=""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xmlns=""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xmlns=""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xmlns="" val="279878576"/>
                    </a:ext>
                  </a:extLst>
                </a:gridCol>
                <a:gridCol w="2590800">
                  <a:extLst>
                    <a:ext uri="{9D8B030D-6E8A-4147-A177-3AD203B41FA5}">
                      <a16:colId xmlns:a16="http://schemas.microsoft.com/office/drawing/2014/main" xmlns="" val="2662996000"/>
                    </a:ext>
                  </a:extLst>
                </a:gridCol>
                <a:gridCol w="2183954">
                  <a:extLst>
                    <a:ext uri="{9D8B030D-6E8A-4147-A177-3AD203B41FA5}">
                      <a16:colId xmlns:a16="http://schemas.microsoft.com/office/drawing/2014/main" xmlns="" val="438624228"/>
                    </a:ext>
                  </a:extLst>
                </a:gridCol>
                <a:gridCol w="1605727">
                  <a:extLst>
                    <a:ext uri="{9D8B030D-6E8A-4147-A177-3AD203B41FA5}">
                      <a16:colId xmlns:a16="http://schemas.microsoft.com/office/drawing/2014/main" xmlns=""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81132137"/>
                  </a:ext>
                </a:extLst>
              </a:tr>
            </a:tbl>
          </a:graphicData>
        </a:graphic>
      </p:graphicFrame>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xmlns=""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xmlns="" val="279878576"/>
                    </a:ext>
                  </a:extLst>
                </a:gridCol>
                <a:gridCol w="2590800">
                  <a:extLst>
                    <a:ext uri="{9D8B030D-6E8A-4147-A177-3AD203B41FA5}">
                      <a16:colId xmlns:a16="http://schemas.microsoft.com/office/drawing/2014/main" xmlns="" val="2662996000"/>
                    </a:ext>
                  </a:extLst>
                </a:gridCol>
                <a:gridCol w="2183954">
                  <a:extLst>
                    <a:ext uri="{9D8B030D-6E8A-4147-A177-3AD203B41FA5}">
                      <a16:colId xmlns:a16="http://schemas.microsoft.com/office/drawing/2014/main" xmlns="" val="438624228"/>
                    </a:ext>
                  </a:extLst>
                </a:gridCol>
                <a:gridCol w="1605727">
                  <a:extLst>
                    <a:ext uri="{9D8B030D-6E8A-4147-A177-3AD203B41FA5}">
                      <a16:colId xmlns:a16="http://schemas.microsoft.com/office/drawing/2014/main" xmlns=""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81132137"/>
                  </a:ext>
                </a:extLst>
              </a:tr>
            </a:tbl>
          </a:graphicData>
        </a:graphic>
      </p:graphicFrame>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xmlns=""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xmlns=""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xmlns=""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xmlns=""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xmlns=""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xmlns=""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xmlns=""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xmlns=""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xmlns=""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xmlns=""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xmlns=""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xmlns=""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xmlns=""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xmlns=""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3"/>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xmlns="" id="{1487B75C-3857-549A-E199-A11C4A826FBC}"/>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xmlns=""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xmlns=""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5"/>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xmlns=""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spid="_x0000_s1026" r:id="rId6" imgW="444307" imgH="393529" progId="Equation.DSMT4">
                  <p:embed/>
                </p:oleObj>
              </mc:Choice>
              <mc:Fallback>
                <p:oleObj r:id="rId6" imgW="444307" imgH="393529"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xmlns=""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3"/>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xmlns=""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xmlns=""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xmlns=""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ỏ</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dirty="0">
                  <a:cs typeface="Arial" panose="020B0604020202020204" pitchFamily="34" charset="0"/>
                </a:endParaRPr>
              </a:p>
              <a:p>
                <a:pPr lvl="0"/>
                <a:endParaRPr lang="pt-BR" sz="3200" i="1" dirty="0">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dirty="0">
                  <a:ln>
                    <a:noFill/>
                  </a:ln>
                  <a:solidFill>
                    <a:srgbClr val="FF0000"/>
                  </a:solidFill>
                  <a:effectLst/>
                  <a:cs typeface="Arial" panose="020B0604020202020204" pitchFamily="34" charset="0"/>
                </a:endParaRPr>
              </a:p>
              <a:p>
                <a:pPr lvl="0"/>
                <a:endParaRPr lang="en-US" altLang="en-US" sz="3200" dirty="0">
                  <a:solidFill>
                    <a:srgbClr val="FF0000"/>
                  </a:solidFill>
                  <a:cs typeface="Arial" panose="020B0604020202020204" pitchFamily="34" charset="0"/>
                </a:endParaRPr>
              </a:p>
              <a:p>
                <a:r>
                  <a:rPr kumimoji="0" lang="pt-BR" altLang="en-US" sz="3200" b="0"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dirty="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dirty="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4"/>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xmlns=""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spid="_x0000_s2050" r:id="rId5" imgW="444307" imgH="393529" progId="Equation.DSMT4">
                  <p:embed/>
                </p:oleObj>
              </mc:Choice>
              <mc:Fallback>
                <p:oleObj r:id="rId5" imgW="444307" imgH="393529" progId="Equation.DSMT4">
                  <p:embed/>
                  <p:pic>
                    <p:nvPicPr>
                      <p:cNvPr id="15" name="Object 14">
                        <a:extLst>
                          <a:ext uri="{FF2B5EF4-FFF2-40B4-BE49-F238E27FC236}">
                            <a16:creationId xmlns:a16="http://schemas.microsoft.com/office/drawing/2014/main" xmlns="" id="{F5781AD9-43C1-58D2-8641-23F9EE651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xmlns=""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33249"/>
            <a:ext cx="12261522" cy="6859588"/>
          </a:xfrm>
          <a:prstGeom prst="rect">
            <a:avLst/>
          </a:prstGeom>
        </p:spPr>
      </p:pic>
      <p:grpSp>
        <p:nvGrpSpPr>
          <p:cNvPr id="9" name="Group 8">
            <a:extLst>
              <a:ext uri="{FF2B5EF4-FFF2-40B4-BE49-F238E27FC236}">
                <a16:creationId xmlns:a16="http://schemas.microsoft.com/office/drawing/2014/main" xmlns="" id="{79C5F9D1-C390-0463-8CD9-A51E994EAEFB}"/>
              </a:ext>
            </a:extLst>
          </p:cNvPr>
          <p:cNvGrpSpPr/>
          <p:nvPr/>
        </p:nvGrpSpPr>
        <p:grpSpPr>
          <a:xfrm rot="19547218">
            <a:off x="3413758" y="2294314"/>
            <a:ext cx="1759527" cy="3477491"/>
            <a:chOff x="2798618" y="2244436"/>
            <a:chExt cx="1759527" cy="3477491"/>
          </a:xfrm>
        </p:grpSpPr>
        <p:pic>
          <p:nvPicPr>
            <p:cNvPr id="18438" name="Picture 6">
              <a:extLst>
                <a:ext uri="{FF2B5EF4-FFF2-40B4-BE49-F238E27FC236}">
                  <a16:creationId xmlns:a16="http://schemas.microsoft.com/office/drawing/2014/main" xmlns=""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xmlns="" id="{2D9916D9-1286-4B98-CA8E-F8D6C97D8704}"/>
              </a:ext>
            </a:extLst>
          </p:cNvPr>
          <p:cNvGrpSpPr/>
          <p:nvPr/>
        </p:nvGrpSpPr>
        <p:grpSpPr>
          <a:xfrm rot="498353">
            <a:off x="4557355" y="2244436"/>
            <a:ext cx="1759527" cy="3477491"/>
            <a:chOff x="7051170" y="2105891"/>
            <a:chExt cx="1759527" cy="3477491"/>
          </a:xfrm>
        </p:grpSpPr>
        <p:pic>
          <p:nvPicPr>
            <p:cNvPr id="3" name="Picture 6">
              <a:extLst>
                <a:ext uri="{FF2B5EF4-FFF2-40B4-BE49-F238E27FC236}">
                  <a16:creationId xmlns:a16="http://schemas.microsoft.com/office/drawing/2014/main" xmlns=""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xmlns="" id="{E585B62F-2D4A-588C-515B-CE7A67D9E7EA}"/>
              </a:ext>
            </a:extLst>
          </p:cNvPr>
          <p:cNvSpPr txBox="1"/>
          <p:nvPr/>
        </p:nvSpPr>
        <p:spPr>
          <a:xfrm>
            <a:off x="558822" y="311531"/>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dirty="0">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ELF">
            <a:extLst>
              <a:ext uri="{FF2B5EF4-FFF2-40B4-BE49-F238E27FC236}">
                <a16:creationId xmlns:a16="http://schemas.microsoft.com/office/drawing/2014/main" xmlns="" id="{8B5C8DA4-29A0-5D62-13C4-FBE0735C4F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5702" y="3776421"/>
            <a:ext cx="2119762" cy="273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peech Bubble: Rectangle with Corners Rounded 4">
            <a:extLst>
              <a:ext uri="{FF2B5EF4-FFF2-40B4-BE49-F238E27FC236}">
                <a16:creationId xmlns:a16="http://schemas.microsoft.com/office/drawing/2014/main" xmlns="" id="{DCBC332B-9D40-7D9A-E0B2-17A0F68936E5}"/>
              </a:ext>
            </a:extLst>
          </p:cNvPr>
          <p:cNvSpPr/>
          <p:nvPr/>
        </p:nvSpPr>
        <p:spPr>
          <a:xfrm>
            <a:off x="7001976" y="838285"/>
            <a:ext cx="4911221" cy="3695192"/>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7A291CB6-7796-CA3B-93C6-43F095809BE9}"/>
              </a:ext>
            </a:extLst>
          </p:cNvPr>
          <p:cNvSpPr txBox="1"/>
          <p:nvPr/>
        </p:nvSpPr>
        <p:spPr>
          <a:xfrm>
            <a:off x="7298594" y="1077078"/>
            <a:ext cx="4275496" cy="3356303"/>
          </a:xfrm>
          <a:prstGeom prst="rect">
            <a:avLst/>
          </a:prstGeom>
          <a:noFill/>
        </p:spPr>
        <p:txBody>
          <a:bodyPr wrap="square">
            <a:spAutoFit/>
          </a:bodyPr>
          <a:lstStyle/>
          <a:p>
            <a:pPr marR="45720" algn="just" fontAlgn="base">
              <a:lnSpc>
                <a:spcPct val="107000"/>
              </a:lnSpc>
            </a:pPr>
            <a:r>
              <a:rPr lang="nl-NL" sz="4000" i="1" dirty="0"/>
              <a:t>Để xác định khí A nặng hay nhẹ hơn khí B bao nhiêu lần, ta dựa vào cơ sở khoa học nào ?</a:t>
            </a:r>
            <a:endParaRPr lang="en-US" sz="5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4A15F8B3-FCD8-B150-FDC2-BF30845B6134}"/>
              </a:ext>
            </a:extLst>
          </p:cNvPr>
          <p:cNvGrpSpPr/>
          <p:nvPr/>
        </p:nvGrpSpPr>
        <p:grpSpPr>
          <a:xfrm>
            <a:off x="2899" y="1902484"/>
            <a:ext cx="5574939" cy="2381630"/>
            <a:chOff x="2899" y="4170589"/>
            <a:chExt cx="5574939" cy="4122890"/>
          </a:xfrm>
        </p:grpSpPr>
        <p:sp>
          <p:nvSpPr>
            <p:cNvPr id="11" name="Speech Bubble: Rectangle with Corners Rounded 10">
              <a:extLst>
                <a:ext uri="{FF2B5EF4-FFF2-40B4-BE49-F238E27FC236}">
                  <a16:creationId xmlns:a16="http://schemas.microsoft.com/office/drawing/2014/main" xmlns="" id="{D872B533-680F-AEC2-5997-09930B14DB1C}"/>
                </a:ext>
              </a:extLst>
            </p:cNvPr>
            <p:cNvSpPr/>
            <p:nvPr/>
          </p:nvSpPr>
          <p:spPr>
            <a:xfrm>
              <a:off x="2899" y="4170589"/>
              <a:ext cx="5574939" cy="412289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FAAF83A0-FCCB-C9E5-2C59-28660055C672}"/>
                </a:ext>
              </a:extLst>
            </p:cNvPr>
            <p:cNvSpPr txBox="1"/>
            <p:nvPr/>
          </p:nvSpPr>
          <p:spPr>
            <a:xfrm>
              <a:off x="198773" y="4257313"/>
              <a:ext cx="5247093" cy="3763665"/>
            </a:xfrm>
            <a:prstGeom prst="rect">
              <a:avLst/>
            </a:prstGeom>
            <a:noFill/>
          </p:spPr>
          <p:txBody>
            <a:bodyPr wrap="square">
              <a:spAutoFit/>
            </a:bodyPr>
            <a:lstStyle/>
            <a:p>
              <a:pPr marL="0" marR="0" algn="just">
                <a:lnSpc>
                  <a:spcPct val="107000"/>
                </a:lnSpc>
                <a:spcBef>
                  <a:spcPts val="0"/>
                </a:spcBef>
                <a:spcAft>
                  <a:spcPts val="300"/>
                </a:spcAft>
              </a:pPr>
              <a:r>
                <a:rPr lang="nl-NL" sz="3200" i="1" dirty="0">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243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4089 0.20019 L -0.04089 0.20042 C -0.05222 0.20736 -0.08777 0.22564 -0.08907 0.23814 C -0.08946 0.24601 -0.08725 0.25434 -0.08139 0.26198 C -0.07553 0.26962 -0.0293 0.29114 -0.02253 0.2953 C -0.01536 0.2997 -0.00898 0.30456 -0.00404 0.30942 C 0.01172 0.32446 0.0112 0.32516 0.01849 0.3365 C 0.01667 0.3402 0.01888 0.3446 0.01433 0.34761 C -0.00495 0.36057 -0.02253 0.36196 -0.04454 0.37144 C -0.05443 0.37561 -0.05756 0.37908 -0.06303 0.38417 C -0.05717 0.39112 -0.05352 0.39829 -0.04454 0.40477 C -0.0405 0.40778 -0.0293 0.40801 -0.02604 0.41125 C -0.02292 0.41449 -0.03646 0.42421 -0.03737 0.42699 C -0.0392 0.4337 -0.03737 0.44064 -0.03737 0.44758 L -0.03737 0.44782 L -0.03737 0.48901 " pathEditMode="relative" rAng="0" ptsTypes="AAAAAAAAAAAAAAAA">
                                      <p:cBhvr>
                                        <p:cTn id="10" dur="2000" fill="hold"/>
                                        <p:tgtEl>
                                          <p:spTgt spid="12"/>
                                        </p:tgtEl>
                                        <p:attrNameLst>
                                          <p:attrName>ppt_x</p:attrName>
                                          <p:attrName>ppt_y</p:attrName>
                                        </p:attrNameLst>
                                      </p:cBhvr>
                                      <p:rCtr x="534" y="14441"/>
                                    </p:animMotion>
                                  </p:childTnLst>
                                </p:cTn>
                              </p:par>
                              <p:par>
                                <p:cTn id="11" presetID="0" presetClass="path" presetSubtype="0" accel="50000" decel="50000" fill="hold" nodeType="withEffect">
                                  <p:stCondLst>
                                    <p:cond delay="0"/>
                                  </p:stCondLst>
                                  <p:childTnLst>
                                    <p:animMotion origin="layout" path="M 0.00299 -0.28443 L 0.00299 -0.2842 C -0.00248 -0.29415 -0.01224 -0.31012 -0.01367 -0.3203 C -0.01472 -0.32747 -0.0142 -0.33465 -0.0125 -0.34159 C -0.01224 -0.34321 -0.00977 -0.34437 -0.00781 -0.34506 C -0.00378 -0.34691 0.00091 -0.34807 0.00534 -0.34923 C 0.01693 -0.3527 0.01953 -0.35293 0.03164 -0.35548 C 0.03112 -0.35825 0.03216 -0.36126 0.03034 -0.36381 C 0.02735 -0.3682 0.02149 -0.37168 0.01732 -0.37561 C 0.01393 -0.37862 0.01094 -0.38186 0.00768 -0.3851 C 0.00286 -0.39922 0.00534 -0.38973 0.00534 -0.41403 L 0.00534 -0.4138 L 0.00898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0"/>
                                        </p:tgtEl>
                                        <p:attrNameLst>
                                          <p:attrName>ppt_x</p:attrName>
                                        </p:attrNameLst>
                                      </p:cBhvr>
                                      <p:tavLst>
                                        <p:tav tm="0">
                                          <p:val>
                                            <p:strVal val="ppt_x"/>
                                          </p:val>
                                        </p:tav>
                                        <p:tav tm="100000">
                                          <p:val>
                                            <p:strVal val="ppt_x"/>
                                          </p:val>
                                        </p:tav>
                                      </p:tavLst>
                                    </p:anim>
                                    <p:anim calcmode="lin" valueType="num">
                                      <p:cBhvr additive="base">
                                        <p:cTn id="28" dur="500"/>
                                        <p:tgtEl>
                                          <p:spTgt spid="10"/>
                                        </p:tgtEl>
                                        <p:attrNameLst>
                                          <p:attrName>ppt_y</p:attrName>
                                        </p:attrNameLst>
                                      </p:cBhvr>
                                      <p:tavLst>
                                        <p:tav tm="0">
                                          <p:val>
                                            <p:strVal val="ppt_y"/>
                                          </p:val>
                                        </p:tav>
                                        <p:tav tm="100000">
                                          <p:val>
                                            <p:strVal val="1+ppt_h/2"/>
                                          </p:val>
                                        </p:tav>
                                      </p:tavLst>
                                    </p:anim>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5"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A5472EF8-16B5-E5E4-84C9-753908EE66D2}"/>
              </a:ext>
            </a:extLst>
          </p:cNvPr>
          <p:cNvGrpSpPr/>
          <p:nvPr/>
        </p:nvGrpSpPr>
        <p:grpSpPr>
          <a:xfrm>
            <a:off x="568166" y="1004711"/>
            <a:ext cx="11054080" cy="1755114"/>
            <a:chOff x="568166" y="1004711"/>
            <a:chExt cx="11054080" cy="3038314"/>
          </a:xfrm>
        </p:grpSpPr>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8D66D295-3DB7-B938-C0CA-308B95E890EE}"/>
                </a:ext>
              </a:extLst>
            </p:cNvPr>
            <p:cNvSpPr txBox="1"/>
            <p:nvPr/>
          </p:nvSpPr>
          <p:spPr>
            <a:xfrm>
              <a:off x="905354" y="1436807"/>
              <a:ext cx="10379704" cy="1120243"/>
            </a:xfrm>
            <a:prstGeom prst="rect">
              <a:avLst/>
            </a:prstGeom>
            <a:noFill/>
          </p:spPr>
          <p:txBody>
            <a:bodyPr wrap="square">
              <a:spAutoFit/>
            </a:bodyPr>
            <a:lstStyle/>
            <a:p>
              <a:pPr marL="0" marR="0" algn="just">
                <a:lnSpc>
                  <a:spcPct val="107000"/>
                </a:lnSpc>
                <a:spcBef>
                  <a:spcPts val="0"/>
                </a:spcBef>
                <a:spcAft>
                  <a:spcPts val="300"/>
                </a:spcAft>
              </a:pPr>
              <a:r>
                <a:rPr lang="nl-NL" sz="3200" i="1" dirty="0">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xmlns=""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6146"/>
                                        </p:tgtEl>
                                        <p:attrNameLst>
                                          <p:attrName>r</p:attrName>
                                        </p:attrNameLst>
                                      </p:cBhvr>
                                    </p:animRot>
                                    <p:animRot by="-240000">
                                      <p:cBhvr>
                                        <p:cTn id="9" dur="200" fill="hold">
                                          <p:stCondLst>
                                            <p:cond delay="200"/>
                                          </p:stCondLst>
                                        </p:cTn>
                                        <p:tgtEl>
                                          <p:spTgt spid="6146"/>
                                        </p:tgtEl>
                                        <p:attrNameLst>
                                          <p:attrName>r</p:attrName>
                                        </p:attrNameLst>
                                      </p:cBhvr>
                                    </p:animRot>
                                    <p:animRot by="240000">
                                      <p:cBhvr>
                                        <p:cTn id="10" dur="200" fill="hold">
                                          <p:stCondLst>
                                            <p:cond delay="400"/>
                                          </p:stCondLst>
                                        </p:cTn>
                                        <p:tgtEl>
                                          <p:spTgt spid="6146"/>
                                        </p:tgtEl>
                                        <p:attrNameLst>
                                          <p:attrName>r</p:attrName>
                                        </p:attrNameLst>
                                      </p:cBhvr>
                                    </p:animRot>
                                    <p:animRot by="-240000">
                                      <p:cBhvr>
                                        <p:cTn id="11" dur="200" fill="hold">
                                          <p:stCondLst>
                                            <p:cond delay="600"/>
                                          </p:stCondLst>
                                        </p:cTn>
                                        <p:tgtEl>
                                          <p:spTgt spid="6146"/>
                                        </p:tgtEl>
                                        <p:attrNameLst>
                                          <p:attrName>r</p:attrName>
                                        </p:attrNameLst>
                                      </p:cBhvr>
                                    </p:animRot>
                                    <p:animRot by="120000">
                                      <p:cBhvr>
                                        <p:cTn id="12"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a:rPr>
                        </m:ctrlPr>
                      </m:fPr>
                      <m:num>
                        <m:sSub>
                          <m:sSubPr>
                            <m:ctrlPr>
                              <a:rPr lang="en-US" sz="2800" i="1">
                                <a:solidFill>
                                  <a:srgbClr val="FF0000"/>
                                </a:solidFill>
                                <a:latin typeface="Cambria Math"/>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a:rPr>
                        </m:ctrlPr>
                      </m:fPr>
                      <m:num>
                        <m:sSub>
                          <m:sSubPr>
                            <m:ctrlPr>
                              <a:rPr lang="en-US" sz="2800" i="1">
                                <a:solidFill>
                                  <a:srgbClr val="FF0000"/>
                                </a:solidFill>
                                <a:latin typeface="Cambria Math"/>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a:rPr>
                          </m:ctrlPr>
                        </m:sSubPr>
                        <m:e>
                          <m:r>
                            <a:rPr lang="en-US" sz="2800" i="1">
                              <a:latin typeface="Cambria Math" panose="02040503050406030204" pitchFamily="18" charset="0"/>
                            </a:rPr>
                            <m:t>𝑑</m:t>
                          </m:r>
                        </m:e>
                        <m:sub>
                          <m:f>
                            <m:fPr>
                              <m:type m:val="lin"/>
                              <m:ctrlPr>
                                <a:rPr lang="en-US" sz="2800" i="1">
                                  <a:latin typeface="Cambria Math"/>
                                </a:rPr>
                              </m:ctrlPr>
                            </m:fPr>
                            <m:num>
                              <m:sSub>
                                <m:sSubPr>
                                  <m:ctrlPr>
                                    <a:rPr lang="en-US" sz="2800" i="1">
                                      <a:latin typeface="Cambria Math"/>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a:rPr>
                          </m:ctrlPr>
                        </m:fPr>
                        <m:num>
                          <m:sSub>
                            <m:sSubPr>
                              <m:ctrlPr>
                                <a:rPr lang="en-US" sz="2800" i="1">
                                  <a:latin typeface="Cambria Math"/>
                                </a:rPr>
                              </m:ctrlPr>
                            </m:sSubPr>
                            <m:e>
                              <m:r>
                                <a:rPr lang="en-US" sz="2800" i="1">
                                  <a:latin typeface="Cambria Math" panose="02040503050406030204" pitchFamily="18" charset="0"/>
                                </a:rPr>
                                <m:t>𝑀</m:t>
                              </m:r>
                            </m:e>
                            <m:sub>
                              <m:sSub>
                                <m:sSubPr>
                                  <m:ctrlPr>
                                    <a:rPr lang="en-US" sz="2800" i="1">
                                      <a:latin typeface="Cambria Math"/>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a:rPr>
                          </m:ctrlPr>
                        </m:sSubPr>
                        <m:e>
                          <m:r>
                            <a:rPr lang="en-US" sz="3200" i="1">
                              <a:latin typeface="Cambria Math" panose="02040503050406030204" pitchFamily="18" charset="0"/>
                            </a:rPr>
                            <m:t>𝑑</m:t>
                          </m:r>
                        </m:e>
                        <m:sub>
                          <m:f>
                            <m:fPr>
                              <m:type m:val="lin"/>
                              <m:ctrlPr>
                                <a:rPr lang="en-US" sz="3200" i="1">
                                  <a:latin typeface="Cambria Math"/>
                                </a:rPr>
                              </m:ctrlPr>
                            </m:fPr>
                            <m:num>
                              <m:sSub>
                                <m:sSubPr>
                                  <m:ctrlPr>
                                    <a:rPr lang="en-US" sz="3200" i="1">
                                      <a:latin typeface="Cambria Math"/>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a:rPr>
                          </m:ctrlPr>
                        </m:fPr>
                        <m:num>
                          <m:sSub>
                            <m:sSubPr>
                              <m:ctrlPr>
                                <a:rPr lang="en-US" sz="3200" i="1">
                                  <a:latin typeface="Cambria Math"/>
                                </a:rPr>
                              </m:ctrlPr>
                            </m:sSubPr>
                            <m:e>
                              <m:r>
                                <a:rPr lang="en-US" sz="3200" i="1">
                                  <a:latin typeface="Cambria Math" panose="02040503050406030204" pitchFamily="18" charset="0"/>
                                </a:rPr>
                                <m:t>𝑀</m:t>
                              </m:r>
                            </m:e>
                            <m:sub>
                              <m:sSub>
                                <m:sSubPr>
                                  <m:ctrlPr>
                                    <a:rPr lang="en-US" sz="3200" i="1">
                                      <a:latin typeface="Cambria Math"/>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xmlns=""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xmlns=""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xmlns=""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a:ea typeface="Times New Roman" panose="02020603050405020304" pitchFamily="18" charset="0"/>
                            <a:cs typeface="Times New Roman" panose="02020603050405020304" pitchFamily="18" charset="0"/>
                          </a:rPr>
                        </m:ctrlPr>
                      </m:fPr>
                      <m:num>
                        <m:sSub>
                          <m:sSubPr>
                            <m:ctrlPr>
                              <a:rPr lang="en-US" sz="3200" i="1">
                                <a:effectLst/>
                                <a:latin typeface="Cambria Math"/>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xmlns=""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b="1" u="sng" dirty="0">
                <a:latin typeface="Times New Roman" panose="02020603050405020304" pitchFamily="18" charset="0"/>
                <a:ea typeface="Calibri" panose="020F0502020204030204" pitchFamily="34" charset="0"/>
                <a:cs typeface="Times New Roman" panose="02020603050405020304" pitchFamily="18" charset="0"/>
              </a:rPr>
              <a:t> 1</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pt-BR" sz="2800" dirty="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dirty="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dirty="0">
                <a:latin typeface="Times New Roman" panose="02020603050405020304" pitchFamily="18" charset="0"/>
                <a:ea typeface="Calibri" panose="020F0502020204030204" pitchFamily="34" charset="0"/>
                <a:cs typeface="Times New Roman" panose="02020603050405020304" pitchFamily="18" charset="0"/>
              </a:rPr>
              <a:t>4</a:t>
            </a:r>
            <a:r>
              <a:rPr lang="pt-BR" sz="2800" dirty="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dirty="0">
                <a:latin typeface="Times New Roman" panose="02020603050405020304" pitchFamily="18" charset="0"/>
                <a:ea typeface="Calibri" panose="020F0502020204030204" pitchFamily="34" charset="0"/>
                <a:cs typeface="Times New Roman" panose="02020603050405020304" pitchFamily="18" charset="0"/>
              </a:rPr>
              <a:t>o</a:t>
            </a:r>
            <a:r>
              <a:rPr lang="pt-BR" sz="2800" dirty="0">
                <a:latin typeface="Times New Roman" panose="02020603050405020304" pitchFamily="18" charset="0"/>
                <a:ea typeface="Calibri" panose="020F0502020204030204" pitchFamily="34" charset="0"/>
                <a:cs typeface="Times New Roman" panose="02020603050405020304" pitchFamily="18" charset="0"/>
              </a:rPr>
              <a:t>C, 1 bar).</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dirty="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b="1" u="sng" dirty="0">
                <a:latin typeface="Times New Roman" panose="02020603050405020304" pitchFamily="18" charset="0"/>
                <a:ea typeface="Calibri" panose="020F0502020204030204" pitchFamily="34" charset="0"/>
                <a:cs typeface="Times New Roman" panose="02020603050405020304" pitchFamily="18" charset="0"/>
              </a:rPr>
              <a:t> 2</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xmlns="" val="1309484666"/>
                    </a:ext>
                  </a:extLst>
                </a:gridCol>
                <a:gridCol w="1363667">
                  <a:extLst>
                    <a:ext uri="{9D8B030D-6E8A-4147-A177-3AD203B41FA5}">
                      <a16:colId xmlns:a16="http://schemas.microsoft.com/office/drawing/2014/main" xmlns="" val="464488353"/>
                    </a:ext>
                  </a:extLst>
                </a:gridCol>
                <a:gridCol w="1363667">
                  <a:extLst>
                    <a:ext uri="{9D8B030D-6E8A-4147-A177-3AD203B41FA5}">
                      <a16:colId xmlns:a16="http://schemas.microsoft.com/office/drawing/2014/main" xmlns="" val="368580540"/>
                    </a:ext>
                  </a:extLst>
                </a:gridCol>
                <a:gridCol w="1363667">
                  <a:extLst>
                    <a:ext uri="{9D8B030D-6E8A-4147-A177-3AD203B41FA5}">
                      <a16:colId xmlns:a16="http://schemas.microsoft.com/office/drawing/2014/main" xmlns="" val="1877149354"/>
                    </a:ext>
                  </a:extLst>
                </a:gridCol>
                <a:gridCol w="1363667">
                  <a:extLst>
                    <a:ext uri="{9D8B030D-6E8A-4147-A177-3AD203B41FA5}">
                      <a16:colId xmlns:a16="http://schemas.microsoft.com/office/drawing/2014/main" xmlns="" val="296000950"/>
                    </a:ext>
                  </a:extLst>
                </a:gridCol>
                <a:gridCol w="1363667">
                  <a:extLst>
                    <a:ext uri="{9D8B030D-6E8A-4147-A177-3AD203B41FA5}">
                      <a16:colId xmlns:a16="http://schemas.microsoft.com/office/drawing/2014/main" xmlns="" val="382161565"/>
                    </a:ext>
                  </a:extLst>
                </a:gridCol>
                <a:gridCol w="1703980">
                  <a:extLst>
                    <a:ext uri="{9D8B030D-6E8A-4147-A177-3AD203B41FA5}">
                      <a16:colId xmlns:a16="http://schemas.microsoft.com/office/drawing/2014/main" xmlns="" val="348209129"/>
                    </a:ext>
                  </a:extLst>
                </a:gridCol>
                <a:gridCol w="1363667">
                  <a:extLst>
                    <a:ext uri="{9D8B030D-6E8A-4147-A177-3AD203B41FA5}">
                      <a16:colId xmlns:a16="http://schemas.microsoft.com/office/drawing/2014/main" xmlns=""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40799765"/>
                  </a:ext>
                </a:extLst>
              </a:tr>
            </a:tbl>
          </a:graphicData>
        </a:graphic>
      </p:graphicFrame>
    </p:spTree>
    <p:extLst>
      <p:ext uri="{BB962C8B-B14F-4D97-AF65-F5344CB8AC3E}">
        <p14:creationId xmlns:p14="http://schemas.microsoft.com/office/powerpoint/2010/main" val="24085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3"/>
          <a:srcRect r="878" b="1505"/>
          <a:stretch/>
        </p:blipFill>
        <p:spPr>
          <a:xfrm>
            <a:off x="0" y="0"/>
            <a:ext cx="12261522" cy="6859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a:rPr>
                        </m:ctrlPr>
                      </m:sSubPr>
                      <m:e>
                        <m:r>
                          <a:rPr lang="en-US" sz="4000" i="1">
                            <a:latin typeface="Cambria Math" panose="02040503050406030204" pitchFamily="18" charset="0"/>
                          </a:rPr>
                          <m:t>𝑛</m:t>
                        </m:r>
                      </m:e>
                      <m:sub>
                        <m:sSub>
                          <m:sSubPr>
                            <m:ctrlPr>
                              <a:rPr lang="en-US" sz="4000" i="1">
                                <a:latin typeface="Cambria Math"/>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4"/>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xmlns=""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xmlns=""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spid="_x0000_s3074" r:id="rId5" imgW="1688367" imgH="393529" progId="Equation.DSMT4">
                  <p:embed/>
                </p:oleObj>
              </mc:Choice>
              <mc:Fallback>
                <p:oleObj r:id="rId5" imgW="1688367"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xmlns="" val="1309484666"/>
                    </a:ext>
                  </a:extLst>
                </a:gridCol>
                <a:gridCol w="1363667">
                  <a:extLst>
                    <a:ext uri="{9D8B030D-6E8A-4147-A177-3AD203B41FA5}">
                      <a16:colId xmlns:a16="http://schemas.microsoft.com/office/drawing/2014/main" xmlns="" val="464488353"/>
                    </a:ext>
                  </a:extLst>
                </a:gridCol>
                <a:gridCol w="1363667">
                  <a:extLst>
                    <a:ext uri="{9D8B030D-6E8A-4147-A177-3AD203B41FA5}">
                      <a16:colId xmlns:a16="http://schemas.microsoft.com/office/drawing/2014/main" xmlns="" val="368580540"/>
                    </a:ext>
                  </a:extLst>
                </a:gridCol>
                <a:gridCol w="1363667">
                  <a:extLst>
                    <a:ext uri="{9D8B030D-6E8A-4147-A177-3AD203B41FA5}">
                      <a16:colId xmlns:a16="http://schemas.microsoft.com/office/drawing/2014/main" xmlns="" val="1877149354"/>
                    </a:ext>
                  </a:extLst>
                </a:gridCol>
                <a:gridCol w="1363667">
                  <a:extLst>
                    <a:ext uri="{9D8B030D-6E8A-4147-A177-3AD203B41FA5}">
                      <a16:colId xmlns:a16="http://schemas.microsoft.com/office/drawing/2014/main" xmlns="" val="296000950"/>
                    </a:ext>
                  </a:extLst>
                </a:gridCol>
                <a:gridCol w="1363667">
                  <a:extLst>
                    <a:ext uri="{9D8B030D-6E8A-4147-A177-3AD203B41FA5}">
                      <a16:colId xmlns:a16="http://schemas.microsoft.com/office/drawing/2014/main" xmlns="" val="382161565"/>
                    </a:ext>
                  </a:extLst>
                </a:gridCol>
                <a:gridCol w="1703980">
                  <a:extLst>
                    <a:ext uri="{9D8B030D-6E8A-4147-A177-3AD203B41FA5}">
                      <a16:colId xmlns:a16="http://schemas.microsoft.com/office/drawing/2014/main" xmlns="" val="348209129"/>
                    </a:ext>
                  </a:extLst>
                </a:gridCol>
                <a:gridCol w="1363667">
                  <a:extLst>
                    <a:ext uri="{9D8B030D-6E8A-4147-A177-3AD203B41FA5}">
                      <a16:colId xmlns:a16="http://schemas.microsoft.com/office/drawing/2014/main" xmlns=""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40799765"/>
                  </a:ext>
                </a:extLst>
              </a:tr>
            </a:tbl>
          </a:graphicData>
        </a:graphic>
      </p:graphicFrame>
      <p:sp>
        <p:nvSpPr>
          <p:cNvPr id="6" name="TextBox 5">
            <a:extLst>
              <a:ext uri="{FF2B5EF4-FFF2-40B4-BE49-F238E27FC236}">
                <a16:creationId xmlns:a16="http://schemas.microsoft.com/office/drawing/2014/main" xmlns=""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xmlns=""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xmlns=""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xmlns=""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xmlns=""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xmlns=""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xmlns=""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xmlns=""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xmlns=""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xmlns=""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xmlns=""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xmlns=""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xmlns=""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xmlns=""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xmlns=""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xmlns=""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xmlns=""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xmlns=""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xmlns=""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xmlns=""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xmlns=""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xmlns=""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xmlns=""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xmlns=""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xmlns=""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xmlns=""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xmlns=""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xmlns=""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xmlns=""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xmlns=""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xmlns=""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xmlns=""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xmlns=""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xmlns=""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5"/>
          <a:srcRect r="878" b="1505"/>
          <a:stretch/>
        </p:blipFill>
        <p:spPr>
          <a:xfrm>
            <a:off x="0" y="-41557"/>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xmlns=""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46774" y="3748016"/>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xmlns=""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xmlns=""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xmlns=""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xmlns=""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xmlns=""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dirty="0"/>
              <a:t> ?1. Trong khoa </a:t>
            </a:r>
            <a:r>
              <a:rPr lang="en-US" sz="3200" dirty="0" err="1"/>
              <a:t>học</a:t>
            </a:r>
            <a:r>
              <a:rPr lang="en-US" sz="3200" dirty="0"/>
              <a:t>, 1/12 </a:t>
            </a:r>
            <a:r>
              <a:rPr lang="en-US" sz="3200" dirty="0" err="1"/>
              <a:t>khối</a:t>
            </a:r>
            <a:r>
              <a:rPr lang="en-US" sz="3200" dirty="0"/>
              <a:t> </a:t>
            </a:r>
            <a:r>
              <a:rPr lang="en-US" sz="3200" dirty="0" err="1"/>
              <a:t>lượng</a:t>
            </a:r>
            <a:r>
              <a:rPr lang="en-US" sz="3200" dirty="0"/>
              <a:t> </a:t>
            </a:r>
            <a:r>
              <a:rPr lang="en-US" sz="3200" dirty="0" err="1"/>
              <a:t>nguyên</a:t>
            </a:r>
            <a:r>
              <a:rPr lang="en-US" sz="3200" dirty="0"/>
              <a:t> </a:t>
            </a:r>
            <a:r>
              <a:rPr lang="en-US" sz="3200" dirty="0" err="1"/>
              <a:t>tử</a:t>
            </a:r>
            <a:r>
              <a:rPr lang="en-US" sz="3200" dirty="0"/>
              <a:t> carbon </a:t>
            </a:r>
            <a:r>
              <a:rPr lang="en-US" sz="3200" dirty="0" err="1"/>
              <a:t>được</a:t>
            </a:r>
            <a:r>
              <a:rPr lang="en-US" sz="3200" dirty="0"/>
              <a:t> </a:t>
            </a:r>
            <a:r>
              <a:rPr lang="en-US" sz="3200" dirty="0" err="1"/>
              <a:t>quy</a:t>
            </a:r>
            <a:r>
              <a:rPr lang="en-US" sz="3200" dirty="0"/>
              <a:t> </a:t>
            </a:r>
            <a:r>
              <a:rPr lang="en-US" sz="3200" dirty="0" err="1"/>
              <a:t>ước</a:t>
            </a:r>
            <a:r>
              <a:rPr lang="en-US" sz="3200" dirty="0"/>
              <a:t> </a:t>
            </a:r>
            <a:r>
              <a:rPr lang="en-US" sz="3200" dirty="0" err="1"/>
              <a:t>là</a:t>
            </a:r>
            <a:r>
              <a:rPr lang="en-US" sz="3200" dirty="0"/>
              <a:t> </a:t>
            </a:r>
            <a:r>
              <a:rPr lang="en-US" sz="3200" dirty="0" err="1"/>
              <a:t>đơn</a:t>
            </a:r>
            <a:r>
              <a:rPr lang="en-US" sz="3200" dirty="0"/>
              <a:t> </a:t>
            </a:r>
            <a:r>
              <a:rPr lang="en-US" sz="3200" dirty="0" err="1"/>
              <a:t>vị</a:t>
            </a:r>
            <a:r>
              <a:rPr lang="en-US" sz="3200" dirty="0"/>
              <a:t> </a:t>
            </a:r>
            <a:r>
              <a:rPr lang="en-US" sz="3200" dirty="0" err="1"/>
              <a:t>khối</a:t>
            </a:r>
            <a:r>
              <a:rPr lang="en-US" sz="3200" dirty="0"/>
              <a:t> </a:t>
            </a:r>
            <a:r>
              <a:rPr lang="en-US" sz="3200" dirty="0" err="1"/>
              <a:t>lượng</a:t>
            </a:r>
            <a:r>
              <a:rPr lang="en-US" sz="3200" dirty="0"/>
              <a:t> </a:t>
            </a:r>
            <a:r>
              <a:rPr lang="en-US" sz="3200" dirty="0" err="1"/>
              <a:t>nguyên</a:t>
            </a:r>
            <a:r>
              <a:rPr lang="en-US" sz="3200" dirty="0"/>
              <a:t> </a:t>
            </a:r>
            <a:r>
              <a:rPr lang="en-US" sz="3200" dirty="0" err="1"/>
              <a:t>tử</a:t>
            </a:r>
            <a:r>
              <a:rPr lang="en-US" sz="3200" dirty="0"/>
              <a:t> (amu).</a:t>
            </a:r>
          </a:p>
          <a:p>
            <a:pPr fontAlgn="base"/>
            <a:endParaRPr lang="en-US" sz="3200" dirty="0"/>
          </a:p>
        </p:txBody>
      </p:sp>
    </p:spTree>
    <p:extLst>
      <p:ext uri="{BB962C8B-B14F-4D97-AF65-F5344CB8AC3E}">
        <p14:creationId xmlns:p14="http://schemas.microsoft.com/office/powerpoint/2010/main" val="9986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1550"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1143923"/>
            <a:ext cx="11154886" cy="3320011"/>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8CA6D02-9A5A-0F31-878D-5A3CDEA41794}"/>
              </a:ext>
            </a:extLst>
          </p:cNvPr>
          <p:cNvSpPr txBox="1"/>
          <p:nvPr/>
        </p:nvSpPr>
        <p:spPr>
          <a:xfrm>
            <a:off x="661403" y="1168863"/>
            <a:ext cx="10790872" cy="3108543"/>
          </a:xfrm>
          <a:prstGeom prst="rect">
            <a:avLst/>
          </a:prstGeom>
          <a:noFill/>
        </p:spPr>
        <p:txBody>
          <a:bodyPr wrap="square">
            <a:spAutoFit/>
          </a:bodyPr>
          <a:lstStyle/>
          <a:p>
            <a:pPr fontAlgn="base"/>
            <a:r>
              <a:rPr lang="en-US" sz="2800" i="1" dirty="0" err="1">
                <a:latin typeface="Arial" panose="020B0604020202020204" pitchFamily="34" charset="0"/>
                <a:cs typeface="Arial" panose="020B0604020202020204" pitchFamily="34" charset="0"/>
              </a:rPr>
              <a:t>Như</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vậy</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khối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i="1" dirty="0">
                <a:latin typeface="Arial" panose="020B0604020202020204" pitchFamily="34" charset="0"/>
                <a:cs typeface="Arial" panose="020B0604020202020204" pitchFamily="34" charset="0"/>
              </a:rPr>
              <a:t> 1 </a:t>
            </a:r>
            <a:r>
              <a:rPr lang="en-US" sz="2800" i="1" dirty="0" err="1">
                <a:latin typeface="Arial" panose="020B0604020202020204" pitchFamily="34" charset="0"/>
                <a:cs typeface="Arial" panose="020B0604020202020204" pitchFamily="34" charset="0"/>
              </a:rPr>
              <a:t>nguyên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tử</a:t>
            </a:r>
            <a:r>
              <a:rPr lang="en-US" sz="2800" i="1" dirty="0">
                <a:latin typeface="Arial" panose="020B0604020202020204" pitchFamily="34" charset="0"/>
                <a:cs typeface="Arial" panose="020B0604020202020204" pitchFamily="34" charset="0"/>
              </a:rPr>
              <a:t> carbon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12 amu. </a:t>
            </a:r>
            <a:r>
              <a:rPr lang="en-US" sz="2800" i="1" dirty="0" err="1">
                <a:latin typeface="Arial" panose="020B0604020202020204" pitchFamily="34" charset="0"/>
                <a:cs typeface="Arial" panose="020B0604020202020204" pitchFamily="34" charset="0"/>
              </a:rPr>
              <a:t>Khối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này</a:t>
            </a:r>
            <a:r>
              <a:rPr lang="en-US" sz="2800" i="1" dirty="0">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vô</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cùng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nhỏ</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bé</a:t>
            </a:r>
            <a:r>
              <a:rPr lang="en-US" sz="2800" i="1" dirty="0">
                <a:latin typeface="Arial" panose="020B0604020202020204" pitchFamily="34" charset="0"/>
                <a:cs typeface="Arial" panose="020B0604020202020204" pitchFamily="34" charset="0"/>
              </a:rPr>
              <a:t>, </a:t>
            </a:r>
            <a:r>
              <a:rPr lang="en-US" sz="2800" i="1" u="sng" dirty="0" err="1">
                <a:solidFill>
                  <a:srgbClr val="0070C0"/>
                </a:solidFill>
                <a:latin typeface="Arial" panose="020B0604020202020204" pitchFamily="34" charset="0"/>
                <a:cs typeface="Arial" panose="020B0604020202020204" pitchFamily="34" charset="0"/>
              </a:rPr>
              <a:t>không</a:t>
            </a:r>
            <a:r>
              <a:rPr lang="en-US" sz="2800" i="1" u="sng" dirty="0">
                <a:solidFill>
                  <a:srgbClr val="0070C0"/>
                </a:solidFill>
                <a:latin typeface="Arial" panose="020B0604020202020204" pitchFamily="34" charset="0"/>
                <a:cs typeface="Arial" panose="020B0604020202020204" pitchFamily="34" charset="0"/>
              </a:rPr>
              <a:t> </a:t>
            </a:r>
            <a:r>
              <a:rPr lang="en-US" sz="2800" i="1" u="sng" dirty="0" err="1">
                <a:solidFill>
                  <a:srgbClr val="0070C0"/>
                </a:solidFill>
                <a:latin typeface="Arial" panose="020B0604020202020204" pitchFamily="34" charset="0"/>
                <a:cs typeface="Arial" panose="020B0604020202020204" pitchFamily="34" charset="0"/>
              </a:rPr>
              <a:t>thể</a:t>
            </a:r>
            <a:r>
              <a:rPr lang="en-US" sz="2800" i="1" u="sng" dirty="0">
                <a:solidFill>
                  <a:srgbClr val="0070C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cân</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bằng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các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dụng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cụ</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thông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thường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khối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của</a:t>
            </a:r>
            <a:r>
              <a:rPr lang="en-US" sz="2800" i="1" dirty="0">
                <a:latin typeface="Arial" panose="020B0604020202020204" pitchFamily="34" charset="0"/>
                <a:cs typeface="Arial" panose="020B0604020202020204" pitchFamily="34" charset="0"/>
              </a:rPr>
              <a:t> 1 </a:t>
            </a:r>
            <a:r>
              <a:rPr lang="en-US" sz="2800" i="1" dirty="0" err="1">
                <a:latin typeface="Arial" panose="020B0604020202020204" pitchFamily="34" charset="0"/>
                <a:cs typeface="Arial" panose="020B0604020202020204" pitchFamily="34" charset="0"/>
              </a:rPr>
              <a:t>nguyên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tử</a:t>
            </a:r>
            <a:r>
              <a:rPr lang="en-US" sz="2800" i="1" dirty="0">
                <a:latin typeface="Arial" panose="020B0604020202020204" pitchFamily="34" charset="0"/>
                <a:cs typeface="Arial" panose="020B0604020202020204" pitchFamily="34" charset="0"/>
              </a:rPr>
              <a:t> carbon </a:t>
            </a:r>
            <a:r>
              <a:rPr lang="en-US" sz="2800" i="1" dirty="0" err="1">
                <a:latin typeface="Arial" panose="020B0604020202020204" pitchFamily="34" charset="0"/>
                <a:cs typeface="Arial" panose="020B0604020202020204" pitchFamily="34" charset="0"/>
              </a:rPr>
              <a:t>tính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theo</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đơn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vị</a:t>
            </a:r>
            <a:r>
              <a:rPr lang="en-US" sz="2800" i="1" dirty="0">
                <a:latin typeface="Arial" panose="020B0604020202020204" pitchFamily="34" charset="0"/>
                <a:cs typeface="Arial" panose="020B0604020202020204" pitchFamily="34" charset="0"/>
              </a:rPr>
              <a:t> gam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1,9916.10</a:t>
            </a:r>
            <a:r>
              <a:rPr lang="en-US" sz="2800" i="1" baseline="30000" dirty="0">
                <a:latin typeface="Arial" panose="020B0604020202020204" pitchFamily="34" charset="0"/>
                <a:cs typeface="Arial" panose="020B0604020202020204" pitchFamily="34" charset="0"/>
              </a:rPr>
              <a:t>-23</a:t>
            </a:r>
            <a:r>
              <a:rPr lang="en-US" sz="2800" i="1" dirty="0">
                <a:latin typeface="Arial" panose="020B0604020202020204" pitchFamily="34" charset="0"/>
                <a:cs typeface="Arial" panose="020B0604020202020204" pitchFamily="34" charset="0"/>
              </a:rPr>
              <a:t> gam).</a:t>
            </a:r>
            <a:endParaRPr lang="en-US" sz="2800" dirty="0">
              <a:latin typeface="Arial" panose="020B0604020202020204" pitchFamily="34" charset="0"/>
              <a:cs typeface="Arial" panose="020B0604020202020204" pitchFamily="34" charset="0"/>
            </a:endParaRPr>
          </a:p>
          <a:p>
            <a:pPr fontAlgn="base"/>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Nhưng</a:t>
            </a:r>
            <a:r>
              <a:rPr lang="en-US" sz="2800" i="1" dirty="0">
                <a:latin typeface="Arial" panose="020B0604020202020204" pitchFamily="34" charset="0"/>
                <a:cs typeface="Arial" panose="020B0604020202020204" pitchFamily="34" charset="0"/>
              </a:rPr>
              <a:t> ta </a:t>
            </a:r>
            <a:r>
              <a:rPr lang="en-US" sz="2800" i="1" dirty="0" err="1">
                <a:latin typeface="Arial" panose="020B0604020202020204" pitchFamily="34" charset="0"/>
                <a:cs typeface="Arial" panose="020B0604020202020204" pitchFamily="34" charset="0"/>
              </a:rPr>
              <a:t>dễ</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dàng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cân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được</a:t>
            </a:r>
            <a:r>
              <a:rPr lang="en-US" sz="2800" i="1" dirty="0">
                <a:latin typeface="Arial" panose="020B0604020202020204" pitchFamily="34" charset="0"/>
                <a:cs typeface="Arial" panose="020B0604020202020204" pitchFamily="34" charset="0"/>
              </a:rPr>
              <a:t> 12 gam carbon. </a:t>
            </a:r>
            <a:r>
              <a:rPr lang="en-US" sz="2800" i="1" dirty="0" err="1">
                <a:latin typeface="Arial" panose="020B0604020202020204" pitchFamily="34" charset="0"/>
                <a:cs typeface="Arial" panose="020B0604020202020204" pitchFamily="34" charset="0"/>
              </a:rPr>
              <a:t>Các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nhà</a:t>
            </a:r>
            <a:r>
              <a:rPr lang="en-US" sz="2800" i="1" dirty="0">
                <a:latin typeface="Arial" panose="020B0604020202020204" pitchFamily="34" charset="0"/>
                <a:cs typeface="Arial" panose="020B0604020202020204" pitchFamily="34" charset="0"/>
              </a:rPr>
              <a:t> khoa </a:t>
            </a:r>
            <a:r>
              <a:rPr lang="en-US" sz="2800" i="1" dirty="0" err="1">
                <a:latin typeface="Arial" panose="020B0604020202020204" pitchFamily="34" charset="0"/>
                <a:cs typeface="Arial" panose="020B0604020202020204" pitchFamily="34" charset="0"/>
              </a:rPr>
              <a:t>học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đã</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tìm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ra</a:t>
            </a:r>
            <a:r>
              <a:rPr lang="en-US" sz="2800" i="1" dirty="0">
                <a:latin typeface="Arial" panose="020B0604020202020204" pitchFamily="34" charset="0"/>
                <a:cs typeface="Arial" panose="020B0604020202020204" pitchFamily="34" charset="0"/>
              </a:rPr>
              <a:t> 12 gam carbon </a:t>
            </a:r>
            <a:r>
              <a:rPr lang="en-US" sz="2800" i="1" dirty="0" err="1">
                <a:latin typeface="Arial" panose="020B0604020202020204" pitchFamily="34" charset="0"/>
                <a:cs typeface="Arial" panose="020B0604020202020204" pitchFamily="34" charset="0"/>
              </a:rPr>
              <a:t>có</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chứa</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số</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nguyên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tử</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6,022.10</a:t>
            </a:r>
            <a:r>
              <a:rPr lang="en-US" sz="2800" i="1" baseline="30000" dirty="0">
                <a:latin typeface="Arial" panose="020B0604020202020204" pitchFamily="34" charset="0"/>
                <a:cs typeface="Arial" panose="020B0604020202020204" pitchFamily="34" charset="0"/>
              </a:rPr>
              <a:t>23</a:t>
            </a:r>
            <a:r>
              <a:rPr lang="en-US" sz="2800" i="1" dirty="0">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Số</a:t>
            </a:r>
            <a:r>
              <a:rPr lang="en-US" sz="2800" i="1" dirty="0">
                <a:solidFill>
                  <a:srgbClr val="FF0000"/>
                </a:solidFill>
                <a:latin typeface="Arial" panose="020B0604020202020204" pitchFamily="34" charset="0"/>
                <a:cs typeface="Arial" panose="020B0604020202020204" pitchFamily="34" charset="0"/>
              </a:rPr>
              <a:t> 6,022.10</a:t>
            </a:r>
            <a:r>
              <a:rPr lang="en-US" sz="2800" i="1" baseline="30000" dirty="0">
                <a:solidFill>
                  <a:srgbClr val="FF0000"/>
                </a:solidFill>
                <a:latin typeface="Arial" panose="020B0604020202020204" pitchFamily="34" charset="0"/>
                <a:cs typeface="Arial" panose="020B0604020202020204" pitchFamily="34" charset="0"/>
              </a:rPr>
              <a:t>23 </a:t>
            </a:r>
            <a:r>
              <a:rPr lang="en-US" sz="2800" i="1" dirty="0" err="1">
                <a:solidFill>
                  <a:srgbClr val="FF0000"/>
                </a:solidFill>
                <a:latin typeface="Arial" panose="020B0604020202020204" pitchFamily="34" charset="0"/>
                <a:cs typeface="Arial" panose="020B0604020202020204" pitchFamily="34" charset="0"/>
              </a:rPr>
              <a:t>được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gọi</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là</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số</a:t>
            </a:r>
            <a:r>
              <a:rPr lang="en-US" sz="2800" i="1" dirty="0">
                <a:solidFill>
                  <a:srgbClr val="FF0000"/>
                </a:solidFill>
                <a:latin typeface="Arial" panose="020B0604020202020204" pitchFamily="34" charset="0"/>
                <a:cs typeface="Arial" panose="020B0604020202020204" pitchFamily="34" charset="0"/>
              </a:rPr>
              <a:t> Avogadro</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được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kí</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hiệu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a:solidFill>
                  <a:srgbClr val="FF0000"/>
                </a:solidFill>
                <a:latin typeface="Arial" panose="020B0604020202020204" pitchFamily="34" charset="0"/>
                <a:cs typeface="Arial" panose="020B0604020202020204" pitchFamily="34" charset="0"/>
              </a:rPr>
              <a:t>N</a:t>
            </a:r>
            <a:r>
              <a:rPr lang="en-US" sz="2800" i="1" baseline="-25000" dirty="0">
                <a:solidFill>
                  <a:srgbClr val="FF0000"/>
                </a:solidFill>
                <a:latin typeface="Arial" panose="020B0604020202020204" pitchFamily="34" charset="0"/>
                <a:cs typeface="Arial" panose="020B0604020202020204" pitchFamily="34" charset="0"/>
              </a:rPr>
              <a:t>A</a:t>
            </a:r>
            <a:r>
              <a:rPr lang="en-US" sz="2800"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2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xmlns=""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xmlns=""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xmlns=""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xmlns=""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xmlns=""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xmlns=""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xmlns=""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xmlns=""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xmlns=""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xmlns=""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xmlns=""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xmlns=""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xmlns=""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xmlns=""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xmlns=""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xmlns="" id="{82BC2996-F428-96B6-4457-41F1D834C91A}"/>
              </a:ext>
            </a:extLst>
          </p:cNvPr>
          <p:cNvSpPr txBox="1">
            <a:spLocks noChangeArrowheads="1"/>
          </p:cNvSpPr>
          <p:nvPr/>
        </p:nvSpPr>
        <p:spPr bwMode="auto">
          <a:xfrm>
            <a:off x="6095206" y="2748600"/>
            <a:ext cx="4115753" cy="58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err="1"/>
              <a:t>có</a:t>
            </a:r>
            <a:r>
              <a:rPr lang="en-US" altLang="en-US" sz="3201" dirty="0"/>
              <a:t> </a:t>
            </a:r>
            <a:r>
              <a:rPr lang="en-US" altLang="en-US" sz="3201" dirty="0" err="1"/>
              <a:t>chứa</a:t>
            </a:r>
            <a:r>
              <a:rPr lang="en-US" altLang="en-US" sz="3201" dirty="0"/>
              <a:t>  </a:t>
            </a:r>
            <a:r>
              <a:rPr lang="en-US" altLang="en-US" sz="3201" b="1" dirty="0">
                <a:solidFill>
                  <a:srgbClr val="6600CC"/>
                </a:solidFill>
              </a:rPr>
              <a:t>6,022.10</a:t>
            </a:r>
            <a:r>
              <a:rPr lang="en-US" altLang="en-US" sz="3201" b="1" baseline="30000" dirty="0">
                <a:solidFill>
                  <a:srgbClr val="6600CC"/>
                </a:solidFill>
              </a:rPr>
              <a:t>23 </a:t>
            </a:r>
            <a:r>
              <a:rPr lang="en-US" altLang="en-US" sz="3201" b="1" dirty="0" err="1"/>
              <a:t>hạt</a:t>
            </a:r>
            <a:endParaRPr lang="en-US" altLang="en-US" sz="3201" dirty="0"/>
          </a:p>
        </p:txBody>
      </p:sp>
      <p:grpSp>
        <p:nvGrpSpPr>
          <p:cNvPr id="13355" name="Group 43">
            <a:extLst>
              <a:ext uri="{FF2B5EF4-FFF2-40B4-BE49-F238E27FC236}">
                <a16:creationId xmlns:a16="http://schemas.microsoft.com/office/drawing/2014/main" xmlns=""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xmlns=""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xmlns=""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xmlns=""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xmlns="" id="{6C8CD0E0-F4C5-4369-8BEC-ACA0C1F3D8D5}"/>
              </a:ext>
            </a:extLst>
          </p:cNvPr>
          <p:cNvSpPr txBox="1">
            <a:spLocks noChangeArrowheads="1"/>
          </p:cNvSpPr>
          <p:nvPr/>
        </p:nvSpPr>
        <p:spPr bwMode="auto">
          <a:xfrm>
            <a:off x="1629295" y="4725494"/>
            <a:ext cx="8173583"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dirty="0"/>
              <a:t>        N</a:t>
            </a:r>
            <a:r>
              <a:rPr lang="en-US" altLang="en-US" sz="3201" b="1" baseline="-25000" dirty="0"/>
              <a:t>A</a:t>
            </a:r>
            <a:r>
              <a:rPr lang="en-US" altLang="en-US" sz="3201" b="1" dirty="0"/>
              <a:t> = 6, 022.10</a:t>
            </a:r>
            <a:r>
              <a:rPr lang="en-US" altLang="en-US" sz="3201" b="1" baseline="30000" dirty="0"/>
              <a:t>23 </a:t>
            </a:r>
            <a:r>
              <a:rPr lang="en-US" altLang="en-US" sz="3201" i="1" dirty="0" err="1"/>
              <a:t>hạt</a:t>
            </a:r>
            <a:r>
              <a:rPr lang="en-US" altLang="en-US" sz="3201" i="1" dirty="0"/>
              <a:t> </a:t>
            </a:r>
            <a:r>
              <a:rPr lang="en-US" altLang="en-US" sz="3201" i="1" dirty="0" err="1"/>
              <a:t>nguyên</a:t>
            </a:r>
            <a:r>
              <a:rPr lang="en-US" altLang="en-US" sz="3201" i="1" dirty="0"/>
              <a:t> </a:t>
            </a:r>
            <a:r>
              <a:rPr lang="en-US" altLang="en-US" sz="3201" i="1" dirty="0" err="1"/>
              <a:t>tử</a:t>
            </a:r>
            <a:r>
              <a:rPr lang="en-US" altLang="en-US" sz="3201" i="1" dirty="0"/>
              <a:t> hay </a:t>
            </a:r>
            <a:r>
              <a:rPr lang="en-US" altLang="en-US" sz="3201" i="1" dirty="0" err="1"/>
              <a:t>phân</a:t>
            </a:r>
            <a:r>
              <a:rPr lang="en-US" altLang="en-US" sz="3201" i="1" dirty="0"/>
              <a:t> </a:t>
            </a:r>
            <a:r>
              <a:rPr lang="en-US" altLang="en-US" sz="3201" i="1" dirty="0" err="1"/>
              <a:t>tử</a:t>
            </a:r>
            <a:endParaRPr lang="en-US" altLang="en-US" sz="3201" i="1" dirty="0">
              <a:solidFill>
                <a:schemeClr val="accent2"/>
              </a:solidFill>
            </a:endParaRPr>
          </a:p>
          <a:p>
            <a:r>
              <a:rPr lang="en-US" altLang="en-US" sz="3201" i="1" dirty="0"/>
              <a:t>          (</a:t>
            </a:r>
            <a:r>
              <a:rPr lang="en-US" altLang="en-US" sz="3201" i="1" dirty="0" err="1"/>
              <a:t>số</a:t>
            </a:r>
            <a:r>
              <a:rPr lang="en-US" altLang="en-US" sz="3201" i="1" dirty="0"/>
              <a:t> </a:t>
            </a:r>
            <a:r>
              <a:rPr lang="en-US" altLang="en-US" sz="3201" i="1" dirty="0" err="1"/>
              <a:t>Avogađro</a:t>
            </a:r>
            <a:r>
              <a:rPr lang="en-US" altLang="en-US" sz="3201" i="1" dirty="0"/>
              <a:t>) </a:t>
            </a:r>
            <a:endParaRPr lang="en-US" altLang="en-US" sz="3201" b="1"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3348"/>
                                        </p:tgtEl>
                                        <p:attrNameLst>
                                          <p:attrName>style.visibility</p:attrName>
                                        </p:attrNameLst>
                                      </p:cBhvr>
                                      <p:to>
                                        <p:strVal val="visible"/>
                                      </p:to>
                                    </p:set>
                                    <p:animEffect transition="in" filter="fade">
                                      <p:cBhvr>
                                        <p:cTn id="14" dur="1000"/>
                                        <p:tgtEl>
                                          <p:spTgt spid="13348"/>
                                        </p:tgtEl>
                                      </p:cBhvr>
                                    </p:animEffect>
                                    <p:anim calcmode="lin" valueType="num">
                                      <p:cBhvr>
                                        <p:cTn id="15" dur="1000" fill="hold"/>
                                        <p:tgtEl>
                                          <p:spTgt spid="13348"/>
                                        </p:tgtEl>
                                        <p:attrNameLst>
                                          <p:attrName>ppt_x</p:attrName>
                                        </p:attrNameLst>
                                      </p:cBhvr>
                                      <p:tavLst>
                                        <p:tav tm="0">
                                          <p:val>
                                            <p:strVal val="#ppt_x"/>
                                          </p:val>
                                        </p:tav>
                                        <p:tav tm="100000">
                                          <p:val>
                                            <p:strVal val="#ppt_x"/>
                                          </p:val>
                                        </p:tav>
                                      </p:tavLst>
                                    </p:anim>
                                    <p:anim calcmode="lin" valueType="num">
                                      <p:cBhvr>
                                        <p:cTn id="16" dur="1000" fill="hold"/>
                                        <p:tgtEl>
                                          <p:spTgt spid="133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3340"/>
                                        </p:tgtEl>
                                        <p:attrNameLst>
                                          <p:attrName>style.visibility</p:attrName>
                                        </p:attrNameLst>
                                      </p:cBhvr>
                                      <p:to>
                                        <p:strVal val="visible"/>
                                      </p:to>
                                    </p:set>
                                    <p:anim calcmode="lin" valueType="num">
                                      <p:cBhvr>
                                        <p:cTn id="21" dur="1000" fill="hold"/>
                                        <p:tgtEl>
                                          <p:spTgt spid="13340"/>
                                        </p:tgtEl>
                                        <p:attrNameLst>
                                          <p:attrName>ppt_w</p:attrName>
                                        </p:attrNameLst>
                                      </p:cBhvr>
                                      <p:tavLst>
                                        <p:tav tm="0">
                                          <p:val>
                                            <p:strVal val="#ppt_w*0.70"/>
                                          </p:val>
                                        </p:tav>
                                        <p:tav tm="100000">
                                          <p:val>
                                            <p:strVal val="#ppt_w"/>
                                          </p:val>
                                        </p:tav>
                                      </p:tavLst>
                                    </p:anim>
                                    <p:anim calcmode="lin" valueType="num">
                                      <p:cBhvr>
                                        <p:cTn id="22" dur="1000" fill="hold"/>
                                        <p:tgtEl>
                                          <p:spTgt spid="13340"/>
                                        </p:tgtEl>
                                        <p:attrNameLst>
                                          <p:attrName>ppt_h</p:attrName>
                                        </p:attrNameLst>
                                      </p:cBhvr>
                                      <p:tavLst>
                                        <p:tav tm="0">
                                          <p:val>
                                            <p:strVal val="#ppt_h"/>
                                          </p:val>
                                        </p:tav>
                                        <p:tav tm="100000">
                                          <p:val>
                                            <p:strVal val="#ppt_h"/>
                                          </p:val>
                                        </p:tav>
                                      </p:tavLst>
                                    </p:anim>
                                    <p:animEffect transition="in" filter="fade">
                                      <p:cBhvr>
                                        <p:cTn id="23" dur="1000"/>
                                        <p:tgtEl>
                                          <p:spTgt spid="13340"/>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13344"/>
                                        </p:tgtEl>
                                        <p:attrNameLst>
                                          <p:attrName>style.visibility</p:attrName>
                                        </p:attrNameLst>
                                      </p:cBhvr>
                                      <p:to>
                                        <p:strVal val="visible"/>
                                      </p:to>
                                    </p:set>
                                    <p:anim calcmode="lin" valueType="num">
                                      <p:cBhvr>
                                        <p:cTn id="28" dur="500" fill="hold"/>
                                        <p:tgtEl>
                                          <p:spTgt spid="13344"/>
                                        </p:tgtEl>
                                        <p:attrNameLst>
                                          <p:attrName>ppt_w</p:attrName>
                                        </p:attrNameLst>
                                      </p:cBhvr>
                                      <p:tavLst>
                                        <p:tav tm="0">
                                          <p:val>
                                            <p:fltVal val="0"/>
                                          </p:val>
                                        </p:tav>
                                        <p:tav tm="100000">
                                          <p:val>
                                            <p:strVal val="#ppt_w"/>
                                          </p:val>
                                        </p:tav>
                                      </p:tavLst>
                                    </p:anim>
                                    <p:anim calcmode="lin" valueType="num">
                                      <p:cBhvr>
                                        <p:cTn id="29"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13355"/>
                                        </p:tgtEl>
                                        <p:attrNameLst>
                                          <p:attrName>style.visibility</p:attrName>
                                        </p:attrNameLst>
                                      </p:cBhvr>
                                      <p:to>
                                        <p:strVal val="visible"/>
                                      </p:to>
                                    </p:set>
                                    <p:anim calcmode="lin" valueType="num">
                                      <p:cBhvr>
                                        <p:cTn id="34" dur="1000" fill="hold"/>
                                        <p:tgtEl>
                                          <p:spTgt spid="13355"/>
                                        </p:tgtEl>
                                        <p:attrNameLst>
                                          <p:attrName>ppt_w</p:attrName>
                                        </p:attrNameLst>
                                      </p:cBhvr>
                                      <p:tavLst>
                                        <p:tav tm="0">
                                          <p:val>
                                            <p:strVal val="#ppt_w+.3"/>
                                          </p:val>
                                        </p:tav>
                                        <p:tav tm="100000">
                                          <p:val>
                                            <p:strVal val="#ppt_w"/>
                                          </p:val>
                                        </p:tav>
                                      </p:tavLst>
                                    </p:anim>
                                    <p:anim calcmode="lin" valueType="num">
                                      <p:cBhvr>
                                        <p:cTn id="35" dur="1000" fill="hold"/>
                                        <p:tgtEl>
                                          <p:spTgt spid="13355"/>
                                        </p:tgtEl>
                                        <p:attrNameLst>
                                          <p:attrName>ppt_h</p:attrName>
                                        </p:attrNameLst>
                                      </p:cBhvr>
                                      <p:tavLst>
                                        <p:tav tm="0">
                                          <p:val>
                                            <p:strVal val="#ppt_h"/>
                                          </p:val>
                                        </p:tav>
                                        <p:tav tm="100000">
                                          <p:val>
                                            <p:strVal val="#ppt_h"/>
                                          </p:val>
                                        </p:tav>
                                      </p:tavLst>
                                    </p:anim>
                                    <p:animEffect transition="in" filter="fade">
                                      <p:cBhvr>
                                        <p:cTn id="36" dur="1000"/>
                                        <p:tgtEl>
                                          <p:spTgt spid="1335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nodeType="clickEffect">
                                  <p:stCondLst>
                                    <p:cond delay="0"/>
                                  </p:stCondLst>
                                  <p:childTnLst>
                                    <p:set>
                                      <p:cBhvr>
                                        <p:cTn id="40" dur="1" fill="hold">
                                          <p:stCondLst>
                                            <p:cond delay="0"/>
                                          </p:stCondLst>
                                        </p:cTn>
                                        <p:tgtEl>
                                          <p:spTgt spid="13349"/>
                                        </p:tgtEl>
                                        <p:attrNameLst>
                                          <p:attrName>style.visibility</p:attrName>
                                        </p:attrNameLst>
                                      </p:cBhvr>
                                      <p:to>
                                        <p:strVal val="visible"/>
                                      </p:to>
                                    </p:set>
                                    <p:anim calcmode="lin" valueType="num">
                                      <p:cBhvr>
                                        <p:cTn id="41" dur="500" fill="hold"/>
                                        <p:tgtEl>
                                          <p:spTgt spid="13349"/>
                                        </p:tgtEl>
                                        <p:attrNameLst>
                                          <p:attrName>ppt_w</p:attrName>
                                        </p:attrNameLst>
                                      </p:cBhvr>
                                      <p:tavLst>
                                        <p:tav tm="0">
                                          <p:val>
                                            <p:fltVal val="0"/>
                                          </p:val>
                                        </p:tav>
                                        <p:tav tm="100000">
                                          <p:val>
                                            <p:strVal val="#ppt_w"/>
                                          </p:val>
                                        </p:tav>
                                      </p:tavLst>
                                    </p:anim>
                                    <p:anim calcmode="lin" valueType="num">
                                      <p:cBhvr>
                                        <p:cTn id="42"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13357"/>
                                        </p:tgtEl>
                                        <p:attrNameLst>
                                          <p:attrName>style.visibility</p:attrName>
                                        </p:attrNameLst>
                                      </p:cBhvr>
                                      <p:to>
                                        <p:strVal val="visible"/>
                                      </p:to>
                                    </p:set>
                                    <p:anim calcmode="lin" valueType="num">
                                      <p:cBhvr>
                                        <p:cTn id="47" dur="500" fill="hold"/>
                                        <p:tgtEl>
                                          <p:spTgt spid="13357"/>
                                        </p:tgtEl>
                                        <p:attrNameLst>
                                          <p:attrName>ppt_w</p:attrName>
                                        </p:attrNameLst>
                                      </p:cBhvr>
                                      <p:tavLst>
                                        <p:tav tm="0">
                                          <p:val>
                                            <p:fltVal val="0"/>
                                          </p:val>
                                        </p:tav>
                                        <p:tav tm="100000">
                                          <p:val>
                                            <p:strVal val="#ppt_w"/>
                                          </p:val>
                                        </p:tav>
                                      </p:tavLst>
                                    </p:anim>
                                    <p:anim calcmode="lin" valueType="num">
                                      <p:cBhvr>
                                        <p:cTn id="48"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nodeType="clickEffect">
                                  <p:stCondLst>
                                    <p:cond delay="0"/>
                                  </p:stCondLst>
                                  <p:childTnLst>
                                    <p:set>
                                      <p:cBhvr>
                                        <p:cTn id="52" dur="1" fill="hold">
                                          <p:stCondLst>
                                            <p:cond delay="0"/>
                                          </p:stCondLst>
                                        </p:cTn>
                                        <p:tgtEl>
                                          <p:spTgt spid="13356"/>
                                        </p:tgtEl>
                                        <p:attrNameLst>
                                          <p:attrName>style.visibility</p:attrName>
                                        </p:attrNameLst>
                                      </p:cBhvr>
                                      <p:to>
                                        <p:strVal val="visible"/>
                                      </p:to>
                                    </p:set>
                                    <p:anim calcmode="lin" valueType="num">
                                      <p:cBhvr>
                                        <p:cTn id="53" dur="500" fill="hold"/>
                                        <p:tgtEl>
                                          <p:spTgt spid="13356"/>
                                        </p:tgtEl>
                                        <p:attrNameLst>
                                          <p:attrName>ppt_w</p:attrName>
                                        </p:attrNameLst>
                                      </p:cBhvr>
                                      <p:tavLst>
                                        <p:tav tm="0">
                                          <p:val>
                                            <p:fltVal val="0"/>
                                          </p:val>
                                        </p:tav>
                                        <p:tav tm="100000">
                                          <p:val>
                                            <p:strVal val="#ppt_w"/>
                                          </p:val>
                                        </p:tav>
                                      </p:tavLst>
                                    </p:anim>
                                    <p:anim calcmode="lin" valueType="num">
                                      <p:cBhvr>
                                        <p:cTn id="54"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7048</TotalTime>
  <Words>2577</Words>
  <Application>Microsoft Office PowerPoint</Application>
  <PresentationFormat>Custom</PresentationFormat>
  <Paragraphs>403</Paragraphs>
  <Slides>51</Slides>
  <Notes>18</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21AK22</cp:lastModifiedBy>
  <cp:revision>3449</cp:revision>
  <dcterms:created xsi:type="dcterms:W3CDTF">2015-12-01T09:06:39Z</dcterms:created>
  <dcterms:modified xsi:type="dcterms:W3CDTF">2023-09-25T02:00:53Z</dcterms:modified>
</cp:coreProperties>
</file>