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8"/>
  </p:notesMasterIdLst>
  <p:sldIdLst>
    <p:sldId id="283" r:id="rId2"/>
    <p:sldId id="284" r:id="rId3"/>
    <p:sldId id="257" r:id="rId4"/>
    <p:sldId id="258" r:id="rId5"/>
    <p:sldId id="285" r:id="rId6"/>
    <p:sldId id="376" r:id="rId7"/>
    <p:sldId id="379" r:id="rId8"/>
    <p:sldId id="377" r:id="rId9"/>
    <p:sldId id="378" r:id="rId10"/>
    <p:sldId id="401" r:id="rId11"/>
    <p:sldId id="405" r:id="rId12"/>
    <p:sldId id="429" r:id="rId13"/>
    <p:sldId id="430" r:id="rId14"/>
    <p:sldId id="407" r:id="rId15"/>
    <p:sldId id="432" r:id="rId16"/>
    <p:sldId id="408" r:id="rId17"/>
    <p:sldId id="288" r:id="rId18"/>
    <p:sldId id="434" r:id="rId19"/>
    <p:sldId id="435" r:id="rId20"/>
    <p:sldId id="436" r:id="rId21"/>
    <p:sldId id="437" r:id="rId22"/>
    <p:sldId id="438" r:id="rId23"/>
    <p:sldId id="478" r:id="rId24"/>
    <p:sldId id="459" r:id="rId25"/>
    <p:sldId id="289" r:id="rId26"/>
    <p:sldId id="499" r:id="rId27"/>
    <p:sldId id="502" r:id="rId28"/>
    <p:sldId id="500" r:id="rId29"/>
    <p:sldId id="503" r:id="rId30"/>
    <p:sldId id="504" r:id="rId31"/>
    <p:sldId id="525" r:id="rId32"/>
    <p:sldId id="526" r:id="rId33"/>
    <p:sldId id="527" r:id="rId34"/>
    <p:sldId id="529" r:id="rId35"/>
    <p:sldId id="322" r:id="rId36"/>
    <p:sldId id="531" r:id="rId37"/>
    <p:sldId id="530" r:id="rId38"/>
    <p:sldId id="532" r:id="rId39"/>
    <p:sldId id="533" r:id="rId40"/>
    <p:sldId id="544" r:id="rId41"/>
    <p:sldId id="545" r:id="rId42"/>
    <p:sldId id="548" r:id="rId43"/>
    <p:sldId id="549" r:id="rId44"/>
    <p:sldId id="550" r:id="rId45"/>
    <p:sldId id="551" r:id="rId46"/>
    <p:sldId id="552" r:id="rId47"/>
    <p:sldId id="553" r:id="rId48"/>
    <p:sldId id="562" r:id="rId49"/>
    <p:sldId id="563" r:id="rId50"/>
    <p:sldId id="327" r:id="rId51"/>
    <p:sldId id="564" r:id="rId52"/>
    <p:sldId id="565" r:id="rId53"/>
    <p:sldId id="567" r:id="rId54"/>
    <p:sldId id="568" r:id="rId55"/>
    <p:sldId id="569" r:id="rId56"/>
    <p:sldId id="355" r:id="rId57"/>
  </p:sldIdLst>
  <p:sldSz cx="12192000" cy="6858000"/>
  <p:notesSz cx="7104063" cy="10234613"/>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DB2A4"/>
    <a:srgbClr val="F77A0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p:scale>
          <a:sx n="81" d="100"/>
          <a:sy n="81" d="100"/>
        </p:scale>
        <p:origin x="-258" y="27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88595" cy="574719"/>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167998" y="0"/>
            <a:ext cx="3188595" cy="574719"/>
          </a:xfrm>
          <a:prstGeom prst="rect">
            <a:avLst/>
          </a:prstGeom>
        </p:spPr>
        <p:txBody>
          <a:bodyPr vert="horz" lIns="91440" tIns="45720" rIns="91440" bIns="45720" rtlCol="0"/>
          <a:lstStyle>
            <a:lvl1pPr algn="r">
              <a:defRPr sz="1200"/>
            </a:lvl1pPr>
          </a:lstStyle>
          <a:p>
            <a:fld id="{3EFD42F7-718C-4B98-AAEC-167E6DDD60A7}" type="datetimeFigureOut">
              <a:rPr lang="en-US" smtClean="0"/>
              <a:t>9/23/2023</a:t>
            </a:fld>
            <a:endParaRPr lang="en-US"/>
          </a:p>
        </p:txBody>
      </p:sp>
      <p:sp>
        <p:nvSpPr>
          <p:cNvPr id="4" name="Slide Image Placeholder 3"/>
          <p:cNvSpPr>
            <a:spLocks noGrp="1" noRot="1" noChangeAspect="1"/>
          </p:cNvSpPr>
          <p:nvPr>
            <p:ph type="sldImg" idx="2"/>
          </p:nvPr>
        </p:nvSpPr>
        <p:spPr>
          <a:xfrm>
            <a:off x="242770" y="1431824"/>
            <a:ext cx="6872756" cy="38659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35830" y="5512523"/>
            <a:ext cx="5886637" cy="4510246"/>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10879875"/>
            <a:ext cx="3188595" cy="57471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167998" y="10879875"/>
            <a:ext cx="3188595" cy="574718"/>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a:p>
        </p:txBody>
      </p:sp>
    </p:spTree>
    <p:extLst>
      <p:ext uri="{BB962C8B-B14F-4D97-AF65-F5344CB8AC3E}">
        <p14:creationId xmlns:p14="http://schemas.microsoft.com/office/powerpoint/2010/main" val="16283427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r"/>
            <a:fld id="{4E4C7539-B35F-467C-8A4D-5C16839B242B}" type="slidenum">
              <a:rPr lang="en-US" sz="1200"/>
              <a:t>1</a:t>
            </a:fld>
            <a:endParaRPr lang="en-US" sz="1200"/>
          </a:p>
        </p:txBody>
      </p:sp>
      <p:sp>
        <p:nvSpPr>
          <p:cNvPr id="23555" name="Nơi giữ chỗ cho Hình ảnh của Bản chiếu 1"/>
          <p:cNvSpPr>
            <a:spLocks noGrp="1" noRot="1" noChangeAspect="1" noTextEdit="1"/>
          </p:cNvSpPr>
          <p:nvPr>
            <p:ph type="sldImg"/>
          </p:nvPr>
        </p:nvSpPr>
        <p:spPr bwMode="auto">
          <a:xfrm>
            <a:off x="242888" y="1431925"/>
            <a:ext cx="6872287" cy="3865563"/>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23556" name="Nơi giữ chỗ cho Ghi chú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smtClean="0"/>
          </a:p>
        </p:txBody>
      </p:sp>
      <p:sp>
        <p:nvSpPr>
          <p:cNvPr id="23557" name="Nơi giữ chỗ cho Số hiệu Bản chiếu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r"/>
            <a:fld id="{CE24BAEC-A877-4B7E-96D5-A466B4C7C402}" type="slidenum">
              <a:rPr lang="en-US" sz="1200">
                <a:cs typeface="Times New Roman" panose="02020603050405020304" pitchFamily="18" charset="0"/>
              </a:rPr>
              <a:t>1</a:t>
            </a:fld>
            <a:endParaRPr lang="en-US" sz="1200">
              <a:cs typeface="Times New Roman" panose="02020603050405020304" pitchFamily="18"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t>2023/9/23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3" name="日期占位符 2"/>
          <p:cNvSpPr>
            <a:spLocks noGrp="1"/>
          </p:cNvSpPr>
          <p:nvPr>
            <p:ph type="dt" sz="half" idx="10"/>
          </p:nvPr>
        </p:nvSpPr>
        <p:spPr/>
        <p:txBody>
          <a:bodyPr/>
          <a:lstStyle/>
          <a:p>
            <a:fld id="{82F288E0-7875-42C4-84C8-98DBBD3BF4D2}" type="datetimeFigureOut">
              <a:rPr lang="zh-CN" altLang="en-US" smtClean="0"/>
              <a:t>2023/9/23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t>2023/9/23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2023/9/23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82F288E0-7875-42C4-84C8-98DBBD3BF4D2}" type="datetimeFigureOut">
              <a:rPr lang="zh-CN" altLang="en-US" smtClean="0"/>
              <a:t>2023/9/23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smtClean="0"/>
              <a:t>单击此处编辑母版文本样式</a:t>
            </a:r>
          </a:p>
        </p:txBody>
      </p:sp>
      <p:sp>
        <p:nvSpPr>
          <p:cNvPr id="4" name="内容占位符 3"/>
          <p:cNvSpPr>
            <a:spLocks noGrp="1"/>
          </p:cNvSpPr>
          <p:nvPr>
            <p:ph sz="half" idx="2"/>
          </p:nvPr>
        </p:nvSpPr>
        <p:spPr>
          <a:xfrm>
            <a:off x="1186774" y="2665379"/>
            <a:ext cx="4873574" cy="3524284"/>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smtClean="0"/>
              <a:t>单击此处编辑母版文本样式</a:t>
            </a:r>
          </a:p>
        </p:txBody>
      </p:sp>
      <p:sp>
        <p:nvSpPr>
          <p:cNvPr id="6" name="内容占位符 5"/>
          <p:cNvSpPr>
            <a:spLocks noGrp="1"/>
          </p:cNvSpPr>
          <p:nvPr>
            <p:ph sz="quarter" idx="4"/>
          </p:nvPr>
        </p:nvSpPr>
        <p:spPr>
          <a:xfrm>
            <a:off x="6256938" y="2665379"/>
            <a:ext cx="4897576" cy="3524284"/>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82F288E0-7875-42C4-84C8-98DBBD3BF4D2}" type="datetimeFigureOut">
              <a:rPr lang="zh-CN" altLang="en-US" smtClean="0"/>
              <a:t>2023/9/23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82F288E0-7875-42C4-84C8-98DBBD3BF4D2}" type="datetimeFigureOut">
              <a:rPr lang="zh-CN" altLang="en-US" smtClean="0"/>
              <a:t>2023/9/23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t>2023/9/23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2023/9/23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t>2023/9/23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12"/>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t>2023/9/23</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C:\Users\TGDD-LENOVO\Downloads\videoplayback.mp4" TargetMode="External"/><Relationship Id="rId1" Type="http://schemas.microsoft.com/office/2007/relationships/media" Target="file:///C:\Users\TGDD-LENOVO\Downloads\videoplayback.mp4" TargetMode="Externa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25.jpeg"/><Relationship Id="rId4" Type="http://schemas.openxmlformats.org/officeDocument/2006/relationships/image" Target="../media/image24.jpe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28.jpeg"/><Relationship Id="rId4" Type="http://schemas.openxmlformats.org/officeDocument/2006/relationships/image" Target="../media/image27.jpeg"/></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17.png"/><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17.png"/><Relationship Id="rId4" Type="http://schemas.microsoft.com/office/2007/relationships/hdphoto" Target="../media/hdphoto1.wdp"/></Relationships>
</file>

<file path=ppt/slides/_rels/slide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5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4.xml"/><Relationship Id="rId4" Type="http://schemas.openxmlformats.org/officeDocument/2006/relationships/image" Target="../media/image37.png"/></Relationships>
</file>

<file path=ppt/slides/_rels/slide5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7.png"/><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Content Placeholder 104"/>
          <p:cNvPicPr>
            <a:picLocks noGrp="1"/>
          </p:cNvPicPr>
          <p:nvPr/>
        </p:nvPicPr>
        <p:blipFill>
          <a:blip r:embed="rId3"/>
          <a:stretch>
            <a:fillRect/>
          </a:stretch>
        </p:blipFill>
        <p:spPr>
          <a:xfrm>
            <a:off x="-209550" y="8255"/>
            <a:ext cx="12610465" cy="6842125"/>
          </a:xfrm>
          <a:prstGeom prst="rect">
            <a:avLst/>
          </a:prstGeom>
          <a:noFill/>
          <a:ln w="9525">
            <a:noFill/>
          </a:ln>
        </p:spPr>
      </p:pic>
      <p:sp>
        <p:nvSpPr>
          <p:cNvPr id="3" name="Text Box 2"/>
          <p:cNvSpPr txBox="1"/>
          <p:nvPr/>
        </p:nvSpPr>
        <p:spPr>
          <a:xfrm>
            <a:off x="393700" y="314325"/>
            <a:ext cx="11734165" cy="1754326"/>
          </a:xfrm>
          <a:prstGeom prst="rect">
            <a:avLst/>
          </a:prstGeom>
          <a:noFill/>
        </p:spPr>
        <p:txBody>
          <a:bodyPr wrap="square" rtlCol="0">
            <a:spAutoFit/>
          </a:bodyPr>
          <a:lstStyle/>
          <a:p>
            <a:pPr algn="ctr"/>
            <a:r>
              <a:rPr lang="en-US" sz="5400" b="1" dirty="0" err="1">
                <a:solidFill>
                  <a:schemeClr val="accent2">
                    <a:lumMod val="75000"/>
                  </a:schemeClr>
                </a:solidFill>
                <a:latin typeface="Arial" panose="020B0604020202020204" pitchFamily="34" charset="0"/>
                <a:cs typeface="Arial" panose="020B0604020202020204" pitchFamily="34" charset="0"/>
              </a:rPr>
              <a:t>Bài</a:t>
            </a:r>
            <a:r>
              <a:rPr lang="en-US" sz="5400" b="1" dirty="0">
                <a:solidFill>
                  <a:schemeClr val="accent2">
                    <a:lumMod val="75000"/>
                  </a:schemeClr>
                </a:solidFill>
                <a:latin typeface="Arial" panose="020B0604020202020204" pitchFamily="34" charset="0"/>
                <a:cs typeface="Arial" panose="020B0604020202020204" pitchFamily="34" charset="0"/>
              </a:rPr>
              <a:t> 2 : PHẢN ỨNG HÓA </a:t>
            </a:r>
            <a:r>
              <a:rPr lang="en-US" sz="5400" b="1" dirty="0" smtClean="0">
                <a:solidFill>
                  <a:schemeClr val="accent2">
                    <a:lumMod val="75000"/>
                  </a:schemeClr>
                </a:solidFill>
                <a:latin typeface="Arial" panose="020B0604020202020204" pitchFamily="34" charset="0"/>
                <a:cs typeface="Arial" panose="020B0604020202020204" pitchFamily="34" charset="0"/>
              </a:rPr>
              <a:t>HỌC</a:t>
            </a:r>
          </a:p>
          <a:p>
            <a:pPr algn="ctr"/>
            <a:r>
              <a:rPr lang="en-US" sz="5400" b="1" dirty="0">
                <a:solidFill>
                  <a:schemeClr val="accent2">
                    <a:lumMod val="75000"/>
                  </a:schemeClr>
                </a:solidFill>
                <a:latin typeface="Arial" panose="020B0604020202020204" pitchFamily="34" charset="0"/>
                <a:cs typeface="Arial" panose="020B0604020202020204" pitchFamily="34" charset="0"/>
              </a:rPr>
              <a:t>(</a:t>
            </a:r>
            <a:r>
              <a:rPr lang="en-US" sz="5400" b="1" dirty="0" smtClean="0">
                <a:solidFill>
                  <a:schemeClr val="accent2">
                    <a:lumMod val="75000"/>
                  </a:schemeClr>
                </a:solidFill>
                <a:latin typeface="Arial" panose="020B0604020202020204" pitchFamily="34" charset="0"/>
                <a:cs typeface="Arial" panose="020B0604020202020204" pitchFamily="34" charset="0"/>
              </a:rPr>
              <a:t>3 </a:t>
            </a:r>
            <a:r>
              <a:rPr lang="en-US" sz="5400" b="1" dirty="0" err="1" smtClean="0">
                <a:solidFill>
                  <a:schemeClr val="accent2">
                    <a:lumMod val="75000"/>
                  </a:schemeClr>
                </a:solidFill>
                <a:latin typeface="Arial" panose="020B0604020202020204" pitchFamily="34" charset="0"/>
                <a:cs typeface="Arial" panose="020B0604020202020204" pitchFamily="34" charset="0"/>
              </a:rPr>
              <a:t>tiết</a:t>
            </a:r>
            <a:r>
              <a:rPr lang="en-US" sz="5400" b="1" dirty="0" smtClean="0">
                <a:solidFill>
                  <a:schemeClr val="accent2">
                    <a:lumMod val="75000"/>
                  </a:schemeClr>
                </a:solidFill>
                <a:latin typeface="Arial" panose="020B0604020202020204" pitchFamily="34" charset="0"/>
                <a:cs typeface="Arial" panose="020B0604020202020204" pitchFamily="34" charset="0"/>
              </a:rPr>
              <a:t>)</a:t>
            </a:r>
            <a:endParaRPr lang="en-US" sz="5400" b="1" dirty="0">
              <a:solidFill>
                <a:schemeClr val="accent2">
                  <a:lumMod val="75000"/>
                </a:schemeClr>
              </a:solidFill>
              <a:latin typeface="Arial" panose="020B0604020202020204" pitchFamily="34" charset="0"/>
              <a:cs typeface="Arial" panose="020B0604020202020204" pitchFamily="34" charset="0"/>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7"/>
          <p:cNvPicPr>
            <a:picLocks noGrp="1" noChangeAspect="1"/>
          </p:cNvPicPr>
          <p:nvPr>
            <p:ph idx="1"/>
          </p:nvPr>
        </p:nvPicPr>
        <p:blipFill>
          <a:blip r:embed="rId2"/>
          <a:stretch>
            <a:fillRect/>
          </a:stretch>
        </p:blipFill>
        <p:spPr>
          <a:xfrm>
            <a:off x="142875" y="0"/>
            <a:ext cx="1172210" cy="1185545"/>
          </a:xfrm>
          <a:prstGeom prst="rect">
            <a:avLst/>
          </a:prstGeom>
          <a:noFill/>
          <a:ln w="9525">
            <a:noFill/>
          </a:ln>
        </p:spPr>
      </p:pic>
      <p:sp>
        <p:nvSpPr>
          <p:cNvPr id="12" name="圆角矩形 11"/>
          <p:cNvSpPr/>
          <p:nvPr/>
        </p:nvSpPr>
        <p:spPr>
          <a:xfrm>
            <a:off x="238125" y="1184910"/>
            <a:ext cx="12049125" cy="5673090"/>
          </a:xfrm>
          <a:prstGeom prst="roundRect">
            <a:avLst/>
          </a:prstGeom>
          <a:solidFill>
            <a:srgbClr val="71BDCD">
              <a:alpha val="75000"/>
            </a:srgb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zh-CN" altLang="en-US" b="1">
              <a:solidFill>
                <a:srgbClr val="FFFF00"/>
              </a:solidFill>
            </a:endParaRPr>
          </a:p>
          <a:p>
            <a:pPr algn="l"/>
            <a:endParaRPr lang="zh-CN" altLang="en-US" b="1">
              <a:solidFill>
                <a:srgbClr val="FFFF00"/>
              </a:solidFill>
            </a:endParaRPr>
          </a:p>
          <a:p>
            <a:pPr algn="l"/>
            <a:r>
              <a:rPr lang="zh-CN" altLang="en-US" sz="3000" b="1">
                <a:solidFill>
                  <a:srgbClr val="FFFF00"/>
                </a:solidFill>
              </a:rPr>
              <a:t>* </a:t>
            </a:r>
            <a:r>
              <a:rPr lang="en-US" altLang="zh-CN" sz="3000" b="1">
                <a:solidFill>
                  <a:srgbClr val="FFFF00"/>
                </a:solidFill>
              </a:rPr>
              <a:t>Biến đổi vật lý: </a:t>
            </a:r>
            <a:r>
              <a:rPr lang="en-US" altLang="zh-CN" sz="3000" b="1">
                <a:solidFill>
                  <a:schemeClr val="tx1"/>
                </a:solidFill>
              </a:rPr>
              <a:t>không có sự tạo thành chất mới</a:t>
            </a:r>
            <a:endParaRPr lang="zh-CN" altLang="en-US" sz="3000" b="1">
              <a:solidFill>
                <a:srgbClr val="FFFF00"/>
              </a:solidFill>
            </a:endParaRPr>
          </a:p>
          <a:p>
            <a:pPr algn="l"/>
            <a:endParaRPr lang="zh-CN" altLang="en-US" sz="3000" b="1">
              <a:solidFill>
                <a:schemeClr val="tx1"/>
              </a:solidFill>
            </a:endParaRPr>
          </a:p>
        </p:txBody>
      </p:sp>
      <p:sp>
        <p:nvSpPr>
          <p:cNvPr id="15" name="圆角矩形 14"/>
          <p:cNvSpPr/>
          <p:nvPr/>
        </p:nvSpPr>
        <p:spPr bwMode="auto">
          <a:xfrm>
            <a:off x="4813300" y="437515"/>
            <a:ext cx="3117215" cy="934720"/>
          </a:xfrm>
          <a:prstGeom prst="roundRect">
            <a:avLst>
              <a:gd name="adj" fmla="val 50000"/>
            </a:avLst>
          </a:prstGeom>
          <a:gradFill>
            <a:gsLst>
              <a:gs pos="0">
                <a:srgbClr val="14CD68"/>
              </a:gs>
              <a:gs pos="100000">
                <a:srgbClr val="035C7D"/>
              </a:gs>
            </a:gsLst>
            <a:lin scaled="0"/>
          </a:gradFill>
          <a:ln w="19050" cap="flat" cmpd="sng" algn="ctr">
            <a:noFill/>
            <a:prstDash val="solid"/>
            <a:round/>
            <a:headEnd type="none" w="med" len="med"/>
            <a:tailEnd type="none" w="med" len="med"/>
          </a:ln>
          <a:effectLst/>
        </p:spPr>
        <p:txBody>
          <a:bodyPr vert="horz" wrap="square" lIns="108816" tIns="54408" rIns="108816" bIns="54408" numCol="1" rtlCol="0" anchor="t" anchorCtr="0" compatLnSpc="1"/>
          <a:lstStyle/>
          <a:p>
            <a:pPr algn="ctr" defTabSz="815975"/>
            <a:r>
              <a:rPr lang="en-US" altLang="zh-CN" sz="3200" b="1" dirty="0">
                <a:solidFill>
                  <a:srgbClr val="FF0000"/>
                </a:solidFill>
                <a:latin typeface="Calibri Light" panose="020F0302020204030204" charset="0"/>
                <a:ea typeface="Microsoft YaHei" panose="020B0503020204020204" charset="-122"/>
                <a:cs typeface="Calibri Light" panose="020F0302020204030204" charset="0"/>
              </a:rPr>
              <a:t>KẾT LUẬN</a:t>
            </a:r>
          </a:p>
        </p:txBody>
      </p:sp>
      <p:pic>
        <p:nvPicPr>
          <p:cNvPr id="3081" name="Picture 9" descr="9"/>
          <p:cNvPicPr>
            <a:picLocks noChangeAspect="1"/>
          </p:cNvPicPr>
          <p:nvPr/>
        </p:nvPicPr>
        <p:blipFill>
          <a:blip r:embed="rId3"/>
          <a:stretch>
            <a:fillRect/>
          </a:stretch>
        </p:blipFill>
        <p:spPr>
          <a:xfrm>
            <a:off x="238125" y="1372235"/>
            <a:ext cx="7164705" cy="783590"/>
          </a:xfrm>
          <a:prstGeom prst="rect">
            <a:avLst/>
          </a:prstGeom>
          <a:noFill/>
          <a:ln w="9525">
            <a:noFill/>
          </a:ln>
        </p:spPr>
      </p:pic>
      <p:sp>
        <p:nvSpPr>
          <p:cNvPr id="3" name="Text Box 2"/>
          <p:cNvSpPr txBox="1"/>
          <p:nvPr/>
        </p:nvSpPr>
        <p:spPr>
          <a:xfrm>
            <a:off x="455295" y="1419860"/>
            <a:ext cx="7394575" cy="521970"/>
          </a:xfrm>
          <a:prstGeom prst="rect">
            <a:avLst/>
          </a:prstGeom>
          <a:noFill/>
        </p:spPr>
        <p:txBody>
          <a:bodyPr wrap="square" rtlCol="0">
            <a:spAutoFit/>
          </a:bodyPr>
          <a:lstStyle/>
          <a:p>
            <a:r>
              <a:rPr lang="en-US" sz="2800" b="1">
                <a:latin typeface="+mj-lt"/>
                <a:cs typeface="+mj-lt"/>
                <a:sym typeface="+mn-ea"/>
              </a:rPr>
              <a:t>I. BIẾN ĐỔI VẬT LÝ VÀ BIẾN ĐỔI HÓA HỌC</a:t>
            </a:r>
            <a:endParaRPr lang="en-US" sz="2800" b="1">
              <a:latin typeface="+mj-lt"/>
              <a:cs typeface="+mj-l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xEl>
                                              <p:pRg st="2" end="2"/>
                                            </p:txEl>
                                          </p:spTgt>
                                        </p:tgtEl>
                                        <p:attrNameLst>
                                          <p:attrName>style.visibility</p:attrName>
                                        </p:attrNameLst>
                                      </p:cBhvr>
                                      <p:to>
                                        <p:strVal val="visible"/>
                                      </p:to>
                                    </p:set>
                                    <p:anim calcmode="lin" valueType="num">
                                      <p:cBhvr additive="base">
                                        <p:cTn id="7" dur="500" fill="hold"/>
                                        <p:tgtEl>
                                          <p:spTgt spid="12">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P spid="12" grpId="1" animBg="1"/>
      <p:bldP spid="15" grpId="0" bldLvl="0" animBg="1"/>
      <p:bldP spid="15"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圆角矩形 25"/>
          <p:cNvSpPr/>
          <p:nvPr/>
        </p:nvSpPr>
        <p:spPr>
          <a:xfrm>
            <a:off x="763905" y="82550"/>
            <a:ext cx="7682230" cy="899795"/>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23850"/>
            <a:r>
              <a:rPr lang="en-US" altLang="zh-CN" sz="2400" dirty="0">
                <a:solidFill>
                  <a:schemeClr val="tx1">
                    <a:lumMod val="75000"/>
                    <a:lumOff val="25000"/>
                  </a:schemeClr>
                </a:solidFill>
                <a:latin typeface="Microsoft YaHei" panose="020B0503020204020204" charset="-122"/>
                <a:ea typeface="Microsoft YaHei" panose="020B0503020204020204" charset="-122"/>
              </a:rPr>
              <a:t>        </a:t>
            </a:r>
            <a:r>
              <a:rPr lang="en-US" altLang="zh-CN" sz="3000" b="1" dirty="0">
                <a:solidFill>
                  <a:schemeClr val="tx1">
                    <a:lumMod val="75000"/>
                    <a:lumOff val="25000"/>
                  </a:schemeClr>
                </a:solidFill>
                <a:latin typeface="Microsoft YaHei" panose="020B0503020204020204" charset="-122"/>
                <a:ea typeface="Microsoft YaHei" panose="020B0503020204020204" charset="-122"/>
              </a:rPr>
              <a:t> </a:t>
            </a:r>
            <a:r>
              <a:rPr lang="en-US" altLang="zh-CN" sz="3000" b="1" dirty="0">
                <a:solidFill>
                  <a:schemeClr val="accent4">
                    <a:lumMod val="50000"/>
                  </a:schemeClr>
                </a:solidFill>
                <a:latin typeface="Microsoft YaHei" panose="020B0503020204020204" charset="-122"/>
                <a:ea typeface="Microsoft YaHei" panose="020B0503020204020204" charset="-122"/>
              </a:rPr>
              <a:t>Thí nghiệm về biến đổi hóa học</a:t>
            </a:r>
          </a:p>
        </p:txBody>
      </p:sp>
      <p:sp>
        <p:nvSpPr>
          <p:cNvPr id="45" name="圆角矩形 44"/>
          <p:cNvSpPr/>
          <p:nvPr/>
        </p:nvSpPr>
        <p:spPr>
          <a:xfrm>
            <a:off x="73660" y="0"/>
            <a:ext cx="1863090" cy="484505"/>
          </a:xfrm>
          <a:prstGeom prst="roundRect">
            <a:avLst>
              <a:gd name="adj" fmla="val 9725"/>
            </a:avLst>
          </a:prstGeom>
          <a:solidFill>
            <a:srgbClr val="2DB2A4"/>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chemeClr val="bg1"/>
                </a:solidFill>
                <a:latin typeface="Impact" panose="020B0806030902050204" charset="0"/>
                <a:ea typeface="Microsoft YaHei" panose="020B0503020204020204" charset="-122"/>
              </a:rPr>
              <a:t>2.</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dissolve">
                                      <p:cBhvr>
                                        <p:cTn id="7" dur="50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ox(in)">
                                      <p:cBhvr>
                                        <p:cTn id="12"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ldLvl="0" animBg="1"/>
      <p:bldP spid="4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videoplayback">
            <a:hlinkClick r:id="" action="ppaction://media"/>
          </p:cNvPr>
          <p:cNvPicPr>
            <a:picLocks noGrp="1"/>
          </p:cNvPicPr>
          <p:nvPr>
            <p:ph idx="1"/>
            <a:videoFile r:link="rId2"/>
            <p:extLst>
              <p:ext uri="{DAA4B4D4-6D71-4841-9C94-3DE7FCFB9230}">
                <p14:media xmlns:p14="http://schemas.microsoft.com/office/powerpoint/2010/main" r:link="rId1"/>
              </p:ext>
            </p:extLst>
          </p:nvPr>
        </p:nvPicPr>
        <p:blipFill>
          <a:blip r:embed="rId4"/>
          <a:stretch>
            <a:fillRect/>
          </a:stretch>
        </p:blipFill>
        <p:spPr>
          <a:xfrm>
            <a:off x="719455" y="1626235"/>
            <a:ext cx="10634345" cy="5231130"/>
          </a:xfrm>
          <a:prstGeom prst="rect">
            <a:avLst/>
          </a:prstGeom>
        </p:spPr>
      </p:pic>
      <p:sp>
        <p:nvSpPr>
          <p:cNvPr id="20" name="圆角矩形 25"/>
          <p:cNvSpPr/>
          <p:nvPr/>
        </p:nvSpPr>
        <p:spPr>
          <a:xfrm>
            <a:off x="838200" y="467995"/>
            <a:ext cx="4386580" cy="899795"/>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23850"/>
            <a:r>
              <a:rPr lang="en-US" altLang="zh-CN" sz="2800" b="1" dirty="0">
                <a:solidFill>
                  <a:schemeClr val="accent4">
                    <a:lumMod val="50000"/>
                  </a:schemeClr>
                </a:solidFill>
                <a:latin typeface="Microsoft YaHei" panose="020B0503020204020204" charset="-122"/>
                <a:ea typeface="Microsoft YaHei" panose="020B0503020204020204" charset="-122"/>
              </a:rPr>
              <a:t>Video thí nghiệm </a:t>
            </a:r>
          </a:p>
        </p:txBody>
      </p:sp>
    </p:spTree>
  </p:cSld>
  <p:clrMapOvr>
    <a:masterClrMapping/>
  </p:clrMapOvr>
  <p:timing>
    <p:tnLst>
      <p:par>
        <p:cTn id="1" dur="indefinite" restart="never" nodeType="tmRoot">
          <p:childTnLst>
            <p:video>
              <p:cMediaNode>
                <p:cTn id="2" fill="hold" display="1">
                  <p:stCondLst>
                    <p:cond delay="indefinite"/>
                  </p:stCondLst>
                </p:cTn>
                <p:tgtEl>
                  <p:spTgt spid="4"/>
                </p:tgtEl>
              </p:cMediaNode>
            </p:video>
            <p:seq concurrent="1" nextAc="seek">
              <p:cTn id="3" restart="whenNotActive" fill="hold" evtFilter="cancelBubble" nodeType="interactiveSeq">
                <p:stCondLst>
                  <p:cond evt="onClick" delay="0">
                    <p:tgtEl>
                      <p:spTgt spid="4"/>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3892550" cy="1002030"/>
          </a:xfrm>
        </p:spPr>
        <p:txBody>
          <a:bodyPr/>
          <a:lstStyle/>
          <a:p>
            <a:r>
              <a:rPr lang="en-US" sz="3200" b="1">
                <a:solidFill>
                  <a:schemeClr val="accent4">
                    <a:lumMod val="50000"/>
                  </a:schemeClr>
                </a:solidFill>
              </a:rPr>
              <a:t>Thí nghiệm:</a:t>
            </a:r>
          </a:p>
        </p:txBody>
      </p:sp>
      <p:sp>
        <p:nvSpPr>
          <p:cNvPr id="3" name="Content Placeholder 2"/>
          <p:cNvSpPr>
            <a:spLocks noGrp="1"/>
          </p:cNvSpPr>
          <p:nvPr>
            <p:ph sz="half" idx="1"/>
          </p:nvPr>
        </p:nvSpPr>
        <p:spPr>
          <a:xfrm>
            <a:off x="838200" y="1460500"/>
            <a:ext cx="5760085" cy="4351655"/>
          </a:xfrm>
        </p:spPr>
        <p:txBody>
          <a:bodyPr>
            <a:noAutofit/>
          </a:bodyPr>
          <a:lstStyle/>
          <a:p>
            <a:pPr marL="0" indent="0">
              <a:buNone/>
            </a:pPr>
            <a:r>
              <a:rPr lang="en-US" sz="3000"/>
              <a:t>- Trộn đều hỗn hợp bột sắt và bột lưu huỳnh. Lần lượt cho vào 2 ống nghiệm (1) và (2) mỗi ống 3 thìa hỗn hợp</a:t>
            </a:r>
          </a:p>
          <a:p>
            <a:pPr marL="0" indent="0">
              <a:buNone/>
            </a:pPr>
            <a:r>
              <a:rPr lang="en-US" sz="3000"/>
              <a:t>- Đưa nam châm lại gần ống  nghiệm (1)</a:t>
            </a:r>
          </a:p>
          <a:p>
            <a:pPr marL="0" indent="0">
              <a:buNone/>
            </a:pPr>
            <a:r>
              <a:rPr lang="en-US" sz="3000"/>
              <a:t>- Đun nóng mạnh đáy ống nghiệm (2)  khoảng 30 giây rồi ngừng đun. Để nguội rồi đưa nam châm lại gần ống nghiệm (2) </a:t>
            </a:r>
          </a:p>
        </p:txBody>
      </p:sp>
      <p:pic>
        <p:nvPicPr>
          <p:cNvPr id="5" name="Picture 5"/>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071995" y="591185"/>
            <a:ext cx="4281805" cy="522097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linds(horizontal)">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build="p"/>
      <p:bldP spid="3" grpI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1270" y="635"/>
          <a:ext cx="12194540" cy="6949440"/>
        </p:xfrm>
        <a:graphic>
          <a:graphicData uri="http://schemas.openxmlformats.org/drawingml/2006/table">
            <a:tbl>
              <a:tblPr firstRow="1" bandRow="1">
                <a:tableStyleId>{5C22544A-7EE6-4342-B048-85BDC9FD1C3A}</a:tableStyleId>
              </a:tblPr>
              <a:tblGrid>
                <a:gridCol w="5742305"/>
                <a:gridCol w="6452235"/>
              </a:tblGrid>
              <a:tr h="489585">
                <a:tc gridSpan="2">
                  <a:txBody>
                    <a:bodyPr/>
                    <a:lstStyle/>
                    <a:p>
                      <a:pPr algn="ctr">
                        <a:buNone/>
                      </a:pPr>
                      <a:r>
                        <a:rPr lang="en-US" sz="2400" b="1">
                          <a:solidFill>
                            <a:schemeClr val="bg1"/>
                          </a:solidFill>
                          <a:latin typeface="Arial" panose="020B0604020202020204" pitchFamily="34" charset="0"/>
                          <a:cs typeface="Arial" panose="020B0604020202020204" pitchFamily="34" charset="0"/>
                          <a:sym typeface="+mn-ea"/>
                        </a:rPr>
                        <a:t>PHIẾU HỌC TẬP SỐ 2</a:t>
                      </a:r>
                    </a:p>
                  </a:txBody>
                  <a:tcPr/>
                </a:tc>
                <a:tc hMerge="1">
                  <a:txBody>
                    <a:bodyPr/>
                    <a:lstStyle/>
                    <a:p>
                      <a:endParaRPr lang="vi-VN"/>
                    </a:p>
                  </a:txBody>
                  <a:tcPr/>
                </a:tc>
              </a:tr>
              <a:tr h="470535">
                <a:tc>
                  <a:txBody>
                    <a:bodyPr/>
                    <a:lstStyle/>
                    <a:p>
                      <a:pPr indent="0" algn="ctr">
                        <a:buNone/>
                      </a:pPr>
                      <a:r>
                        <a:rPr lang="en-US" sz="2000" b="1">
                          <a:solidFill>
                            <a:srgbClr val="0070C0"/>
                          </a:solidFill>
                          <a:latin typeface="Arial" panose="020B0604020202020204" pitchFamily="34" charset="0"/>
                          <a:cs typeface="Arial" panose="020B0604020202020204" pitchFamily="34" charset="0"/>
                        </a:rPr>
                        <a:t>Nội dung</a:t>
                      </a:r>
                      <a:endParaRPr lang="en-US" sz="2000" b="1">
                        <a:solidFill>
                          <a:srgbClr val="0070C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indent="0" algn="ctr">
                        <a:buNone/>
                      </a:pPr>
                      <a:r>
                        <a:rPr lang="en-US" sz="2000" b="1">
                          <a:solidFill>
                            <a:srgbClr val="0070C0"/>
                          </a:solidFill>
                          <a:latin typeface="Arial" panose="020B0604020202020204" pitchFamily="34" charset="0"/>
                          <a:cs typeface="Arial" panose="020B0604020202020204" pitchFamily="34" charset="0"/>
                        </a:rPr>
                        <a:t>Trả lời</a:t>
                      </a:r>
                      <a:endParaRPr lang="en-US" sz="2000" b="1">
                        <a:solidFill>
                          <a:srgbClr val="0070C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r>
              <a:tr h="680720">
                <a:tc>
                  <a:txBody>
                    <a:bodyPr/>
                    <a:lstStyle/>
                    <a:p>
                      <a:pPr indent="0">
                        <a:buNone/>
                      </a:pPr>
                      <a:r>
                        <a:rPr lang="en-US" sz="2200" b="0">
                          <a:solidFill>
                            <a:srgbClr val="000000"/>
                          </a:solidFill>
                          <a:latin typeface="Arial" panose="020B0604020202020204" pitchFamily="34" charset="0"/>
                          <a:cs typeface="Arial" panose="020B0604020202020204" pitchFamily="34" charset="0"/>
                        </a:rPr>
                        <a:t>ND1:Chuẩn bị: (dụng cụ, hóa chất)</a:t>
                      </a:r>
                      <a:endParaRPr lang="en-US" sz="22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indent="0">
                        <a:buNone/>
                      </a:pPr>
                      <a:endParaRPr lang="en-US" sz="20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r>
              <a:tr h="1955800">
                <a:tc>
                  <a:txBody>
                    <a:bodyPr/>
                    <a:lstStyle/>
                    <a:p>
                      <a:pPr indent="0">
                        <a:buNone/>
                      </a:pPr>
                      <a:r>
                        <a:rPr lang="en-US" sz="2200" b="0">
                          <a:solidFill>
                            <a:srgbClr val="000000"/>
                          </a:solidFill>
                          <a:latin typeface="Arial" panose="020B0604020202020204" pitchFamily="34" charset="0"/>
                          <a:cs typeface="Arial" panose="020B0604020202020204" pitchFamily="34" charset="0"/>
                        </a:rPr>
                        <a:t>ND2: Cách tiến hành </a:t>
                      </a:r>
                      <a:r>
                        <a:rPr lang="en-US" sz="2200" b="0">
                          <a:solidFill>
                            <a:srgbClr val="FF0000"/>
                          </a:solidFill>
                          <a:latin typeface="Arial" panose="020B0604020202020204" pitchFamily="34" charset="0"/>
                          <a:cs typeface="Arial" panose="020B0604020202020204" pitchFamily="34" charset="0"/>
                        </a:rPr>
                        <a:t> </a:t>
                      </a:r>
                      <a:endParaRPr lang="en-US" sz="22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indent="0">
                        <a:buNone/>
                      </a:pPr>
                      <a:r>
                        <a:rPr lang="en-US" sz="2000" b="0">
                          <a:solidFill>
                            <a:srgbClr val="000000"/>
                          </a:solidFill>
                          <a:latin typeface="Arial" panose="020B0604020202020204" pitchFamily="34" charset="0"/>
                          <a:cs typeface="Arial" panose="020B0604020202020204" pitchFamily="34" charset="0"/>
                        </a:rPr>
                        <a:t> </a:t>
                      </a:r>
                      <a:endParaRPr lang="en-US" sz="20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r>
              <a:tr h="3261360">
                <a:tc>
                  <a:txBody>
                    <a:bodyPr/>
                    <a:lstStyle/>
                    <a:p>
                      <a:pPr indent="0">
                        <a:buNone/>
                      </a:pPr>
                      <a:r>
                        <a:rPr lang="en-US" sz="2200" b="0">
                          <a:solidFill>
                            <a:srgbClr val="000000"/>
                          </a:solidFill>
                          <a:latin typeface="Arial" panose="020B0604020202020204" pitchFamily="34" charset="0"/>
                          <a:cs typeface="Arial" panose="020B0604020202020204" pitchFamily="34" charset="0"/>
                        </a:rPr>
                        <a:t>ND3. Hiện tượng:</a:t>
                      </a:r>
                    </a:p>
                    <a:p>
                      <a:pPr indent="0">
                        <a:buNone/>
                      </a:pPr>
                      <a:r>
                        <a:rPr lang="en-US" sz="2200" b="0">
                          <a:solidFill>
                            <a:srgbClr val="000000"/>
                          </a:solidFill>
                          <a:latin typeface="Arial" panose="020B0604020202020204" pitchFamily="34" charset="0"/>
                          <a:cs typeface="Arial" panose="020B0604020202020204" pitchFamily="34" charset="0"/>
                        </a:rPr>
                        <a:t>1. Sau khi trộn bột Fe và bột S, hỗn hợp thu được có bị nam châm hút không?</a:t>
                      </a:r>
                    </a:p>
                    <a:p>
                      <a:pPr indent="0">
                        <a:buNone/>
                      </a:pPr>
                      <a:r>
                        <a:rPr lang="en-US" sz="2200" b="0">
                          <a:solidFill>
                            <a:srgbClr val="000000"/>
                          </a:solidFill>
                          <a:latin typeface="Arial" panose="020B0604020202020204" pitchFamily="34" charset="0"/>
                          <a:cs typeface="Arial" panose="020B0604020202020204" pitchFamily="34" charset="0"/>
                        </a:rPr>
                        <a:t>2. Chất trong ống nghiệm (2) sau khi được đun nóng và để nguội có bị nam châm hút không?</a:t>
                      </a:r>
                    </a:p>
                    <a:p>
                      <a:pPr indent="0">
                        <a:buNone/>
                      </a:pPr>
                      <a:r>
                        <a:rPr lang="en-US" sz="2200" b="0">
                          <a:solidFill>
                            <a:srgbClr val="000000"/>
                          </a:solidFill>
                          <a:latin typeface="Arial" panose="020B0604020202020204" pitchFamily="34" charset="0"/>
                          <a:cs typeface="Arial" panose="020B0604020202020204" pitchFamily="34" charset="0"/>
                        </a:rPr>
                        <a:t>3. Sau khi trộn bột Fe và bột S có chất mới được tạo thành không? Giải thích.</a:t>
                      </a:r>
                    </a:p>
                    <a:p>
                      <a:pPr indent="0">
                        <a:buNone/>
                      </a:pPr>
                      <a:r>
                        <a:rPr lang="en-US" sz="2200" b="0">
                          <a:solidFill>
                            <a:srgbClr val="000000"/>
                          </a:solidFill>
                          <a:latin typeface="Arial" panose="020B0604020202020204" pitchFamily="34" charset="0"/>
                          <a:cs typeface="Arial" panose="020B0604020202020204" pitchFamily="34" charset="0"/>
                        </a:rPr>
                        <a:t>4. Sau khi đun nóng hỗn hợp Fe và bột S có chất mới được tạo thành không? Giải thích.</a:t>
                      </a:r>
                      <a:endParaRPr lang="en-US" sz="22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indent="0">
                        <a:buNone/>
                      </a:pPr>
                      <a:endParaRPr lang="en-US" sz="20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r>
            </a:tbl>
          </a:graphicData>
        </a:graphic>
      </p:graphicFrame>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 name="Content Placeholder 100"/>
          <p:cNvPicPr>
            <a:picLocks noChangeAspect="1"/>
          </p:cNvPicPr>
          <p:nvPr/>
        </p:nvPicPr>
        <p:blipFill>
          <a:blip r:embed="rId2"/>
          <a:stretch>
            <a:fillRect/>
          </a:stretch>
        </p:blipFill>
        <p:spPr>
          <a:xfrm>
            <a:off x="483870" y="70485"/>
            <a:ext cx="2715260" cy="2427605"/>
          </a:xfrm>
          <a:prstGeom prst="rect">
            <a:avLst/>
          </a:prstGeom>
          <a:noFill/>
          <a:ln w="9525">
            <a:noFill/>
          </a:ln>
        </p:spPr>
      </p:pic>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52585" y="-188686"/>
            <a:ext cx="5286829" cy="5286829"/>
          </a:xfrm>
          <a:prstGeom prst="rect">
            <a:avLst/>
          </a:prstGeom>
        </p:spPr>
      </p:pic>
      <p:sp>
        <p:nvSpPr>
          <p:cNvPr id="3084" name="Text Box 12"/>
          <p:cNvSpPr txBox="1"/>
          <p:nvPr/>
        </p:nvSpPr>
        <p:spPr>
          <a:xfrm>
            <a:off x="5013325" y="2322830"/>
            <a:ext cx="2416175" cy="2030095"/>
          </a:xfrm>
          <a:prstGeom prst="rect">
            <a:avLst/>
          </a:prstGeom>
          <a:noFill/>
          <a:ln w="9525">
            <a:noFill/>
          </a:ln>
        </p:spPr>
        <p:txBody>
          <a:bodyPr wrap="square">
            <a:spAutoFit/>
          </a:bodyPr>
          <a:lstStyle/>
          <a:p>
            <a:pPr defTabSz="1500505">
              <a:spcBef>
                <a:spcPct val="50000"/>
              </a:spcBef>
            </a:pPr>
            <a:r>
              <a:rPr lang="en-US" altLang="zh-CN" sz="3600" b="1" dirty="0">
                <a:solidFill>
                  <a:srgbClr val="3399FF"/>
                </a:solidFill>
                <a:latin typeface="Arial" panose="020B0604020202020204" pitchFamily="34" charset="0"/>
                <a:ea typeface="黑体" pitchFamily="2" charset="-122"/>
                <a:cs typeface="Arial" panose="020B0604020202020204" pitchFamily="34" charset="0"/>
              </a:rPr>
              <a:t>Báo cáo, thảo luận</a:t>
            </a:r>
            <a:endParaRPr lang="zh-CN" altLang="en-US" sz="3600" b="1" dirty="0">
              <a:solidFill>
                <a:srgbClr val="3399FF"/>
              </a:solidFill>
              <a:latin typeface="Arial" panose="020B0604020202020204" pitchFamily="34" charset="0"/>
              <a:ea typeface="黑体" pitchFamily="2" charset="-122"/>
              <a:cs typeface="Arial" panose="020B0604020202020204" pitchFamily="34" charset="0"/>
            </a:endParaRPr>
          </a:p>
          <a:p>
            <a:pPr defTabSz="1500505">
              <a:spcBef>
                <a:spcPct val="50000"/>
              </a:spcBef>
            </a:pPr>
            <a:endParaRPr lang="zh-CN" altLang="en-US" sz="3600" b="1" dirty="0">
              <a:solidFill>
                <a:srgbClr val="3399FF"/>
              </a:solidFill>
              <a:latin typeface="Arial" panose="020B0604020202020204" pitchFamily="34" charset="0"/>
              <a:ea typeface="黑体" pitchFamily="2" charset="-122"/>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3084"/>
                                        </p:tgtEl>
                                        <p:attrNameLst>
                                          <p:attrName>style.visibility</p:attrName>
                                        </p:attrNameLst>
                                      </p:cBhvr>
                                      <p:to>
                                        <p:strVal val="visible"/>
                                      </p:to>
                                    </p:set>
                                    <p:animEffect transition="in" filter="diamond(in)">
                                      <p:cBhvr>
                                        <p:cTn id="7" dur="2000"/>
                                        <p:tgtEl>
                                          <p:spTgt spid="30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1270" y="635"/>
          <a:ext cx="12194540" cy="6949440"/>
        </p:xfrm>
        <a:graphic>
          <a:graphicData uri="http://schemas.openxmlformats.org/drawingml/2006/table">
            <a:tbl>
              <a:tblPr firstRow="1" bandRow="1">
                <a:tableStyleId>{5C22544A-7EE6-4342-B048-85BDC9FD1C3A}</a:tableStyleId>
              </a:tblPr>
              <a:tblGrid>
                <a:gridCol w="5742305"/>
                <a:gridCol w="6452235"/>
              </a:tblGrid>
              <a:tr h="489585">
                <a:tc gridSpan="2">
                  <a:txBody>
                    <a:bodyPr/>
                    <a:lstStyle/>
                    <a:p>
                      <a:pPr algn="ctr">
                        <a:buNone/>
                      </a:pPr>
                      <a:r>
                        <a:rPr lang="en-US" sz="2400" b="1">
                          <a:solidFill>
                            <a:schemeClr val="bg1"/>
                          </a:solidFill>
                          <a:latin typeface="Arial" panose="020B0604020202020204" pitchFamily="34" charset="0"/>
                          <a:cs typeface="Arial" panose="020B0604020202020204" pitchFamily="34" charset="0"/>
                          <a:sym typeface="+mn-ea"/>
                        </a:rPr>
                        <a:t>PHIẾU HỌC TẬP SỐ 2</a:t>
                      </a:r>
                    </a:p>
                  </a:txBody>
                  <a:tcPr/>
                </a:tc>
                <a:tc hMerge="1">
                  <a:txBody>
                    <a:bodyPr/>
                    <a:lstStyle/>
                    <a:p>
                      <a:endParaRPr lang="vi-VN"/>
                    </a:p>
                  </a:txBody>
                  <a:tcPr/>
                </a:tc>
              </a:tr>
              <a:tr h="470535">
                <a:tc>
                  <a:txBody>
                    <a:bodyPr/>
                    <a:lstStyle/>
                    <a:p>
                      <a:pPr indent="0" algn="ctr">
                        <a:buNone/>
                      </a:pPr>
                      <a:r>
                        <a:rPr lang="en-US" sz="2000" b="1">
                          <a:solidFill>
                            <a:srgbClr val="0070C0"/>
                          </a:solidFill>
                          <a:latin typeface="Arial" panose="020B0604020202020204" pitchFamily="34" charset="0"/>
                          <a:cs typeface="Arial" panose="020B0604020202020204" pitchFamily="34" charset="0"/>
                        </a:rPr>
                        <a:t>Nội dung</a:t>
                      </a:r>
                      <a:endParaRPr lang="en-US" sz="2000" b="1">
                        <a:solidFill>
                          <a:srgbClr val="0070C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indent="0" algn="ctr">
                        <a:buNone/>
                      </a:pPr>
                      <a:r>
                        <a:rPr lang="en-US" sz="2000" b="1">
                          <a:solidFill>
                            <a:srgbClr val="0070C0"/>
                          </a:solidFill>
                          <a:latin typeface="Arial" panose="020B0604020202020204" pitchFamily="34" charset="0"/>
                          <a:cs typeface="Arial" panose="020B0604020202020204" pitchFamily="34" charset="0"/>
                        </a:rPr>
                        <a:t>Trả lời</a:t>
                      </a:r>
                      <a:endParaRPr lang="en-US" sz="2000" b="1">
                        <a:solidFill>
                          <a:srgbClr val="0070C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r>
              <a:tr h="680720">
                <a:tc>
                  <a:txBody>
                    <a:bodyPr/>
                    <a:lstStyle/>
                    <a:p>
                      <a:pPr indent="0">
                        <a:buNone/>
                      </a:pPr>
                      <a:r>
                        <a:rPr lang="en-US" sz="2200" b="0">
                          <a:solidFill>
                            <a:srgbClr val="000000"/>
                          </a:solidFill>
                          <a:latin typeface="Arial" panose="020B0604020202020204" pitchFamily="34" charset="0"/>
                          <a:cs typeface="Arial" panose="020B0604020202020204" pitchFamily="34" charset="0"/>
                        </a:rPr>
                        <a:t>ND1:Chuẩn bị: (dụng cụ, hóa chất)</a:t>
                      </a:r>
                      <a:endParaRPr lang="en-US" sz="22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indent="0">
                        <a:buNone/>
                      </a:pPr>
                      <a:endParaRPr lang="en-US" sz="22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r>
              <a:tr h="1955800">
                <a:tc>
                  <a:txBody>
                    <a:bodyPr/>
                    <a:lstStyle/>
                    <a:p>
                      <a:pPr indent="0">
                        <a:buNone/>
                      </a:pPr>
                      <a:r>
                        <a:rPr lang="en-US" sz="2200" b="0">
                          <a:solidFill>
                            <a:srgbClr val="000000"/>
                          </a:solidFill>
                          <a:latin typeface="Arial" panose="020B0604020202020204" pitchFamily="34" charset="0"/>
                          <a:cs typeface="Arial" panose="020B0604020202020204" pitchFamily="34" charset="0"/>
                        </a:rPr>
                        <a:t>ND2: Cách tiến hành </a:t>
                      </a:r>
                      <a:r>
                        <a:rPr lang="en-US" sz="2200" b="0">
                          <a:solidFill>
                            <a:srgbClr val="FF0000"/>
                          </a:solidFill>
                          <a:latin typeface="Arial" panose="020B0604020202020204" pitchFamily="34" charset="0"/>
                          <a:cs typeface="Arial" panose="020B0604020202020204" pitchFamily="34" charset="0"/>
                        </a:rPr>
                        <a:t> </a:t>
                      </a:r>
                      <a:endParaRPr lang="en-US" sz="22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indent="0">
                        <a:buNone/>
                      </a:pPr>
                      <a:endParaRPr lang="en-US" sz="22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r>
              <a:tr h="3261360">
                <a:tc>
                  <a:txBody>
                    <a:bodyPr/>
                    <a:lstStyle/>
                    <a:p>
                      <a:pPr indent="0">
                        <a:buNone/>
                      </a:pPr>
                      <a:r>
                        <a:rPr lang="en-US" sz="2200" b="0">
                          <a:solidFill>
                            <a:srgbClr val="000000"/>
                          </a:solidFill>
                          <a:latin typeface="Arial" panose="020B0604020202020204" pitchFamily="34" charset="0"/>
                          <a:cs typeface="Arial" panose="020B0604020202020204" pitchFamily="34" charset="0"/>
                        </a:rPr>
                        <a:t>ND3. Hiện tượng:</a:t>
                      </a:r>
                    </a:p>
                    <a:p>
                      <a:pPr indent="0">
                        <a:buNone/>
                      </a:pPr>
                      <a:r>
                        <a:rPr lang="en-US" sz="2200" b="0">
                          <a:solidFill>
                            <a:srgbClr val="000000"/>
                          </a:solidFill>
                          <a:latin typeface="Arial" panose="020B0604020202020204" pitchFamily="34" charset="0"/>
                          <a:cs typeface="Arial" panose="020B0604020202020204" pitchFamily="34" charset="0"/>
                        </a:rPr>
                        <a:t>1. Sau khi trộn bột Fe và bột S, hỗn hợp thu được có bị nam châm hút không?</a:t>
                      </a:r>
                    </a:p>
                    <a:p>
                      <a:pPr indent="0">
                        <a:buNone/>
                      </a:pPr>
                      <a:r>
                        <a:rPr lang="en-US" sz="2200" b="0">
                          <a:solidFill>
                            <a:srgbClr val="000000"/>
                          </a:solidFill>
                          <a:latin typeface="Arial" panose="020B0604020202020204" pitchFamily="34" charset="0"/>
                          <a:cs typeface="Arial" panose="020B0604020202020204" pitchFamily="34" charset="0"/>
                        </a:rPr>
                        <a:t>2. Chất trong ống nghiệm (2) sau khi được đun nóng và để nguội có bị nam châm hút không?</a:t>
                      </a:r>
                    </a:p>
                    <a:p>
                      <a:pPr indent="0">
                        <a:buNone/>
                      </a:pPr>
                      <a:r>
                        <a:rPr lang="en-US" sz="2200" b="0">
                          <a:solidFill>
                            <a:srgbClr val="000000"/>
                          </a:solidFill>
                          <a:latin typeface="Arial" panose="020B0604020202020204" pitchFamily="34" charset="0"/>
                          <a:cs typeface="Arial" panose="020B0604020202020204" pitchFamily="34" charset="0"/>
                        </a:rPr>
                        <a:t>3. Sau khi trộn bột Fe và bột S có chất mới được tạo thành không? Giải thích.</a:t>
                      </a:r>
                    </a:p>
                    <a:p>
                      <a:pPr indent="0">
                        <a:buNone/>
                      </a:pPr>
                      <a:r>
                        <a:rPr lang="en-US" sz="2200" b="0">
                          <a:solidFill>
                            <a:srgbClr val="000000"/>
                          </a:solidFill>
                          <a:latin typeface="Arial" panose="020B0604020202020204" pitchFamily="34" charset="0"/>
                          <a:cs typeface="Arial" panose="020B0604020202020204" pitchFamily="34" charset="0"/>
                        </a:rPr>
                        <a:t>4. Sau khi đun nóng hỗn hợp Fe và bột S có chất mới được tạo thành không? Giải thích.</a:t>
                      </a:r>
                      <a:endParaRPr lang="en-US" sz="22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indent="0">
                        <a:buNone/>
                      </a:pPr>
                      <a:endParaRPr lang="en-US" sz="22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r>
            </a:tbl>
          </a:graphicData>
        </a:graphic>
      </p:graphicFrame>
      <p:sp>
        <p:nvSpPr>
          <p:cNvPr id="2" name="Text Box 1"/>
          <p:cNvSpPr txBox="1"/>
          <p:nvPr/>
        </p:nvSpPr>
        <p:spPr>
          <a:xfrm>
            <a:off x="5681980" y="959485"/>
            <a:ext cx="6511290" cy="706755"/>
          </a:xfrm>
          <a:prstGeom prst="rect">
            <a:avLst/>
          </a:prstGeom>
          <a:noFill/>
        </p:spPr>
        <p:txBody>
          <a:bodyPr wrap="square" rtlCol="0">
            <a:spAutoFit/>
          </a:bodyPr>
          <a:lstStyle/>
          <a:p>
            <a:r>
              <a:rPr lang="en-US" sz="2000">
                <a:solidFill>
                  <a:schemeClr val="accent6">
                    <a:lumMod val="50000"/>
                  </a:schemeClr>
                </a:solidFill>
                <a:latin typeface="Arial" panose="020B0604020202020204" pitchFamily="34" charset="0"/>
                <a:cs typeface="Arial" panose="020B0604020202020204" pitchFamily="34" charset="0"/>
                <a:sym typeface="+mn-ea"/>
              </a:rPr>
              <a:t>  Bột Fe và bột S theo tỉ lệ 7:4 về khối lượng. ống nghiệm chịu nhiệt, đèn cồn, đũa thủy tinh, thìa thủy tinh.</a:t>
            </a:r>
          </a:p>
        </p:txBody>
      </p:sp>
      <p:sp>
        <p:nvSpPr>
          <p:cNvPr id="3" name="Text Box 2"/>
          <p:cNvSpPr txBox="1"/>
          <p:nvPr/>
        </p:nvSpPr>
        <p:spPr>
          <a:xfrm>
            <a:off x="5814695" y="1713230"/>
            <a:ext cx="6378575" cy="1938020"/>
          </a:xfrm>
          <a:prstGeom prst="rect">
            <a:avLst/>
          </a:prstGeom>
          <a:noFill/>
        </p:spPr>
        <p:txBody>
          <a:bodyPr wrap="square" rtlCol="0">
            <a:spAutoFit/>
          </a:bodyPr>
          <a:lstStyle/>
          <a:p>
            <a:r>
              <a:rPr lang="en-US" sz="2000">
                <a:solidFill>
                  <a:schemeClr val="accent6">
                    <a:lumMod val="50000"/>
                  </a:schemeClr>
                </a:solidFill>
                <a:latin typeface="Arial" panose="020B0604020202020204" pitchFamily="34" charset="0"/>
                <a:cs typeface="Arial" panose="020B0604020202020204" pitchFamily="34" charset="0"/>
                <a:sym typeface="+mn-ea"/>
              </a:rPr>
              <a:t>- Trộn đều hỗn hợp bột Fe và bột S. lần lượt cho vào hai ống nghiệm (1) và (2) mỗi ống 3 thìa hỗn hợp.</a:t>
            </a:r>
          </a:p>
          <a:p>
            <a:r>
              <a:rPr lang="en-US" sz="2000">
                <a:solidFill>
                  <a:schemeClr val="accent6">
                    <a:lumMod val="50000"/>
                  </a:schemeClr>
                </a:solidFill>
                <a:latin typeface="Arial" panose="020B0604020202020204" pitchFamily="34" charset="0"/>
                <a:cs typeface="Arial" panose="020B0604020202020204" pitchFamily="34" charset="0"/>
                <a:sym typeface="+mn-ea"/>
              </a:rPr>
              <a:t>- Đưa nam châm lại gần ống nghiệm 1, quan sát</a:t>
            </a:r>
          </a:p>
          <a:p>
            <a:r>
              <a:rPr lang="en-US" sz="2000">
                <a:solidFill>
                  <a:schemeClr val="accent6">
                    <a:lumMod val="50000"/>
                  </a:schemeClr>
                </a:solidFill>
                <a:latin typeface="Arial" panose="020B0604020202020204" pitchFamily="34" charset="0"/>
                <a:cs typeface="Arial" panose="020B0604020202020204" pitchFamily="34" charset="0"/>
                <a:sym typeface="+mn-ea"/>
              </a:rPr>
              <a:t>.- Đun nóng mạnh ống nghiệm (2) khoảng 30s rồi ngừng đun. Để nguội rồi đưa nam châm lại gần ống nghiệm (2). Quan sát.</a:t>
            </a:r>
          </a:p>
        </p:txBody>
      </p:sp>
      <p:sp>
        <p:nvSpPr>
          <p:cNvPr id="5" name="Text Box 4"/>
          <p:cNvSpPr txBox="1"/>
          <p:nvPr/>
        </p:nvSpPr>
        <p:spPr>
          <a:xfrm>
            <a:off x="5813425" y="3698240"/>
            <a:ext cx="6360160" cy="3169285"/>
          </a:xfrm>
          <a:prstGeom prst="rect">
            <a:avLst/>
          </a:prstGeom>
          <a:noFill/>
        </p:spPr>
        <p:txBody>
          <a:bodyPr wrap="square" rtlCol="0">
            <a:spAutoFit/>
          </a:bodyPr>
          <a:lstStyle/>
          <a:p>
            <a:pPr indent="0">
              <a:buNone/>
            </a:pPr>
            <a:r>
              <a:rPr lang="en-US" sz="2000">
                <a:solidFill>
                  <a:schemeClr val="accent6">
                    <a:lumMod val="50000"/>
                  </a:schemeClr>
                </a:solidFill>
                <a:latin typeface="Arial" panose="020B0604020202020204" pitchFamily="34" charset="0"/>
                <a:cs typeface="Arial" panose="020B0604020202020204" pitchFamily="34" charset="0"/>
                <a:sym typeface="+mn-ea"/>
              </a:rPr>
              <a:t>1. Khi trộn bột sắt với bột lưu huỳnh, hỗn hợp thu được có một phẩn bị nam chầm hút, phần này là sắt.</a:t>
            </a:r>
            <a:endParaRPr lang="en-US" sz="2000" b="0">
              <a:solidFill>
                <a:schemeClr val="accent6">
                  <a:lumMod val="50000"/>
                </a:schemeClr>
              </a:solidFill>
              <a:latin typeface="Arial" panose="020B0604020202020204" pitchFamily="34" charset="0"/>
              <a:cs typeface="Arial" panose="020B0604020202020204" pitchFamily="34" charset="0"/>
            </a:endParaRPr>
          </a:p>
          <a:p>
            <a:pPr indent="0">
              <a:buNone/>
            </a:pPr>
            <a:r>
              <a:rPr lang="en-US" sz="2000">
                <a:solidFill>
                  <a:schemeClr val="accent6">
                    <a:lumMod val="50000"/>
                  </a:schemeClr>
                </a:solidFill>
                <a:latin typeface="Arial" panose="020B0604020202020204" pitchFamily="34" charset="0"/>
                <a:cs typeface="Arial" panose="020B0604020202020204" pitchFamily="34" charset="0"/>
                <a:sym typeface="+mn-ea"/>
              </a:rPr>
              <a:t>2. Chất trong ống nghiệm (2) sau khi được đun nóng và để nguội không bị nam chầm hút.</a:t>
            </a:r>
            <a:endParaRPr lang="en-US" sz="2000" b="0">
              <a:solidFill>
                <a:schemeClr val="accent6">
                  <a:lumMod val="50000"/>
                </a:schemeClr>
              </a:solidFill>
              <a:latin typeface="Arial" panose="020B0604020202020204" pitchFamily="34" charset="0"/>
              <a:cs typeface="Arial" panose="020B0604020202020204" pitchFamily="34" charset="0"/>
            </a:endParaRPr>
          </a:p>
          <a:p>
            <a:pPr indent="0">
              <a:buNone/>
            </a:pPr>
            <a:r>
              <a:rPr lang="en-US" sz="2000">
                <a:solidFill>
                  <a:schemeClr val="accent6">
                    <a:lumMod val="50000"/>
                  </a:schemeClr>
                </a:solidFill>
                <a:latin typeface="Arial" panose="020B0604020202020204" pitchFamily="34" charset="0"/>
                <a:cs typeface="Arial" panose="020B0604020202020204" pitchFamily="34" charset="0"/>
                <a:sym typeface="+mn-ea"/>
              </a:rPr>
              <a:t>3. Sau khi trộn bột sắt với bột lưu huỳnh, không có chất mới được tạo thành vì khi tách chất ra khỏi hỗn hợp ta lại thu được các chất ban đầu (H).</a:t>
            </a:r>
            <a:endParaRPr lang="en-US" sz="2000" b="0">
              <a:solidFill>
                <a:schemeClr val="accent6">
                  <a:lumMod val="50000"/>
                </a:schemeClr>
              </a:solidFill>
              <a:latin typeface="Arial" panose="020B0604020202020204" pitchFamily="34" charset="0"/>
              <a:cs typeface="Arial" panose="020B0604020202020204" pitchFamily="34" charset="0"/>
            </a:endParaRPr>
          </a:p>
          <a:p>
            <a:pPr indent="0">
              <a:buNone/>
            </a:pPr>
            <a:r>
              <a:rPr lang="en-US" sz="2000">
                <a:solidFill>
                  <a:schemeClr val="accent6">
                    <a:lumMod val="50000"/>
                  </a:schemeClr>
                </a:solidFill>
                <a:latin typeface="Arial" panose="020B0604020202020204" pitchFamily="34" charset="0"/>
                <a:cs typeface="Arial" panose="020B0604020202020204" pitchFamily="34" charset="0"/>
                <a:sym typeface="+mn-ea"/>
              </a:rPr>
              <a:t>4. Sau khi đun nóng hỗn hợp bột sắt với bột lưu huỳnh có chất mới tạo thành, sản phẩm có màu xám và không bị nam châm hút (H).</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F:\1-原创素材\1_mm1102\PPT\PPT_014\materaials\pageimg_g17.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2410"/>
            <a:ext cx="3115945" cy="5916930"/>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
        <p:nvSpPr>
          <p:cNvPr id="8" name="Text Box 7"/>
          <p:cNvSpPr txBox="1"/>
          <p:nvPr/>
        </p:nvSpPr>
        <p:spPr>
          <a:xfrm>
            <a:off x="386715" y="2374900"/>
            <a:ext cx="2587625" cy="3107690"/>
          </a:xfrm>
          <a:prstGeom prst="rect">
            <a:avLst/>
          </a:prstGeom>
          <a:noFill/>
          <a:ln w="9525">
            <a:noFill/>
          </a:ln>
        </p:spPr>
        <p:txBody>
          <a:bodyPr wrap="square">
            <a:spAutoFit/>
          </a:bodyPr>
          <a:lstStyle/>
          <a:p>
            <a:pPr indent="0" algn="ctr"/>
            <a:r>
              <a:rPr lang="en-US" sz="2800">
                <a:gradFill>
                  <a:gsLst>
                    <a:gs pos="0">
                      <a:srgbClr val="012D86"/>
                    </a:gs>
                    <a:gs pos="100000">
                      <a:srgbClr val="0E2557"/>
                    </a:gs>
                  </a:gsLst>
                  <a:lin scaled="0"/>
                </a:gradFill>
                <a:latin typeface="Arial" panose="020B0604020202020204" pitchFamily="34" charset="0"/>
                <a:cs typeface="Arial" panose="020B0604020202020204" pitchFamily="34" charset="0"/>
              </a:rPr>
              <a:t>Lấy 1 số ví dụ trong đời sống về các quá trình xảy ra sự biến đổi vật lí, biến đổi hóa học.</a:t>
            </a:r>
            <a:endParaRPr lang="en-US" sz="2800" b="1">
              <a:gradFill>
                <a:gsLst>
                  <a:gs pos="0">
                    <a:srgbClr val="012D86"/>
                  </a:gs>
                  <a:gs pos="100000">
                    <a:srgbClr val="0E2557"/>
                  </a:gs>
                </a:gsLst>
                <a:lin scaled="0"/>
              </a:gradFill>
              <a:latin typeface="Arial" panose="020B0604020202020204" pitchFamily="34" charset="0"/>
              <a:cs typeface="Arial" panose="020B0604020202020204" pitchFamily="34" charset="0"/>
            </a:endParaRPr>
          </a:p>
        </p:txBody>
      </p:sp>
      <p:pic>
        <p:nvPicPr>
          <p:cNvPr id="100" name="Picture 99"/>
          <p:cNvPicPr/>
          <p:nvPr/>
        </p:nvPicPr>
        <p:blipFill>
          <a:blip r:embed="rId3"/>
          <a:stretch>
            <a:fillRect/>
          </a:stretch>
        </p:blipFill>
        <p:spPr>
          <a:xfrm>
            <a:off x="6336030" y="0"/>
            <a:ext cx="5582920" cy="2265045"/>
          </a:xfrm>
          <a:prstGeom prst="rect">
            <a:avLst/>
          </a:prstGeom>
          <a:noFill/>
          <a:ln w="9525">
            <a:noFill/>
          </a:ln>
        </p:spPr>
      </p:pic>
      <p:pic>
        <p:nvPicPr>
          <p:cNvPr id="101" name="Picture 100"/>
          <p:cNvPicPr/>
          <p:nvPr/>
        </p:nvPicPr>
        <p:blipFill>
          <a:blip r:embed="rId4"/>
          <a:stretch>
            <a:fillRect/>
          </a:stretch>
        </p:blipFill>
        <p:spPr>
          <a:xfrm>
            <a:off x="6410325" y="2265045"/>
            <a:ext cx="5686425" cy="2244725"/>
          </a:xfrm>
          <a:prstGeom prst="rect">
            <a:avLst/>
          </a:prstGeom>
          <a:noFill/>
          <a:ln w="9525">
            <a:noFill/>
          </a:ln>
        </p:spPr>
      </p:pic>
      <p:pic>
        <p:nvPicPr>
          <p:cNvPr id="102" name="Picture 101"/>
          <p:cNvPicPr/>
          <p:nvPr/>
        </p:nvPicPr>
        <p:blipFill>
          <a:blip r:embed="rId5"/>
          <a:stretch>
            <a:fillRect/>
          </a:stretch>
        </p:blipFill>
        <p:spPr>
          <a:xfrm>
            <a:off x="6410960" y="4366895"/>
            <a:ext cx="5685790" cy="2491105"/>
          </a:xfrm>
          <a:prstGeom prst="rect">
            <a:avLst/>
          </a:prstGeom>
          <a:noFill/>
          <a:ln w="9525">
            <a:noFill/>
          </a:ln>
        </p:spPr>
      </p:pic>
      <p:sp>
        <p:nvSpPr>
          <p:cNvPr id="45" name="圆角矩形 44"/>
          <p:cNvSpPr/>
          <p:nvPr/>
        </p:nvSpPr>
        <p:spPr>
          <a:xfrm>
            <a:off x="5020945" y="53340"/>
            <a:ext cx="1315085" cy="1576705"/>
          </a:xfrm>
          <a:prstGeom prst="roundRect">
            <a:avLst>
              <a:gd name="adj" fmla="val 9725"/>
            </a:avLst>
          </a:prstGeom>
          <a:solidFill>
            <a:srgbClr val="2DB2A4"/>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solidFill>
                  <a:schemeClr val="bg1"/>
                </a:solidFill>
                <a:latin typeface="Arial" panose="020B0604020202020204" pitchFamily="34" charset="0"/>
                <a:ea typeface="Microsoft YaHei" panose="020B0503020204020204" charset="-122"/>
                <a:cs typeface="Arial" panose="020B0604020202020204" pitchFamily="34" charset="0"/>
              </a:rPr>
              <a:t>Hòa tan đường, muối vào nước </a:t>
            </a:r>
          </a:p>
        </p:txBody>
      </p:sp>
      <p:sp>
        <p:nvSpPr>
          <p:cNvPr id="3" name="圆角矩形 44"/>
          <p:cNvSpPr/>
          <p:nvPr/>
        </p:nvSpPr>
        <p:spPr>
          <a:xfrm>
            <a:off x="5020945" y="2472690"/>
            <a:ext cx="1315085" cy="1576705"/>
          </a:xfrm>
          <a:prstGeom prst="roundRect">
            <a:avLst>
              <a:gd name="adj" fmla="val 9725"/>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altLang="zh-CN" sz="2000" b="1" dirty="0">
                <a:solidFill>
                  <a:schemeClr val="accent5">
                    <a:lumMod val="75000"/>
                  </a:schemeClr>
                </a:solidFill>
                <a:latin typeface="Arial" panose="020B0604020202020204" pitchFamily="34" charset="0"/>
                <a:ea typeface="Microsoft YaHei" panose="020B0503020204020204" charset="-122"/>
                <a:cs typeface="Arial" panose="020B0604020202020204" pitchFamily="34" charset="0"/>
              </a:rPr>
              <a:t>Băng tan</a:t>
            </a:r>
          </a:p>
        </p:txBody>
      </p:sp>
      <p:sp>
        <p:nvSpPr>
          <p:cNvPr id="4" name="圆角矩形 44"/>
          <p:cNvSpPr/>
          <p:nvPr/>
        </p:nvSpPr>
        <p:spPr>
          <a:xfrm>
            <a:off x="5020945" y="4509770"/>
            <a:ext cx="1315085" cy="1576705"/>
          </a:xfrm>
          <a:prstGeom prst="roundRect">
            <a:avLst>
              <a:gd name="adj" fmla="val 9725"/>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altLang="zh-CN" sz="2000" b="1" dirty="0">
                <a:solidFill>
                  <a:schemeClr val="accent5">
                    <a:lumMod val="75000"/>
                  </a:schemeClr>
                </a:solidFill>
                <a:latin typeface="Arial" panose="020B0604020202020204" pitchFamily="34" charset="0"/>
                <a:ea typeface="Microsoft YaHei" panose="020B0503020204020204" charset="-122"/>
                <a:cs typeface="Arial" panose="020B0604020202020204" pitchFamily="34" charset="0"/>
              </a:rPr>
              <a:t>Cồn bay hơi</a:t>
            </a:r>
          </a:p>
        </p:txBody>
      </p:sp>
      <p:sp>
        <p:nvSpPr>
          <p:cNvPr id="15" name="圆角矩形 14"/>
          <p:cNvSpPr/>
          <p:nvPr/>
        </p:nvSpPr>
        <p:spPr bwMode="auto">
          <a:xfrm>
            <a:off x="2974340" y="2070735"/>
            <a:ext cx="2046605" cy="2296160"/>
          </a:xfrm>
          <a:prstGeom prst="roundRect">
            <a:avLst>
              <a:gd name="adj" fmla="val 50000"/>
            </a:avLst>
          </a:prstGeom>
          <a:gradFill>
            <a:gsLst>
              <a:gs pos="0">
                <a:srgbClr val="14CD68"/>
              </a:gs>
              <a:gs pos="100000">
                <a:srgbClr val="035C7D"/>
              </a:gs>
            </a:gsLst>
            <a:lin scaled="0"/>
          </a:gradFill>
          <a:ln w="19050" cap="flat" cmpd="sng" algn="ctr">
            <a:noFill/>
            <a:prstDash val="solid"/>
            <a:round/>
            <a:headEnd type="none" w="med" len="med"/>
            <a:tailEnd type="none" w="med" len="med"/>
          </a:ln>
          <a:effectLst/>
        </p:spPr>
        <p:txBody>
          <a:bodyPr vert="horz" wrap="square" lIns="108816" tIns="54408" rIns="108816" bIns="54408" numCol="1" rtlCol="0" anchor="t" anchorCtr="0" compatLnSpc="1"/>
          <a:lstStyle/>
          <a:p>
            <a:pPr algn="l" defTabSz="815975"/>
            <a:r>
              <a:rPr lang="en-US" altLang="zh-CN" sz="3000" b="1" dirty="0">
                <a:solidFill>
                  <a:srgbClr val="FF0000"/>
                </a:solidFill>
                <a:latin typeface="Calibri Light" panose="020F0302020204030204" charset="0"/>
                <a:ea typeface="Microsoft YaHei" panose="020B0503020204020204" charset="-122"/>
                <a:cs typeface="Calibri Light" panose="020F0302020204030204" charset="0"/>
              </a:rPr>
              <a:t>HIỆN TƯỢNG </a:t>
            </a:r>
          </a:p>
          <a:p>
            <a:pPr algn="l" defTabSz="815975"/>
            <a:r>
              <a:rPr lang="en-US" altLang="zh-CN" sz="3000" b="1" dirty="0">
                <a:solidFill>
                  <a:srgbClr val="FF0000"/>
                </a:solidFill>
                <a:latin typeface="Calibri Light" panose="020F0302020204030204" charset="0"/>
                <a:ea typeface="Microsoft YaHei" panose="020B0503020204020204" charset="-122"/>
                <a:cs typeface="Calibri Light" panose="020F0302020204030204" charset="0"/>
              </a:rPr>
              <a:t>VẬT LÝ</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22530"/>
                                        </p:tgtEl>
                                      </p:cBhvr>
                                    </p:animEffect>
                                    <p:set>
                                      <p:cBhvr>
                                        <p:cTn id="7" dur="1" fill="hold">
                                          <p:stCondLst>
                                            <p:cond delay="499"/>
                                          </p:stCondLst>
                                        </p:cTn>
                                        <p:tgtEl>
                                          <p:spTgt spid="2253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5" presetClass="exit" presetSubtype="10" fill="hold" grpId="0" nodeType="clickEffect">
                                  <p:stCondLst>
                                    <p:cond delay="0"/>
                                  </p:stCondLst>
                                  <p:childTnLst>
                                    <p:animEffect transition="out" filter="checkerboard(across)">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dissolv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00"/>
                                        </p:tgtEl>
                                        <p:attrNameLst>
                                          <p:attrName>style.visibility</p:attrName>
                                        </p:attrNameLst>
                                      </p:cBhvr>
                                      <p:to>
                                        <p:strVal val="visible"/>
                                      </p:to>
                                    </p:set>
                                    <p:animEffect transition="in" filter="dissolve">
                                      <p:cBhvr>
                                        <p:cTn id="22" dur="500"/>
                                        <p:tgtEl>
                                          <p:spTgt spid="100"/>
                                        </p:tgtEl>
                                      </p:cBhvr>
                                    </p:animEffect>
                                  </p:childTnLst>
                                </p:cTn>
                              </p:par>
                            </p:childTnLst>
                          </p:cTn>
                        </p:par>
                      </p:childTnLst>
                    </p:cTn>
                  </p:par>
                  <p:par>
                    <p:cTn id="23" fill="hold">
                      <p:stCondLst>
                        <p:cond delay="indefinite"/>
                      </p:stCondLst>
                      <p:childTnLst>
                        <p:par>
                          <p:cTn id="24" fill="hold">
                            <p:stCondLst>
                              <p:cond delay="0"/>
                            </p:stCondLst>
                            <p:childTnLst>
                              <p:par>
                                <p:cTn id="25" presetID="13" presetClass="entr" presetSubtype="16" fill="hold" nodeType="clickEffect">
                                  <p:stCondLst>
                                    <p:cond delay="0"/>
                                  </p:stCondLst>
                                  <p:childTnLst>
                                    <p:set>
                                      <p:cBhvr>
                                        <p:cTn id="26" dur="1" fill="hold">
                                          <p:stCondLst>
                                            <p:cond delay="0"/>
                                          </p:stCondLst>
                                        </p:cTn>
                                        <p:tgtEl>
                                          <p:spTgt spid="101"/>
                                        </p:tgtEl>
                                        <p:attrNameLst>
                                          <p:attrName>style.visibility</p:attrName>
                                        </p:attrNameLst>
                                      </p:cBhvr>
                                      <p:to>
                                        <p:strVal val="visible"/>
                                      </p:to>
                                    </p:set>
                                    <p:animEffect transition="in" filter="plus(in)">
                                      <p:cBhvr>
                                        <p:cTn id="27" dur="2000"/>
                                        <p:tgtEl>
                                          <p:spTgt spid="101"/>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02"/>
                                        </p:tgtEl>
                                        <p:attrNameLst>
                                          <p:attrName>style.visibility</p:attrName>
                                        </p:attrNameLst>
                                      </p:cBhvr>
                                      <p:to>
                                        <p:strVal val="visible"/>
                                      </p:to>
                                    </p:set>
                                    <p:anim calcmode="lin" valueType="num">
                                      <p:cBhvr additive="base">
                                        <p:cTn id="32" dur="500" fill="hold"/>
                                        <p:tgtEl>
                                          <p:spTgt spid="102"/>
                                        </p:tgtEl>
                                        <p:attrNameLst>
                                          <p:attrName>ppt_x</p:attrName>
                                        </p:attrNameLst>
                                      </p:cBhvr>
                                      <p:tavLst>
                                        <p:tav tm="0">
                                          <p:val>
                                            <p:strVal val="#ppt_x"/>
                                          </p:val>
                                        </p:tav>
                                        <p:tav tm="100000">
                                          <p:val>
                                            <p:strVal val="#ppt_x"/>
                                          </p:val>
                                        </p:tav>
                                      </p:tavLst>
                                    </p:anim>
                                    <p:anim calcmode="lin" valueType="num">
                                      <p:cBhvr additive="base">
                                        <p:cTn id="33" dur="500" fill="hold"/>
                                        <p:tgtEl>
                                          <p:spTgt spid="102"/>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45"/>
                                        </p:tgtEl>
                                        <p:attrNameLst>
                                          <p:attrName>style.visibility</p:attrName>
                                        </p:attrNameLst>
                                      </p:cBhvr>
                                      <p:to>
                                        <p:strVal val="visible"/>
                                      </p:to>
                                    </p:set>
                                    <p:anim calcmode="lin" valueType="num">
                                      <p:cBhvr additive="base">
                                        <p:cTn id="38" dur="500" fill="hold"/>
                                        <p:tgtEl>
                                          <p:spTgt spid="45"/>
                                        </p:tgtEl>
                                        <p:attrNameLst>
                                          <p:attrName>ppt_x</p:attrName>
                                        </p:attrNameLst>
                                      </p:cBhvr>
                                      <p:tavLst>
                                        <p:tav tm="0">
                                          <p:val>
                                            <p:strVal val="#ppt_x"/>
                                          </p:val>
                                        </p:tav>
                                        <p:tav tm="100000">
                                          <p:val>
                                            <p:strVal val="#ppt_x"/>
                                          </p:val>
                                        </p:tav>
                                      </p:tavLst>
                                    </p:anim>
                                    <p:anim calcmode="lin" valueType="num">
                                      <p:cBhvr additive="base">
                                        <p:cTn id="39"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3"/>
                                        </p:tgtEl>
                                        <p:attrNameLst>
                                          <p:attrName>style.visibility</p:attrName>
                                        </p:attrNameLst>
                                      </p:cBhvr>
                                      <p:to>
                                        <p:strVal val="visible"/>
                                      </p:to>
                                    </p:set>
                                    <p:anim calcmode="lin" valueType="num">
                                      <p:cBhvr additive="base">
                                        <p:cTn id="44" dur="500" fill="hold"/>
                                        <p:tgtEl>
                                          <p:spTgt spid="3"/>
                                        </p:tgtEl>
                                        <p:attrNameLst>
                                          <p:attrName>ppt_x</p:attrName>
                                        </p:attrNameLst>
                                      </p:cBhvr>
                                      <p:tavLst>
                                        <p:tav tm="0">
                                          <p:val>
                                            <p:strVal val="#ppt_x"/>
                                          </p:val>
                                        </p:tav>
                                        <p:tav tm="100000">
                                          <p:val>
                                            <p:strVal val="#ppt_x"/>
                                          </p:val>
                                        </p:tav>
                                      </p:tavLst>
                                    </p:anim>
                                    <p:anim calcmode="lin" valueType="num">
                                      <p:cBhvr additive="base">
                                        <p:cTn id="4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4"/>
                                        </p:tgtEl>
                                        <p:attrNameLst>
                                          <p:attrName>style.visibility</p:attrName>
                                        </p:attrNameLst>
                                      </p:cBhvr>
                                      <p:to>
                                        <p:strVal val="visible"/>
                                      </p:to>
                                    </p:set>
                                    <p:anim calcmode="lin" valueType="num">
                                      <p:cBhvr additive="base">
                                        <p:cTn id="50" dur="500" fill="hold"/>
                                        <p:tgtEl>
                                          <p:spTgt spid="4"/>
                                        </p:tgtEl>
                                        <p:attrNameLst>
                                          <p:attrName>ppt_x</p:attrName>
                                        </p:attrNameLst>
                                      </p:cBhvr>
                                      <p:tavLst>
                                        <p:tav tm="0">
                                          <p:val>
                                            <p:strVal val="#ppt_x"/>
                                          </p:val>
                                        </p:tav>
                                        <p:tav tm="100000">
                                          <p:val>
                                            <p:strVal val="#ppt_x"/>
                                          </p:val>
                                        </p:tav>
                                      </p:tavLst>
                                    </p:anim>
                                    <p:anim calcmode="lin" valueType="num">
                                      <p:cBhvr additive="base">
                                        <p:cTn id="51"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5" grpId="0" animBg="1"/>
      <p:bldP spid="45" grpId="1" animBg="1"/>
      <p:bldP spid="3" grpId="0" animBg="1"/>
      <p:bldP spid="3" grpId="1" animBg="1"/>
      <p:bldP spid="4" grpId="0" animBg="1"/>
      <p:bldP spid="4" grpId="1" animBg="1"/>
      <p:bldP spid="15" grpId="0" animBg="1"/>
      <p:bldP spid="15"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F:\1-原创素材\1_mm1102\PPT\PPT_014\materaials\pageimg_g17.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3340"/>
            <a:ext cx="3115945" cy="4681855"/>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
        <p:nvSpPr>
          <p:cNvPr id="8" name="Text Box 7"/>
          <p:cNvSpPr txBox="1"/>
          <p:nvPr/>
        </p:nvSpPr>
        <p:spPr>
          <a:xfrm>
            <a:off x="423545" y="2233930"/>
            <a:ext cx="2587625" cy="2306955"/>
          </a:xfrm>
          <a:prstGeom prst="rect">
            <a:avLst/>
          </a:prstGeom>
          <a:noFill/>
          <a:ln w="9525">
            <a:noFill/>
          </a:ln>
        </p:spPr>
        <p:txBody>
          <a:bodyPr wrap="square">
            <a:spAutoFit/>
          </a:bodyPr>
          <a:lstStyle/>
          <a:p>
            <a:pPr indent="0" algn="ctr"/>
            <a:r>
              <a:rPr lang="en-US" sz="2400">
                <a:gradFill>
                  <a:gsLst>
                    <a:gs pos="0">
                      <a:srgbClr val="012D86"/>
                    </a:gs>
                    <a:gs pos="100000">
                      <a:srgbClr val="0E2557"/>
                    </a:gs>
                  </a:gsLst>
                  <a:lin scaled="0"/>
                </a:gradFill>
                <a:latin typeface="Arial" panose="020B0604020202020204" pitchFamily="34" charset="0"/>
                <a:cs typeface="Arial" panose="020B0604020202020204" pitchFamily="34" charset="0"/>
              </a:rPr>
              <a:t>Lấy 1 số ví dụ trong đời sống về các quá trình xảy ra sự biến đổi vật lí, biến đổi hóa học.</a:t>
            </a:r>
            <a:endParaRPr lang="en-US" sz="2400" b="1">
              <a:gradFill>
                <a:gsLst>
                  <a:gs pos="0">
                    <a:srgbClr val="012D86"/>
                  </a:gs>
                  <a:gs pos="100000">
                    <a:srgbClr val="0E2557"/>
                  </a:gs>
                </a:gsLst>
                <a:lin scaled="0"/>
              </a:gradFill>
              <a:latin typeface="Arial" panose="020B0604020202020204" pitchFamily="34" charset="0"/>
              <a:cs typeface="Arial" panose="020B0604020202020204" pitchFamily="34" charset="0"/>
            </a:endParaRPr>
          </a:p>
        </p:txBody>
      </p:sp>
      <p:sp>
        <p:nvSpPr>
          <p:cNvPr id="45" name="圆角矩形 44"/>
          <p:cNvSpPr/>
          <p:nvPr/>
        </p:nvSpPr>
        <p:spPr>
          <a:xfrm>
            <a:off x="5528310" y="494030"/>
            <a:ext cx="1405890" cy="2597150"/>
          </a:xfrm>
          <a:prstGeom prst="roundRect">
            <a:avLst>
              <a:gd name="adj" fmla="val 9725"/>
            </a:avLst>
          </a:prstGeom>
          <a:solidFill>
            <a:srgbClr val="2DB2A4"/>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solidFill>
                  <a:schemeClr val="bg1"/>
                </a:solidFill>
                <a:latin typeface="Arial" panose="020B0604020202020204" pitchFamily="34" charset="0"/>
                <a:ea typeface="Microsoft YaHei" panose="020B0503020204020204" charset="-122"/>
                <a:cs typeface="Arial" panose="020B0604020202020204" pitchFamily="34" charset="0"/>
              </a:rPr>
              <a:t>Đốt cháy cồn</a:t>
            </a:r>
          </a:p>
        </p:txBody>
      </p:sp>
      <p:sp>
        <p:nvSpPr>
          <p:cNvPr id="3" name="圆角矩形 44"/>
          <p:cNvSpPr/>
          <p:nvPr/>
        </p:nvSpPr>
        <p:spPr>
          <a:xfrm>
            <a:off x="5438140" y="4105910"/>
            <a:ext cx="1315085" cy="1576705"/>
          </a:xfrm>
          <a:prstGeom prst="roundRect">
            <a:avLst>
              <a:gd name="adj" fmla="val 9725"/>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altLang="zh-CN" sz="2000" b="1" dirty="0">
                <a:solidFill>
                  <a:schemeClr val="accent5">
                    <a:lumMod val="75000"/>
                  </a:schemeClr>
                </a:solidFill>
                <a:latin typeface="Arial" panose="020B0604020202020204" pitchFamily="34" charset="0"/>
                <a:ea typeface="Microsoft YaHei" panose="020B0503020204020204" charset="-122"/>
                <a:cs typeface="Arial" panose="020B0604020202020204" pitchFamily="34" charset="0"/>
              </a:rPr>
              <a:t>Sắt bị gỉ</a:t>
            </a:r>
          </a:p>
        </p:txBody>
      </p:sp>
      <p:sp>
        <p:nvSpPr>
          <p:cNvPr id="15" name="圆角矩形 14"/>
          <p:cNvSpPr/>
          <p:nvPr/>
        </p:nvSpPr>
        <p:spPr bwMode="auto">
          <a:xfrm>
            <a:off x="3201670" y="2070735"/>
            <a:ext cx="2046605" cy="2296160"/>
          </a:xfrm>
          <a:prstGeom prst="roundRect">
            <a:avLst>
              <a:gd name="adj" fmla="val 50000"/>
            </a:avLst>
          </a:prstGeom>
          <a:gradFill>
            <a:gsLst>
              <a:gs pos="0">
                <a:srgbClr val="14CD68"/>
              </a:gs>
              <a:gs pos="100000">
                <a:srgbClr val="035C7D"/>
              </a:gs>
            </a:gsLst>
            <a:lin scaled="0"/>
          </a:gradFill>
          <a:ln w="19050" cap="flat" cmpd="sng" algn="ctr">
            <a:noFill/>
            <a:prstDash val="solid"/>
            <a:round/>
            <a:headEnd type="none" w="med" len="med"/>
            <a:tailEnd type="none" w="med" len="med"/>
          </a:ln>
          <a:effectLst/>
        </p:spPr>
        <p:txBody>
          <a:bodyPr vert="horz" wrap="square" lIns="108816" tIns="54408" rIns="108816" bIns="54408" numCol="1" rtlCol="0" anchor="t" anchorCtr="0" compatLnSpc="1"/>
          <a:lstStyle/>
          <a:p>
            <a:pPr algn="l" defTabSz="815975"/>
            <a:r>
              <a:rPr lang="en-US" altLang="zh-CN" sz="3000" b="1" dirty="0">
                <a:solidFill>
                  <a:srgbClr val="FF0000"/>
                </a:solidFill>
                <a:latin typeface="Calibri Light" panose="020F0302020204030204" charset="0"/>
                <a:ea typeface="Microsoft YaHei" panose="020B0503020204020204" charset="-122"/>
                <a:cs typeface="Calibri Light" panose="020F0302020204030204" charset="0"/>
              </a:rPr>
              <a:t>HIỆN TƯỢNG </a:t>
            </a:r>
          </a:p>
          <a:p>
            <a:pPr algn="l" defTabSz="815975"/>
            <a:r>
              <a:rPr lang="en-US" altLang="zh-CN" sz="3000" b="1" dirty="0">
                <a:solidFill>
                  <a:srgbClr val="FF0000"/>
                </a:solidFill>
                <a:latin typeface="Calibri Light" panose="020F0302020204030204" charset="0"/>
                <a:ea typeface="Microsoft YaHei" panose="020B0503020204020204" charset="-122"/>
                <a:cs typeface="Calibri Light" panose="020F0302020204030204" charset="0"/>
              </a:rPr>
              <a:t>HÓA   HỌC</a:t>
            </a:r>
          </a:p>
        </p:txBody>
      </p:sp>
      <p:pic>
        <p:nvPicPr>
          <p:cNvPr id="103" name="Picture 102"/>
          <p:cNvPicPr/>
          <p:nvPr/>
        </p:nvPicPr>
        <p:blipFill>
          <a:blip r:embed="rId3"/>
          <a:stretch>
            <a:fillRect/>
          </a:stretch>
        </p:blipFill>
        <p:spPr>
          <a:xfrm>
            <a:off x="7296150" y="494030"/>
            <a:ext cx="4171950" cy="2597150"/>
          </a:xfrm>
          <a:prstGeom prst="rect">
            <a:avLst/>
          </a:prstGeom>
          <a:noFill/>
          <a:ln w="9525">
            <a:noFill/>
          </a:ln>
        </p:spPr>
      </p:pic>
      <p:pic>
        <p:nvPicPr>
          <p:cNvPr id="104" name="Picture 103"/>
          <p:cNvPicPr/>
          <p:nvPr/>
        </p:nvPicPr>
        <p:blipFill>
          <a:blip r:embed="rId4"/>
          <a:stretch>
            <a:fillRect/>
          </a:stretch>
        </p:blipFill>
        <p:spPr>
          <a:xfrm>
            <a:off x="7170420" y="3808730"/>
            <a:ext cx="2646045" cy="2870835"/>
          </a:xfrm>
          <a:prstGeom prst="rect">
            <a:avLst/>
          </a:prstGeom>
          <a:noFill/>
          <a:ln w="9525">
            <a:noFill/>
          </a:ln>
        </p:spPr>
      </p:pic>
      <p:pic>
        <p:nvPicPr>
          <p:cNvPr id="105" name="Picture 104"/>
          <p:cNvPicPr/>
          <p:nvPr/>
        </p:nvPicPr>
        <p:blipFill>
          <a:blip r:embed="rId5"/>
          <a:stretch>
            <a:fillRect/>
          </a:stretch>
        </p:blipFill>
        <p:spPr>
          <a:xfrm>
            <a:off x="9805035" y="3808730"/>
            <a:ext cx="2386965" cy="2933700"/>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22530"/>
                                        </p:tgtEl>
                                      </p:cBhvr>
                                    </p:animEffect>
                                    <p:set>
                                      <p:cBhvr>
                                        <p:cTn id="7" dur="1" fill="hold">
                                          <p:stCondLst>
                                            <p:cond delay="499"/>
                                          </p:stCondLst>
                                        </p:cTn>
                                        <p:tgtEl>
                                          <p:spTgt spid="2253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5" presetClass="exit" presetSubtype="10" fill="hold" grpId="0" nodeType="clickEffect">
                                  <p:stCondLst>
                                    <p:cond delay="0"/>
                                  </p:stCondLst>
                                  <p:childTnLst>
                                    <p:animEffect transition="out" filter="checkerboard(across)">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dissolv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7" presetClass="entr" presetSubtype="4" fill="hold" grpId="2" nodeType="click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additive="base">
                                        <p:cTn id="22" dur="5000" fill="hold"/>
                                        <p:tgtEl>
                                          <p:spTgt spid="15"/>
                                        </p:tgtEl>
                                        <p:attrNameLst>
                                          <p:attrName>ppt_x</p:attrName>
                                        </p:attrNameLst>
                                      </p:cBhvr>
                                      <p:tavLst>
                                        <p:tav tm="0">
                                          <p:val>
                                            <p:strVal val="#ppt_x"/>
                                          </p:val>
                                        </p:tav>
                                        <p:tav tm="100000">
                                          <p:val>
                                            <p:strVal val="#ppt_x"/>
                                          </p:val>
                                        </p:tav>
                                      </p:tavLst>
                                    </p:anim>
                                    <p:anim calcmode="lin" valueType="num">
                                      <p:cBhvr additive="base">
                                        <p:cTn id="23" dur="50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103"/>
                                        </p:tgtEl>
                                        <p:attrNameLst>
                                          <p:attrName>style.visibility</p:attrName>
                                        </p:attrNameLst>
                                      </p:cBhvr>
                                      <p:to>
                                        <p:strVal val="visible"/>
                                      </p:to>
                                    </p:set>
                                    <p:animEffect transition="in" filter="dissolve">
                                      <p:cBhvr>
                                        <p:cTn id="28" dur="500"/>
                                        <p:tgtEl>
                                          <p:spTgt spid="103"/>
                                        </p:tgtEl>
                                      </p:cBhvr>
                                    </p:animEffect>
                                  </p:childTnLst>
                                </p:cTn>
                              </p:par>
                            </p:childTnLst>
                          </p:cTn>
                        </p:par>
                      </p:childTnLst>
                    </p:cTn>
                  </p:par>
                  <p:par>
                    <p:cTn id="29" fill="hold">
                      <p:stCondLst>
                        <p:cond delay="indefinite"/>
                      </p:stCondLst>
                      <p:childTnLst>
                        <p:par>
                          <p:cTn id="30" fill="hold">
                            <p:stCondLst>
                              <p:cond delay="0"/>
                            </p:stCondLst>
                            <p:childTnLst>
                              <p:par>
                                <p:cTn id="31" presetID="5" presetClass="entr" presetSubtype="10" fill="hold" grpId="2" nodeType="clickEffect">
                                  <p:stCondLst>
                                    <p:cond delay="0"/>
                                  </p:stCondLst>
                                  <p:childTnLst>
                                    <p:set>
                                      <p:cBhvr>
                                        <p:cTn id="32" dur="1" fill="hold">
                                          <p:stCondLst>
                                            <p:cond delay="0"/>
                                          </p:stCondLst>
                                        </p:cTn>
                                        <p:tgtEl>
                                          <p:spTgt spid="45"/>
                                        </p:tgtEl>
                                        <p:attrNameLst>
                                          <p:attrName>style.visibility</p:attrName>
                                        </p:attrNameLst>
                                      </p:cBhvr>
                                      <p:to>
                                        <p:strVal val="visible"/>
                                      </p:to>
                                    </p:set>
                                    <p:animEffect transition="in" filter="checkerboard(across)">
                                      <p:cBhvr>
                                        <p:cTn id="33" dur="500"/>
                                        <p:tgtEl>
                                          <p:spTgt spid="45"/>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104"/>
                                        </p:tgtEl>
                                        <p:attrNameLst>
                                          <p:attrName>style.visibility</p:attrName>
                                        </p:attrNameLst>
                                      </p:cBhvr>
                                      <p:to>
                                        <p:strVal val="visible"/>
                                      </p:to>
                                    </p:set>
                                    <p:anim calcmode="lin" valueType="num">
                                      <p:cBhvr additive="base">
                                        <p:cTn id="38" dur="500" fill="hold"/>
                                        <p:tgtEl>
                                          <p:spTgt spid="104"/>
                                        </p:tgtEl>
                                        <p:attrNameLst>
                                          <p:attrName>ppt_x</p:attrName>
                                        </p:attrNameLst>
                                      </p:cBhvr>
                                      <p:tavLst>
                                        <p:tav tm="0">
                                          <p:val>
                                            <p:strVal val="#ppt_x"/>
                                          </p:val>
                                        </p:tav>
                                        <p:tav tm="100000">
                                          <p:val>
                                            <p:strVal val="#ppt_x"/>
                                          </p:val>
                                        </p:tav>
                                      </p:tavLst>
                                    </p:anim>
                                    <p:anim calcmode="lin" valueType="num">
                                      <p:cBhvr additive="base">
                                        <p:cTn id="39" dur="500" fill="hold"/>
                                        <p:tgtEl>
                                          <p:spTgt spid="104"/>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105"/>
                                        </p:tgtEl>
                                        <p:attrNameLst>
                                          <p:attrName>style.visibility</p:attrName>
                                        </p:attrNameLst>
                                      </p:cBhvr>
                                      <p:to>
                                        <p:strVal val="visible"/>
                                      </p:to>
                                    </p:set>
                                    <p:anim calcmode="lin" valueType="num">
                                      <p:cBhvr additive="base">
                                        <p:cTn id="44" dur="500" fill="hold"/>
                                        <p:tgtEl>
                                          <p:spTgt spid="105"/>
                                        </p:tgtEl>
                                        <p:attrNameLst>
                                          <p:attrName>ppt_x</p:attrName>
                                        </p:attrNameLst>
                                      </p:cBhvr>
                                      <p:tavLst>
                                        <p:tav tm="0">
                                          <p:val>
                                            <p:strVal val="#ppt_x"/>
                                          </p:val>
                                        </p:tav>
                                        <p:tav tm="100000">
                                          <p:val>
                                            <p:strVal val="#ppt_x"/>
                                          </p:val>
                                        </p:tav>
                                      </p:tavLst>
                                    </p:anim>
                                    <p:anim calcmode="lin" valueType="num">
                                      <p:cBhvr additive="base">
                                        <p:cTn id="45" dur="500" fill="hold"/>
                                        <p:tgtEl>
                                          <p:spTgt spid="105"/>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 presetClass="entr" presetSubtype="16" fill="hold" grpId="2" nodeType="clickEffect">
                                  <p:stCondLst>
                                    <p:cond delay="0"/>
                                  </p:stCondLst>
                                  <p:childTnLst>
                                    <p:set>
                                      <p:cBhvr>
                                        <p:cTn id="49" dur="1" fill="hold">
                                          <p:stCondLst>
                                            <p:cond delay="0"/>
                                          </p:stCondLst>
                                        </p:cTn>
                                        <p:tgtEl>
                                          <p:spTgt spid="3"/>
                                        </p:tgtEl>
                                        <p:attrNameLst>
                                          <p:attrName>style.visibility</p:attrName>
                                        </p:attrNameLst>
                                      </p:cBhvr>
                                      <p:to>
                                        <p:strVal val="visible"/>
                                      </p:to>
                                    </p:set>
                                    <p:animEffect transition="in" filter="box(in)">
                                      <p:cBhvr>
                                        <p:cTn id="50"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5" grpId="1" animBg="1"/>
      <p:bldP spid="45" grpId="2" animBg="1"/>
      <p:bldP spid="3" grpId="1" animBg="1"/>
      <p:bldP spid="3" grpId="2" animBg="1"/>
      <p:bldP spid="15" grpId="0" bldLvl="0" animBg="1"/>
      <p:bldP spid="15" grpId="1" animBg="1"/>
      <p:bldP spid="15" grpId="2" bldLvl="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1477645" y="159385"/>
            <a:ext cx="8364220" cy="829945"/>
          </a:xfrm>
          <a:prstGeom prst="rect">
            <a:avLst/>
          </a:prstGeom>
          <a:noFill/>
          <a:ln w="9525">
            <a:noFill/>
          </a:ln>
        </p:spPr>
        <p:txBody>
          <a:bodyPr wrap="square">
            <a:spAutoFit/>
          </a:bodyPr>
          <a:lstStyle/>
          <a:p>
            <a:pPr indent="0"/>
            <a:r>
              <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1:   Mở đầu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280" y="-111760"/>
            <a:ext cx="12192000" cy="6858000"/>
          </a:xfrm>
          <a:prstGeom prst="rect">
            <a:avLst/>
          </a:prstGeom>
        </p:spPr>
      </p:pic>
      <p:pic>
        <p:nvPicPr>
          <p:cNvPr id="9" name="Picture 8"/>
          <p:cNvPicPr/>
          <p:nvPr/>
        </p:nvPicPr>
        <p:blipFill rotWithShape="1">
          <a:blip r:embed="rId3">
            <a:extLst>
              <a:ext uri="{BEBA8EAE-BF5A-486C-A8C5-ECC9F3942E4B}">
                <a14:imgProps xmlns:a14="http://schemas.microsoft.com/office/drawing/2010/main">
                  <a14:imgLayer r:embed="rId4">
                    <a14:imgEffect>
                      <a14:backgroundRemoval t="5889" b="92556" l="5688" r="51188"/>
                    </a14:imgEffect>
                  </a14:imgLayer>
                </a14:imgProps>
              </a:ext>
            </a:extLst>
          </a:blip>
          <a:srcRect l="5899" t="8819" r="49453" b="8264"/>
          <a:stretch>
            <a:fillRect/>
          </a:stretch>
        </p:blipFill>
        <p:spPr>
          <a:xfrm>
            <a:off x="0" y="2983230"/>
            <a:ext cx="3610610" cy="3974465"/>
          </a:xfrm>
          <a:prstGeom prst="rect">
            <a:avLst/>
          </a:prstGeom>
        </p:spPr>
      </p:pic>
      <p:pic>
        <p:nvPicPr>
          <p:cNvPr id="44041" name="图片 44040" descr="11"/>
          <p:cNvPicPr>
            <a:picLocks noChangeAspect="1"/>
          </p:cNvPicPr>
          <p:nvPr/>
        </p:nvPicPr>
        <p:blipFill>
          <a:blip r:embed="rId5"/>
          <a:stretch>
            <a:fillRect/>
          </a:stretch>
        </p:blipFill>
        <p:spPr>
          <a:xfrm>
            <a:off x="858520" y="-254000"/>
            <a:ext cx="5876290" cy="4444365"/>
          </a:xfrm>
          <a:prstGeom prst="rect">
            <a:avLst/>
          </a:prstGeom>
          <a:noFill/>
          <a:ln w="9525">
            <a:noFill/>
          </a:ln>
        </p:spPr>
      </p:pic>
      <p:sp>
        <p:nvSpPr>
          <p:cNvPr id="4" name="Text Box 3"/>
          <p:cNvSpPr txBox="1"/>
          <p:nvPr/>
        </p:nvSpPr>
        <p:spPr>
          <a:xfrm>
            <a:off x="1647825" y="772795"/>
            <a:ext cx="3509010" cy="2306955"/>
          </a:xfrm>
          <a:prstGeom prst="rect">
            <a:avLst/>
          </a:prstGeom>
          <a:noFill/>
        </p:spPr>
        <p:txBody>
          <a:bodyPr wrap="square" rtlCol="0">
            <a:spAutoFit/>
          </a:bodyPr>
          <a:lstStyle/>
          <a:p>
            <a:pPr algn="l"/>
            <a:r>
              <a:rPr lang="en-US" sz="2800" b="1">
                <a:solidFill>
                  <a:srgbClr val="FF0000"/>
                </a:solidFill>
                <a:latin typeface="Bahnschrift Light" panose="020B0502040204020203" charset="0"/>
                <a:cs typeface="Bahnschrift Light" panose="020B0502040204020203" charset="0"/>
              </a:rPr>
              <a:t>Các quá trình : đốt cháy nhiên liệu, phân hủy chất, tổng hợp chất... </a:t>
            </a:r>
            <a:r>
              <a:rPr lang="en-US" sz="32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Bahnschrift Light" panose="020B0502040204020203" charset="0"/>
                <a:cs typeface="Bahnschrift Light" panose="020B0502040204020203" charset="0"/>
              </a:rPr>
              <a:t>có</a:t>
            </a:r>
            <a:r>
              <a:rPr lang="en-US" sz="2800" b="1">
                <a:solidFill>
                  <a:srgbClr val="FF0000"/>
                </a:solidFill>
                <a:latin typeface="Bahnschrift Light" panose="020B0502040204020203" charset="0"/>
                <a:cs typeface="Bahnschrift Light" panose="020B0502040204020203" charset="0"/>
              </a:rPr>
              <a:t> sự  tạo thành chất mới </a:t>
            </a:r>
          </a:p>
        </p:txBody>
      </p:sp>
      <p:sp>
        <p:nvSpPr>
          <p:cNvPr id="2" name="Right Arrow 1"/>
          <p:cNvSpPr/>
          <p:nvPr/>
        </p:nvSpPr>
        <p:spPr>
          <a:xfrm>
            <a:off x="6809105" y="1784985"/>
            <a:ext cx="1308735" cy="811530"/>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33800" name="图片 33799" descr="1-25"/>
          <p:cNvPicPr>
            <a:picLocks noChangeAspect="1"/>
          </p:cNvPicPr>
          <p:nvPr/>
        </p:nvPicPr>
        <p:blipFill>
          <a:blip r:embed="rId6"/>
          <a:stretch>
            <a:fillRect/>
          </a:stretch>
        </p:blipFill>
        <p:spPr>
          <a:xfrm>
            <a:off x="8049895" y="266700"/>
            <a:ext cx="4328795" cy="3848735"/>
          </a:xfrm>
          <a:prstGeom prst="rect">
            <a:avLst/>
          </a:prstGeom>
          <a:noFill/>
          <a:ln w="9525">
            <a:noFill/>
          </a:ln>
        </p:spPr>
      </p:pic>
      <p:sp>
        <p:nvSpPr>
          <p:cNvPr id="5" name="Text Box 4"/>
          <p:cNvSpPr txBox="1"/>
          <p:nvPr/>
        </p:nvSpPr>
        <p:spPr>
          <a:xfrm>
            <a:off x="9287510" y="1520190"/>
            <a:ext cx="1853565" cy="1076325"/>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3200" b="1">
                <a:solidFill>
                  <a:schemeClr val="accent6"/>
                </a:solidFill>
                <a:latin typeface="+mj-lt"/>
                <a:cs typeface="+mj-lt"/>
              </a:rPr>
              <a:t>BIẾN ĐỔI HÓA HỌC</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4041"/>
                                        </p:tgtEl>
                                        <p:attrNameLst>
                                          <p:attrName>style.visibility</p:attrName>
                                        </p:attrNameLst>
                                      </p:cBhvr>
                                      <p:to>
                                        <p:strVal val="visible"/>
                                      </p:to>
                                    </p:set>
                                    <p:anim calcmode="lin" valueType="num">
                                      <p:cBhvr additive="base">
                                        <p:cTn id="7" dur="500" fill="hold"/>
                                        <p:tgtEl>
                                          <p:spTgt spid="44041"/>
                                        </p:tgtEl>
                                        <p:attrNameLst>
                                          <p:attrName>ppt_x</p:attrName>
                                        </p:attrNameLst>
                                      </p:cBhvr>
                                      <p:tavLst>
                                        <p:tav tm="0">
                                          <p:val>
                                            <p:strVal val="#ppt_x"/>
                                          </p:val>
                                        </p:tav>
                                        <p:tav tm="100000">
                                          <p:val>
                                            <p:strVal val="#ppt_x"/>
                                          </p:val>
                                        </p:tav>
                                      </p:tavLst>
                                    </p:anim>
                                    <p:anim calcmode="lin" valueType="num">
                                      <p:cBhvr additive="base">
                                        <p:cTn id="8" dur="500" fill="hold"/>
                                        <p:tgtEl>
                                          <p:spTgt spid="4404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2" presetClass="entr" presetSubtype="4" fill="hold" nodeType="clickEffect">
                                  <p:stCondLst>
                                    <p:cond delay="0"/>
                                  </p:stCondLst>
                                  <p:childTnLst>
                                    <p:set>
                                      <p:cBhvr>
                                        <p:cTn id="22" dur="1" fill="hold">
                                          <p:stCondLst>
                                            <p:cond delay="0"/>
                                          </p:stCondLst>
                                        </p:cTn>
                                        <p:tgtEl>
                                          <p:spTgt spid="33800"/>
                                        </p:tgtEl>
                                        <p:attrNameLst>
                                          <p:attrName>style.visibility</p:attrName>
                                        </p:attrNameLst>
                                      </p:cBhvr>
                                      <p:to>
                                        <p:strVal val="visible"/>
                                      </p:to>
                                    </p:set>
                                    <p:anim calcmode="lin" valueType="num">
                                      <p:cBhvr additive="base">
                                        <p:cTn id="23" dur="500"/>
                                        <p:tgtEl>
                                          <p:spTgt spid="33800"/>
                                        </p:tgtEl>
                                        <p:attrNameLst>
                                          <p:attrName>ppt_y</p:attrName>
                                        </p:attrNameLst>
                                      </p:cBhvr>
                                      <p:tavLst>
                                        <p:tav tm="0">
                                          <p:val>
                                            <p:strVal val="#ppt_y+#ppt_h*1.125000"/>
                                          </p:val>
                                        </p:tav>
                                        <p:tav tm="100000">
                                          <p:val>
                                            <p:strVal val="#ppt_y"/>
                                          </p:val>
                                        </p:tav>
                                      </p:tavLst>
                                    </p:anim>
                                    <p:animEffect transition="in" filter="wipe(up)">
                                      <p:cBhvr>
                                        <p:cTn id="24" dur="500"/>
                                        <p:tgtEl>
                                          <p:spTgt spid="33800"/>
                                        </p:tgtEl>
                                      </p:cBhvr>
                                    </p:animEffect>
                                  </p:childTnLst>
                                </p:cTn>
                              </p:par>
                            </p:childTnLst>
                          </p:cTn>
                        </p:par>
                      </p:childTnLst>
                    </p:cTn>
                  </p:par>
                  <p:par>
                    <p:cTn id="25" fill="hold">
                      <p:stCondLst>
                        <p:cond delay="indefinite"/>
                      </p:stCondLst>
                      <p:childTnLst>
                        <p:par>
                          <p:cTn id="26" fill="hold">
                            <p:stCondLst>
                              <p:cond delay="0"/>
                            </p:stCondLst>
                            <p:childTnLst>
                              <p:par>
                                <p:cTn id="27" presetID="12" presetClass="entr" presetSubtype="4"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p:tgtEl>
                                          <p:spTgt spid="5"/>
                                        </p:tgtEl>
                                        <p:attrNameLst>
                                          <p:attrName>ppt_y</p:attrName>
                                        </p:attrNameLst>
                                      </p:cBhvr>
                                      <p:tavLst>
                                        <p:tav tm="0">
                                          <p:val>
                                            <p:strVal val="#ppt_y+#ppt_h*1.125000"/>
                                          </p:val>
                                        </p:tav>
                                        <p:tav tm="100000">
                                          <p:val>
                                            <p:strVal val="#ppt_y"/>
                                          </p:val>
                                        </p:tav>
                                      </p:tavLst>
                                    </p:anim>
                                    <p:animEffect transition="in" filter="wipe(up)">
                                      <p:cBhvr>
                                        <p:cTn id="3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2" grpId="0" bldLvl="0" animBg="1"/>
      <p:bldP spid="2" grpId="1" animBg="1"/>
      <p:bldP spid="5" grpId="0" bldLvl="0" animBg="1"/>
      <p:bldP spid="5"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1477645" y="159385"/>
            <a:ext cx="8364220" cy="829945"/>
          </a:xfrm>
          <a:prstGeom prst="rect">
            <a:avLst/>
          </a:prstGeom>
          <a:noFill/>
          <a:ln w="9525">
            <a:noFill/>
          </a:ln>
        </p:spPr>
        <p:txBody>
          <a:bodyPr wrap="square">
            <a:spAutoFit/>
          </a:bodyPr>
          <a:lstStyle/>
          <a:p>
            <a:pPr indent="0"/>
            <a:r>
              <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1:   Mở đầu </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080"/>
            <a:ext cx="12192000" cy="6858000"/>
          </a:xfrm>
          <a:prstGeom prst="rect">
            <a:avLst/>
          </a:prstGeom>
        </p:spPr>
      </p:pic>
      <p:sp>
        <p:nvSpPr>
          <p:cNvPr id="2" name="Text Box 1"/>
          <p:cNvSpPr txBox="1"/>
          <p:nvPr/>
        </p:nvSpPr>
        <p:spPr>
          <a:xfrm>
            <a:off x="184150" y="1417955"/>
            <a:ext cx="1909445" cy="1568450"/>
          </a:xfrm>
          <a:prstGeom prst="rect">
            <a:avLst/>
          </a:prstGeom>
          <a:ln>
            <a:noFill/>
          </a:ln>
        </p:spPr>
        <p:style>
          <a:lnRef idx="2">
            <a:schemeClr val="dk1"/>
          </a:lnRef>
          <a:fillRef idx="1">
            <a:schemeClr val="lt1"/>
          </a:fillRef>
          <a:effectRef idx="0">
            <a:schemeClr val="dk1"/>
          </a:effectRef>
          <a:fontRef idx="minor">
            <a:schemeClr val="dk1"/>
          </a:fontRef>
        </p:style>
        <p:txBody>
          <a:bodyPr wrap="square">
            <a:spAutoFit/>
          </a:bodyPr>
          <a:lstStyle/>
          <a:p>
            <a:pPr indent="0"/>
            <a:r>
              <a:rPr lang="en-US" sz="32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1. MỞ ĐẦU</a:t>
            </a:r>
          </a:p>
        </p:txBody>
      </p:sp>
      <p:pic>
        <p:nvPicPr>
          <p:cNvPr id="71688" name="图片 71687" descr="8"/>
          <p:cNvPicPr>
            <a:picLocks noChangeAspect="1"/>
          </p:cNvPicPr>
          <p:nvPr/>
        </p:nvPicPr>
        <p:blipFill>
          <a:blip r:embed="rId5"/>
          <a:stretch>
            <a:fillRect/>
          </a:stretch>
        </p:blipFill>
        <p:spPr>
          <a:xfrm>
            <a:off x="1685925" y="5008245"/>
            <a:ext cx="10711815" cy="2046605"/>
          </a:xfrm>
          <a:prstGeom prst="rect">
            <a:avLst/>
          </a:prstGeom>
          <a:noFill/>
          <a:ln w="9525">
            <a:noFill/>
          </a:ln>
        </p:spPr>
      </p:pic>
      <p:sp>
        <p:nvSpPr>
          <p:cNvPr id="104" name="Text Box 103"/>
          <p:cNvSpPr txBox="1"/>
          <p:nvPr/>
        </p:nvSpPr>
        <p:spPr>
          <a:xfrm>
            <a:off x="1950720" y="5126990"/>
            <a:ext cx="10538460" cy="1383665"/>
          </a:xfrm>
          <a:prstGeom prst="rect">
            <a:avLst/>
          </a:prstGeom>
          <a:noFill/>
          <a:ln w="9525">
            <a:noFill/>
          </a:ln>
        </p:spPr>
        <p:txBody>
          <a:bodyPr wrap="square">
            <a:spAutoFit/>
          </a:bodyPr>
          <a:lstStyle/>
          <a:p>
            <a:pPr indent="342265"/>
            <a:r>
              <a:rPr lang="en-US" sz="2800" b="1">
                <a:solidFill>
                  <a:schemeClr val="accent4">
                    <a:lumMod val="50000"/>
                  </a:schemeClr>
                </a:solidFill>
                <a:latin typeface="Arial" panose="020B0604020202020204" pitchFamily="34" charset="0"/>
                <a:cs typeface="Arial" panose="020B0604020202020204" pitchFamily="34" charset="0"/>
              </a:rPr>
              <a:t>Khi đốt nến, một phần nến chảy lỏng, một phần nến bị cháy. Cây nến ngắn dần. Vậy phần nến nào đã bị biến đổi thành chất mới?</a:t>
            </a:r>
          </a:p>
        </p:txBody>
      </p:sp>
      <p:pic>
        <p:nvPicPr>
          <p:cNvPr id="4" name="production_id_4524039 (1080p)">
            <a:hlinkClick r:id="" action="ppaction://media"/>
          </p:cNvPr>
          <p:cNvPicPr/>
          <p:nvPr>
            <a:videoFile r:link="rId2"/>
            <p:extLst>
              <p:ext uri="{DAA4B4D4-6D71-4841-9C94-3DE7FCFB9230}">
                <p14:media xmlns:p14="http://schemas.microsoft.com/office/powerpoint/2010/main" r:embed="rId1"/>
              </p:ext>
            </p:extLst>
          </p:nvPr>
        </p:nvPicPr>
        <p:blipFill>
          <a:blip r:embed="rId6"/>
          <a:stretch>
            <a:fillRect/>
          </a:stretch>
        </p:blipFill>
        <p:spPr>
          <a:xfrm>
            <a:off x="2533650" y="0"/>
            <a:ext cx="9658350" cy="4739005"/>
          </a:xfrm>
          <a:prstGeom prst="rect">
            <a:avLst/>
          </a:prstGeom>
        </p:spPr>
      </p:pic>
      <p:pic>
        <p:nvPicPr>
          <p:cNvPr id="22530" name="Picture 2" descr="F:\1-原创素材\1_mm1102\PPT\PPT_014\materaials\pageimg_g17.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750" y="-410210"/>
            <a:ext cx="2384425" cy="3905250"/>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nodeType="clickEffect">
                                  <p:stCondLst>
                                    <p:cond delay="0"/>
                                  </p:stCondLst>
                                  <p:childTnLst>
                                    <p:set>
                                      <p:cBhvr>
                                        <p:cTn id="6" dur="1" fill="hold">
                                          <p:stCondLst>
                                            <p:cond delay="0"/>
                                          </p:stCondLst>
                                        </p:cTn>
                                        <p:tgtEl>
                                          <p:spTgt spid="71688"/>
                                        </p:tgtEl>
                                        <p:attrNameLst>
                                          <p:attrName>style.visibility</p:attrName>
                                        </p:attrNameLst>
                                      </p:cBhvr>
                                      <p:to>
                                        <p:strVal val="visible"/>
                                      </p:to>
                                    </p:set>
                                    <p:anim calcmode="lin" valueType="num">
                                      <p:cBhvr additive="base">
                                        <p:cTn id="7" dur="5000" fill="hold"/>
                                        <p:tgtEl>
                                          <p:spTgt spid="71688"/>
                                        </p:tgtEl>
                                        <p:attrNameLst>
                                          <p:attrName>ppt_x</p:attrName>
                                        </p:attrNameLst>
                                      </p:cBhvr>
                                      <p:tavLst>
                                        <p:tav tm="0">
                                          <p:val>
                                            <p:strVal val="#ppt_x"/>
                                          </p:val>
                                        </p:tav>
                                        <p:tav tm="100000">
                                          <p:val>
                                            <p:strVal val="#ppt_x"/>
                                          </p:val>
                                        </p:tav>
                                      </p:tavLst>
                                    </p:anim>
                                    <p:anim calcmode="lin" valueType="num">
                                      <p:cBhvr additive="base">
                                        <p:cTn id="8" dur="5000" fill="hold"/>
                                        <p:tgtEl>
                                          <p:spTgt spid="7168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4"/>
                                        </p:tgtEl>
                                        <p:attrNameLst>
                                          <p:attrName>style.visibility</p:attrName>
                                        </p:attrNameLst>
                                      </p:cBhvr>
                                      <p:to>
                                        <p:strVal val="visible"/>
                                      </p:to>
                                    </p:set>
                                    <p:anim calcmode="lin" valueType="num">
                                      <p:cBhvr additive="base">
                                        <p:cTn id="13" dur="500" fill="hold"/>
                                        <p:tgtEl>
                                          <p:spTgt spid="104"/>
                                        </p:tgtEl>
                                        <p:attrNameLst>
                                          <p:attrName>ppt_x</p:attrName>
                                        </p:attrNameLst>
                                      </p:cBhvr>
                                      <p:tavLst>
                                        <p:tav tm="0">
                                          <p:val>
                                            <p:strVal val="#ppt_x"/>
                                          </p:val>
                                        </p:tav>
                                        <p:tav tm="100000">
                                          <p:val>
                                            <p:strVal val="#ppt_x"/>
                                          </p:val>
                                        </p:tav>
                                      </p:tavLst>
                                    </p:anim>
                                    <p:anim calcmode="lin" valueType="num">
                                      <p:cBhvr additive="base">
                                        <p:cTn id="14" dur="500" fill="hold"/>
                                        <p:tgtEl>
                                          <p:spTgt spid="10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p:cTn id="15" fill="hold" display="1">
                  <p:stCondLst>
                    <p:cond delay="indefinite"/>
                  </p:stCondLst>
                </p:cTn>
                <p:tgtEl>
                  <p:spTgt spid="4"/>
                </p:tgtEl>
              </p:cMediaNode>
            </p:video>
          </p:childTnLst>
        </p:cTn>
      </p:par>
    </p:tnLst>
    <p:bldLst>
      <p:bldP spid="2" grpId="0" animBg="1"/>
      <p:bldP spid="2" grpId="1" animBg="1"/>
      <p:bldP spid="10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7"/>
          <p:cNvPicPr>
            <a:picLocks noGrp="1" noChangeAspect="1"/>
          </p:cNvPicPr>
          <p:nvPr>
            <p:ph idx="1"/>
          </p:nvPr>
        </p:nvPicPr>
        <p:blipFill>
          <a:blip r:embed="rId2"/>
          <a:stretch>
            <a:fillRect/>
          </a:stretch>
        </p:blipFill>
        <p:spPr>
          <a:xfrm>
            <a:off x="142875" y="0"/>
            <a:ext cx="1172210" cy="1185545"/>
          </a:xfrm>
          <a:prstGeom prst="rect">
            <a:avLst/>
          </a:prstGeom>
          <a:noFill/>
          <a:ln w="9525">
            <a:noFill/>
          </a:ln>
        </p:spPr>
      </p:pic>
      <p:sp>
        <p:nvSpPr>
          <p:cNvPr id="12" name="圆角矩形 11"/>
          <p:cNvSpPr/>
          <p:nvPr/>
        </p:nvSpPr>
        <p:spPr>
          <a:xfrm>
            <a:off x="142875" y="1185545"/>
            <a:ext cx="12049125" cy="5673090"/>
          </a:xfrm>
          <a:prstGeom prst="roundRect">
            <a:avLst/>
          </a:prstGeom>
          <a:solidFill>
            <a:srgbClr val="71BDCD">
              <a:alpha val="75000"/>
            </a:srgb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zh-CN" altLang="en-US" b="1">
              <a:solidFill>
                <a:srgbClr val="FFFF00"/>
              </a:solidFill>
            </a:endParaRPr>
          </a:p>
          <a:p>
            <a:pPr algn="l"/>
            <a:endParaRPr lang="zh-CN" altLang="en-US" b="1">
              <a:solidFill>
                <a:srgbClr val="FFFF00"/>
              </a:solidFill>
            </a:endParaRPr>
          </a:p>
          <a:p>
            <a:pPr algn="l"/>
            <a:r>
              <a:rPr lang="zh-CN" altLang="en-US" b="1">
                <a:solidFill>
                  <a:srgbClr val="FFFF00"/>
                </a:solidFill>
              </a:rPr>
              <a:t>*</a:t>
            </a:r>
            <a:r>
              <a:rPr lang="zh-CN" altLang="en-US" sz="2800" b="1">
                <a:solidFill>
                  <a:srgbClr val="FFFF00"/>
                </a:solidFill>
              </a:rPr>
              <a:t> </a:t>
            </a:r>
            <a:r>
              <a:rPr lang="en-US" altLang="zh-CN" sz="2800" b="1">
                <a:solidFill>
                  <a:srgbClr val="FFFF00"/>
                </a:solidFill>
              </a:rPr>
              <a:t>Biến đổi vật lý: </a:t>
            </a:r>
            <a:r>
              <a:rPr lang="en-US" altLang="zh-CN" sz="2800" b="1">
                <a:solidFill>
                  <a:schemeClr val="tx1"/>
                </a:solidFill>
              </a:rPr>
              <a:t>không có sự tạo thành chất mới</a:t>
            </a:r>
            <a:endParaRPr lang="zh-CN" altLang="en-US" sz="2800" b="1">
              <a:solidFill>
                <a:srgbClr val="FFFF00"/>
              </a:solidFill>
            </a:endParaRPr>
          </a:p>
          <a:p>
            <a:pPr algn="l"/>
            <a:r>
              <a:rPr lang="zh-CN" altLang="en-US" sz="2800" b="1">
                <a:solidFill>
                  <a:srgbClr val="FFFF00"/>
                </a:solidFill>
                <a:sym typeface="+mn-ea"/>
              </a:rPr>
              <a:t>* </a:t>
            </a:r>
            <a:r>
              <a:rPr lang="en-US" altLang="zh-CN" sz="2800" b="1">
                <a:solidFill>
                  <a:srgbClr val="FFFF00"/>
                </a:solidFill>
                <a:sym typeface="+mn-ea"/>
              </a:rPr>
              <a:t>Biến đổi hóa học: </a:t>
            </a:r>
            <a:r>
              <a:rPr lang="en-US" altLang="zh-CN" sz="2800" b="1">
                <a:solidFill>
                  <a:schemeClr val="tx1"/>
                </a:solidFill>
                <a:sym typeface="+mn-ea"/>
              </a:rPr>
              <a:t>có sự tạo thành chất mới</a:t>
            </a:r>
            <a:endParaRPr lang="zh-CN" altLang="en-US" sz="2800" b="1">
              <a:solidFill>
                <a:srgbClr val="FFFF00"/>
              </a:solidFill>
            </a:endParaRPr>
          </a:p>
          <a:p>
            <a:pPr algn="l"/>
            <a:endParaRPr lang="zh-CN" altLang="en-US" sz="2800" b="1">
              <a:solidFill>
                <a:schemeClr val="tx1"/>
              </a:solidFill>
            </a:endParaRPr>
          </a:p>
        </p:txBody>
      </p:sp>
      <p:sp>
        <p:nvSpPr>
          <p:cNvPr id="15" name="圆角矩形 14"/>
          <p:cNvSpPr/>
          <p:nvPr/>
        </p:nvSpPr>
        <p:spPr bwMode="auto">
          <a:xfrm>
            <a:off x="4813300" y="437515"/>
            <a:ext cx="3117215" cy="934720"/>
          </a:xfrm>
          <a:prstGeom prst="roundRect">
            <a:avLst>
              <a:gd name="adj" fmla="val 50000"/>
            </a:avLst>
          </a:prstGeom>
          <a:gradFill>
            <a:gsLst>
              <a:gs pos="0">
                <a:srgbClr val="14CD68"/>
              </a:gs>
              <a:gs pos="100000">
                <a:srgbClr val="035C7D"/>
              </a:gs>
            </a:gsLst>
            <a:lin scaled="0"/>
          </a:gradFill>
          <a:ln w="19050" cap="flat" cmpd="sng" algn="ctr">
            <a:noFill/>
            <a:prstDash val="solid"/>
            <a:round/>
            <a:headEnd type="none" w="med" len="med"/>
            <a:tailEnd type="none" w="med" len="med"/>
          </a:ln>
          <a:effectLst/>
        </p:spPr>
        <p:txBody>
          <a:bodyPr vert="horz" wrap="square" lIns="108816" tIns="54408" rIns="108816" bIns="54408" numCol="1" rtlCol="0" anchor="t" anchorCtr="0" compatLnSpc="1"/>
          <a:lstStyle/>
          <a:p>
            <a:pPr algn="ctr" defTabSz="815975"/>
            <a:r>
              <a:rPr lang="en-US" altLang="zh-CN" sz="3200" b="1" dirty="0">
                <a:solidFill>
                  <a:srgbClr val="FF0000"/>
                </a:solidFill>
                <a:latin typeface="Calibri Light" panose="020F0302020204030204" charset="0"/>
                <a:ea typeface="Microsoft YaHei" panose="020B0503020204020204" charset="-122"/>
                <a:cs typeface="Calibri Light" panose="020F0302020204030204" charset="0"/>
              </a:rPr>
              <a:t>KẾT LUẬN</a:t>
            </a:r>
          </a:p>
        </p:txBody>
      </p:sp>
      <p:pic>
        <p:nvPicPr>
          <p:cNvPr id="3081" name="Picture 9" descr="9"/>
          <p:cNvPicPr>
            <a:picLocks noChangeAspect="1"/>
          </p:cNvPicPr>
          <p:nvPr/>
        </p:nvPicPr>
        <p:blipFill>
          <a:blip r:embed="rId3"/>
          <a:stretch>
            <a:fillRect/>
          </a:stretch>
        </p:blipFill>
        <p:spPr>
          <a:xfrm>
            <a:off x="238125" y="1372235"/>
            <a:ext cx="7164705" cy="783590"/>
          </a:xfrm>
          <a:prstGeom prst="rect">
            <a:avLst/>
          </a:prstGeom>
          <a:noFill/>
          <a:ln w="9525">
            <a:noFill/>
          </a:ln>
        </p:spPr>
      </p:pic>
      <p:sp>
        <p:nvSpPr>
          <p:cNvPr id="3" name="Text Box 2"/>
          <p:cNvSpPr txBox="1"/>
          <p:nvPr/>
        </p:nvSpPr>
        <p:spPr>
          <a:xfrm>
            <a:off x="455295" y="1419860"/>
            <a:ext cx="7394575" cy="521970"/>
          </a:xfrm>
          <a:prstGeom prst="rect">
            <a:avLst/>
          </a:prstGeom>
          <a:noFill/>
        </p:spPr>
        <p:txBody>
          <a:bodyPr wrap="square" rtlCol="0">
            <a:spAutoFit/>
          </a:bodyPr>
          <a:lstStyle/>
          <a:p>
            <a:r>
              <a:rPr lang="en-US" sz="2800" b="1">
                <a:latin typeface="+mj-lt"/>
                <a:cs typeface="+mj-lt"/>
                <a:sym typeface="+mn-ea"/>
              </a:rPr>
              <a:t>I. BIẾN ĐỔI VẬT LÝ VÀ BIẾN ĐỔI HÓA HỌC</a:t>
            </a:r>
            <a:endParaRPr lang="en-US" sz="2800" b="1">
              <a:latin typeface="+mj-lt"/>
              <a:cs typeface="+mj-l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xEl>
                                              <p:pRg st="3" end="3"/>
                                            </p:txEl>
                                          </p:spTgt>
                                        </p:tgtEl>
                                        <p:attrNameLst>
                                          <p:attrName>style.visibility</p:attrName>
                                        </p:attrNameLst>
                                      </p:cBhvr>
                                      <p:to>
                                        <p:strVal val="visible"/>
                                      </p:to>
                                    </p:set>
                                    <p:anim calcmode="lin" valueType="num">
                                      <p:cBhvr additive="base">
                                        <p:cTn id="7" dur="500" fill="hold"/>
                                        <p:tgtEl>
                                          <p:spTgt spid="12">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P spid="12" grpId="1" animBg="1"/>
      <p:bldP spid="15" grpId="0" bldLvl="0" animBg="1"/>
      <p:bldP spid="15"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1477645" y="159385"/>
            <a:ext cx="8364220" cy="829945"/>
          </a:xfrm>
          <a:prstGeom prst="rect">
            <a:avLst/>
          </a:prstGeom>
          <a:noFill/>
          <a:ln w="9525">
            <a:noFill/>
          </a:ln>
        </p:spPr>
        <p:txBody>
          <a:bodyPr wrap="square">
            <a:spAutoFit/>
          </a:bodyPr>
          <a:lstStyle/>
          <a:p>
            <a:pPr indent="0"/>
            <a:r>
              <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1:   Mở đầu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280" y="-111760"/>
            <a:ext cx="12192000" cy="6858000"/>
          </a:xfrm>
          <a:prstGeom prst="rect">
            <a:avLst/>
          </a:prstGeom>
        </p:spPr>
      </p:pic>
      <p:pic>
        <p:nvPicPr>
          <p:cNvPr id="9" name="Picture 8"/>
          <p:cNvPicPr/>
          <p:nvPr/>
        </p:nvPicPr>
        <p:blipFill rotWithShape="1">
          <a:blip r:embed="rId3">
            <a:extLst>
              <a:ext uri="{BEBA8EAE-BF5A-486C-A8C5-ECC9F3942E4B}">
                <a14:imgProps xmlns:a14="http://schemas.microsoft.com/office/drawing/2010/main">
                  <a14:imgLayer r:embed="rId4">
                    <a14:imgEffect>
                      <a14:backgroundRemoval t="5889" b="92556" l="5688" r="51188"/>
                    </a14:imgEffect>
                  </a14:imgLayer>
                </a14:imgProps>
              </a:ext>
            </a:extLst>
          </a:blip>
          <a:srcRect l="5899" t="8819" r="49453" b="8264"/>
          <a:stretch>
            <a:fillRect/>
          </a:stretch>
        </p:blipFill>
        <p:spPr>
          <a:xfrm>
            <a:off x="0" y="2983230"/>
            <a:ext cx="3610610" cy="3974465"/>
          </a:xfrm>
          <a:prstGeom prst="rect">
            <a:avLst/>
          </a:prstGeom>
        </p:spPr>
      </p:pic>
      <p:pic>
        <p:nvPicPr>
          <p:cNvPr id="44041" name="图片 44040" descr="11"/>
          <p:cNvPicPr>
            <a:picLocks noChangeAspect="1"/>
          </p:cNvPicPr>
          <p:nvPr/>
        </p:nvPicPr>
        <p:blipFill>
          <a:blip r:embed="rId5"/>
          <a:stretch>
            <a:fillRect/>
          </a:stretch>
        </p:blipFill>
        <p:spPr>
          <a:xfrm>
            <a:off x="81280" y="-709930"/>
            <a:ext cx="6189980" cy="4971415"/>
          </a:xfrm>
          <a:prstGeom prst="rect">
            <a:avLst/>
          </a:prstGeom>
          <a:noFill/>
          <a:ln w="9525">
            <a:noFill/>
          </a:ln>
        </p:spPr>
      </p:pic>
      <p:sp>
        <p:nvSpPr>
          <p:cNvPr id="4" name="Text Box 3"/>
          <p:cNvSpPr txBox="1"/>
          <p:nvPr/>
        </p:nvSpPr>
        <p:spPr>
          <a:xfrm>
            <a:off x="918845" y="521970"/>
            <a:ext cx="3954145" cy="2891790"/>
          </a:xfrm>
          <a:prstGeom prst="rect">
            <a:avLst/>
          </a:prstGeom>
          <a:noFill/>
        </p:spPr>
        <p:txBody>
          <a:bodyPr wrap="square" rtlCol="0">
            <a:spAutoFit/>
          </a:bodyPr>
          <a:lstStyle/>
          <a:p>
            <a:pPr algn="l"/>
            <a:r>
              <a:rPr lang="en-US" sz="2600" b="1">
                <a:solidFill>
                  <a:srgbClr val="FF0000"/>
                </a:solidFill>
                <a:latin typeface="Bahnschrift Light" panose="020B0502040204020203" charset="0"/>
                <a:cs typeface="Bahnschrift Light" panose="020B0502040204020203" charset="0"/>
              </a:rPr>
              <a:t>Trong cơ thể người và động vật, sự trao đổi chất là 1 loạt các quá trình sinh hóa, đó là những quá trình phức tạp, bao gồm cả biến đổi vật lí và biến đổi hóa học.</a:t>
            </a:r>
          </a:p>
        </p:txBody>
      </p:sp>
      <p:pic>
        <p:nvPicPr>
          <p:cNvPr id="106" name="Picture 105"/>
          <p:cNvPicPr/>
          <p:nvPr/>
        </p:nvPicPr>
        <p:blipFill>
          <a:blip r:embed="rId6"/>
          <a:stretch>
            <a:fillRect/>
          </a:stretch>
        </p:blipFill>
        <p:spPr>
          <a:xfrm>
            <a:off x="6126480" y="-111760"/>
            <a:ext cx="6280150" cy="6793230"/>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4041"/>
                                        </p:tgtEl>
                                        <p:attrNameLst>
                                          <p:attrName>style.visibility</p:attrName>
                                        </p:attrNameLst>
                                      </p:cBhvr>
                                      <p:to>
                                        <p:strVal val="visible"/>
                                      </p:to>
                                    </p:set>
                                    <p:anim calcmode="lin" valueType="num">
                                      <p:cBhvr additive="base">
                                        <p:cTn id="7" dur="500" fill="hold"/>
                                        <p:tgtEl>
                                          <p:spTgt spid="44041"/>
                                        </p:tgtEl>
                                        <p:attrNameLst>
                                          <p:attrName>ppt_x</p:attrName>
                                        </p:attrNameLst>
                                      </p:cBhvr>
                                      <p:tavLst>
                                        <p:tav tm="0">
                                          <p:val>
                                            <p:strVal val="#ppt_x"/>
                                          </p:val>
                                        </p:tav>
                                        <p:tav tm="100000">
                                          <p:val>
                                            <p:strVal val="#ppt_x"/>
                                          </p:val>
                                        </p:tav>
                                      </p:tavLst>
                                    </p:anim>
                                    <p:anim calcmode="lin" valueType="num">
                                      <p:cBhvr additive="base">
                                        <p:cTn id="8" dur="500" fill="hold"/>
                                        <p:tgtEl>
                                          <p:spTgt spid="4404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grpSp>
        <p:nvGrpSpPr>
          <p:cNvPr id="14" name="组合 13"/>
          <p:cNvGrpSpPr/>
          <p:nvPr/>
        </p:nvGrpSpPr>
        <p:grpSpPr>
          <a:xfrm>
            <a:off x="1396365" y="101600"/>
            <a:ext cx="5398135" cy="965835"/>
            <a:chOff x="4838820" y="2375552"/>
            <a:chExt cx="5544616" cy="1200507"/>
          </a:xfrm>
        </p:grpSpPr>
        <p:sp>
          <p:nvSpPr>
            <p:cNvPr id="10" name="矩形 3"/>
            <p:cNvSpPr/>
            <p:nvPr/>
          </p:nvSpPr>
          <p:spPr>
            <a:xfrm>
              <a:off x="4838820" y="2375552"/>
              <a:ext cx="5544616" cy="1200507"/>
            </a:xfrm>
            <a:custGeom>
              <a:avLst/>
              <a:gdLst/>
              <a:ahLst/>
              <a:cxnLst/>
              <a:rect l="l" t="t" r="r" b="b"/>
              <a:pathLst>
                <a:path w="6025861" h="1158747">
                  <a:moveTo>
                    <a:pt x="575194" y="0"/>
                  </a:moveTo>
                  <a:lnTo>
                    <a:pt x="1992514" y="0"/>
                  </a:lnTo>
                  <a:lnTo>
                    <a:pt x="4154179" y="0"/>
                  </a:lnTo>
                  <a:lnTo>
                    <a:pt x="5571499" y="0"/>
                  </a:lnTo>
                  <a:lnTo>
                    <a:pt x="5571499" y="474"/>
                  </a:lnTo>
                  <a:lnTo>
                    <a:pt x="5639364" y="474"/>
                  </a:lnTo>
                  <a:cubicBezTo>
                    <a:pt x="5661410" y="0"/>
                    <a:pt x="5683924" y="5211"/>
                    <a:pt x="5704562" y="17528"/>
                  </a:cubicBezTo>
                  <a:cubicBezTo>
                    <a:pt x="5723793" y="28424"/>
                    <a:pt x="5739272" y="44057"/>
                    <a:pt x="5749591" y="62533"/>
                  </a:cubicBezTo>
                  <a:lnTo>
                    <a:pt x="6008038" y="514473"/>
                  </a:lnTo>
                  <a:cubicBezTo>
                    <a:pt x="6019294" y="533422"/>
                    <a:pt x="6025861" y="555687"/>
                    <a:pt x="6025861" y="579374"/>
                  </a:cubicBezTo>
                  <a:cubicBezTo>
                    <a:pt x="6025861" y="603534"/>
                    <a:pt x="6019294" y="625799"/>
                    <a:pt x="6007568" y="644749"/>
                  </a:cubicBezTo>
                  <a:lnTo>
                    <a:pt x="5749591" y="1096688"/>
                  </a:lnTo>
                  <a:cubicBezTo>
                    <a:pt x="5738803" y="1114690"/>
                    <a:pt x="5723793" y="1130324"/>
                    <a:pt x="5704562" y="1141693"/>
                  </a:cubicBezTo>
                  <a:cubicBezTo>
                    <a:pt x="5684393" y="1153536"/>
                    <a:pt x="5662348" y="1158747"/>
                    <a:pt x="5640302" y="1158273"/>
                  </a:cubicBezTo>
                  <a:lnTo>
                    <a:pt x="5571499" y="1158273"/>
                  </a:lnTo>
                  <a:lnTo>
                    <a:pt x="5571499" y="1158747"/>
                  </a:lnTo>
                  <a:lnTo>
                    <a:pt x="4154179" y="1158747"/>
                  </a:lnTo>
                  <a:lnTo>
                    <a:pt x="1992514" y="1158747"/>
                  </a:lnTo>
                  <a:lnTo>
                    <a:pt x="575194" y="1158747"/>
                  </a:lnTo>
                  <a:lnTo>
                    <a:pt x="575194" y="1158273"/>
                  </a:lnTo>
                  <a:lnTo>
                    <a:pt x="382745" y="1158273"/>
                  </a:lnTo>
                  <a:cubicBezTo>
                    <a:pt x="362107" y="1158273"/>
                    <a:pt x="340530" y="1153062"/>
                    <a:pt x="321299" y="1141693"/>
                  </a:cubicBezTo>
                  <a:cubicBezTo>
                    <a:pt x="302069" y="1130324"/>
                    <a:pt x="286590" y="1114690"/>
                    <a:pt x="276270" y="1096215"/>
                  </a:cubicBezTo>
                  <a:lnTo>
                    <a:pt x="16886" y="642380"/>
                  </a:lnTo>
                  <a:cubicBezTo>
                    <a:pt x="6098" y="623904"/>
                    <a:pt x="0" y="602587"/>
                    <a:pt x="0" y="579374"/>
                  </a:cubicBezTo>
                  <a:cubicBezTo>
                    <a:pt x="0" y="556161"/>
                    <a:pt x="6098" y="534843"/>
                    <a:pt x="16886" y="515894"/>
                  </a:cubicBezTo>
                  <a:lnTo>
                    <a:pt x="275332" y="63954"/>
                  </a:lnTo>
                  <a:cubicBezTo>
                    <a:pt x="286120" y="45478"/>
                    <a:pt x="301599" y="28898"/>
                    <a:pt x="321299" y="17528"/>
                  </a:cubicBezTo>
                  <a:cubicBezTo>
                    <a:pt x="339592" y="6633"/>
                    <a:pt x="359762" y="948"/>
                    <a:pt x="379930" y="474"/>
                  </a:cubicBezTo>
                  <a:lnTo>
                    <a:pt x="575194" y="474"/>
                  </a:lnTo>
                  <a:close/>
                </a:path>
              </a:pathLst>
            </a:custGeom>
            <a:solidFill>
              <a:srgbClr val="2DB2A4"/>
            </a:solidFill>
            <a:ln w="9525">
              <a:noFill/>
            </a:ln>
            <a:effectLst>
              <a:outerShdw blurRad="431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3"/>
            <p:cNvSpPr/>
            <p:nvPr/>
          </p:nvSpPr>
          <p:spPr>
            <a:xfrm>
              <a:off x="4945460" y="2471749"/>
              <a:ext cx="5328592" cy="1008112"/>
            </a:xfrm>
            <a:custGeom>
              <a:avLst/>
              <a:gdLst/>
              <a:ahLst/>
              <a:cxnLst/>
              <a:rect l="l" t="t" r="r" b="b"/>
              <a:pathLst>
                <a:path w="6025861" h="1158747">
                  <a:moveTo>
                    <a:pt x="575194" y="0"/>
                  </a:moveTo>
                  <a:lnTo>
                    <a:pt x="1992514" y="0"/>
                  </a:lnTo>
                  <a:lnTo>
                    <a:pt x="4154179" y="0"/>
                  </a:lnTo>
                  <a:lnTo>
                    <a:pt x="5571499" y="0"/>
                  </a:lnTo>
                  <a:lnTo>
                    <a:pt x="5571499" y="474"/>
                  </a:lnTo>
                  <a:lnTo>
                    <a:pt x="5639364" y="474"/>
                  </a:lnTo>
                  <a:cubicBezTo>
                    <a:pt x="5661410" y="0"/>
                    <a:pt x="5683924" y="5211"/>
                    <a:pt x="5704562" y="17528"/>
                  </a:cubicBezTo>
                  <a:cubicBezTo>
                    <a:pt x="5723793" y="28424"/>
                    <a:pt x="5739272" y="44057"/>
                    <a:pt x="5749591" y="62533"/>
                  </a:cubicBezTo>
                  <a:lnTo>
                    <a:pt x="6008038" y="514473"/>
                  </a:lnTo>
                  <a:cubicBezTo>
                    <a:pt x="6019294" y="533422"/>
                    <a:pt x="6025861" y="555687"/>
                    <a:pt x="6025861" y="579374"/>
                  </a:cubicBezTo>
                  <a:cubicBezTo>
                    <a:pt x="6025861" y="603534"/>
                    <a:pt x="6019294" y="625799"/>
                    <a:pt x="6007568" y="644749"/>
                  </a:cubicBezTo>
                  <a:lnTo>
                    <a:pt x="5749591" y="1096688"/>
                  </a:lnTo>
                  <a:cubicBezTo>
                    <a:pt x="5738803" y="1114690"/>
                    <a:pt x="5723793" y="1130324"/>
                    <a:pt x="5704562" y="1141693"/>
                  </a:cubicBezTo>
                  <a:cubicBezTo>
                    <a:pt x="5684393" y="1153536"/>
                    <a:pt x="5662348" y="1158747"/>
                    <a:pt x="5640302" y="1158273"/>
                  </a:cubicBezTo>
                  <a:lnTo>
                    <a:pt x="5571499" y="1158273"/>
                  </a:lnTo>
                  <a:lnTo>
                    <a:pt x="5571499" y="1158747"/>
                  </a:lnTo>
                  <a:lnTo>
                    <a:pt x="4154179" y="1158747"/>
                  </a:lnTo>
                  <a:lnTo>
                    <a:pt x="1992514" y="1158747"/>
                  </a:lnTo>
                  <a:lnTo>
                    <a:pt x="575194" y="1158747"/>
                  </a:lnTo>
                  <a:lnTo>
                    <a:pt x="575194" y="1158273"/>
                  </a:lnTo>
                  <a:lnTo>
                    <a:pt x="382745" y="1158273"/>
                  </a:lnTo>
                  <a:cubicBezTo>
                    <a:pt x="362107" y="1158273"/>
                    <a:pt x="340530" y="1153062"/>
                    <a:pt x="321299" y="1141693"/>
                  </a:cubicBezTo>
                  <a:cubicBezTo>
                    <a:pt x="302069" y="1130324"/>
                    <a:pt x="286590" y="1114690"/>
                    <a:pt x="276270" y="1096215"/>
                  </a:cubicBezTo>
                  <a:lnTo>
                    <a:pt x="16886" y="642380"/>
                  </a:lnTo>
                  <a:cubicBezTo>
                    <a:pt x="6098" y="623904"/>
                    <a:pt x="0" y="602587"/>
                    <a:pt x="0" y="579374"/>
                  </a:cubicBezTo>
                  <a:cubicBezTo>
                    <a:pt x="0" y="556161"/>
                    <a:pt x="6098" y="534843"/>
                    <a:pt x="16886" y="515894"/>
                  </a:cubicBezTo>
                  <a:lnTo>
                    <a:pt x="275332" y="63954"/>
                  </a:lnTo>
                  <a:cubicBezTo>
                    <a:pt x="286120" y="45478"/>
                    <a:pt x="301599" y="28898"/>
                    <a:pt x="321299" y="17528"/>
                  </a:cubicBezTo>
                  <a:cubicBezTo>
                    <a:pt x="339592" y="6633"/>
                    <a:pt x="359762" y="948"/>
                    <a:pt x="379930" y="474"/>
                  </a:cubicBezTo>
                  <a:lnTo>
                    <a:pt x="575194" y="474"/>
                  </a:lnTo>
                  <a:close/>
                </a:path>
              </a:pathLst>
            </a:custGeom>
            <a:blipFill>
              <a:blip r:embed="rId3"/>
              <a:stretch>
                <a:fillRect/>
              </a:stretch>
            </a:blipFill>
            <a:ln w="952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 name="组合 1"/>
          <p:cNvGrpSpPr/>
          <p:nvPr/>
        </p:nvGrpSpPr>
        <p:grpSpPr>
          <a:xfrm>
            <a:off x="469900" y="-53975"/>
            <a:ext cx="1388110" cy="1120140"/>
            <a:chOff x="2713211" y="1988840"/>
            <a:chExt cx="1610824" cy="1452335"/>
          </a:xfrm>
        </p:grpSpPr>
        <p:sp>
          <p:nvSpPr>
            <p:cNvPr id="3" name="Freeform 5"/>
            <p:cNvSpPr/>
            <p:nvPr/>
          </p:nvSpPr>
          <p:spPr bwMode="auto">
            <a:xfrm>
              <a:off x="2713211" y="1988840"/>
              <a:ext cx="1610824" cy="145233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2DB2A4"/>
            </a:solidFill>
            <a:ln w="9525" cap="flat">
              <a:noFill/>
              <a:prstDash val="solid"/>
              <a:miter lim="800000"/>
            </a:ln>
            <a:effectLst>
              <a:outerShdw blurRad="431800" dist="88900" dir="2700000" algn="tl" rotWithShape="0">
                <a:prstClr val="black">
                  <a:alpha val="40000"/>
                </a:prstClr>
              </a:outerShdw>
            </a:effectLst>
          </p:spPr>
          <p:txBody>
            <a:bodyPr vert="horz" wrap="square" lIns="91425" tIns="45712" rIns="91425" bIns="45712" numCol="1" anchor="t" anchorCtr="0" compatLnSpc="1"/>
            <a:lstStyle/>
            <a:p>
              <a:endParaRPr lang="zh-CN" altLang="en-US"/>
            </a:p>
          </p:txBody>
        </p:sp>
        <p:sp>
          <p:nvSpPr>
            <p:cNvPr id="4" name="Freeform 5"/>
            <p:cNvSpPr/>
            <p:nvPr/>
          </p:nvSpPr>
          <p:spPr bwMode="auto">
            <a:xfrm>
              <a:off x="2838739" y="2087520"/>
              <a:ext cx="1359768" cy="125497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blipFill>
              <a:blip r:embed="rId3"/>
              <a:stretch>
                <a:fillRect l="-167158" t="-31921" r="-198372" b="-151558"/>
              </a:stretch>
            </a:blipFill>
            <a:ln w="9525" cap="flat">
              <a:noFill/>
              <a:prstDash val="solid"/>
              <a:miter lim="800000"/>
            </a:ln>
            <a:effectLst>
              <a:outerShdw blurRad="50800" dist="38100" dir="2700000" algn="tl" rotWithShape="0">
                <a:prstClr val="black">
                  <a:alpha val="40000"/>
                </a:prstClr>
              </a:outerShdw>
            </a:effectLst>
          </p:spPr>
          <p:txBody>
            <a:bodyPr vert="horz" wrap="square" lIns="91425" tIns="45712" rIns="91425" bIns="45712" numCol="1" anchor="t" anchorCtr="0" compatLnSpc="1"/>
            <a:lstStyle/>
            <a:p>
              <a:endParaRPr lang="zh-CN" altLang="en-US"/>
            </a:p>
          </p:txBody>
        </p:sp>
      </p:grpSp>
      <p:sp>
        <p:nvSpPr>
          <p:cNvPr id="15" name="文本框 52"/>
          <p:cNvSpPr txBox="1"/>
          <p:nvPr/>
        </p:nvSpPr>
        <p:spPr>
          <a:xfrm>
            <a:off x="2052955" y="297180"/>
            <a:ext cx="4635500" cy="521970"/>
          </a:xfrm>
          <a:prstGeom prst="rect">
            <a:avLst/>
          </a:prstGeom>
          <a:noFill/>
        </p:spPr>
        <p:txBody>
          <a:bodyPr wrap="square" rtlCol="0">
            <a:spAutoFit/>
          </a:bodyPr>
          <a:lstStyle/>
          <a:p>
            <a:pPr algn="ctr"/>
            <a:r>
              <a:rPr lang="en-US" altLang="zh-CN" sz="2800" b="1" dirty="0">
                <a:solidFill>
                  <a:schemeClr val="accent5">
                    <a:lumMod val="75000"/>
                  </a:schemeClr>
                </a:solidFill>
                <a:latin typeface="Arial" panose="020B0604020202020204" pitchFamily="34" charset="0"/>
                <a:ea typeface="Microsoft YaHei" panose="020B0503020204020204" charset="-122"/>
                <a:cs typeface="Arial" panose="020B0604020202020204" pitchFamily="34" charset="0"/>
                <a:sym typeface="+mn-ea"/>
              </a:rPr>
              <a:t>Phản ứng hóa học</a:t>
            </a:r>
          </a:p>
        </p:txBody>
      </p:sp>
      <p:sp>
        <p:nvSpPr>
          <p:cNvPr id="12" name="文本框 52"/>
          <p:cNvSpPr txBox="1"/>
          <p:nvPr/>
        </p:nvSpPr>
        <p:spPr>
          <a:xfrm>
            <a:off x="469265" y="217170"/>
            <a:ext cx="1492250" cy="645160"/>
          </a:xfrm>
          <a:prstGeom prst="rect">
            <a:avLst/>
          </a:prstGeom>
          <a:noFill/>
        </p:spPr>
        <p:txBody>
          <a:bodyPr wrap="square" rtlCol="0">
            <a:spAutoFit/>
          </a:bodyPr>
          <a:lstStyle/>
          <a:p>
            <a:pPr algn="ctr"/>
            <a:r>
              <a:rPr lang="en-US" altLang="zh-CN" sz="3600" b="1" dirty="0">
                <a:solidFill>
                  <a:srgbClr val="F77A08"/>
                </a:solidFill>
                <a:latin typeface="Microsoft YaHei" panose="020B0503020204020204" charset="-122"/>
                <a:ea typeface="Microsoft YaHei" panose="020B0503020204020204" charset="-122"/>
              </a:rPr>
              <a:t>II.</a:t>
            </a:r>
          </a:p>
        </p:txBody>
      </p:sp>
      <p:sp>
        <p:nvSpPr>
          <p:cNvPr id="26" name="圆角矩形 25"/>
          <p:cNvSpPr/>
          <p:nvPr/>
        </p:nvSpPr>
        <p:spPr>
          <a:xfrm>
            <a:off x="1500505" y="1067435"/>
            <a:ext cx="4081780" cy="504190"/>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23850"/>
            <a:r>
              <a:rPr lang="en-US" altLang="zh-CN" sz="2400" b="1" dirty="0">
                <a:solidFill>
                  <a:schemeClr val="accent6">
                    <a:lumMod val="50000"/>
                  </a:schemeClr>
                </a:solidFill>
                <a:latin typeface="Microsoft YaHei" panose="020B0503020204020204" charset="-122"/>
                <a:ea typeface="Microsoft YaHei" panose="020B0503020204020204" charset="-122"/>
              </a:rPr>
              <a:t>      </a:t>
            </a:r>
            <a:r>
              <a:rPr lang="en-US" altLang="zh-CN" sz="2800" b="1" dirty="0">
                <a:solidFill>
                  <a:schemeClr val="accent6">
                    <a:lumMod val="50000"/>
                  </a:schemeClr>
                </a:solidFill>
                <a:latin typeface="Microsoft YaHei" panose="020B0503020204020204" charset="-122"/>
                <a:ea typeface="Microsoft YaHei" panose="020B0503020204020204" charset="-122"/>
              </a:rPr>
              <a:t>  Khái niệm :</a:t>
            </a:r>
          </a:p>
        </p:txBody>
      </p:sp>
      <p:sp>
        <p:nvSpPr>
          <p:cNvPr id="45" name="圆角矩形 44"/>
          <p:cNvSpPr/>
          <p:nvPr/>
        </p:nvSpPr>
        <p:spPr>
          <a:xfrm>
            <a:off x="469900" y="1013460"/>
            <a:ext cx="1520190" cy="484505"/>
          </a:xfrm>
          <a:prstGeom prst="roundRect">
            <a:avLst>
              <a:gd name="adj" fmla="val 9725"/>
            </a:avLst>
          </a:prstGeom>
          <a:solidFill>
            <a:srgbClr val="2DB2A4"/>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chemeClr val="bg1"/>
                </a:solidFill>
                <a:latin typeface="Impact" panose="020B0806030902050204" charset="0"/>
                <a:ea typeface="Microsoft YaHei" panose="020B0503020204020204" charset="-122"/>
              </a:rPr>
              <a:t>1</a:t>
            </a:r>
            <a:endParaRPr lang="zh-CN" altLang="en-US" sz="2400" dirty="0">
              <a:solidFill>
                <a:schemeClr val="bg1"/>
              </a:solidFill>
              <a:latin typeface="Impact" panose="020B0806030902050204" charset="0"/>
              <a:ea typeface="Microsoft YaHei" panose="020B0503020204020204" charset="-122"/>
            </a:endParaRPr>
          </a:p>
        </p:txBody>
      </p:sp>
      <p:pic>
        <p:nvPicPr>
          <p:cNvPr id="3080" name="Picture 8" descr="8"/>
          <p:cNvPicPr>
            <a:picLocks noChangeAspect="1"/>
          </p:cNvPicPr>
          <p:nvPr/>
        </p:nvPicPr>
        <p:blipFill>
          <a:blip r:embed="rId4"/>
          <a:stretch>
            <a:fillRect/>
          </a:stretch>
        </p:blipFill>
        <p:spPr>
          <a:xfrm>
            <a:off x="469900" y="1649095"/>
            <a:ext cx="11887200" cy="1369695"/>
          </a:xfrm>
          <a:prstGeom prst="rect">
            <a:avLst/>
          </a:prstGeom>
          <a:noFill/>
          <a:ln w="9525">
            <a:noFill/>
          </a:ln>
        </p:spPr>
      </p:pic>
      <p:sp>
        <p:nvSpPr>
          <p:cNvPr id="107" name="Text Box 106"/>
          <p:cNvSpPr txBox="1"/>
          <p:nvPr/>
        </p:nvSpPr>
        <p:spPr>
          <a:xfrm>
            <a:off x="864870" y="1819910"/>
            <a:ext cx="10939780" cy="521970"/>
          </a:xfrm>
          <a:prstGeom prst="rect">
            <a:avLst/>
          </a:prstGeom>
          <a:noFill/>
          <a:ln w="9525">
            <a:noFill/>
          </a:ln>
        </p:spPr>
        <p:txBody>
          <a:bodyPr wrap="square">
            <a:spAutoFit/>
          </a:bodyPr>
          <a:lstStyle/>
          <a:p>
            <a:pPr indent="0"/>
            <a:r>
              <a:rPr lang="en-US" sz="2800" b="0">
                <a:latin typeface="Arial" panose="020B0604020202020204" pitchFamily="34" charset="0"/>
                <a:cs typeface="Arial" panose="020B0604020202020204" pitchFamily="34" charset="0"/>
              </a:rPr>
              <a:t>Phản ứng hoá học là quá trình biến đổi từ chất này thành chất khác</a:t>
            </a:r>
            <a:r>
              <a:rPr lang="en-US" sz="1400" b="0" i="1">
                <a:latin typeface="Times New Roman" panose="02020603050405020304" pitchFamily="18" charset="0"/>
              </a:rPr>
              <a:t>.</a:t>
            </a:r>
            <a:endParaRPr lang="en-US"/>
          </a:p>
        </p:txBody>
      </p:sp>
      <p:sp>
        <p:nvSpPr>
          <p:cNvPr id="18" name="Rounded Rectangle 17"/>
          <p:cNvSpPr/>
          <p:nvPr/>
        </p:nvSpPr>
        <p:spPr>
          <a:xfrm>
            <a:off x="181610" y="3342640"/>
            <a:ext cx="12011025" cy="208026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l"/>
            <a:r>
              <a:rPr lang="en-US" sz="2800">
                <a:solidFill>
                  <a:schemeClr val="accent6">
                    <a:lumMod val="50000"/>
                  </a:schemeClr>
                </a:solidFill>
                <a:sym typeface="+mn-ea"/>
              </a:rPr>
              <a:t>+ Chất ban đầu bị biến đổi trong phản ứng gọi là gì?</a:t>
            </a:r>
            <a:endParaRPr lang="en-US" sz="2800">
              <a:solidFill>
                <a:schemeClr val="accent6">
                  <a:lumMod val="50000"/>
                </a:schemeClr>
              </a:solidFill>
            </a:endParaRPr>
          </a:p>
          <a:p>
            <a:pPr algn="l"/>
            <a:r>
              <a:rPr lang="en-US" sz="2800">
                <a:solidFill>
                  <a:schemeClr val="accent6">
                    <a:lumMod val="50000"/>
                  </a:schemeClr>
                </a:solidFill>
                <a:sym typeface="+mn-ea"/>
              </a:rPr>
              <a:t>+ Chất mới sinh ra gọi là gì?</a:t>
            </a:r>
            <a:endParaRPr lang="en-US" sz="2800">
              <a:solidFill>
                <a:schemeClr val="accent6">
                  <a:lumMod val="50000"/>
                </a:schemeClr>
              </a:solidFill>
            </a:endParaRPr>
          </a:p>
          <a:p>
            <a:pPr algn="l"/>
            <a:r>
              <a:rPr lang="en-US" sz="2800">
                <a:solidFill>
                  <a:schemeClr val="accent6">
                    <a:lumMod val="50000"/>
                  </a:schemeClr>
                </a:solidFill>
              </a:rPr>
              <a:t>+ Trong quá trình phản ứng, lượng chất nào tăng dần, lượng chất nào giảm dần?</a:t>
            </a:r>
          </a:p>
        </p:txBody>
      </p:sp>
    </p:spTree>
  </p:cSld>
  <p:clrMapOvr>
    <a:masterClrMapping/>
  </p:clrMapOvr>
  <p:transition>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anim calcmode="lin" valueType="num">
                                      <p:cBhvr>
                                        <p:cTn id="8" dur="750" fill="hold"/>
                                        <p:tgtEl>
                                          <p:spTgt spid="2"/>
                                        </p:tgtEl>
                                        <p:attrNameLst>
                                          <p:attrName>ppt_w</p:attrName>
                                        </p:attrNameLst>
                                      </p:cBhvr>
                                      <p:tavLst>
                                        <p:tav tm="0" fmla="#ppt_w*sin(2.5*pi*$)">
                                          <p:val>
                                            <p:fltVal val="0"/>
                                          </p:val>
                                        </p:tav>
                                        <p:tav tm="100000">
                                          <p:val>
                                            <p:fltVal val="1"/>
                                          </p:val>
                                        </p:tav>
                                      </p:tavLst>
                                    </p:anim>
                                    <p:anim calcmode="lin" valueType="num">
                                      <p:cBhvr>
                                        <p:cTn id="9" dur="750" fill="hold"/>
                                        <p:tgtEl>
                                          <p:spTgt spid="2"/>
                                        </p:tgtEl>
                                        <p:attrNameLst>
                                          <p:attrName>ppt_h</p:attrName>
                                        </p:attrNameLst>
                                      </p:cBhvr>
                                      <p:tavLst>
                                        <p:tav tm="0">
                                          <p:val>
                                            <p:strVal val="#ppt_h"/>
                                          </p:val>
                                        </p:tav>
                                        <p:tav tm="100000">
                                          <p:val>
                                            <p:strVal val="#ppt_h"/>
                                          </p:val>
                                        </p:tav>
                                      </p:tavLst>
                                    </p:anim>
                                  </p:childTnLst>
                                </p:cTn>
                              </p:par>
                            </p:childTnLst>
                          </p:cTn>
                        </p:par>
                        <p:par>
                          <p:cTn id="10" fill="hold">
                            <p:stCondLst>
                              <p:cond delay="1500"/>
                            </p:stCondLst>
                            <p:childTnLst>
                              <p:par>
                                <p:cTn id="11" presetID="12" presetClass="entr" presetSubtype="8"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p:tgtEl>
                                          <p:spTgt spid="14"/>
                                        </p:tgtEl>
                                        <p:attrNameLst>
                                          <p:attrName>ppt_x</p:attrName>
                                        </p:attrNameLst>
                                      </p:cBhvr>
                                      <p:tavLst>
                                        <p:tav tm="0">
                                          <p:val>
                                            <p:strVal val="#ppt_x-#ppt_w*1.125000"/>
                                          </p:val>
                                        </p:tav>
                                        <p:tav tm="100000">
                                          <p:val>
                                            <p:strVal val="#ppt_x"/>
                                          </p:val>
                                        </p:tav>
                                      </p:tavLst>
                                    </p:anim>
                                    <p:animEffect transition="in" filter="wipe(right)">
                                      <p:cBhvr>
                                        <p:cTn id="14" dur="500"/>
                                        <p:tgtEl>
                                          <p:spTgt spid="14"/>
                                        </p:tgtEl>
                                      </p:cBhvr>
                                    </p:animEffect>
                                  </p:childTnLst>
                                </p:cTn>
                              </p:par>
                            </p:childTnLst>
                          </p:cTn>
                        </p:par>
                        <p:par>
                          <p:cTn id="15" fill="hold">
                            <p:stCondLst>
                              <p:cond delay="2000"/>
                            </p:stCondLst>
                            <p:childTnLst>
                              <p:par>
                                <p:cTn id="16" presetID="22" presetClass="entr" presetSubtype="4" fill="hold" grpId="0"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down)">
                                      <p:cBhvr>
                                        <p:cTn id="18" dur="500"/>
                                        <p:tgtEl>
                                          <p:spTgt spid="15"/>
                                        </p:tgtEl>
                                      </p:cBhvr>
                                    </p:animEffect>
                                  </p:childTnLst>
                                </p:cTn>
                              </p:par>
                            </p:childTnLst>
                          </p:cTn>
                        </p:par>
                        <p:par>
                          <p:cTn id="19" fill="hold">
                            <p:stCondLst>
                              <p:cond delay="2500"/>
                            </p:stCondLst>
                            <p:childTnLst>
                              <p:par>
                                <p:cTn id="20" presetID="22" presetClass="entr" presetSubtype="4" fill="hold" grpId="0" nodeType="after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box(in)">
                                      <p:cBhvr>
                                        <p:cTn id="27" dur="2000"/>
                                        <p:tgtEl>
                                          <p:spTgt spid="45"/>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dissolve">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080"/>
                                        </p:tgtEl>
                                        <p:attrNameLst>
                                          <p:attrName>style.visibility</p:attrName>
                                        </p:attrNameLst>
                                      </p:cBhvr>
                                      <p:to>
                                        <p:strVal val="visible"/>
                                      </p:to>
                                    </p:set>
                                    <p:anim calcmode="lin" valueType="num">
                                      <p:cBhvr additive="base">
                                        <p:cTn id="37" dur="500" fill="hold"/>
                                        <p:tgtEl>
                                          <p:spTgt spid="3080"/>
                                        </p:tgtEl>
                                        <p:attrNameLst>
                                          <p:attrName>ppt_x</p:attrName>
                                        </p:attrNameLst>
                                      </p:cBhvr>
                                      <p:tavLst>
                                        <p:tav tm="0">
                                          <p:val>
                                            <p:strVal val="#ppt_x"/>
                                          </p:val>
                                        </p:tav>
                                        <p:tav tm="100000">
                                          <p:val>
                                            <p:strVal val="#ppt_x"/>
                                          </p:val>
                                        </p:tav>
                                      </p:tavLst>
                                    </p:anim>
                                    <p:anim calcmode="lin" valueType="num">
                                      <p:cBhvr additive="base">
                                        <p:cTn id="38" dur="500" fill="hold"/>
                                        <p:tgtEl>
                                          <p:spTgt spid="308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07"/>
                                        </p:tgtEl>
                                        <p:attrNameLst>
                                          <p:attrName>style.visibility</p:attrName>
                                        </p:attrNameLst>
                                      </p:cBhvr>
                                      <p:to>
                                        <p:strVal val="visible"/>
                                      </p:to>
                                    </p:set>
                                    <p:anim calcmode="lin" valueType="num">
                                      <p:cBhvr additive="base">
                                        <p:cTn id="43" dur="500" fill="hold"/>
                                        <p:tgtEl>
                                          <p:spTgt spid="107"/>
                                        </p:tgtEl>
                                        <p:attrNameLst>
                                          <p:attrName>ppt_x</p:attrName>
                                        </p:attrNameLst>
                                      </p:cBhvr>
                                      <p:tavLst>
                                        <p:tav tm="0">
                                          <p:val>
                                            <p:strVal val="#ppt_x"/>
                                          </p:val>
                                        </p:tav>
                                        <p:tav tm="100000">
                                          <p:val>
                                            <p:strVal val="#ppt_x"/>
                                          </p:val>
                                        </p:tav>
                                      </p:tavLst>
                                    </p:anim>
                                    <p:anim calcmode="lin" valueType="num">
                                      <p:cBhvr additive="base">
                                        <p:cTn id="44" dur="500" fill="hold"/>
                                        <p:tgtEl>
                                          <p:spTgt spid="107"/>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2" nodeType="clickEffect">
                                  <p:stCondLst>
                                    <p:cond delay="0"/>
                                  </p:stCondLst>
                                  <p:childTnLst>
                                    <p:set>
                                      <p:cBhvr>
                                        <p:cTn id="48" dur="1" fill="hold">
                                          <p:stCondLst>
                                            <p:cond delay="0"/>
                                          </p:stCondLst>
                                        </p:cTn>
                                        <p:tgtEl>
                                          <p:spTgt spid="18"/>
                                        </p:tgtEl>
                                        <p:attrNameLst>
                                          <p:attrName>style.visibility</p:attrName>
                                        </p:attrNameLst>
                                      </p:cBhvr>
                                      <p:to>
                                        <p:strVal val="visible"/>
                                      </p:to>
                                    </p:set>
                                    <p:anim calcmode="lin" valueType="num">
                                      <p:cBhvr additive="base">
                                        <p:cTn id="49" dur="500" fill="hold"/>
                                        <p:tgtEl>
                                          <p:spTgt spid="18"/>
                                        </p:tgtEl>
                                        <p:attrNameLst>
                                          <p:attrName>ppt_x</p:attrName>
                                        </p:attrNameLst>
                                      </p:cBhvr>
                                      <p:tavLst>
                                        <p:tav tm="0">
                                          <p:val>
                                            <p:strVal val="#ppt_x"/>
                                          </p:val>
                                        </p:tav>
                                        <p:tav tm="100000">
                                          <p:val>
                                            <p:strVal val="#ppt_x"/>
                                          </p:val>
                                        </p:tav>
                                      </p:tavLst>
                                    </p:anim>
                                    <p:anim calcmode="lin" valueType="num">
                                      <p:cBhvr additive="base">
                                        <p:cTn id="5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2" grpId="0"/>
      <p:bldP spid="26" grpId="0" animBg="1"/>
      <p:bldP spid="45" grpId="0" animBg="1"/>
      <p:bldP spid="107" grpId="0"/>
      <p:bldP spid="18" grpId="1" animBg="1"/>
      <p:bldP spid="18" grpId="2" bldLvl="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grpSp>
        <p:nvGrpSpPr>
          <p:cNvPr id="14" name="组合 13"/>
          <p:cNvGrpSpPr/>
          <p:nvPr/>
        </p:nvGrpSpPr>
        <p:grpSpPr>
          <a:xfrm>
            <a:off x="1396365" y="101600"/>
            <a:ext cx="5398135" cy="965835"/>
            <a:chOff x="4838820" y="2375552"/>
            <a:chExt cx="5544616" cy="1200507"/>
          </a:xfrm>
        </p:grpSpPr>
        <p:sp>
          <p:nvSpPr>
            <p:cNvPr id="10" name="矩形 3"/>
            <p:cNvSpPr/>
            <p:nvPr/>
          </p:nvSpPr>
          <p:spPr>
            <a:xfrm>
              <a:off x="4838820" y="2375552"/>
              <a:ext cx="5544616" cy="1200507"/>
            </a:xfrm>
            <a:custGeom>
              <a:avLst/>
              <a:gdLst/>
              <a:ahLst/>
              <a:cxnLst/>
              <a:rect l="l" t="t" r="r" b="b"/>
              <a:pathLst>
                <a:path w="6025861" h="1158747">
                  <a:moveTo>
                    <a:pt x="575194" y="0"/>
                  </a:moveTo>
                  <a:lnTo>
                    <a:pt x="1992514" y="0"/>
                  </a:lnTo>
                  <a:lnTo>
                    <a:pt x="4154179" y="0"/>
                  </a:lnTo>
                  <a:lnTo>
                    <a:pt x="5571499" y="0"/>
                  </a:lnTo>
                  <a:lnTo>
                    <a:pt x="5571499" y="474"/>
                  </a:lnTo>
                  <a:lnTo>
                    <a:pt x="5639364" y="474"/>
                  </a:lnTo>
                  <a:cubicBezTo>
                    <a:pt x="5661410" y="0"/>
                    <a:pt x="5683924" y="5211"/>
                    <a:pt x="5704562" y="17528"/>
                  </a:cubicBezTo>
                  <a:cubicBezTo>
                    <a:pt x="5723793" y="28424"/>
                    <a:pt x="5739272" y="44057"/>
                    <a:pt x="5749591" y="62533"/>
                  </a:cubicBezTo>
                  <a:lnTo>
                    <a:pt x="6008038" y="514473"/>
                  </a:lnTo>
                  <a:cubicBezTo>
                    <a:pt x="6019294" y="533422"/>
                    <a:pt x="6025861" y="555687"/>
                    <a:pt x="6025861" y="579374"/>
                  </a:cubicBezTo>
                  <a:cubicBezTo>
                    <a:pt x="6025861" y="603534"/>
                    <a:pt x="6019294" y="625799"/>
                    <a:pt x="6007568" y="644749"/>
                  </a:cubicBezTo>
                  <a:lnTo>
                    <a:pt x="5749591" y="1096688"/>
                  </a:lnTo>
                  <a:cubicBezTo>
                    <a:pt x="5738803" y="1114690"/>
                    <a:pt x="5723793" y="1130324"/>
                    <a:pt x="5704562" y="1141693"/>
                  </a:cubicBezTo>
                  <a:cubicBezTo>
                    <a:pt x="5684393" y="1153536"/>
                    <a:pt x="5662348" y="1158747"/>
                    <a:pt x="5640302" y="1158273"/>
                  </a:cubicBezTo>
                  <a:lnTo>
                    <a:pt x="5571499" y="1158273"/>
                  </a:lnTo>
                  <a:lnTo>
                    <a:pt x="5571499" y="1158747"/>
                  </a:lnTo>
                  <a:lnTo>
                    <a:pt x="4154179" y="1158747"/>
                  </a:lnTo>
                  <a:lnTo>
                    <a:pt x="1992514" y="1158747"/>
                  </a:lnTo>
                  <a:lnTo>
                    <a:pt x="575194" y="1158747"/>
                  </a:lnTo>
                  <a:lnTo>
                    <a:pt x="575194" y="1158273"/>
                  </a:lnTo>
                  <a:lnTo>
                    <a:pt x="382745" y="1158273"/>
                  </a:lnTo>
                  <a:cubicBezTo>
                    <a:pt x="362107" y="1158273"/>
                    <a:pt x="340530" y="1153062"/>
                    <a:pt x="321299" y="1141693"/>
                  </a:cubicBezTo>
                  <a:cubicBezTo>
                    <a:pt x="302069" y="1130324"/>
                    <a:pt x="286590" y="1114690"/>
                    <a:pt x="276270" y="1096215"/>
                  </a:cubicBezTo>
                  <a:lnTo>
                    <a:pt x="16886" y="642380"/>
                  </a:lnTo>
                  <a:cubicBezTo>
                    <a:pt x="6098" y="623904"/>
                    <a:pt x="0" y="602587"/>
                    <a:pt x="0" y="579374"/>
                  </a:cubicBezTo>
                  <a:cubicBezTo>
                    <a:pt x="0" y="556161"/>
                    <a:pt x="6098" y="534843"/>
                    <a:pt x="16886" y="515894"/>
                  </a:cubicBezTo>
                  <a:lnTo>
                    <a:pt x="275332" y="63954"/>
                  </a:lnTo>
                  <a:cubicBezTo>
                    <a:pt x="286120" y="45478"/>
                    <a:pt x="301599" y="28898"/>
                    <a:pt x="321299" y="17528"/>
                  </a:cubicBezTo>
                  <a:cubicBezTo>
                    <a:pt x="339592" y="6633"/>
                    <a:pt x="359762" y="948"/>
                    <a:pt x="379930" y="474"/>
                  </a:cubicBezTo>
                  <a:lnTo>
                    <a:pt x="575194" y="474"/>
                  </a:lnTo>
                  <a:close/>
                </a:path>
              </a:pathLst>
            </a:custGeom>
            <a:solidFill>
              <a:srgbClr val="2DB2A4"/>
            </a:solidFill>
            <a:ln w="9525">
              <a:noFill/>
            </a:ln>
            <a:effectLst>
              <a:outerShdw blurRad="431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3"/>
            <p:cNvSpPr/>
            <p:nvPr/>
          </p:nvSpPr>
          <p:spPr>
            <a:xfrm>
              <a:off x="4945460" y="2471749"/>
              <a:ext cx="5328592" cy="1008112"/>
            </a:xfrm>
            <a:custGeom>
              <a:avLst/>
              <a:gdLst/>
              <a:ahLst/>
              <a:cxnLst/>
              <a:rect l="l" t="t" r="r" b="b"/>
              <a:pathLst>
                <a:path w="6025861" h="1158747">
                  <a:moveTo>
                    <a:pt x="575194" y="0"/>
                  </a:moveTo>
                  <a:lnTo>
                    <a:pt x="1992514" y="0"/>
                  </a:lnTo>
                  <a:lnTo>
                    <a:pt x="4154179" y="0"/>
                  </a:lnTo>
                  <a:lnTo>
                    <a:pt x="5571499" y="0"/>
                  </a:lnTo>
                  <a:lnTo>
                    <a:pt x="5571499" y="474"/>
                  </a:lnTo>
                  <a:lnTo>
                    <a:pt x="5639364" y="474"/>
                  </a:lnTo>
                  <a:cubicBezTo>
                    <a:pt x="5661410" y="0"/>
                    <a:pt x="5683924" y="5211"/>
                    <a:pt x="5704562" y="17528"/>
                  </a:cubicBezTo>
                  <a:cubicBezTo>
                    <a:pt x="5723793" y="28424"/>
                    <a:pt x="5739272" y="44057"/>
                    <a:pt x="5749591" y="62533"/>
                  </a:cubicBezTo>
                  <a:lnTo>
                    <a:pt x="6008038" y="514473"/>
                  </a:lnTo>
                  <a:cubicBezTo>
                    <a:pt x="6019294" y="533422"/>
                    <a:pt x="6025861" y="555687"/>
                    <a:pt x="6025861" y="579374"/>
                  </a:cubicBezTo>
                  <a:cubicBezTo>
                    <a:pt x="6025861" y="603534"/>
                    <a:pt x="6019294" y="625799"/>
                    <a:pt x="6007568" y="644749"/>
                  </a:cubicBezTo>
                  <a:lnTo>
                    <a:pt x="5749591" y="1096688"/>
                  </a:lnTo>
                  <a:cubicBezTo>
                    <a:pt x="5738803" y="1114690"/>
                    <a:pt x="5723793" y="1130324"/>
                    <a:pt x="5704562" y="1141693"/>
                  </a:cubicBezTo>
                  <a:cubicBezTo>
                    <a:pt x="5684393" y="1153536"/>
                    <a:pt x="5662348" y="1158747"/>
                    <a:pt x="5640302" y="1158273"/>
                  </a:cubicBezTo>
                  <a:lnTo>
                    <a:pt x="5571499" y="1158273"/>
                  </a:lnTo>
                  <a:lnTo>
                    <a:pt x="5571499" y="1158747"/>
                  </a:lnTo>
                  <a:lnTo>
                    <a:pt x="4154179" y="1158747"/>
                  </a:lnTo>
                  <a:lnTo>
                    <a:pt x="1992514" y="1158747"/>
                  </a:lnTo>
                  <a:lnTo>
                    <a:pt x="575194" y="1158747"/>
                  </a:lnTo>
                  <a:lnTo>
                    <a:pt x="575194" y="1158273"/>
                  </a:lnTo>
                  <a:lnTo>
                    <a:pt x="382745" y="1158273"/>
                  </a:lnTo>
                  <a:cubicBezTo>
                    <a:pt x="362107" y="1158273"/>
                    <a:pt x="340530" y="1153062"/>
                    <a:pt x="321299" y="1141693"/>
                  </a:cubicBezTo>
                  <a:cubicBezTo>
                    <a:pt x="302069" y="1130324"/>
                    <a:pt x="286590" y="1114690"/>
                    <a:pt x="276270" y="1096215"/>
                  </a:cubicBezTo>
                  <a:lnTo>
                    <a:pt x="16886" y="642380"/>
                  </a:lnTo>
                  <a:cubicBezTo>
                    <a:pt x="6098" y="623904"/>
                    <a:pt x="0" y="602587"/>
                    <a:pt x="0" y="579374"/>
                  </a:cubicBezTo>
                  <a:cubicBezTo>
                    <a:pt x="0" y="556161"/>
                    <a:pt x="6098" y="534843"/>
                    <a:pt x="16886" y="515894"/>
                  </a:cubicBezTo>
                  <a:lnTo>
                    <a:pt x="275332" y="63954"/>
                  </a:lnTo>
                  <a:cubicBezTo>
                    <a:pt x="286120" y="45478"/>
                    <a:pt x="301599" y="28898"/>
                    <a:pt x="321299" y="17528"/>
                  </a:cubicBezTo>
                  <a:cubicBezTo>
                    <a:pt x="339592" y="6633"/>
                    <a:pt x="359762" y="948"/>
                    <a:pt x="379930" y="474"/>
                  </a:cubicBezTo>
                  <a:lnTo>
                    <a:pt x="575194" y="474"/>
                  </a:lnTo>
                  <a:close/>
                </a:path>
              </a:pathLst>
            </a:custGeom>
            <a:blipFill>
              <a:blip r:embed="rId3"/>
              <a:stretch>
                <a:fillRect/>
              </a:stretch>
            </a:blipFill>
            <a:ln w="952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 name="组合 1"/>
          <p:cNvGrpSpPr/>
          <p:nvPr/>
        </p:nvGrpSpPr>
        <p:grpSpPr>
          <a:xfrm>
            <a:off x="469900" y="-53975"/>
            <a:ext cx="1388110" cy="1120140"/>
            <a:chOff x="2713211" y="1988840"/>
            <a:chExt cx="1610824" cy="1452335"/>
          </a:xfrm>
        </p:grpSpPr>
        <p:sp>
          <p:nvSpPr>
            <p:cNvPr id="3" name="Freeform 5"/>
            <p:cNvSpPr/>
            <p:nvPr/>
          </p:nvSpPr>
          <p:spPr bwMode="auto">
            <a:xfrm>
              <a:off x="2713211" y="1988840"/>
              <a:ext cx="1610824" cy="145233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2DB2A4"/>
            </a:solidFill>
            <a:ln w="9525" cap="flat">
              <a:noFill/>
              <a:prstDash val="solid"/>
              <a:miter lim="800000"/>
            </a:ln>
            <a:effectLst>
              <a:outerShdw blurRad="431800" dist="88900" dir="2700000" algn="tl" rotWithShape="0">
                <a:prstClr val="black">
                  <a:alpha val="40000"/>
                </a:prstClr>
              </a:outerShdw>
            </a:effectLst>
          </p:spPr>
          <p:txBody>
            <a:bodyPr vert="horz" wrap="square" lIns="91425" tIns="45712" rIns="91425" bIns="45712" numCol="1" anchor="t" anchorCtr="0" compatLnSpc="1"/>
            <a:lstStyle/>
            <a:p>
              <a:endParaRPr lang="zh-CN" altLang="en-US"/>
            </a:p>
          </p:txBody>
        </p:sp>
        <p:sp>
          <p:nvSpPr>
            <p:cNvPr id="4" name="Freeform 5"/>
            <p:cNvSpPr/>
            <p:nvPr/>
          </p:nvSpPr>
          <p:spPr bwMode="auto">
            <a:xfrm>
              <a:off x="2838739" y="2087520"/>
              <a:ext cx="1359768" cy="125497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blipFill>
              <a:blip r:embed="rId3"/>
              <a:stretch>
                <a:fillRect l="-167158" t="-31921" r="-198372" b="-151558"/>
              </a:stretch>
            </a:blipFill>
            <a:ln w="9525" cap="flat">
              <a:noFill/>
              <a:prstDash val="solid"/>
              <a:miter lim="800000"/>
            </a:ln>
            <a:effectLst>
              <a:outerShdw blurRad="50800" dist="38100" dir="2700000" algn="tl" rotWithShape="0">
                <a:prstClr val="black">
                  <a:alpha val="40000"/>
                </a:prstClr>
              </a:outerShdw>
            </a:effectLst>
          </p:spPr>
          <p:txBody>
            <a:bodyPr vert="horz" wrap="square" lIns="91425" tIns="45712" rIns="91425" bIns="45712" numCol="1" anchor="t" anchorCtr="0" compatLnSpc="1"/>
            <a:lstStyle/>
            <a:p>
              <a:endParaRPr lang="zh-CN" altLang="en-US"/>
            </a:p>
          </p:txBody>
        </p:sp>
      </p:grpSp>
      <p:sp>
        <p:nvSpPr>
          <p:cNvPr id="15" name="文本框 52"/>
          <p:cNvSpPr txBox="1"/>
          <p:nvPr/>
        </p:nvSpPr>
        <p:spPr>
          <a:xfrm>
            <a:off x="2052955" y="297180"/>
            <a:ext cx="4635500" cy="521970"/>
          </a:xfrm>
          <a:prstGeom prst="rect">
            <a:avLst/>
          </a:prstGeom>
          <a:noFill/>
        </p:spPr>
        <p:txBody>
          <a:bodyPr wrap="square" rtlCol="0">
            <a:spAutoFit/>
          </a:bodyPr>
          <a:lstStyle/>
          <a:p>
            <a:pPr algn="ctr"/>
            <a:r>
              <a:rPr lang="en-US" altLang="zh-CN" sz="2800" b="1" dirty="0">
                <a:solidFill>
                  <a:schemeClr val="accent5">
                    <a:lumMod val="75000"/>
                  </a:schemeClr>
                </a:solidFill>
                <a:latin typeface="Arial" panose="020B0604020202020204" pitchFamily="34" charset="0"/>
                <a:ea typeface="Microsoft YaHei" panose="020B0503020204020204" charset="-122"/>
                <a:cs typeface="Arial" panose="020B0604020202020204" pitchFamily="34" charset="0"/>
                <a:sym typeface="+mn-ea"/>
              </a:rPr>
              <a:t>Phản ứng hóa học</a:t>
            </a:r>
          </a:p>
        </p:txBody>
      </p:sp>
      <p:sp>
        <p:nvSpPr>
          <p:cNvPr id="12" name="文本框 52"/>
          <p:cNvSpPr txBox="1"/>
          <p:nvPr/>
        </p:nvSpPr>
        <p:spPr>
          <a:xfrm>
            <a:off x="469265" y="217170"/>
            <a:ext cx="1492250" cy="645160"/>
          </a:xfrm>
          <a:prstGeom prst="rect">
            <a:avLst/>
          </a:prstGeom>
          <a:noFill/>
        </p:spPr>
        <p:txBody>
          <a:bodyPr wrap="square" rtlCol="0">
            <a:spAutoFit/>
          </a:bodyPr>
          <a:lstStyle/>
          <a:p>
            <a:pPr algn="ctr"/>
            <a:r>
              <a:rPr lang="en-US" altLang="zh-CN" sz="3600" b="1" dirty="0">
                <a:solidFill>
                  <a:srgbClr val="F77A08"/>
                </a:solidFill>
                <a:latin typeface="Microsoft YaHei" panose="020B0503020204020204" charset="-122"/>
                <a:ea typeface="Microsoft YaHei" panose="020B0503020204020204" charset="-122"/>
              </a:rPr>
              <a:t>II.</a:t>
            </a:r>
          </a:p>
        </p:txBody>
      </p:sp>
      <p:sp>
        <p:nvSpPr>
          <p:cNvPr id="26" name="圆角矩形 25"/>
          <p:cNvSpPr/>
          <p:nvPr/>
        </p:nvSpPr>
        <p:spPr>
          <a:xfrm>
            <a:off x="1500505" y="1067435"/>
            <a:ext cx="4081780" cy="504190"/>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23850"/>
            <a:r>
              <a:rPr lang="en-US" altLang="zh-CN" sz="2400" b="1" dirty="0">
                <a:solidFill>
                  <a:schemeClr val="accent6">
                    <a:lumMod val="50000"/>
                  </a:schemeClr>
                </a:solidFill>
                <a:latin typeface="Microsoft YaHei" panose="020B0503020204020204" charset="-122"/>
                <a:ea typeface="Microsoft YaHei" panose="020B0503020204020204" charset="-122"/>
              </a:rPr>
              <a:t>      </a:t>
            </a:r>
            <a:r>
              <a:rPr lang="en-US" altLang="zh-CN" sz="2800" b="1" dirty="0">
                <a:solidFill>
                  <a:schemeClr val="accent6">
                    <a:lumMod val="50000"/>
                  </a:schemeClr>
                </a:solidFill>
                <a:latin typeface="Microsoft YaHei" panose="020B0503020204020204" charset="-122"/>
                <a:ea typeface="Microsoft YaHei" panose="020B0503020204020204" charset="-122"/>
              </a:rPr>
              <a:t>  Khái niệm :</a:t>
            </a:r>
          </a:p>
        </p:txBody>
      </p:sp>
      <p:sp>
        <p:nvSpPr>
          <p:cNvPr id="45" name="圆角矩形 44"/>
          <p:cNvSpPr/>
          <p:nvPr/>
        </p:nvSpPr>
        <p:spPr>
          <a:xfrm>
            <a:off x="469900" y="989965"/>
            <a:ext cx="1520190" cy="484505"/>
          </a:xfrm>
          <a:prstGeom prst="roundRect">
            <a:avLst>
              <a:gd name="adj" fmla="val 9725"/>
            </a:avLst>
          </a:prstGeom>
          <a:solidFill>
            <a:srgbClr val="2DB2A4"/>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chemeClr val="bg1"/>
                </a:solidFill>
                <a:latin typeface="Impact" panose="020B0806030902050204" charset="0"/>
                <a:ea typeface="Microsoft YaHei" panose="020B0503020204020204" charset="-122"/>
              </a:rPr>
              <a:t>1</a:t>
            </a:r>
            <a:endParaRPr lang="zh-CN" altLang="en-US" sz="2400" dirty="0">
              <a:solidFill>
                <a:schemeClr val="bg1"/>
              </a:solidFill>
              <a:latin typeface="Impact" panose="020B0806030902050204" charset="0"/>
              <a:ea typeface="Microsoft YaHei" panose="020B0503020204020204" charset="-122"/>
            </a:endParaRPr>
          </a:p>
        </p:txBody>
      </p:sp>
      <p:pic>
        <p:nvPicPr>
          <p:cNvPr id="3080" name="Picture 8" descr="8"/>
          <p:cNvPicPr>
            <a:picLocks noChangeAspect="1"/>
          </p:cNvPicPr>
          <p:nvPr/>
        </p:nvPicPr>
        <p:blipFill>
          <a:blip r:embed="rId4"/>
          <a:stretch>
            <a:fillRect/>
          </a:stretch>
        </p:blipFill>
        <p:spPr>
          <a:xfrm>
            <a:off x="365125" y="1532890"/>
            <a:ext cx="11887200" cy="1369695"/>
          </a:xfrm>
          <a:prstGeom prst="rect">
            <a:avLst/>
          </a:prstGeom>
          <a:noFill/>
          <a:ln w="9525">
            <a:noFill/>
          </a:ln>
        </p:spPr>
      </p:pic>
      <p:sp>
        <p:nvSpPr>
          <p:cNvPr id="107" name="Text Box 106"/>
          <p:cNvSpPr txBox="1"/>
          <p:nvPr/>
        </p:nvSpPr>
        <p:spPr>
          <a:xfrm>
            <a:off x="864870" y="1819910"/>
            <a:ext cx="10939780" cy="521970"/>
          </a:xfrm>
          <a:prstGeom prst="rect">
            <a:avLst/>
          </a:prstGeom>
          <a:noFill/>
          <a:ln w="9525">
            <a:noFill/>
          </a:ln>
        </p:spPr>
        <p:txBody>
          <a:bodyPr wrap="square">
            <a:spAutoFit/>
          </a:bodyPr>
          <a:lstStyle/>
          <a:p>
            <a:pPr indent="0"/>
            <a:r>
              <a:rPr lang="en-US" sz="2800" b="0">
                <a:latin typeface="Arial" panose="020B0604020202020204" pitchFamily="34" charset="0"/>
                <a:cs typeface="Arial" panose="020B0604020202020204" pitchFamily="34" charset="0"/>
              </a:rPr>
              <a:t>Phản ứng hoá học là quá trình biến đổi từ chất này thành chất khác</a:t>
            </a:r>
            <a:r>
              <a:rPr lang="en-US" sz="1400" b="0" i="1">
                <a:latin typeface="Times New Roman" panose="02020603050405020304" pitchFamily="18" charset="0"/>
              </a:rPr>
              <a:t>.</a:t>
            </a:r>
            <a:endParaRPr lang="en-US"/>
          </a:p>
        </p:txBody>
      </p:sp>
      <p:sp>
        <p:nvSpPr>
          <p:cNvPr id="6" name="Rounded Rectangle 5"/>
          <p:cNvSpPr/>
          <p:nvPr/>
        </p:nvSpPr>
        <p:spPr>
          <a:xfrm>
            <a:off x="1056640" y="2636520"/>
            <a:ext cx="2555875" cy="99377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7" name="Text Box 6"/>
          <p:cNvSpPr txBox="1"/>
          <p:nvPr/>
        </p:nvSpPr>
        <p:spPr>
          <a:xfrm>
            <a:off x="1276350" y="2687320"/>
            <a:ext cx="2336165" cy="953135"/>
          </a:xfrm>
          <a:prstGeom prst="rect">
            <a:avLst/>
          </a:prstGeom>
          <a:noFill/>
        </p:spPr>
        <p:txBody>
          <a:bodyPr wrap="square" rtlCol="0">
            <a:spAutoFit/>
          </a:bodyPr>
          <a:lstStyle/>
          <a:p>
            <a:r>
              <a:rPr lang="en-US" sz="2800"/>
              <a:t>Chất ban đầu bị biến đổi </a:t>
            </a:r>
          </a:p>
        </p:txBody>
      </p:sp>
      <p:sp>
        <p:nvSpPr>
          <p:cNvPr id="8" name="Right Arrow 7"/>
          <p:cNvSpPr/>
          <p:nvPr/>
        </p:nvSpPr>
        <p:spPr>
          <a:xfrm>
            <a:off x="4237355" y="2961005"/>
            <a:ext cx="720090" cy="3651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5582285" y="2687320"/>
            <a:ext cx="2555875" cy="993775"/>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800">
                <a:solidFill>
                  <a:schemeClr val="accent6">
                    <a:lumMod val="50000"/>
                  </a:schemeClr>
                </a:solidFill>
              </a:rPr>
              <a:t>Chất phản ứng</a:t>
            </a:r>
          </a:p>
          <a:p>
            <a:pPr algn="ctr"/>
            <a:r>
              <a:rPr lang="en-US" sz="2800">
                <a:solidFill>
                  <a:schemeClr val="accent6">
                    <a:lumMod val="50000"/>
                  </a:schemeClr>
                </a:solidFill>
              </a:rPr>
              <a:t>(Chất tham gia)</a:t>
            </a:r>
          </a:p>
        </p:txBody>
      </p:sp>
      <p:sp>
        <p:nvSpPr>
          <p:cNvPr id="5" name="Rounded Rectangle 4"/>
          <p:cNvSpPr/>
          <p:nvPr/>
        </p:nvSpPr>
        <p:spPr>
          <a:xfrm>
            <a:off x="1166495" y="3924935"/>
            <a:ext cx="2555875" cy="99377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9" name="Text Box 8"/>
          <p:cNvSpPr txBox="1"/>
          <p:nvPr/>
        </p:nvSpPr>
        <p:spPr>
          <a:xfrm>
            <a:off x="1276350" y="3950335"/>
            <a:ext cx="2336165" cy="953135"/>
          </a:xfrm>
          <a:prstGeom prst="rect">
            <a:avLst/>
          </a:prstGeom>
          <a:noFill/>
        </p:spPr>
        <p:txBody>
          <a:bodyPr wrap="square" rtlCol="0">
            <a:spAutoFit/>
          </a:bodyPr>
          <a:lstStyle/>
          <a:p>
            <a:r>
              <a:rPr lang="en-US" sz="2800"/>
              <a:t>Chất mới sinh ra </a:t>
            </a:r>
          </a:p>
        </p:txBody>
      </p:sp>
      <p:sp>
        <p:nvSpPr>
          <p:cNvPr id="16" name="Right Arrow 15"/>
          <p:cNvSpPr/>
          <p:nvPr/>
        </p:nvSpPr>
        <p:spPr>
          <a:xfrm>
            <a:off x="4140835" y="4244340"/>
            <a:ext cx="720090" cy="3651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5582285" y="3849370"/>
            <a:ext cx="2555875" cy="993775"/>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800">
                <a:solidFill>
                  <a:schemeClr val="accent6">
                    <a:lumMod val="50000"/>
                  </a:schemeClr>
                </a:solidFill>
              </a:rPr>
              <a:t>Sản phẩm</a:t>
            </a:r>
          </a:p>
        </p:txBody>
      </p:sp>
      <p:sp>
        <p:nvSpPr>
          <p:cNvPr id="18" name="Rounded Rectangle 17"/>
          <p:cNvSpPr/>
          <p:nvPr/>
        </p:nvSpPr>
        <p:spPr>
          <a:xfrm>
            <a:off x="470535" y="5102225"/>
            <a:ext cx="11648440" cy="993775"/>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800">
                <a:solidFill>
                  <a:schemeClr val="accent6">
                    <a:lumMod val="50000"/>
                  </a:schemeClr>
                </a:solidFill>
              </a:rPr>
              <a:t>Trong quá trình phản ứng, lượng chất nào tăng dần, lượng chất nào giảm dần?</a:t>
            </a:r>
          </a:p>
        </p:txBody>
      </p:sp>
      <p:sp>
        <p:nvSpPr>
          <p:cNvPr id="19" name="Rounded Rectangle 18"/>
          <p:cNvSpPr/>
          <p:nvPr/>
        </p:nvSpPr>
        <p:spPr>
          <a:xfrm>
            <a:off x="469265" y="5102225"/>
            <a:ext cx="11648440" cy="993775"/>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800">
                <a:solidFill>
                  <a:schemeClr val="accent6">
                    <a:lumMod val="50000"/>
                  </a:schemeClr>
                </a:solidFill>
              </a:rPr>
              <a:t>Trong quá trình phản ứng, lượng sản phẩm tăng dần, lượng chất phản ứng giảm dần</a:t>
            </a:r>
          </a:p>
        </p:txBody>
      </p:sp>
    </p:spTree>
  </p:cSld>
  <p:clrMapOvr>
    <a:masterClrMapping/>
  </p:clrMapOvr>
  <p:transition>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2"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2"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4" presetClass="entr" presetSubtype="0" fill="hold" grpId="2" nodeType="clickEffect">
                                  <p:stCondLst>
                                    <p:cond delay="0"/>
                                  </p:stCondLst>
                                  <p:childTnLst>
                                    <p:set>
                                      <p:cBhvr>
                                        <p:cTn id="24" dur="1" fill="hold">
                                          <p:stCondLst>
                                            <p:cond delay="0"/>
                                          </p:stCondLst>
                                        </p:cTn>
                                        <p:tgtEl>
                                          <p:spTgt spid="11"/>
                                        </p:tgtEl>
                                        <p:attrNameLst>
                                          <p:attrName>style.visibility</p:attrName>
                                        </p:attrNameLst>
                                      </p:cBhvr>
                                      <p:to>
                                        <p:strVal val="visible"/>
                                      </p:to>
                                    </p:set>
                                    <p:anim to="" calcmode="lin" valueType="num">
                                      <p:cBhvr>
                                        <p:cTn id="25" dur="1" fill="hold"/>
                                        <p:tgtEl>
                                          <p:spTgt spid="11"/>
                                        </p:tgtEl>
                                      </p:cBhvr>
                                    </p:anim>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dissolve">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2"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500" fill="hold"/>
                                        <p:tgtEl>
                                          <p:spTgt spid="9"/>
                                        </p:tgtEl>
                                        <p:attrNameLst>
                                          <p:attrName>ppt_x</p:attrName>
                                        </p:attrNameLst>
                                      </p:cBhvr>
                                      <p:tavLst>
                                        <p:tav tm="0">
                                          <p:val>
                                            <p:strVal val="#ppt_x"/>
                                          </p:val>
                                        </p:tav>
                                        <p:tav tm="100000">
                                          <p:val>
                                            <p:strVal val="#ppt_x"/>
                                          </p:val>
                                        </p:tav>
                                      </p:tavLst>
                                    </p:anim>
                                    <p:anim calcmode="lin" valueType="num">
                                      <p:cBhvr additive="base">
                                        <p:cTn id="3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2" nodeType="click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additive="base">
                                        <p:cTn id="41" dur="500" fill="hold"/>
                                        <p:tgtEl>
                                          <p:spTgt spid="16"/>
                                        </p:tgtEl>
                                        <p:attrNameLst>
                                          <p:attrName>ppt_x</p:attrName>
                                        </p:attrNameLst>
                                      </p:cBhvr>
                                      <p:tavLst>
                                        <p:tav tm="0">
                                          <p:val>
                                            <p:strVal val="#ppt_x"/>
                                          </p:val>
                                        </p:tav>
                                        <p:tav tm="100000">
                                          <p:val>
                                            <p:strVal val="#ppt_x"/>
                                          </p:val>
                                        </p:tav>
                                      </p:tavLst>
                                    </p:anim>
                                    <p:anim calcmode="lin" valueType="num">
                                      <p:cBhvr additive="base">
                                        <p:cTn id="4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2"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dissolve">
                                      <p:cBhvr>
                                        <p:cTn id="47" dur="500"/>
                                        <p:tgtEl>
                                          <p:spTgt spid="17"/>
                                        </p:tgtEl>
                                      </p:cBhvr>
                                    </p:animEffect>
                                  </p:childTnLst>
                                </p:cTn>
                              </p:par>
                            </p:childTnLst>
                          </p:cTn>
                        </p:par>
                      </p:childTnLst>
                    </p:cTn>
                  </p:par>
                  <p:par>
                    <p:cTn id="48" fill="hold">
                      <p:stCondLst>
                        <p:cond delay="indefinite"/>
                      </p:stCondLst>
                      <p:childTnLst>
                        <p:par>
                          <p:cTn id="49" fill="hold">
                            <p:stCondLst>
                              <p:cond delay="0"/>
                            </p:stCondLst>
                            <p:childTnLst>
                              <p:par>
                                <p:cTn id="50" presetID="4" presetClass="entr" presetSubtype="16" fill="hold" grpId="2"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box(in)">
                                      <p:cBhvr>
                                        <p:cTn id="52" dur="2000"/>
                                        <p:tgtEl>
                                          <p:spTgt spid="18"/>
                                        </p:tgtEl>
                                      </p:cBhvr>
                                    </p:animEffect>
                                  </p:childTnLst>
                                </p:cTn>
                              </p:par>
                            </p:childTnLst>
                          </p:cTn>
                        </p:par>
                      </p:childTnLst>
                    </p:cTn>
                  </p:par>
                  <p:par>
                    <p:cTn id="53" fill="hold">
                      <p:stCondLst>
                        <p:cond delay="indefinite"/>
                      </p:stCondLst>
                      <p:childTnLst>
                        <p:par>
                          <p:cTn id="54" fill="hold">
                            <p:stCondLst>
                              <p:cond delay="0"/>
                            </p:stCondLst>
                            <p:childTnLst>
                              <p:par>
                                <p:cTn id="55" presetID="2" presetClass="exit" presetSubtype="4" fill="hold" grpId="3" nodeType="clickEffect">
                                  <p:stCondLst>
                                    <p:cond delay="0"/>
                                  </p:stCondLst>
                                  <p:childTnLst>
                                    <p:anim calcmode="lin" valueType="num">
                                      <p:cBhvr additive="base">
                                        <p:cTn id="56" dur="500"/>
                                        <p:tgtEl>
                                          <p:spTgt spid="18"/>
                                        </p:tgtEl>
                                        <p:attrNameLst>
                                          <p:attrName>ppt_x</p:attrName>
                                        </p:attrNameLst>
                                      </p:cBhvr>
                                      <p:tavLst>
                                        <p:tav tm="0">
                                          <p:val>
                                            <p:strVal val="ppt_x"/>
                                          </p:val>
                                        </p:tav>
                                        <p:tav tm="100000">
                                          <p:val>
                                            <p:strVal val="ppt_x"/>
                                          </p:val>
                                        </p:tav>
                                      </p:tavLst>
                                    </p:anim>
                                    <p:anim calcmode="lin" valueType="num">
                                      <p:cBhvr additive="base">
                                        <p:cTn id="57" dur="500"/>
                                        <p:tgtEl>
                                          <p:spTgt spid="18"/>
                                        </p:tgtEl>
                                        <p:attrNameLst>
                                          <p:attrName>ppt_y</p:attrName>
                                        </p:attrNameLst>
                                      </p:cBhvr>
                                      <p:tavLst>
                                        <p:tav tm="0">
                                          <p:val>
                                            <p:strVal val="ppt_y"/>
                                          </p:val>
                                        </p:tav>
                                        <p:tav tm="100000">
                                          <p:val>
                                            <p:strVal val="1+ppt_h/2"/>
                                          </p:val>
                                        </p:tav>
                                      </p:tavLst>
                                    </p:anim>
                                    <p:set>
                                      <p:cBhvr>
                                        <p:cTn id="58" dur="1" fill="hold">
                                          <p:stCondLst>
                                            <p:cond delay="499"/>
                                          </p:stCondLst>
                                        </p:cTn>
                                        <p:tgtEl>
                                          <p:spTgt spid="18"/>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2" nodeType="clickEffect">
                                  <p:stCondLst>
                                    <p:cond delay="0"/>
                                  </p:stCondLst>
                                  <p:childTnLst>
                                    <p:set>
                                      <p:cBhvr>
                                        <p:cTn id="62" dur="1" fill="hold">
                                          <p:stCondLst>
                                            <p:cond delay="0"/>
                                          </p:stCondLst>
                                        </p:cTn>
                                        <p:tgtEl>
                                          <p:spTgt spid="19"/>
                                        </p:tgtEl>
                                        <p:attrNameLst>
                                          <p:attrName>style.visibility</p:attrName>
                                        </p:attrNameLst>
                                      </p:cBhvr>
                                      <p:to>
                                        <p:strVal val="visible"/>
                                      </p:to>
                                    </p:set>
                                    <p:anim calcmode="lin" valueType="num">
                                      <p:cBhvr additive="base">
                                        <p:cTn id="63" dur="500" fill="hold"/>
                                        <p:tgtEl>
                                          <p:spTgt spid="19"/>
                                        </p:tgtEl>
                                        <p:attrNameLst>
                                          <p:attrName>ppt_x</p:attrName>
                                        </p:attrNameLst>
                                      </p:cBhvr>
                                      <p:tavLst>
                                        <p:tav tm="0">
                                          <p:val>
                                            <p:strVal val="#ppt_x"/>
                                          </p:val>
                                        </p:tav>
                                        <p:tav tm="100000">
                                          <p:val>
                                            <p:strVal val="#ppt_x"/>
                                          </p:val>
                                        </p:tav>
                                      </p:tavLst>
                                    </p:anim>
                                    <p:anim calcmode="lin" valueType="num">
                                      <p:cBhvr additive="base">
                                        <p:cTn id="6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1" animBg="1"/>
      <p:bldP spid="6" grpId="2" bldLvl="0" animBg="1"/>
      <p:bldP spid="7" grpId="0"/>
      <p:bldP spid="8" grpId="1" animBg="1"/>
      <p:bldP spid="8" grpId="2" bldLvl="0" animBg="1"/>
      <p:bldP spid="11" grpId="1" animBg="1"/>
      <p:bldP spid="11" grpId="2" bldLvl="0" animBg="1"/>
      <p:bldP spid="5" grpId="0" bldLvl="0" animBg="1"/>
      <p:bldP spid="9" grpId="1"/>
      <p:bldP spid="9" grpId="2"/>
      <p:bldP spid="16" grpId="1" animBg="1"/>
      <p:bldP spid="16" grpId="2" bldLvl="0" animBg="1"/>
      <p:bldP spid="17" grpId="1" animBg="1"/>
      <p:bldP spid="17" grpId="2" bldLvl="0" animBg="1"/>
      <p:bldP spid="18" grpId="1" animBg="1"/>
      <p:bldP spid="18" grpId="2" bldLvl="0" animBg="1"/>
      <p:bldP spid="18" grpId="3" bldLvl="0" animBg="1"/>
      <p:bldP spid="19" grpId="1" animBg="1"/>
      <p:bldP spid="19" grpId="2" bldLvl="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3325" y="365125"/>
            <a:ext cx="10515600" cy="1325563"/>
          </a:xfrm>
        </p:spPr>
        <p:style>
          <a:lnRef idx="2">
            <a:schemeClr val="accent2">
              <a:shade val="50000"/>
            </a:schemeClr>
          </a:lnRef>
          <a:fillRef idx="1">
            <a:schemeClr val="accent2"/>
          </a:fillRef>
          <a:effectRef idx="0">
            <a:schemeClr val="accent2"/>
          </a:effectRef>
          <a:fontRef idx="minor">
            <a:schemeClr val="lt1"/>
          </a:fontRef>
        </p:style>
        <p:txBody>
          <a:bodyPr/>
          <a:lstStyle/>
          <a:p>
            <a:r>
              <a:rPr lang="en-US" sz="3200" b="1"/>
              <a:t>Phương trình chữ: </a:t>
            </a:r>
            <a:br>
              <a:rPr lang="en-US" sz="3200" b="1"/>
            </a:br>
            <a:r>
              <a:rPr lang="en-US" sz="3200" b="1"/>
              <a:t>  </a:t>
            </a:r>
            <a:r>
              <a:rPr lang="en-US" sz="3200" b="1">
                <a:solidFill>
                  <a:schemeClr val="accent1">
                    <a:lumMod val="75000"/>
                  </a:schemeClr>
                </a:solidFill>
              </a:rPr>
              <a:t>Tên các chất phản ứng                Tên các sản phẩm</a:t>
            </a:r>
          </a:p>
        </p:txBody>
      </p:sp>
      <p:sp>
        <p:nvSpPr>
          <p:cNvPr id="3" name="Content Placeholder 2"/>
          <p:cNvSpPr>
            <a:spLocks noGrp="1"/>
          </p:cNvSpPr>
          <p:nvPr>
            <p:ph sz="half" idx="1"/>
          </p:nvPr>
        </p:nvSpPr>
        <p:spPr>
          <a:xfrm>
            <a:off x="838200" y="1825625"/>
            <a:ext cx="10283190" cy="910590"/>
          </a:xfrm>
        </p:spPr>
        <p:txBody>
          <a:bodyPr/>
          <a:lstStyle/>
          <a:p>
            <a:r>
              <a:rPr lang="en-US"/>
              <a:t>Ví dụ:               Iron  +  Sulfur               Iron(II)sulfide.  </a:t>
            </a:r>
          </a:p>
        </p:txBody>
      </p:sp>
      <p:cxnSp>
        <p:nvCxnSpPr>
          <p:cNvPr id="4" name="Straight Arrow Connector 3"/>
          <p:cNvCxnSpPr/>
          <p:nvPr/>
        </p:nvCxnSpPr>
        <p:spPr>
          <a:xfrm>
            <a:off x="5434965" y="1278255"/>
            <a:ext cx="1106170"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p:nvPr/>
        </p:nvCxnSpPr>
        <p:spPr>
          <a:xfrm>
            <a:off x="5511800" y="2105660"/>
            <a:ext cx="685165" cy="508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 name="Left Brace 7"/>
          <p:cNvSpPr/>
          <p:nvPr/>
        </p:nvSpPr>
        <p:spPr>
          <a:xfrm rot="16200000">
            <a:off x="3980815" y="1299210"/>
            <a:ext cx="486410" cy="2109470"/>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9" name="Left Brace 8"/>
          <p:cNvSpPr/>
          <p:nvPr/>
        </p:nvSpPr>
        <p:spPr>
          <a:xfrm rot="16200000">
            <a:off x="7287895" y="1299210"/>
            <a:ext cx="486410" cy="2109470"/>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10" name="Rounded Rectangle 9"/>
          <p:cNvSpPr/>
          <p:nvPr/>
        </p:nvSpPr>
        <p:spPr>
          <a:xfrm>
            <a:off x="3056890" y="2789555"/>
            <a:ext cx="2334895" cy="476885"/>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1" name="Rounded Rectangle 10"/>
          <p:cNvSpPr/>
          <p:nvPr/>
        </p:nvSpPr>
        <p:spPr>
          <a:xfrm>
            <a:off x="6541135" y="2769235"/>
            <a:ext cx="1978025" cy="476885"/>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2" name="Text Box 11"/>
          <p:cNvSpPr txBox="1"/>
          <p:nvPr/>
        </p:nvSpPr>
        <p:spPr>
          <a:xfrm>
            <a:off x="3117850" y="2759075"/>
            <a:ext cx="2487295" cy="521970"/>
          </a:xfrm>
          <a:prstGeom prst="rect">
            <a:avLst/>
          </a:prstGeom>
          <a:noFill/>
        </p:spPr>
        <p:txBody>
          <a:bodyPr wrap="square" rtlCol="0">
            <a:spAutoFit/>
          </a:bodyPr>
          <a:lstStyle/>
          <a:p>
            <a:r>
              <a:rPr lang="en-US" sz="2800"/>
              <a:t>Chất phản ứng</a:t>
            </a:r>
            <a:r>
              <a:rPr lang="en-US"/>
              <a:t> </a:t>
            </a:r>
          </a:p>
        </p:txBody>
      </p:sp>
      <p:sp>
        <p:nvSpPr>
          <p:cNvPr id="13" name="Text Box 12"/>
          <p:cNvSpPr txBox="1"/>
          <p:nvPr/>
        </p:nvSpPr>
        <p:spPr>
          <a:xfrm>
            <a:off x="6725920" y="2769235"/>
            <a:ext cx="1610995" cy="521970"/>
          </a:xfrm>
          <a:prstGeom prst="rect">
            <a:avLst/>
          </a:prstGeom>
          <a:noFill/>
        </p:spPr>
        <p:txBody>
          <a:bodyPr wrap="none" rtlCol="0">
            <a:spAutoFit/>
          </a:bodyPr>
          <a:lstStyle/>
          <a:p>
            <a:r>
              <a:rPr lang="en-US" sz="2800"/>
              <a:t>Sản phẩm</a:t>
            </a:r>
          </a:p>
        </p:txBody>
      </p:sp>
      <p:sp>
        <p:nvSpPr>
          <p:cNvPr id="6" name="7-Point Star 5"/>
          <p:cNvSpPr/>
          <p:nvPr/>
        </p:nvSpPr>
        <p:spPr>
          <a:xfrm>
            <a:off x="304165" y="3291205"/>
            <a:ext cx="2332355" cy="2007870"/>
          </a:xfrm>
          <a:prstGeom prst="star7">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7" name="Text Box 6"/>
          <p:cNvSpPr txBox="1"/>
          <p:nvPr/>
        </p:nvSpPr>
        <p:spPr>
          <a:xfrm>
            <a:off x="901700" y="3631565"/>
            <a:ext cx="1430020" cy="1568450"/>
          </a:xfrm>
          <a:prstGeom prst="rect">
            <a:avLst/>
          </a:prstGeom>
          <a:noFill/>
        </p:spPr>
        <p:txBody>
          <a:bodyPr wrap="square" rtlCol="0">
            <a:spAutoFit/>
          </a:bodyPr>
          <a:lstStyle/>
          <a:p>
            <a:r>
              <a:rPr lang="en-US" sz="2400"/>
              <a:t>Đọc phương trình chữ trên</a:t>
            </a:r>
          </a:p>
        </p:txBody>
      </p:sp>
      <p:sp>
        <p:nvSpPr>
          <p:cNvPr id="100" name="Text Box 99"/>
          <p:cNvSpPr txBox="1"/>
          <p:nvPr/>
        </p:nvSpPr>
        <p:spPr>
          <a:xfrm>
            <a:off x="2740025" y="3755390"/>
            <a:ext cx="8613775" cy="521970"/>
          </a:xfrm>
          <a:prstGeom prst="rect">
            <a:avLst/>
          </a:prstGeom>
          <a:noFill/>
          <a:ln w="9525">
            <a:noFill/>
          </a:ln>
        </p:spPr>
        <p:txBody>
          <a:bodyPr wrap="square">
            <a:spAutoFit/>
          </a:bodyPr>
          <a:lstStyle/>
          <a:p>
            <a:pPr indent="0"/>
            <a:r>
              <a:rPr lang="en-US" sz="2800" b="0">
                <a:latin typeface="Arial" panose="020B0604020202020204" pitchFamily="34" charset="0"/>
                <a:cs typeface="Arial" panose="020B0604020202020204" pitchFamily="34" charset="0"/>
              </a:rPr>
              <a:t>Đọc là: Iron tác dụng với Sulfur tạo ra Iron(II)sulfide.</a:t>
            </a:r>
            <a:endParaRPr lang="en-US" sz="2800">
              <a:latin typeface="Arial" panose="020B0604020202020204" pitchFamily="34" charset="0"/>
              <a:cs typeface="Arial" panose="020B0604020202020204" pitchFamily="34" charset="0"/>
            </a:endParaRPr>
          </a:p>
        </p:txBody>
      </p:sp>
      <p:pic>
        <p:nvPicPr>
          <p:cNvPr id="3078" name="Picture 6" descr="7"/>
          <p:cNvPicPr>
            <a:picLocks noGrp="1" noChangeAspect="1"/>
          </p:cNvPicPr>
          <p:nvPr>
            <p:ph sz="half" idx="2"/>
          </p:nvPr>
        </p:nvPicPr>
        <p:blipFill>
          <a:blip r:embed="rId2"/>
          <a:stretch>
            <a:fillRect/>
          </a:stretch>
        </p:blipFill>
        <p:spPr>
          <a:xfrm>
            <a:off x="212725" y="181610"/>
            <a:ext cx="990600" cy="1428750"/>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 presetClass="entr" presetSubtype="16"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box(in)">
                                      <p:cBhvr>
                                        <p:cTn id="13" dur="20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linds(horizont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 presetClass="entr" presetSubtype="16"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ox(in)">
                                      <p:cBhvr>
                                        <p:cTn id="29" dur="20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additive="base">
                                        <p:cTn id="34" dur="500" fill="hold"/>
                                        <p:tgtEl>
                                          <p:spTgt spid="12"/>
                                        </p:tgtEl>
                                        <p:attrNameLst>
                                          <p:attrName>ppt_x</p:attrName>
                                        </p:attrNameLst>
                                      </p:cBhvr>
                                      <p:tavLst>
                                        <p:tav tm="0">
                                          <p:val>
                                            <p:strVal val="#ppt_x"/>
                                          </p:val>
                                        </p:tav>
                                        <p:tav tm="100000">
                                          <p:val>
                                            <p:strVal val="#ppt_x"/>
                                          </p:val>
                                        </p:tav>
                                      </p:tavLst>
                                    </p:anim>
                                    <p:anim calcmode="lin" valueType="num">
                                      <p:cBhvr additive="base">
                                        <p:cTn id="3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barn(inVertical)">
                                      <p:cBhvr>
                                        <p:cTn id="40" dur="500"/>
                                        <p:tgtEl>
                                          <p:spTgt spid="11"/>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anim calcmode="lin" valueType="num">
                                      <p:cBhvr additive="base">
                                        <p:cTn id="45" dur="500" fill="hold"/>
                                        <p:tgtEl>
                                          <p:spTgt spid="13"/>
                                        </p:tgtEl>
                                        <p:attrNameLst>
                                          <p:attrName>ppt_x</p:attrName>
                                        </p:attrNameLst>
                                      </p:cBhvr>
                                      <p:tavLst>
                                        <p:tav tm="0">
                                          <p:val>
                                            <p:strVal val="#ppt_x"/>
                                          </p:val>
                                        </p:tav>
                                        <p:tav tm="100000">
                                          <p:val>
                                            <p:strVal val="#ppt_x"/>
                                          </p:val>
                                        </p:tav>
                                      </p:tavLst>
                                    </p:anim>
                                    <p:anim calcmode="lin" valueType="num">
                                      <p:cBhvr additive="base">
                                        <p:cTn id="4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6"/>
                                        </p:tgtEl>
                                        <p:attrNameLst>
                                          <p:attrName>style.visibility</p:attrName>
                                        </p:attrNameLst>
                                      </p:cBhvr>
                                      <p:to>
                                        <p:strVal val="visible"/>
                                      </p:to>
                                    </p:set>
                                    <p:anim calcmode="lin" valueType="num">
                                      <p:cBhvr additive="base">
                                        <p:cTn id="51" dur="500" fill="hold"/>
                                        <p:tgtEl>
                                          <p:spTgt spid="6"/>
                                        </p:tgtEl>
                                        <p:attrNameLst>
                                          <p:attrName>ppt_x</p:attrName>
                                        </p:attrNameLst>
                                      </p:cBhvr>
                                      <p:tavLst>
                                        <p:tav tm="0">
                                          <p:val>
                                            <p:strVal val="#ppt_x"/>
                                          </p:val>
                                        </p:tav>
                                        <p:tav tm="100000">
                                          <p:val>
                                            <p:strVal val="#ppt_x"/>
                                          </p:val>
                                        </p:tav>
                                      </p:tavLst>
                                    </p:anim>
                                    <p:anim calcmode="lin" valueType="num">
                                      <p:cBhvr additive="base">
                                        <p:cTn id="5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barn(inVertical)">
                                      <p:cBhvr>
                                        <p:cTn id="57" dur="500"/>
                                        <p:tgtEl>
                                          <p:spTgt spid="7"/>
                                        </p:tgtEl>
                                      </p:cBhvr>
                                    </p:animEffect>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grpId="0" nodeType="clickEffect">
                                  <p:stCondLst>
                                    <p:cond delay="0"/>
                                  </p:stCondLst>
                                  <p:childTnLst>
                                    <p:set>
                                      <p:cBhvr>
                                        <p:cTn id="61" dur="1" fill="hold">
                                          <p:stCondLst>
                                            <p:cond delay="0"/>
                                          </p:stCondLst>
                                        </p:cTn>
                                        <p:tgtEl>
                                          <p:spTgt spid="100"/>
                                        </p:tgtEl>
                                        <p:attrNameLst>
                                          <p:attrName>style.visibility</p:attrName>
                                        </p:attrNameLst>
                                      </p:cBhvr>
                                      <p:to>
                                        <p:strVal val="visible"/>
                                      </p:to>
                                    </p:set>
                                    <p:anim calcmode="lin" valueType="num">
                                      <p:cBhvr additive="base">
                                        <p:cTn id="62" dur="500" fill="hold"/>
                                        <p:tgtEl>
                                          <p:spTgt spid="100"/>
                                        </p:tgtEl>
                                        <p:attrNameLst>
                                          <p:attrName>ppt_x</p:attrName>
                                        </p:attrNameLst>
                                      </p:cBhvr>
                                      <p:tavLst>
                                        <p:tav tm="0">
                                          <p:val>
                                            <p:strVal val="#ppt_x"/>
                                          </p:val>
                                        </p:tav>
                                        <p:tav tm="100000">
                                          <p:val>
                                            <p:strVal val="#ppt_x"/>
                                          </p:val>
                                        </p:tav>
                                      </p:tavLst>
                                    </p:anim>
                                    <p:anim calcmode="lin" valueType="num">
                                      <p:cBhvr additive="base">
                                        <p:cTn id="63"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animBg="1"/>
      <p:bldP spid="3" grpId="1" build="p"/>
      <p:bldP spid="8" grpId="0" bldLvl="0" animBg="1"/>
      <p:bldP spid="9" grpId="0" animBg="1"/>
      <p:bldP spid="10" grpId="0" animBg="1"/>
      <p:bldP spid="11" grpId="0" animBg="1"/>
      <p:bldP spid="12" grpId="0"/>
      <p:bldP spid="13" grpId="0"/>
      <p:bldP spid="6" grpId="0" animBg="1"/>
      <p:bldP spid="7" grpId="0"/>
      <p:bldP spid="10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1477645" y="159385"/>
            <a:ext cx="8364220" cy="829945"/>
          </a:xfrm>
          <a:prstGeom prst="rect">
            <a:avLst/>
          </a:prstGeom>
          <a:noFill/>
          <a:ln w="9525">
            <a:noFill/>
          </a:ln>
        </p:spPr>
        <p:txBody>
          <a:bodyPr wrap="square">
            <a:spAutoFit/>
          </a:bodyPr>
          <a:lstStyle/>
          <a:p>
            <a:pPr indent="0"/>
            <a:r>
              <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1:   Mở đầu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900" y="-93345"/>
            <a:ext cx="12192000" cy="6858000"/>
          </a:xfrm>
          <a:prstGeom prst="rect">
            <a:avLst/>
          </a:prstGeom>
        </p:spPr>
      </p:pic>
      <p:pic>
        <p:nvPicPr>
          <p:cNvPr id="22530" name="Picture 2" descr="F:\1-原创素材\1_mm1102\PPT\PPT_014\materaials\pageimg_g1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032885" cy="3707765"/>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
        <p:nvSpPr>
          <p:cNvPr id="8" name="Text Box 7"/>
          <p:cNvSpPr txBox="1"/>
          <p:nvPr/>
        </p:nvSpPr>
        <p:spPr>
          <a:xfrm>
            <a:off x="469265" y="1745615"/>
            <a:ext cx="3094990" cy="2245360"/>
          </a:xfrm>
          <a:prstGeom prst="rect">
            <a:avLst/>
          </a:prstGeom>
          <a:noFill/>
          <a:ln w="9525">
            <a:noFill/>
          </a:ln>
        </p:spPr>
        <p:txBody>
          <a:bodyPr wrap="square">
            <a:spAutoFit/>
          </a:bodyPr>
          <a:lstStyle/>
          <a:p>
            <a:pPr indent="0" algn="ctr"/>
            <a:r>
              <a:rPr lang="en-US" sz="2800" b="0">
                <a:solidFill>
                  <a:schemeClr val="accent2">
                    <a:lumMod val="75000"/>
                  </a:schemeClr>
                </a:solidFill>
                <a:latin typeface="Arial" panose="020B0604020202020204" pitchFamily="34" charset="0"/>
                <a:cs typeface="Arial" panose="020B0604020202020204" pitchFamily="34" charset="0"/>
              </a:rPr>
              <a:t>  </a:t>
            </a:r>
            <a:r>
              <a:rPr lang="en-US" sz="2800" b="1">
                <a:solidFill>
                  <a:schemeClr val="accent2">
                    <a:lumMod val="75000"/>
                  </a:schemeClr>
                </a:solidFill>
                <a:latin typeface="Arial" panose="020B0604020202020204" pitchFamily="34" charset="0"/>
                <a:cs typeface="Arial" panose="020B0604020202020204" pitchFamily="34" charset="0"/>
              </a:rPr>
              <a:t>Hoạt động cá nhân 5 phút, hoàn thành phiếu học tập 3</a:t>
            </a:r>
            <a:r>
              <a:rPr lang="en-US" sz="2800" b="1">
                <a:solidFill>
                  <a:schemeClr val="accent2">
                    <a:lumMod val="50000"/>
                  </a:schemeClr>
                </a:solidFill>
                <a:latin typeface="Arial" panose="020B0604020202020204" pitchFamily="34" charset="0"/>
                <a:cs typeface="Arial" panose="020B0604020202020204" pitchFamily="34" charset="0"/>
              </a:rPr>
              <a:t>:</a:t>
            </a:r>
          </a:p>
          <a:p>
            <a:pPr indent="0"/>
            <a:endParaRPr lang="en-US" sz="2800" b="1">
              <a:solidFill>
                <a:schemeClr val="accent2">
                  <a:lumMod val="50000"/>
                </a:schemeClr>
              </a:solidFill>
              <a:latin typeface="Arial" panose="020B0604020202020204" pitchFamily="34"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2530"/>
                                        </p:tgtEl>
                                        <p:attrNameLst>
                                          <p:attrName>style.visibility</p:attrName>
                                        </p:attrNameLst>
                                      </p:cBhvr>
                                      <p:to>
                                        <p:strVal val="visible"/>
                                      </p:to>
                                    </p:set>
                                    <p:animEffect transition="in" filter="dissolve">
                                      <p:cBhvr>
                                        <p:cTn id="7" dur="500"/>
                                        <p:tgtEl>
                                          <p:spTgt spid="2253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p:nvPr>
            <p:extLst>
              <p:ext uri="{D42A27DB-BD31-4B8C-83A1-F6EECF244321}">
                <p14:modId xmlns:p14="http://schemas.microsoft.com/office/powerpoint/2010/main" val="3714057491"/>
              </p:ext>
            </p:extLst>
          </p:nvPr>
        </p:nvGraphicFramePr>
        <p:xfrm>
          <a:off x="0" y="0"/>
          <a:ext cx="12192000" cy="7074535"/>
        </p:xfrm>
        <a:graphic>
          <a:graphicData uri="http://schemas.openxmlformats.org/drawingml/2006/table">
            <a:tbl>
              <a:tblPr firstRow="1" bandRow="1">
                <a:tableStyleId>{5940675A-B579-460E-94D1-54222C63F5DA}</a:tableStyleId>
              </a:tblPr>
              <a:tblGrid>
                <a:gridCol w="5041900"/>
                <a:gridCol w="7150100"/>
              </a:tblGrid>
              <a:tr h="443230">
                <a:tc gridSpan="2">
                  <a:txBody>
                    <a:bodyPr/>
                    <a:lstStyle/>
                    <a:p>
                      <a:pPr indent="0" algn="ctr">
                        <a:buNone/>
                      </a:pPr>
                      <a:r>
                        <a:rPr lang="en-US" sz="2800" b="1" dirty="0">
                          <a:solidFill>
                            <a:srgbClr val="000000"/>
                          </a:solidFill>
                          <a:latin typeface="Arial" panose="020B0604020202020204" pitchFamily="34" charset="0"/>
                          <a:cs typeface="Arial" panose="020B0604020202020204" pitchFamily="34" charset="0"/>
                        </a:rPr>
                        <a:t>PHIẾU HỌC TẬP SỐ 3</a:t>
                      </a:r>
                      <a:endParaRPr lang="en-US" sz="2800" b="1"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BD4B4"/>
                    </a:solidFill>
                  </a:tcPr>
                </a:tc>
                <a:tc hMerge="1">
                  <a:txBody>
                    <a:bodyPr/>
                    <a:lstStyle/>
                    <a:p>
                      <a:endParaRPr lang="vi-V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r>
              <a:tr h="424180">
                <a:tc>
                  <a:txBody>
                    <a:bodyPr/>
                    <a:lstStyle/>
                    <a:p>
                      <a:pPr indent="0" algn="ctr">
                        <a:buNone/>
                      </a:pPr>
                      <a:r>
                        <a:rPr lang="en-US" sz="2000" b="0">
                          <a:solidFill>
                            <a:srgbClr val="000000"/>
                          </a:solidFill>
                          <a:latin typeface="Arial" panose="020B0604020202020204" pitchFamily="34" charset="0"/>
                          <a:cs typeface="Arial" panose="020B0604020202020204" pitchFamily="34" charset="0"/>
                        </a:rPr>
                        <a:t>Câu hỏi</a:t>
                      </a:r>
                      <a:endParaRPr lang="en-US" sz="20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C2D69B"/>
                    </a:solidFill>
                  </a:tcPr>
                </a:tc>
                <a:tc>
                  <a:txBody>
                    <a:bodyPr/>
                    <a:lstStyle/>
                    <a:p>
                      <a:pPr indent="0" algn="ctr">
                        <a:buNone/>
                      </a:pPr>
                      <a:r>
                        <a:rPr lang="en-US" sz="2000" b="0">
                          <a:solidFill>
                            <a:srgbClr val="000000"/>
                          </a:solidFill>
                          <a:latin typeface="Arial" panose="020B0604020202020204" pitchFamily="34" charset="0"/>
                          <a:cs typeface="Arial" panose="020B0604020202020204" pitchFamily="34" charset="0"/>
                        </a:rPr>
                        <a:t>Trả lời</a:t>
                      </a:r>
                      <a:endParaRPr lang="en-US" sz="20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C6D9F0"/>
                    </a:solidFill>
                  </a:tcPr>
                </a:tc>
              </a:tr>
              <a:tr h="2221865">
                <a:tc>
                  <a:txBody>
                    <a:bodyPr/>
                    <a:lstStyle/>
                    <a:p>
                      <a:pPr indent="0">
                        <a:buNone/>
                      </a:pPr>
                      <a:r>
                        <a:rPr lang="en-US" sz="2000" b="0">
                          <a:solidFill>
                            <a:srgbClr val="000000"/>
                          </a:solidFill>
                          <a:latin typeface="Arial" panose="020B0604020202020204" pitchFamily="34" charset="0"/>
                          <a:cs typeface="Arial" panose="020B0604020202020204" pitchFamily="34" charset="0"/>
                        </a:rPr>
                        <a:t>1.Than (thành phần chính là carbon) cháy trong không khí tạo thành khí carbon dioxide.</a:t>
                      </a:r>
                    </a:p>
                    <a:p>
                      <a:pPr indent="0">
                        <a:buNone/>
                      </a:pPr>
                      <a:r>
                        <a:rPr lang="en-US" sz="2000" b="0">
                          <a:solidFill>
                            <a:srgbClr val="000000"/>
                          </a:solidFill>
                          <a:latin typeface="Arial" panose="020B0604020202020204" pitchFamily="34" charset="0"/>
                          <a:cs typeface="Arial" panose="020B0604020202020204" pitchFamily="34" charset="0"/>
                        </a:rPr>
                        <a:t>a. Hãy viết PTPƯ dạng chữ của PƯ này. Chất nào là chất PƯ? Chất nào là sản phẩm?</a:t>
                      </a:r>
                    </a:p>
                    <a:p>
                      <a:pPr indent="0">
                        <a:buNone/>
                      </a:pPr>
                      <a:r>
                        <a:rPr lang="en-US" sz="2000" b="0">
                          <a:solidFill>
                            <a:srgbClr val="000000"/>
                          </a:solidFill>
                          <a:latin typeface="Arial" panose="020B0604020202020204" pitchFamily="34" charset="0"/>
                          <a:cs typeface="Arial" panose="020B0604020202020204" pitchFamily="34" charset="0"/>
                        </a:rPr>
                        <a:t>b. Trong quá trình phản ứng, Lượng chất nào giảm dần, lượng chất nào tăng dần? </a:t>
                      </a:r>
                      <a:endParaRPr lang="en-US" sz="20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5">
                        <a:lumMod val="20000"/>
                        <a:lumOff val="80000"/>
                      </a:schemeClr>
                    </a:solidFill>
                  </a:tcPr>
                </a:tc>
                <a:tc>
                  <a:txBody>
                    <a:bodyPr/>
                    <a:lstStyle/>
                    <a:p>
                      <a:pPr indent="0">
                        <a:buNone/>
                      </a:pPr>
                      <a:endParaRPr lang="en-US" sz="20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5">
                        <a:lumMod val="20000"/>
                        <a:lumOff val="80000"/>
                      </a:schemeClr>
                    </a:solidFill>
                  </a:tcPr>
                </a:tc>
              </a:tr>
              <a:tr h="3768725">
                <a:tc>
                  <a:txBody>
                    <a:bodyPr/>
                    <a:lstStyle/>
                    <a:p>
                      <a:pPr indent="0">
                        <a:buNone/>
                      </a:pPr>
                      <a:r>
                        <a:rPr lang="en-US" sz="2000" b="0" dirty="0">
                          <a:solidFill>
                            <a:srgbClr val="000000"/>
                          </a:solidFill>
                          <a:latin typeface="Arial" panose="020B0604020202020204" pitchFamily="34" charset="0"/>
                          <a:cs typeface="Arial" panose="020B0604020202020204" pitchFamily="34" charset="0"/>
                        </a:rPr>
                        <a:t>2. </a:t>
                      </a:r>
                      <a:r>
                        <a:rPr lang="en-US" sz="2000" b="0" dirty="0" err="1" smtClean="0">
                          <a:solidFill>
                            <a:srgbClr val="000000"/>
                          </a:solidFill>
                          <a:latin typeface="Arial" panose="020B0604020202020204" pitchFamily="34" charset="0"/>
                          <a:cs typeface="Arial" panose="020B0604020202020204" pitchFamily="34" charset="0"/>
                        </a:rPr>
                        <a:t>Đánh</a:t>
                      </a:r>
                      <a:r>
                        <a:rPr lang="en-US" sz="2000" b="0" dirty="0" smtClean="0">
                          <a:solidFill>
                            <a:srgbClr val="000000"/>
                          </a:solidFill>
                          <a:latin typeface="Arial" panose="020B0604020202020204" pitchFamily="34" charset="0"/>
                          <a:cs typeface="Arial" panose="020B0604020202020204" pitchFamily="34" charset="0"/>
                        </a:rPr>
                        <a:t> </a:t>
                      </a:r>
                      <a:r>
                        <a:rPr lang="en-US" sz="2000" b="0" dirty="0" err="1">
                          <a:solidFill>
                            <a:srgbClr val="000000"/>
                          </a:solidFill>
                          <a:latin typeface="Arial" panose="020B0604020202020204" pitchFamily="34" charset="0"/>
                          <a:cs typeface="Arial" panose="020B0604020202020204" pitchFamily="34" charset="0"/>
                        </a:rPr>
                        <a:t>dấu</a:t>
                      </a:r>
                      <a:r>
                        <a:rPr lang="en-US" sz="2000" b="0" dirty="0">
                          <a:solidFill>
                            <a:srgbClr val="000000"/>
                          </a:solidFill>
                          <a:latin typeface="Arial" panose="020B0604020202020204" pitchFamily="34" charset="0"/>
                          <a:cs typeface="Arial" panose="020B0604020202020204" pitchFamily="34" charset="0"/>
                        </a:rPr>
                        <a:t> (X) </a:t>
                      </a:r>
                      <a:r>
                        <a:rPr lang="en-US" sz="2000" b="0" dirty="0" err="1">
                          <a:solidFill>
                            <a:srgbClr val="000000"/>
                          </a:solidFill>
                          <a:latin typeface="Arial" panose="020B0604020202020204" pitchFamily="34" charset="0"/>
                          <a:cs typeface="Arial" panose="020B0604020202020204" pitchFamily="34" charset="0"/>
                        </a:rPr>
                        <a:t>vào</a:t>
                      </a:r>
                      <a:r>
                        <a:rPr lang="en-US" sz="2000" b="0" dirty="0">
                          <a:solidFill>
                            <a:srgbClr val="000000"/>
                          </a:solidFill>
                          <a:latin typeface="Arial" panose="020B0604020202020204" pitchFamily="34" charset="0"/>
                          <a:cs typeface="Arial" panose="020B0604020202020204" pitchFamily="34" charset="0"/>
                        </a:rPr>
                        <a:t> ô </a:t>
                      </a:r>
                      <a:r>
                        <a:rPr lang="en-US" sz="2000" b="0" dirty="0" err="1">
                          <a:solidFill>
                            <a:srgbClr val="000000"/>
                          </a:solidFill>
                          <a:latin typeface="Arial" panose="020B0604020202020204" pitchFamily="34" charset="0"/>
                          <a:cs typeface="Arial" panose="020B0604020202020204" pitchFamily="34" charset="0"/>
                        </a:rPr>
                        <a:t>ứng</a:t>
                      </a:r>
                      <a:r>
                        <a:rPr lang="en-US" sz="2000" b="0" dirty="0">
                          <a:solidFill>
                            <a:srgbClr val="000000"/>
                          </a:solidFill>
                          <a:latin typeface="Arial" panose="020B0604020202020204" pitchFamily="34" charset="0"/>
                          <a:cs typeface="Arial" panose="020B0604020202020204" pitchFamily="34" charset="0"/>
                        </a:rPr>
                        <a:t> </a:t>
                      </a:r>
                      <a:r>
                        <a:rPr lang="en-US" sz="2000" b="0" dirty="0" err="1">
                          <a:solidFill>
                            <a:srgbClr val="000000"/>
                          </a:solidFill>
                          <a:latin typeface="Arial" panose="020B0604020202020204" pitchFamily="34" charset="0"/>
                          <a:cs typeface="Arial" panose="020B0604020202020204" pitchFamily="34" charset="0"/>
                        </a:rPr>
                        <a:t>với</a:t>
                      </a:r>
                      <a:r>
                        <a:rPr lang="en-US" sz="2000" b="0" dirty="0">
                          <a:solidFill>
                            <a:srgbClr val="000000"/>
                          </a:solidFill>
                          <a:latin typeface="Arial" panose="020B0604020202020204" pitchFamily="34" charset="0"/>
                          <a:cs typeface="Arial" panose="020B0604020202020204" pitchFamily="34" charset="0"/>
                        </a:rPr>
                        <a:t> </a:t>
                      </a:r>
                      <a:r>
                        <a:rPr lang="en-US" sz="2000" b="0" dirty="0" err="1">
                          <a:solidFill>
                            <a:srgbClr val="000000"/>
                          </a:solidFill>
                          <a:latin typeface="Arial" panose="020B0604020202020204" pitchFamily="34" charset="0"/>
                          <a:cs typeface="Arial" panose="020B0604020202020204" pitchFamily="34" charset="0"/>
                        </a:rPr>
                        <a:t>hiện</a:t>
                      </a:r>
                      <a:r>
                        <a:rPr lang="en-US" sz="2000" b="0" dirty="0">
                          <a:solidFill>
                            <a:srgbClr val="000000"/>
                          </a:solidFill>
                          <a:latin typeface="Arial" panose="020B0604020202020204" pitchFamily="34" charset="0"/>
                          <a:cs typeface="Arial" panose="020B0604020202020204" pitchFamily="34" charset="0"/>
                        </a:rPr>
                        <a:t> </a:t>
                      </a:r>
                      <a:r>
                        <a:rPr lang="en-US" sz="2000" b="0" dirty="0" err="1">
                          <a:solidFill>
                            <a:srgbClr val="000000"/>
                          </a:solidFill>
                          <a:latin typeface="Arial" panose="020B0604020202020204" pitchFamily="34" charset="0"/>
                          <a:cs typeface="Arial" panose="020B0604020202020204" pitchFamily="34" charset="0"/>
                        </a:rPr>
                        <a:t>tượng</a:t>
                      </a:r>
                      <a:r>
                        <a:rPr lang="en-US" sz="2000" b="0" dirty="0">
                          <a:solidFill>
                            <a:srgbClr val="000000"/>
                          </a:solidFill>
                          <a:latin typeface="Arial" panose="020B0604020202020204" pitchFamily="34" charset="0"/>
                          <a:cs typeface="Arial" panose="020B0604020202020204" pitchFamily="34" charset="0"/>
                        </a:rPr>
                        <a:t> </a:t>
                      </a:r>
                      <a:r>
                        <a:rPr lang="en-US" sz="2000" b="0" dirty="0" err="1">
                          <a:solidFill>
                            <a:srgbClr val="000000"/>
                          </a:solidFill>
                          <a:latin typeface="Arial" panose="020B0604020202020204" pitchFamily="34" charset="0"/>
                          <a:cs typeface="Arial" panose="020B0604020202020204" pitchFamily="34" charset="0"/>
                        </a:rPr>
                        <a:t>hóa</a:t>
                      </a:r>
                      <a:r>
                        <a:rPr lang="en-US" sz="2000" b="0" dirty="0">
                          <a:solidFill>
                            <a:srgbClr val="000000"/>
                          </a:solidFill>
                          <a:latin typeface="Arial" panose="020B0604020202020204" pitchFamily="34" charset="0"/>
                          <a:cs typeface="Arial" panose="020B0604020202020204" pitchFamily="34" charset="0"/>
                        </a:rPr>
                        <a:t> </a:t>
                      </a:r>
                      <a:r>
                        <a:rPr lang="en-US" sz="2000" b="0" dirty="0" err="1">
                          <a:solidFill>
                            <a:srgbClr val="000000"/>
                          </a:solidFill>
                          <a:latin typeface="Arial" panose="020B0604020202020204" pitchFamily="34" charset="0"/>
                          <a:cs typeface="Arial" panose="020B0604020202020204" pitchFamily="34" charset="0"/>
                        </a:rPr>
                        <a:t>học</a:t>
                      </a:r>
                      <a:r>
                        <a:rPr lang="en-US" sz="2000" b="0" dirty="0">
                          <a:solidFill>
                            <a:srgbClr val="000000"/>
                          </a:solidFill>
                          <a:latin typeface="Arial" panose="020B0604020202020204" pitchFamily="34" charset="0"/>
                          <a:cs typeface="Arial" panose="020B0604020202020204" pitchFamily="34" charset="0"/>
                        </a:rPr>
                        <a:t> hay </a:t>
                      </a:r>
                      <a:r>
                        <a:rPr lang="en-US" sz="2000" b="0" dirty="0" err="1">
                          <a:solidFill>
                            <a:srgbClr val="000000"/>
                          </a:solidFill>
                          <a:latin typeface="Arial" panose="020B0604020202020204" pitchFamily="34" charset="0"/>
                          <a:cs typeface="Arial" panose="020B0604020202020204" pitchFamily="34" charset="0"/>
                        </a:rPr>
                        <a:t>hiện</a:t>
                      </a:r>
                      <a:r>
                        <a:rPr lang="en-US" sz="2000" b="0" dirty="0">
                          <a:solidFill>
                            <a:srgbClr val="000000"/>
                          </a:solidFill>
                          <a:latin typeface="Arial" panose="020B0604020202020204" pitchFamily="34" charset="0"/>
                          <a:cs typeface="Arial" panose="020B0604020202020204" pitchFamily="34" charset="0"/>
                        </a:rPr>
                        <a:t> </a:t>
                      </a:r>
                      <a:r>
                        <a:rPr lang="en-US" sz="2000" b="0" dirty="0" err="1">
                          <a:solidFill>
                            <a:srgbClr val="000000"/>
                          </a:solidFill>
                          <a:latin typeface="Arial" panose="020B0604020202020204" pitchFamily="34" charset="0"/>
                          <a:cs typeface="Arial" panose="020B0604020202020204" pitchFamily="34" charset="0"/>
                        </a:rPr>
                        <a:t>tượng</a:t>
                      </a:r>
                      <a:r>
                        <a:rPr lang="en-US" sz="2000" b="0" dirty="0">
                          <a:solidFill>
                            <a:srgbClr val="000000"/>
                          </a:solidFill>
                          <a:latin typeface="Arial" panose="020B0604020202020204" pitchFamily="34" charset="0"/>
                          <a:cs typeface="Arial" panose="020B0604020202020204" pitchFamily="34" charset="0"/>
                        </a:rPr>
                        <a:t> </a:t>
                      </a:r>
                      <a:r>
                        <a:rPr lang="en-US" sz="2000" b="0" dirty="0" err="1">
                          <a:solidFill>
                            <a:srgbClr val="000000"/>
                          </a:solidFill>
                          <a:latin typeface="Arial" panose="020B0604020202020204" pitchFamily="34" charset="0"/>
                          <a:cs typeface="Arial" panose="020B0604020202020204" pitchFamily="34" charset="0"/>
                        </a:rPr>
                        <a:t>vật</a:t>
                      </a:r>
                      <a:r>
                        <a:rPr lang="en-US" sz="2000" b="0" dirty="0">
                          <a:solidFill>
                            <a:srgbClr val="000000"/>
                          </a:solidFill>
                          <a:latin typeface="Arial" panose="020B0604020202020204" pitchFamily="34" charset="0"/>
                          <a:cs typeface="Arial" panose="020B0604020202020204" pitchFamily="34" charset="0"/>
                        </a:rPr>
                        <a:t> </a:t>
                      </a:r>
                      <a:r>
                        <a:rPr lang="en-US" sz="2000" b="0" dirty="0" err="1">
                          <a:solidFill>
                            <a:srgbClr val="000000"/>
                          </a:solidFill>
                          <a:latin typeface="Arial" panose="020B0604020202020204" pitchFamily="34" charset="0"/>
                          <a:cs typeface="Arial" panose="020B0604020202020204" pitchFamily="34" charset="0"/>
                        </a:rPr>
                        <a:t>lý</a:t>
                      </a:r>
                      <a:r>
                        <a:rPr lang="en-US" sz="2000" b="0" dirty="0">
                          <a:solidFill>
                            <a:srgbClr val="000000"/>
                          </a:solidFill>
                          <a:latin typeface="Arial" panose="020B0604020202020204" pitchFamily="34" charset="0"/>
                          <a:cs typeface="Arial" panose="020B0604020202020204" pitchFamily="34" charset="0"/>
                        </a:rPr>
                        <a:t>. </a:t>
                      </a:r>
                      <a:r>
                        <a:rPr lang="en-US" sz="2000" b="0" dirty="0" err="1">
                          <a:solidFill>
                            <a:srgbClr val="000000"/>
                          </a:solidFill>
                          <a:latin typeface="Arial" panose="020B0604020202020204" pitchFamily="34" charset="0"/>
                          <a:cs typeface="Arial" panose="020B0604020202020204" pitchFamily="34" charset="0"/>
                        </a:rPr>
                        <a:t>Viết</a:t>
                      </a:r>
                      <a:r>
                        <a:rPr lang="en-US" sz="2000" b="0" dirty="0">
                          <a:solidFill>
                            <a:srgbClr val="000000"/>
                          </a:solidFill>
                          <a:latin typeface="Arial" panose="020B0604020202020204" pitchFamily="34" charset="0"/>
                          <a:cs typeface="Arial" panose="020B0604020202020204" pitchFamily="34" charset="0"/>
                        </a:rPr>
                        <a:t> </a:t>
                      </a:r>
                      <a:r>
                        <a:rPr lang="en-US" sz="2000" b="0" dirty="0" err="1">
                          <a:solidFill>
                            <a:srgbClr val="000000"/>
                          </a:solidFill>
                          <a:latin typeface="Arial" panose="020B0604020202020204" pitchFamily="34" charset="0"/>
                          <a:cs typeface="Arial" panose="020B0604020202020204" pitchFamily="34" charset="0"/>
                        </a:rPr>
                        <a:t>phương</a:t>
                      </a:r>
                      <a:r>
                        <a:rPr lang="en-US" sz="2000" b="0" dirty="0">
                          <a:solidFill>
                            <a:srgbClr val="000000"/>
                          </a:solidFill>
                          <a:latin typeface="Arial" panose="020B0604020202020204" pitchFamily="34" charset="0"/>
                          <a:cs typeface="Arial" panose="020B0604020202020204" pitchFamily="34" charset="0"/>
                        </a:rPr>
                        <a:t> </a:t>
                      </a:r>
                      <a:r>
                        <a:rPr lang="en-US" sz="2000" b="0" dirty="0" err="1">
                          <a:solidFill>
                            <a:srgbClr val="000000"/>
                          </a:solidFill>
                          <a:latin typeface="Arial" panose="020B0604020202020204" pitchFamily="34" charset="0"/>
                          <a:cs typeface="Arial" panose="020B0604020202020204" pitchFamily="34" charset="0"/>
                        </a:rPr>
                        <a:t>trình</a:t>
                      </a:r>
                      <a:r>
                        <a:rPr lang="en-US" sz="2000" b="0" dirty="0">
                          <a:solidFill>
                            <a:srgbClr val="000000"/>
                          </a:solidFill>
                          <a:latin typeface="Arial" panose="020B0604020202020204" pitchFamily="34" charset="0"/>
                          <a:cs typeface="Arial" panose="020B0604020202020204" pitchFamily="34" charset="0"/>
                        </a:rPr>
                        <a:t> </a:t>
                      </a:r>
                      <a:r>
                        <a:rPr lang="en-US" sz="2000" b="0" dirty="0" err="1">
                          <a:solidFill>
                            <a:srgbClr val="000000"/>
                          </a:solidFill>
                          <a:latin typeface="Arial" panose="020B0604020202020204" pitchFamily="34" charset="0"/>
                          <a:cs typeface="Arial" panose="020B0604020202020204" pitchFamily="34" charset="0"/>
                        </a:rPr>
                        <a:t>chữ</a:t>
                      </a:r>
                      <a:r>
                        <a:rPr lang="en-US" sz="2000" b="0" dirty="0">
                          <a:solidFill>
                            <a:srgbClr val="000000"/>
                          </a:solidFill>
                          <a:latin typeface="Arial" panose="020B0604020202020204" pitchFamily="34" charset="0"/>
                          <a:cs typeface="Arial" panose="020B0604020202020204" pitchFamily="34" charset="0"/>
                        </a:rPr>
                        <a:t> </a:t>
                      </a:r>
                      <a:r>
                        <a:rPr lang="en-US" sz="2000" b="0" dirty="0" err="1">
                          <a:solidFill>
                            <a:srgbClr val="000000"/>
                          </a:solidFill>
                          <a:latin typeface="Arial" panose="020B0604020202020204" pitchFamily="34" charset="0"/>
                          <a:cs typeface="Arial" panose="020B0604020202020204" pitchFamily="34" charset="0"/>
                        </a:rPr>
                        <a:t>của</a:t>
                      </a:r>
                      <a:r>
                        <a:rPr lang="en-US" sz="2000" b="0" dirty="0">
                          <a:solidFill>
                            <a:srgbClr val="000000"/>
                          </a:solidFill>
                          <a:latin typeface="Arial" panose="020B0604020202020204" pitchFamily="34" charset="0"/>
                          <a:cs typeface="Arial" panose="020B0604020202020204" pitchFamily="34" charset="0"/>
                        </a:rPr>
                        <a:t> </a:t>
                      </a:r>
                      <a:r>
                        <a:rPr lang="en-US" sz="2000" b="0" dirty="0" err="1">
                          <a:solidFill>
                            <a:srgbClr val="000000"/>
                          </a:solidFill>
                          <a:latin typeface="Arial" panose="020B0604020202020204" pitchFamily="34" charset="0"/>
                          <a:cs typeface="Arial" panose="020B0604020202020204" pitchFamily="34" charset="0"/>
                        </a:rPr>
                        <a:t>phản</a:t>
                      </a:r>
                      <a:r>
                        <a:rPr lang="en-US" sz="2000" b="0" dirty="0">
                          <a:solidFill>
                            <a:srgbClr val="000000"/>
                          </a:solidFill>
                          <a:latin typeface="Arial" panose="020B0604020202020204" pitchFamily="34" charset="0"/>
                          <a:cs typeface="Arial" panose="020B0604020202020204" pitchFamily="34" charset="0"/>
                        </a:rPr>
                        <a:t> </a:t>
                      </a:r>
                      <a:r>
                        <a:rPr lang="en-US" sz="2000" b="0" dirty="0" err="1">
                          <a:solidFill>
                            <a:srgbClr val="000000"/>
                          </a:solidFill>
                          <a:latin typeface="Arial" panose="020B0604020202020204" pitchFamily="34" charset="0"/>
                          <a:cs typeface="Arial" panose="020B0604020202020204" pitchFamily="34" charset="0"/>
                        </a:rPr>
                        <a:t>ứng</a:t>
                      </a:r>
                      <a:r>
                        <a:rPr lang="en-US" sz="2000" b="0" dirty="0">
                          <a:solidFill>
                            <a:srgbClr val="000000"/>
                          </a:solidFill>
                          <a:latin typeface="Arial" panose="020B0604020202020204" pitchFamily="34" charset="0"/>
                          <a:cs typeface="Arial" panose="020B0604020202020204" pitchFamily="34" charset="0"/>
                        </a:rPr>
                        <a:t> </a:t>
                      </a:r>
                      <a:r>
                        <a:rPr lang="en-US" sz="2000" b="0" dirty="0" err="1">
                          <a:solidFill>
                            <a:srgbClr val="000000"/>
                          </a:solidFill>
                          <a:latin typeface="Arial" panose="020B0604020202020204" pitchFamily="34" charset="0"/>
                          <a:cs typeface="Arial" panose="020B0604020202020204" pitchFamily="34" charset="0"/>
                        </a:rPr>
                        <a:t>hóa</a:t>
                      </a:r>
                      <a:r>
                        <a:rPr lang="en-US" sz="2000" b="0" dirty="0">
                          <a:solidFill>
                            <a:srgbClr val="000000"/>
                          </a:solidFill>
                          <a:latin typeface="Arial" panose="020B0604020202020204" pitchFamily="34" charset="0"/>
                          <a:cs typeface="Arial" panose="020B0604020202020204" pitchFamily="34" charset="0"/>
                        </a:rPr>
                        <a:t> </a:t>
                      </a:r>
                      <a:r>
                        <a:rPr lang="en-US" sz="2000" b="0" dirty="0" err="1">
                          <a:solidFill>
                            <a:srgbClr val="000000"/>
                          </a:solidFill>
                          <a:latin typeface="Arial" panose="020B0604020202020204" pitchFamily="34" charset="0"/>
                          <a:cs typeface="Arial" panose="020B0604020202020204" pitchFamily="34" charset="0"/>
                        </a:rPr>
                        <a:t>học</a:t>
                      </a:r>
                      <a:r>
                        <a:rPr lang="en-US" sz="2000" b="0" dirty="0">
                          <a:solidFill>
                            <a:srgbClr val="000000"/>
                          </a:solidFill>
                          <a:latin typeface="Arial" panose="020B0604020202020204" pitchFamily="34" charset="0"/>
                          <a:cs typeface="Arial" panose="020B0604020202020204" pitchFamily="34" charset="0"/>
                        </a:rPr>
                        <a:t>? </a:t>
                      </a:r>
                      <a:endParaRPr lang="en-US" sz="2000" b="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5">
                        <a:lumMod val="20000"/>
                        <a:lumOff val="80000"/>
                      </a:schemeClr>
                    </a:solidFill>
                  </a:tcPr>
                </a:tc>
                <a:tc>
                  <a:txBody>
                    <a:bodyPr/>
                    <a:lstStyle/>
                    <a:p>
                      <a:pPr indent="0">
                        <a:buNone/>
                      </a:pPr>
                      <a:endParaRPr lang="en-US" sz="2000" b="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5">
                        <a:lumMod val="20000"/>
                        <a:lumOff val="80000"/>
                      </a:schemeClr>
                    </a:solidFill>
                  </a:tcPr>
                </a:tc>
              </a:tr>
            </a:tbl>
          </a:graphicData>
        </a:graphic>
      </p:graphicFrame>
      <p:graphicFrame>
        <p:nvGraphicFramePr>
          <p:cNvPr id="3" name="Table 2"/>
          <p:cNvGraphicFramePr/>
          <p:nvPr>
            <p:extLst>
              <p:ext uri="{D42A27DB-BD31-4B8C-83A1-F6EECF244321}">
                <p14:modId xmlns:p14="http://schemas.microsoft.com/office/powerpoint/2010/main" val="3112440056"/>
              </p:ext>
            </p:extLst>
          </p:nvPr>
        </p:nvGraphicFramePr>
        <p:xfrm>
          <a:off x="5087815" y="2754639"/>
          <a:ext cx="6975231" cy="4267093"/>
        </p:xfrm>
        <a:graphic>
          <a:graphicData uri="http://schemas.openxmlformats.org/drawingml/2006/table">
            <a:tbl>
              <a:tblPr firstRow="1" bandRow="1">
                <a:tableStyleId>{5940675A-B579-460E-94D1-54222C63F5DA}</a:tableStyleId>
              </a:tblPr>
              <a:tblGrid>
                <a:gridCol w="2737249"/>
                <a:gridCol w="1061028"/>
                <a:gridCol w="1078523"/>
                <a:gridCol w="2098431"/>
              </a:tblGrid>
              <a:tr h="321024">
                <a:tc rowSpan="2">
                  <a:txBody>
                    <a:bodyPr/>
                    <a:lstStyle/>
                    <a:p>
                      <a:pPr indent="0">
                        <a:buNone/>
                      </a:pPr>
                      <a:r>
                        <a:rPr lang="en-US" sz="1600" b="0" dirty="0" err="1">
                          <a:solidFill>
                            <a:schemeClr val="accent1">
                              <a:lumMod val="50000"/>
                            </a:schemeClr>
                          </a:solidFill>
                          <a:latin typeface="Arial" panose="020B0604020202020204" pitchFamily="34" charset="0"/>
                          <a:cs typeface="Arial" panose="020B0604020202020204" pitchFamily="34" charset="0"/>
                        </a:rPr>
                        <a:t>Các</a:t>
                      </a:r>
                      <a:r>
                        <a:rPr lang="en-US" sz="1600" b="0" dirty="0">
                          <a:solidFill>
                            <a:schemeClr val="accent1">
                              <a:lumMod val="50000"/>
                            </a:schemeClr>
                          </a:solidFill>
                          <a:latin typeface="Arial" panose="020B0604020202020204" pitchFamily="34" charset="0"/>
                          <a:cs typeface="Arial" panose="020B0604020202020204" pitchFamily="34" charset="0"/>
                        </a:rPr>
                        <a:t> </a:t>
                      </a:r>
                      <a:r>
                        <a:rPr lang="en-US" sz="1600" b="0" dirty="0" err="1">
                          <a:solidFill>
                            <a:schemeClr val="accent1">
                              <a:lumMod val="50000"/>
                            </a:schemeClr>
                          </a:solidFill>
                          <a:latin typeface="Arial" panose="020B0604020202020204" pitchFamily="34" charset="0"/>
                          <a:cs typeface="Arial" panose="020B0604020202020204" pitchFamily="34" charset="0"/>
                        </a:rPr>
                        <a:t>quá</a:t>
                      </a:r>
                      <a:r>
                        <a:rPr lang="en-US" sz="1600" b="0" dirty="0">
                          <a:solidFill>
                            <a:schemeClr val="accent1">
                              <a:lumMod val="50000"/>
                            </a:schemeClr>
                          </a:solidFill>
                          <a:latin typeface="Arial" panose="020B0604020202020204" pitchFamily="34" charset="0"/>
                          <a:cs typeface="Arial" panose="020B0604020202020204" pitchFamily="34" charset="0"/>
                        </a:rPr>
                        <a:t> </a:t>
                      </a:r>
                      <a:r>
                        <a:rPr lang="en-US" sz="1600" b="0" dirty="0" err="1">
                          <a:solidFill>
                            <a:schemeClr val="accent1">
                              <a:lumMod val="50000"/>
                            </a:schemeClr>
                          </a:solidFill>
                          <a:latin typeface="Arial" panose="020B0604020202020204" pitchFamily="34" charset="0"/>
                          <a:cs typeface="Arial" panose="020B0604020202020204" pitchFamily="34" charset="0"/>
                        </a:rPr>
                        <a:t>trình</a:t>
                      </a:r>
                      <a:endParaRPr lang="en-US" sz="1600" b="0" dirty="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tc gridSpan="2">
                  <a:txBody>
                    <a:bodyPr/>
                    <a:lstStyle/>
                    <a:p>
                      <a:pPr indent="0">
                        <a:buNone/>
                      </a:pPr>
                      <a:r>
                        <a:rPr lang="en-US" sz="1600" b="0">
                          <a:solidFill>
                            <a:schemeClr val="accent1">
                              <a:lumMod val="50000"/>
                            </a:schemeClr>
                          </a:solidFill>
                          <a:latin typeface="Arial" panose="020B0604020202020204" pitchFamily="34" charset="0"/>
                          <a:cs typeface="Arial" panose="020B0604020202020204" pitchFamily="34" charset="0"/>
                        </a:rPr>
                        <a:t>Hiện tượng</a:t>
                      </a:r>
                      <a:endParaRPr lang="en-US" sz="1600" b="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tc hMerge="1">
                  <a:txBody>
                    <a:bodyPr/>
                    <a:lstStyle/>
                    <a:p>
                      <a:endParaRPr lang="vi-VN"/>
                    </a:p>
                  </a:txBody>
                  <a:tcPr>
                    <a:lnR w="12700">
                      <a:solidFill>
                        <a:schemeClr val="tx1"/>
                      </a:solidFill>
                      <a:prstDash val="solid"/>
                    </a:lnR>
                    <a:lnT w="12700">
                      <a:solidFill>
                        <a:schemeClr val="tx1"/>
                      </a:solidFill>
                      <a:prstDash val="solid"/>
                    </a:lnT>
                    <a:lnB w="12700">
                      <a:solidFill>
                        <a:schemeClr val="tx1"/>
                      </a:solidFill>
                      <a:prstDash val="solid"/>
                    </a:lnB>
                  </a:tcPr>
                </a:tc>
                <a:tc rowSpan="2">
                  <a:txBody>
                    <a:bodyPr/>
                    <a:lstStyle/>
                    <a:p>
                      <a:pPr indent="0">
                        <a:buNone/>
                      </a:pPr>
                      <a:r>
                        <a:rPr lang="en-US" sz="1600" b="0" dirty="0" err="1">
                          <a:solidFill>
                            <a:schemeClr val="accent1">
                              <a:lumMod val="50000"/>
                            </a:schemeClr>
                          </a:solidFill>
                          <a:latin typeface="Arial" panose="020B0604020202020204" pitchFamily="34" charset="0"/>
                          <a:cs typeface="Arial" panose="020B0604020202020204" pitchFamily="34" charset="0"/>
                        </a:rPr>
                        <a:t>Phương</a:t>
                      </a:r>
                      <a:r>
                        <a:rPr lang="en-US" sz="1600" b="0" dirty="0">
                          <a:solidFill>
                            <a:schemeClr val="accent1">
                              <a:lumMod val="50000"/>
                            </a:schemeClr>
                          </a:solidFill>
                          <a:latin typeface="Arial" panose="020B0604020202020204" pitchFamily="34" charset="0"/>
                          <a:cs typeface="Arial" panose="020B0604020202020204" pitchFamily="34" charset="0"/>
                        </a:rPr>
                        <a:t> </a:t>
                      </a:r>
                      <a:r>
                        <a:rPr lang="en-US" sz="1600" b="0" dirty="0" err="1">
                          <a:solidFill>
                            <a:schemeClr val="accent1">
                              <a:lumMod val="50000"/>
                            </a:schemeClr>
                          </a:solidFill>
                          <a:latin typeface="Arial" panose="020B0604020202020204" pitchFamily="34" charset="0"/>
                          <a:cs typeface="Arial" panose="020B0604020202020204" pitchFamily="34" charset="0"/>
                        </a:rPr>
                        <a:t>trình</a:t>
                      </a:r>
                      <a:r>
                        <a:rPr lang="en-US" sz="1600" b="0" dirty="0">
                          <a:solidFill>
                            <a:schemeClr val="accent1">
                              <a:lumMod val="50000"/>
                            </a:schemeClr>
                          </a:solidFill>
                          <a:latin typeface="Arial" panose="020B0604020202020204" pitchFamily="34" charset="0"/>
                          <a:cs typeface="Arial" panose="020B0604020202020204" pitchFamily="34" charset="0"/>
                        </a:rPr>
                        <a:t> </a:t>
                      </a:r>
                      <a:r>
                        <a:rPr lang="en-US" sz="1600" b="0" dirty="0" err="1">
                          <a:solidFill>
                            <a:schemeClr val="accent1">
                              <a:lumMod val="50000"/>
                            </a:schemeClr>
                          </a:solidFill>
                          <a:latin typeface="Arial" panose="020B0604020202020204" pitchFamily="34" charset="0"/>
                          <a:cs typeface="Arial" panose="020B0604020202020204" pitchFamily="34" charset="0"/>
                        </a:rPr>
                        <a:t>chữ</a:t>
                      </a:r>
                      <a:r>
                        <a:rPr lang="en-US" sz="1600" b="0" dirty="0">
                          <a:solidFill>
                            <a:schemeClr val="accent1">
                              <a:lumMod val="50000"/>
                            </a:schemeClr>
                          </a:solidFill>
                          <a:latin typeface="Arial" panose="020B0604020202020204" pitchFamily="34" charset="0"/>
                          <a:cs typeface="Arial" panose="020B0604020202020204" pitchFamily="34" charset="0"/>
                        </a:rPr>
                        <a:t> </a:t>
                      </a:r>
                      <a:r>
                        <a:rPr lang="en-US" sz="1600" b="0" dirty="0" err="1">
                          <a:solidFill>
                            <a:schemeClr val="accent1">
                              <a:lumMod val="50000"/>
                            </a:schemeClr>
                          </a:solidFill>
                          <a:latin typeface="Arial" panose="020B0604020202020204" pitchFamily="34" charset="0"/>
                          <a:cs typeface="Arial" panose="020B0604020202020204" pitchFamily="34" charset="0"/>
                        </a:rPr>
                        <a:t>của</a:t>
                      </a:r>
                      <a:r>
                        <a:rPr lang="en-US" sz="1600" b="0" dirty="0">
                          <a:solidFill>
                            <a:schemeClr val="accent1">
                              <a:lumMod val="50000"/>
                            </a:schemeClr>
                          </a:solidFill>
                          <a:latin typeface="Arial" panose="020B0604020202020204" pitchFamily="34" charset="0"/>
                          <a:cs typeface="Arial" panose="020B0604020202020204" pitchFamily="34" charset="0"/>
                        </a:rPr>
                        <a:t> </a:t>
                      </a:r>
                      <a:r>
                        <a:rPr lang="en-US" sz="1600" b="0" dirty="0" err="1">
                          <a:solidFill>
                            <a:schemeClr val="accent1">
                              <a:lumMod val="50000"/>
                            </a:schemeClr>
                          </a:solidFill>
                          <a:latin typeface="Arial" panose="020B0604020202020204" pitchFamily="34" charset="0"/>
                          <a:cs typeface="Arial" panose="020B0604020202020204" pitchFamily="34" charset="0"/>
                        </a:rPr>
                        <a:t>phản</a:t>
                      </a:r>
                      <a:r>
                        <a:rPr lang="en-US" sz="1600" b="0" dirty="0">
                          <a:solidFill>
                            <a:schemeClr val="accent1">
                              <a:lumMod val="50000"/>
                            </a:schemeClr>
                          </a:solidFill>
                          <a:latin typeface="Arial" panose="020B0604020202020204" pitchFamily="34" charset="0"/>
                          <a:cs typeface="Arial" panose="020B0604020202020204" pitchFamily="34" charset="0"/>
                        </a:rPr>
                        <a:t> </a:t>
                      </a:r>
                      <a:r>
                        <a:rPr lang="en-US" sz="1600" b="0" dirty="0" err="1">
                          <a:solidFill>
                            <a:schemeClr val="accent1">
                              <a:lumMod val="50000"/>
                            </a:schemeClr>
                          </a:solidFill>
                          <a:latin typeface="Arial" panose="020B0604020202020204" pitchFamily="34" charset="0"/>
                          <a:cs typeface="Arial" panose="020B0604020202020204" pitchFamily="34" charset="0"/>
                        </a:rPr>
                        <a:t>ứng</a:t>
                      </a:r>
                      <a:r>
                        <a:rPr lang="en-US" sz="1600" b="0" dirty="0">
                          <a:solidFill>
                            <a:schemeClr val="accent1">
                              <a:lumMod val="50000"/>
                            </a:schemeClr>
                          </a:solidFill>
                          <a:latin typeface="Arial" panose="020B0604020202020204" pitchFamily="34" charset="0"/>
                          <a:cs typeface="Arial" panose="020B0604020202020204" pitchFamily="34" charset="0"/>
                        </a:rPr>
                        <a:t> </a:t>
                      </a:r>
                      <a:r>
                        <a:rPr lang="en-US" sz="1600" b="0" dirty="0" err="1">
                          <a:solidFill>
                            <a:schemeClr val="accent1">
                              <a:lumMod val="50000"/>
                            </a:schemeClr>
                          </a:solidFill>
                          <a:latin typeface="Arial" panose="020B0604020202020204" pitchFamily="34" charset="0"/>
                          <a:cs typeface="Arial" panose="020B0604020202020204" pitchFamily="34" charset="0"/>
                        </a:rPr>
                        <a:t>hoá</a:t>
                      </a:r>
                      <a:r>
                        <a:rPr lang="en-US" sz="1600" b="0" dirty="0">
                          <a:solidFill>
                            <a:schemeClr val="accent1">
                              <a:lumMod val="50000"/>
                            </a:schemeClr>
                          </a:solidFill>
                          <a:latin typeface="Arial" panose="020B0604020202020204" pitchFamily="34" charset="0"/>
                          <a:cs typeface="Arial" panose="020B0604020202020204" pitchFamily="34" charset="0"/>
                        </a:rPr>
                        <a:t> </a:t>
                      </a:r>
                      <a:r>
                        <a:rPr lang="en-US" sz="1600" b="0" dirty="0" err="1">
                          <a:solidFill>
                            <a:schemeClr val="accent1">
                              <a:lumMod val="50000"/>
                            </a:schemeClr>
                          </a:solidFill>
                          <a:latin typeface="Arial" panose="020B0604020202020204" pitchFamily="34" charset="0"/>
                          <a:cs typeface="Arial" panose="020B0604020202020204" pitchFamily="34" charset="0"/>
                        </a:rPr>
                        <a:t>học</a:t>
                      </a:r>
                      <a:r>
                        <a:rPr lang="en-US" sz="1600" b="0" dirty="0">
                          <a:solidFill>
                            <a:schemeClr val="accent1">
                              <a:lumMod val="50000"/>
                            </a:schemeClr>
                          </a:solidFill>
                          <a:latin typeface="Arial" panose="020B0604020202020204" pitchFamily="34" charset="0"/>
                          <a:cs typeface="Arial" panose="020B0604020202020204" pitchFamily="34" charset="0"/>
                        </a:rPr>
                        <a:t> </a:t>
                      </a:r>
                      <a:endParaRPr lang="en-US" sz="1600" b="0" dirty="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tr>
              <a:tr h="684423">
                <a:tc vMerge="1">
                  <a:txBody>
                    <a:bodyPr/>
                    <a:lstStyle/>
                    <a:p>
                      <a:endParaRPr lang="vi-VN"/>
                    </a:p>
                  </a:txBody>
                  <a:tcPr>
                    <a:lnL w="12700">
                      <a:solidFill>
                        <a:schemeClr val="tx1"/>
                      </a:solidFill>
                      <a:prstDash val="solid"/>
                    </a:lnL>
                    <a:lnR w="12700">
                      <a:solidFill>
                        <a:schemeClr val="tx1"/>
                      </a:solidFill>
                      <a:prstDash val="solid"/>
                    </a:lnR>
                    <a:lnB w="12700">
                      <a:solidFill>
                        <a:schemeClr val="tx1"/>
                      </a:solidFill>
                      <a:prstDash val="solid"/>
                    </a:lnB>
                  </a:tcPr>
                </a:tc>
                <a:tc>
                  <a:txBody>
                    <a:bodyPr/>
                    <a:lstStyle/>
                    <a:p>
                      <a:pPr indent="0">
                        <a:buNone/>
                      </a:pPr>
                      <a:r>
                        <a:rPr lang="en-US" sz="1600" b="0">
                          <a:solidFill>
                            <a:schemeClr val="accent1">
                              <a:lumMod val="50000"/>
                            </a:schemeClr>
                          </a:solidFill>
                          <a:latin typeface="Arial" panose="020B0604020202020204" pitchFamily="34" charset="0"/>
                          <a:cs typeface="Arial" panose="020B0604020202020204" pitchFamily="34" charset="0"/>
                        </a:rPr>
                        <a:t>Hoá học</a:t>
                      </a:r>
                      <a:endParaRPr lang="en-US" sz="1600" b="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tc>
                  <a:txBody>
                    <a:bodyPr/>
                    <a:lstStyle/>
                    <a:p>
                      <a:pPr indent="0">
                        <a:buNone/>
                      </a:pPr>
                      <a:r>
                        <a:rPr lang="en-US" sz="1600" b="0">
                          <a:solidFill>
                            <a:schemeClr val="accent1">
                              <a:lumMod val="50000"/>
                            </a:schemeClr>
                          </a:solidFill>
                          <a:latin typeface="Arial" panose="020B0604020202020204" pitchFamily="34" charset="0"/>
                          <a:cs typeface="Arial" panose="020B0604020202020204" pitchFamily="34" charset="0"/>
                        </a:rPr>
                        <a:t>Vật lí</a:t>
                      </a:r>
                      <a:endParaRPr lang="en-US" sz="1600" b="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tc vMerge="1">
                  <a:txBody>
                    <a:bodyPr/>
                    <a:lstStyle/>
                    <a:p>
                      <a:endParaRPr lang="vi-VN"/>
                    </a:p>
                  </a:txBody>
                  <a:tcPr>
                    <a:lnL w="12700">
                      <a:solidFill>
                        <a:schemeClr val="tx1"/>
                      </a:solidFill>
                      <a:prstDash val="solid"/>
                    </a:lnL>
                    <a:lnR w="12700">
                      <a:solidFill>
                        <a:schemeClr val="tx1"/>
                      </a:solidFill>
                      <a:prstDash val="solid"/>
                    </a:lnR>
                    <a:lnB w="12700">
                      <a:solidFill>
                        <a:schemeClr val="tx1"/>
                      </a:solidFill>
                      <a:prstDash val="solid"/>
                    </a:lnB>
                  </a:tcPr>
                </a:tc>
              </a:tr>
              <a:tr h="560855">
                <a:tc>
                  <a:txBody>
                    <a:bodyPr/>
                    <a:lstStyle/>
                    <a:p>
                      <a:pPr indent="0">
                        <a:buNone/>
                      </a:pPr>
                      <a:r>
                        <a:rPr lang="en-US" sz="1600" b="0">
                          <a:solidFill>
                            <a:schemeClr val="accent1">
                              <a:lumMod val="50000"/>
                            </a:schemeClr>
                          </a:solidFill>
                          <a:latin typeface="Arial" panose="020B0604020202020204" pitchFamily="34" charset="0"/>
                          <a:cs typeface="Arial" panose="020B0604020202020204" pitchFamily="34" charset="0"/>
                        </a:rPr>
                        <a:t>a. Dây sắt cắt nhỏ tán thành đinh sắt</a:t>
                      </a:r>
                      <a:endParaRPr lang="en-US" sz="1600" b="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tc>
                  <a:txBody>
                    <a:bodyPr/>
                    <a:lstStyle/>
                    <a:p>
                      <a:pPr indent="0">
                        <a:buNone/>
                      </a:pPr>
                      <a:r>
                        <a:rPr lang="en-US" sz="1600" b="0">
                          <a:solidFill>
                            <a:schemeClr val="accent1">
                              <a:lumMod val="50000"/>
                            </a:schemeClr>
                          </a:solidFill>
                          <a:latin typeface="Arial" panose="020B0604020202020204" pitchFamily="34" charset="0"/>
                          <a:cs typeface="Arial" panose="020B0604020202020204" pitchFamily="34" charset="0"/>
                        </a:rPr>
                        <a:t> </a:t>
                      </a:r>
                      <a:endParaRPr lang="en-US" sz="1600" b="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tc>
                  <a:txBody>
                    <a:bodyPr/>
                    <a:lstStyle/>
                    <a:p>
                      <a:pPr indent="0">
                        <a:buNone/>
                      </a:pPr>
                      <a:endParaRPr lang="en-US" sz="1600" b="0" dirty="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tc>
                  <a:txBody>
                    <a:bodyPr/>
                    <a:lstStyle/>
                    <a:p>
                      <a:pPr indent="0">
                        <a:buNone/>
                      </a:pPr>
                      <a:r>
                        <a:rPr lang="en-US" sz="1600" b="0">
                          <a:solidFill>
                            <a:schemeClr val="accent1">
                              <a:lumMod val="50000"/>
                            </a:schemeClr>
                          </a:solidFill>
                          <a:latin typeface="Arial" panose="020B0604020202020204" pitchFamily="34" charset="0"/>
                          <a:cs typeface="Arial" panose="020B0604020202020204" pitchFamily="34" charset="0"/>
                        </a:rPr>
                        <a:t> </a:t>
                      </a:r>
                      <a:endParaRPr lang="en-US" sz="1600" b="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tr>
              <a:tr h="800687">
                <a:tc>
                  <a:txBody>
                    <a:bodyPr/>
                    <a:lstStyle/>
                    <a:p>
                      <a:pPr indent="0">
                        <a:buNone/>
                      </a:pPr>
                      <a:r>
                        <a:rPr lang="en-US" sz="1600" b="0">
                          <a:solidFill>
                            <a:schemeClr val="accent1">
                              <a:lumMod val="50000"/>
                            </a:schemeClr>
                          </a:solidFill>
                          <a:latin typeface="Arial" panose="020B0604020202020204" pitchFamily="34" charset="0"/>
                          <a:cs typeface="Arial" panose="020B0604020202020204" pitchFamily="34" charset="0"/>
                        </a:rPr>
                        <a:t>b. Khi đốt </a:t>
                      </a:r>
                      <a:r>
                        <a:rPr lang="en-US" sz="1600" b="0" u="sng">
                          <a:solidFill>
                            <a:schemeClr val="accent1">
                              <a:lumMod val="50000"/>
                            </a:schemeClr>
                          </a:solidFill>
                          <a:latin typeface="Arial" panose="020B0604020202020204" pitchFamily="34" charset="0"/>
                          <a:cs typeface="Arial" panose="020B0604020202020204" pitchFamily="34" charset="0"/>
                        </a:rPr>
                        <a:t>nến</a:t>
                      </a:r>
                      <a:r>
                        <a:rPr lang="en-US" sz="1600" b="0">
                          <a:solidFill>
                            <a:schemeClr val="accent1">
                              <a:lumMod val="50000"/>
                            </a:schemeClr>
                          </a:solidFill>
                          <a:latin typeface="Arial" panose="020B0604020202020204" pitchFamily="34" charset="0"/>
                          <a:cs typeface="Arial" panose="020B0604020202020204" pitchFamily="34" charset="0"/>
                        </a:rPr>
                        <a:t>cháy (tác dụng với </a:t>
                      </a:r>
                      <a:r>
                        <a:rPr lang="en-US" sz="1600" b="0" u="sng">
                          <a:solidFill>
                            <a:schemeClr val="accent1">
                              <a:lumMod val="50000"/>
                            </a:schemeClr>
                          </a:solidFill>
                          <a:latin typeface="Arial" panose="020B0604020202020204" pitchFamily="34" charset="0"/>
                          <a:cs typeface="Arial" panose="020B0604020202020204" pitchFamily="34" charset="0"/>
                        </a:rPr>
                        <a:t>oxygen</a:t>
                      </a:r>
                      <a:r>
                        <a:rPr lang="en-US" sz="1600" b="0">
                          <a:solidFill>
                            <a:schemeClr val="accent1">
                              <a:lumMod val="50000"/>
                            </a:schemeClr>
                          </a:solidFill>
                          <a:latin typeface="Arial" panose="020B0604020202020204" pitchFamily="34" charset="0"/>
                          <a:cs typeface="Arial" panose="020B0604020202020204" pitchFamily="34" charset="0"/>
                        </a:rPr>
                        <a:t>) tạo ra khí </a:t>
                      </a:r>
                      <a:r>
                        <a:rPr lang="en-US" sz="1600" b="0" u="sng">
                          <a:solidFill>
                            <a:schemeClr val="accent1">
                              <a:lumMod val="50000"/>
                            </a:schemeClr>
                          </a:solidFill>
                          <a:latin typeface="Arial" panose="020B0604020202020204" pitchFamily="34" charset="0"/>
                          <a:cs typeface="Arial" panose="020B0604020202020204" pitchFamily="34" charset="0"/>
                        </a:rPr>
                        <a:t>carbon dioxide </a:t>
                      </a:r>
                      <a:r>
                        <a:rPr lang="en-US" sz="1600" b="0">
                          <a:solidFill>
                            <a:schemeClr val="accent1">
                              <a:lumMod val="50000"/>
                            </a:schemeClr>
                          </a:solidFill>
                          <a:latin typeface="Arial" panose="020B0604020202020204" pitchFamily="34" charset="0"/>
                          <a:cs typeface="Arial" panose="020B0604020202020204" pitchFamily="34" charset="0"/>
                        </a:rPr>
                        <a:t>và </a:t>
                      </a:r>
                      <a:r>
                        <a:rPr lang="en-US" sz="1600" b="0" u="sng">
                          <a:solidFill>
                            <a:schemeClr val="accent1">
                              <a:lumMod val="50000"/>
                            </a:schemeClr>
                          </a:solidFill>
                          <a:latin typeface="Arial" panose="020B0604020202020204" pitchFamily="34" charset="0"/>
                          <a:cs typeface="Arial" panose="020B0604020202020204" pitchFamily="34" charset="0"/>
                        </a:rPr>
                        <a:t>hơi nước</a:t>
                      </a:r>
                      <a:endParaRPr lang="en-US" sz="1600" b="0" u="sng">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tc>
                  <a:txBody>
                    <a:bodyPr/>
                    <a:lstStyle/>
                    <a:p>
                      <a:pPr indent="0">
                        <a:buNone/>
                      </a:pPr>
                      <a:endParaRPr lang="en-US" sz="1600" b="0" dirty="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tc>
                  <a:txBody>
                    <a:bodyPr/>
                    <a:lstStyle/>
                    <a:p>
                      <a:pPr indent="0">
                        <a:buNone/>
                      </a:pPr>
                      <a:endParaRPr lang="en-US" sz="1600" b="0" dirty="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tc>
                  <a:txBody>
                    <a:bodyPr/>
                    <a:lstStyle/>
                    <a:p>
                      <a:pPr indent="0">
                        <a:buNone/>
                      </a:pPr>
                      <a:endParaRPr lang="en-US" sz="1600" b="0" dirty="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tr>
              <a:tr h="800687">
                <a:tc>
                  <a:txBody>
                    <a:bodyPr/>
                    <a:lstStyle/>
                    <a:p>
                      <a:pPr indent="0">
                        <a:buNone/>
                      </a:pPr>
                      <a:r>
                        <a:rPr lang="en-US" sz="1600" b="0">
                          <a:solidFill>
                            <a:schemeClr val="accent1">
                              <a:lumMod val="50000"/>
                            </a:schemeClr>
                          </a:solidFill>
                          <a:latin typeface="Arial" panose="020B0604020202020204" pitchFamily="34" charset="0"/>
                          <a:cs typeface="Arial" panose="020B0604020202020204" pitchFamily="34" charset="0"/>
                        </a:rPr>
                        <a:t>c. Khi </a:t>
                      </a:r>
                      <a:r>
                        <a:rPr lang="en-US" sz="1600" b="0" u="sng">
                          <a:solidFill>
                            <a:schemeClr val="accent1">
                              <a:lumMod val="50000"/>
                            </a:schemeClr>
                          </a:solidFill>
                          <a:latin typeface="Arial" panose="020B0604020202020204" pitchFamily="34" charset="0"/>
                          <a:cs typeface="Arial" panose="020B0604020202020204" pitchFamily="34" charset="0"/>
                        </a:rPr>
                        <a:t>than </a:t>
                      </a:r>
                      <a:r>
                        <a:rPr lang="en-US" sz="1600" b="0">
                          <a:solidFill>
                            <a:schemeClr val="accent1">
                              <a:lumMod val="50000"/>
                            </a:schemeClr>
                          </a:solidFill>
                          <a:latin typeface="Arial" panose="020B0604020202020204" pitchFamily="34" charset="0"/>
                          <a:cs typeface="Arial" panose="020B0604020202020204" pitchFamily="34" charset="0"/>
                        </a:rPr>
                        <a:t>cháy (tác dụng với </a:t>
                      </a:r>
                      <a:r>
                        <a:rPr lang="en-US" sz="1600" b="0" u="sng">
                          <a:solidFill>
                            <a:schemeClr val="accent1">
                              <a:lumMod val="50000"/>
                            </a:schemeClr>
                          </a:solidFill>
                          <a:latin typeface="Arial" panose="020B0604020202020204" pitchFamily="34" charset="0"/>
                          <a:cs typeface="Arial" panose="020B0604020202020204" pitchFamily="34" charset="0"/>
                        </a:rPr>
                        <a:t>oxygen</a:t>
                      </a:r>
                      <a:r>
                        <a:rPr lang="en-US" sz="1600" b="0">
                          <a:solidFill>
                            <a:schemeClr val="accent1">
                              <a:lumMod val="50000"/>
                            </a:schemeClr>
                          </a:solidFill>
                          <a:latin typeface="Arial" panose="020B0604020202020204" pitchFamily="34" charset="0"/>
                          <a:cs typeface="Arial" panose="020B0604020202020204" pitchFamily="34" charset="0"/>
                        </a:rPr>
                        <a:t>) tạo ra </a:t>
                      </a:r>
                      <a:r>
                        <a:rPr lang="en-US" sz="1600" b="0" u="sng">
                          <a:solidFill>
                            <a:schemeClr val="accent1">
                              <a:lumMod val="50000"/>
                            </a:schemeClr>
                          </a:solidFill>
                          <a:latin typeface="Arial" panose="020B0604020202020204" pitchFamily="34" charset="0"/>
                          <a:cs typeface="Arial" panose="020B0604020202020204" pitchFamily="34" charset="0"/>
                        </a:rPr>
                        <a:t>carbon dioxide</a:t>
                      </a:r>
                      <a:endParaRPr lang="en-US" sz="1600" b="0" u="sng">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tc>
                  <a:txBody>
                    <a:bodyPr/>
                    <a:lstStyle/>
                    <a:p>
                      <a:pPr indent="0">
                        <a:buNone/>
                      </a:pPr>
                      <a:endParaRPr lang="en-US" sz="1600" b="0" dirty="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tc>
                  <a:txBody>
                    <a:bodyPr/>
                    <a:lstStyle/>
                    <a:p>
                      <a:pPr indent="0">
                        <a:buNone/>
                      </a:pPr>
                      <a:endParaRPr lang="en-US" sz="1600" b="0" dirty="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tc>
                  <a:txBody>
                    <a:bodyPr/>
                    <a:lstStyle/>
                    <a:p>
                      <a:pPr indent="0">
                        <a:buNone/>
                      </a:pPr>
                      <a:endParaRPr lang="en-US" sz="1600" b="0" dirty="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tr>
              <a:tr h="1040518">
                <a:tc>
                  <a:txBody>
                    <a:bodyPr/>
                    <a:lstStyle/>
                    <a:p>
                      <a:pPr indent="0">
                        <a:buNone/>
                      </a:pPr>
                      <a:r>
                        <a:rPr lang="en-US" sz="1600" b="0" dirty="0" err="1">
                          <a:solidFill>
                            <a:schemeClr val="accent1">
                              <a:lumMod val="50000"/>
                            </a:schemeClr>
                          </a:solidFill>
                          <a:latin typeface="Arial" panose="020B0604020202020204" pitchFamily="34" charset="0"/>
                          <a:cs typeface="Arial" panose="020B0604020202020204" pitchFamily="34" charset="0"/>
                        </a:rPr>
                        <a:t>d.Hydrochloric</a:t>
                      </a:r>
                      <a:r>
                        <a:rPr lang="en-US" sz="1600" b="0" dirty="0">
                          <a:solidFill>
                            <a:schemeClr val="accent1">
                              <a:lumMod val="50000"/>
                            </a:schemeClr>
                          </a:solidFill>
                          <a:latin typeface="Arial" panose="020B0604020202020204" pitchFamily="34" charset="0"/>
                          <a:cs typeface="Arial" panose="020B0604020202020204" pitchFamily="34" charset="0"/>
                        </a:rPr>
                        <a:t> acid </a:t>
                      </a:r>
                      <a:r>
                        <a:rPr lang="en-US" sz="1600" b="0" dirty="0" err="1">
                          <a:solidFill>
                            <a:schemeClr val="accent1">
                              <a:lumMod val="50000"/>
                            </a:schemeClr>
                          </a:solidFill>
                          <a:latin typeface="Arial" panose="020B0604020202020204" pitchFamily="34" charset="0"/>
                          <a:cs typeface="Arial" panose="020B0604020202020204" pitchFamily="34" charset="0"/>
                        </a:rPr>
                        <a:t>tác</a:t>
                      </a:r>
                      <a:r>
                        <a:rPr lang="en-US" sz="1600" b="0" dirty="0">
                          <a:solidFill>
                            <a:schemeClr val="accent1">
                              <a:lumMod val="50000"/>
                            </a:schemeClr>
                          </a:solidFill>
                          <a:latin typeface="Arial" panose="020B0604020202020204" pitchFamily="34" charset="0"/>
                          <a:cs typeface="Arial" panose="020B0604020202020204" pitchFamily="34" charset="0"/>
                        </a:rPr>
                        <a:t> </a:t>
                      </a:r>
                      <a:r>
                        <a:rPr lang="en-US" sz="1600" b="0" dirty="0" err="1">
                          <a:solidFill>
                            <a:schemeClr val="accent1">
                              <a:lumMod val="50000"/>
                            </a:schemeClr>
                          </a:solidFill>
                          <a:latin typeface="Arial" panose="020B0604020202020204" pitchFamily="34" charset="0"/>
                          <a:cs typeface="Arial" panose="020B0604020202020204" pitchFamily="34" charset="0"/>
                        </a:rPr>
                        <a:t>dụng</a:t>
                      </a:r>
                      <a:r>
                        <a:rPr lang="en-US" sz="1600" b="0" dirty="0">
                          <a:solidFill>
                            <a:schemeClr val="accent1">
                              <a:lumMod val="50000"/>
                            </a:schemeClr>
                          </a:solidFill>
                          <a:latin typeface="Arial" panose="020B0604020202020204" pitchFamily="34" charset="0"/>
                          <a:cs typeface="Arial" panose="020B0604020202020204" pitchFamily="34" charset="0"/>
                        </a:rPr>
                        <a:t> </a:t>
                      </a:r>
                      <a:r>
                        <a:rPr lang="en-US" sz="1600" b="0" dirty="0" err="1">
                          <a:solidFill>
                            <a:schemeClr val="accent1">
                              <a:lumMod val="50000"/>
                            </a:schemeClr>
                          </a:solidFill>
                          <a:latin typeface="Arial" panose="020B0604020202020204" pitchFamily="34" charset="0"/>
                          <a:cs typeface="Arial" panose="020B0604020202020204" pitchFamily="34" charset="0"/>
                        </a:rPr>
                        <a:t>với</a:t>
                      </a:r>
                      <a:r>
                        <a:rPr lang="en-US" sz="1600" b="0" dirty="0">
                          <a:solidFill>
                            <a:schemeClr val="accent1">
                              <a:lumMod val="50000"/>
                            </a:schemeClr>
                          </a:solidFill>
                          <a:latin typeface="Arial" panose="020B0604020202020204" pitchFamily="34" charset="0"/>
                          <a:cs typeface="Arial" panose="020B0604020202020204" pitchFamily="34" charset="0"/>
                        </a:rPr>
                        <a:t> </a:t>
                      </a:r>
                      <a:r>
                        <a:rPr lang="en-US" sz="1600" b="0" u="sng" dirty="0">
                          <a:solidFill>
                            <a:schemeClr val="accent1">
                              <a:lumMod val="50000"/>
                            </a:schemeClr>
                          </a:solidFill>
                          <a:latin typeface="Arial" panose="020B0604020202020204" pitchFamily="34" charset="0"/>
                          <a:cs typeface="Arial" panose="020B0604020202020204" pitchFamily="34" charset="0"/>
                        </a:rPr>
                        <a:t>calcium </a:t>
                      </a:r>
                      <a:r>
                        <a:rPr lang="en-US" sz="1600" b="0" u="sng" dirty="0" err="1">
                          <a:solidFill>
                            <a:schemeClr val="accent1">
                              <a:lumMod val="50000"/>
                            </a:schemeClr>
                          </a:solidFill>
                          <a:latin typeface="Arial" panose="020B0604020202020204" pitchFamily="34" charset="0"/>
                          <a:cs typeface="Arial" panose="020B0604020202020204" pitchFamily="34" charset="0"/>
                        </a:rPr>
                        <a:t>carbonate</a:t>
                      </a:r>
                      <a:r>
                        <a:rPr lang="en-US" sz="1600" b="0" dirty="0" err="1">
                          <a:solidFill>
                            <a:schemeClr val="accent1">
                              <a:lumMod val="50000"/>
                            </a:schemeClr>
                          </a:solidFill>
                          <a:latin typeface="Arial" panose="020B0604020202020204" pitchFamily="34" charset="0"/>
                          <a:cs typeface="Arial" panose="020B0604020202020204" pitchFamily="34" charset="0"/>
                        </a:rPr>
                        <a:t>tạo</a:t>
                      </a:r>
                      <a:r>
                        <a:rPr lang="en-US" sz="1600" b="0" dirty="0">
                          <a:solidFill>
                            <a:schemeClr val="accent1">
                              <a:lumMod val="50000"/>
                            </a:schemeClr>
                          </a:solidFill>
                          <a:latin typeface="Arial" panose="020B0604020202020204" pitchFamily="34" charset="0"/>
                          <a:cs typeface="Arial" panose="020B0604020202020204" pitchFamily="34" charset="0"/>
                        </a:rPr>
                        <a:t> </a:t>
                      </a:r>
                      <a:r>
                        <a:rPr lang="en-US" sz="1600" b="0" dirty="0" err="1">
                          <a:solidFill>
                            <a:schemeClr val="accent1">
                              <a:lumMod val="50000"/>
                            </a:schemeClr>
                          </a:solidFill>
                          <a:latin typeface="Arial" panose="020B0604020202020204" pitchFamily="34" charset="0"/>
                          <a:cs typeface="Arial" panose="020B0604020202020204" pitchFamily="34" charset="0"/>
                        </a:rPr>
                        <a:t>ra</a:t>
                      </a:r>
                      <a:r>
                        <a:rPr lang="en-US" sz="1600" b="0" dirty="0">
                          <a:solidFill>
                            <a:schemeClr val="accent1">
                              <a:lumMod val="50000"/>
                            </a:schemeClr>
                          </a:solidFill>
                          <a:latin typeface="Arial" panose="020B0604020202020204" pitchFamily="34" charset="0"/>
                          <a:cs typeface="Arial" panose="020B0604020202020204" pitchFamily="34" charset="0"/>
                        </a:rPr>
                        <a:t> </a:t>
                      </a:r>
                      <a:r>
                        <a:rPr lang="en-US" sz="1600" b="0" u="sng" dirty="0">
                          <a:solidFill>
                            <a:schemeClr val="accent1">
                              <a:lumMod val="50000"/>
                            </a:schemeClr>
                          </a:solidFill>
                          <a:latin typeface="Arial" panose="020B0604020202020204" pitchFamily="34" charset="0"/>
                          <a:cs typeface="Arial" panose="020B0604020202020204" pitchFamily="34" charset="0"/>
                        </a:rPr>
                        <a:t>calcium chloride</a:t>
                      </a:r>
                      <a:r>
                        <a:rPr lang="en-US" sz="1600" b="0" dirty="0">
                          <a:solidFill>
                            <a:schemeClr val="accent1">
                              <a:lumMod val="50000"/>
                            </a:schemeClr>
                          </a:solidFill>
                          <a:latin typeface="Arial" panose="020B0604020202020204" pitchFamily="34" charset="0"/>
                          <a:cs typeface="Arial" panose="020B0604020202020204" pitchFamily="34" charset="0"/>
                        </a:rPr>
                        <a:t>, </a:t>
                      </a:r>
                      <a:r>
                        <a:rPr lang="en-US" sz="1600" b="0" u="sng" dirty="0" err="1">
                          <a:solidFill>
                            <a:schemeClr val="accent1">
                              <a:lumMod val="50000"/>
                            </a:schemeClr>
                          </a:solidFill>
                          <a:latin typeface="Arial" panose="020B0604020202020204" pitchFamily="34" charset="0"/>
                          <a:cs typeface="Arial" panose="020B0604020202020204" pitchFamily="34" charset="0"/>
                        </a:rPr>
                        <a:t>nước</a:t>
                      </a:r>
                      <a:r>
                        <a:rPr lang="en-US" sz="1600" b="0" dirty="0" err="1">
                          <a:solidFill>
                            <a:schemeClr val="accent1">
                              <a:lumMod val="50000"/>
                            </a:schemeClr>
                          </a:solidFill>
                          <a:latin typeface="Arial" panose="020B0604020202020204" pitchFamily="34" charset="0"/>
                          <a:cs typeface="Arial" panose="020B0604020202020204" pitchFamily="34" charset="0"/>
                        </a:rPr>
                        <a:t>và</a:t>
                      </a:r>
                      <a:r>
                        <a:rPr lang="en-US" sz="1600" b="0" dirty="0">
                          <a:solidFill>
                            <a:schemeClr val="accent1">
                              <a:lumMod val="50000"/>
                            </a:schemeClr>
                          </a:solidFill>
                          <a:latin typeface="Arial" panose="020B0604020202020204" pitchFamily="34" charset="0"/>
                          <a:cs typeface="Arial" panose="020B0604020202020204" pitchFamily="34" charset="0"/>
                        </a:rPr>
                        <a:t> </a:t>
                      </a:r>
                      <a:r>
                        <a:rPr lang="en-US" sz="1600" b="0" u="sng" dirty="0">
                          <a:solidFill>
                            <a:schemeClr val="accent1">
                              <a:lumMod val="50000"/>
                            </a:schemeClr>
                          </a:solidFill>
                          <a:latin typeface="Arial" panose="020B0604020202020204" pitchFamily="34" charset="0"/>
                          <a:cs typeface="Arial" panose="020B0604020202020204" pitchFamily="34" charset="0"/>
                        </a:rPr>
                        <a:t>carbon dioxide</a:t>
                      </a:r>
                      <a:endParaRPr lang="en-US" sz="1600" b="0" u="sng" dirty="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tc>
                  <a:txBody>
                    <a:bodyPr/>
                    <a:lstStyle/>
                    <a:p>
                      <a:pPr indent="0">
                        <a:buNone/>
                      </a:pPr>
                      <a:endParaRPr lang="en-US" sz="1600" b="0" dirty="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tc>
                  <a:txBody>
                    <a:bodyPr/>
                    <a:lstStyle/>
                    <a:p>
                      <a:pPr indent="0">
                        <a:buNone/>
                      </a:pPr>
                      <a:endParaRPr lang="en-US" sz="1600" b="0" dirty="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tc>
                  <a:txBody>
                    <a:bodyPr/>
                    <a:lstStyle/>
                    <a:p>
                      <a:pPr indent="0">
                        <a:buNone/>
                      </a:pPr>
                      <a:endParaRPr lang="en-US" sz="1600" b="0" dirty="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 name="Content Placeholder 100"/>
          <p:cNvPicPr>
            <a:picLocks noChangeAspect="1"/>
          </p:cNvPicPr>
          <p:nvPr/>
        </p:nvPicPr>
        <p:blipFill>
          <a:blip r:embed="rId2"/>
          <a:stretch>
            <a:fillRect/>
          </a:stretch>
        </p:blipFill>
        <p:spPr>
          <a:xfrm>
            <a:off x="483870" y="70485"/>
            <a:ext cx="2715260" cy="2427605"/>
          </a:xfrm>
          <a:prstGeom prst="rect">
            <a:avLst/>
          </a:prstGeom>
          <a:noFill/>
          <a:ln w="9525">
            <a:noFill/>
          </a:ln>
        </p:spPr>
      </p:pic>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52585" y="-188686"/>
            <a:ext cx="5286829" cy="5286829"/>
          </a:xfrm>
          <a:prstGeom prst="rect">
            <a:avLst/>
          </a:prstGeom>
        </p:spPr>
      </p:pic>
      <p:sp>
        <p:nvSpPr>
          <p:cNvPr id="3084" name="Text Box 12"/>
          <p:cNvSpPr txBox="1"/>
          <p:nvPr/>
        </p:nvSpPr>
        <p:spPr>
          <a:xfrm>
            <a:off x="5013325" y="2322830"/>
            <a:ext cx="2416175" cy="2030095"/>
          </a:xfrm>
          <a:prstGeom prst="rect">
            <a:avLst/>
          </a:prstGeom>
          <a:noFill/>
          <a:ln w="9525">
            <a:noFill/>
          </a:ln>
        </p:spPr>
        <p:txBody>
          <a:bodyPr wrap="square">
            <a:spAutoFit/>
          </a:bodyPr>
          <a:lstStyle/>
          <a:p>
            <a:pPr defTabSz="1500505">
              <a:spcBef>
                <a:spcPct val="50000"/>
              </a:spcBef>
            </a:pPr>
            <a:r>
              <a:rPr lang="en-US" altLang="zh-CN" sz="3600" b="1" dirty="0">
                <a:solidFill>
                  <a:srgbClr val="3399FF"/>
                </a:solidFill>
                <a:latin typeface="Arial" panose="020B0604020202020204" pitchFamily="34" charset="0"/>
                <a:ea typeface="黑体" pitchFamily="2" charset="-122"/>
                <a:cs typeface="Arial" panose="020B0604020202020204" pitchFamily="34" charset="0"/>
              </a:rPr>
              <a:t>Báo cáo, thảo luận</a:t>
            </a:r>
            <a:endParaRPr lang="zh-CN" altLang="en-US" sz="3600" b="1" dirty="0">
              <a:solidFill>
                <a:srgbClr val="3399FF"/>
              </a:solidFill>
              <a:latin typeface="Arial" panose="020B0604020202020204" pitchFamily="34" charset="0"/>
              <a:ea typeface="黑体" pitchFamily="2" charset="-122"/>
              <a:cs typeface="Arial" panose="020B0604020202020204" pitchFamily="34" charset="0"/>
            </a:endParaRPr>
          </a:p>
          <a:p>
            <a:pPr defTabSz="1500505">
              <a:spcBef>
                <a:spcPct val="50000"/>
              </a:spcBef>
            </a:pPr>
            <a:endParaRPr lang="zh-CN" altLang="en-US" sz="3600" b="1" dirty="0">
              <a:solidFill>
                <a:srgbClr val="3399FF"/>
              </a:solidFill>
              <a:latin typeface="Arial" panose="020B0604020202020204" pitchFamily="34" charset="0"/>
              <a:ea typeface="黑体" pitchFamily="2" charset="-122"/>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084"/>
                                        </p:tgtEl>
                                        <p:attrNameLst>
                                          <p:attrName>style.visibility</p:attrName>
                                        </p:attrNameLst>
                                      </p:cBhvr>
                                      <p:to>
                                        <p:strVal val="visible"/>
                                      </p:to>
                                    </p:set>
                                    <p:animEffect transition="in" filter="dissolve">
                                      <p:cBhvr>
                                        <p:cTn id="7" dur="500"/>
                                        <p:tgtEl>
                                          <p:spTgt spid="30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p:nvPr/>
        </p:nvGraphicFramePr>
        <p:xfrm>
          <a:off x="0" y="0"/>
          <a:ext cx="12192000" cy="6936105"/>
        </p:xfrm>
        <a:graphic>
          <a:graphicData uri="http://schemas.openxmlformats.org/drawingml/2006/table">
            <a:tbl>
              <a:tblPr firstRow="1" bandRow="1">
                <a:tableStyleId>{5940675A-B579-460E-94D1-54222C63F5DA}</a:tableStyleId>
              </a:tblPr>
              <a:tblGrid>
                <a:gridCol w="4544695"/>
                <a:gridCol w="7647305"/>
              </a:tblGrid>
              <a:tr h="450215">
                <a:tc gridSpan="2">
                  <a:txBody>
                    <a:bodyPr/>
                    <a:lstStyle/>
                    <a:p>
                      <a:pPr indent="0" algn="ctr">
                        <a:buNone/>
                      </a:pPr>
                      <a:r>
                        <a:rPr lang="en-US" sz="2000" b="0">
                          <a:solidFill>
                            <a:srgbClr val="000000"/>
                          </a:solidFill>
                          <a:latin typeface="Arial" panose="020B0604020202020204" pitchFamily="34" charset="0"/>
                          <a:cs typeface="Arial" panose="020B0604020202020204" pitchFamily="34" charset="0"/>
                        </a:rPr>
                        <a:t>PHIẾU HỌC TẬP SỐ 3</a:t>
                      </a:r>
                      <a:endParaRPr lang="en-US" sz="20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BD4B4"/>
                    </a:solidFill>
                  </a:tcPr>
                </a:tc>
                <a:tc hMerge="1">
                  <a:txBody>
                    <a:bodyPr/>
                    <a:lstStyle/>
                    <a:p>
                      <a:endParaRPr lang="vi-V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r>
              <a:tr h="430530">
                <a:tc>
                  <a:txBody>
                    <a:bodyPr/>
                    <a:lstStyle/>
                    <a:p>
                      <a:pPr indent="0" algn="ctr">
                        <a:buNone/>
                      </a:pPr>
                      <a:r>
                        <a:rPr lang="en-US" sz="2000" b="0">
                          <a:solidFill>
                            <a:srgbClr val="000000"/>
                          </a:solidFill>
                          <a:latin typeface="Arial" panose="020B0604020202020204" pitchFamily="34" charset="0"/>
                          <a:cs typeface="Arial" panose="020B0604020202020204" pitchFamily="34" charset="0"/>
                        </a:rPr>
                        <a:t>Câu hỏi</a:t>
                      </a:r>
                      <a:endParaRPr lang="en-US" sz="20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C2D69B"/>
                    </a:solidFill>
                  </a:tcPr>
                </a:tc>
                <a:tc>
                  <a:txBody>
                    <a:bodyPr/>
                    <a:lstStyle/>
                    <a:p>
                      <a:pPr indent="0" algn="ctr">
                        <a:buNone/>
                      </a:pPr>
                      <a:r>
                        <a:rPr lang="en-US" sz="2000" b="0">
                          <a:solidFill>
                            <a:srgbClr val="000000"/>
                          </a:solidFill>
                          <a:latin typeface="Arial" panose="020B0604020202020204" pitchFamily="34" charset="0"/>
                          <a:cs typeface="Arial" panose="020B0604020202020204" pitchFamily="34" charset="0"/>
                        </a:rPr>
                        <a:t>Trả lời</a:t>
                      </a:r>
                      <a:endParaRPr lang="en-US" sz="20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C6D9F0"/>
                    </a:solidFill>
                  </a:tcPr>
                </a:tc>
              </a:tr>
              <a:tr h="2226945">
                <a:tc>
                  <a:txBody>
                    <a:bodyPr/>
                    <a:lstStyle/>
                    <a:p>
                      <a:pPr indent="0">
                        <a:buNone/>
                      </a:pPr>
                      <a:r>
                        <a:rPr lang="en-US" sz="1800" b="0">
                          <a:solidFill>
                            <a:srgbClr val="000000"/>
                          </a:solidFill>
                          <a:latin typeface="Arial" panose="020B0604020202020204" pitchFamily="34" charset="0"/>
                          <a:cs typeface="Arial" panose="020B0604020202020204" pitchFamily="34" charset="0"/>
                        </a:rPr>
                        <a:t>1.Than (thành phần chính là carbon) cháy trong không khí tạo thành khí carbon dioxide.</a:t>
                      </a:r>
                    </a:p>
                    <a:p>
                      <a:pPr indent="0">
                        <a:buNone/>
                      </a:pPr>
                      <a:r>
                        <a:rPr lang="en-US" sz="1800" b="0">
                          <a:solidFill>
                            <a:srgbClr val="000000"/>
                          </a:solidFill>
                          <a:latin typeface="Arial" panose="020B0604020202020204" pitchFamily="34" charset="0"/>
                          <a:cs typeface="Arial" panose="020B0604020202020204" pitchFamily="34" charset="0"/>
                        </a:rPr>
                        <a:t>a. Hãy viết PTPƯ dạng chữ của PƯ này. Chất nào là chất PƯ? Chất nào là sản phẩm?</a:t>
                      </a:r>
                    </a:p>
                    <a:p>
                      <a:pPr indent="0">
                        <a:buNone/>
                      </a:pPr>
                      <a:r>
                        <a:rPr lang="en-US" sz="1800" b="0">
                          <a:solidFill>
                            <a:srgbClr val="000000"/>
                          </a:solidFill>
                          <a:latin typeface="Arial" panose="020B0604020202020204" pitchFamily="34" charset="0"/>
                          <a:cs typeface="Arial" panose="020B0604020202020204" pitchFamily="34" charset="0"/>
                        </a:rPr>
                        <a:t>b. Trong quá trình phản ứng, Lượng chất nào giảm dần, lượng chất nào tăng dần? </a:t>
                      </a:r>
                      <a:endParaRPr lang="en-US" sz="18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5">
                        <a:lumMod val="20000"/>
                        <a:lumOff val="80000"/>
                      </a:schemeClr>
                    </a:solidFill>
                  </a:tcPr>
                </a:tc>
                <a:tc>
                  <a:txBody>
                    <a:bodyPr/>
                    <a:lstStyle/>
                    <a:p>
                      <a:pPr indent="0">
                        <a:buNone/>
                      </a:pPr>
                      <a:endParaRPr lang="en-US" sz="20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5">
                        <a:lumMod val="20000"/>
                        <a:lumOff val="80000"/>
                      </a:schemeClr>
                    </a:solidFill>
                  </a:tcPr>
                </a:tc>
              </a:tr>
              <a:tr h="3828415">
                <a:tc>
                  <a:txBody>
                    <a:bodyPr/>
                    <a:lstStyle/>
                    <a:p>
                      <a:pPr indent="0">
                        <a:buNone/>
                      </a:pPr>
                      <a:r>
                        <a:rPr lang="en-US" sz="1800" b="0">
                          <a:solidFill>
                            <a:srgbClr val="000000"/>
                          </a:solidFill>
                          <a:latin typeface="Arial" panose="020B0604020202020204" pitchFamily="34" charset="0"/>
                          <a:cs typeface="Arial" panose="020B0604020202020204" pitchFamily="34" charset="0"/>
                        </a:rPr>
                        <a:t>2. : Đánh dấu (X) vào ô ứng với hiện tượng hóa học hay hiện tượng vật lý. Viết phương trình chữ của phản ứng hóa học? </a:t>
                      </a:r>
                    </a:p>
                    <a:p>
                      <a:pPr indent="0">
                        <a:buNone/>
                      </a:pPr>
                      <a:endParaRPr lang="en-US" sz="18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5">
                        <a:lumMod val="20000"/>
                        <a:lumOff val="80000"/>
                      </a:schemeClr>
                    </a:solidFill>
                  </a:tcPr>
                </a:tc>
                <a:tc>
                  <a:txBody>
                    <a:bodyPr/>
                    <a:lstStyle/>
                    <a:p>
                      <a:pPr indent="0">
                        <a:buNone/>
                      </a:pPr>
                      <a:endParaRPr lang="en-US" sz="20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5">
                        <a:lumMod val="20000"/>
                        <a:lumOff val="80000"/>
                      </a:schemeClr>
                    </a:solidFill>
                  </a:tcPr>
                </a:tc>
              </a:tr>
            </a:tbl>
          </a:graphicData>
        </a:graphic>
      </p:graphicFrame>
      <p:graphicFrame>
        <p:nvGraphicFramePr>
          <p:cNvPr id="3" name="Table 2"/>
          <p:cNvGraphicFramePr/>
          <p:nvPr/>
        </p:nvGraphicFramePr>
        <p:xfrm>
          <a:off x="4564380" y="3100705"/>
          <a:ext cx="7627620" cy="3835400"/>
        </p:xfrm>
        <a:graphic>
          <a:graphicData uri="http://schemas.openxmlformats.org/drawingml/2006/table">
            <a:tbl>
              <a:tblPr firstRow="1" bandRow="1">
                <a:tableStyleId>{5940675A-B579-460E-94D1-54222C63F5DA}</a:tableStyleId>
              </a:tblPr>
              <a:tblGrid>
                <a:gridCol w="3263900"/>
                <a:gridCol w="576580"/>
                <a:gridCol w="629920"/>
                <a:gridCol w="3157220"/>
              </a:tblGrid>
              <a:tr h="326390">
                <a:tc rowSpan="2">
                  <a:txBody>
                    <a:bodyPr/>
                    <a:lstStyle/>
                    <a:p>
                      <a:pPr indent="0">
                        <a:buNone/>
                      </a:pPr>
                      <a:r>
                        <a:rPr lang="en-US" sz="1600" b="0" dirty="0" err="1">
                          <a:solidFill>
                            <a:schemeClr val="accent1">
                              <a:lumMod val="50000"/>
                            </a:schemeClr>
                          </a:solidFill>
                          <a:latin typeface="Arial" panose="020B0604020202020204" pitchFamily="34" charset="0"/>
                          <a:cs typeface="Arial" panose="020B0604020202020204" pitchFamily="34" charset="0"/>
                        </a:rPr>
                        <a:t>Các</a:t>
                      </a:r>
                      <a:r>
                        <a:rPr lang="en-US" sz="1600" b="0" dirty="0">
                          <a:solidFill>
                            <a:schemeClr val="accent1">
                              <a:lumMod val="50000"/>
                            </a:schemeClr>
                          </a:solidFill>
                          <a:latin typeface="Arial" panose="020B0604020202020204" pitchFamily="34" charset="0"/>
                          <a:cs typeface="Arial" panose="020B0604020202020204" pitchFamily="34" charset="0"/>
                        </a:rPr>
                        <a:t> </a:t>
                      </a:r>
                      <a:r>
                        <a:rPr lang="en-US" sz="1600" b="0" dirty="0" err="1">
                          <a:solidFill>
                            <a:schemeClr val="accent1">
                              <a:lumMod val="50000"/>
                            </a:schemeClr>
                          </a:solidFill>
                          <a:latin typeface="Arial" panose="020B0604020202020204" pitchFamily="34" charset="0"/>
                          <a:cs typeface="Arial" panose="020B0604020202020204" pitchFamily="34" charset="0"/>
                        </a:rPr>
                        <a:t>quá</a:t>
                      </a:r>
                      <a:r>
                        <a:rPr lang="en-US" sz="1600" b="0" dirty="0">
                          <a:solidFill>
                            <a:schemeClr val="accent1">
                              <a:lumMod val="50000"/>
                            </a:schemeClr>
                          </a:solidFill>
                          <a:latin typeface="Arial" panose="020B0604020202020204" pitchFamily="34" charset="0"/>
                          <a:cs typeface="Arial" panose="020B0604020202020204" pitchFamily="34" charset="0"/>
                        </a:rPr>
                        <a:t> </a:t>
                      </a:r>
                      <a:r>
                        <a:rPr lang="en-US" sz="1600" b="0" dirty="0" err="1">
                          <a:solidFill>
                            <a:schemeClr val="accent1">
                              <a:lumMod val="50000"/>
                            </a:schemeClr>
                          </a:solidFill>
                          <a:latin typeface="Arial" panose="020B0604020202020204" pitchFamily="34" charset="0"/>
                          <a:cs typeface="Arial" panose="020B0604020202020204" pitchFamily="34" charset="0"/>
                        </a:rPr>
                        <a:t>trình</a:t>
                      </a:r>
                      <a:endParaRPr lang="en-US" sz="1600" b="0" dirty="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tc gridSpan="2">
                  <a:txBody>
                    <a:bodyPr/>
                    <a:lstStyle/>
                    <a:p>
                      <a:pPr indent="0">
                        <a:buNone/>
                      </a:pPr>
                      <a:r>
                        <a:rPr lang="en-US" sz="1600" b="0">
                          <a:solidFill>
                            <a:schemeClr val="accent1">
                              <a:lumMod val="50000"/>
                            </a:schemeClr>
                          </a:solidFill>
                          <a:latin typeface="Arial" panose="020B0604020202020204" pitchFamily="34" charset="0"/>
                          <a:cs typeface="Arial" panose="020B0604020202020204" pitchFamily="34" charset="0"/>
                        </a:rPr>
                        <a:t>Hiện tượng</a:t>
                      </a:r>
                      <a:endParaRPr lang="en-US" sz="1600" b="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tc hMerge="1">
                  <a:txBody>
                    <a:bodyPr/>
                    <a:lstStyle/>
                    <a:p>
                      <a:endParaRPr lang="vi-VN"/>
                    </a:p>
                  </a:txBody>
                  <a:tcPr>
                    <a:lnR w="12700">
                      <a:solidFill>
                        <a:schemeClr val="tx1"/>
                      </a:solidFill>
                      <a:prstDash val="solid"/>
                    </a:lnR>
                    <a:lnT w="12700">
                      <a:solidFill>
                        <a:schemeClr val="tx1"/>
                      </a:solidFill>
                      <a:prstDash val="solid"/>
                    </a:lnT>
                    <a:lnB w="12700">
                      <a:solidFill>
                        <a:schemeClr val="tx1"/>
                      </a:solidFill>
                      <a:prstDash val="solid"/>
                    </a:lnB>
                  </a:tcPr>
                </a:tc>
                <a:tc rowSpan="2">
                  <a:txBody>
                    <a:bodyPr/>
                    <a:lstStyle/>
                    <a:p>
                      <a:pPr indent="0">
                        <a:buNone/>
                      </a:pPr>
                      <a:r>
                        <a:rPr lang="en-US" sz="1600" b="0">
                          <a:solidFill>
                            <a:schemeClr val="accent1">
                              <a:lumMod val="50000"/>
                            </a:schemeClr>
                          </a:solidFill>
                          <a:latin typeface="Arial" panose="020B0604020202020204" pitchFamily="34" charset="0"/>
                          <a:cs typeface="Arial" panose="020B0604020202020204" pitchFamily="34" charset="0"/>
                        </a:rPr>
                        <a:t>Phương trình chữ của phản ứng hoá học </a:t>
                      </a:r>
                      <a:endParaRPr lang="en-US" sz="1600" b="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tr>
              <a:tr h="570230">
                <a:tc vMerge="1">
                  <a:txBody>
                    <a:bodyPr/>
                    <a:lstStyle/>
                    <a:p>
                      <a:endParaRPr lang="vi-VN"/>
                    </a:p>
                  </a:txBody>
                  <a:tcPr>
                    <a:lnL w="12700">
                      <a:solidFill>
                        <a:schemeClr val="tx1"/>
                      </a:solidFill>
                      <a:prstDash val="solid"/>
                    </a:lnL>
                    <a:lnR w="12700">
                      <a:solidFill>
                        <a:schemeClr val="tx1"/>
                      </a:solidFill>
                      <a:prstDash val="solid"/>
                    </a:lnR>
                    <a:lnB w="12700">
                      <a:solidFill>
                        <a:schemeClr val="tx1"/>
                      </a:solidFill>
                      <a:prstDash val="solid"/>
                    </a:lnB>
                  </a:tcPr>
                </a:tc>
                <a:tc>
                  <a:txBody>
                    <a:bodyPr/>
                    <a:lstStyle/>
                    <a:p>
                      <a:pPr indent="0">
                        <a:buNone/>
                      </a:pPr>
                      <a:r>
                        <a:rPr lang="en-US" sz="1600" b="0">
                          <a:solidFill>
                            <a:schemeClr val="accent1">
                              <a:lumMod val="50000"/>
                            </a:schemeClr>
                          </a:solidFill>
                          <a:latin typeface="Arial" panose="020B0604020202020204" pitchFamily="34" charset="0"/>
                          <a:cs typeface="Arial" panose="020B0604020202020204" pitchFamily="34" charset="0"/>
                        </a:rPr>
                        <a:t>Hoá học</a:t>
                      </a:r>
                      <a:endParaRPr lang="en-US" sz="1600" b="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tc>
                  <a:txBody>
                    <a:bodyPr/>
                    <a:lstStyle/>
                    <a:p>
                      <a:pPr indent="0">
                        <a:buNone/>
                      </a:pPr>
                      <a:r>
                        <a:rPr lang="en-US" sz="1600" b="0">
                          <a:solidFill>
                            <a:schemeClr val="accent1">
                              <a:lumMod val="50000"/>
                            </a:schemeClr>
                          </a:solidFill>
                          <a:latin typeface="Arial" panose="020B0604020202020204" pitchFamily="34" charset="0"/>
                          <a:cs typeface="Arial" panose="020B0604020202020204" pitchFamily="34" charset="0"/>
                        </a:rPr>
                        <a:t>Vật lí</a:t>
                      </a:r>
                      <a:endParaRPr lang="en-US" sz="1600" b="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tc vMerge="1">
                  <a:txBody>
                    <a:bodyPr/>
                    <a:lstStyle/>
                    <a:p>
                      <a:endParaRPr lang="vi-VN"/>
                    </a:p>
                  </a:txBody>
                  <a:tcPr>
                    <a:lnL w="12700">
                      <a:solidFill>
                        <a:schemeClr val="tx1"/>
                      </a:solidFill>
                      <a:prstDash val="solid"/>
                    </a:lnL>
                    <a:lnR w="12700">
                      <a:solidFill>
                        <a:schemeClr val="tx1"/>
                      </a:solidFill>
                      <a:prstDash val="solid"/>
                    </a:lnR>
                    <a:lnB w="12700">
                      <a:solidFill>
                        <a:schemeClr val="tx1"/>
                      </a:solidFill>
                      <a:prstDash val="solid"/>
                    </a:lnB>
                  </a:tcPr>
                </a:tc>
              </a:tr>
              <a:tr h="612140">
                <a:tc>
                  <a:txBody>
                    <a:bodyPr/>
                    <a:lstStyle/>
                    <a:p>
                      <a:pPr indent="0">
                        <a:buNone/>
                      </a:pPr>
                      <a:r>
                        <a:rPr lang="en-US" sz="1600" b="0">
                          <a:solidFill>
                            <a:schemeClr val="accent1">
                              <a:lumMod val="50000"/>
                            </a:schemeClr>
                          </a:solidFill>
                          <a:latin typeface="Arial" panose="020B0604020202020204" pitchFamily="34" charset="0"/>
                          <a:cs typeface="Arial" panose="020B0604020202020204" pitchFamily="34" charset="0"/>
                        </a:rPr>
                        <a:t>a. Dây sắt cắt nhỏ tán thành đinh sắt</a:t>
                      </a:r>
                      <a:endParaRPr lang="en-US" sz="1600" b="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tc>
                  <a:txBody>
                    <a:bodyPr/>
                    <a:lstStyle/>
                    <a:p>
                      <a:pPr indent="0">
                        <a:buNone/>
                      </a:pPr>
                      <a:r>
                        <a:rPr lang="en-US" sz="1600" b="0">
                          <a:solidFill>
                            <a:schemeClr val="accent1">
                              <a:lumMod val="50000"/>
                            </a:schemeClr>
                          </a:solidFill>
                          <a:latin typeface="Arial" panose="020B0604020202020204" pitchFamily="34" charset="0"/>
                          <a:cs typeface="Arial" panose="020B0604020202020204" pitchFamily="34" charset="0"/>
                        </a:rPr>
                        <a:t> </a:t>
                      </a:r>
                      <a:endParaRPr lang="en-US" sz="1600" b="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tc>
                  <a:txBody>
                    <a:bodyPr/>
                    <a:lstStyle/>
                    <a:p>
                      <a:pPr indent="0">
                        <a:buNone/>
                      </a:pPr>
                      <a:r>
                        <a:rPr lang="en-US" sz="1600" b="0">
                          <a:solidFill>
                            <a:schemeClr val="accent1">
                              <a:lumMod val="50000"/>
                            </a:schemeClr>
                          </a:solidFill>
                          <a:latin typeface="Arial" panose="020B0604020202020204" pitchFamily="34" charset="0"/>
                          <a:cs typeface="Arial" panose="020B0604020202020204" pitchFamily="34" charset="0"/>
                        </a:rPr>
                        <a:t>x</a:t>
                      </a:r>
                      <a:endParaRPr lang="en-US" sz="1600" b="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tc>
                  <a:txBody>
                    <a:bodyPr/>
                    <a:lstStyle/>
                    <a:p>
                      <a:pPr indent="0">
                        <a:buNone/>
                      </a:pPr>
                      <a:r>
                        <a:rPr lang="en-US" sz="1600" b="0">
                          <a:solidFill>
                            <a:schemeClr val="accent1">
                              <a:lumMod val="50000"/>
                            </a:schemeClr>
                          </a:solidFill>
                          <a:latin typeface="Arial" panose="020B0604020202020204" pitchFamily="34" charset="0"/>
                          <a:cs typeface="Arial" panose="020B0604020202020204" pitchFamily="34" charset="0"/>
                        </a:rPr>
                        <a:t> </a:t>
                      </a:r>
                      <a:endParaRPr lang="en-US" sz="1600" b="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tr>
              <a:tr h="873760">
                <a:tc>
                  <a:txBody>
                    <a:bodyPr/>
                    <a:lstStyle/>
                    <a:p>
                      <a:pPr indent="0">
                        <a:buNone/>
                      </a:pPr>
                      <a:r>
                        <a:rPr lang="en-US" sz="1600" b="0">
                          <a:solidFill>
                            <a:schemeClr val="accent1">
                              <a:lumMod val="50000"/>
                            </a:schemeClr>
                          </a:solidFill>
                          <a:latin typeface="Arial" panose="020B0604020202020204" pitchFamily="34" charset="0"/>
                          <a:cs typeface="Arial" panose="020B0604020202020204" pitchFamily="34" charset="0"/>
                        </a:rPr>
                        <a:t>b. Khi đốt </a:t>
                      </a:r>
                      <a:r>
                        <a:rPr lang="en-US" sz="1600" b="0" u="sng">
                          <a:solidFill>
                            <a:schemeClr val="accent1">
                              <a:lumMod val="50000"/>
                            </a:schemeClr>
                          </a:solidFill>
                          <a:latin typeface="Arial" panose="020B0604020202020204" pitchFamily="34" charset="0"/>
                          <a:cs typeface="Arial" panose="020B0604020202020204" pitchFamily="34" charset="0"/>
                        </a:rPr>
                        <a:t>nến</a:t>
                      </a:r>
                      <a:r>
                        <a:rPr lang="en-US" sz="1600" b="0">
                          <a:solidFill>
                            <a:schemeClr val="accent1">
                              <a:lumMod val="50000"/>
                            </a:schemeClr>
                          </a:solidFill>
                          <a:latin typeface="Arial" panose="020B0604020202020204" pitchFamily="34" charset="0"/>
                          <a:cs typeface="Arial" panose="020B0604020202020204" pitchFamily="34" charset="0"/>
                        </a:rPr>
                        <a:t>cháy (tác dụng với </a:t>
                      </a:r>
                      <a:r>
                        <a:rPr lang="en-US" sz="1600" b="0" u="sng">
                          <a:solidFill>
                            <a:schemeClr val="accent1">
                              <a:lumMod val="50000"/>
                            </a:schemeClr>
                          </a:solidFill>
                          <a:latin typeface="Arial" panose="020B0604020202020204" pitchFamily="34" charset="0"/>
                          <a:cs typeface="Arial" panose="020B0604020202020204" pitchFamily="34" charset="0"/>
                        </a:rPr>
                        <a:t>oxygen</a:t>
                      </a:r>
                      <a:r>
                        <a:rPr lang="en-US" sz="1600" b="0">
                          <a:solidFill>
                            <a:schemeClr val="accent1">
                              <a:lumMod val="50000"/>
                            </a:schemeClr>
                          </a:solidFill>
                          <a:latin typeface="Arial" panose="020B0604020202020204" pitchFamily="34" charset="0"/>
                          <a:cs typeface="Arial" panose="020B0604020202020204" pitchFamily="34" charset="0"/>
                        </a:rPr>
                        <a:t>) tạo ra khí </a:t>
                      </a:r>
                      <a:r>
                        <a:rPr lang="en-US" sz="1600" b="0" u="sng">
                          <a:solidFill>
                            <a:schemeClr val="accent1">
                              <a:lumMod val="50000"/>
                            </a:schemeClr>
                          </a:solidFill>
                          <a:latin typeface="Arial" panose="020B0604020202020204" pitchFamily="34" charset="0"/>
                          <a:cs typeface="Arial" panose="020B0604020202020204" pitchFamily="34" charset="0"/>
                        </a:rPr>
                        <a:t>carbon dioxide </a:t>
                      </a:r>
                      <a:r>
                        <a:rPr lang="en-US" sz="1600" b="0">
                          <a:solidFill>
                            <a:schemeClr val="accent1">
                              <a:lumMod val="50000"/>
                            </a:schemeClr>
                          </a:solidFill>
                          <a:latin typeface="Arial" panose="020B0604020202020204" pitchFamily="34" charset="0"/>
                          <a:cs typeface="Arial" panose="020B0604020202020204" pitchFamily="34" charset="0"/>
                        </a:rPr>
                        <a:t>và </a:t>
                      </a:r>
                      <a:r>
                        <a:rPr lang="en-US" sz="1600" b="0" u="sng">
                          <a:solidFill>
                            <a:schemeClr val="accent1">
                              <a:lumMod val="50000"/>
                            </a:schemeClr>
                          </a:solidFill>
                          <a:latin typeface="Arial" panose="020B0604020202020204" pitchFamily="34" charset="0"/>
                          <a:cs typeface="Arial" panose="020B0604020202020204" pitchFamily="34" charset="0"/>
                        </a:rPr>
                        <a:t>hơi nước</a:t>
                      </a:r>
                      <a:endParaRPr lang="en-US" sz="1600" b="0" u="sng">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tc>
                  <a:txBody>
                    <a:bodyPr/>
                    <a:lstStyle/>
                    <a:p>
                      <a:pPr indent="0">
                        <a:buNone/>
                      </a:pPr>
                      <a:r>
                        <a:rPr lang="en-US" sz="1600" b="0">
                          <a:solidFill>
                            <a:schemeClr val="accent1">
                              <a:lumMod val="50000"/>
                            </a:schemeClr>
                          </a:solidFill>
                          <a:latin typeface="Arial" panose="020B0604020202020204" pitchFamily="34" charset="0"/>
                          <a:cs typeface="Arial" panose="020B0604020202020204" pitchFamily="34" charset="0"/>
                        </a:rPr>
                        <a:t>x</a:t>
                      </a:r>
                      <a:endParaRPr lang="en-US" sz="1600" b="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tc>
                  <a:txBody>
                    <a:bodyPr/>
                    <a:lstStyle/>
                    <a:p>
                      <a:pPr indent="0">
                        <a:buNone/>
                      </a:pPr>
                      <a:r>
                        <a:rPr lang="en-US" sz="1600" b="0">
                          <a:solidFill>
                            <a:schemeClr val="accent1">
                              <a:lumMod val="50000"/>
                            </a:schemeClr>
                          </a:solidFill>
                          <a:latin typeface="Arial" panose="020B0604020202020204" pitchFamily="34" charset="0"/>
                          <a:cs typeface="Arial" panose="020B0604020202020204" pitchFamily="34" charset="0"/>
                        </a:rPr>
                        <a:t> </a:t>
                      </a:r>
                      <a:endParaRPr lang="en-US" sz="1600" b="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tc>
                  <a:txBody>
                    <a:bodyPr/>
                    <a:lstStyle/>
                    <a:p>
                      <a:pPr indent="0">
                        <a:buNone/>
                      </a:pPr>
                      <a:r>
                        <a:rPr lang="en-US" sz="1600" b="0">
                          <a:solidFill>
                            <a:schemeClr val="accent1">
                              <a:lumMod val="50000"/>
                            </a:schemeClr>
                          </a:solidFill>
                          <a:latin typeface="Arial" panose="020B0604020202020204" pitchFamily="34" charset="0"/>
                          <a:cs typeface="Arial" panose="020B0604020202020204" pitchFamily="34" charset="0"/>
                        </a:rPr>
                        <a:t>Nến+oxygen → carbon dioxide + nước  </a:t>
                      </a:r>
                      <a:endParaRPr lang="en-US" sz="1600" b="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tr>
              <a:tr h="612140">
                <a:tc>
                  <a:txBody>
                    <a:bodyPr/>
                    <a:lstStyle/>
                    <a:p>
                      <a:pPr indent="0">
                        <a:buNone/>
                      </a:pPr>
                      <a:r>
                        <a:rPr lang="en-US" sz="1600" b="0">
                          <a:solidFill>
                            <a:schemeClr val="accent1">
                              <a:lumMod val="50000"/>
                            </a:schemeClr>
                          </a:solidFill>
                          <a:latin typeface="Arial" panose="020B0604020202020204" pitchFamily="34" charset="0"/>
                          <a:cs typeface="Arial" panose="020B0604020202020204" pitchFamily="34" charset="0"/>
                        </a:rPr>
                        <a:t>c. Khi </a:t>
                      </a:r>
                      <a:r>
                        <a:rPr lang="en-US" sz="1600" b="0" u="sng">
                          <a:solidFill>
                            <a:schemeClr val="accent1">
                              <a:lumMod val="50000"/>
                            </a:schemeClr>
                          </a:solidFill>
                          <a:latin typeface="Arial" panose="020B0604020202020204" pitchFamily="34" charset="0"/>
                          <a:cs typeface="Arial" panose="020B0604020202020204" pitchFamily="34" charset="0"/>
                        </a:rPr>
                        <a:t>than </a:t>
                      </a:r>
                      <a:r>
                        <a:rPr lang="en-US" sz="1600" b="0">
                          <a:solidFill>
                            <a:schemeClr val="accent1">
                              <a:lumMod val="50000"/>
                            </a:schemeClr>
                          </a:solidFill>
                          <a:latin typeface="Arial" panose="020B0604020202020204" pitchFamily="34" charset="0"/>
                          <a:cs typeface="Arial" panose="020B0604020202020204" pitchFamily="34" charset="0"/>
                        </a:rPr>
                        <a:t>cháy (tác dụng với </a:t>
                      </a:r>
                      <a:r>
                        <a:rPr lang="en-US" sz="1600" b="0" u="sng">
                          <a:solidFill>
                            <a:schemeClr val="accent1">
                              <a:lumMod val="50000"/>
                            </a:schemeClr>
                          </a:solidFill>
                          <a:latin typeface="Arial" panose="020B0604020202020204" pitchFamily="34" charset="0"/>
                          <a:cs typeface="Arial" panose="020B0604020202020204" pitchFamily="34" charset="0"/>
                        </a:rPr>
                        <a:t>oxygen</a:t>
                      </a:r>
                      <a:r>
                        <a:rPr lang="en-US" sz="1600" b="0">
                          <a:solidFill>
                            <a:schemeClr val="accent1">
                              <a:lumMod val="50000"/>
                            </a:schemeClr>
                          </a:solidFill>
                          <a:latin typeface="Arial" panose="020B0604020202020204" pitchFamily="34" charset="0"/>
                          <a:cs typeface="Arial" panose="020B0604020202020204" pitchFamily="34" charset="0"/>
                        </a:rPr>
                        <a:t>) tạo ra </a:t>
                      </a:r>
                      <a:r>
                        <a:rPr lang="en-US" sz="1600" b="0" u="sng">
                          <a:solidFill>
                            <a:schemeClr val="accent1">
                              <a:lumMod val="50000"/>
                            </a:schemeClr>
                          </a:solidFill>
                          <a:latin typeface="Arial" panose="020B0604020202020204" pitchFamily="34" charset="0"/>
                          <a:cs typeface="Arial" panose="020B0604020202020204" pitchFamily="34" charset="0"/>
                        </a:rPr>
                        <a:t>carbon dioxide</a:t>
                      </a:r>
                      <a:endParaRPr lang="en-US" sz="1600" b="0" u="sng">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tc>
                  <a:txBody>
                    <a:bodyPr/>
                    <a:lstStyle/>
                    <a:p>
                      <a:pPr indent="0">
                        <a:buNone/>
                      </a:pPr>
                      <a:r>
                        <a:rPr lang="en-US" sz="1600" b="0">
                          <a:solidFill>
                            <a:schemeClr val="accent1">
                              <a:lumMod val="50000"/>
                            </a:schemeClr>
                          </a:solidFill>
                          <a:latin typeface="Arial" panose="020B0604020202020204" pitchFamily="34" charset="0"/>
                          <a:cs typeface="Arial" panose="020B0604020202020204" pitchFamily="34" charset="0"/>
                        </a:rPr>
                        <a:t>x</a:t>
                      </a:r>
                      <a:endParaRPr lang="en-US" sz="1600" b="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tc>
                  <a:txBody>
                    <a:bodyPr/>
                    <a:lstStyle/>
                    <a:p>
                      <a:pPr indent="0">
                        <a:buNone/>
                      </a:pPr>
                      <a:r>
                        <a:rPr lang="en-US" sz="1600" b="0">
                          <a:solidFill>
                            <a:schemeClr val="accent1">
                              <a:lumMod val="50000"/>
                            </a:schemeClr>
                          </a:solidFill>
                          <a:latin typeface="Arial" panose="020B0604020202020204" pitchFamily="34" charset="0"/>
                          <a:cs typeface="Arial" panose="020B0604020202020204" pitchFamily="34" charset="0"/>
                        </a:rPr>
                        <a:t> </a:t>
                      </a:r>
                      <a:endParaRPr lang="en-US" sz="1600" b="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tc>
                  <a:txBody>
                    <a:bodyPr/>
                    <a:lstStyle/>
                    <a:p>
                      <a:pPr indent="0">
                        <a:buNone/>
                      </a:pPr>
                      <a:r>
                        <a:rPr lang="en-US" sz="1600" b="0">
                          <a:solidFill>
                            <a:schemeClr val="accent1">
                              <a:lumMod val="50000"/>
                            </a:schemeClr>
                          </a:solidFill>
                          <a:latin typeface="Arial" panose="020B0604020202020204" pitchFamily="34" charset="0"/>
                          <a:cs typeface="Arial" panose="020B0604020202020204" pitchFamily="34" charset="0"/>
                        </a:rPr>
                        <a:t>Than + oxygen</a:t>
                      </a:r>
                      <a:r>
                        <a:rPr lang="en-US" sz="1600">
                          <a:solidFill>
                            <a:schemeClr val="accent1">
                              <a:lumMod val="50000"/>
                            </a:schemeClr>
                          </a:solidFill>
                          <a:latin typeface="Arial" panose="020B0604020202020204" pitchFamily="34" charset="0"/>
                          <a:cs typeface="Arial" panose="020B0604020202020204" pitchFamily="34" charset="0"/>
                          <a:sym typeface="+mn-ea"/>
                        </a:rPr>
                        <a:t> → </a:t>
                      </a:r>
                      <a:r>
                        <a:rPr lang="en-US" sz="1600" b="0">
                          <a:solidFill>
                            <a:schemeClr val="accent1">
                              <a:lumMod val="50000"/>
                            </a:schemeClr>
                          </a:solidFill>
                          <a:latin typeface="Arial" panose="020B0604020202020204" pitchFamily="34" charset="0"/>
                          <a:cs typeface="Arial" panose="020B0604020202020204" pitchFamily="34" charset="0"/>
                        </a:rPr>
                        <a:t> carbon dioxide </a:t>
                      </a:r>
                      <a:endParaRPr lang="en-US" sz="1600" b="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tr>
              <a:tr h="840740">
                <a:tc>
                  <a:txBody>
                    <a:bodyPr/>
                    <a:lstStyle/>
                    <a:p>
                      <a:pPr indent="0">
                        <a:buNone/>
                      </a:pPr>
                      <a:r>
                        <a:rPr lang="en-US" sz="1600" b="0">
                          <a:solidFill>
                            <a:schemeClr val="accent1">
                              <a:lumMod val="50000"/>
                            </a:schemeClr>
                          </a:solidFill>
                          <a:latin typeface="Arial" panose="020B0604020202020204" pitchFamily="34" charset="0"/>
                          <a:cs typeface="Arial" panose="020B0604020202020204" pitchFamily="34" charset="0"/>
                        </a:rPr>
                        <a:t>d.Hydrochloric acid tác dụng với </a:t>
                      </a:r>
                      <a:r>
                        <a:rPr lang="en-US" sz="1600" b="0" u="sng">
                          <a:solidFill>
                            <a:schemeClr val="accent1">
                              <a:lumMod val="50000"/>
                            </a:schemeClr>
                          </a:solidFill>
                          <a:latin typeface="Arial" panose="020B0604020202020204" pitchFamily="34" charset="0"/>
                          <a:cs typeface="Arial" panose="020B0604020202020204" pitchFamily="34" charset="0"/>
                        </a:rPr>
                        <a:t>calcium carbonate</a:t>
                      </a:r>
                      <a:r>
                        <a:rPr lang="en-US" sz="1600" b="0">
                          <a:solidFill>
                            <a:schemeClr val="accent1">
                              <a:lumMod val="50000"/>
                            </a:schemeClr>
                          </a:solidFill>
                          <a:latin typeface="Arial" panose="020B0604020202020204" pitchFamily="34" charset="0"/>
                          <a:cs typeface="Arial" panose="020B0604020202020204" pitchFamily="34" charset="0"/>
                        </a:rPr>
                        <a:t>tạo ra </a:t>
                      </a:r>
                      <a:r>
                        <a:rPr lang="en-US" sz="1600" b="0" u="sng">
                          <a:solidFill>
                            <a:schemeClr val="accent1">
                              <a:lumMod val="50000"/>
                            </a:schemeClr>
                          </a:solidFill>
                          <a:latin typeface="Arial" panose="020B0604020202020204" pitchFamily="34" charset="0"/>
                          <a:cs typeface="Arial" panose="020B0604020202020204" pitchFamily="34" charset="0"/>
                        </a:rPr>
                        <a:t>calcium chloride</a:t>
                      </a:r>
                      <a:r>
                        <a:rPr lang="en-US" sz="1600" b="0">
                          <a:solidFill>
                            <a:schemeClr val="accent1">
                              <a:lumMod val="50000"/>
                            </a:schemeClr>
                          </a:solidFill>
                          <a:latin typeface="Arial" panose="020B0604020202020204" pitchFamily="34" charset="0"/>
                          <a:cs typeface="Arial" panose="020B0604020202020204" pitchFamily="34" charset="0"/>
                        </a:rPr>
                        <a:t>, </a:t>
                      </a:r>
                      <a:r>
                        <a:rPr lang="en-US" sz="1600" b="0" u="sng">
                          <a:solidFill>
                            <a:schemeClr val="accent1">
                              <a:lumMod val="50000"/>
                            </a:schemeClr>
                          </a:solidFill>
                          <a:latin typeface="Arial" panose="020B0604020202020204" pitchFamily="34" charset="0"/>
                          <a:cs typeface="Arial" panose="020B0604020202020204" pitchFamily="34" charset="0"/>
                        </a:rPr>
                        <a:t>nước</a:t>
                      </a:r>
                      <a:r>
                        <a:rPr lang="en-US" sz="1600" b="0">
                          <a:solidFill>
                            <a:schemeClr val="accent1">
                              <a:lumMod val="50000"/>
                            </a:schemeClr>
                          </a:solidFill>
                          <a:latin typeface="Arial" panose="020B0604020202020204" pitchFamily="34" charset="0"/>
                          <a:cs typeface="Arial" panose="020B0604020202020204" pitchFamily="34" charset="0"/>
                        </a:rPr>
                        <a:t>và </a:t>
                      </a:r>
                      <a:r>
                        <a:rPr lang="en-US" sz="1600" b="0" u="sng">
                          <a:solidFill>
                            <a:schemeClr val="accent1">
                              <a:lumMod val="50000"/>
                            </a:schemeClr>
                          </a:solidFill>
                          <a:latin typeface="Arial" panose="020B0604020202020204" pitchFamily="34" charset="0"/>
                          <a:cs typeface="Arial" panose="020B0604020202020204" pitchFamily="34" charset="0"/>
                        </a:rPr>
                        <a:t>carbon dioxide</a:t>
                      </a:r>
                      <a:endParaRPr lang="en-US" sz="1600" b="0" u="sng">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tc>
                  <a:txBody>
                    <a:bodyPr/>
                    <a:lstStyle/>
                    <a:p>
                      <a:pPr indent="0">
                        <a:buNone/>
                      </a:pPr>
                      <a:r>
                        <a:rPr lang="en-US" sz="1600" b="0">
                          <a:solidFill>
                            <a:schemeClr val="accent1">
                              <a:lumMod val="50000"/>
                            </a:schemeClr>
                          </a:solidFill>
                          <a:latin typeface="Arial" panose="020B0604020202020204" pitchFamily="34" charset="0"/>
                          <a:cs typeface="Arial" panose="020B0604020202020204" pitchFamily="34" charset="0"/>
                        </a:rPr>
                        <a:t>x</a:t>
                      </a:r>
                      <a:endParaRPr lang="en-US" sz="1600" b="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tc>
                  <a:txBody>
                    <a:bodyPr/>
                    <a:lstStyle/>
                    <a:p>
                      <a:pPr indent="0">
                        <a:buNone/>
                      </a:pPr>
                      <a:r>
                        <a:rPr lang="en-US" sz="1600" b="0">
                          <a:solidFill>
                            <a:schemeClr val="accent1">
                              <a:lumMod val="50000"/>
                            </a:schemeClr>
                          </a:solidFill>
                          <a:latin typeface="Arial" panose="020B0604020202020204" pitchFamily="34" charset="0"/>
                          <a:cs typeface="Arial" panose="020B0604020202020204" pitchFamily="34" charset="0"/>
                        </a:rPr>
                        <a:t> </a:t>
                      </a:r>
                      <a:endParaRPr lang="en-US" sz="1600" b="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tc>
                  <a:txBody>
                    <a:bodyPr/>
                    <a:lstStyle/>
                    <a:p>
                      <a:pPr indent="0">
                        <a:buNone/>
                      </a:pPr>
                      <a:r>
                        <a:rPr lang="en-US" sz="1600" b="0" dirty="0">
                          <a:solidFill>
                            <a:schemeClr val="accent1">
                              <a:lumMod val="50000"/>
                            </a:schemeClr>
                          </a:solidFill>
                          <a:latin typeface="Arial" panose="020B0604020202020204" pitchFamily="34" charset="0"/>
                          <a:cs typeface="Arial" panose="020B0604020202020204" pitchFamily="34" charset="0"/>
                        </a:rPr>
                        <a:t>Hydrochloric acid+ calcium carbonate </a:t>
                      </a:r>
                      <a:r>
                        <a:rPr lang="en-US" sz="1600" dirty="0">
                          <a:solidFill>
                            <a:schemeClr val="accent1">
                              <a:lumMod val="50000"/>
                            </a:schemeClr>
                          </a:solidFill>
                          <a:latin typeface="Arial" panose="020B0604020202020204" pitchFamily="34" charset="0"/>
                          <a:cs typeface="Arial" panose="020B0604020202020204" pitchFamily="34" charset="0"/>
                          <a:sym typeface="+mn-ea"/>
                        </a:rPr>
                        <a:t> →  </a:t>
                      </a:r>
                      <a:r>
                        <a:rPr lang="en-US" sz="1600" b="0" dirty="0">
                          <a:solidFill>
                            <a:schemeClr val="accent1">
                              <a:lumMod val="50000"/>
                            </a:schemeClr>
                          </a:solidFill>
                          <a:latin typeface="Arial" panose="020B0604020202020204" pitchFamily="34" charset="0"/>
                          <a:cs typeface="Arial" panose="020B0604020202020204" pitchFamily="34" charset="0"/>
                        </a:rPr>
                        <a:t>calcium chloride+ </a:t>
                      </a:r>
                      <a:r>
                        <a:rPr lang="en-US" sz="1600" b="0" dirty="0" err="1">
                          <a:solidFill>
                            <a:schemeClr val="accent1">
                              <a:lumMod val="50000"/>
                            </a:schemeClr>
                          </a:solidFill>
                          <a:latin typeface="Arial" panose="020B0604020202020204" pitchFamily="34" charset="0"/>
                          <a:cs typeface="Arial" panose="020B0604020202020204" pitchFamily="34" charset="0"/>
                        </a:rPr>
                        <a:t>nước</a:t>
                      </a:r>
                      <a:r>
                        <a:rPr lang="en-US" sz="1600" b="0" dirty="0">
                          <a:solidFill>
                            <a:schemeClr val="accent1">
                              <a:lumMod val="50000"/>
                            </a:schemeClr>
                          </a:solidFill>
                          <a:latin typeface="Arial" panose="020B0604020202020204" pitchFamily="34" charset="0"/>
                          <a:cs typeface="Arial" panose="020B0604020202020204" pitchFamily="34" charset="0"/>
                        </a:rPr>
                        <a:t> + carbon dioxide </a:t>
                      </a:r>
                      <a:endParaRPr lang="en-US" sz="1600" b="0" dirty="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tr>
            </a:tbl>
          </a:graphicData>
        </a:graphic>
      </p:graphicFrame>
      <p:sp>
        <p:nvSpPr>
          <p:cNvPr id="4" name="Text Box 3"/>
          <p:cNvSpPr txBox="1"/>
          <p:nvPr/>
        </p:nvSpPr>
        <p:spPr>
          <a:xfrm>
            <a:off x="4705350" y="1004570"/>
            <a:ext cx="7617460" cy="1753235"/>
          </a:xfrm>
          <a:prstGeom prst="rect">
            <a:avLst/>
          </a:prstGeom>
          <a:noFill/>
        </p:spPr>
        <p:txBody>
          <a:bodyPr wrap="square" rtlCol="0">
            <a:spAutoFit/>
          </a:bodyPr>
          <a:lstStyle/>
          <a:p>
            <a:pPr indent="0">
              <a:buNone/>
            </a:pPr>
            <a:r>
              <a:rPr lang="en-US" b="1">
                <a:solidFill>
                  <a:srgbClr val="00B050"/>
                </a:solidFill>
                <a:latin typeface="Arial" panose="020B0604020202020204" pitchFamily="34" charset="0"/>
                <a:cs typeface="Arial" panose="020B0604020202020204" pitchFamily="34" charset="0"/>
                <a:sym typeface="+mn-ea"/>
              </a:rPr>
              <a:t>1.</a:t>
            </a:r>
            <a:endParaRPr lang="en-US" b="1">
              <a:solidFill>
                <a:srgbClr val="00B050"/>
              </a:solidFill>
              <a:latin typeface="Arial" panose="020B0604020202020204" pitchFamily="34" charset="0"/>
              <a:cs typeface="Arial" panose="020B0604020202020204" pitchFamily="34" charset="0"/>
            </a:endParaRPr>
          </a:p>
          <a:p>
            <a:pPr indent="0">
              <a:buNone/>
            </a:pPr>
            <a:r>
              <a:rPr lang="en-US" b="1">
                <a:solidFill>
                  <a:srgbClr val="00B050"/>
                </a:solidFill>
                <a:latin typeface="Arial" panose="020B0604020202020204" pitchFamily="34" charset="0"/>
                <a:cs typeface="Arial" panose="020B0604020202020204" pitchFamily="34" charset="0"/>
                <a:sym typeface="+mn-ea"/>
              </a:rPr>
              <a:t> a) Carbon + Oxygen —&gt; Carbon dioxide</a:t>
            </a:r>
            <a:endParaRPr lang="en-US" b="1">
              <a:solidFill>
                <a:srgbClr val="00B050"/>
              </a:solidFill>
              <a:latin typeface="Arial" panose="020B0604020202020204" pitchFamily="34" charset="0"/>
              <a:cs typeface="Arial" panose="020B0604020202020204" pitchFamily="34" charset="0"/>
            </a:endParaRPr>
          </a:p>
          <a:p>
            <a:pPr indent="0">
              <a:buNone/>
            </a:pPr>
            <a:r>
              <a:rPr lang="en-US" b="1">
                <a:solidFill>
                  <a:srgbClr val="00B050"/>
                </a:solidFill>
                <a:latin typeface="Arial" panose="020B0604020202020204" pitchFamily="34" charset="0"/>
                <a:cs typeface="Arial" panose="020B0604020202020204" pitchFamily="34" charset="0"/>
                <a:sym typeface="+mn-ea"/>
              </a:rPr>
              <a:t> Chất phản ứng: carbon, oxygen;    sản phẩm: carbon dioxide.</a:t>
            </a:r>
            <a:endParaRPr lang="en-US" b="1">
              <a:solidFill>
                <a:srgbClr val="00B050"/>
              </a:solidFill>
              <a:latin typeface="Arial" panose="020B0604020202020204" pitchFamily="34" charset="0"/>
              <a:cs typeface="Arial" panose="020B0604020202020204" pitchFamily="34" charset="0"/>
            </a:endParaRPr>
          </a:p>
          <a:p>
            <a:pPr indent="0">
              <a:buNone/>
            </a:pPr>
            <a:endParaRPr lang="en-US" b="1">
              <a:solidFill>
                <a:srgbClr val="00B050"/>
              </a:solidFill>
              <a:latin typeface="Arial" panose="020B0604020202020204" pitchFamily="34" charset="0"/>
              <a:cs typeface="Arial" panose="020B0604020202020204" pitchFamily="34" charset="0"/>
            </a:endParaRPr>
          </a:p>
          <a:p>
            <a:pPr indent="0">
              <a:buNone/>
            </a:pPr>
            <a:r>
              <a:rPr lang="en-US" b="1">
                <a:solidFill>
                  <a:srgbClr val="00B050"/>
                </a:solidFill>
                <a:latin typeface="Arial" panose="020B0604020202020204" pitchFamily="34" charset="0"/>
                <a:cs typeface="Arial" panose="020B0604020202020204" pitchFamily="34" charset="0"/>
                <a:sym typeface="+mn-ea"/>
              </a:rPr>
              <a:t>b) Trong quá trình phản ứng, lượng carbon và oxygen giảm dần; lượng carbon dioxide tăng dần.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grpSp>
        <p:nvGrpSpPr>
          <p:cNvPr id="14" name="组合 13"/>
          <p:cNvGrpSpPr/>
          <p:nvPr/>
        </p:nvGrpSpPr>
        <p:grpSpPr>
          <a:xfrm>
            <a:off x="1396365" y="101600"/>
            <a:ext cx="5398135" cy="965835"/>
            <a:chOff x="4838820" y="2375552"/>
            <a:chExt cx="5544616" cy="1200507"/>
          </a:xfrm>
        </p:grpSpPr>
        <p:sp>
          <p:nvSpPr>
            <p:cNvPr id="10" name="矩形 3"/>
            <p:cNvSpPr/>
            <p:nvPr/>
          </p:nvSpPr>
          <p:spPr>
            <a:xfrm>
              <a:off x="4838820" y="2375552"/>
              <a:ext cx="5544616" cy="1200507"/>
            </a:xfrm>
            <a:custGeom>
              <a:avLst/>
              <a:gdLst/>
              <a:ahLst/>
              <a:cxnLst/>
              <a:rect l="l" t="t" r="r" b="b"/>
              <a:pathLst>
                <a:path w="6025861" h="1158747">
                  <a:moveTo>
                    <a:pt x="575194" y="0"/>
                  </a:moveTo>
                  <a:lnTo>
                    <a:pt x="1992514" y="0"/>
                  </a:lnTo>
                  <a:lnTo>
                    <a:pt x="4154179" y="0"/>
                  </a:lnTo>
                  <a:lnTo>
                    <a:pt x="5571499" y="0"/>
                  </a:lnTo>
                  <a:lnTo>
                    <a:pt x="5571499" y="474"/>
                  </a:lnTo>
                  <a:lnTo>
                    <a:pt x="5639364" y="474"/>
                  </a:lnTo>
                  <a:cubicBezTo>
                    <a:pt x="5661410" y="0"/>
                    <a:pt x="5683924" y="5211"/>
                    <a:pt x="5704562" y="17528"/>
                  </a:cubicBezTo>
                  <a:cubicBezTo>
                    <a:pt x="5723793" y="28424"/>
                    <a:pt x="5739272" y="44057"/>
                    <a:pt x="5749591" y="62533"/>
                  </a:cubicBezTo>
                  <a:lnTo>
                    <a:pt x="6008038" y="514473"/>
                  </a:lnTo>
                  <a:cubicBezTo>
                    <a:pt x="6019294" y="533422"/>
                    <a:pt x="6025861" y="555687"/>
                    <a:pt x="6025861" y="579374"/>
                  </a:cubicBezTo>
                  <a:cubicBezTo>
                    <a:pt x="6025861" y="603534"/>
                    <a:pt x="6019294" y="625799"/>
                    <a:pt x="6007568" y="644749"/>
                  </a:cubicBezTo>
                  <a:lnTo>
                    <a:pt x="5749591" y="1096688"/>
                  </a:lnTo>
                  <a:cubicBezTo>
                    <a:pt x="5738803" y="1114690"/>
                    <a:pt x="5723793" y="1130324"/>
                    <a:pt x="5704562" y="1141693"/>
                  </a:cubicBezTo>
                  <a:cubicBezTo>
                    <a:pt x="5684393" y="1153536"/>
                    <a:pt x="5662348" y="1158747"/>
                    <a:pt x="5640302" y="1158273"/>
                  </a:cubicBezTo>
                  <a:lnTo>
                    <a:pt x="5571499" y="1158273"/>
                  </a:lnTo>
                  <a:lnTo>
                    <a:pt x="5571499" y="1158747"/>
                  </a:lnTo>
                  <a:lnTo>
                    <a:pt x="4154179" y="1158747"/>
                  </a:lnTo>
                  <a:lnTo>
                    <a:pt x="1992514" y="1158747"/>
                  </a:lnTo>
                  <a:lnTo>
                    <a:pt x="575194" y="1158747"/>
                  </a:lnTo>
                  <a:lnTo>
                    <a:pt x="575194" y="1158273"/>
                  </a:lnTo>
                  <a:lnTo>
                    <a:pt x="382745" y="1158273"/>
                  </a:lnTo>
                  <a:cubicBezTo>
                    <a:pt x="362107" y="1158273"/>
                    <a:pt x="340530" y="1153062"/>
                    <a:pt x="321299" y="1141693"/>
                  </a:cubicBezTo>
                  <a:cubicBezTo>
                    <a:pt x="302069" y="1130324"/>
                    <a:pt x="286590" y="1114690"/>
                    <a:pt x="276270" y="1096215"/>
                  </a:cubicBezTo>
                  <a:lnTo>
                    <a:pt x="16886" y="642380"/>
                  </a:lnTo>
                  <a:cubicBezTo>
                    <a:pt x="6098" y="623904"/>
                    <a:pt x="0" y="602587"/>
                    <a:pt x="0" y="579374"/>
                  </a:cubicBezTo>
                  <a:cubicBezTo>
                    <a:pt x="0" y="556161"/>
                    <a:pt x="6098" y="534843"/>
                    <a:pt x="16886" y="515894"/>
                  </a:cubicBezTo>
                  <a:lnTo>
                    <a:pt x="275332" y="63954"/>
                  </a:lnTo>
                  <a:cubicBezTo>
                    <a:pt x="286120" y="45478"/>
                    <a:pt x="301599" y="28898"/>
                    <a:pt x="321299" y="17528"/>
                  </a:cubicBezTo>
                  <a:cubicBezTo>
                    <a:pt x="339592" y="6633"/>
                    <a:pt x="359762" y="948"/>
                    <a:pt x="379930" y="474"/>
                  </a:cubicBezTo>
                  <a:lnTo>
                    <a:pt x="575194" y="474"/>
                  </a:lnTo>
                  <a:close/>
                </a:path>
              </a:pathLst>
            </a:custGeom>
            <a:solidFill>
              <a:srgbClr val="2DB2A4"/>
            </a:solidFill>
            <a:ln w="9525">
              <a:noFill/>
            </a:ln>
            <a:effectLst>
              <a:outerShdw blurRad="431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3"/>
            <p:cNvSpPr/>
            <p:nvPr/>
          </p:nvSpPr>
          <p:spPr>
            <a:xfrm>
              <a:off x="4945460" y="2471749"/>
              <a:ext cx="5328592" cy="1008112"/>
            </a:xfrm>
            <a:custGeom>
              <a:avLst/>
              <a:gdLst/>
              <a:ahLst/>
              <a:cxnLst/>
              <a:rect l="l" t="t" r="r" b="b"/>
              <a:pathLst>
                <a:path w="6025861" h="1158747">
                  <a:moveTo>
                    <a:pt x="575194" y="0"/>
                  </a:moveTo>
                  <a:lnTo>
                    <a:pt x="1992514" y="0"/>
                  </a:lnTo>
                  <a:lnTo>
                    <a:pt x="4154179" y="0"/>
                  </a:lnTo>
                  <a:lnTo>
                    <a:pt x="5571499" y="0"/>
                  </a:lnTo>
                  <a:lnTo>
                    <a:pt x="5571499" y="474"/>
                  </a:lnTo>
                  <a:lnTo>
                    <a:pt x="5639364" y="474"/>
                  </a:lnTo>
                  <a:cubicBezTo>
                    <a:pt x="5661410" y="0"/>
                    <a:pt x="5683924" y="5211"/>
                    <a:pt x="5704562" y="17528"/>
                  </a:cubicBezTo>
                  <a:cubicBezTo>
                    <a:pt x="5723793" y="28424"/>
                    <a:pt x="5739272" y="44057"/>
                    <a:pt x="5749591" y="62533"/>
                  </a:cubicBezTo>
                  <a:lnTo>
                    <a:pt x="6008038" y="514473"/>
                  </a:lnTo>
                  <a:cubicBezTo>
                    <a:pt x="6019294" y="533422"/>
                    <a:pt x="6025861" y="555687"/>
                    <a:pt x="6025861" y="579374"/>
                  </a:cubicBezTo>
                  <a:cubicBezTo>
                    <a:pt x="6025861" y="603534"/>
                    <a:pt x="6019294" y="625799"/>
                    <a:pt x="6007568" y="644749"/>
                  </a:cubicBezTo>
                  <a:lnTo>
                    <a:pt x="5749591" y="1096688"/>
                  </a:lnTo>
                  <a:cubicBezTo>
                    <a:pt x="5738803" y="1114690"/>
                    <a:pt x="5723793" y="1130324"/>
                    <a:pt x="5704562" y="1141693"/>
                  </a:cubicBezTo>
                  <a:cubicBezTo>
                    <a:pt x="5684393" y="1153536"/>
                    <a:pt x="5662348" y="1158747"/>
                    <a:pt x="5640302" y="1158273"/>
                  </a:cubicBezTo>
                  <a:lnTo>
                    <a:pt x="5571499" y="1158273"/>
                  </a:lnTo>
                  <a:lnTo>
                    <a:pt x="5571499" y="1158747"/>
                  </a:lnTo>
                  <a:lnTo>
                    <a:pt x="4154179" y="1158747"/>
                  </a:lnTo>
                  <a:lnTo>
                    <a:pt x="1992514" y="1158747"/>
                  </a:lnTo>
                  <a:lnTo>
                    <a:pt x="575194" y="1158747"/>
                  </a:lnTo>
                  <a:lnTo>
                    <a:pt x="575194" y="1158273"/>
                  </a:lnTo>
                  <a:lnTo>
                    <a:pt x="382745" y="1158273"/>
                  </a:lnTo>
                  <a:cubicBezTo>
                    <a:pt x="362107" y="1158273"/>
                    <a:pt x="340530" y="1153062"/>
                    <a:pt x="321299" y="1141693"/>
                  </a:cubicBezTo>
                  <a:cubicBezTo>
                    <a:pt x="302069" y="1130324"/>
                    <a:pt x="286590" y="1114690"/>
                    <a:pt x="276270" y="1096215"/>
                  </a:cubicBezTo>
                  <a:lnTo>
                    <a:pt x="16886" y="642380"/>
                  </a:lnTo>
                  <a:cubicBezTo>
                    <a:pt x="6098" y="623904"/>
                    <a:pt x="0" y="602587"/>
                    <a:pt x="0" y="579374"/>
                  </a:cubicBezTo>
                  <a:cubicBezTo>
                    <a:pt x="0" y="556161"/>
                    <a:pt x="6098" y="534843"/>
                    <a:pt x="16886" y="515894"/>
                  </a:cubicBezTo>
                  <a:lnTo>
                    <a:pt x="275332" y="63954"/>
                  </a:lnTo>
                  <a:cubicBezTo>
                    <a:pt x="286120" y="45478"/>
                    <a:pt x="301599" y="28898"/>
                    <a:pt x="321299" y="17528"/>
                  </a:cubicBezTo>
                  <a:cubicBezTo>
                    <a:pt x="339592" y="6633"/>
                    <a:pt x="359762" y="948"/>
                    <a:pt x="379930" y="474"/>
                  </a:cubicBezTo>
                  <a:lnTo>
                    <a:pt x="575194" y="474"/>
                  </a:lnTo>
                  <a:close/>
                </a:path>
              </a:pathLst>
            </a:custGeom>
            <a:blipFill>
              <a:blip r:embed="rId3"/>
              <a:stretch>
                <a:fillRect/>
              </a:stretch>
            </a:blipFill>
            <a:ln w="952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 name="组合 1"/>
          <p:cNvGrpSpPr/>
          <p:nvPr/>
        </p:nvGrpSpPr>
        <p:grpSpPr>
          <a:xfrm>
            <a:off x="469900" y="-53975"/>
            <a:ext cx="1388110" cy="1120140"/>
            <a:chOff x="2713211" y="1988840"/>
            <a:chExt cx="1610824" cy="1452335"/>
          </a:xfrm>
        </p:grpSpPr>
        <p:sp>
          <p:nvSpPr>
            <p:cNvPr id="3" name="Freeform 5"/>
            <p:cNvSpPr/>
            <p:nvPr/>
          </p:nvSpPr>
          <p:spPr bwMode="auto">
            <a:xfrm>
              <a:off x="2713211" y="1988840"/>
              <a:ext cx="1610824" cy="145233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2DB2A4"/>
            </a:solidFill>
            <a:ln w="9525" cap="flat">
              <a:noFill/>
              <a:prstDash val="solid"/>
              <a:miter lim="800000"/>
            </a:ln>
            <a:effectLst>
              <a:outerShdw blurRad="431800" dist="88900" dir="2700000" algn="tl" rotWithShape="0">
                <a:prstClr val="black">
                  <a:alpha val="40000"/>
                </a:prstClr>
              </a:outerShdw>
            </a:effectLst>
          </p:spPr>
          <p:txBody>
            <a:bodyPr vert="horz" wrap="square" lIns="91425" tIns="45712" rIns="91425" bIns="45712" numCol="1" anchor="t" anchorCtr="0" compatLnSpc="1"/>
            <a:lstStyle/>
            <a:p>
              <a:endParaRPr lang="zh-CN" altLang="en-US"/>
            </a:p>
          </p:txBody>
        </p:sp>
        <p:sp>
          <p:nvSpPr>
            <p:cNvPr id="4" name="Freeform 5"/>
            <p:cNvSpPr/>
            <p:nvPr/>
          </p:nvSpPr>
          <p:spPr bwMode="auto">
            <a:xfrm>
              <a:off x="2838739" y="2087520"/>
              <a:ext cx="1359768" cy="125497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blipFill>
              <a:blip r:embed="rId3"/>
              <a:stretch>
                <a:fillRect l="-167158" t="-31921" r="-198372" b="-151558"/>
              </a:stretch>
            </a:blipFill>
            <a:ln w="9525" cap="flat">
              <a:noFill/>
              <a:prstDash val="solid"/>
              <a:miter lim="800000"/>
            </a:ln>
            <a:effectLst>
              <a:outerShdw blurRad="50800" dist="38100" dir="2700000" algn="tl" rotWithShape="0">
                <a:prstClr val="black">
                  <a:alpha val="40000"/>
                </a:prstClr>
              </a:outerShdw>
            </a:effectLst>
          </p:spPr>
          <p:txBody>
            <a:bodyPr vert="horz" wrap="square" lIns="91425" tIns="45712" rIns="91425" bIns="45712" numCol="1" anchor="t" anchorCtr="0" compatLnSpc="1"/>
            <a:lstStyle/>
            <a:p>
              <a:endParaRPr lang="zh-CN" altLang="en-US"/>
            </a:p>
          </p:txBody>
        </p:sp>
      </p:grpSp>
      <p:sp>
        <p:nvSpPr>
          <p:cNvPr id="15" name="文本框 52"/>
          <p:cNvSpPr txBox="1"/>
          <p:nvPr/>
        </p:nvSpPr>
        <p:spPr>
          <a:xfrm>
            <a:off x="2052955" y="297180"/>
            <a:ext cx="4635500" cy="521970"/>
          </a:xfrm>
          <a:prstGeom prst="rect">
            <a:avLst/>
          </a:prstGeom>
          <a:noFill/>
        </p:spPr>
        <p:txBody>
          <a:bodyPr wrap="square" rtlCol="0">
            <a:spAutoFit/>
          </a:bodyPr>
          <a:lstStyle/>
          <a:p>
            <a:pPr algn="ctr"/>
            <a:r>
              <a:rPr lang="en-US" altLang="zh-CN" sz="2800" b="1" dirty="0">
                <a:solidFill>
                  <a:schemeClr val="accent5">
                    <a:lumMod val="75000"/>
                  </a:schemeClr>
                </a:solidFill>
                <a:latin typeface="Arial" panose="020B0604020202020204" pitchFamily="34" charset="0"/>
                <a:ea typeface="Microsoft YaHei" panose="020B0503020204020204" charset="-122"/>
                <a:cs typeface="Arial" panose="020B0604020202020204" pitchFamily="34" charset="0"/>
                <a:sym typeface="+mn-ea"/>
              </a:rPr>
              <a:t>Phản ứng hóa học</a:t>
            </a:r>
          </a:p>
        </p:txBody>
      </p:sp>
      <p:sp>
        <p:nvSpPr>
          <p:cNvPr id="12" name="文本框 52"/>
          <p:cNvSpPr txBox="1"/>
          <p:nvPr/>
        </p:nvSpPr>
        <p:spPr>
          <a:xfrm>
            <a:off x="469265" y="217170"/>
            <a:ext cx="1492250" cy="645160"/>
          </a:xfrm>
          <a:prstGeom prst="rect">
            <a:avLst/>
          </a:prstGeom>
          <a:noFill/>
        </p:spPr>
        <p:txBody>
          <a:bodyPr wrap="square" rtlCol="0">
            <a:spAutoFit/>
          </a:bodyPr>
          <a:lstStyle/>
          <a:p>
            <a:pPr algn="ctr"/>
            <a:r>
              <a:rPr lang="en-US" altLang="zh-CN" sz="3600" b="1" dirty="0">
                <a:solidFill>
                  <a:srgbClr val="F77A08"/>
                </a:solidFill>
                <a:latin typeface="Microsoft YaHei" panose="020B0503020204020204" charset="-122"/>
                <a:ea typeface="Microsoft YaHei" panose="020B0503020204020204" charset="-122"/>
              </a:rPr>
              <a:t>II.</a:t>
            </a:r>
          </a:p>
        </p:txBody>
      </p:sp>
      <p:sp>
        <p:nvSpPr>
          <p:cNvPr id="26" name="圆角矩形 25"/>
          <p:cNvSpPr/>
          <p:nvPr/>
        </p:nvSpPr>
        <p:spPr>
          <a:xfrm>
            <a:off x="1500505" y="1067435"/>
            <a:ext cx="4081780" cy="504190"/>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23850"/>
            <a:r>
              <a:rPr lang="en-US" altLang="zh-CN" sz="2400" b="1" dirty="0">
                <a:solidFill>
                  <a:schemeClr val="accent6">
                    <a:lumMod val="50000"/>
                  </a:schemeClr>
                </a:solidFill>
                <a:latin typeface="Microsoft YaHei" panose="020B0503020204020204" charset="-122"/>
                <a:ea typeface="Microsoft YaHei" panose="020B0503020204020204" charset="-122"/>
              </a:rPr>
              <a:t>      </a:t>
            </a:r>
            <a:r>
              <a:rPr lang="en-US" altLang="zh-CN" sz="2800" b="1" dirty="0">
                <a:solidFill>
                  <a:schemeClr val="accent6">
                    <a:lumMod val="50000"/>
                  </a:schemeClr>
                </a:solidFill>
                <a:latin typeface="Microsoft YaHei" panose="020B0503020204020204" charset="-122"/>
                <a:ea typeface="Microsoft YaHei" panose="020B0503020204020204" charset="-122"/>
              </a:rPr>
              <a:t>  Khái niệm :</a:t>
            </a:r>
          </a:p>
        </p:txBody>
      </p:sp>
      <p:sp>
        <p:nvSpPr>
          <p:cNvPr id="45" name="圆角矩形 44"/>
          <p:cNvSpPr/>
          <p:nvPr/>
        </p:nvSpPr>
        <p:spPr>
          <a:xfrm>
            <a:off x="469900" y="989965"/>
            <a:ext cx="1520190" cy="484505"/>
          </a:xfrm>
          <a:prstGeom prst="roundRect">
            <a:avLst>
              <a:gd name="adj" fmla="val 9725"/>
            </a:avLst>
          </a:prstGeom>
          <a:solidFill>
            <a:srgbClr val="2DB2A4"/>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chemeClr val="bg1"/>
                </a:solidFill>
                <a:latin typeface="Impact" panose="020B0806030902050204" charset="0"/>
                <a:ea typeface="Microsoft YaHei" panose="020B0503020204020204" charset="-122"/>
              </a:rPr>
              <a:t>1</a:t>
            </a:r>
            <a:endParaRPr lang="zh-CN" altLang="en-US" sz="2400" dirty="0">
              <a:solidFill>
                <a:schemeClr val="bg1"/>
              </a:solidFill>
              <a:latin typeface="Impact" panose="020B0806030902050204" charset="0"/>
              <a:ea typeface="Microsoft YaHei" panose="020B0503020204020204" charset="-122"/>
            </a:endParaRPr>
          </a:p>
        </p:txBody>
      </p:sp>
      <p:sp>
        <p:nvSpPr>
          <p:cNvPr id="6" name="圆角矩形 25"/>
          <p:cNvSpPr/>
          <p:nvPr/>
        </p:nvSpPr>
        <p:spPr>
          <a:xfrm>
            <a:off x="1602105" y="2012315"/>
            <a:ext cx="7185025" cy="504190"/>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23850"/>
            <a:r>
              <a:rPr lang="en-US" altLang="zh-CN" sz="2400" b="1" dirty="0">
                <a:solidFill>
                  <a:schemeClr val="accent6">
                    <a:lumMod val="50000"/>
                  </a:schemeClr>
                </a:solidFill>
                <a:latin typeface="Microsoft YaHei" panose="020B0503020204020204" charset="-122"/>
                <a:ea typeface="Microsoft YaHei" panose="020B0503020204020204" charset="-122"/>
              </a:rPr>
              <a:t>      </a:t>
            </a:r>
            <a:r>
              <a:rPr lang="en-US" altLang="zh-CN" sz="2800" b="1" dirty="0">
                <a:gradFill>
                  <a:gsLst>
                    <a:gs pos="0">
                      <a:srgbClr val="FE4444"/>
                    </a:gs>
                    <a:gs pos="100000">
                      <a:srgbClr val="832B2B"/>
                    </a:gs>
                  </a:gsLst>
                  <a:lin scaled="0"/>
                </a:gradFill>
                <a:latin typeface="Microsoft YaHei" panose="020B0503020204020204" charset="-122"/>
                <a:ea typeface="Microsoft YaHei" panose="020B0503020204020204" charset="-122"/>
              </a:rPr>
              <a:t>Diễn biến của phản ứng hóa học :</a:t>
            </a:r>
          </a:p>
        </p:txBody>
      </p:sp>
      <p:sp>
        <p:nvSpPr>
          <p:cNvPr id="7" name="圆角矩形 44"/>
          <p:cNvSpPr/>
          <p:nvPr/>
        </p:nvSpPr>
        <p:spPr>
          <a:xfrm>
            <a:off x="469900" y="2012315"/>
            <a:ext cx="1520190" cy="484505"/>
          </a:xfrm>
          <a:prstGeom prst="roundRect">
            <a:avLst>
              <a:gd name="adj" fmla="val 9725"/>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altLang="zh-CN" sz="2400" dirty="0">
                <a:solidFill>
                  <a:schemeClr val="bg1"/>
                </a:solidFill>
                <a:latin typeface="Impact" panose="020B0806030902050204" charset="0"/>
                <a:ea typeface="Microsoft YaHei" panose="020B0503020204020204" charset="-122"/>
              </a:rPr>
              <a:t>2</a:t>
            </a:r>
          </a:p>
        </p:txBody>
      </p:sp>
    </p:spTree>
  </p:cSld>
  <p:clrMapOvr>
    <a:masterClrMapping/>
  </p:clrMapOvr>
  <p:transition>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ircle(in)">
                                      <p:cBhvr>
                                        <p:cTn id="13" dur="20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mph" presetSubtype="1" grpId="1" nodeType="clickEffect">
                                  <p:stCondLst>
                                    <p:cond delay="0"/>
                                  </p:stCondLst>
                                  <p:childTnLst>
                                    <p:set>
                                      <p:cBhvr override="childStyle">
                                        <p:cTn id="17" dur="indefinite"/>
                                        <p:tgtEl>
                                          <p:spTgt spid="6"/>
                                        </p:tgtEl>
                                        <p:attrNameLst>
                                          <p:attrName>style.fontStyle</p:attrName>
                                        </p:attrNameLst>
                                      </p:cBhvr>
                                      <p:to>
                                        <p:strVal val="normal"/>
                                      </p:to>
                                    </p:set>
                                    <p:set>
                                      <p:cBhvr override="childStyle">
                                        <p:cTn id="18" dur="indefinite"/>
                                        <p:tgtEl>
                                          <p:spTgt spid="6"/>
                                        </p:tgtEl>
                                        <p:attrNameLst>
                                          <p:attrName>style.fontWeight</p:attrName>
                                        </p:attrNameLst>
                                      </p:cBhvr>
                                      <p:to>
                                        <p:strVal val="bold"/>
                                      </p:to>
                                    </p:set>
                                    <p:set>
                                      <p:cBhvr override="childStyle">
                                        <p:cTn id="19" dur="indefinite"/>
                                        <p:tgtEl>
                                          <p:spTgt spid="6"/>
                                        </p:tgtEl>
                                        <p:attrNameLst>
                                          <p:attrName>style.textDecorationUnderline</p:attrName>
                                        </p:attrNameLst>
                                      </p:cBhvr>
                                      <p:to>
                                        <p:strVal val="false"/>
                                      </p:to>
                                    </p:se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2"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fltVal val="0"/>
                                          </p:val>
                                        </p:tav>
                                        <p:tav tm="100000">
                                          <p:val>
                                            <p:strVal val="#ppt_h"/>
                                          </p:val>
                                        </p:tav>
                                      </p:tavLst>
                                    </p:anim>
                                    <p:animEffect transition="in" filter="fade">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6" grpId="2" animBg="1"/>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2" name="图片 1" descr="1"/>
          <p:cNvPicPr>
            <a:picLocks noChangeAspect="1"/>
          </p:cNvPicPr>
          <p:nvPr/>
        </p:nvPicPr>
        <p:blipFill>
          <a:blip r:embed="rId3"/>
          <a:stretch>
            <a:fillRect/>
          </a:stretch>
        </p:blipFill>
        <p:spPr>
          <a:xfrm flipH="1">
            <a:off x="-1581150" y="1135380"/>
            <a:ext cx="5812790" cy="6280150"/>
          </a:xfrm>
          <a:prstGeom prst="rect">
            <a:avLst/>
          </a:prstGeom>
        </p:spPr>
      </p:pic>
      <p:grpSp>
        <p:nvGrpSpPr>
          <p:cNvPr id="19" name="组合 10"/>
          <p:cNvGrpSpPr/>
          <p:nvPr/>
        </p:nvGrpSpPr>
        <p:grpSpPr>
          <a:xfrm>
            <a:off x="3533141" y="1689735"/>
            <a:ext cx="8658224" cy="998855"/>
            <a:chOff x="4691034" y="1878985"/>
            <a:chExt cx="7664658" cy="998855"/>
          </a:xfrm>
        </p:grpSpPr>
        <p:sp>
          <p:nvSpPr>
            <p:cNvPr id="20" name="圆角矩形 25"/>
            <p:cNvSpPr/>
            <p:nvPr/>
          </p:nvSpPr>
          <p:spPr>
            <a:xfrm>
              <a:off x="4816951" y="1978045"/>
              <a:ext cx="7538741" cy="899795"/>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23850"/>
              <a:r>
                <a:rPr lang="en-US" altLang="zh-CN" sz="2400" dirty="0">
                  <a:solidFill>
                    <a:schemeClr val="tx1">
                      <a:lumMod val="75000"/>
                      <a:lumOff val="25000"/>
                    </a:schemeClr>
                  </a:solidFill>
                  <a:latin typeface="Microsoft YaHei" panose="020B0503020204020204" charset="-122"/>
                  <a:ea typeface="Microsoft YaHei" panose="020B0503020204020204" charset="-122"/>
                </a:rPr>
                <a:t>               </a:t>
              </a:r>
              <a:r>
                <a:rPr lang="en-US" altLang="zh-CN" sz="3000" b="1" dirty="0">
                  <a:solidFill>
                    <a:schemeClr val="accent4">
                      <a:lumMod val="50000"/>
                    </a:schemeClr>
                  </a:solidFill>
                  <a:latin typeface="Microsoft YaHei" panose="020B0503020204020204" charset="-122"/>
                  <a:ea typeface="Microsoft YaHei" panose="020B0503020204020204" charset="-122"/>
                </a:rPr>
                <a:t>Biến đổi vật lý và biến đổi hóa học</a:t>
              </a:r>
            </a:p>
          </p:txBody>
        </p:sp>
        <p:sp>
          <p:nvSpPr>
            <p:cNvPr id="45" name="圆角矩形 44"/>
            <p:cNvSpPr/>
            <p:nvPr/>
          </p:nvSpPr>
          <p:spPr>
            <a:xfrm>
              <a:off x="4691034" y="1878985"/>
              <a:ext cx="1649293" cy="484505"/>
            </a:xfrm>
            <a:prstGeom prst="roundRect">
              <a:avLst>
                <a:gd name="adj" fmla="val 9725"/>
              </a:avLst>
            </a:prstGeom>
            <a:solidFill>
              <a:srgbClr val="2DB2A4"/>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chemeClr val="bg1"/>
                  </a:solidFill>
                  <a:latin typeface="Impact" panose="020B0806030902050204" charset="0"/>
                  <a:ea typeface="Microsoft YaHei" panose="020B0503020204020204" charset="-122"/>
                </a:rPr>
                <a:t>I</a:t>
              </a:r>
            </a:p>
          </p:txBody>
        </p:sp>
      </p:grpSp>
      <p:grpSp>
        <p:nvGrpSpPr>
          <p:cNvPr id="46" name="组合 10"/>
          <p:cNvGrpSpPr/>
          <p:nvPr/>
        </p:nvGrpSpPr>
        <p:grpSpPr>
          <a:xfrm>
            <a:off x="3533775" y="2822575"/>
            <a:ext cx="8067675" cy="736600"/>
            <a:chOff x="4874403" y="1988840"/>
            <a:chExt cx="7213640" cy="736573"/>
          </a:xfrm>
        </p:grpSpPr>
        <p:sp>
          <p:nvSpPr>
            <p:cNvPr id="47" name="圆角矩形 25"/>
            <p:cNvSpPr/>
            <p:nvPr/>
          </p:nvSpPr>
          <p:spPr>
            <a:xfrm>
              <a:off x="4874443" y="2221357"/>
              <a:ext cx="7213600" cy="504056"/>
            </a:xfrm>
            <a:prstGeom prst="roundRect">
              <a:avLst/>
            </a:prstGeom>
            <a:solidFill>
              <a:schemeClr val="bg1"/>
            </a:solidFill>
            <a:ln>
              <a:solidFill>
                <a:srgbClr val="F77A0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23850"/>
              <a:r>
                <a:rPr lang="en-US" altLang="zh-CN" sz="2400" dirty="0">
                  <a:solidFill>
                    <a:schemeClr val="tx1">
                      <a:lumMod val="75000"/>
                      <a:lumOff val="25000"/>
                    </a:schemeClr>
                  </a:solidFill>
                  <a:latin typeface="Microsoft YaHei" panose="020B0503020204020204" charset="-122"/>
                  <a:ea typeface="Microsoft YaHei" panose="020B0503020204020204" charset="-122"/>
                </a:rPr>
                <a:t>                  </a:t>
              </a:r>
              <a:r>
                <a:rPr lang="en-US" altLang="zh-CN" sz="3000" b="1" dirty="0">
                  <a:solidFill>
                    <a:schemeClr val="accent5">
                      <a:lumMod val="75000"/>
                    </a:schemeClr>
                  </a:solidFill>
                  <a:latin typeface="Microsoft YaHei" panose="020B0503020204020204" charset="-122"/>
                  <a:ea typeface="Microsoft YaHei" panose="020B0503020204020204" charset="-122"/>
                </a:rPr>
                <a:t>Phản ứng hóa học</a:t>
              </a:r>
              <a:r>
                <a:rPr lang="en-US" altLang="zh-CN" sz="2800" dirty="0">
                  <a:solidFill>
                    <a:schemeClr val="tx1">
                      <a:lumMod val="75000"/>
                      <a:lumOff val="25000"/>
                    </a:schemeClr>
                  </a:solidFill>
                  <a:latin typeface="Microsoft YaHei" panose="020B0503020204020204" charset="-122"/>
                  <a:ea typeface="Microsoft YaHei" panose="020B0503020204020204" charset="-122"/>
                </a:rPr>
                <a:t> </a:t>
              </a:r>
            </a:p>
          </p:txBody>
        </p:sp>
        <p:sp>
          <p:nvSpPr>
            <p:cNvPr id="48" name="圆角矩形 5"/>
            <p:cNvSpPr/>
            <p:nvPr/>
          </p:nvSpPr>
          <p:spPr>
            <a:xfrm>
              <a:off x="4874403" y="1988840"/>
              <a:ext cx="1665298" cy="484487"/>
            </a:xfrm>
            <a:prstGeom prst="roundRect">
              <a:avLst>
                <a:gd name="adj" fmla="val 9725"/>
              </a:avLst>
            </a:prstGeom>
            <a:solidFill>
              <a:srgbClr val="F77A08"/>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chemeClr val="bg1"/>
                  </a:solidFill>
                  <a:latin typeface="Impact" panose="020B0806030902050204" charset="0"/>
                  <a:ea typeface="Microsoft YaHei" panose="020B0503020204020204" charset="-122"/>
                </a:rPr>
                <a:t>II</a:t>
              </a:r>
            </a:p>
          </p:txBody>
        </p:sp>
      </p:grpSp>
      <p:sp>
        <p:nvSpPr>
          <p:cNvPr id="3" name="Text Box 2"/>
          <p:cNvSpPr txBox="1"/>
          <p:nvPr/>
        </p:nvSpPr>
        <p:spPr>
          <a:xfrm>
            <a:off x="2023110" y="102235"/>
            <a:ext cx="8794750" cy="706755"/>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indent="0"/>
            <a:r>
              <a:rPr lang="en-US" sz="40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2: Hình thành kiến thức</a:t>
            </a:r>
          </a:p>
        </p:txBody>
      </p:sp>
      <p:grpSp>
        <p:nvGrpSpPr>
          <p:cNvPr id="4" name="组合 10"/>
          <p:cNvGrpSpPr/>
          <p:nvPr/>
        </p:nvGrpSpPr>
        <p:grpSpPr>
          <a:xfrm>
            <a:off x="3431541" y="3743960"/>
            <a:ext cx="8831580" cy="808355"/>
            <a:chOff x="4710158" y="1653560"/>
            <a:chExt cx="7377362" cy="808355"/>
          </a:xfrm>
        </p:grpSpPr>
        <p:sp>
          <p:nvSpPr>
            <p:cNvPr id="5" name="圆角矩形 25"/>
            <p:cNvSpPr/>
            <p:nvPr/>
          </p:nvSpPr>
          <p:spPr>
            <a:xfrm>
              <a:off x="4913847" y="1653560"/>
              <a:ext cx="7173673" cy="808355"/>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23850"/>
              <a:r>
                <a:rPr lang="en-US" altLang="zh-CN" sz="2400" dirty="0">
                  <a:solidFill>
                    <a:schemeClr val="tx1">
                      <a:lumMod val="75000"/>
                      <a:lumOff val="25000"/>
                    </a:schemeClr>
                  </a:solidFill>
                  <a:latin typeface="Microsoft YaHei" panose="020B0503020204020204" charset="-122"/>
                  <a:ea typeface="Microsoft YaHei" panose="020B0503020204020204" charset="-122"/>
                </a:rPr>
                <a:t>              </a:t>
              </a:r>
              <a:r>
                <a:rPr lang="en-US" altLang="zh-CN" sz="3000" b="1" dirty="0">
                  <a:solidFill>
                    <a:schemeClr val="accent4">
                      <a:lumMod val="50000"/>
                    </a:schemeClr>
                  </a:solidFill>
                  <a:latin typeface="Microsoft YaHei" panose="020B0503020204020204" charset="-122"/>
                  <a:ea typeface="Microsoft YaHei" panose="020B0503020204020204" charset="-122"/>
                </a:rPr>
                <a:t>Năng lượng của phản ứng hóa học</a:t>
              </a:r>
            </a:p>
          </p:txBody>
        </p:sp>
        <p:sp>
          <p:nvSpPr>
            <p:cNvPr id="6" name="圆角矩形 44"/>
            <p:cNvSpPr/>
            <p:nvPr/>
          </p:nvSpPr>
          <p:spPr>
            <a:xfrm>
              <a:off x="4710158" y="1730395"/>
              <a:ext cx="1555251" cy="484505"/>
            </a:xfrm>
            <a:prstGeom prst="roundRect">
              <a:avLst>
                <a:gd name="adj" fmla="val 9725"/>
              </a:avLst>
            </a:prstGeom>
            <a:solidFill>
              <a:srgbClr val="2DB2A4"/>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chemeClr val="bg1"/>
                  </a:solidFill>
                  <a:latin typeface="Impact" panose="020B0806030902050204" charset="0"/>
                  <a:ea typeface="Microsoft YaHei" panose="020B0503020204020204" charset="-122"/>
                </a:rPr>
                <a:t>III</a:t>
              </a:r>
            </a:p>
          </p:txBody>
        </p:sp>
      </p:grpSp>
    </p:spTree>
  </p:cSld>
  <p:clrMapOvr>
    <a:masterClrMapping/>
  </p:clrMapOvr>
  <p:transition advTm="3791">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1+#ppt_w/2"/>
                                          </p:val>
                                        </p:tav>
                                        <p:tav tm="100000">
                                          <p:val>
                                            <p:strVal val="#ppt_x"/>
                                          </p:val>
                                        </p:tav>
                                      </p:tavLst>
                                    </p:anim>
                                    <p:anim calcmode="lin" valueType="num">
                                      <p:cBhvr additive="base">
                                        <p:cTn id="8" dur="500" fill="hold"/>
                                        <p:tgtEl>
                                          <p:spTgt spid="1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decel="100000" fill="hold" nodeType="afterEffect">
                                  <p:stCondLst>
                                    <p:cond delay="0"/>
                                  </p:stCondLst>
                                  <p:childTnLst>
                                    <p:set>
                                      <p:cBhvr>
                                        <p:cTn id="11" dur="1" fill="hold">
                                          <p:stCondLst>
                                            <p:cond delay="0"/>
                                          </p:stCondLst>
                                        </p:cTn>
                                        <p:tgtEl>
                                          <p:spTgt spid="46"/>
                                        </p:tgtEl>
                                        <p:attrNameLst>
                                          <p:attrName>style.visibility</p:attrName>
                                        </p:attrNameLst>
                                      </p:cBhvr>
                                      <p:to>
                                        <p:strVal val="visible"/>
                                      </p:to>
                                    </p:set>
                                    <p:anim calcmode="lin" valueType="num">
                                      <p:cBhvr additive="base">
                                        <p:cTn id="12" dur="500" fill="hold"/>
                                        <p:tgtEl>
                                          <p:spTgt spid="46"/>
                                        </p:tgtEl>
                                        <p:attrNameLst>
                                          <p:attrName>ppt_x</p:attrName>
                                        </p:attrNameLst>
                                      </p:cBhvr>
                                      <p:tavLst>
                                        <p:tav tm="0">
                                          <p:val>
                                            <p:strVal val="0-#ppt_w/2"/>
                                          </p:val>
                                        </p:tav>
                                        <p:tav tm="100000">
                                          <p:val>
                                            <p:strVal val="#ppt_x"/>
                                          </p:val>
                                        </p:tav>
                                      </p:tavLst>
                                    </p:anim>
                                    <p:anim calcmode="lin" valueType="num">
                                      <p:cBhvr additive="base">
                                        <p:cTn id="13" dur="500" fill="hold"/>
                                        <p:tgtEl>
                                          <p:spTgt spid="46"/>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decel="100000"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1+#ppt_w/2"/>
                                          </p:val>
                                        </p:tav>
                                        <p:tav tm="100000">
                                          <p:val>
                                            <p:strVal val="#ppt_x"/>
                                          </p:val>
                                        </p:tav>
                                      </p:tavLst>
                                    </p:anim>
                                    <p:anim calcmode="lin" valueType="num">
                                      <p:cBhvr additive="base">
                                        <p:cTn id="1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1477645" y="159385"/>
            <a:ext cx="8364220" cy="829945"/>
          </a:xfrm>
          <a:prstGeom prst="rect">
            <a:avLst/>
          </a:prstGeom>
          <a:noFill/>
          <a:ln w="9525">
            <a:noFill/>
          </a:ln>
        </p:spPr>
        <p:txBody>
          <a:bodyPr wrap="square">
            <a:spAutoFit/>
          </a:bodyPr>
          <a:lstStyle/>
          <a:p>
            <a:pPr indent="0"/>
            <a:r>
              <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1:   Mở đầu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 y="-73025"/>
            <a:ext cx="12270105" cy="6931660"/>
          </a:xfrm>
          <a:prstGeom prst="rect">
            <a:avLst/>
          </a:prstGeom>
        </p:spPr>
      </p:pic>
      <p:pic>
        <p:nvPicPr>
          <p:cNvPr id="22530" name="Picture 2" descr="F:\1-原创素材\1_mm1102\PPT\PPT_014\materaials\pageimg_g1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780155" cy="3707765"/>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
        <p:nvSpPr>
          <p:cNvPr id="8" name="Text Box 7"/>
          <p:cNvSpPr txBox="1"/>
          <p:nvPr/>
        </p:nvSpPr>
        <p:spPr>
          <a:xfrm>
            <a:off x="469265" y="1745615"/>
            <a:ext cx="3094990" cy="2245360"/>
          </a:xfrm>
          <a:prstGeom prst="rect">
            <a:avLst/>
          </a:prstGeom>
          <a:noFill/>
          <a:ln w="9525">
            <a:noFill/>
          </a:ln>
        </p:spPr>
        <p:txBody>
          <a:bodyPr wrap="square">
            <a:spAutoFit/>
          </a:bodyPr>
          <a:lstStyle/>
          <a:p>
            <a:pPr indent="0" algn="ctr"/>
            <a:r>
              <a:rPr lang="en-US" sz="2800" b="0">
                <a:solidFill>
                  <a:schemeClr val="accent2">
                    <a:lumMod val="75000"/>
                  </a:schemeClr>
                </a:solidFill>
                <a:latin typeface="Arial" panose="020B0604020202020204" pitchFamily="34" charset="0"/>
                <a:cs typeface="Arial" panose="020B0604020202020204" pitchFamily="34" charset="0"/>
              </a:rPr>
              <a:t>  </a:t>
            </a:r>
            <a:r>
              <a:rPr lang="en-US" sz="2800" b="1">
                <a:solidFill>
                  <a:schemeClr val="accent2">
                    <a:lumMod val="75000"/>
                  </a:schemeClr>
                </a:solidFill>
                <a:latin typeface="Arial" panose="020B0604020202020204" pitchFamily="34" charset="0"/>
                <a:cs typeface="Arial" panose="020B0604020202020204" pitchFamily="34" charset="0"/>
              </a:rPr>
              <a:t>Hoạt động nhóm đôi, quan sát hình sau rồi trả lời câu hỏi</a:t>
            </a:r>
            <a:r>
              <a:rPr lang="en-US" sz="2800" b="1">
                <a:solidFill>
                  <a:schemeClr val="accent2">
                    <a:lumMod val="50000"/>
                  </a:schemeClr>
                </a:solidFill>
                <a:latin typeface="Arial" panose="020B0604020202020204" pitchFamily="34" charset="0"/>
                <a:cs typeface="Arial" panose="020B0604020202020204" pitchFamily="34" charset="0"/>
              </a:rPr>
              <a:t>:</a:t>
            </a:r>
          </a:p>
          <a:p>
            <a:pPr indent="0"/>
            <a:endParaRPr lang="en-US" sz="2800" b="1">
              <a:solidFill>
                <a:schemeClr val="accent2">
                  <a:lumMod val="50000"/>
                </a:schemeClr>
              </a:solidFill>
              <a:latin typeface="Arial" panose="020B0604020202020204" pitchFamily="34" charset="0"/>
              <a:cs typeface="Arial" panose="020B0604020202020204" pitchFamily="34" charset="0"/>
            </a:endParaRPr>
          </a:p>
        </p:txBody>
      </p:sp>
      <p:graphicFrame>
        <p:nvGraphicFramePr>
          <p:cNvPr id="4" name="Table 3"/>
          <p:cNvGraphicFramePr/>
          <p:nvPr/>
        </p:nvGraphicFramePr>
        <p:xfrm>
          <a:off x="3556000" y="1109345"/>
          <a:ext cx="416560" cy="731520"/>
        </p:xfrm>
        <a:graphic>
          <a:graphicData uri="http://schemas.openxmlformats.org/drawingml/2006/table">
            <a:tbl>
              <a:tblPr firstRow="1" bandRow="1">
                <a:tableStyleId>{5940675A-B579-460E-94D1-54222C63F5DA}</a:tableStyleId>
              </a:tblPr>
              <a:tblGrid>
                <a:gridCol w="208280"/>
                <a:gridCol w="208280"/>
              </a:tblGrid>
              <a:tr h="0">
                <a:tc>
                  <a:txBody>
                    <a:bodyPr/>
                    <a:lstStyle/>
                    <a:p>
                      <a:pPr indent="0">
                        <a:buNone/>
                      </a:pPr>
                      <a:endParaRPr lang="en-US" b="0"/>
                    </a:p>
                  </a:txBody>
                  <a:tcPr>
                    <a:lnL>
                      <a:noFill/>
                    </a:lnL>
                    <a:lnR>
                      <a:noFill/>
                    </a:lnR>
                    <a:lnT cap="flat">
                      <a:noFill/>
                    </a:lnT>
                    <a:lnB cap="flat">
                      <a:noFill/>
                    </a:lnB>
                    <a:lnTlToBr>
                      <a:noFill/>
                    </a:lnTlToBr>
                    <a:lnBlToTr>
                      <a:noFill/>
                    </a:lnBlToTr>
                    <a:noFill/>
                  </a:tcPr>
                </a:tc>
                <a:tc>
                  <a:txBody>
                    <a:bodyPr/>
                    <a:lstStyle/>
                    <a:p>
                      <a:pPr>
                        <a:buNone/>
                      </a:pPr>
                      <a:endParaRPr lang="en-US"/>
                    </a:p>
                  </a:txBody>
                  <a:tcPr>
                    <a:lnL>
                      <a:noFill/>
                    </a:lnL>
                    <a:lnR>
                      <a:noFill/>
                    </a:lnR>
                    <a:lnT>
                      <a:noFill/>
                    </a:lnT>
                    <a:lnB cap="flat">
                      <a:noFill/>
                    </a:lnB>
                    <a:lnTlToBr>
                      <a:noFill/>
                    </a:lnTlToBr>
                    <a:lnBlToTr>
                      <a:noFill/>
                    </a:lnBlToTr>
                    <a:solidFill>
                      <a:srgbClr val="FFFFFF"/>
                    </a:solidFill>
                  </a:tcPr>
                </a:tc>
              </a:tr>
              <a:tr h="0">
                <a:tc>
                  <a:txBody>
                    <a:bodyPr/>
                    <a:lstStyle/>
                    <a:p>
                      <a:pPr indent="0">
                        <a:buNone/>
                      </a:pPr>
                      <a:endParaRPr lang="en-US"/>
                    </a:p>
                  </a:txBody>
                  <a:tcPr>
                    <a:lnL>
                      <a:noFill/>
                    </a:lnL>
                    <a:lnR>
                      <a:noFill/>
                    </a:lnR>
                    <a:lnT cap="flat">
                      <a:noFill/>
                    </a:lnT>
                    <a:lnB cap="flat">
                      <a:noFill/>
                    </a:lnB>
                    <a:lnTlToBr>
                      <a:noFill/>
                    </a:lnTlToBr>
                    <a:lnBlToTr>
                      <a:noFill/>
                    </a:lnBlToTr>
                    <a:noFill/>
                  </a:tcPr>
                </a:tc>
                <a:tc>
                  <a:txBody>
                    <a:bodyPr/>
                    <a:lstStyle/>
                    <a:p>
                      <a:pPr indent="0">
                        <a:buNone/>
                      </a:pPr>
                      <a:endParaRPr lang="en-US"/>
                    </a:p>
                  </a:txBody>
                  <a:tcPr>
                    <a:lnL>
                      <a:noFill/>
                    </a:lnL>
                    <a:lnR cap="flat">
                      <a:noFill/>
                    </a:lnR>
                    <a:lnT cap="flat">
                      <a:noFill/>
                    </a:lnT>
                    <a:lnB cap="flat">
                      <a:noFill/>
                    </a:lnB>
                    <a:lnTlToBr>
                      <a:noFill/>
                    </a:lnTlToBr>
                    <a:lnBlToTr>
                      <a:noFill/>
                    </a:lnBlToTr>
                    <a:noFill/>
                  </a:tcPr>
                </a:tc>
              </a:tr>
            </a:tbl>
          </a:graphicData>
        </a:graphic>
      </p:graphicFrame>
      <p:graphicFrame>
        <p:nvGraphicFramePr>
          <p:cNvPr id="6" name="Table 5"/>
          <p:cNvGraphicFramePr/>
          <p:nvPr/>
        </p:nvGraphicFramePr>
        <p:xfrm>
          <a:off x="3556000" y="1840865"/>
          <a:ext cx="416560" cy="731520"/>
        </p:xfrm>
        <a:graphic>
          <a:graphicData uri="http://schemas.openxmlformats.org/drawingml/2006/table">
            <a:tbl>
              <a:tblPr firstRow="1" bandRow="1">
                <a:tableStyleId>{5940675A-B579-460E-94D1-54222C63F5DA}</a:tableStyleId>
              </a:tblPr>
              <a:tblGrid>
                <a:gridCol w="208280"/>
                <a:gridCol w="208280"/>
              </a:tblGrid>
              <a:tr h="0">
                <a:tc>
                  <a:txBody>
                    <a:bodyPr/>
                    <a:lstStyle/>
                    <a:p>
                      <a:pPr indent="0">
                        <a:buNone/>
                      </a:pPr>
                      <a:endParaRPr lang="en-US" b="0"/>
                    </a:p>
                  </a:txBody>
                  <a:tcPr>
                    <a:lnL>
                      <a:noFill/>
                    </a:lnL>
                    <a:lnR>
                      <a:noFill/>
                    </a:lnR>
                    <a:lnT cap="flat">
                      <a:noFill/>
                    </a:lnT>
                    <a:lnB cap="flat">
                      <a:noFill/>
                    </a:lnB>
                    <a:lnTlToBr>
                      <a:noFill/>
                    </a:lnTlToBr>
                    <a:lnBlToTr>
                      <a:noFill/>
                    </a:lnBlToTr>
                    <a:noFill/>
                  </a:tcPr>
                </a:tc>
                <a:tc>
                  <a:txBody>
                    <a:bodyPr/>
                    <a:lstStyle/>
                    <a:p>
                      <a:pPr>
                        <a:buNone/>
                      </a:pPr>
                      <a:endParaRPr lang="en-US"/>
                    </a:p>
                  </a:txBody>
                  <a:tcPr>
                    <a:lnL>
                      <a:noFill/>
                    </a:lnL>
                    <a:lnR>
                      <a:noFill/>
                    </a:lnR>
                    <a:lnT>
                      <a:noFill/>
                    </a:lnT>
                    <a:lnB cap="flat">
                      <a:noFill/>
                    </a:lnB>
                    <a:lnTlToBr>
                      <a:noFill/>
                    </a:lnTlToBr>
                    <a:lnBlToTr>
                      <a:noFill/>
                    </a:lnBlToTr>
                    <a:solidFill>
                      <a:srgbClr val="FFFFFF"/>
                    </a:solidFill>
                  </a:tcPr>
                </a:tc>
              </a:tr>
              <a:tr h="0">
                <a:tc>
                  <a:txBody>
                    <a:bodyPr/>
                    <a:lstStyle/>
                    <a:p>
                      <a:pPr indent="0">
                        <a:buNone/>
                      </a:pPr>
                      <a:endParaRPr lang="en-US"/>
                    </a:p>
                  </a:txBody>
                  <a:tcPr>
                    <a:lnL>
                      <a:noFill/>
                    </a:lnL>
                    <a:lnR>
                      <a:noFill/>
                    </a:lnR>
                    <a:lnT cap="flat">
                      <a:noFill/>
                    </a:lnT>
                    <a:lnB cap="flat">
                      <a:noFill/>
                    </a:lnB>
                    <a:lnTlToBr>
                      <a:noFill/>
                    </a:lnTlToBr>
                    <a:lnBlToTr>
                      <a:noFill/>
                    </a:lnBlToTr>
                    <a:noFill/>
                  </a:tcPr>
                </a:tc>
                <a:tc>
                  <a:txBody>
                    <a:bodyPr/>
                    <a:lstStyle/>
                    <a:p>
                      <a:pPr indent="0">
                        <a:buNone/>
                      </a:pPr>
                      <a:endParaRPr lang="en-US"/>
                    </a:p>
                  </a:txBody>
                  <a:tcPr>
                    <a:lnL>
                      <a:noFill/>
                    </a:lnL>
                    <a:lnR cap="flat">
                      <a:noFill/>
                    </a:lnR>
                    <a:lnT cap="flat">
                      <a:noFill/>
                    </a:lnT>
                    <a:lnB cap="flat">
                      <a:noFill/>
                    </a:lnB>
                    <a:lnTlToBr>
                      <a:noFill/>
                    </a:lnTlToBr>
                    <a:lnBlToTr>
                      <a:noFill/>
                    </a:lnBlToTr>
                    <a:noFill/>
                  </a:tcPr>
                </a:tc>
              </a:tr>
            </a:tbl>
          </a:graphicData>
        </a:graphic>
      </p:graphicFrame>
      <p:graphicFrame>
        <p:nvGraphicFramePr>
          <p:cNvPr id="21" name="Table 20"/>
          <p:cNvGraphicFramePr/>
          <p:nvPr/>
        </p:nvGraphicFramePr>
        <p:xfrm>
          <a:off x="3146425" y="3191510"/>
          <a:ext cx="416560" cy="731520"/>
        </p:xfrm>
        <a:graphic>
          <a:graphicData uri="http://schemas.openxmlformats.org/drawingml/2006/table">
            <a:tbl>
              <a:tblPr firstRow="1" bandRow="1">
                <a:tableStyleId>{5940675A-B579-460E-94D1-54222C63F5DA}</a:tableStyleId>
              </a:tblPr>
              <a:tblGrid>
                <a:gridCol w="208280"/>
                <a:gridCol w="208280"/>
              </a:tblGrid>
              <a:tr h="0">
                <a:tc>
                  <a:txBody>
                    <a:bodyPr/>
                    <a:lstStyle/>
                    <a:p>
                      <a:pPr indent="0">
                        <a:buNone/>
                      </a:pPr>
                      <a:endParaRPr lang="en-US" b="0"/>
                    </a:p>
                  </a:txBody>
                  <a:tcPr>
                    <a:lnL>
                      <a:noFill/>
                    </a:lnL>
                    <a:lnR>
                      <a:noFill/>
                    </a:lnR>
                    <a:lnT cap="flat">
                      <a:noFill/>
                    </a:lnT>
                    <a:lnB cap="flat">
                      <a:noFill/>
                    </a:lnB>
                    <a:lnTlToBr>
                      <a:noFill/>
                    </a:lnTlToBr>
                    <a:lnBlToTr>
                      <a:noFill/>
                    </a:lnBlToTr>
                    <a:noFill/>
                  </a:tcPr>
                </a:tc>
                <a:tc>
                  <a:txBody>
                    <a:bodyPr/>
                    <a:lstStyle/>
                    <a:p>
                      <a:pPr>
                        <a:buNone/>
                      </a:pPr>
                      <a:endParaRPr lang="en-US"/>
                    </a:p>
                  </a:txBody>
                  <a:tcPr>
                    <a:lnL>
                      <a:noFill/>
                    </a:lnL>
                    <a:lnR>
                      <a:noFill/>
                    </a:lnR>
                    <a:lnT>
                      <a:noFill/>
                    </a:lnT>
                    <a:lnB cap="flat">
                      <a:noFill/>
                    </a:lnB>
                    <a:lnTlToBr>
                      <a:noFill/>
                    </a:lnTlToBr>
                    <a:lnBlToTr>
                      <a:noFill/>
                    </a:lnBlToTr>
                    <a:solidFill>
                      <a:srgbClr val="FFFFFF"/>
                    </a:solidFill>
                  </a:tcPr>
                </a:tc>
              </a:tr>
              <a:tr h="0">
                <a:tc>
                  <a:txBody>
                    <a:bodyPr/>
                    <a:lstStyle/>
                    <a:p>
                      <a:pPr indent="0">
                        <a:buNone/>
                      </a:pPr>
                      <a:endParaRPr lang="en-US"/>
                    </a:p>
                  </a:txBody>
                  <a:tcPr>
                    <a:lnL>
                      <a:noFill/>
                    </a:lnL>
                    <a:lnR>
                      <a:noFill/>
                    </a:lnR>
                    <a:lnT cap="flat">
                      <a:noFill/>
                    </a:lnT>
                    <a:lnB cap="flat">
                      <a:noFill/>
                    </a:lnB>
                    <a:lnTlToBr>
                      <a:noFill/>
                    </a:lnTlToBr>
                    <a:lnBlToTr>
                      <a:noFill/>
                    </a:lnBlToTr>
                    <a:noFill/>
                  </a:tcPr>
                </a:tc>
                <a:tc>
                  <a:txBody>
                    <a:bodyPr/>
                    <a:lstStyle/>
                    <a:p>
                      <a:pPr indent="0">
                        <a:buNone/>
                      </a:pPr>
                      <a:endParaRPr lang="en-US"/>
                    </a:p>
                  </a:txBody>
                  <a:tcPr>
                    <a:lnL>
                      <a:noFill/>
                    </a:lnL>
                    <a:lnR cap="flat">
                      <a:noFill/>
                    </a:lnR>
                    <a:lnT cap="flat">
                      <a:noFill/>
                    </a:lnT>
                    <a:lnB cap="flat">
                      <a:noFill/>
                    </a:lnB>
                    <a:lnTlToBr>
                      <a:noFill/>
                    </a:lnTlToBr>
                    <a:lnBlToTr>
                      <a:noFill/>
                    </a:lnBlToTr>
                    <a:noFill/>
                  </a:tcPr>
                </a:tc>
              </a:tr>
            </a:tbl>
          </a:graphicData>
        </a:graphic>
      </p:graphicFrame>
      <p:graphicFrame>
        <p:nvGraphicFramePr>
          <p:cNvPr id="23" name="Table 22"/>
          <p:cNvGraphicFramePr/>
          <p:nvPr/>
        </p:nvGraphicFramePr>
        <p:xfrm>
          <a:off x="3146425" y="3923030"/>
          <a:ext cx="416560" cy="731520"/>
        </p:xfrm>
        <a:graphic>
          <a:graphicData uri="http://schemas.openxmlformats.org/drawingml/2006/table">
            <a:tbl>
              <a:tblPr firstRow="1" bandRow="1">
                <a:tableStyleId>{5940675A-B579-460E-94D1-54222C63F5DA}</a:tableStyleId>
              </a:tblPr>
              <a:tblGrid>
                <a:gridCol w="208280"/>
                <a:gridCol w="208280"/>
              </a:tblGrid>
              <a:tr h="0">
                <a:tc>
                  <a:txBody>
                    <a:bodyPr/>
                    <a:lstStyle/>
                    <a:p>
                      <a:pPr indent="0">
                        <a:buNone/>
                      </a:pPr>
                      <a:endParaRPr lang="en-US" b="0"/>
                    </a:p>
                  </a:txBody>
                  <a:tcPr>
                    <a:lnL>
                      <a:noFill/>
                    </a:lnL>
                    <a:lnR>
                      <a:noFill/>
                    </a:lnR>
                    <a:lnT cap="flat">
                      <a:noFill/>
                    </a:lnT>
                    <a:lnB cap="flat">
                      <a:noFill/>
                    </a:lnB>
                    <a:lnTlToBr>
                      <a:noFill/>
                    </a:lnTlToBr>
                    <a:lnBlToTr>
                      <a:noFill/>
                    </a:lnBlToTr>
                    <a:noFill/>
                  </a:tcPr>
                </a:tc>
                <a:tc>
                  <a:txBody>
                    <a:bodyPr/>
                    <a:lstStyle/>
                    <a:p>
                      <a:pPr>
                        <a:buNone/>
                      </a:pPr>
                      <a:endParaRPr lang="en-US"/>
                    </a:p>
                  </a:txBody>
                  <a:tcPr>
                    <a:lnL>
                      <a:noFill/>
                    </a:lnL>
                    <a:lnR>
                      <a:noFill/>
                    </a:lnR>
                    <a:lnT>
                      <a:noFill/>
                    </a:lnT>
                    <a:lnB cap="flat">
                      <a:noFill/>
                    </a:lnB>
                    <a:lnTlToBr>
                      <a:noFill/>
                    </a:lnTlToBr>
                    <a:lnBlToTr>
                      <a:noFill/>
                    </a:lnBlToTr>
                    <a:solidFill>
                      <a:srgbClr val="FFFFFF"/>
                    </a:solidFill>
                  </a:tcPr>
                </a:tc>
              </a:tr>
              <a:tr h="0">
                <a:tc>
                  <a:txBody>
                    <a:bodyPr/>
                    <a:lstStyle/>
                    <a:p>
                      <a:pPr indent="0">
                        <a:buNone/>
                      </a:pPr>
                      <a:endParaRPr lang="en-US"/>
                    </a:p>
                  </a:txBody>
                  <a:tcPr>
                    <a:lnL>
                      <a:noFill/>
                    </a:lnL>
                    <a:lnR>
                      <a:noFill/>
                    </a:lnR>
                    <a:lnT cap="flat">
                      <a:noFill/>
                    </a:lnT>
                    <a:lnB cap="flat">
                      <a:noFill/>
                    </a:lnB>
                    <a:lnTlToBr>
                      <a:noFill/>
                    </a:lnTlToBr>
                    <a:lnBlToTr>
                      <a:noFill/>
                    </a:lnBlToTr>
                    <a:noFill/>
                  </a:tcPr>
                </a:tc>
                <a:tc>
                  <a:txBody>
                    <a:bodyPr/>
                    <a:lstStyle/>
                    <a:p>
                      <a:pPr indent="0">
                        <a:buNone/>
                      </a:pPr>
                      <a:endParaRPr lang="en-US"/>
                    </a:p>
                  </a:txBody>
                  <a:tcPr>
                    <a:lnL>
                      <a:noFill/>
                    </a:lnL>
                    <a:lnR cap="flat">
                      <a:noFill/>
                    </a:lnR>
                    <a:lnT cap="flat">
                      <a:noFill/>
                    </a:lnT>
                    <a:lnB cap="flat">
                      <a:noFill/>
                    </a:lnB>
                    <a:lnTlToBr>
                      <a:noFill/>
                    </a:lnTlToBr>
                    <a:lnBlToTr>
                      <a:noFill/>
                    </a:lnBlToTr>
                    <a:noFill/>
                  </a:tcPr>
                </a:tc>
              </a:tr>
            </a:tbl>
          </a:graphicData>
        </a:graphic>
      </p:graphicFrame>
      <p:graphicFrame>
        <p:nvGraphicFramePr>
          <p:cNvPr id="25" name="Table 24"/>
          <p:cNvGraphicFramePr/>
          <p:nvPr/>
        </p:nvGraphicFramePr>
        <p:xfrm>
          <a:off x="3146425" y="4654550"/>
          <a:ext cx="416560" cy="731520"/>
        </p:xfrm>
        <a:graphic>
          <a:graphicData uri="http://schemas.openxmlformats.org/drawingml/2006/table">
            <a:tbl>
              <a:tblPr firstRow="1" bandRow="1">
                <a:tableStyleId>{5940675A-B579-460E-94D1-54222C63F5DA}</a:tableStyleId>
              </a:tblPr>
              <a:tblGrid>
                <a:gridCol w="208280"/>
                <a:gridCol w="208280"/>
              </a:tblGrid>
              <a:tr h="0">
                <a:tc>
                  <a:txBody>
                    <a:bodyPr/>
                    <a:lstStyle/>
                    <a:p>
                      <a:pPr indent="0">
                        <a:buNone/>
                      </a:pPr>
                      <a:endParaRPr lang="en-US" b="0"/>
                    </a:p>
                  </a:txBody>
                  <a:tcPr>
                    <a:lnL>
                      <a:noFill/>
                    </a:lnL>
                    <a:lnR>
                      <a:noFill/>
                    </a:lnR>
                    <a:lnT cap="flat">
                      <a:noFill/>
                    </a:lnT>
                    <a:lnB cap="flat">
                      <a:noFill/>
                    </a:lnB>
                    <a:lnTlToBr>
                      <a:noFill/>
                    </a:lnTlToBr>
                    <a:lnBlToTr>
                      <a:noFill/>
                    </a:lnBlToTr>
                    <a:noFill/>
                  </a:tcPr>
                </a:tc>
                <a:tc>
                  <a:txBody>
                    <a:bodyPr/>
                    <a:lstStyle/>
                    <a:p>
                      <a:pPr>
                        <a:buNone/>
                      </a:pPr>
                      <a:endParaRPr lang="en-US"/>
                    </a:p>
                  </a:txBody>
                  <a:tcPr>
                    <a:lnL>
                      <a:noFill/>
                    </a:lnL>
                    <a:lnR>
                      <a:noFill/>
                    </a:lnR>
                    <a:lnT>
                      <a:noFill/>
                    </a:lnT>
                    <a:lnB cap="flat">
                      <a:noFill/>
                    </a:lnB>
                    <a:lnTlToBr>
                      <a:noFill/>
                    </a:lnTlToBr>
                    <a:lnBlToTr>
                      <a:noFill/>
                    </a:lnBlToTr>
                    <a:solidFill>
                      <a:srgbClr val="FFFFFF"/>
                    </a:solidFill>
                  </a:tcPr>
                </a:tc>
              </a:tr>
              <a:tr h="0">
                <a:tc>
                  <a:txBody>
                    <a:bodyPr/>
                    <a:lstStyle/>
                    <a:p>
                      <a:pPr indent="0">
                        <a:buNone/>
                      </a:pPr>
                      <a:endParaRPr lang="en-US"/>
                    </a:p>
                  </a:txBody>
                  <a:tcPr>
                    <a:lnL>
                      <a:noFill/>
                    </a:lnL>
                    <a:lnR>
                      <a:noFill/>
                    </a:lnR>
                    <a:lnT cap="flat">
                      <a:noFill/>
                    </a:lnT>
                    <a:lnB cap="flat">
                      <a:noFill/>
                    </a:lnB>
                    <a:lnTlToBr>
                      <a:noFill/>
                    </a:lnTlToBr>
                    <a:lnBlToTr>
                      <a:noFill/>
                    </a:lnBlToTr>
                    <a:noFill/>
                  </a:tcPr>
                </a:tc>
                <a:tc>
                  <a:txBody>
                    <a:bodyPr/>
                    <a:lstStyle/>
                    <a:p>
                      <a:pPr indent="0">
                        <a:buNone/>
                      </a:pPr>
                      <a:endParaRPr lang="en-US"/>
                    </a:p>
                  </a:txBody>
                  <a:tcPr>
                    <a:lnL>
                      <a:noFill/>
                    </a:lnL>
                    <a:lnR cap="flat">
                      <a:noFill/>
                    </a:lnR>
                    <a:lnT cap="flat">
                      <a:noFill/>
                    </a:lnT>
                    <a:lnB cap="flat">
                      <a:noFill/>
                    </a:lnB>
                    <a:lnTlToBr>
                      <a:noFill/>
                    </a:lnTlToBr>
                    <a:lnBlToTr>
                      <a:noFill/>
                    </a:lnBlToTr>
                    <a:noFill/>
                  </a:tcPr>
                </a:tc>
              </a:tr>
            </a:tbl>
          </a:graphicData>
        </a:graphic>
      </p:graphicFrame>
      <p:graphicFrame>
        <p:nvGraphicFramePr>
          <p:cNvPr id="27" name="Table 26"/>
          <p:cNvGraphicFramePr/>
          <p:nvPr/>
        </p:nvGraphicFramePr>
        <p:xfrm>
          <a:off x="3146425" y="5386070"/>
          <a:ext cx="416560" cy="731520"/>
        </p:xfrm>
        <a:graphic>
          <a:graphicData uri="http://schemas.openxmlformats.org/drawingml/2006/table">
            <a:tbl>
              <a:tblPr firstRow="1" bandRow="1">
                <a:tableStyleId>{5940675A-B579-460E-94D1-54222C63F5DA}</a:tableStyleId>
              </a:tblPr>
              <a:tblGrid>
                <a:gridCol w="208280"/>
                <a:gridCol w="208280"/>
              </a:tblGrid>
              <a:tr h="0">
                <a:tc>
                  <a:txBody>
                    <a:bodyPr/>
                    <a:lstStyle/>
                    <a:p>
                      <a:pPr indent="0">
                        <a:buNone/>
                      </a:pPr>
                      <a:endParaRPr lang="en-US" b="0"/>
                    </a:p>
                  </a:txBody>
                  <a:tcPr>
                    <a:lnL>
                      <a:noFill/>
                    </a:lnL>
                    <a:lnR>
                      <a:noFill/>
                    </a:lnR>
                    <a:lnT cap="flat">
                      <a:noFill/>
                    </a:lnT>
                    <a:lnB cap="flat">
                      <a:noFill/>
                    </a:lnB>
                    <a:lnTlToBr>
                      <a:noFill/>
                    </a:lnTlToBr>
                    <a:lnBlToTr>
                      <a:noFill/>
                    </a:lnBlToTr>
                    <a:noFill/>
                  </a:tcPr>
                </a:tc>
                <a:tc>
                  <a:txBody>
                    <a:bodyPr/>
                    <a:lstStyle/>
                    <a:p>
                      <a:pPr>
                        <a:buNone/>
                      </a:pPr>
                      <a:endParaRPr lang="en-US"/>
                    </a:p>
                  </a:txBody>
                  <a:tcPr>
                    <a:lnL>
                      <a:noFill/>
                    </a:lnL>
                    <a:lnR>
                      <a:noFill/>
                    </a:lnR>
                    <a:lnT>
                      <a:noFill/>
                    </a:lnT>
                    <a:lnB cap="flat">
                      <a:noFill/>
                    </a:lnB>
                    <a:lnTlToBr>
                      <a:noFill/>
                    </a:lnTlToBr>
                    <a:lnBlToTr>
                      <a:noFill/>
                    </a:lnBlToTr>
                    <a:solidFill>
                      <a:srgbClr val="FFFFFF"/>
                    </a:solidFill>
                  </a:tcPr>
                </a:tc>
              </a:tr>
              <a:tr h="0">
                <a:tc>
                  <a:txBody>
                    <a:bodyPr/>
                    <a:lstStyle/>
                    <a:p>
                      <a:pPr indent="0">
                        <a:buNone/>
                      </a:pPr>
                      <a:endParaRPr lang="en-US"/>
                    </a:p>
                  </a:txBody>
                  <a:tcPr>
                    <a:lnL>
                      <a:noFill/>
                    </a:lnL>
                    <a:lnR>
                      <a:noFill/>
                    </a:lnR>
                    <a:lnT cap="flat">
                      <a:noFill/>
                    </a:lnT>
                    <a:lnB cap="flat">
                      <a:noFill/>
                    </a:lnB>
                    <a:lnTlToBr>
                      <a:noFill/>
                    </a:lnTlToBr>
                    <a:lnBlToTr>
                      <a:noFill/>
                    </a:lnBlToTr>
                    <a:noFill/>
                  </a:tcPr>
                </a:tc>
                <a:tc>
                  <a:txBody>
                    <a:bodyPr/>
                    <a:lstStyle/>
                    <a:p>
                      <a:pPr indent="0">
                        <a:buNone/>
                      </a:pPr>
                      <a:endParaRPr lang="en-US"/>
                    </a:p>
                  </a:txBody>
                  <a:tcPr>
                    <a:lnL>
                      <a:noFill/>
                    </a:lnL>
                    <a:lnR cap="flat">
                      <a:noFill/>
                    </a:lnR>
                    <a:lnT cap="flat">
                      <a:noFill/>
                    </a:lnT>
                    <a:lnB cap="flat">
                      <a:noFill/>
                    </a:lnB>
                    <a:lnTlToBr>
                      <a:noFill/>
                    </a:lnTlToBr>
                    <a:lnBlToTr>
                      <a:noFill/>
                    </a:lnBlToTr>
                    <a:noFill/>
                  </a:tcPr>
                </a:tc>
              </a:tr>
            </a:tbl>
          </a:graphicData>
        </a:graphic>
      </p:graphicFrame>
      <p:pic>
        <p:nvPicPr>
          <p:cNvPr id="31" name="Picture 30" descr="Screenshot 2023-07-21 183601"/>
          <p:cNvPicPr>
            <a:picLocks noChangeAspect="1"/>
          </p:cNvPicPr>
          <p:nvPr/>
        </p:nvPicPr>
        <p:blipFill>
          <a:blip r:embed="rId4"/>
          <a:stretch>
            <a:fillRect/>
          </a:stretch>
        </p:blipFill>
        <p:spPr>
          <a:xfrm>
            <a:off x="3706495" y="-198755"/>
            <a:ext cx="8564245" cy="4179570"/>
          </a:xfrm>
          <a:prstGeom prst="rect">
            <a:avLst/>
          </a:prstGeom>
        </p:spPr>
      </p:pic>
      <p:sp>
        <p:nvSpPr>
          <p:cNvPr id="32" name="Text Box 31"/>
          <p:cNvSpPr txBox="1"/>
          <p:nvPr/>
        </p:nvSpPr>
        <p:spPr>
          <a:xfrm>
            <a:off x="3779520" y="3510915"/>
            <a:ext cx="8338185" cy="36830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a:t>Hình 2.3. Sơ đồ mô tả phản ứng hóa học giữa hydrogen với oxygen tạo thành nước</a:t>
            </a:r>
          </a:p>
        </p:txBody>
      </p:sp>
      <p:sp>
        <p:nvSpPr>
          <p:cNvPr id="33" name="Rounded Rectangle 32"/>
          <p:cNvSpPr/>
          <p:nvPr/>
        </p:nvSpPr>
        <p:spPr>
          <a:xfrm>
            <a:off x="469265" y="4384040"/>
            <a:ext cx="11648440" cy="1696085"/>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l"/>
            <a:r>
              <a:rPr lang="en-US" sz="2800">
                <a:solidFill>
                  <a:schemeClr val="accent6">
                    <a:lumMod val="50000"/>
                  </a:schemeClr>
                </a:solidFill>
                <a:sym typeface="+mn-ea"/>
              </a:rPr>
              <a:t>1.Trước và sau phản ứng, những nguyên tử nào liên kết với nhau?</a:t>
            </a:r>
          </a:p>
          <a:p>
            <a:pPr algn="l"/>
            <a:r>
              <a:rPr lang="en-US" sz="2800">
                <a:solidFill>
                  <a:schemeClr val="accent6">
                    <a:lumMod val="50000"/>
                  </a:schemeClr>
                </a:solidFill>
              </a:rPr>
              <a:t>2.Trong quá trình phản ứng, số nguyên tử H và số nguyên tử O có thay đổi không?</a:t>
            </a:r>
          </a:p>
        </p:txBody>
      </p:sp>
      <p:sp>
        <p:nvSpPr>
          <p:cNvPr id="34" name="Rounded Rectangle 33"/>
          <p:cNvSpPr/>
          <p:nvPr/>
        </p:nvSpPr>
        <p:spPr>
          <a:xfrm>
            <a:off x="103505" y="3990975"/>
            <a:ext cx="12064365" cy="233934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nchorCtr="0"/>
          <a:lstStyle/>
          <a:p>
            <a:pPr algn="l"/>
            <a:r>
              <a:rPr lang="en-US" sz="2800">
                <a:solidFill>
                  <a:schemeClr val="accent6">
                    <a:lumMod val="50000"/>
                  </a:schemeClr>
                </a:solidFill>
                <a:sym typeface="+mn-ea"/>
              </a:rPr>
              <a:t>1.Trước phản ứng: nguyên tử H liên kết với nguyên tử H; nguyên tử O liên kết với nguyên tử O.</a:t>
            </a:r>
          </a:p>
          <a:p>
            <a:pPr algn="l"/>
            <a:r>
              <a:rPr lang="en-US" sz="2800">
                <a:solidFill>
                  <a:schemeClr val="accent6">
                    <a:lumMod val="50000"/>
                  </a:schemeClr>
                </a:solidFill>
                <a:sym typeface="+mn-ea"/>
              </a:rPr>
              <a:t>    Sau phản ứng: nguyên tử H liên kết với nguyên tử O.</a:t>
            </a:r>
          </a:p>
          <a:p>
            <a:pPr algn="l"/>
            <a:r>
              <a:rPr lang="en-US" sz="2800">
                <a:solidFill>
                  <a:schemeClr val="accent6">
                    <a:lumMod val="50000"/>
                  </a:schemeClr>
                </a:solidFill>
                <a:sym typeface="+mn-ea"/>
              </a:rPr>
              <a:t>2. Trong quá trình phản ứng, số nguyên tử H và số nguyên tử O không thay đổi.</a:t>
            </a:r>
          </a:p>
          <a:p>
            <a:pPr algn="l"/>
            <a:endParaRPr lang="en-US" sz="2800">
              <a:solidFill>
                <a:schemeClr val="accent6">
                  <a:lumMod val="50000"/>
                </a:schemeClr>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22530"/>
                                        </p:tgtEl>
                                      </p:cBhvr>
                                    </p:animEffect>
                                    <p:set>
                                      <p:cBhvr>
                                        <p:cTn id="7" dur="1" fill="hold">
                                          <p:stCondLst>
                                            <p:cond delay="499"/>
                                          </p:stCondLst>
                                        </p:cTn>
                                        <p:tgtEl>
                                          <p:spTgt spid="2253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5" presetClass="exit" presetSubtype="10" fill="hold" grpId="0" nodeType="clickEffect">
                                  <p:stCondLst>
                                    <p:cond delay="0"/>
                                  </p:stCondLst>
                                  <p:childTnLst>
                                    <p:animEffect transition="out" filter="checkerboard(across)">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box(in)">
                                      <p:cBhvr>
                                        <p:cTn id="17" dur="20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box(in)">
                                      <p:cBhvr>
                                        <p:cTn id="22" dur="2000"/>
                                        <p:tgtEl>
                                          <p:spTgt spid="32"/>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4" nodeType="clickEffect">
                                  <p:stCondLst>
                                    <p:cond delay="0"/>
                                  </p:stCondLst>
                                  <p:childTnLst>
                                    <p:set>
                                      <p:cBhvr>
                                        <p:cTn id="26" dur="1" fill="hold">
                                          <p:stCondLst>
                                            <p:cond delay="0"/>
                                          </p:stCondLst>
                                        </p:cTn>
                                        <p:tgtEl>
                                          <p:spTgt spid="33"/>
                                        </p:tgtEl>
                                        <p:attrNameLst>
                                          <p:attrName>style.visibility</p:attrName>
                                        </p:attrNameLst>
                                      </p:cBhvr>
                                      <p:to>
                                        <p:strVal val="visible"/>
                                      </p:to>
                                    </p:set>
                                    <p:anim calcmode="lin" valueType="num">
                                      <p:cBhvr additive="base">
                                        <p:cTn id="27" dur="500" fill="hold"/>
                                        <p:tgtEl>
                                          <p:spTgt spid="33"/>
                                        </p:tgtEl>
                                        <p:attrNameLst>
                                          <p:attrName>ppt_x</p:attrName>
                                        </p:attrNameLst>
                                      </p:cBhvr>
                                      <p:tavLst>
                                        <p:tav tm="0">
                                          <p:val>
                                            <p:strVal val="#ppt_x"/>
                                          </p:val>
                                        </p:tav>
                                        <p:tav tm="100000">
                                          <p:val>
                                            <p:strVal val="#ppt_x"/>
                                          </p:val>
                                        </p:tav>
                                      </p:tavLst>
                                    </p:anim>
                                    <p:anim calcmode="lin" valueType="num">
                                      <p:cBhvr additive="base">
                                        <p:cTn id="28"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3" presetClass="exit" presetSubtype="10" fill="hold" grpId="5" nodeType="clickEffect">
                                  <p:stCondLst>
                                    <p:cond delay="0"/>
                                  </p:stCondLst>
                                  <p:childTnLst>
                                    <p:animEffect transition="out" filter="blinds(horizontal)">
                                      <p:cBhvr>
                                        <p:cTn id="32" dur="500"/>
                                        <p:tgtEl>
                                          <p:spTgt spid="33"/>
                                        </p:tgtEl>
                                      </p:cBhvr>
                                    </p:animEffect>
                                    <p:set>
                                      <p:cBhvr>
                                        <p:cTn id="33" dur="1" fill="hold">
                                          <p:stCondLst>
                                            <p:cond delay="499"/>
                                          </p:stCondLst>
                                        </p:cTn>
                                        <p:tgtEl>
                                          <p:spTgt spid="33"/>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grpId="2" nodeType="clickEffect">
                                  <p:stCondLst>
                                    <p:cond delay="0"/>
                                  </p:stCondLst>
                                  <p:childTnLst>
                                    <p:set>
                                      <p:cBhvr>
                                        <p:cTn id="37" dur="1" fill="hold">
                                          <p:stCondLst>
                                            <p:cond delay="0"/>
                                          </p:stCondLst>
                                        </p:cTn>
                                        <p:tgtEl>
                                          <p:spTgt spid="34"/>
                                        </p:tgtEl>
                                        <p:attrNameLst>
                                          <p:attrName>style.visibility</p:attrName>
                                        </p:attrNameLst>
                                      </p:cBhvr>
                                      <p:to>
                                        <p:strVal val="visible"/>
                                      </p:to>
                                    </p:set>
                                    <p:animEffect transition="in" filter="circle(in)">
                                      <p:cBhvr>
                                        <p:cTn id="38" dur="2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2" grpId="0" bldLvl="0" animBg="1"/>
      <p:bldP spid="33" grpId="1" animBg="1"/>
      <p:bldP spid="33" grpId="4" bldLvl="0" animBg="1"/>
      <p:bldP spid="33" grpId="5" animBg="1"/>
      <p:bldP spid="34" grpId="1" animBg="1"/>
      <p:bldP spid="34" grpId="2" bldLvl="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7"/>
          <p:cNvPicPr>
            <a:picLocks noGrp="1" noChangeAspect="1"/>
          </p:cNvPicPr>
          <p:nvPr>
            <p:ph sz="half" idx="1"/>
          </p:nvPr>
        </p:nvPicPr>
        <p:blipFill>
          <a:blip r:embed="rId2"/>
          <a:stretch>
            <a:fillRect/>
          </a:stretch>
        </p:blipFill>
        <p:spPr>
          <a:xfrm>
            <a:off x="2933065" y="3286760"/>
            <a:ext cx="990600" cy="1428750"/>
          </a:xfrm>
          <a:prstGeom prst="rect">
            <a:avLst/>
          </a:prstGeom>
          <a:noFill/>
          <a:ln w="9525">
            <a:noFill/>
          </a:ln>
        </p:spPr>
      </p:pic>
      <p:sp>
        <p:nvSpPr>
          <p:cNvPr id="12" name="圆角矩形 11"/>
          <p:cNvSpPr/>
          <p:nvPr/>
        </p:nvSpPr>
        <p:spPr>
          <a:xfrm>
            <a:off x="142875" y="1184910"/>
            <a:ext cx="12049125" cy="5673090"/>
          </a:xfrm>
          <a:prstGeom prst="roundRect">
            <a:avLst/>
          </a:prstGeom>
          <a:solidFill>
            <a:srgbClr val="71BDCD">
              <a:alpha val="75000"/>
            </a:srgb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zh-CN" altLang="en-US" b="1">
                <a:solidFill>
                  <a:srgbClr val="FFFF00"/>
                </a:solidFill>
                <a:sym typeface="+mn-ea"/>
              </a:rPr>
              <a:t>* </a:t>
            </a:r>
            <a:r>
              <a:rPr lang="en-US" altLang="zh-CN" b="1">
                <a:solidFill>
                  <a:srgbClr val="FFFF00"/>
                </a:solidFill>
                <a:sym typeface="+mn-ea"/>
              </a:rPr>
              <a:t>Biến đổi vật lý: </a:t>
            </a:r>
            <a:r>
              <a:rPr lang="en-US" altLang="zh-CN" b="1">
                <a:solidFill>
                  <a:schemeClr val="tx1"/>
                </a:solidFill>
                <a:sym typeface="+mn-ea"/>
              </a:rPr>
              <a:t>không có sự tạo thành chất mới</a:t>
            </a:r>
            <a:endParaRPr lang="zh-CN" altLang="en-US" sz="2800" b="1">
              <a:solidFill>
                <a:schemeClr val="tx1"/>
              </a:solidFill>
            </a:endParaRPr>
          </a:p>
        </p:txBody>
      </p:sp>
      <p:sp>
        <p:nvSpPr>
          <p:cNvPr id="15" name="圆角矩形 14"/>
          <p:cNvSpPr/>
          <p:nvPr/>
        </p:nvSpPr>
        <p:spPr bwMode="auto">
          <a:xfrm>
            <a:off x="4813300" y="437515"/>
            <a:ext cx="3117215" cy="934720"/>
          </a:xfrm>
          <a:prstGeom prst="roundRect">
            <a:avLst>
              <a:gd name="adj" fmla="val 50000"/>
            </a:avLst>
          </a:prstGeom>
          <a:gradFill>
            <a:gsLst>
              <a:gs pos="0">
                <a:srgbClr val="14CD68"/>
              </a:gs>
              <a:gs pos="100000">
                <a:srgbClr val="035C7D"/>
              </a:gs>
            </a:gsLst>
            <a:lin scaled="0"/>
          </a:gradFill>
          <a:ln w="19050" cap="flat" cmpd="sng" algn="ctr">
            <a:noFill/>
            <a:prstDash val="solid"/>
            <a:round/>
            <a:headEnd type="none" w="med" len="med"/>
            <a:tailEnd type="none" w="med" len="med"/>
          </a:ln>
          <a:effectLst/>
        </p:spPr>
        <p:txBody>
          <a:bodyPr vert="horz" wrap="square" lIns="108816" tIns="54408" rIns="108816" bIns="54408" numCol="1" rtlCol="0" anchor="t" anchorCtr="0" compatLnSpc="1"/>
          <a:lstStyle/>
          <a:p>
            <a:pPr algn="ctr" defTabSz="815975"/>
            <a:r>
              <a:rPr lang="en-US" altLang="zh-CN" sz="3200" b="1" dirty="0">
                <a:solidFill>
                  <a:srgbClr val="FF0000"/>
                </a:solidFill>
                <a:latin typeface="Calibri Light" panose="020F0302020204030204" charset="0"/>
                <a:ea typeface="Microsoft YaHei" panose="020B0503020204020204" charset="-122"/>
                <a:cs typeface="Calibri Light" panose="020F0302020204030204" charset="0"/>
              </a:rPr>
              <a:t>KẾT LUẬN</a:t>
            </a:r>
          </a:p>
        </p:txBody>
      </p:sp>
      <p:pic>
        <p:nvPicPr>
          <p:cNvPr id="3081" name="Picture 9" descr="9"/>
          <p:cNvPicPr>
            <a:picLocks noChangeAspect="1"/>
          </p:cNvPicPr>
          <p:nvPr/>
        </p:nvPicPr>
        <p:blipFill>
          <a:blip r:embed="rId3"/>
          <a:stretch>
            <a:fillRect/>
          </a:stretch>
        </p:blipFill>
        <p:spPr>
          <a:xfrm>
            <a:off x="238125" y="1372235"/>
            <a:ext cx="7164705" cy="783590"/>
          </a:xfrm>
          <a:prstGeom prst="rect">
            <a:avLst/>
          </a:prstGeom>
          <a:noFill/>
          <a:ln w="9525">
            <a:noFill/>
          </a:ln>
        </p:spPr>
      </p:pic>
      <p:sp>
        <p:nvSpPr>
          <p:cNvPr id="3" name="Text Box 2"/>
          <p:cNvSpPr txBox="1"/>
          <p:nvPr/>
        </p:nvSpPr>
        <p:spPr>
          <a:xfrm>
            <a:off x="535940" y="1441450"/>
            <a:ext cx="7394575" cy="521970"/>
          </a:xfrm>
          <a:prstGeom prst="rect">
            <a:avLst/>
          </a:prstGeom>
          <a:noFill/>
        </p:spPr>
        <p:txBody>
          <a:bodyPr wrap="square" rtlCol="0">
            <a:spAutoFit/>
          </a:bodyPr>
          <a:lstStyle/>
          <a:p>
            <a:r>
              <a:rPr lang="en-US" sz="2800" b="1">
                <a:latin typeface="+mj-lt"/>
                <a:cs typeface="+mj-lt"/>
                <a:sym typeface="+mn-ea"/>
              </a:rPr>
              <a:t>I. BIẾN ĐỔI VẬT LÝ VÀ BIẾN ĐỔI HÓA HỌC</a:t>
            </a:r>
            <a:endParaRPr lang="en-US" sz="2800" b="1">
              <a:latin typeface="+mj-lt"/>
              <a:cs typeface="+mj-lt"/>
            </a:endParaRPr>
          </a:p>
        </p:txBody>
      </p:sp>
      <p:pic>
        <p:nvPicPr>
          <p:cNvPr id="4" name="Picture 9" descr="9"/>
          <p:cNvPicPr>
            <a:picLocks noGrp="1" noChangeAspect="1"/>
          </p:cNvPicPr>
          <p:nvPr>
            <p:ph sz="half" idx="2"/>
          </p:nvPr>
        </p:nvPicPr>
        <p:blipFill>
          <a:blip r:embed="rId3"/>
          <a:stretch>
            <a:fillRect/>
          </a:stretch>
        </p:blipFill>
        <p:spPr>
          <a:xfrm>
            <a:off x="238125" y="2223770"/>
            <a:ext cx="6996430" cy="777875"/>
          </a:xfrm>
          <a:prstGeom prst="rect">
            <a:avLst/>
          </a:prstGeom>
          <a:noFill/>
          <a:ln w="9525">
            <a:noFill/>
          </a:ln>
        </p:spPr>
      </p:pic>
      <p:sp>
        <p:nvSpPr>
          <p:cNvPr id="6" name="Text Box 5"/>
          <p:cNvSpPr txBox="1"/>
          <p:nvPr/>
        </p:nvSpPr>
        <p:spPr>
          <a:xfrm>
            <a:off x="535940" y="2223770"/>
            <a:ext cx="3986530" cy="521970"/>
          </a:xfrm>
          <a:prstGeom prst="rect">
            <a:avLst/>
          </a:prstGeom>
          <a:noFill/>
        </p:spPr>
        <p:txBody>
          <a:bodyPr wrap="square" rtlCol="0">
            <a:spAutoFit/>
          </a:bodyPr>
          <a:lstStyle/>
          <a:p>
            <a:r>
              <a:rPr lang="en-US" sz="2800" b="1">
                <a:latin typeface="+mj-lt"/>
                <a:cs typeface="+mj-lt"/>
                <a:sym typeface="+mn-ea"/>
              </a:rPr>
              <a:t>II. PHẢN ỨNG HÓA HỌC</a:t>
            </a:r>
            <a:endParaRPr lang="en-US" sz="2800" b="1">
              <a:latin typeface="+mj-lt"/>
              <a:cs typeface="+mj-lt"/>
            </a:endParaRPr>
          </a:p>
        </p:txBody>
      </p:sp>
      <p:sp>
        <p:nvSpPr>
          <p:cNvPr id="26" name="圆角矩形 25"/>
          <p:cNvSpPr/>
          <p:nvPr/>
        </p:nvSpPr>
        <p:spPr>
          <a:xfrm>
            <a:off x="535940" y="2940685"/>
            <a:ext cx="3382645" cy="504190"/>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23850"/>
            <a:r>
              <a:rPr lang="en-US" altLang="zh-CN" sz="2400" b="1" dirty="0">
                <a:solidFill>
                  <a:schemeClr val="accent6">
                    <a:lumMod val="50000"/>
                  </a:schemeClr>
                </a:solidFill>
                <a:latin typeface="Microsoft YaHei" panose="020B0503020204020204" charset="-122"/>
                <a:ea typeface="Microsoft YaHei" panose="020B0503020204020204" charset="-122"/>
              </a:rPr>
              <a:t>1.</a:t>
            </a:r>
            <a:r>
              <a:rPr lang="en-US" altLang="zh-CN" sz="2800" b="1" dirty="0">
                <a:solidFill>
                  <a:schemeClr val="accent6">
                    <a:lumMod val="50000"/>
                  </a:schemeClr>
                </a:solidFill>
                <a:latin typeface="Microsoft YaHei" panose="020B0503020204020204" charset="-122"/>
                <a:ea typeface="Microsoft YaHei" panose="020B0503020204020204" charset="-122"/>
              </a:rPr>
              <a:t> Khái niệm :</a:t>
            </a:r>
          </a:p>
        </p:txBody>
      </p:sp>
      <p:sp>
        <p:nvSpPr>
          <p:cNvPr id="7" name="圆角矩形 25"/>
          <p:cNvSpPr/>
          <p:nvPr/>
        </p:nvSpPr>
        <p:spPr>
          <a:xfrm>
            <a:off x="535940" y="3544570"/>
            <a:ext cx="7185025" cy="504190"/>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23850"/>
            <a:r>
              <a:rPr lang="en-US" altLang="zh-CN" sz="2400" b="1" dirty="0">
                <a:solidFill>
                  <a:srgbClr val="FF0000"/>
                </a:solidFill>
                <a:latin typeface="Microsoft YaHei" panose="020B0503020204020204" charset="-122"/>
                <a:ea typeface="Microsoft YaHei" panose="020B0503020204020204" charset="-122"/>
              </a:rPr>
              <a:t>2.</a:t>
            </a:r>
            <a:r>
              <a:rPr lang="en-US" altLang="zh-CN" sz="2400" b="1" dirty="0">
                <a:solidFill>
                  <a:schemeClr val="accent6">
                    <a:lumMod val="50000"/>
                  </a:schemeClr>
                </a:solidFill>
                <a:latin typeface="Microsoft YaHei" panose="020B0503020204020204" charset="-122"/>
                <a:ea typeface="Microsoft YaHei" panose="020B0503020204020204" charset="-122"/>
              </a:rPr>
              <a:t> </a:t>
            </a:r>
            <a:r>
              <a:rPr lang="en-US" altLang="zh-CN" sz="2800" b="1" dirty="0">
                <a:gradFill>
                  <a:gsLst>
                    <a:gs pos="0">
                      <a:srgbClr val="FE4444"/>
                    </a:gs>
                    <a:gs pos="100000">
                      <a:srgbClr val="832B2B"/>
                    </a:gs>
                  </a:gsLst>
                  <a:lin scaled="0"/>
                </a:gradFill>
                <a:latin typeface="Microsoft YaHei" panose="020B0503020204020204" charset="-122"/>
                <a:ea typeface="Microsoft YaHei" panose="020B0503020204020204" charset="-122"/>
              </a:rPr>
              <a:t>Diễn biến của phản ứng hóa học :</a:t>
            </a:r>
          </a:p>
        </p:txBody>
      </p:sp>
      <p:sp>
        <p:nvSpPr>
          <p:cNvPr id="19" name="Rounded Rectangle 18"/>
          <p:cNvSpPr/>
          <p:nvPr/>
        </p:nvSpPr>
        <p:spPr>
          <a:xfrm>
            <a:off x="535940" y="4196080"/>
            <a:ext cx="11648440" cy="993775"/>
          </a:xfrm>
          <a:prstGeom prst="round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800">
                <a:solidFill>
                  <a:schemeClr val="accent6">
                    <a:lumMod val="50000"/>
                  </a:schemeClr>
                </a:solidFill>
              </a:rPr>
              <a:t>       Trong phản ứng hóa học, liên kết giữa các nguyên tử thay đổi, làm phân tử này biến đổi thành phân tử khác. Kết quả là chất này biến đổi thành chất khác.</a:t>
            </a:r>
          </a:p>
        </p:txBody>
      </p:sp>
      <p:pic>
        <p:nvPicPr>
          <p:cNvPr id="8" name="Picture 6" descr="7"/>
          <p:cNvPicPr>
            <a:picLocks noChangeAspect="1"/>
          </p:cNvPicPr>
          <p:nvPr/>
        </p:nvPicPr>
        <p:blipFill>
          <a:blip r:embed="rId2"/>
          <a:stretch>
            <a:fillRect/>
          </a:stretch>
        </p:blipFill>
        <p:spPr>
          <a:xfrm>
            <a:off x="142875" y="29210"/>
            <a:ext cx="1082040" cy="1151255"/>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 presetClass="emph" presetSubtype="1" grpId="1" nodeType="clickEffect">
                                  <p:stCondLst>
                                    <p:cond delay="0"/>
                                  </p:stCondLst>
                                  <p:childTnLst>
                                    <p:set>
                                      <p:cBhvr override="childStyle">
                                        <p:cTn id="11" dur="indefinite"/>
                                        <p:tgtEl>
                                          <p:spTgt spid="7"/>
                                        </p:tgtEl>
                                        <p:attrNameLst>
                                          <p:attrName>style.fontStyle</p:attrName>
                                        </p:attrNameLst>
                                      </p:cBhvr>
                                      <p:to>
                                        <p:strVal val="normal"/>
                                      </p:to>
                                    </p:set>
                                    <p:set>
                                      <p:cBhvr override="childStyle">
                                        <p:cTn id="12" dur="indefinite"/>
                                        <p:tgtEl>
                                          <p:spTgt spid="7"/>
                                        </p:tgtEl>
                                        <p:attrNameLst>
                                          <p:attrName>style.fontWeight</p:attrName>
                                        </p:attrNameLst>
                                      </p:cBhvr>
                                      <p:to>
                                        <p:strVal val="bold"/>
                                      </p:to>
                                    </p:set>
                                    <p:set>
                                      <p:cBhvr override="childStyle">
                                        <p:cTn id="13" dur="indefinite"/>
                                        <p:tgtEl>
                                          <p:spTgt spid="7"/>
                                        </p:tgtEl>
                                        <p:attrNameLst>
                                          <p:attrName>style.textDecorationUnderline</p:attrName>
                                        </p:attrNameLst>
                                      </p:cBhvr>
                                      <p:to>
                                        <p:strVal val="false"/>
                                      </p:to>
                                    </p:se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2"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500" fill="hold"/>
                                        <p:tgtEl>
                                          <p:spTgt spid="7"/>
                                        </p:tgtEl>
                                        <p:attrNameLst>
                                          <p:attrName>ppt_w</p:attrName>
                                        </p:attrNameLst>
                                      </p:cBhvr>
                                      <p:tavLst>
                                        <p:tav tm="0">
                                          <p:val>
                                            <p:fltVal val="0"/>
                                          </p:val>
                                        </p:tav>
                                        <p:tav tm="100000">
                                          <p:val>
                                            <p:strVal val="#ppt_w"/>
                                          </p:val>
                                        </p:tav>
                                      </p:tavLst>
                                    </p:anim>
                                    <p:anim calcmode="lin" valueType="num">
                                      <p:cBhvr>
                                        <p:cTn id="19" dur="500" fill="hold"/>
                                        <p:tgtEl>
                                          <p:spTgt spid="7"/>
                                        </p:tgtEl>
                                        <p:attrNameLst>
                                          <p:attrName>ppt_h</p:attrName>
                                        </p:attrNameLst>
                                      </p:cBhvr>
                                      <p:tavLst>
                                        <p:tav tm="0">
                                          <p:val>
                                            <p:fltVal val="0"/>
                                          </p:val>
                                        </p:tav>
                                        <p:tav tm="100000">
                                          <p:val>
                                            <p:strVal val="#ppt_h"/>
                                          </p:val>
                                        </p:tav>
                                      </p:tavLst>
                                    </p:anim>
                                    <p:animEffect transition="in" filter="fade">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2"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P spid="12" grpId="1" animBg="1"/>
      <p:bldP spid="15" grpId="0" bldLvl="0" animBg="1"/>
      <p:bldP spid="15" grpId="1" animBg="1"/>
      <p:bldP spid="7" grpId="0" bldLvl="0" animBg="1"/>
      <p:bldP spid="7" grpId="1" animBg="1"/>
      <p:bldP spid="7" grpId="2" bldLvl="0" animBg="1"/>
      <p:bldP spid="19" grpId="1" animBg="1"/>
      <p:bldP spid="19" grpId="2" bldLvl="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grpSp>
        <p:nvGrpSpPr>
          <p:cNvPr id="14" name="组合 13"/>
          <p:cNvGrpSpPr/>
          <p:nvPr/>
        </p:nvGrpSpPr>
        <p:grpSpPr>
          <a:xfrm>
            <a:off x="1396365" y="101600"/>
            <a:ext cx="5398135" cy="965835"/>
            <a:chOff x="4838820" y="2375552"/>
            <a:chExt cx="5544616" cy="1200507"/>
          </a:xfrm>
        </p:grpSpPr>
        <p:sp>
          <p:nvSpPr>
            <p:cNvPr id="10" name="矩形 3"/>
            <p:cNvSpPr/>
            <p:nvPr/>
          </p:nvSpPr>
          <p:spPr>
            <a:xfrm>
              <a:off x="4838820" y="2375552"/>
              <a:ext cx="5544616" cy="1200507"/>
            </a:xfrm>
            <a:custGeom>
              <a:avLst/>
              <a:gdLst/>
              <a:ahLst/>
              <a:cxnLst/>
              <a:rect l="l" t="t" r="r" b="b"/>
              <a:pathLst>
                <a:path w="6025861" h="1158747">
                  <a:moveTo>
                    <a:pt x="575194" y="0"/>
                  </a:moveTo>
                  <a:lnTo>
                    <a:pt x="1992514" y="0"/>
                  </a:lnTo>
                  <a:lnTo>
                    <a:pt x="4154179" y="0"/>
                  </a:lnTo>
                  <a:lnTo>
                    <a:pt x="5571499" y="0"/>
                  </a:lnTo>
                  <a:lnTo>
                    <a:pt x="5571499" y="474"/>
                  </a:lnTo>
                  <a:lnTo>
                    <a:pt x="5639364" y="474"/>
                  </a:lnTo>
                  <a:cubicBezTo>
                    <a:pt x="5661410" y="0"/>
                    <a:pt x="5683924" y="5211"/>
                    <a:pt x="5704562" y="17528"/>
                  </a:cubicBezTo>
                  <a:cubicBezTo>
                    <a:pt x="5723793" y="28424"/>
                    <a:pt x="5739272" y="44057"/>
                    <a:pt x="5749591" y="62533"/>
                  </a:cubicBezTo>
                  <a:lnTo>
                    <a:pt x="6008038" y="514473"/>
                  </a:lnTo>
                  <a:cubicBezTo>
                    <a:pt x="6019294" y="533422"/>
                    <a:pt x="6025861" y="555687"/>
                    <a:pt x="6025861" y="579374"/>
                  </a:cubicBezTo>
                  <a:cubicBezTo>
                    <a:pt x="6025861" y="603534"/>
                    <a:pt x="6019294" y="625799"/>
                    <a:pt x="6007568" y="644749"/>
                  </a:cubicBezTo>
                  <a:lnTo>
                    <a:pt x="5749591" y="1096688"/>
                  </a:lnTo>
                  <a:cubicBezTo>
                    <a:pt x="5738803" y="1114690"/>
                    <a:pt x="5723793" y="1130324"/>
                    <a:pt x="5704562" y="1141693"/>
                  </a:cubicBezTo>
                  <a:cubicBezTo>
                    <a:pt x="5684393" y="1153536"/>
                    <a:pt x="5662348" y="1158747"/>
                    <a:pt x="5640302" y="1158273"/>
                  </a:cubicBezTo>
                  <a:lnTo>
                    <a:pt x="5571499" y="1158273"/>
                  </a:lnTo>
                  <a:lnTo>
                    <a:pt x="5571499" y="1158747"/>
                  </a:lnTo>
                  <a:lnTo>
                    <a:pt x="4154179" y="1158747"/>
                  </a:lnTo>
                  <a:lnTo>
                    <a:pt x="1992514" y="1158747"/>
                  </a:lnTo>
                  <a:lnTo>
                    <a:pt x="575194" y="1158747"/>
                  </a:lnTo>
                  <a:lnTo>
                    <a:pt x="575194" y="1158273"/>
                  </a:lnTo>
                  <a:lnTo>
                    <a:pt x="382745" y="1158273"/>
                  </a:lnTo>
                  <a:cubicBezTo>
                    <a:pt x="362107" y="1158273"/>
                    <a:pt x="340530" y="1153062"/>
                    <a:pt x="321299" y="1141693"/>
                  </a:cubicBezTo>
                  <a:cubicBezTo>
                    <a:pt x="302069" y="1130324"/>
                    <a:pt x="286590" y="1114690"/>
                    <a:pt x="276270" y="1096215"/>
                  </a:cubicBezTo>
                  <a:lnTo>
                    <a:pt x="16886" y="642380"/>
                  </a:lnTo>
                  <a:cubicBezTo>
                    <a:pt x="6098" y="623904"/>
                    <a:pt x="0" y="602587"/>
                    <a:pt x="0" y="579374"/>
                  </a:cubicBezTo>
                  <a:cubicBezTo>
                    <a:pt x="0" y="556161"/>
                    <a:pt x="6098" y="534843"/>
                    <a:pt x="16886" y="515894"/>
                  </a:cubicBezTo>
                  <a:lnTo>
                    <a:pt x="275332" y="63954"/>
                  </a:lnTo>
                  <a:cubicBezTo>
                    <a:pt x="286120" y="45478"/>
                    <a:pt x="301599" y="28898"/>
                    <a:pt x="321299" y="17528"/>
                  </a:cubicBezTo>
                  <a:cubicBezTo>
                    <a:pt x="339592" y="6633"/>
                    <a:pt x="359762" y="948"/>
                    <a:pt x="379930" y="474"/>
                  </a:cubicBezTo>
                  <a:lnTo>
                    <a:pt x="575194" y="474"/>
                  </a:lnTo>
                  <a:close/>
                </a:path>
              </a:pathLst>
            </a:custGeom>
            <a:solidFill>
              <a:srgbClr val="2DB2A4"/>
            </a:solidFill>
            <a:ln w="9525">
              <a:noFill/>
            </a:ln>
            <a:effectLst>
              <a:outerShdw blurRad="431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3"/>
            <p:cNvSpPr/>
            <p:nvPr/>
          </p:nvSpPr>
          <p:spPr>
            <a:xfrm>
              <a:off x="4945460" y="2471749"/>
              <a:ext cx="5328592" cy="1008112"/>
            </a:xfrm>
            <a:custGeom>
              <a:avLst/>
              <a:gdLst/>
              <a:ahLst/>
              <a:cxnLst/>
              <a:rect l="l" t="t" r="r" b="b"/>
              <a:pathLst>
                <a:path w="6025861" h="1158747">
                  <a:moveTo>
                    <a:pt x="575194" y="0"/>
                  </a:moveTo>
                  <a:lnTo>
                    <a:pt x="1992514" y="0"/>
                  </a:lnTo>
                  <a:lnTo>
                    <a:pt x="4154179" y="0"/>
                  </a:lnTo>
                  <a:lnTo>
                    <a:pt x="5571499" y="0"/>
                  </a:lnTo>
                  <a:lnTo>
                    <a:pt x="5571499" y="474"/>
                  </a:lnTo>
                  <a:lnTo>
                    <a:pt x="5639364" y="474"/>
                  </a:lnTo>
                  <a:cubicBezTo>
                    <a:pt x="5661410" y="0"/>
                    <a:pt x="5683924" y="5211"/>
                    <a:pt x="5704562" y="17528"/>
                  </a:cubicBezTo>
                  <a:cubicBezTo>
                    <a:pt x="5723793" y="28424"/>
                    <a:pt x="5739272" y="44057"/>
                    <a:pt x="5749591" y="62533"/>
                  </a:cubicBezTo>
                  <a:lnTo>
                    <a:pt x="6008038" y="514473"/>
                  </a:lnTo>
                  <a:cubicBezTo>
                    <a:pt x="6019294" y="533422"/>
                    <a:pt x="6025861" y="555687"/>
                    <a:pt x="6025861" y="579374"/>
                  </a:cubicBezTo>
                  <a:cubicBezTo>
                    <a:pt x="6025861" y="603534"/>
                    <a:pt x="6019294" y="625799"/>
                    <a:pt x="6007568" y="644749"/>
                  </a:cubicBezTo>
                  <a:lnTo>
                    <a:pt x="5749591" y="1096688"/>
                  </a:lnTo>
                  <a:cubicBezTo>
                    <a:pt x="5738803" y="1114690"/>
                    <a:pt x="5723793" y="1130324"/>
                    <a:pt x="5704562" y="1141693"/>
                  </a:cubicBezTo>
                  <a:cubicBezTo>
                    <a:pt x="5684393" y="1153536"/>
                    <a:pt x="5662348" y="1158747"/>
                    <a:pt x="5640302" y="1158273"/>
                  </a:cubicBezTo>
                  <a:lnTo>
                    <a:pt x="5571499" y="1158273"/>
                  </a:lnTo>
                  <a:lnTo>
                    <a:pt x="5571499" y="1158747"/>
                  </a:lnTo>
                  <a:lnTo>
                    <a:pt x="4154179" y="1158747"/>
                  </a:lnTo>
                  <a:lnTo>
                    <a:pt x="1992514" y="1158747"/>
                  </a:lnTo>
                  <a:lnTo>
                    <a:pt x="575194" y="1158747"/>
                  </a:lnTo>
                  <a:lnTo>
                    <a:pt x="575194" y="1158273"/>
                  </a:lnTo>
                  <a:lnTo>
                    <a:pt x="382745" y="1158273"/>
                  </a:lnTo>
                  <a:cubicBezTo>
                    <a:pt x="362107" y="1158273"/>
                    <a:pt x="340530" y="1153062"/>
                    <a:pt x="321299" y="1141693"/>
                  </a:cubicBezTo>
                  <a:cubicBezTo>
                    <a:pt x="302069" y="1130324"/>
                    <a:pt x="286590" y="1114690"/>
                    <a:pt x="276270" y="1096215"/>
                  </a:cubicBezTo>
                  <a:lnTo>
                    <a:pt x="16886" y="642380"/>
                  </a:lnTo>
                  <a:cubicBezTo>
                    <a:pt x="6098" y="623904"/>
                    <a:pt x="0" y="602587"/>
                    <a:pt x="0" y="579374"/>
                  </a:cubicBezTo>
                  <a:cubicBezTo>
                    <a:pt x="0" y="556161"/>
                    <a:pt x="6098" y="534843"/>
                    <a:pt x="16886" y="515894"/>
                  </a:cubicBezTo>
                  <a:lnTo>
                    <a:pt x="275332" y="63954"/>
                  </a:lnTo>
                  <a:cubicBezTo>
                    <a:pt x="286120" y="45478"/>
                    <a:pt x="301599" y="28898"/>
                    <a:pt x="321299" y="17528"/>
                  </a:cubicBezTo>
                  <a:cubicBezTo>
                    <a:pt x="339592" y="6633"/>
                    <a:pt x="359762" y="948"/>
                    <a:pt x="379930" y="474"/>
                  </a:cubicBezTo>
                  <a:lnTo>
                    <a:pt x="575194" y="474"/>
                  </a:lnTo>
                  <a:close/>
                </a:path>
              </a:pathLst>
            </a:custGeom>
            <a:blipFill>
              <a:blip r:embed="rId3"/>
              <a:stretch>
                <a:fillRect/>
              </a:stretch>
            </a:blipFill>
            <a:ln w="952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 name="组合 1"/>
          <p:cNvGrpSpPr/>
          <p:nvPr/>
        </p:nvGrpSpPr>
        <p:grpSpPr>
          <a:xfrm>
            <a:off x="469900" y="-53975"/>
            <a:ext cx="1388110" cy="1120140"/>
            <a:chOff x="2713211" y="1988840"/>
            <a:chExt cx="1610824" cy="1452335"/>
          </a:xfrm>
        </p:grpSpPr>
        <p:sp>
          <p:nvSpPr>
            <p:cNvPr id="3" name="Freeform 5"/>
            <p:cNvSpPr/>
            <p:nvPr/>
          </p:nvSpPr>
          <p:spPr bwMode="auto">
            <a:xfrm>
              <a:off x="2713211" y="1988840"/>
              <a:ext cx="1610824" cy="145233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2DB2A4"/>
            </a:solidFill>
            <a:ln w="9525" cap="flat">
              <a:noFill/>
              <a:prstDash val="solid"/>
              <a:miter lim="800000"/>
            </a:ln>
            <a:effectLst>
              <a:outerShdw blurRad="431800" dist="88900" dir="2700000" algn="tl" rotWithShape="0">
                <a:prstClr val="black">
                  <a:alpha val="40000"/>
                </a:prstClr>
              </a:outerShdw>
            </a:effectLst>
          </p:spPr>
          <p:txBody>
            <a:bodyPr vert="horz" wrap="square" lIns="91425" tIns="45712" rIns="91425" bIns="45712" numCol="1" anchor="t" anchorCtr="0" compatLnSpc="1"/>
            <a:lstStyle/>
            <a:p>
              <a:endParaRPr lang="zh-CN" altLang="en-US"/>
            </a:p>
          </p:txBody>
        </p:sp>
        <p:sp>
          <p:nvSpPr>
            <p:cNvPr id="4" name="Freeform 5"/>
            <p:cNvSpPr/>
            <p:nvPr/>
          </p:nvSpPr>
          <p:spPr bwMode="auto">
            <a:xfrm>
              <a:off x="2838739" y="2087520"/>
              <a:ext cx="1359768" cy="125497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blipFill>
              <a:blip r:embed="rId3"/>
              <a:stretch>
                <a:fillRect l="-167158" t="-31921" r="-198372" b="-151558"/>
              </a:stretch>
            </a:blipFill>
            <a:ln w="9525" cap="flat">
              <a:noFill/>
              <a:prstDash val="solid"/>
              <a:miter lim="800000"/>
            </a:ln>
            <a:effectLst>
              <a:outerShdw blurRad="50800" dist="38100" dir="2700000" algn="tl" rotWithShape="0">
                <a:prstClr val="black">
                  <a:alpha val="40000"/>
                </a:prstClr>
              </a:outerShdw>
            </a:effectLst>
          </p:spPr>
          <p:txBody>
            <a:bodyPr vert="horz" wrap="square" lIns="91425" tIns="45712" rIns="91425" bIns="45712" numCol="1" anchor="t" anchorCtr="0" compatLnSpc="1"/>
            <a:lstStyle/>
            <a:p>
              <a:endParaRPr lang="zh-CN" altLang="en-US"/>
            </a:p>
          </p:txBody>
        </p:sp>
      </p:grpSp>
      <p:sp>
        <p:nvSpPr>
          <p:cNvPr id="15" name="文本框 52"/>
          <p:cNvSpPr txBox="1"/>
          <p:nvPr/>
        </p:nvSpPr>
        <p:spPr>
          <a:xfrm>
            <a:off x="2052955" y="297180"/>
            <a:ext cx="4635500" cy="521970"/>
          </a:xfrm>
          <a:prstGeom prst="rect">
            <a:avLst/>
          </a:prstGeom>
          <a:noFill/>
        </p:spPr>
        <p:txBody>
          <a:bodyPr wrap="square" rtlCol="0">
            <a:spAutoFit/>
          </a:bodyPr>
          <a:lstStyle/>
          <a:p>
            <a:pPr algn="ctr"/>
            <a:r>
              <a:rPr lang="en-US" altLang="zh-CN" sz="2800" b="1" dirty="0">
                <a:solidFill>
                  <a:schemeClr val="accent5">
                    <a:lumMod val="75000"/>
                  </a:schemeClr>
                </a:solidFill>
                <a:latin typeface="Arial" panose="020B0604020202020204" pitchFamily="34" charset="0"/>
                <a:ea typeface="Microsoft YaHei" panose="020B0503020204020204" charset="-122"/>
                <a:cs typeface="Arial" panose="020B0604020202020204" pitchFamily="34" charset="0"/>
                <a:sym typeface="+mn-ea"/>
              </a:rPr>
              <a:t>Phản ứng hóa học</a:t>
            </a:r>
          </a:p>
        </p:txBody>
      </p:sp>
      <p:sp>
        <p:nvSpPr>
          <p:cNvPr id="12" name="文本框 52"/>
          <p:cNvSpPr txBox="1"/>
          <p:nvPr/>
        </p:nvSpPr>
        <p:spPr>
          <a:xfrm>
            <a:off x="469265" y="217170"/>
            <a:ext cx="1492250" cy="645160"/>
          </a:xfrm>
          <a:prstGeom prst="rect">
            <a:avLst/>
          </a:prstGeom>
          <a:noFill/>
        </p:spPr>
        <p:txBody>
          <a:bodyPr wrap="square" rtlCol="0">
            <a:spAutoFit/>
          </a:bodyPr>
          <a:lstStyle/>
          <a:p>
            <a:pPr algn="ctr"/>
            <a:r>
              <a:rPr lang="en-US" altLang="zh-CN" sz="3600" b="1" dirty="0">
                <a:solidFill>
                  <a:srgbClr val="F77A08"/>
                </a:solidFill>
                <a:latin typeface="Microsoft YaHei" panose="020B0503020204020204" charset="-122"/>
                <a:ea typeface="Microsoft YaHei" panose="020B0503020204020204" charset="-122"/>
              </a:rPr>
              <a:t>II.</a:t>
            </a:r>
          </a:p>
        </p:txBody>
      </p:sp>
      <p:sp>
        <p:nvSpPr>
          <p:cNvPr id="26" name="圆角矩形 25"/>
          <p:cNvSpPr/>
          <p:nvPr/>
        </p:nvSpPr>
        <p:spPr>
          <a:xfrm>
            <a:off x="1500505" y="1067435"/>
            <a:ext cx="4081780" cy="504190"/>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23850"/>
            <a:r>
              <a:rPr lang="en-US" altLang="zh-CN" sz="2400" b="1" dirty="0">
                <a:solidFill>
                  <a:schemeClr val="accent6">
                    <a:lumMod val="50000"/>
                  </a:schemeClr>
                </a:solidFill>
                <a:latin typeface="Microsoft YaHei" panose="020B0503020204020204" charset="-122"/>
                <a:ea typeface="Microsoft YaHei" panose="020B0503020204020204" charset="-122"/>
              </a:rPr>
              <a:t>      </a:t>
            </a:r>
            <a:r>
              <a:rPr lang="en-US" altLang="zh-CN" sz="2800" b="1" dirty="0">
                <a:solidFill>
                  <a:schemeClr val="accent6">
                    <a:lumMod val="50000"/>
                  </a:schemeClr>
                </a:solidFill>
                <a:latin typeface="Microsoft YaHei" panose="020B0503020204020204" charset="-122"/>
                <a:ea typeface="Microsoft YaHei" panose="020B0503020204020204" charset="-122"/>
              </a:rPr>
              <a:t>  Khái niệm :</a:t>
            </a:r>
          </a:p>
        </p:txBody>
      </p:sp>
      <p:sp>
        <p:nvSpPr>
          <p:cNvPr id="45" name="圆角矩形 44"/>
          <p:cNvSpPr/>
          <p:nvPr/>
        </p:nvSpPr>
        <p:spPr>
          <a:xfrm>
            <a:off x="469900" y="989965"/>
            <a:ext cx="1520190" cy="484505"/>
          </a:xfrm>
          <a:prstGeom prst="roundRect">
            <a:avLst>
              <a:gd name="adj" fmla="val 9725"/>
            </a:avLst>
          </a:prstGeom>
          <a:solidFill>
            <a:srgbClr val="2DB2A4"/>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chemeClr val="bg1"/>
                </a:solidFill>
                <a:latin typeface="Impact" panose="020B0806030902050204" charset="0"/>
                <a:ea typeface="Microsoft YaHei" panose="020B0503020204020204" charset="-122"/>
              </a:rPr>
              <a:t>1</a:t>
            </a:r>
            <a:endParaRPr lang="zh-CN" altLang="en-US" sz="2400" dirty="0">
              <a:solidFill>
                <a:schemeClr val="bg1"/>
              </a:solidFill>
              <a:latin typeface="Impact" panose="020B0806030902050204" charset="0"/>
              <a:ea typeface="Microsoft YaHei" panose="020B0503020204020204" charset="-122"/>
            </a:endParaRPr>
          </a:p>
        </p:txBody>
      </p:sp>
      <p:sp>
        <p:nvSpPr>
          <p:cNvPr id="6" name="圆角矩形 25"/>
          <p:cNvSpPr/>
          <p:nvPr/>
        </p:nvSpPr>
        <p:spPr>
          <a:xfrm>
            <a:off x="1602105" y="2012315"/>
            <a:ext cx="7185025" cy="504190"/>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23850"/>
            <a:r>
              <a:rPr lang="en-US" altLang="zh-CN" sz="2400" b="1" dirty="0">
                <a:solidFill>
                  <a:schemeClr val="accent6">
                    <a:lumMod val="50000"/>
                  </a:schemeClr>
                </a:solidFill>
                <a:latin typeface="Microsoft YaHei" panose="020B0503020204020204" charset="-122"/>
                <a:ea typeface="Microsoft YaHei" panose="020B0503020204020204" charset="-122"/>
              </a:rPr>
              <a:t>      </a:t>
            </a:r>
            <a:r>
              <a:rPr lang="en-US" altLang="zh-CN" sz="2800" b="1" dirty="0">
                <a:solidFill>
                  <a:schemeClr val="accent5">
                    <a:lumMod val="50000"/>
                  </a:schemeClr>
                </a:solidFill>
                <a:latin typeface="Microsoft YaHei" panose="020B0503020204020204" charset="-122"/>
                <a:ea typeface="Microsoft YaHei" panose="020B0503020204020204" charset="-122"/>
              </a:rPr>
              <a:t>Diễn biến của phản ứng hóa học :</a:t>
            </a:r>
          </a:p>
        </p:txBody>
      </p:sp>
      <p:sp>
        <p:nvSpPr>
          <p:cNvPr id="7" name="圆角矩形 44"/>
          <p:cNvSpPr/>
          <p:nvPr/>
        </p:nvSpPr>
        <p:spPr>
          <a:xfrm>
            <a:off x="469900" y="2012315"/>
            <a:ext cx="1520190" cy="484505"/>
          </a:xfrm>
          <a:prstGeom prst="roundRect">
            <a:avLst>
              <a:gd name="adj" fmla="val 9725"/>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US" altLang="zh-CN" sz="2400" dirty="0">
                <a:solidFill>
                  <a:schemeClr val="bg1"/>
                </a:solidFill>
                <a:latin typeface="Impact" panose="020B0806030902050204" charset="0"/>
                <a:ea typeface="Microsoft YaHei" panose="020B0503020204020204" charset="-122"/>
              </a:rPr>
              <a:t>2</a:t>
            </a:r>
          </a:p>
        </p:txBody>
      </p:sp>
      <p:sp>
        <p:nvSpPr>
          <p:cNvPr id="5" name="圆角矩形 44"/>
          <p:cNvSpPr/>
          <p:nvPr/>
        </p:nvSpPr>
        <p:spPr>
          <a:xfrm>
            <a:off x="455295" y="2784475"/>
            <a:ext cx="1520190" cy="484505"/>
          </a:xfrm>
          <a:prstGeom prst="roundRect">
            <a:avLst>
              <a:gd name="adj" fmla="val 9725"/>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altLang="zh-CN" sz="2400" dirty="0">
                <a:solidFill>
                  <a:schemeClr val="bg1"/>
                </a:solidFill>
                <a:latin typeface="Impact" panose="020B0806030902050204" charset="0"/>
                <a:ea typeface="Microsoft YaHei" panose="020B0503020204020204" charset="-122"/>
              </a:rPr>
              <a:t>3</a:t>
            </a:r>
          </a:p>
        </p:txBody>
      </p:sp>
      <p:sp>
        <p:nvSpPr>
          <p:cNvPr id="8" name="圆角矩形 25"/>
          <p:cNvSpPr/>
          <p:nvPr/>
        </p:nvSpPr>
        <p:spPr>
          <a:xfrm>
            <a:off x="1858010" y="2784475"/>
            <a:ext cx="9370060" cy="504190"/>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23850"/>
            <a:r>
              <a:rPr lang="en-US" altLang="zh-CN" sz="2400" b="1" dirty="0">
                <a:solidFill>
                  <a:schemeClr val="accent6">
                    <a:lumMod val="75000"/>
                  </a:schemeClr>
                </a:solidFill>
                <a:latin typeface="Microsoft YaHei" panose="020B0503020204020204" charset="-122"/>
                <a:ea typeface="Microsoft YaHei" panose="020B0503020204020204" charset="-122"/>
              </a:rPr>
              <a:t>   </a:t>
            </a:r>
            <a:r>
              <a:rPr lang="en-US" altLang="zh-CN" sz="2800" b="1" dirty="0">
                <a:solidFill>
                  <a:schemeClr val="accent6">
                    <a:lumMod val="75000"/>
                  </a:schemeClr>
                </a:solidFill>
                <a:latin typeface="Microsoft YaHei" panose="020B0503020204020204" charset="-122"/>
                <a:ea typeface="Microsoft YaHei" panose="020B0503020204020204" charset="-122"/>
              </a:rPr>
              <a:t>Hiện tượng kèm theo các  phản ứng hóa học :</a:t>
            </a:r>
          </a:p>
        </p:txBody>
      </p:sp>
    </p:spTree>
  </p:cSld>
  <p:clrMapOvr>
    <a:masterClrMapping/>
  </p:clrMapOvr>
  <p:transition>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8"/>
                                        </p:tgtEl>
                                        <p:attrNameLst>
                                          <p:attrName>style.visibility</p:attrName>
                                        </p:attrNameLst>
                                      </p:cBhvr>
                                      <p:to>
                                        <p:strVal val="visible"/>
                                      </p:to>
                                    </p:set>
                                    <p:anim calcmode="discrete" valueType="clr">
                                      <p:cBhvr override="childStyle">
                                        <p:cTn id="12" dur="80"/>
                                        <p:tgtEl>
                                          <p:spTgt spid="8"/>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8"/>
                                        </p:tgtEl>
                                        <p:attrNameLst>
                                          <p:attrName>fillcolor</p:attrName>
                                        </p:attrNameLst>
                                      </p:cBhvr>
                                      <p:tavLst>
                                        <p:tav tm="0">
                                          <p:val>
                                            <p:clrVal>
                                              <a:schemeClr val="accent2"/>
                                            </p:clrVal>
                                          </p:val>
                                        </p:tav>
                                        <p:tav tm="50000">
                                          <p:val>
                                            <p:clrVal>
                                              <a:schemeClr val="hlink"/>
                                            </p:clrVal>
                                          </p:val>
                                        </p:tav>
                                      </p:tavLst>
                                    </p:anim>
                                    <p:set>
                                      <p:cBhvr>
                                        <p:cTn id="14" dur="80"/>
                                        <p:tgtEl>
                                          <p:spTgt spid="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8" grpId="0" animBg="1"/>
      <p:bldP spid="8" grpId="1"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1477645" y="159385"/>
            <a:ext cx="8364220" cy="829945"/>
          </a:xfrm>
          <a:prstGeom prst="rect">
            <a:avLst/>
          </a:prstGeom>
          <a:noFill/>
          <a:ln w="9525">
            <a:noFill/>
          </a:ln>
        </p:spPr>
        <p:txBody>
          <a:bodyPr wrap="square">
            <a:spAutoFit/>
          </a:bodyPr>
          <a:lstStyle/>
          <a:p>
            <a:pPr indent="0"/>
            <a:r>
              <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1:   Mở đầu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00" y="-102870"/>
            <a:ext cx="12192000" cy="6858000"/>
          </a:xfrm>
          <a:prstGeom prst="rect">
            <a:avLst/>
          </a:prstGeom>
        </p:spPr>
      </p:pic>
      <p:pic>
        <p:nvPicPr>
          <p:cNvPr id="9" name="Picture 8"/>
          <p:cNvPicPr/>
          <p:nvPr/>
        </p:nvPicPr>
        <p:blipFill rotWithShape="1">
          <a:blip r:embed="rId3">
            <a:extLst>
              <a:ext uri="{BEBA8EAE-BF5A-486C-A8C5-ECC9F3942E4B}">
                <a14:imgProps xmlns:a14="http://schemas.microsoft.com/office/drawing/2010/main">
                  <a14:imgLayer r:embed="rId4">
                    <a14:imgEffect>
                      <a14:backgroundRemoval t="5889" b="92556" l="5688" r="51188"/>
                    </a14:imgEffect>
                  </a14:imgLayer>
                </a14:imgProps>
              </a:ext>
            </a:extLst>
          </a:blip>
          <a:srcRect l="5899" t="8819" r="49453" b="8264"/>
          <a:stretch>
            <a:fillRect/>
          </a:stretch>
        </p:blipFill>
        <p:spPr>
          <a:xfrm>
            <a:off x="0" y="2983230"/>
            <a:ext cx="3610610" cy="3974465"/>
          </a:xfrm>
          <a:prstGeom prst="rect">
            <a:avLst/>
          </a:prstGeom>
        </p:spPr>
      </p:pic>
      <p:pic>
        <p:nvPicPr>
          <p:cNvPr id="44041" name="图片 44040" descr="11"/>
          <p:cNvPicPr>
            <a:picLocks noChangeAspect="1"/>
          </p:cNvPicPr>
          <p:nvPr/>
        </p:nvPicPr>
        <p:blipFill>
          <a:blip r:embed="rId5"/>
          <a:stretch>
            <a:fillRect/>
          </a:stretch>
        </p:blipFill>
        <p:spPr>
          <a:xfrm>
            <a:off x="675759" y="-102870"/>
            <a:ext cx="7046302" cy="3409950"/>
          </a:xfrm>
          <a:prstGeom prst="rect">
            <a:avLst/>
          </a:prstGeom>
          <a:noFill/>
          <a:ln w="9525">
            <a:noFill/>
          </a:ln>
        </p:spPr>
      </p:pic>
      <p:sp>
        <p:nvSpPr>
          <p:cNvPr id="4" name="Text Box 3"/>
          <p:cNvSpPr txBox="1"/>
          <p:nvPr/>
        </p:nvSpPr>
        <p:spPr>
          <a:xfrm>
            <a:off x="1148862" y="703580"/>
            <a:ext cx="5509846" cy="2246769"/>
          </a:xfrm>
          <a:prstGeom prst="rect">
            <a:avLst/>
          </a:prstGeom>
          <a:noFill/>
        </p:spPr>
        <p:txBody>
          <a:bodyPr wrap="square" rtlCol="0">
            <a:spAutoFit/>
          </a:bodyPr>
          <a:lstStyle/>
          <a:p>
            <a:r>
              <a:rPr lang="en-US" sz="2400" b="1" dirty="0">
                <a:solidFill>
                  <a:srgbClr val="FF0000"/>
                </a:solidFill>
                <a:latin typeface="Bahnschrift Light" panose="020B0502040204020203" charset="0"/>
                <a:cs typeface="Bahnschrift Light" panose="020B0502040204020203" charset="0"/>
              </a:rPr>
              <a:t>  </a:t>
            </a:r>
            <a:r>
              <a:rPr lang="en-US" sz="2800" b="1" dirty="0">
                <a:solidFill>
                  <a:schemeClr val="accent4">
                    <a:lumMod val="50000"/>
                  </a:schemeClr>
                </a:solidFill>
                <a:latin typeface="Bahnschrift Light" panose="020B0502040204020203" charset="0"/>
                <a:cs typeface="Bahnschrift Light" panose="020B0502040204020203" charset="0"/>
              </a:rPr>
              <a:t> </a:t>
            </a:r>
            <a:r>
              <a:rPr lang="en-US" sz="2800" b="1" dirty="0" err="1">
                <a:solidFill>
                  <a:schemeClr val="accent4">
                    <a:lumMod val="50000"/>
                  </a:schemeClr>
                </a:solidFill>
                <a:latin typeface="Bahnschrift Light" panose="020B0502040204020203" charset="0"/>
                <a:cs typeface="Bahnschrift Light" panose="020B0502040204020203" charset="0"/>
              </a:rPr>
              <a:t>Phản</a:t>
            </a:r>
            <a:r>
              <a:rPr lang="en-US" sz="2800" b="1" dirty="0">
                <a:solidFill>
                  <a:schemeClr val="accent4">
                    <a:lumMod val="50000"/>
                  </a:schemeClr>
                </a:solidFill>
                <a:latin typeface="Bahnschrift Light" panose="020B0502040204020203" charset="0"/>
                <a:cs typeface="Bahnschrift Light" panose="020B0502040204020203" charset="0"/>
              </a:rPr>
              <a:t> </a:t>
            </a:r>
            <a:r>
              <a:rPr lang="en-US" sz="2800" b="1" dirty="0" err="1">
                <a:solidFill>
                  <a:schemeClr val="accent4">
                    <a:lumMod val="50000"/>
                  </a:schemeClr>
                </a:solidFill>
                <a:latin typeface="Bahnschrift Light" panose="020B0502040204020203" charset="0"/>
                <a:cs typeface="Bahnschrift Light" panose="020B0502040204020203" charset="0"/>
              </a:rPr>
              <a:t>ứng</a:t>
            </a:r>
            <a:r>
              <a:rPr lang="en-US" sz="2800" b="1" dirty="0">
                <a:solidFill>
                  <a:schemeClr val="accent4">
                    <a:lumMod val="50000"/>
                  </a:schemeClr>
                </a:solidFill>
                <a:latin typeface="Bahnschrift Light" panose="020B0502040204020203" charset="0"/>
                <a:cs typeface="Bahnschrift Light" panose="020B0502040204020203" charset="0"/>
              </a:rPr>
              <a:t> </a:t>
            </a:r>
            <a:r>
              <a:rPr lang="en-US" sz="2800" b="1" dirty="0" err="1">
                <a:solidFill>
                  <a:schemeClr val="accent4">
                    <a:lumMod val="50000"/>
                  </a:schemeClr>
                </a:solidFill>
                <a:latin typeface="Bahnschrift Light" panose="020B0502040204020203" charset="0"/>
                <a:cs typeface="Bahnschrift Light" panose="020B0502040204020203" charset="0"/>
              </a:rPr>
              <a:t>hóa</a:t>
            </a:r>
            <a:r>
              <a:rPr lang="en-US" sz="2800" b="1" dirty="0">
                <a:solidFill>
                  <a:schemeClr val="accent4">
                    <a:lumMod val="50000"/>
                  </a:schemeClr>
                </a:solidFill>
                <a:latin typeface="Bahnschrift Light" panose="020B0502040204020203" charset="0"/>
                <a:cs typeface="Bahnschrift Light" panose="020B0502040204020203" charset="0"/>
              </a:rPr>
              <a:t> </a:t>
            </a:r>
            <a:r>
              <a:rPr lang="en-US" sz="2800" b="1" dirty="0" err="1">
                <a:solidFill>
                  <a:schemeClr val="accent4">
                    <a:lumMod val="50000"/>
                  </a:schemeClr>
                </a:solidFill>
                <a:latin typeface="Bahnschrift Light" panose="020B0502040204020203" charset="0"/>
                <a:cs typeface="Bahnschrift Light" panose="020B0502040204020203" charset="0"/>
              </a:rPr>
              <a:t>học</a:t>
            </a:r>
            <a:r>
              <a:rPr lang="en-US" sz="2800" b="1" dirty="0">
                <a:solidFill>
                  <a:schemeClr val="accent4">
                    <a:lumMod val="50000"/>
                  </a:schemeClr>
                </a:solidFill>
                <a:latin typeface="Bahnschrift Light" panose="020B0502040204020203" charset="0"/>
                <a:cs typeface="Bahnschrift Light" panose="020B0502040204020203" charset="0"/>
              </a:rPr>
              <a:t> </a:t>
            </a:r>
            <a:r>
              <a:rPr lang="en-US" sz="2800" b="1" dirty="0" err="1">
                <a:solidFill>
                  <a:schemeClr val="accent4">
                    <a:lumMod val="50000"/>
                  </a:schemeClr>
                </a:solidFill>
                <a:latin typeface="Bahnschrift Light" panose="020B0502040204020203" charset="0"/>
                <a:cs typeface="Bahnschrift Light" panose="020B0502040204020203" charset="0"/>
              </a:rPr>
              <a:t>xảy</a:t>
            </a:r>
            <a:r>
              <a:rPr lang="en-US" sz="2800" b="1" dirty="0">
                <a:solidFill>
                  <a:schemeClr val="accent4">
                    <a:lumMod val="50000"/>
                  </a:schemeClr>
                </a:solidFill>
                <a:latin typeface="Bahnschrift Light" panose="020B0502040204020203" charset="0"/>
                <a:cs typeface="Bahnschrift Light" panose="020B0502040204020203" charset="0"/>
              </a:rPr>
              <a:t> </a:t>
            </a:r>
            <a:r>
              <a:rPr lang="en-US" sz="2800" b="1" dirty="0" err="1">
                <a:solidFill>
                  <a:schemeClr val="accent4">
                    <a:lumMod val="50000"/>
                  </a:schemeClr>
                </a:solidFill>
                <a:latin typeface="Bahnschrift Light" panose="020B0502040204020203" charset="0"/>
                <a:cs typeface="Bahnschrift Light" panose="020B0502040204020203" charset="0"/>
              </a:rPr>
              <a:t>ra</a:t>
            </a:r>
            <a:r>
              <a:rPr lang="en-US" sz="2800" b="1" dirty="0">
                <a:solidFill>
                  <a:schemeClr val="accent4">
                    <a:lumMod val="50000"/>
                  </a:schemeClr>
                </a:solidFill>
                <a:latin typeface="Bahnschrift Light" panose="020B0502040204020203" charset="0"/>
                <a:cs typeface="Bahnschrift Light" panose="020B0502040204020203" charset="0"/>
              </a:rPr>
              <a:t> </a:t>
            </a:r>
            <a:r>
              <a:rPr lang="en-US" sz="2800" b="1" dirty="0" err="1">
                <a:solidFill>
                  <a:schemeClr val="accent4">
                    <a:lumMod val="50000"/>
                  </a:schemeClr>
                </a:solidFill>
                <a:latin typeface="Bahnschrift Light" panose="020B0502040204020203" charset="0"/>
                <a:cs typeface="Bahnschrift Light" panose="020B0502040204020203" charset="0"/>
              </a:rPr>
              <a:t>khi</a:t>
            </a:r>
            <a:r>
              <a:rPr lang="en-US" sz="2800" b="1" dirty="0">
                <a:solidFill>
                  <a:schemeClr val="accent4">
                    <a:lumMod val="50000"/>
                  </a:schemeClr>
                </a:solidFill>
                <a:latin typeface="Bahnschrift Light" panose="020B0502040204020203" charset="0"/>
                <a:cs typeface="Bahnschrift Light" panose="020B0502040204020203" charset="0"/>
              </a:rPr>
              <a:t> </a:t>
            </a:r>
            <a:r>
              <a:rPr lang="en-US" sz="2800" b="1" dirty="0" err="1">
                <a:solidFill>
                  <a:schemeClr val="accent4">
                    <a:lumMod val="50000"/>
                  </a:schemeClr>
                </a:solidFill>
                <a:latin typeface="Bahnschrift Light" panose="020B0502040204020203" charset="0"/>
                <a:cs typeface="Bahnschrift Light" panose="020B0502040204020203" charset="0"/>
              </a:rPr>
              <a:t>có</a:t>
            </a:r>
            <a:r>
              <a:rPr lang="en-US" sz="2800" b="1" dirty="0">
                <a:solidFill>
                  <a:schemeClr val="accent4">
                    <a:lumMod val="50000"/>
                  </a:schemeClr>
                </a:solidFill>
                <a:latin typeface="Bahnschrift Light" panose="020B0502040204020203" charset="0"/>
                <a:cs typeface="Bahnschrift Light" panose="020B0502040204020203" charset="0"/>
              </a:rPr>
              <a:t> </a:t>
            </a:r>
            <a:r>
              <a:rPr lang="en-US" sz="2800" b="1" dirty="0" err="1">
                <a:solidFill>
                  <a:schemeClr val="accent4">
                    <a:lumMod val="50000"/>
                  </a:schemeClr>
                </a:solidFill>
                <a:latin typeface="Bahnschrift Light" panose="020B0502040204020203" charset="0"/>
                <a:cs typeface="Bahnschrift Light" panose="020B0502040204020203" charset="0"/>
              </a:rPr>
              <a:t>chất</a:t>
            </a:r>
            <a:r>
              <a:rPr lang="en-US" sz="2800" b="1" dirty="0">
                <a:solidFill>
                  <a:schemeClr val="accent4">
                    <a:lumMod val="50000"/>
                  </a:schemeClr>
                </a:solidFill>
                <a:latin typeface="Bahnschrift Light" panose="020B0502040204020203" charset="0"/>
                <a:cs typeface="Bahnschrift Light" panose="020B0502040204020203" charset="0"/>
              </a:rPr>
              <a:t> </a:t>
            </a:r>
            <a:r>
              <a:rPr lang="en-US" sz="2800" b="1" dirty="0" err="1">
                <a:solidFill>
                  <a:schemeClr val="accent4">
                    <a:lumMod val="50000"/>
                  </a:schemeClr>
                </a:solidFill>
                <a:latin typeface="Bahnschrift Light" panose="020B0502040204020203" charset="0"/>
                <a:cs typeface="Bahnschrift Light" panose="020B0502040204020203" charset="0"/>
              </a:rPr>
              <a:t>mới</a:t>
            </a:r>
            <a:r>
              <a:rPr lang="en-US" sz="2800" b="1" dirty="0">
                <a:solidFill>
                  <a:schemeClr val="accent4">
                    <a:lumMod val="50000"/>
                  </a:schemeClr>
                </a:solidFill>
                <a:latin typeface="Bahnschrift Light" panose="020B0502040204020203" charset="0"/>
                <a:cs typeface="Bahnschrift Light" panose="020B0502040204020203" charset="0"/>
              </a:rPr>
              <a:t> </a:t>
            </a:r>
            <a:r>
              <a:rPr lang="en-US" sz="2800" b="1" dirty="0" err="1">
                <a:solidFill>
                  <a:schemeClr val="accent4">
                    <a:lumMod val="50000"/>
                  </a:schemeClr>
                </a:solidFill>
                <a:latin typeface="Bahnschrift Light" panose="020B0502040204020203" charset="0"/>
                <a:cs typeface="Bahnschrift Light" panose="020B0502040204020203" charset="0"/>
              </a:rPr>
              <a:t>được</a:t>
            </a:r>
            <a:r>
              <a:rPr lang="en-US" sz="2800" b="1" dirty="0">
                <a:solidFill>
                  <a:schemeClr val="accent4">
                    <a:lumMod val="50000"/>
                  </a:schemeClr>
                </a:solidFill>
                <a:latin typeface="Bahnschrift Light" panose="020B0502040204020203" charset="0"/>
                <a:cs typeface="Bahnschrift Light" panose="020B0502040204020203" charset="0"/>
              </a:rPr>
              <a:t> </a:t>
            </a:r>
            <a:r>
              <a:rPr lang="en-US" sz="2800" b="1" dirty="0" err="1">
                <a:solidFill>
                  <a:schemeClr val="accent4">
                    <a:lumMod val="50000"/>
                  </a:schemeClr>
                </a:solidFill>
                <a:latin typeface="Bahnschrift Light" panose="020B0502040204020203" charset="0"/>
                <a:cs typeface="Bahnschrift Light" panose="020B0502040204020203" charset="0"/>
              </a:rPr>
              <a:t>tạo</a:t>
            </a:r>
            <a:r>
              <a:rPr lang="en-US" sz="2800" b="1" dirty="0">
                <a:solidFill>
                  <a:schemeClr val="accent4">
                    <a:lumMod val="50000"/>
                  </a:schemeClr>
                </a:solidFill>
                <a:latin typeface="Bahnschrift Light" panose="020B0502040204020203" charset="0"/>
                <a:cs typeface="Bahnschrift Light" panose="020B0502040204020203" charset="0"/>
              </a:rPr>
              <a:t> </a:t>
            </a:r>
            <a:r>
              <a:rPr lang="en-US" sz="2800" b="1" dirty="0" err="1">
                <a:solidFill>
                  <a:schemeClr val="accent4">
                    <a:lumMod val="50000"/>
                  </a:schemeClr>
                </a:solidFill>
                <a:latin typeface="Bahnschrift Light" panose="020B0502040204020203" charset="0"/>
                <a:cs typeface="Bahnschrift Light" panose="020B0502040204020203" charset="0"/>
              </a:rPr>
              <a:t>thành</a:t>
            </a:r>
            <a:r>
              <a:rPr lang="en-US" sz="2800" b="1" dirty="0">
                <a:solidFill>
                  <a:schemeClr val="accent4">
                    <a:lumMod val="50000"/>
                  </a:schemeClr>
                </a:solidFill>
                <a:latin typeface="Bahnschrift Light" panose="020B0502040204020203" charset="0"/>
                <a:cs typeface="Bahnschrift Light" panose="020B0502040204020203" charset="0"/>
              </a:rPr>
              <a:t> </a:t>
            </a:r>
            <a:r>
              <a:rPr lang="en-US" sz="2800" b="1" dirty="0" err="1">
                <a:solidFill>
                  <a:schemeClr val="accent4">
                    <a:lumMod val="50000"/>
                  </a:schemeClr>
                </a:solidFill>
                <a:latin typeface="Bahnschrift Light" panose="020B0502040204020203" charset="0"/>
                <a:cs typeface="Bahnschrift Light" panose="020B0502040204020203" charset="0"/>
              </a:rPr>
              <a:t>với</a:t>
            </a:r>
            <a:r>
              <a:rPr lang="en-US" sz="2800" b="1" dirty="0">
                <a:solidFill>
                  <a:schemeClr val="accent4">
                    <a:lumMod val="50000"/>
                  </a:schemeClr>
                </a:solidFill>
                <a:latin typeface="Bahnschrift Light" panose="020B0502040204020203" charset="0"/>
                <a:cs typeface="Bahnschrift Light" panose="020B0502040204020203" charset="0"/>
              </a:rPr>
              <a:t> </a:t>
            </a:r>
            <a:r>
              <a:rPr lang="en-US" sz="2800" b="1" dirty="0" err="1">
                <a:solidFill>
                  <a:schemeClr val="accent4">
                    <a:lumMod val="50000"/>
                  </a:schemeClr>
                </a:solidFill>
                <a:latin typeface="Bahnschrift Light" panose="020B0502040204020203" charset="0"/>
                <a:cs typeface="Bahnschrift Light" panose="020B0502040204020203" charset="0"/>
              </a:rPr>
              <a:t>những</a:t>
            </a:r>
            <a:r>
              <a:rPr lang="en-US" sz="2800" b="1" dirty="0">
                <a:solidFill>
                  <a:schemeClr val="accent4">
                    <a:lumMod val="50000"/>
                  </a:schemeClr>
                </a:solidFill>
                <a:latin typeface="Bahnschrift Light" panose="020B0502040204020203" charset="0"/>
                <a:cs typeface="Bahnschrift Light" panose="020B0502040204020203" charset="0"/>
              </a:rPr>
              <a:t> </a:t>
            </a:r>
            <a:r>
              <a:rPr lang="en-US" sz="2800" b="1" dirty="0" err="1">
                <a:solidFill>
                  <a:schemeClr val="accent4">
                    <a:lumMod val="50000"/>
                  </a:schemeClr>
                </a:solidFill>
                <a:latin typeface="Bahnschrift Light" panose="020B0502040204020203" charset="0"/>
                <a:cs typeface="Bahnschrift Light" panose="020B0502040204020203" charset="0"/>
              </a:rPr>
              <a:t>tính</a:t>
            </a:r>
            <a:r>
              <a:rPr lang="en-US" sz="2800" b="1" dirty="0">
                <a:solidFill>
                  <a:schemeClr val="accent4">
                    <a:lumMod val="50000"/>
                  </a:schemeClr>
                </a:solidFill>
                <a:latin typeface="Bahnschrift Light" panose="020B0502040204020203" charset="0"/>
                <a:cs typeface="Bahnschrift Light" panose="020B0502040204020203" charset="0"/>
              </a:rPr>
              <a:t> </a:t>
            </a:r>
            <a:r>
              <a:rPr lang="en-US" sz="2800" b="1" dirty="0" err="1">
                <a:solidFill>
                  <a:schemeClr val="accent4">
                    <a:lumMod val="50000"/>
                  </a:schemeClr>
                </a:solidFill>
                <a:latin typeface="Bahnschrift Light" panose="020B0502040204020203" charset="0"/>
                <a:cs typeface="Bahnschrift Light" panose="020B0502040204020203" charset="0"/>
              </a:rPr>
              <a:t>chất</a:t>
            </a:r>
            <a:r>
              <a:rPr lang="en-US" sz="2800" b="1" dirty="0">
                <a:solidFill>
                  <a:schemeClr val="accent4">
                    <a:lumMod val="50000"/>
                  </a:schemeClr>
                </a:solidFill>
                <a:latin typeface="Bahnschrift Light" panose="020B0502040204020203" charset="0"/>
                <a:cs typeface="Bahnschrift Light" panose="020B0502040204020203" charset="0"/>
              </a:rPr>
              <a:t> </a:t>
            </a:r>
            <a:r>
              <a:rPr lang="en-US" sz="2800" b="1" dirty="0" err="1">
                <a:solidFill>
                  <a:schemeClr val="accent4">
                    <a:lumMod val="50000"/>
                  </a:schemeClr>
                </a:solidFill>
                <a:latin typeface="Bahnschrift Light" panose="020B0502040204020203" charset="0"/>
                <a:cs typeface="Bahnschrift Light" panose="020B0502040204020203" charset="0"/>
              </a:rPr>
              <a:t>mới</a:t>
            </a:r>
            <a:r>
              <a:rPr lang="en-US" sz="2800" b="1" dirty="0">
                <a:solidFill>
                  <a:schemeClr val="accent4">
                    <a:lumMod val="50000"/>
                  </a:schemeClr>
                </a:solidFill>
                <a:latin typeface="Bahnschrift Light" panose="020B0502040204020203" charset="0"/>
                <a:cs typeface="Bahnschrift Light" panose="020B0502040204020203" charset="0"/>
              </a:rPr>
              <a:t>, </a:t>
            </a:r>
            <a:r>
              <a:rPr lang="en-US" sz="2800" b="1" dirty="0" err="1">
                <a:solidFill>
                  <a:schemeClr val="accent4">
                    <a:lumMod val="50000"/>
                  </a:schemeClr>
                </a:solidFill>
                <a:latin typeface="Bahnschrift Light" panose="020B0502040204020203" charset="0"/>
                <a:cs typeface="Bahnschrift Light" panose="020B0502040204020203" charset="0"/>
              </a:rPr>
              <a:t>khác</a:t>
            </a:r>
            <a:r>
              <a:rPr lang="en-US" sz="2800" b="1" dirty="0">
                <a:solidFill>
                  <a:schemeClr val="accent4">
                    <a:lumMod val="50000"/>
                  </a:schemeClr>
                </a:solidFill>
                <a:latin typeface="Bahnschrift Light" panose="020B0502040204020203" charset="0"/>
                <a:cs typeface="Bahnschrift Light" panose="020B0502040204020203" charset="0"/>
              </a:rPr>
              <a:t> </a:t>
            </a:r>
            <a:r>
              <a:rPr lang="en-US" sz="2800" b="1" dirty="0" err="1">
                <a:solidFill>
                  <a:schemeClr val="accent4">
                    <a:lumMod val="50000"/>
                  </a:schemeClr>
                </a:solidFill>
                <a:latin typeface="Bahnschrift Light" panose="020B0502040204020203" charset="0"/>
                <a:cs typeface="Bahnschrift Light" panose="020B0502040204020203" charset="0"/>
              </a:rPr>
              <a:t>biệt</a:t>
            </a:r>
            <a:r>
              <a:rPr lang="en-US" sz="2800" b="1" dirty="0">
                <a:solidFill>
                  <a:schemeClr val="accent4">
                    <a:lumMod val="50000"/>
                  </a:schemeClr>
                </a:solidFill>
                <a:latin typeface="Bahnschrift Light" panose="020B0502040204020203" charset="0"/>
                <a:cs typeface="Bahnschrift Light" panose="020B0502040204020203" charset="0"/>
              </a:rPr>
              <a:t> </a:t>
            </a:r>
            <a:r>
              <a:rPr lang="en-US" sz="2800" b="1" dirty="0" err="1">
                <a:solidFill>
                  <a:schemeClr val="accent4">
                    <a:lumMod val="50000"/>
                  </a:schemeClr>
                </a:solidFill>
                <a:latin typeface="Bahnschrift Light" panose="020B0502040204020203" charset="0"/>
                <a:cs typeface="Bahnschrift Light" panose="020B0502040204020203" charset="0"/>
              </a:rPr>
              <a:t>với</a:t>
            </a:r>
            <a:r>
              <a:rPr lang="en-US" sz="2800" b="1" dirty="0">
                <a:solidFill>
                  <a:schemeClr val="accent4">
                    <a:lumMod val="50000"/>
                  </a:schemeClr>
                </a:solidFill>
                <a:latin typeface="Bahnschrift Light" panose="020B0502040204020203" charset="0"/>
                <a:cs typeface="Bahnschrift Light" panose="020B0502040204020203" charset="0"/>
              </a:rPr>
              <a:t> </a:t>
            </a:r>
            <a:r>
              <a:rPr lang="en-US" sz="2800" b="1" dirty="0" err="1">
                <a:solidFill>
                  <a:schemeClr val="accent4">
                    <a:lumMod val="50000"/>
                  </a:schemeClr>
                </a:solidFill>
                <a:latin typeface="Bahnschrift Light" panose="020B0502040204020203" charset="0"/>
                <a:cs typeface="Bahnschrift Light" panose="020B0502040204020203" charset="0"/>
              </a:rPr>
              <a:t>chất</a:t>
            </a:r>
            <a:r>
              <a:rPr lang="en-US" sz="2800" b="1" dirty="0">
                <a:solidFill>
                  <a:schemeClr val="accent4">
                    <a:lumMod val="50000"/>
                  </a:schemeClr>
                </a:solidFill>
                <a:latin typeface="Bahnschrift Light" panose="020B0502040204020203" charset="0"/>
                <a:cs typeface="Bahnschrift Light" panose="020B0502040204020203" charset="0"/>
              </a:rPr>
              <a:t> ban </a:t>
            </a:r>
            <a:r>
              <a:rPr lang="en-US" sz="2800" b="1" dirty="0" err="1">
                <a:solidFill>
                  <a:schemeClr val="accent4">
                    <a:lumMod val="50000"/>
                  </a:schemeClr>
                </a:solidFill>
                <a:latin typeface="Bahnschrift Light" panose="020B0502040204020203" charset="0"/>
                <a:cs typeface="Bahnschrift Light" panose="020B0502040204020203" charset="0"/>
              </a:rPr>
              <a:t>đầu</a:t>
            </a:r>
            <a:r>
              <a:rPr lang="en-US" sz="2800" b="1" dirty="0">
                <a:solidFill>
                  <a:schemeClr val="accent4">
                    <a:lumMod val="50000"/>
                  </a:schemeClr>
                </a:solidFill>
                <a:latin typeface="Bahnschrift Light" panose="020B0502040204020203" charset="0"/>
                <a:cs typeface="Bahnschrift Light" panose="020B0502040204020203" charset="0"/>
              </a:rPr>
              <a:t>. </a:t>
            </a:r>
          </a:p>
          <a:p>
            <a:r>
              <a:rPr lang="en-US" sz="2800" b="1" dirty="0">
                <a:solidFill>
                  <a:schemeClr val="accent4">
                    <a:lumMod val="50000"/>
                  </a:schemeClr>
                </a:solidFill>
                <a:latin typeface="Bahnschrift Light" panose="020B0502040204020203" charset="0"/>
                <a:cs typeface="Bahnschrift Light" panose="020B0502040204020203" charset="0"/>
              </a:rPr>
              <a:t>  </a:t>
            </a:r>
          </a:p>
        </p:txBody>
      </p:sp>
      <p:sp>
        <p:nvSpPr>
          <p:cNvPr id="2" name="Text Box 1"/>
          <p:cNvSpPr txBox="1"/>
          <p:nvPr/>
        </p:nvSpPr>
        <p:spPr>
          <a:xfrm>
            <a:off x="2481580" y="2952115"/>
            <a:ext cx="4662170" cy="953135"/>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r>
              <a:rPr lang="en-US" sz="2800" b="1">
                <a:solidFill>
                  <a:schemeClr val="accent4">
                    <a:lumMod val="50000"/>
                  </a:schemeClr>
                </a:solidFill>
                <a:latin typeface="Bahnschrift Light" panose="020B0502040204020203" charset="0"/>
                <a:cs typeface="Bahnschrift Light" panose="020B0502040204020203" charset="0"/>
              </a:rPr>
              <a:t> Những dấu hiệu nhận ra có chất mới tạo thành:</a:t>
            </a:r>
          </a:p>
        </p:txBody>
      </p:sp>
      <p:pic>
        <p:nvPicPr>
          <p:cNvPr id="3080" name="Picture 8" descr="8"/>
          <p:cNvPicPr>
            <a:picLocks noChangeAspect="1"/>
          </p:cNvPicPr>
          <p:nvPr/>
        </p:nvPicPr>
        <p:blipFill>
          <a:blip r:embed="rId6"/>
          <a:stretch>
            <a:fillRect/>
          </a:stretch>
        </p:blipFill>
        <p:spPr>
          <a:xfrm>
            <a:off x="8655685" y="0"/>
            <a:ext cx="3630930" cy="1407160"/>
          </a:xfrm>
          <a:prstGeom prst="rect">
            <a:avLst/>
          </a:prstGeom>
          <a:noFill/>
          <a:ln w="9525">
            <a:noFill/>
          </a:ln>
        </p:spPr>
      </p:pic>
      <p:sp>
        <p:nvSpPr>
          <p:cNvPr id="8" name="Text Box 7"/>
          <p:cNvSpPr txBox="1"/>
          <p:nvPr/>
        </p:nvSpPr>
        <p:spPr>
          <a:xfrm>
            <a:off x="8870950" y="313690"/>
            <a:ext cx="3321050" cy="521970"/>
          </a:xfrm>
          <a:prstGeom prst="rect">
            <a:avLst/>
          </a:prstGeom>
          <a:noFill/>
        </p:spPr>
        <p:txBody>
          <a:bodyPr wrap="square" rtlCol="0">
            <a:spAutoFit/>
          </a:bodyPr>
          <a:lstStyle/>
          <a:p>
            <a:r>
              <a:rPr lang="en-US" sz="2800" b="1">
                <a:solidFill>
                  <a:schemeClr val="accent4">
                    <a:lumMod val="50000"/>
                  </a:schemeClr>
                </a:solidFill>
                <a:latin typeface="Bahnschrift Light" panose="020B0502040204020203" charset="0"/>
                <a:cs typeface="Bahnschrift Light" panose="020B0502040204020203" charset="0"/>
                <a:sym typeface="+mn-ea"/>
              </a:rPr>
              <a:t> thay đổi màu sắc</a:t>
            </a:r>
            <a:endParaRPr lang="en-US" sz="2800"/>
          </a:p>
        </p:txBody>
      </p:sp>
      <p:pic>
        <p:nvPicPr>
          <p:cNvPr id="10" name="Picture 8" descr="8"/>
          <p:cNvPicPr>
            <a:picLocks noChangeAspect="1"/>
          </p:cNvPicPr>
          <p:nvPr/>
        </p:nvPicPr>
        <p:blipFill>
          <a:blip r:embed="rId6"/>
          <a:stretch>
            <a:fillRect/>
          </a:stretch>
        </p:blipFill>
        <p:spPr>
          <a:xfrm>
            <a:off x="8624570" y="1686560"/>
            <a:ext cx="3630930" cy="1447165"/>
          </a:xfrm>
          <a:prstGeom prst="rect">
            <a:avLst/>
          </a:prstGeom>
          <a:noFill/>
          <a:ln w="9525">
            <a:noFill/>
          </a:ln>
        </p:spPr>
      </p:pic>
      <p:pic>
        <p:nvPicPr>
          <p:cNvPr id="12" name="Picture 8" descr="8"/>
          <p:cNvPicPr>
            <a:picLocks noChangeAspect="1"/>
          </p:cNvPicPr>
          <p:nvPr/>
        </p:nvPicPr>
        <p:blipFill>
          <a:blip r:embed="rId6"/>
          <a:stretch>
            <a:fillRect/>
          </a:stretch>
        </p:blipFill>
        <p:spPr>
          <a:xfrm>
            <a:off x="8618220" y="3256915"/>
            <a:ext cx="3630930" cy="1447165"/>
          </a:xfrm>
          <a:prstGeom prst="rect">
            <a:avLst/>
          </a:prstGeom>
          <a:noFill/>
          <a:ln w="9525">
            <a:noFill/>
          </a:ln>
        </p:spPr>
      </p:pic>
      <p:pic>
        <p:nvPicPr>
          <p:cNvPr id="13" name="Picture 8" descr="8"/>
          <p:cNvPicPr>
            <a:picLocks noChangeAspect="1"/>
          </p:cNvPicPr>
          <p:nvPr/>
        </p:nvPicPr>
        <p:blipFill>
          <a:blip r:embed="rId6"/>
          <a:stretch>
            <a:fillRect/>
          </a:stretch>
        </p:blipFill>
        <p:spPr>
          <a:xfrm>
            <a:off x="8624570" y="4632325"/>
            <a:ext cx="3722370" cy="1447165"/>
          </a:xfrm>
          <a:prstGeom prst="rect">
            <a:avLst/>
          </a:prstGeom>
          <a:noFill/>
          <a:ln w="9525">
            <a:noFill/>
          </a:ln>
        </p:spPr>
      </p:pic>
      <p:sp>
        <p:nvSpPr>
          <p:cNvPr id="14" name="Text Box 13"/>
          <p:cNvSpPr txBox="1"/>
          <p:nvPr/>
        </p:nvSpPr>
        <p:spPr>
          <a:xfrm>
            <a:off x="8810625" y="2009140"/>
            <a:ext cx="3321050" cy="521970"/>
          </a:xfrm>
          <a:prstGeom prst="rect">
            <a:avLst/>
          </a:prstGeom>
          <a:noFill/>
        </p:spPr>
        <p:txBody>
          <a:bodyPr wrap="square" rtlCol="0">
            <a:spAutoFit/>
          </a:bodyPr>
          <a:lstStyle/>
          <a:p>
            <a:r>
              <a:rPr lang="en-US" sz="2800" b="1">
                <a:solidFill>
                  <a:schemeClr val="accent4">
                    <a:lumMod val="50000"/>
                  </a:schemeClr>
                </a:solidFill>
                <a:latin typeface="Bahnschrift Light" panose="020B0502040204020203" charset="0"/>
                <a:cs typeface="Bahnschrift Light" panose="020B0502040204020203" charset="0"/>
                <a:sym typeface="+mn-ea"/>
              </a:rPr>
              <a:t>xuất hiện chất khí</a:t>
            </a:r>
            <a:endParaRPr lang="en-US" sz="2800"/>
          </a:p>
        </p:txBody>
      </p:sp>
      <p:sp>
        <p:nvSpPr>
          <p:cNvPr id="15" name="Text Box 14"/>
          <p:cNvSpPr txBox="1"/>
          <p:nvPr/>
        </p:nvSpPr>
        <p:spPr>
          <a:xfrm>
            <a:off x="8773160" y="3622040"/>
            <a:ext cx="3321050" cy="521970"/>
          </a:xfrm>
          <a:prstGeom prst="rect">
            <a:avLst/>
          </a:prstGeom>
          <a:noFill/>
        </p:spPr>
        <p:txBody>
          <a:bodyPr wrap="square" rtlCol="0">
            <a:spAutoFit/>
          </a:bodyPr>
          <a:lstStyle/>
          <a:p>
            <a:r>
              <a:rPr lang="en-US" sz="2800" b="1">
                <a:solidFill>
                  <a:schemeClr val="accent4">
                    <a:lumMod val="50000"/>
                  </a:schemeClr>
                </a:solidFill>
                <a:latin typeface="Bahnschrift Light" panose="020B0502040204020203" charset="0"/>
                <a:cs typeface="Bahnschrift Light" panose="020B0502040204020203" charset="0"/>
                <a:sym typeface="+mn-ea"/>
              </a:rPr>
              <a:t>xuất hiện kết tủa</a:t>
            </a:r>
            <a:endParaRPr lang="en-US" sz="2800"/>
          </a:p>
        </p:txBody>
      </p:sp>
      <p:sp>
        <p:nvSpPr>
          <p:cNvPr id="16" name="Text Box 15"/>
          <p:cNvSpPr txBox="1"/>
          <p:nvPr/>
        </p:nvSpPr>
        <p:spPr>
          <a:xfrm>
            <a:off x="8716010" y="4987290"/>
            <a:ext cx="3630295" cy="553085"/>
          </a:xfrm>
          <a:prstGeom prst="rect">
            <a:avLst/>
          </a:prstGeom>
          <a:noFill/>
        </p:spPr>
        <p:txBody>
          <a:bodyPr wrap="square" rtlCol="0">
            <a:spAutoFit/>
          </a:bodyPr>
          <a:lstStyle/>
          <a:p>
            <a:r>
              <a:rPr lang="en-US" sz="3000">
                <a:solidFill>
                  <a:schemeClr val="accent4">
                    <a:lumMod val="50000"/>
                  </a:schemeClr>
                </a:solidFill>
              </a:rPr>
              <a:t>tỏa nhiệt và phát sáng</a:t>
            </a:r>
          </a:p>
        </p:txBody>
      </p:sp>
      <p:sp>
        <p:nvSpPr>
          <p:cNvPr id="17" name="Right Arrow 16"/>
          <p:cNvSpPr/>
          <p:nvPr/>
        </p:nvSpPr>
        <p:spPr>
          <a:xfrm rot="18480000">
            <a:off x="6588760" y="1774825"/>
            <a:ext cx="2432685" cy="235585"/>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8" name="Right Arrow 17"/>
          <p:cNvSpPr/>
          <p:nvPr/>
        </p:nvSpPr>
        <p:spPr>
          <a:xfrm rot="19680000">
            <a:off x="7105015" y="2493010"/>
            <a:ext cx="1429385" cy="227965"/>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9" name="Right Arrow 18"/>
          <p:cNvSpPr/>
          <p:nvPr/>
        </p:nvSpPr>
        <p:spPr>
          <a:xfrm rot="1320000">
            <a:off x="7185025" y="3448050"/>
            <a:ext cx="1429385" cy="227965"/>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0" name="Right Arrow 19"/>
          <p:cNvSpPr/>
          <p:nvPr/>
        </p:nvSpPr>
        <p:spPr>
          <a:xfrm rot="2160000">
            <a:off x="6780530" y="4456430"/>
            <a:ext cx="2023745" cy="235585"/>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4041"/>
                                        </p:tgtEl>
                                        <p:attrNameLst>
                                          <p:attrName>style.visibility</p:attrName>
                                        </p:attrNameLst>
                                      </p:cBhvr>
                                      <p:to>
                                        <p:strVal val="visible"/>
                                      </p:to>
                                    </p:set>
                                    <p:anim calcmode="lin" valueType="num">
                                      <p:cBhvr additive="base">
                                        <p:cTn id="7" dur="500" fill="hold"/>
                                        <p:tgtEl>
                                          <p:spTgt spid="44041"/>
                                        </p:tgtEl>
                                        <p:attrNameLst>
                                          <p:attrName>ppt_x</p:attrName>
                                        </p:attrNameLst>
                                      </p:cBhvr>
                                      <p:tavLst>
                                        <p:tav tm="0">
                                          <p:val>
                                            <p:strVal val="#ppt_x"/>
                                          </p:val>
                                        </p:tav>
                                        <p:tav tm="100000">
                                          <p:val>
                                            <p:strVal val="#ppt_x"/>
                                          </p:val>
                                        </p:tav>
                                      </p:tavLst>
                                    </p:anim>
                                    <p:anim calcmode="lin" valueType="num">
                                      <p:cBhvr additive="base">
                                        <p:cTn id="8" dur="500" fill="hold"/>
                                        <p:tgtEl>
                                          <p:spTgt spid="4404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3" presetClass="exit" presetSubtype="10" fill="hold" nodeType="clickEffect">
                                  <p:stCondLst>
                                    <p:cond delay="0"/>
                                  </p:stCondLst>
                                  <p:childTnLst>
                                    <p:animEffect transition="out" filter="blinds(horizontal)">
                                      <p:cBhvr>
                                        <p:cTn id="16" dur="500"/>
                                        <p:tgtEl>
                                          <p:spTgt spid="44041"/>
                                        </p:tgtEl>
                                      </p:cBhvr>
                                    </p:animEffect>
                                    <p:set>
                                      <p:cBhvr>
                                        <p:cTn id="17" dur="1" fill="hold">
                                          <p:stCondLst>
                                            <p:cond delay="499"/>
                                          </p:stCondLst>
                                        </p:cTn>
                                        <p:tgtEl>
                                          <p:spTgt spid="44041"/>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4" presetClass="exit" presetSubtype="32" fill="hold" grpId="2" nodeType="clickEffect">
                                  <p:stCondLst>
                                    <p:cond delay="0"/>
                                  </p:stCondLst>
                                  <p:childTnLst>
                                    <p:animEffect transition="out" filter="box(out)">
                                      <p:cBhvr>
                                        <p:cTn id="21" dur="2000"/>
                                        <p:tgtEl>
                                          <p:spTgt spid="4"/>
                                        </p:tgtEl>
                                      </p:cBhvr>
                                    </p:animEffect>
                                    <p:set>
                                      <p:cBhvr>
                                        <p:cTn id="22" dur="1" fill="hold">
                                          <p:stCondLst>
                                            <p:cond delay="1999"/>
                                          </p:stCondLst>
                                        </p:cTn>
                                        <p:tgtEl>
                                          <p:spTgt spid="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2"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blinds(horizontal)">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circle(in)">
                                      <p:cBhvr>
                                        <p:cTn id="32" dur="20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nodeType="clickEffect">
                                  <p:stCondLst>
                                    <p:cond delay="0"/>
                                  </p:stCondLst>
                                  <p:childTnLst>
                                    <p:set>
                                      <p:cBhvr>
                                        <p:cTn id="36" dur="1" fill="hold">
                                          <p:stCondLst>
                                            <p:cond delay="0"/>
                                          </p:stCondLst>
                                        </p:cTn>
                                        <p:tgtEl>
                                          <p:spTgt spid="3080"/>
                                        </p:tgtEl>
                                        <p:attrNameLst>
                                          <p:attrName>style.visibility</p:attrName>
                                        </p:attrNameLst>
                                      </p:cBhvr>
                                      <p:to>
                                        <p:strVal val="visible"/>
                                      </p:to>
                                    </p:set>
                                    <p:animEffect transition="in" filter="box(in)">
                                      <p:cBhvr>
                                        <p:cTn id="37" dur="2000"/>
                                        <p:tgtEl>
                                          <p:spTgt spid="3080"/>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 calcmode="lin" valueType="num">
                                      <p:cBhvr additive="base">
                                        <p:cTn id="42" dur="500" fill="hold"/>
                                        <p:tgtEl>
                                          <p:spTgt spid="8"/>
                                        </p:tgtEl>
                                        <p:attrNameLst>
                                          <p:attrName>ppt_x</p:attrName>
                                        </p:attrNameLst>
                                      </p:cBhvr>
                                      <p:tavLst>
                                        <p:tav tm="0">
                                          <p:val>
                                            <p:strVal val="#ppt_x"/>
                                          </p:val>
                                        </p:tav>
                                        <p:tav tm="100000">
                                          <p:val>
                                            <p:strVal val="#ppt_x"/>
                                          </p:val>
                                        </p:tav>
                                      </p:tavLst>
                                    </p:anim>
                                    <p:anim calcmode="lin" valueType="num">
                                      <p:cBhvr additive="base">
                                        <p:cTn id="4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9" presetClass="entr" presetSubtype="0" fill="hold" grpId="0" nodeType="click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dissolve">
                                      <p:cBhvr>
                                        <p:cTn id="48" dur="500"/>
                                        <p:tgtEl>
                                          <p:spTgt spid="18"/>
                                        </p:tgtEl>
                                      </p:cBhvr>
                                    </p:animEffect>
                                  </p:childTnLst>
                                </p:cTn>
                              </p:par>
                            </p:childTnLst>
                          </p:cTn>
                        </p:par>
                      </p:childTnLst>
                    </p:cTn>
                  </p:par>
                  <p:par>
                    <p:cTn id="49" fill="hold">
                      <p:stCondLst>
                        <p:cond delay="indefinite"/>
                      </p:stCondLst>
                      <p:childTnLst>
                        <p:par>
                          <p:cTn id="50" fill="hold">
                            <p:stCondLst>
                              <p:cond delay="0"/>
                            </p:stCondLst>
                            <p:childTnLst>
                              <p:par>
                                <p:cTn id="51" presetID="9" presetClass="entr" presetSubtype="0" fill="hold" nodeType="click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dissolve">
                                      <p:cBhvr>
                                        <p:cTn id="53" dur="500"/>
                                        <p:tgtEl>
                                          <p:spTgt spid="10"/>
                                        </p:tgtEl>
                                      </p:cBhvr>
                                    </p:animEffect>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grpId="0" nodeType="clickEffect">
                                  <p:stCondLst>
                                    <p:cond delay="0"/>
                                  </p:stCondLst>
                                  <p:childTnLst>
                                    <p:set>
                                      <p:cBhvr>
                                        <p:cTn id="57" dur="1" fill="hold">
                                          <p:stCondLst>
                                            <p:cond delay="0"/>
                                          </p:stCondLst>
                                        </p:cTn>
                                        <p:tgtEl>
                                          <p:spTgt spid="14"/>
                                        </p:tgtEl>
                                        <p:attrNameLst>
                                          <p:attrName>style.visibility</p:attrName>
                                        </p:attrNameLst>
                                      </p:cBhvr>
                                      <p:to>
                                        <p:strVal val="visible"/>
                                      </p:to>
                                    </p:set>
                                    <p:anim calcmode="lin" valueType="num">
                                      <p:cBhvr additive="base">
                                        <p:cTn id="58" dur="500" fill="hold"/>
                                        <p:tgtEl>
                                          <p:spTgt spid="14"/>
                                        </p:tgtEl>
                                        <p:attrNameLst>
                                          <p:attrName>ppt_x</p:attrName>
                                        </p:attrNameLst>
                                      </p:cBhvr>
                                      <p:tavLst>
                                        <p:tav tm="0">
                                          <p:val>
                                            <p:strVal val="#ppt_x"/>
                                          </p:val>
                                        </p:tav>
                                        <p:tav tm="100000">
                                          <p:val>
                                            <p:strVal val="#ppt_x"/>
                                          </p:val>
                                        </p:tav>
                                      </p:tavLst>
                                    </p:anim>
                                    <p:anim calcmode="lin" valueType="num">
                                      <p:cBhvr additive="base">
                                        <p:cTn id="59"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9" presetClass="entr" presetSubtype="0" fill="hold" grpId="0" nodeType="clickEffect">
                                  <p:stCondLst>
                                    <p:cond delay="0"/>
                                  </p:stCondLst>
                                  <p:childTnLst>
                                    <p:set>
                                      <p:cBhvr>
                                        <p:cTn id="63" dur="1" fill="hold">
                                          <p:stCondLst>
                                            <p:cond delay="0"/>
                                          </p:stCondLst>
                                        </p:cTn>
                                        <p:tgtEl>
                                          <p:spTgt spid="19"/>
                                        </p:tgtEl>
                                        <p:attrNameLst>
                                          <p:attrName>style.visibility</p:attrName>
                                        </p:attrNameLst>
                                      </p:cBhvr>
                                      <p:to>
                                        <p:strVal val="visible"/>
                                      </p:to>
                                    </p:set>
                                    <p:animEffect transition="in" filter="dissolve">
                                      <p:cBhvr>
                                        <p:cTn id="64" dur="500"/>
                                        <p:tgtEl>
                                          <p:spTgt spid="19"/>
                                        </p:tgtEl>
                                      </p:cBhvr>
                                    </p:animEffect>
                                  </p:childTnLst>
                                </p:cTn>
                              </p:par>
                            </p:childTnLst>
                          </p:cTn>
                        </p:par>
                      </p:childTnLst>
                    </p:cTn>
                  </p:par>
                  <p:par>
                    <p:cTn id="65" fill="hold">
                      <p:stCondLst>
                        <p:cond delay="indefinite"/>
                      </p:stCondLst>
                      <p:childTnLst>
                        <p:par>
                          <p:cTn id="66" fill="hold">
                            <p:stCondLst>
                              <p:cond delay="0"/>
                            </p:stCondLst>
                            <p:childTnLst>
                              <p:par>
                                <p:cTn id="67" presetID="9" presetClass="entr" presetSubtype="0" fill="hold" nodeType="clickEffect">
                                  <p:stCondLst>
                                    <p:cond delay="0"/>
                                  </p:stCondLst>
                                  <p:childTnLst>
                                    <p:set>
                                      <p:cBhvr>
                                        <p:cTn id="68" dur="1" fill="hold">
                                          <p:stCondLst>
                                            <p:cond delay="0"/>
                                          </p:stCondLst>
                                        </p:cTn>
                                        <p:tgtEl>
                                          <p:spTgt spid="12"/>
                                        </p:tgtEl>
                                        <p:attrNameLst>
                                          <p:attrName>style.visibility</p:attrName>
                                        </p:attrNameLst>
                                      </p:cBhvr>
                                      <p:to>
                                        <p:strVal val="visible"/>
                                      </p:to>
                                    </p:set>
                                    <p:animEffect transition="in" filter="dissolve">
                                      <p:cBhvr>
                                        <p:cTn id="69" dur="500"/>
                                        <p:tgtEl>
                                          <p:spTgt spid="12"/>
                                        </p:tgtEl>
                                      </p:cBhvr>
                                    </p:animEffect>
                                  </p:childTnLst>
                                </p:cTn>
                              </p:par>
                            </p:childTnLst>
                          </p:cTn>
                        </p:par>
                      </p:childTnLst>
                    </p:cTn>
                  </p:par>
                  <p:par>
                    <p:cTn id="70" fill="hold">
                      <p:stCondLst>
                        <p:cond delay="indefinite"/>
                      </p:stCondLst>
                      <p:childTnLst>
                        <p:par>
                          <p:cTn id="71" fill="hold">
                            <p:stCondLst>
                              <p:cond delay="0"/>
                            </p:stCondLst>
                            <p:childTnLst>
                              <p:par>
                                <p:cTn id="72" presetID="2" presetClass="entr" presetSubtype="4" fill="hold" grpId="0" nodeType="clickEffect">
                                  <p:stCondLst>
                                    <p:cond delay="0"/>
                                  </p:stCondLst>
                                  <p:childTnLst>
                                    <p:set>
                                      <p:cBhvr>
                                        <p:cTn id="73" dur="1" fill="hold">
                                          <p:stCondLst>
                                            <p:cond delay="0"/>
                                          </p:stCondLst>
                                        </p:cTn>
                                        <p:tgtEl>
                                          <p:spTgt spid="15"/>
                                        </p:tgtEl>
                                        <p:attrNameLst>
                                          <p:attrName>style.visibility</p:attrName>
                                        </p:attrNameLst>
                                      </p:cBhvr>
                                      <p:to>
                                        <p:strVal val="visible"/>
                                      </p:to>
                                    </p:set>
                                    <p:anim calcmode="lin" valueType="num">
                                      <p:cBhvr additive="base">
                                        <p:cTn id="74" dur="500" fill="hold"/>
                                        <p:tgtEl>
                                          <p:spTgt spid="15"/>
                                        </p:tgtEl>
                                        <p:attrNameLst>
                                          <p:attrName>ppt_x</p:attrName>
                                        </p:attrNameLst>
                                      </p:cBhvr>
                                      <p:tavLst>
                                        <p:tav tm="0">
                                          <p:val>
                                            <p:strVal val="#ppt_x"/>
                                          </p:val>
                                        </p:tav>
                                        <p:tav tm="100000">
                                          <p:val>
                                            <p:strVal val="#ppt_x"/>
                                          </p:val>
                                        </p:tav>
                                      </p:tavLst>
                                    </p:anim>
                                    <p:anim calcmode="lin" valueType="num">
                                      <p:cBhvr additive="base">
                                        <p:cTn id="75"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2" presetClass="entr" presetSubtype="4" fill="hold" grpId="0" nodeType="clickEffect">
                                  <p:stCondLst>
                                    <p:cond delay="0"/>
                                  </p:stCondLst>
                                  <p:childTnLst>
                                    <p:set>
                                      <p:cBhvr>
                                        <p:cTn id="79" dur="1" fill="hold">
                                          <p:stCondLst>
                                            <p:cond delay="0"/>
                                          </p:stCondLst>
                                        </p:cTn>
                                        <p:tgtEl>
                                          <p:spTgt spid="20"/>
                                        </p:tgtEl>
                                        <p:attrNameLst>
                                          <p:attrName>style.visibility</p:attrName>
                                        </p:attrNameLst>
                                      </p:cBhvr>
                                      <p:to>
                                        <p:strVal val="visible"/>
                                      </p:to>
                                    </p:set>
                                    <p:anim calcmode="lin" valueType="num">
                                      <p:cBhvr additive="base">
                                        <p:cTn id="80" dur="500" fill="hold"/>
                                        <p:tgtEl>
                                          <p:spTgt spid="20"/>
                                        </p:tgtEl>
                                        <p:attrNameLst>
                                          <p:attrName>ppt_x</p:attrName>
                                        </p:attrNameLst>
                                      </p:cBhvr>
                                      <p:tavLst>
                                        <p:tav tm="0">
                                          <p:val>
                                            <p:strVal val="#ppt_x"/>
                                          </p:val>
                                        </p:tav>
                                        <p:tav tm="100000">
                                          <p:val>
                                            <p:strVal val="#ppt_x"/>
                                          </p:val>
                                        </p:tav>
                                      </p:tavLst>
                                    </p:anim>
                                    <p:anim calcmode="lin" valueType="num">
                                      <p:cBhvr additive="base">
                                        <p:cTn id="81"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9" presetClass="entr" presetSubtype="0" fill="hold" nodeType="clickEffect">
                                  <p:stCondLst>
                                    <p:cond delay="0"/>
                                  </p:stCondLst>
                                  <p:childTnLst>
                                    <p:set>
                                      <p:cBhvr>
                                        <p:cTn id="85" dur="1" fill="hold">
                                          <p:stCondLst>
                                            <p:cond delay="0"/>
                                          </p:stCondLst>
                                        </p:cTn>
                                        <p:tgtEl>
                                          <p:spTgt spid="13"/>
                                        </p:tgtEl>
                                        <p:attrNameLst>
                                          <p:attrName>style.visibility</p:attrName>
                                        </p:attrNameLst>
                                      </p:cBhvr>
                                      <p:to>
                                        <p:strVal val="visible"/>
                                      </p:to>
                                    </p:set>
                                    <p:animEffect transition="in" filter="dissolve">
                                      <p:cBhvr>
                                        <p:cTn id="86" dur="500"/>
                                        <p:tgtEl>
                                          <p:spTgt spid="13"/>
                                        </p:tgtEl>
                                      </p:cBhvr>
                                    </p:animEffect>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grpId="0" nodeType="clickEffect">
                                  <p:stCondLst>
                                    <p:cond delay="0"/>
                                  </p:stCondLst>
                                  <p:childTnLst>
                                    <p:set>
                                      <p:cBhvr>
                                        <p:cTn id="90" dur="1" fill="hold">
                                          <p:stCondLst>
                                            <p:cond delay="0"/>
                                          </p:stCondLst>
                                        </p:cTn>
                                        <p:tgtEl>
                                          <p:spTgt spid="16"/>
                                        </p:tgtEl>
                                        <p:attrNameLst>
                                          <p:attrName>style.visibility</p:attrName>
                                        </p:attrNameLst>
                                      </p:cBhvr>
                                      <p:to>
                                        <p:strVal val="visible"/>
                                      </p:to>
                                    </p:set>
                                    <p:anim calcmode="lin" valueType="num">
                                      <p:cBhvr additive="base">
                                        <p:cTn id="91" dur="500" fill="hold"/>
                                        <p:tgtEl>
                                          <p:spTgt spid="16"/>
                                        </p:tgtEl>
                                        <p:attrNameLst>
                                          <p:attrName>ppt_x</p:attrName>
                                        </p:attrNameLst>
                                      </p:cBhvr>
                                      <p:tavLst>
                                        <p:tav tm="0">
                                          <p:val>
                                            <p:strVal val="#ppt_x"/>
                                          </p:val>
                                        </p:tav>
                                        <p:tav tm="100000">
                                          <p:val>
                                            <p:strVal val="#ppt_x"/>
                                          </p:val>
                                        </p:tav>
                                      </p:tavLst>
                                    </p:anim>
                                    <p:anim calcmode="lin" valueType="num">
                                      <p:cBhvr additive="base">
                                        <p:cTn id="9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2" grpId="1"/>
      <p:bldP spid="2" grpId="2" animBg="1"/>
      <p:bldP spid="8" grpId="0"/>
      <p:bldP spid="14" grpId="0"/>
      <p:bldP spid="15" grpId="0"/>
      <p:bldP spid="16" grpId="0"/>
      <p:bldP spid="17" grpId="0" animBg="1"/>
      <p:bldP spid="18" grpId="0" animBg="1"/>
      <p:bldP spid="19" grpId="0" animBg="1"/>
      <p:bldP spid="2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1477645" y="159385"/>
            <a:ext cx="8364220" cy="829945"/>
          </a:xfrm>
          <a:prstGeom prst="rect">
            <a:avLst/>
          </a:prstGeom>
          <a:noFill/>
          <a:ln w="9525">
            <a:noFill/>
          </a:ln>
        </p:spPr>
        <p:txBody>
          <a:bodyPr wrap="square">
            <a:spAutoFit/>
          </a:bodyPr>
          <a:lstStyle/>
          <a:p>
            <a:pPr indent="0"/>
            <a:r>
              <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1:   Mở đầu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425" y="-93345"/>
            <a:ext cx="12192000" cy="6951980"/>
          </a:xfrm>
          <a:prstGeom prst="rect">
            <a:avLst/>
          </a:prstGeom>
        </p:spPr>
      </p:pic>
      <p:pic>
        <p:nvPicPr>
          <p:cNvPr id="22530" name="Picture 2" descr="F:\1-原创素材\1_mm1102\PPT\PPT_014\materaials\pageimg_g1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 y="0"/>
            <a:ext cx="3643630" cy="4446905"/>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grpSp>
        <p:nvGrpSpPr>
          <p:cNvPr id="31" name="组合 30"/>
          <p:cNvGrpSpPr/>
          <p:nvPr/>
        </p:nvGrpSpPr>
        <p:grpSpPr>
          <a:xfrm>
            <a:off x="3742690" y="429260"/>
            <a:ext cx="8707120" cy="2539365"/>
            <a:chOff x="1199390" y="12637"/>
            <a:chExt cx="8494083" cy="1999858"/>
          </a:xfrm>
        </p:grpSpPr>
        <p:sp>
          <p:nvSpPr>
            <p:cNvPr id="32" name="五边形 31"/>
            <p:cNvSpPr/>
            <p:nvPr/>
          </p:nvSpPr>
          <p:spPr>
            <a:xfrm>
              <a:off x="1199390" y="12637"/>
              <a:ext cx="2302465" cy="1999858"/>
            </a:xfrm>
            <a:prstGeom prst="homePlate">
              <a:avLst>
                <a:gd name="adj" fmla="val 30537"/>
              </a:avLst>
            </a:prstGeom>
            <a:solidFill>
              <a:srgbClr val="FF5215"/>
            </a:solidFill>
            <a:ln w="19050">
              <a:solidFill>
                <a:srgbClr val="AEB3BB"/>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33" name="任意多边形 32"/>
            <p:cNvSpPr/>
            <p:nvPr/>
          </p:nvSpPr>
          <p:spPr>
            <a:xfrm>
              <a:off x="3225003" y="12637"/>
              <a:ext cx="6310179" cy="1999858"/>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solidFill>
                <a:srgbClr val="DDDDDD"/>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solidFill>
              </a:endParaRPr>
            </a:p>
          </p:txBody>
        </p:sp>
        <p:sp>
          <p:nvSpPr>
            <p:cNvPr id="34" name="文本框 15"/>
            <p:cNvSpPr txBox="1"/>
            <p:nvPr/>
          </p:nvSpPr>
          <p:spPr>
            <a:xfrm>
              <a:off x="3502485" y="12637"/>
              <a:ext cx="6190988" cy="1816825"/>
            </a:xfrm>
            <a:prstGeom prst="rect">
              <a:avLst/>
            </a:prstGeom>
            <a:noFill/>
          </p:spPr>
          <p:txBody>
            <a:bodyPr wrap="square" rtlCol="0">
              <a:spAutoFit/>
            </a:bodyPr>
            <a:lstStyle/>
            <a:p>
              <a:pPr>
                <a:lnSpc>
                  <a:spcPct val="150000"/>
                </a:lnSpc>
              </a:pPr>
              <a:r>
                <a:rPr lang="zh-CN" altLang="en-US" sz="2400" dirty="0">
                  <a:solidFill>
                    <a:schemeClr val="tx1">
                      <a:lumMod val="65000"/>
                      <a:lumOff val="35000"/>
                    </a:schemeClr>
                  </a:solidFill>
                  <a:latin typeface="Microsoft YaHei" panose="020B0503020204020204" charset="-122"/>
                  <a:ea typeface="Microsoft YaHei" panose="020B0503020204020204" charset="-122"/>
                </a:rPr>
                <a:t>Cho khoảng 3ml dung dịch hydrochloric acid (HCl) vào ống nghiệm (1) chứa kẽm viên và ống nghiệm (2) chứa 2ml dung dịch barium chloride (BaCl</a:t>
              </a:r>
              <a:r>
                <a:rPr lang="en-US" altLang="zh-CN" sz="2400" baseline="-25000" dirty="0">
                  <a:solidFill>
                    <a:schemeClr val="tx1">
                      <a:lumMod val="65000"/>
                      <a:lumOff val="35000"/>
                    </a:schemeClr>
                  </a:solidFill>
                  <a:latin typeface="Microsoft YaHei" panose="020B0503020204020204" charset="-122"/>
                  <a:ea typeface="Microsoft YaHei" panose="020B0503020204020204" charset="-122"/>
                </a:rPr>
                <a:t>2</a:t>
              </a:r>
              <a:r>
                <a:rPr lang="zh-CN" altLang="en-US" sz="2400" dirty="0">
                  <a:solidFill>
                    <a:schemeClr val="tx1">
                      <a:lumMod val="65000"/>
                      <a:lumOff val="35000"/>
                    </a:schemeClr>
                  </a:solidFill>
                  <a:latin typeface="Microsoft YaHei" panose="020B0503020204020204" charset="-122"/>
                  <a:ea typeface="Microsoft YaHei" panose="020B0503020204020204" charset="-122"/>
                </a:rPr>
                <a:t>)</a:t>
              </a:r>
            </a:p>
          </p:txBody>
        </p:sp>
      </p:grpSp>
      <p:grpSp>
        <p:nvGrpSpPr>
          <p:cNvPr id="41" name="组合 40"/>
          <p:cNvGrpSpPr/>
          <p:nvPr/>
        </p:nvGrpSpPr>
        <p:grpSpPr>
          <a:xfrm>
            <a:off x="3742690" y="3423920"/>
            <a:ext cx="8459470" cy="2416676"/>
            <a:chOff x="1218940" y="2850031"/>
            <a:chExt cx="6767111" cy="804410"/>
          </a:xfrm>
        </p:grpSpPr>
        <p:sp>
          <p:nvSpPr>
            <p:cNvPr id="42" name="五边形 41"/>
            <p:cNvSpPr/>
            <p:nvPr/>
          </p:nvSpPr>
          <p:spPr>
            <a:xfrm>
              <a:off x="1218940" y="2850031"/>
              <a:ext cx="2061635" cy="804410"/>
            </a:xfrm>
            <a:prstGeom prst="homePlate">
              <a:avLst>
                <a:gd name="adj" fmla="val 30537"/>
              </a:avLst>
            </a:prstGeom>
            <a:solidFill>
              <a:srgbClr val="03ADAE"/>
            </a:solidFill>
            <a:ln w="19050">
              <a:solidFill>
                <a:srgbClr val="C4C4C4"/>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lumMod val="65000"/>
                    <a:lumOff val="35000"/>
                  </a:schemeClr>
                </a:solidFill>
              </a:endParaRPr>
            </a:p>
          </p:txBody>
        </p:sp>
        <p:sp>
          <p:nvSpPr>
            <p:cNvPr id="43" name="任意多边形 42"/>
            <p:cNvSpPr/>
            <p:nvPr/>
          </p:nvSpPr>
          <p:spPr>
            <a:xfrm>
              <a:off x="3150058" y="2850031"/>
              <a:ext cx="4834454" cy="804410"/>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solidFill>
                <a:srgbClr val="DDDDDD"/>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lumMod val="65000"/>
                    <a:lumOff val="35000"/>
                  </a:schemeClr>
                </a:solidFill>
              </a:endParaRPr>
            </a:p>
          </p:txBody>
        </p:sp>
        <p:sp>
          <p:nvSpPr>
            <p:cNvPr id="44" name="文本框 18"/>
            <p:cNvSpPr txBox="1"/>
            <p:nvPr/>
          </p:nvSpPr>
          <p:spPr>
            <a:xfrm>
              <a:off x="3385893" y="2850031"/>
              <a:ext cx="4600158" cy="767888"/>
            </a:xfrm>
            <a:prstGeom prst="rect">
              <a:avLst/>
            </a:prstGeom>
            <a:noFill/>
          </p:spPr>
          <p:txBody>
            <a:bodyPr wrap="square" rtlCol="0">
              <a:spAutoFit/>
            </a:bodyPr>
            <a:lstStyle/>
            <a:p>
              <a:pPr>
                <a:lnSpc>
                  <a:spcPct val="150000"/>
                </a:lnSpc>
              </a:pPr>
              <a:r>
                <a:rPr lang="zh-CN" altLang="en-US" sz="2400" dirty="0">
                  <a:solidFill>
                    <a:schemeClr val="tx1">
                      <a:lumMod val="65000"/>
                      <a:lumOff val="35000"/>
                    </a:schemeClr>
                  </a:solidFill>
                  <a:latin typeface="Microsoft YaHei" panose="020B0503020204020204" charset="-122"/>
                  <a:ea typeface="Microsoft YaHei" panose="020B0503020204020204" charset="-122"/>
                </a:rPr>
                <a:t>Cho khoảng 3ml dung dịch sodium hydroxide (NaOH) vào ống nghiệm (3) chứa 2ml dung dịch copper (II) sulfate (CuSO</a:t>
              </a:r>
              <a:r>
                <a:rPr lang="en-US" altLang="zh-CN" sz="2400" baseline="-25000" dirty="0">
                  <a:solidFill>
                    <a:schemeClr val="tx1">
                      <a:lumMod val="65000"/>
                      <a:lumOff val="35000"/>
                    </a:schemeClr>
                  </a:solidFill>
                  <a:latin typeface="Microsoft YaHei" panose="020B0503020204020204" charset="-122"/>
                  <a:ea typeface="Microsoft YaHei" panose="020B0503020204020204" charset="-122"/>
                </a:rPr>
                <a:t>4</a:t>
              </a:r>
              <a:r>
                <a:rPr lang="zh-CN" altLang="en-US" sz="2400" dirty="0">
                  <a:solidFill>
                    <a:schemeClr val="tx1">
                      <a:lumMod val="65000"/>
                      <a:lumOff val="35000"/>
                    </a:schemeClr>
                  </a:solidFill>
                  <a:latin typeface="Microsoft YaHei" panose="020B0503020204020204" charset="-122"/>
                  <a:ea typeface="Microsoft YaHei" panose="020B0503020204020204" charset="-122"/>
                </a:rPr>
                <a:t>).</a:t>
              </a: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750" fill="hold"/>
                                        <p:tgtEl>
                                          <p:spTgt spid="31"/>
                                        </p:tgtEl>
                                        <p:attrNameLst>
                                          <p:attrName>ppt_x</p:attrName>
                                        </p:attrNameLst>
                                      </p:cBhvr>
                                      <p:tavLst>
                                        <p:tav tm="0">
                                          <p:val>
                                            <p:strVal val="#ppt_x"/>
                                          </p:val>
                                        </p:tav>
                                        <p:tav tm="100000">
                                          <p:val>
                                            <p:strVal val="#ppt_x"/>
                                          </p:val>
                                        </p:tav>
                                      </p:tavLst>
                                    </p:anim>
                                    <p:anim calcmode="lin" valueType="num">
                                      <p:cBhvr additive="base">
                                        <p:cTn id="8" dur="750" fill="hold"/>
                                        <p:tgtEl>
                                          <p:spTgt spid="31"/>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41"/>
                                        </p:tgtEl>
                                        <p:attrNameLst>
                                          <p:attrName>style.visibility</p:attrName>
                                        </p:attrNameLst>
                                      </p:cBhvr>
                                      <p:to>
                                        <p:strVal val="visible"/>
                                      </p:to>
                                    </p:set>
                                    <p:anim calcmode="lin" valueType="num">
                                      <p:cBhvr additive="base">
                                        <p:cTn id="12" dur="750" fill="hold"/>
                                        <p:tgtEl>
                                          <p:spTgt spid="41"/>
                                        </p:tgtEl>
                                        <p:attrNameLst>
                                          <p:attrName>ppt_x</p:attrName>
                                        </p:attrNameLst>
                                      </p:cBhvr>
                                      <p:tavLst>
                                        <p:tav tm="0">
                                          <p:val>
                                            <p:strVal val="#ppt_x"/>
                                          </p:val>
                                        </p:tav>
                                        <p:tav tm="100000">
                                          <p:val>
                                            <p:strVal val="#ppt_x"/>
                                          </p:val>
                                        </p:tav>
                                      </p:tavLst>
                                    </p:anim>
                                    <p:anim calcmode="lin" valueType="num">
                                      <p:cBhvr additive="base">
                                        <p:cTn id="13" dur="750" fill="hold"/>
                                        <p:tgtEl>
                                          <p:spTgt spid="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p:nvPr/>
        </p:nvGraphicFramePr>
        <p:xfrm>
          <a:off x="59055" y="730250"/>
          <a:ext cx="12244705" cy="6129020"/>
        </p:xfrm>
        <a:graphic>
          <a:graphicData uri="http://schemas.openxmlformats.org/drawingml/2006/table">
            <a:tbl>
              <a:tblPr firstRow="1" bandRow="1">
                <a:tableStyleId>{5940675A-B579-460E-94D1-54222C63F5DA}</a:tableStyleId>
              </a:tblPr>
              <a:tblGrid>
                <a:gridCol w="3968750"/>
                <a:gridCol w="2792730"/>
                <a:gridCol w="2487930"/>
                <a:gridCol w="2995295"/>
              </a:tblGrid>
              <a:tr h="894080">
                <a:tc>
                  <a:txBody>
                    <a:bodyPr/>
                    <a:lstStyle/>
                    <a:p>
                      <a:pPr indent="0" algn="ctr">
                        <a:buNone/>
                      </a:pPr>
                      <a:r>
                        <a:rPr lang="en-US" sz="2400" b="1">
                          <a:solidFill>
                            <a:srgbClr val="000000"/>
                          </a:solidFill>
                          <a:latin typeface="Arial" panose="020B0604020202020204" pitchFamily="34" charset="0"/>
                          <a:cs typeface="Arial" panose="020B0604020202020204" pitchFamily="34" charset="0"/>
                        </a:rPr>
                        <a:t>Cách tiến hành</a:t>
                      </a:r>
                      <a:endParaRPr lang="en-US" sz="2400" b="1">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tx2">
                        <a:lumMod val="20000"/>
                        <a:lumOff val="80000"/>
                      </a:schemeClr>
                    </a:solidFill>
                  </a:tcPr>
                </a:tc>
                <a:tc>
                  <a:txBody>
                    <a:bodyPr/>
                    <a:lstStyle/>
                    <a:p>
                      <a:pPr indent="0" algn="ctr">
                        <a:buNone/>
                      </a:pPr>
                      <a:r>
                        <a:rPr lang="en-US" sz="2400" b="1">
                          <a:solidFill>
                            <a:srgbClr val="000000"/>
                          </a:solidFill>
                          <a:latin typeface="Arial" panose="020B0604020202020204" pitchFamily="34" charset="0"/>
                          <a:cs typeface="Arial" panose="020B0604020202020204" pitchFamily="34" charset="0"/>
                        </a:rPr>
                        <a:t>Hiện tượng</a:t>
                      </a:r>
                      <a:endParaRPr lang="en-US" sz="2400" b="1">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80000"/>
                      </a:solidFill>
                      <a:prstDash val="solid"/>
                      <a:round/>
                      <a:headEnd type="none" w="med" len="med"/>
                      <a:tailEnd type="none" w="med" len="med"/>
                    </a:lnL>
                    <a:solidFill>
                      <a:schemeClr val="tx2">
                        <a:lumMod val="20000"/>
                        <a:lumOff val="80000"/>
                      </a:schemeClr>
                    </a:solidFill>
                  </a:tcPr>
                </a:tc>
                <a:tc>
                  <a:txBody>
                    <a:bodyPr/>
                    <a:lstStyle/>
                    <a:p>
                      <a:pPr indent="0" algn="ctr">
                        <a:buNone/>
                      </a:pPr>
                      <a:r>
                        <a:rPr lang="en-US" sz="2400" b="1">
                          <a:solidFill>
                            <a:srgbClr val="000000"/>
                          </a:solidFill>
                          <a:latin typeface="Arial" panose="020B0604020202020204" pitchFamily="34" charset="0"/>
                          <a:cs typeface="Arial" panose="020B0604020202020204" pitchFamily="34" charset="0"/>
                        </a:rPr>
                        <a:t>Có xảy ra phản ứng không</a:t>
                      </a:r>
                      <a:endParaRPr lang="en-US" sz="2400" b="1">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tx2">
                        <a:lumMod val="20000"/>
                        <a:lumOff val="80000"/>
                      </a:schemeClr>
                    </a:solidFill>
                  </a:tcPr>
                </a:tc>
                <a:tc>
                  <a:txBody>
                    <a:bodyPr/>
                    <a:lstStyle/>
                    <a:p>
                      <a:pPr indent="0" algn="ctr">
                        <a:buNone/>
                      </a:pPr>
                      <a:r>
                        <a:rPr lang="en-US" sz="2400" b="1">
                          <a:solidFill>
                            <a:srgbClr val="000000"/>
                          </a:solidFill>
                          <a:latin typeface="Arial" panose="020B0604020202020204" pitchFamily="34" charset="0"/>
                          <a:cs typeface="Arial" panose="020B0604020202020204" pitchFamily="34" charset="0"/>
                        </a:rPr>
                        <a:t>Giải thích</a:t>
                      </a:r>
                      <a:endParaRPr lang="en-US" sz="2400" b="1">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tx2">
                        <a:lumMod val="20000"/>
                        <a:lumOff val="80000"/>
                      </a:schemeClr>
                    </a:solidFill>
                  </a:tcPr>
                </a:tc>
              </a:tr>
              <a:tr h="2702560">
                <a:tc>
                  <a:txBody>
                    <a:bodyPr/>
                    <a:lstStyle/>
                    <a:p>
                      <a:pPr indent="0">
                        <a:buNone/>
                      </a:pPr>
                      <a:r>
                        <a:rPr lang="en-US" sz="2400" b="0">
                          <a:solidFill>
                            <a:srgbClr val="000000"/>
                          </a:solidFill>
                          <a:latin typeface="Arial" panose="020B0604020202020204" pitchFamily="34" charset="0"/>
                          <a:cs typeface="Arial" panose="020B0604020202020204" pitchFamily="34" charset="0"/>
                        </a:rPr>
                        <a:t>1. Cho khoảng 3ml dung dịch hydrochloric acid (HCl) vào ống nghiệm (1) chứa kẽm viên và ống nghiệm (2) chứa 2ml dung dịch barium chloride (BaCl</a:t>
                      </a:r>
                      <a:r>
                        <a:rPr lang="en-US" sz="2400" b="0" baseline="-25000">
                          <a:solidFill>
                            <a:srgbClr val="000000"/>
                          </a:solidFill>
                          <a:latin typeface="Arial" panose="020B0604020202020204" pitchFamily="34" charset="0"/>
                          <a:cs typeface="Arial" panose="020B0604020202020204" pitchFamily="34" charset="0"/>
                        </a:rPr>
                        <a:t>2</a:t>
                      </a:r>
                      <a:r>
                        <a:rPr lang="en-US" sz="2400" b="0">
                          <a:solidFill>
                            <a:srgbClr val="000000"/>
                          </a:solidFill>
                          <a:latin typeface="Arial" panose="020B0604020202020204" pitchFamily="34" charset="0"/>
                          <a:cs typeface="Arial" panose="020B0604020202020204" pitchFamily="34" charset="0"/>
                        </a:rPr>
                        <a:t>) </a:t>
                      </a:r>
                      <a:endParaRPr lang="en-US" sz="24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T w="12700" cap="flat" cmpd="sng" algn="ctr">
                      <a:solidFill>
                        <a:srgbClr val="080000"/>
                      </a:solidFill>
                      <a:prstDash val="solid"/>
                      <a:round/>
                      <a:headEnd type="none" w="med" len="med"/>
                      <a:tailEnd type="none" w="med" len="med"/>
                    </a:lnT>
                    <a:solidFill>
                      <a:schemeClr val="bg2"/>
                    </a:solidFill>
                  </a:tcPr>
                </a:tc>
                <a:tc>
                  <a:txBody>
                    <a:bodyPr/>
                    <a:lstStyle/>
                    <a:p>
                      <a:pPr indent="0">
                        <a:buNone/>
                      </a:pPr>
                      <a:endParaRPr lang="en-US" sz="24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5">
                        <a:lumMod val="20000"/>
                        <a:lumOff val="80000"/>
                      </a:schemeClr>
                    </a:solidFill>
                  </a:tcPr>
                </a:tc>
                <a:tc>
                  <a:txBody>
                    <a:bodyPr/>
                    <a:lstStyle/>
                    <a:p>
                      <a:pPr indent="0" algn="ctr">
                        <a:buNone/>
                      </a:pPr>
                      <a:endParaRPr lang="en-US" sz="24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5">
                        <a:lumMod val="20000"/>
                        <a:lumOff val="80000"/>
                      </a:schemeClr>
                    </a:solidFill>
                  </a:tcPr>
                </a:tc>
                <a:tc>
                  <a:txBody>
                    <a:bodyPr/>
                    <a:lstStyle/>
                    <a:p>
                      <a:pPr indent="0">
                        <a:buNone/>
                      </a:pPr>
                      <a:endParaRPr lang="en-US" sz="24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5">
                        <a:lumMod val="20000"/>
                        <a:lumOff val="80000"/>
                      </a:schemeClr>
                    </a:solidFill>
                  </a:tcPr>
                </a:tc>
              </a:tr>
              <a:tr h="2532380">
                <a:tc>
                  <a:txBody>
                    <a:bodyPr/>
                    <a:lstStyle/>
                    <a:p>
                      <a:pPr indent="0">
                        <a:buNone/>
                      </a:pPr>
                      <a:r>
                        <a:rPr lang="en-US" sz="2400" b="0">
                          <a:solidFill>
                            <a:srgbClr val="000000"/>
                          </a:solidFill>
                          <a:latin typeface="Arial" panose="020B0604020202020204" pitchFamily="34" charset="0"/>
                          <a:cs typeface="Arial" panose="020B0604020202020204" pitchFamily="34" charset="0"/>
                        </a:rPr>
                        <a:t>2. Cho khoảng 3ml dung dịch sodium hydroxide (NaOH) vào ống nghiệm (3) chứa 2ml dung dịch copper (II) sulfate (CuSO</a:t>
                      </a:r>
                      <a:r>
                        <a:rPr lang="en-US" sz="2400" b="0" baseline="-25000">
                          <a:solidFill>
                            <a:srgbClr val="000000"/>
                          </a:solidFill>
                          <a:latin typeface="Arial" panose="020B0604020202020204" pitchFamily="34" charset="0"/>
                          <a:cs typeface="Arial" panose="020B0604020202020204" pitchFamily="34" charset="0"/>
                        </a:rPr>
                        <a:t>4</a:t>
                      </a:r>
                      <a:r>
                        <a:rPr lang="en-US" sz="2400" b="0">
                          <a:solidFill>
                            <a:srgbClr val="000000"/>
                          </a:solidFill>
                          <a:latin typeface="Arial" panose="020B0604020202020204" pitchFamily="34" charset="0"/>
                          <a:cs typeface="Arial" panose="020B0604020202020204" pitchFamily="34" charset="0"/>
                        </a:rPr>
                        <a:t>).</a:t>
                      </a:r>
                      <a:endParaRPr lang="en-US" sz="24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bg2"/>
                    </a:solidFill>
                  </a:tcPr>
                </a:tc>
                <a:tc>
                  <a:txBody>
                    <a:bodyPr/>
                    <a:lstStyle/>
                    <a:p>
                      <a:pPr indent="0" algn="ctr">
                        <a:buNone/>
                      </a:pPr>
                      <a:endParaRPr lang="en-US" sz="24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5">
                        <a:lumMod val="20000"/>
                        <a:lumOff val="80000"/>
                      </a:schemeClr>
                    </a:solidFill>
                  </a:tcPr>
                </a:tc>
                <a:tc>
                  <a:txBody>
                    <a:bodyPr/>
                    <a:lstStyle/>
                    <a:p>
                      <a:pPr indent="0" algn="ctr">
                        <a:buNone/>
                      </a:pPr>
                      <a:endParaRPr lang="en-US" sz="24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5">
                        <a:lumMod val="20000"/>
                        <a:lumOff val="80000"/>
                      </a:schemeClr>
                    </a:solidFill>
                  </a:tcPr>
                </a:tc>
                <a:tc>
                  <a:txBody>
                    <a:bodyPr/>
                    <a:lstStyle/>
                    <a:p>
                      <a:pPr indent="0" algn="ctr">
                        <a:buNone/>
                      </a:pPr>
                      <a:endParaRPr lang="en-US" sz="24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5">
                        <a:lumMod val="20000"/>
                        <a:lumOff val="80000"/>
                      </a:schemeClr>
                    </a:solidFill>
                  </a:tcPr>
                </a:tc>
              </a:tr>
            </a:tbl>
          </a:graphicData>
        </a:graphic>
      </p:graphicFrame>
      <p:sp>
        <p:nvSpPr>
          <p:cNvPr id="5" name="Text Box 4"/>
          <p:cNvSpPr txBox="1"/>
          <p:nvPr/>
        </p:nvSpPr>
        <p:spPr>
          <a:xfrm>
            <a:off x="4066540" y="146685"/>
            <a:ext cx="4058285" cy="583565"/>
          </a:xfrm>
          <a:prstGeom prst="rect">
            <a:avLst/>
          </a:prstGeom>
          <a:solidFill>
            <a:schemeClr val="accent1">
              <a:lumMod val="20000"/>
              <a:lumOff val="80000"/>
            </a:schemeClr>
          </a:solidFill>
        </p:spPr>
        <p:style>
          <a:lnRef idx="2">
            <a:schemeClr val="dk1"/>
          </a:lnRef>
          <a:fillRef idx="1">
            <a:schemeClr val="lt1"/>
          </a:fillRef>
          <a:effectRef idx="0">
            <a:schemeClr val="dk1"/>
          </a:effectRef>
          <a:fontRef idx="minor">
            <a:schemeClr val="dk1"/>
          </a:fontRef>
        </p:style>
        <p:txBody>
          <a:bodyPr wrap="square" rtlCol="0">
            <a:spAutoFit/>
          </a:bodyPr>
          <a:lstStyle/>
          <a:p>
            <a:r>
              <a:rPr lang="en-US" sz="3200" b="1">
                <a:solidFill>
                  <a:schemeClr val="accent4">
                    <a:lumMod val="50000"/>
                  </a:schemeClr>
                </a:solidFill>
                <a:latin typeface="Arial" panose="020B0604020202020204" pitchFamily="34" charset="0"/>
                <a:cs typeface="Arial" panose="020B0604020202020204" pitchFamily="34" charset="0"/>
              </a:rPr>
              <a:t>PHIẾU HỌC TẬP 4</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p:nvPr/>
        </p:nvGraphicFramePr>
        <p:xfrm>
          <a:off x="-26670" y="730250"/>
          <a:ext cx="12244705" cy="6129020"/>
        </p:xfrm>
        <a:graphic>
          <a:graphicData uri="http://schemas.openxmlformats.org/drawingml/2006/table">
            <a:tbl>
              <a:tblPr firstRow="1" bandRow="1">
                <a:tableStyleId>{5940675A-B579-460E-94D1-54222C63F5DA}</a:tableStyleId>
              </a:tblPr>
              <a:tblGrid>
                <a:gridCol w="3968750"/>
                <a:gridCol w="2792730"/>
                <a:gridCol w="2487930"/>
                <a:gridCol w="2995295"/>
              </a:tblGrid>
              <a:tr h="894080">
                <a:tc>
                  <a:txBody>
                    <a:bodyPr/>
                    <a:lstStyle/>
                    <a:p>
                      <a:pPr indent="0" algn="ctr">
                        <a:buNone/>
                      </a:pPr>
                      <a:r>
                        <a:rPr lang="en-US" sz="2400" b="1">
                          <a:solidFill>
                            <a:srgbClr val="000000"/>
                          </a:solidFill>
                          <a:latin typeface="Arial" panose="020B0604020202020204" pitchFamily="34" charset="0"/>
                          <a:cs typeface="Arial" panose="020B0604020202020204" pitchFamily="34" charset="0"/>
                        </a:rPr>
                        <a:t>Cách tiến hành</a:t>
                      </a:r>
                      <a:endParaRPr lang="en-US" sz="2400" b="1">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tx2">
                        <a:lumMod val="20000"/>
                        <a:lumOff val="80000"/>
                      </a:schemeClr>
                    </a:solidFill>
                  </a:tcPr>
                </a:tc>
                <a:tc>
                  <a:txBody>
                    <a:bodyPr/>
                    <a:lstStyle/>
                    <a:p>
                      <a:pPr indent="0" algn="ctr">
                        <a:buNone/>
                      </a:pPr>
                      <a:r>
                        <a:rPr lang="en-US" sz="2400" b="1">
                          <a:solidFill>
                            <a:srgbClr val="000000"/>
                          </a:solidFill>
                          <a:latin typeface="Arial" panose="020B0604020202020204" pitchFamily="34" charset="0"/>
                          <a:cs typeface="Arial" panose="020B0604020202020204" pitchFamily="34" charset="0"/>
                        </a:rPr>
                        <a:t>Hiện tượng</a:t>
                      </a:r>
                      <a:endParaRPr lang="en-US" sz="2400" b="1">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80000"/>
                      </a:solidFill>
                      <a:prstDash val="solid"/>
                      <a:round/>
                      <a:headEnd type="none" w="med" len="med"/>
                      <a:tailEnd type="none" w="med" len="med"/>
                    </a:lnL>
                    <a:solidFill>
                      <a:schemeClr val="tx2">
                        <a:lumMod val="20000"/>
                        <a:lumOff val="80000"/>
                      </a:schemeClr>
                    </a:solidFill>
                  </a:tcPr>
                </a:tc>
                <a:tc>
                  <a:txBody>
                    <a:bodyPr/>
                    <a:lstStyle/>
                    <a:p>
                      <a:pPr indent="0" algn="ctr">
                        <a:buNone/>
                      </a:pPr>
                      <a:r>
                        <a:rPr lang="en-US" sz="2400" b="1">
                          <a:solidFill>
                            <a:srgbClr val="000000"/>
                          </a:solidFill>
                          <a:latin typeface="Arial" panose="020B0604020202020204" pitchFamily="34" charset="0"/>
                          <a:cs typeface="Arial" panose="020B0604020202020204" pitchFamily="34" charset="0"/>
                        </a:rPr>
                        <a:t>Có xảy ra phản ứng không</a:t>
                      </a:r>
                      <a:endParaRPr lang="en-US" sz="2400" b="1">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tx2">
                        <a:lumMod val="20000"/>
                        <a:lumOff val="80000"/>
                      </a:schemeClr>
                    </a:solidFill>
                  </a:tcPr>
                </a:tc>
                <a:tc>
                  <a:txBody>
                    <a:bodyPr/>
                    <a:lstStyle/>
                    <a:p>
                      <a:pPr indent="0" algn="ctr">
                        <a:buNone/>
                      </a:pPr>
                      <a:r>
                        <a:rPr lang="en-US" sz="2400" b="1">
                          <a:solidFill>
                            <a:srgbClr val="000000"/>
                          </a:solidFill>
                          <a:latin typeface="Arial" panose="020B0604020202020204" pitchFamily="34" charset="0"/>
                          <a:cs typeface="Arial" panose="020B0604020202020204" pitchFamily="34" charset="0"/>
                        </a:rPr>
                        <a:t>Giải thích</a:t>
                      </a:r>
                      <a:endParaRPr lang="en-US" sz="2400" b="1">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tx2">
                        <a:lumMod val="20000"/>
                        <a:lumOff val="80000"/>
                      </a:schemeClr>
                    </a:solidFill>
                  </a:tcPr>
                </a:tc>
              </a:tr>
              <a:tr h="2702560">
                <a:tc>
                  <a:txBody>
                    <a:bodyPr/>
                    <a:lstStyle/>
                    <a:p>
                      <a:pPr indent="0">
                        <a:buNone/>
                      </a:pPr>
                      <a:r>
                        <a:rPr lang="en-US" sz="2400" b="0">
                          <a:solidFill>
                            <a:srgbClr val="000000"/>
                          </a:solidFill>
                          <a:latin typeface="Arial" panose="020B0604020202020204" pitchFamily="34" charset="0"/>
                          <a:cs typeface="Arial" panose="020B0604020202020204" pitchFamily="34" charset="0"/>
                        </a:rPr>
                        <a:t>1. Cho khoảng 3ml dung dịch hydrochloric acid (HCl) vào ống nghiệm (1) chứa kẽm viên và ống nghiệm (2) chứa 2ml dung dịch barium chloride (BaCl</a:t>
                      </a:r>
                      <a:r>
                        <a:rPr lang="en-US" sz="2400" b="0" baseline="-25000">
                          <a:solidFill>
                            <a:srgbClr val="000000"/>
                          </a:solidFill>
                          <a:latin typeface="Arial" panose="020B0604020202020204" pitchFamily="34" charset="0"/>
                          <a:cs typeface="Arial" panose="020B0604020202020204" pitchFamily="34" charset="0"/>
                        </a:rPr>
                        <a:t>2</a:t>
                      </a:r>
                      <a:r>
                        <a:rPr lang="en-US" sz="2400" b="0">
                          <a:solidFill>
                            <a:srgbClr val="000000"/>
                          </a:solidFill>
                          <a:latin typeface="Arial" panose="020B0604020202020204" pitchFamily="34" charset="0"/>
                          <a:cs typeface="Arial" panose="020B0604020202020204" pitchFamily="34" charset="0"/>
                        </a:rPr>
                        <a:t>) </a:t>
                      </a:r>
                      <a:endParaRPr lang="en-US" sz="24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T w="12700" cap="flat" cmpd="sng" algn="ctr">
                      <a:solidFill>
                        <a:srgbClr val="080000"/>
                      </a:solidFill>
                      <a:prstDash val="solid"/>
                      <a:round/>
                      <a:headEnd type="none" w="med" len="med"/>
                      <a:tailEnd type="none" w="med" len="med"/>
                    </a:lnT>
                    <a:solidFill>
                      <a:schemeClr val="bg2"/>
                    </a:solidFill>
                  </a:tcPr>
                </a:tc>
                <a:tc>
                  <a:txBody>
                    <a:bodyPr/>
                    <a:lstStyle/>
                    <a:p>
                      <a:pPr indent="0">
                        <a:buNone/>
                      </a:pPr>
                      <a:r>
                        <a:rPr lang="en-US" sz="2400" b="0">
                          <a:solidFill>
                            <a:srgbClr val="000000"/>
                          </a:solidFill>
                          <a:latin typeface="Arial" panose="020B0604020202020204" pitchFamily="34" charset="0"/>
                          <a:cs typeface="Arial" panose="020B0604020202020204" pitchFamily="34" charset="0"/>
                        </a:rPr>
                        <a:t>- Ống nghiệm (1) có bọt khí thoát ra</a:t>
                      </a:r>
                    </a:p>
                    <a:p>
                      <a:pPr indent="0">
                        <a:buNone/>
                      </a:pPr>
                      <a:r>
                        <a:rPr lang="en-US" sz="2400" b="0">
                          <a:solidFill>
                            <a:srgbClr val="000000"/>
                          </a:solidFill>
                          <a:latin typeface="Arial" panose="020B0604020202020204" pitchFamily="34" charset="0"/>
                          <a:cs typeface="Arial" panose="020B0604020202020204" pitchFamily="34" charset="0"/>
                        </a:rPr>
                        <a:t> </a:t>
                      </a:r>
                    </a:p>
                    <a:p>
                      <a:pPr indent="0">
                        <a:buNone/>
                      </a:pPr>
                      <a:r>
                        <a:rPr lang="en-US" sz="2400" b="0">
                          <a:solidFill>
                            <a:srgbClr val="000000"/>
                          </a:solidFill>
                          <a:latin typeface="Arial" panose="020B0604020202020204" pitchFamily="34" charset="0"/>
                          <a:cs typeface="Arial" panose="020B0604020202020204" pitchFamily="34" charset="0"/>
                        </a:rPr>
                        <a:t>- Ống nghiệm (2) không có hiện tượng</a:t>
                      </a:r>
                      <a:endParaRPr lang="en-US" sz="24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5">
                        <a:lumMod val="20000"/>
                        <a:lumOff val="80000"/>
                      </a:schemeClr>
                    </a:solidFill>
                  </a:tcPr>
                </a:tc>
                <a:tc>
                  <a:txBody>
                    <a:bodyPr/>
                    <a:lstStyle/>
                    <a:p>
                      <a:pPr indent="0" algn="ctr">
                        <a:buNone/>
                      </a:pPr>
                      <a:r>
                        <a:rPr lang="en-US" sz="2400" b="0">
                          <a:solidFill>
                            <a:srgbClr val="000000"/>
                          </a:solidFill>
                          <a:latin typeface="Arial" panose="020B0604020202020204" pitchFamily="34" charset="0"/>
                          <a:cs typeface="Arial" panose="020B0604020202020204" pitchFamily="34" charset="0"/>
                        </a:rPr>
                        <a:t>- Có  </a:t>
                      </a:r>
                    </a:p>
                    <a:p>
                      <a:pPr indent="0" algn="ctr">
                        <a:buNone/>
                      </a:pPr>
                      <a:endParaRPr lang="en-US" sz="2400" b="0">
                        <a:solidFill>
                          <a:srgbClr val="000000"/>
                        </a:solidFill>
                        <a:latin typeface="Arial" panose="020B0604020202020204" pitchFamily="34" charset="0"/>
                        <a:cs typeface="Arial" panose="020B0604020202020204" pitchFamily="34" charset="0"/>
                      </a:endParaRPr>
                    </a:p>
                    <a:p>
                      <a:pPr indent="0" algn="ctr">
                        <a:buNone/>
                      </a:pPr>
                      <a:endParaRPr lang="en-US" sz="2400" b="0">
                        <a:solidFill>
                          <a:srgbClr val="000000"/>
                        </a:solidFill>
                        <a:latin typeface="Arial" panose="020B0604020202020204" pitchFamily="34" charset="0"/>
                        <a:cs typeface="Arial" panose="020B0604020202020204" pitchFamily="34" charset="0"/>
                      </a:endParaRPr>
                    </a:p>
                    <a:p>
                      <a:pPr indent="0" algn="ctr">
                        <a:buNone/>
                      </a:pPr>
                      <a:r>
                        <a:rPr lang="en-US" sz="2400" b="0">
                          <a:solidFill>
                            <a:srgbClr val="000000"/>
                          </a:solidFill>
                          <a:latin typeface="Arial" panose="020B0604020202020204" pitchFamily="34" charset="0"/>
                          <a:cs typeface="Arial" panose="020B0604020202020204" pitchFamily="34" charset="0"/>
                        </a:rPr>
                        <a:t>- Không </a:t>
                      </a:r>
                      <a:endParaRPr lang="en-US" sz="24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5">
                        <a:lumMod val="20000"/>
                        <a:lumOff val="80000"/>
                      </a:schemeClr>
                    </a:solidFill>
                  </a:tcPr>
                </a:tc>
                <a:tc>
                  <a:txBody>
                    <a:bodyPr/>
                    <a:lstStyle/>
                    <a:p>
                      <a:pPr indent="0">
                        <a:buNone/>
                      </a:pPr>
                      <a:r>
                        <a:rPr lang="en-US" sz="2400" b="0">
                          <a:solidFill>
                            <a:srgbClr val="000000"/>
                          </a:solidFill>
                          <a:latin typeface="Arial" panose="020B0604020202020204" pitchFamily="34" charset="0"/>
                          <a:cs typeface="Arial" panose="020B0604020202020204" pitchFamily="34" charset="0"/>
                        </a:rPr>
                        <a:t>- Có chất mới tạo thành </a:t>
                      </a:r>
                    </a:p>
                    <a:p>
                      <a:pPr indent="0">
                        <a:buNone/>
                      </a:pPr>
                      <a:endParaRPr lang="en-US" sz="2400" b="0">
                        <a:solidFill>
                          <a:srgbClr val="000000"/>
                        </a:solidFill>
                        <a:latin typeface="Arial" panose="020B0604020202020204" pitchFamily="34" charset="0"/>
                        <a:cs typeface="Arial" panose="020B0604020202020204" pitchFamily="34" charset="0"/>
                      </a:endParaRPr>
                    </a:p>
                    <a:p>
                      <a:pPr indent="0">
                        <a:buNone/>
                      </a:pPr>
                      <a:r>
                        <a:rPr lang="en-US" sz="2400" b="0">
                          <a:solidFill>
                            <a:srgbClr val="000000"/>
                          </a:solidFill>
                          <a:latin typeface="Arial" panose="020B0604020202020204" pitchFamily="34" charset="0"/>
                          <a:cs typeface="Arial" panose="020B0604020202020204" pitchFamily="34" charset="0"/>
                        </a:rPr>
                        <a:t>- Không có chất mới tạo thành</a:t>
                      </a:r>
                      <a:endParaRPr lang="en-US" sz="24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5">
                        <a:lumMod val="20000"/>
                        <a:lumOff val="80000"/>
                      </a:schemeClr>
                    </a:solidFill>
                  </a:tcPr>
                </a:tc>
              </a:tr>
              <a:tr h="2532380">
                <a:tc>
                  <a:txBody>
                    <a:bodyPr/>
                    <a:lstStyle/>
                    <a:p>
                      <a:pPr indent="0">
                        <a:buNone/>
                      </a:pPr>
                      <a:r>
                        <a:rPr lang="en-US" sz="2400" b="0">
                          <a:solidFill>
                            <a:srgbClr val="000000"/>
                          </a:solidFill>
                          <a:latin typeface="Arial" panose="020B0604020202020204" pitchFamily="34" charset="0"/>
                          <a:cs typeface="Arial" panose="020B0604020202020204" pitchFamily="34" charset="0"/>
                        </a:rPr>
                        <a:t>2. Cho khoảng 3ml dung dịch sodium hydroxide (NaOH) vào ống nghiệm (3) chứa 2ml dung dịch copper (II) sulfate (CuSO</a:t>
                      </a:r>
                      <a:r>
                        <a:rPr lang="en-US" sz="2400" b="0" baseline="-25000">
                          <a:solidFill>
                            <a:srgbClr val="000000"/>
                          </a:solidFill>
                          <a:latin typeface="Arial" panose="020B0604020202020204" pitchFamily="34" charset="0"/>
                          <a:cs typeface="Arial" panose="020B0604020202020204" pitchFamily="34" charset="0"/>
                        </a:rPr>
                        <a:t>4</a:t>
                      </a:r>
                      <a:r>
                        <a:rPr lang="en-US" sz="2400" b="0">
                          <a:solidFill>
                            <a:srgbClr val="000000"/>
                          </a:solidFill>
                          <a:latin typeface="Arial" panose="020B0604020202020204" pitchFamily="34" charset="0"/>
                          <a:cs typeface="Arial" panose="020B0604020202020204" pitchFamily="34" charset="0"/>
                        </a:rPr>
                        <a:t>).</a:t>
                      </a:r>
                      <a:endParaRPr lang="en-US" sz="24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bg2"/>
                    </a:solidFill>
                  </a:tcPr>
                </a:tc>
                <a:tc>
                  <a:txBody>
                    <a:bodyPr/>
                    <a:lstStyle/>
                    <a:p>
                      <a:pPr indent="0" algn="ctr">
                        <a:buNone/>
                      </a:pPr>
                      <a:r>
                        <a:rPr lang="en-US" sz="2400" b="0">
                          <a:solidFill>
                            <a:srgbClr val="000000"/>
                          </a:solidFill>
                          <a:latin typeface="Arial" panose="020B0604020202020204" pitchFamily="34" charset="0"/>
                          <a:cs typeface="Arial" panose="020B0604020202020204" pitchFamily="34" charset="0"/>
                        </a:rPr>
                        <a:t>Ống nghiệm (3) xuất hiện kết tủa xanh</a:t>
                      </a:r>
                      <a:endParaRPr lang="en-US" sz="24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5">
                        <a:lumMod val="20000"/>
                        <a:lumOff val="80000"/>
                      </a:schemeClr>
                    </a:solidFill>
                  </a:tcPr>
                </a:tc>
                <a:tc>
                  <a:txBody>
                    <a:bodyPr/>
                    <a:lstStyle/>
                    <a:p>
                      <a:pPr indent="0" algn="ctr">
                        <a:buNone/>
                      </a:pPr>
                      <a:r>
                        <a:rPr lang="en-US" sz="2400" b="0">
                          <a:solidFill>
                            <a:srgbClr val="000000"/>
                          </a:solidFill>
                          <a:latin typeface="Arial" panose="020B0604020202020204" pitchFamily="34" charset="0"/>
                          <a:cs typeface="Arial" panose="020B0604020202020204" pitchFamily="34" charset="0"/>
                        </a:rPr>
                        <a:t>Có </a:t>
                      </a:r>
                      <a:endParaRPr lang="en-US" sz="24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5">
                        <a:lumMod val="20000"/>
                        <a:lumOff val="80000"/>
                      </a:schemeClr>
                    </a:solidFill>
                  </a:tcPr>
                </a:tc>
                <a:tc>
                  <a:txBody>
                    <a:bodyPr/>
                    <a:lstStyle/>
                    <a:p>
                      <a:pPr indent="0" algn="ctr">
                        <a:buNone/>
                      </a:pPr>
                      <a:r>
                        <a:rPr lang="en-US" sz="2400" b="0">
                          <a:solidFill>
                            <a:srgbClr val="000000"/>
                          </a:solidFill>
                          <a:latin typeface="Arial" panose="020B0604020202020204" pitchFamily="34" charset="0"/>
                          <a:cs typeface="Arial" panose="020B0604020202020204" pitchFamily="34" charset="0"/>
                        </a:rPr>
                        <a:t>Có chất mới tạo thành</a:t>
                      </a:r>
                      <a:endParaRPr lang="en-US" sz="24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5">
                        <a:lumMod val="20000"/>
                        <a:lumOff val="80000"/>
                      </a:schemeClr>
                    </a:solidFill>
                  </a:tcPr>
                </a:tc>
              </a:tr>
            </a:tbl>
          </a:graphicData>
        </a:graphic>
      </p:graphicFrame>
      <p:sp>
        <p:nvSpPr>
          <p:cNvPr id="5" name="Text Box 4"/>
          <p:cNvSpPr txBox="1"/>
          <p:nvPr/>
        </p:nvSpPr>
        <p:spPr>
          <a:xfrm>
            <a:off x="4066540" y="146685"/>
            <a:ext cx="4058285" cy="583565"/>
          </a:xfrm>
          <a:prstGeom prst="rect">
            <a:avLst/>
          </a:prstGeom>
          <a:solidFill>
            <a:schemeClr val="accent1">
              <a:lumMod val="20000"/>
              <a:lumOff val="80000"/>
            </a:schemeClr>
          </a:solidFill>
        </p:spPr>
        <p:style>
          <a:lnRef idx="2">
            <a:schemeClr val="dk1"/>
          </a:lnRef>
          <a:fillRef idx="1">
            <a:schemeClr val="lt1"/>
          </a:fillRef>
          <a:effectRef idx="0">
            <a:schemeClr val="dk1"/>
          </a:effectRef>
          <a:fontRef idx="minor">
            <a:schemeClr val="dk1"/>
          </a:fontRef>
        </p:style>
        <p:txBody>
          <a:bodyPr wrap="square" rtlCol="0">
            <a:spAutoFit/>
          </a:bodyPr>
          <a:lstStyle/>
          <a:p>
            <a:r>
              <a:rPr lang="en-US" sz="3200" b="1">
                <a:solidFill>
                  <a:schemeClr val="accent4">
                    <a:lumMod val="50000"/>
                  </a:schemeClr>
                </a:solidFill>
                <a:latin typeface="Arial" panose="020B0604020202020204" pitchFamily="34" charset="0"/>
                <a:cs typeface="Arial" panose="020B0604020202020204" pitchFamily="34" charset="0"/>
              </a:rPr>
              <a:t>PHIẾU HỌC TẬP 4</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92" name="图片 67591" descr="PPT素材-04"/>
          <p:cNvPicPr>
            <a:picLocks noChangeAspect="1"/>
          </p:cNvPicPr>
          <p:nvPr/>
        </p:nvPicPr>
        <p:blipFill>
          <a:blip r:embed="rId2"/>
          <a:stretch>
            <a:fillRect/>
          </a:stretch>
        </p:blipFill>
        <p:spPr>
          <a:xfrm>
            <a:off x="-729615" y="-2020570"/>
            <a:ext cx="7063105" cy="8047355"/>
          </a:xfrm>
          <a:prstGeom prst="rect">
            <a:avLst/>
          </a:prstGeom>
          <a:noFill/>
          <a:ln w="9525">
            <a:noFill/>
          </a:ln>
        </p:spPr>
      </p:pic>
      <p:sp>
        <p:nvSpPr>
          <p:cNvPr id="8" name="Text Box 7"/>
          <p:cNvSpPr txBox="1"/>
          <p:nvPr/>
        </p:nvSpPr>
        <p:spPr>
          <a:xfrm>
            <a:off x="387985" y="2978150"/>
            <a:ext cx="4827905" cy="2430145"/>
          </a:xfrm>
          <a:prstGeom prst="rect">
            <a:avLst/>
          </a:prstGeom>
          <a:noFill/>
          <a:ln w="9525">
            <a:noFill/>
          </a:ln>
        </p:spPr>
        <p:txBody>
          <a:bodyPr wrap="square">
            <a:spAutoFit/>
          </a:bodyPr>
          <a:lstStyle/>
          <a:p>
            <a:pPr indent="0" algn="ctr"/>
            <a:r>
              <a:rPr lang="en-US" sz="2800" b="0">
                <a:solidFill>
                  <a:schemeClr val="accent2">
                    <a:lumMod val="75000"/>
                  </a:schemeClr>
                </a:solidFill>
                <a:latin typeface="Arial" panose="020B0604020202020204" pitchFamily="34" charset="0"/>
                <a:cs typeface="Arial" panose="020B0604020202020204" pitchFamily="34" charset="0"/>
              </a:rPr>
              <a:t> </a:t>
            </a:r>
            <a:r>
              <a:rPr lang="en-US" sz="2800" b="1">
                <a:solidFill>
                  <a:schemeClr val="accent2">
                    <a:lumMod val="50000"/>
                  </a:schemeClr>
                </a:solidFill>
                <a:latin typeface="Arial" panose="020B0604020202020204" pitchFamily="34" charset="0"/>
                <a:cs typeface="Arial" panose="020B0604020202020204" pitchFamily="34" charset="0"/>
              </a:rPr>
              <a:t>Trong phản ứng giữa Oxygen và hydrogen, nếu oxygen hết thì pư có xảy ra nữa không?</a:t>
            </a:r>
          </a:p>
          <a:p>
            <a:pPr indent="0"/>
            <a:endParaRPr lang="en-US" sz="4000" b="1">
              <a:solidFill>
                <a:schemeClr val="accent2">
                  <a:lumMod val="50000"/>
                </a:schemeClr>
              </a:solidFill>
              <a:latin typeface="Arial" panose="020B0604020202020204" pitchFamily="34" charset="0"/>
              <a:cs typeface="Arial" panose="020B0604020202020204" pitchFamily="34" charset="0"/>
            </a:endParaRPr>
          </a:p>
        </p:txBody>
      </p:sp>
      <p:pic>
        <p:nvPicPr>
          <p:cNvPr id="31" name="Picture 30" descr="Screenshot 2023-07-21 183601"/>
          <p:cNvPicPr>
            <a:picLocks noChangeAspect="1"/>
          </p:cNvPicPr>
          <p:nvPr/>
        </p:nvPicPr>
        <p:blipFill>
          <a:blip r:embed="rId3"/>
          <a:stretch>
            <a:fillRect/>
          </a:stretch>
        </p:blipFill>
        <p:spPr>
          <a:xfrm>
            <a:off x="5876925" y="0"/>
            <a:ext cx="6315710" cy="3196590"/>
          </a:xfrm>
          <a:prstGeom prst="rect">
            <a:avLst/>
          </a:prstGeom>
        </p:spPr>
      </p:pic>
      <p:sp>
        <p:nvSpPr>
          <p:cNvPr id="2" name="Text Box 1"/>
          <p:cNvSpPr txBox="1"/>
          <p:nvPr/>
        </p:nvSpPr>
        <p:spPr>
          <a:xfrm>
            <a:off x="562610" y="2861945"/>
            <a:ext cx="4827905" cy="2430145"/>
          </a:xfrm>
          <a:prstGeom prst="rect">
            <a:avLst/>
          </a:prstGeom>
          <a:noFill/>
          <a:ln w="9525">
            <a:noFill/>
          </a:ln>
        </p:spPr>
        <p:txBody>
          <a:bodyPr wrap="square">
            <a:spAutoFit/>
          </a:bodyPr>
          <a:lstStyle/>
          <a:p>
            <a:pPr indent="0" algn="ctr"/>
            <a:r>
              <a:rPr lang="en-US" sz="2800" b="0">
                <a:solidFill>
                  <a:schemeClr val="accent2">
                    <a:lumMod val="75000"/>
                  </a:schemeClr>
                </a:solidFill>
                <a:latin typeface="Arial" panose="020B0604020202020204" pitchFamily="34" charset="0"/>
                <a:cs typeface="Arial" panose="020B0604020202020204" pitchFamily="34" charset="0"/>
              </a:rPr>
              <a:t> </a:t>
            </a:r>
            <a:r>
              <a:rPr lang="en-US" sz="2800" b="1">
                <a:solidFill>
                  <a:schemeClr val="accent2">
                    <a:lumMod val="50000"/>
                  </a:schemeClr>
                </a:solidFill>
                <a:latin typeface="Arial" panose="020B0604020202020204" pitchFamily="34" charset="0"/>
                <a:cs typeface="Arial" panose="020B0604020202020204" pitchFamily="34" charset="0"/>
              </a:rPr>
              <a:t>Trong phản ứng giữa Oxygen và hydrogen, nếu oxygen( hoặc hydrogen) hết thì pư sẽ dừng lại </a:t>
            </a:r>
          </a:p>
          <a:p>
            <a:pPr indent="0"/>
            <a:endParaRPr lang="en-US" sz="4000" b="1">
              <a:solidFill>
                <a:schemeClr val="accent2">
                  <a:lumMod val="50000"/>
                </a:schemeClr>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ox(in)">
                                      <p:cBhvr>
                                        <p:cTn id="7" dur="20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grpId="0" nodeType="clickEffect">
                                  <p:stCondLst>
                                    <p:cond delay="0"/>
                                  </p:stCondLst>
                                  <p:childTnLst>
                                    <p:animEffect transition="out" filter="blinds(horizontal)">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92" name="图片 67591" descr="PPT素材-04"/>
          <p:cNvPicPr>
            <a:picLocks noChangeAspect="1"/>
          </p:cNvPicPr>
          <p:nvPr/>
        </p:nvPicPr>
        <p:blipFill>
          <a:blip r:embed="rId2"/>
          <a:stretch>
            <a:fillRect/>
          </a:stretch>
        </p:blipFill>
        <p:spPr>
          <a:xfrm>
            <a:off x="-729615" y="-2020570"/>
            <a:ext cx="7063105" cy="8047355"/>
          </a:xfrm>
          <a:prstGeom prst="rect">
            <a:avLst/>
          </a:prstGeom>
          <a:noFill/>
          <a:ln w="9525">
            <a:noFill/>
          </a:ln>
        </p:spPr>
      </p:pic>
      <p:sp>
        <p:nvSpPr>
          <p:cNvPr id="8" name="Text Box 7"/>
          <p:cNvSpPr txBox="1"/>
          <p:nvPr/>
        </p:nvSpPr>
        <p:spPr>
          <a:xfrm>
            <a:off x="448945" y="3150870"/>
            <a:ext cx="4827905" cy="1999615"/>
          </a:xfrm>
          <a:prstGeom prst="rect">
            <a:avLst/>
          </a:prstGeom>
          <a:noFill/>
          <a:ln w="9525">
            <a:noFill/>
          </a:ln>
        </p:spPr>
        <p:txBody>
          <a:bodyPr wrap="square">
            <a:spAutoFit/>
          </a:bodyPr>
          <a:lstStyle/>
          <a:p>
            <a:pPr indent="0" algn="ctr"/>
            <a:r>
              <a:rPr lang="en-US" sz="2800" b="0">
                <a:solidFill>
                  <a:schemeClr val="accent2">
                    <a:lumMod val="75000"/>
                  </a:schemeClr>
                </a:solidFill>
                <a:latin typeface="Arial" panose="020B0604020202020204" pitchFamily="34" charset="0"/>
                <a:cs typeface="Arial" panose="020B0604020202020204" pitchFamily="34" charset="0"/>
              </a:rPr>
              <a:t>Nhỏ giấm ăn vào viên đá vôi. Dấu hiệu nào cho biết đã có Pư hh xảy ra</a:t>
            </a:r>
            <a:endParaRPr lang="en-US" sz="2800" b="1">
              <a:solidFill>
                <a:schemeClr val="accent2">
                  <a:lumMod val="50000"/>
                </a:schemeClr>
              </a:solidFill>
              <a:latin typeface="Arial" panose="020B0604020202020204" pitchFamily="34" charset="0"/>
              <a:cs typeface="Arial" panose="020B0604020202020204" pitchFamily="34" charset="0"/>
            </a:endParaRPr>
          </a:p>
          <a:p>
            <a:pPr indent="0"/>
            <a:endParaRPr lang="en-US" sz="4000" b="1">
              <a:solidFill>
                <a:schemeClr val="accent2">
                  <a:lumMod val="50000"/>
                </a:schemeClr>
              </a:solidFill>
              <a:latin typeface="Arial" panose="020B0604020202020204" pitchFamily="34" charset="0"/>
              <a:cs typeface="Arial" panose="020B0604020202020204" pitchFamily="34" charset="0"/>
            </a:endParaRPr>
          </a:p>
        </p:txBody>
      </p:sp>
      <p:pic>
        <p:nvPicPr>
          <p:cNvPr id="3" name="Picture 2" descr="Screenshot 2023-07-21 224604"/>
          <p:cNvPicPr>
            <a:picLocks noChangeAspect="1"/>
          </p:cNvPicPr>
          <p:nvPr/>
        </p:nvPicPr>
        <p:blipFill>
          <a:blip r:embed="rId3"/>
          <a:stretch>
            <a:fillRect/>
          </a:stretch>
        </p:blipFill>
        <p:spPr>
          <a:xfrm>
            <a:off x="5985510" y="0"/>
            <a:ext cx="6379210" cy="4657725"/>
          </a:xfrm>
          <a:prstGeom prst="rect">
            <a:avLst/>
          </a:prstGeom>
        </p:spPr>
      </p:pic>
      <p:sp>
        <p:nvSpPr>
          <p:cNvPr id="4" name="Text Box 3"/>
          <p:cNvSpPr txBox="1"/>
          <p:nvPr/>
        </p:nvSpPr>
        <p:spPr>
          <a:xfrm>
            <a:off x="560070" y="3018790"/>
            <a:ext cx="4827905" cy="1938020"/>
          </a:xfrm>
          <a:prstGeom prst="rect">
            <a:avLst/>
          </a:prstGeom>
          <a:noFill/>
          <a:ln w="9525">
            <a:noFill/>
          </a:ln>
        </p:spPr>
        <p:txBody>
          <a:bodyPr wrap="square">
            <a:spAutoFit/>
          </a:bodyPr>
          <a:lstStyle/>
          <a:p>
            <a:pPr indent="0"/>
            <a:r>
              <a:rPr lang="en-US" sz="2400" b="1">
                <a:solidFill>
                  <a:schemeClr val="accent3">
                    <a:lumMod val="50000"/>
                  </a:schemeClr>
                </a:solidFill>
                <a:latin typeface="Arial" panose="020B0604020202020204" pitchFamily="34" charset="0"/>
                <a:cs typeface="Arial" panose="020B0604020202020204" pitchFamily="34" charset="0"/>
              </a:rPr>
              <a:t>Nhỏ giấm ăn vào viên đá vôi, thấy bề mặt đá vôi sủi các bọt khí, đây là dấu hiệu cho biết có phản ứng hoá học xảy ra, tạo khí carbon dioxide.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 presetClass="exit" presetSubtype="32" fill="hold" grpId="1" nodeType="clickEffect">
                                  <p:stCondLst>
                                    <p:cond delay="0"/>
                                  </p:stCondLst>
                                  <p:childTnLst>
                                    <p:animEffect transition="out" filter="box(out)">
                                      <p:cBhvr>
                                        <p:cTn id="17" dur="2000"/>
                                        <p:tgtEl>
                                          <p:spTgt spid="8"/>
                                        </p:tgtEl>
                                      </p:cBhvr>
                                    </p:animEffect>
                                    <p:set>
                                      <p:cBhvr>
                                        <p:cTn id="18" dur="1" fill="hold">
                                          <p:stCondLst>
                                            <p:cond delay="1999"/>
                                          </p:stCondLst>
                                        </p:cTn>
                                        <p:tgtEl>
                                          <p:spTgt spid="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7"/>
          <p:cNvPicPr>
            <a:picLocks noGrp="1" noChangeAspect="1"/>
          </p:cNvPicPr>
          <p:nvPr>
            <p:ph sz="half" idx="1"/>
          </p:nvPr>
        </p:nvPicPr>
        <p:blipFill>
          <a:blip r:embed="rId2"/>
          <a:stretch>
            <a:fillRect/>
          </a:stretch>
        </p:blipFill>
        <p:spPr>
          <a:xfrm>
            <a:off x="2933065" y="3286760"/>
            <a:ext cx="990600" cy="1428750"/>
          </a:xfrm>
          <a:prstGeom prst="rect">
            <a:avLst/>
          </a:prstGeom>
          <a:noFill/>
          <a:ln w="9525">
            <a:noFill/>
          </a:ln>
        </p:spPr>
      </p:pic>
      <p:sp>
        <p:nvSpPr>
          <p:cNvPr id="12" name="圆角矩形 11"/>
          <p:cNvSpPr/>
          <p:nvPr/>
        </p:nvSpPr>
        <p:spPr>
          <a:xfrm>
            <a:off x="142875" y="1180465"/>
            <a:ext cx="12049125" cy="5673090"/>
          </a:xfrm>
          <a:prstGeom prst="roundRect">
            <a:avLst/>
          </a:prstGeom>
          <a:solidFill>
            <a:srgbClr val="71BDCD">
              <a:alpha val="75000"/>
            </a:srgb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zh-CN" altLang="en-US" b="1">
                <a:solidFill>
                  <a:srgbClr val="FFFF00"/>
                </a:solidFill>
                <a:sym typeface="+mn-ea"/>
              </a:rPr>
              <a:t>* </a:t>
            </a:r>
            <a:r>
              <a:rPr lang="en-US" altLang="zh-CN" b="1">
                <a:solidFill>
                  <a:srgbClr val="FFFF00"/>
                </a:solidFill>
                <a:sym typeface="+mn-ea"/>
              </a:rPr>
              <a:t>Biến đổi vật lý: </a:t>
            </a:r>
            <a:r>
              <a:rPr lang="en-US" altLang="zh-CN" b="1">
                <a:solidFill>
                  <a:schemeClr val="tx1"/>
                </a:solidFill>
                <a:sym typeface="+mn-ea"/>
              </a:rPr>
              <a:t>không có sự tạo thành chất mới</a:t>
            </a:r>
            <a:endParaRPr lang="zh-CN" altLang="en-US" sz="2800" b="1">
              <a:solidFill>
                <a:schemeClr val="tx1"/>
              </a:solidFill>
            </a:endParaRPr>
          </a:p>
        </p:txBody>
      </p:sp>
      <p:sp>
        <p:nvSpPr>
          <p:cNvPr id="15" name="圆角矩形 14"/>
          <p:cNvSpPr/>
          <p:nvPr/>
        </p:nvSpPr>
        <p:spPr bwMode="auto">
          <a:xfrm>
            <a:off x="4813300" y="437515"/>
            <a:ext cx="3117215" cy="934720"/>
          </a:xfrm>
          <a:prstGeom prst="roundRect">
            <a:avLst>
              <a:gd name="adj" fmla="val 50000"/>
            </a:avLst>
          </a:prstGeom>
          <a:gradFill>
            <a:gsLst>
              <a:gs pos="0">
                <a:srgbClr val="14CD68"/>
              </a:gs>
              <a:gs pos="100000">
                <a:srgbClr val="035C7D"/>
              </a:gs>
            </a:gsLst>
            <a:lin scaled="0"/>
          </a:gradFill>
          <a:ln w="19050" cap="flat" cmpd="sng" algn="ctr">
            <a:noFill/>
            <a:prstDash val="solid"/>
            <a:round/>
            <a:headEnd type="none" w="med" len="med"/>
            <a:tailEnd type="none" w="med" len="med"/>
          </a:ln>
          <a:effectLst/>
        </p:spPr>
        <p:txBody>
          <a:bodyPr vert="horz" wrap="square" lIns="108816" tIns="54408" rIns="108816" bIns="54408" numCol="1" rtlCol="0" anchor="t" anchorCtr="0" compatLnSpc="1"/>
          <a:lstStyle/>
          <a:p>
            <a:pPr algn="ctr" defTabSz="815975"/>
            <a:r>
              <a:rPr lang="en-US" altLang="zh-CN" sz="3200" b="1" dirty="0">
                <a:solidFill>
                  <a:srgbClr val="FF0000"/>
                </a:solidFill>
                <a:latin typeface="Calibri Light" panose="020F0302020204030204" charset="0"/>
                <a:ea typeface="Microsoft YaHei" panose="020B0503020204020204" charset="-122"/>
                <a:cs typeface="Calibri Light" panose="020F0302020204030204" charset="0"/>
              </a:rPr>
              <a:t>KẾT LUẬN</a:t>
            </a:r>
          </a:p>
        </p:txBody>
      </p:sp>
      <p:pic>
        <p:nvPicPr>
          <p:cNvPr id="3081" name="Picture 9" descr="9"/>
          <p:cNvPicPr>
            <a:picLocks noChangeAspect="1"/>
          </p:cNvPicPr>
          <p:nvPr/>
        </p:nvPicPr>
        <p:blipFill>
          <a:blip r:embed="rId3"/>
          <a:stretch>
            <a:fillRect/>
          </a:stretch>
        </p:blipFill>
        <p:spPr>
          <a:xfrm>
            <a:off x="238125" y="1372235"/>
            <a:ext cx="7164705" cy="783590"/>
          </a:xfrm>
          <a:prstGeom prst="rect">
            <a:avLst/>
          </a:prstGeom>
          <a:noFill/>
          <a:ln w="9525">
            <a:noFill/>
          </a:ln>
        </p:spPr>
      </p:pic>
      <p:sp>
        <p:nvSpPr>
          <p:cNvPr id="3" name="Text Box 2"/>
          <p:cNvSpPr txBox="1"/>
          <p:nvPr/>
        </p:nvSpPr>
        <p:spPr>
          <a:xfrm>
            <a:off x="535940" y="1441450"/>
            <a:ext cx="7394575" cy="521970"/>
          </a:xfrm>
          <a:prstGeom prst="rect">
            <a:avLst/>
          </a:prstGeom>
          <a:noFill/>
        </p:spPr>
        <p:txBody>
          <a:bodyPr wrap="square" rtlCol="0">
            <a:spAutoFit/>
          </a:bodyPr>
          <a:lstStyle/>
          <a:p>
            <a:r>
              <a:rPr lang="en-US" sz="2800" b="1">
                <a:latin typeface="+mj-lt"/>
                <a:cs typeface="+mj-lt"/>
                <a:sym typeface="+mn-ea"/>
              </a:rPr>
              <a:t>I. BIẾN ĐỔI VẬT LÝ VÀ BIẾN ĐỔI HÓA HỌC</a:t>
            </a:r>
            <a:endParaRPr lang="en-US" sz="2800" b="1">
              <a:latin typeface="+mj-lt"/>
              <a:cs typeface="+mj-lt"/>
            </a:endParaRPr>
          </a:p>
        </p:txBody>
      </p:sp>
      <p:pic>
        <p:nvPicPr>
          <p:cNvPr id="4" name="Picture 9" descr="9"/>
          <p:cNvPicPr>
            <a:picLocks noGrp="1" noChangeAspect="1"/>
          </p:cNvPicPr>
          <p:nvPr>
            <p:ph sz="half" idx="2"/>
          </p:nvPr>
        </p:nvPicPr>
        <p:blipFill>
          <a:blip r:embed="rId3"/>
          <a:stretch>
            <a:fillRect/>
          </a:stretch>
        </p:blipFill>
        <p:spPr>
          <a:xfrm>
            <a:off x="238125" y="2032635"/>
            <a:ext cx="6996430" cy="777875"/>
          </a:xfrm>
          <a:prstGeom prst="rect">
            <a:avLst/>
          </a:prstGeom>
          <a:noFill/>
          <a:ln w="9525">
            <a:noFill/>
          </a:ln>
        </p:spPr>
      </p:pic>
      <p:sp>
        <p:nvSpPr>
          <p:cNvPr id="6" name="Text Box 5"/>
          <p:cNvSpPr txBox="1"/>
          <p:nvPr/>
        </p:nvSpPr>
        <p:spPr>
          <a:xfrm>
            <a:off x="535940" y="2101215"/>
            <a:ext cx="3986530" cy="521970"/>
          </a:xfrm>
          <a:prstGeom prst="rect">
            <a:avLst/>
          </a:prstGeom>
          <a:noFill/>
        </p:spPr>
        <p:txBody>
          <a:bodyPr wrap="square" rtlCol="0">
            <a:spAutoFit/>
          </a:bodyPr>
          <a:lstStyle/>
          <a:p>
            <a:r>
              <a:rPr lang="en-US" sz="2800" b="1">
                <a:latin typeface="+mj-lt"/>
                <a:cs typeface="+mj-lt"/>
                <a:sym typeface="+mn-ea"/>
              </a:rPr>
              <a:t>II. PHẢN ỨNG HÓA HỌC</a:t>
            </a:r>
            <a:endParaRPr lang="en-US" sz="2800" b="1">
              <a:latin typeface="+mj-lt"/>
              <a:cs typeface="+mj-lt"/>
            </a:endParaRPr>
          </a:p>
        </p:txBody>
      </p:sp>
      <p:sp>
        <p:nvSpPr>
          <p:cNvPr id="26" name="圆角矩形 25"/>
          <p:cNvSpPr/>
          <p:nvPr/>
        </p:nvSpPr>
        <p:spPr>
          <a:xfrm>
            <a:off x="541020" y="2702560"/>
            <a:ext cx="3382645" cy="504190"/>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23850"/>
            <a:r>
              <a:rPr lang="en-US" altLang="zh-CN" sz="2400" b="1" dirty="0">
                <a:solidFill>
                  <a:schemeClr val="accent6">
                    <a:lumMod val="50000"/>
                  </a:schemeClr>
                </a:solidFill>
                <a:latin typeface="Microsoft YaHei" panose="020B0503020204020204" charset="-122"/>
                <a:ea typeface="Microsoft YaHei" panose="020B0503020204020204" charset="-122"/>
              </a:rPr>
              <a:t>1.</a:t>
            </a:r>
            <a:r>
              <a:rPr lang="en-US" altLang="zh-CN" sz="2800" b="1" dirty="0">
                <a:solidFill>
                  <a:schemeClr val="accent6">
                    <a:lumMod val="50000"/>
                  </a:schemeClr>
                </a:solidFill>
                <a:latin typeface="Microsoft YaHei" panose="020B0503020204020204" charset="-122"/>
                <a:ea typeface="Microsoft YaHei" panose="020B0503020204020204" charset="-122"/>
              </a:rPr>
              <a:t> Khái niệm :</a:t>
            </a:r>
          </a:p>
        </p:txBody>
      </p:sp>
      <p:sp>
        <p:nvSpPr>
          <p:cNvPr id="7" name="圆角矩形 25"/>
          <p:cNvSpPr/>
          <p:nvPr/>
        </p:nvSpPr>
        <p:spPr>
          <a:xfrm>
            <a:off x="474980" y="3206750"/>
            <a:ext cx="7185025" cy="504190"/>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23850"/>
            <a:r>
              <a:rPr lang="en-US" altLang="zh-CN" sz="2400" b="1" dirty="0">
                <a:solidFill>
                  <a:schemeClr val="accent5">
                    <a:lumMod val="50000"/>
                  </a:schemeClr>
                </a:solidFill>
                <a:latin typeface="Microsoft YaHei" panose="020B0503020204020204" charset="-122"/>
                <a:ea typeface="Microsoft YaHei" panose="020B0503020204020204" charset="-122"/>
              </a:rPr>
              <a:t>2. </a:t>
            </a:r>
            <a:r>
              <a:rPr lang="en-US" altLang="zh-CN" sz="2800" b="1" dirty="0">
                <a:solidFill>
                  <a:schemeClr val="accent5">
                    <a:lumMod val="50000"/>
                  </a:schemeClr>
                </a:solidFill>
                <a:latin typeface="Microsoft YaHei" panose="020B0503020204020204" charset="-122"/>
                <a:ea typeface="Microsoft YaHei" panose="020B0503020204020204" charset="-122"/>
              </a:rPr>
              <a:t>Diễn biến của phản ứng hóa học :</a:t>
            </a:r>
          </a:p>
        </p:txBody>
      </p:sp>
      <p:pic>
        <p:nvPicPr>
          <p:cNvPr id="8" name="Picture 6" descr="7"/>
          <p:cNvPicPr>
            <a:picLocks noChangeAspect="1"/>
          </p:cNvPicPr>
          <p:nvPr/>
        </p:nvPicPr>
        <p:blipFill>
          <a:blip r:embed="rId2"/>
          <a:stretch>
            <a:fillRect/>
          </a:stretch>
        </p:blipFill>
        <p:spPr>
          <a:xfrm>
            <a:off x="142875" y="29210"/>
            <a:ext cx="1082040" cy="1151255"/>
          </a:xfrm>
          <a:prstGeom prst="rect">
            <a:avLst/>
          </a:prstGeom>
          <a:noFill/>
          <a:ln w="9525">
            <a:noFill/>
          </a:ln>
        </p:spPr>
      </p:pic>
      <p:sp>
        <p:nvSpPr>
          <p:cNvPr id="2" name="圆角矩形 25"/>
          <p:cNvSpPr/>
          <p:nvPr/>
        </p:nvSpPr>
        <p:spPr>
          <a:xfrm>
            <a:off x="474980" y="3753485"/>
            <a:ext cx="10389870" cy="504190"/>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23850"/>
            <a:r>
              <a:rPr lang="en-US" altLang="zh-CN" sz="2400" b="1" dirty="0">
                <a:solidFill>
                  <a:srgbClr val="FF0000"/>
                </a:solidFill>
                <a:latin typeface="Microsoft YaHei" panose="020B0503020204020204" charset="-122"/>
                <a:ea typeface="Microsoft YaHei" panose="020B0503020204020204" charset="-122"/>
              </a:rPr>
              <a:t>3.</a:t>
            </a:r>
            <a:r>
              <a:rPr lang="en-US" altLang="zh-CN" sz="2400" b="1" dirty="0">
                <a:solidFill>
                  <a:schemeClr val="accent6">
                    <a:lumMod val="50000"/>
                  </a:schemeClr>
                </a:solidFill>
                <a:latin typeface="Microsoft YaHei" panose="020B0503020204020204" charset="-122"/>
                <a:ea typeface="Microsoft YaHei" panose="020B0503020204020204" charset="-122"/>
              </a:rPr>
              <a:t> </a:t>
            </a:r>
            <a:r>
              <a:rPr lang="en-US" altLang="zh-CN" sz="2800" b="1" dirty="0">
                <a:solidFill>
                  <a:schemeClr val="accent6">
                    <a:lumMod val="75000"/>
                  </a:schemeClr>
                </a:solidFill>
                <a:latin typeface="Microsoft YaHei" panose="020B0503020204020204" charset="-122"/>
                <a:ea typeface="Microsoft YaHei" panose="020B0503020204020204" charset="-122"/>
                <a:sym typeface="+mn-ea"/>
              </a:rPr>
              <a:t>Hiện tượng kèm theo các  phản ứng hóa học :</a:t>
            </a:r>
            <a:endParaRPr lang="en-US" altLang="zh-CN" sz="2800" b="1" dirty="0">
              <a:gradFill>
                <a:gsLst>
                  <a:gs pos="0">
                    <a:srgbClr val="FE4444"/>
                  </a:gs>
                  <a:gs pos="100000">
                    <a:srgbClr val="832B2B"/>
                  </a:gs>
                </a:gsLst>
                <a:lin scaled="0"/>
              </a:gradFill>
              <a:latin typeface="Microsoft YaHei" panose="020B0503020204020204" charset="-122"/>
              <a:ea typeface="Microsoft YaHei" panose="020B0503020204020204" charset="-122"/>
            </a:endParaRPr>
          </a:p>
        </p:txBody>
      </p:sp>
      <p:sp>
        <p:nvSpPr>
          <p:cNvPr id="5" name="Rounded Rectangle 4"/>
          <p:cNvSpPr/>
          <p:nvPr/>
        </p:nvSpPr>
        <p:spPr>
          <a:xfrm>
            <a:off x="474980" y="4429125"/>
            <a:ext cx="11648440" cy="12065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l"/>
            <a:r>
              <a:rPr lang="en-US" sz="2800">
                <a:solidFill>
                  <a:schemeClr val="accent6">
                    <a:lumMod val="50000"/>
                  </a:schemeClr>
                </a:solidFill>
              </a:rPr>
              <a:t>      Để nhận biết PƯHH xảy ra có thể dựa vào một trong các dấu hiệu sau: sự tạo thành chất khí; chất kết tủa; sự thay đổi màu sắc; sự thay đổi về nhiệt độ của môi trường…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mph" presetSubtype="1" grpId="1" nodeType="clickEffect">
                                  <p:stCondLst>
                                    <p:cond delay="0"/>
                                  </p:stCondLst>
                                  <p:childTnLst>
                                    <p:set>
                                      <p:cBhvr override="childStyle">
                                        <p:cTn id="11" dur="indefinite"/>
                                        <p:tgtEl>
                                          <p:spTgt spid="2"/>
                                        </p:tgtEl>
                                        <p:attrNameLst>
                                          <p:attrName>style.fontStyle</p:attrName>
                                        </p:attrNameLst>
                                      </p:cBhvr>
                                      <p:to>
                                        <p:strVal val="normal"/>
                                      </p:to>
                                    </p:set>
                                    <p:set>
                                      <p:cBhvr override="childStyle">
                                        <p:cTn id="12" dur="indefinite"/>
                                        <p:tgtEl>
                                          <p:spTgt spid="2"/>
                                        </p:tgtEl>
                                        <p:attrNameLst>
                                          <p:attrName>style.fontWeight</p:attrName>
                                        </p:attrNameLst>
                                      </p:cBhvr>
                                      <p:to>
                                        <p:strVal val="bold"/>
                                      </p:to>
                                    </p:set>
                                    <p:set>
                                      <p:cBhvr override="childStyle">
                                        <p:cTn id="13" dur="indefinite"/>
                                        <p:tgtEl>
                                          <p:spTgt spid="2"/>
                                        </p:tgtEl>
                                        <p:attrNameLst>
                                          <p:attrName>style.textDecorationUnderline</p:attrName>
                                        </p:attrNameLst>
                                      </p:cBhvr>
                                      <p:to>
                                        <p:strVal val="false"/>
                                      </p:to>
                                    </p:se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2"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500" fill="hold"/>
                                        <p:tgtEl>
                                          <p:spTgt spid="2"/>
                                        </p:tgtEl>
                                        <p:attrNameLst>
                                          <p:attrName>ppt_w</p:attrName>
                                        </p:attrNameLst>
                                      </p:cBhvr>
                                      <p:tavLst>
                                        <p:tav tm="0">
                                          <p:val>
                                            <p:fltVal val="0"/>
                                          </p:val>
                                        </p:tav>
                                        <p:tav tm="100000">
                                          <p:val>
                                            <p:strVal val="#ppt_w"/>
                                          </p:val>
                                        </p:tav>
                                      </p:tavLst>
                                    </p:anim>
                                    <p:anim calcmode="lin" valueType="num">
                                      <p:cBhvr>
                                        <p:cTn id="19" dur="500" fill="hold"/>
                                        <p:tgtEl>
                                          <p:spTgt spid="2"/>
                                        </p:tgtEl>
                                        <p:attrNameLst>
                                          <p:attrName>ppt_h</p:attrName>
                                        </p:attrNameLst>
                                      </p:cBhvr>
                                      <p:tavLst>
                                        <p:tav tm="0">
                                          <p:val>
                                            <p:fltVal val="0"/>
                                          </p:val>
                                        </p:tav>
                                        <p:tav tm="100000">
                                          <p:val>
                                            <p:strVal val="#ppt_h"/>
                                          </p:val>
                                        </p:tav>
                                      </p:tavLst>
                                    </p:anim>
                                    <p:animEffect transition="in" filter="fade">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2"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P spid="12" grpId="1" animBg="1"/>
      <p:bldP spid="15" grpId="0" bldLvl="0" animBg="1"/>
      <p:bldP spid="15" grpId="1" animBg="1"/>
      <p:bldP spid="2" grpId="0" bldLvl="0" animBg="1"/>
      <p:bldP spid="2" grpId="1" animBg="1"/>
      <p:bldP spid="2" grpId="2" bldLvl="0" animBg="1"/>
      <p:bldP spid="5" grpId="1" animBg="1"/>
      <p:bldP spid="5" grpId="2"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grpSp>
        <p:nvGrpSpPr>
          <p:cNvPr id="14" name="组合 13"/>
          <p:cNvGrpSpPr/>
          <p:nvPr/>
        </p:nvGrpSpPr>
        <p:grpSpPr>
          <a:xfrm>
            <a:off x="2528570" y="342900"/>
            <a:ext cx="8856980" cy="1200150"/>
            <a:chOff x="4838820" y="2375552"/>
            <a:chExt cx="5544616" cy="1200507"/>
          </a:xfrm>
        </p:grpSpPr>
        <p:sp>
          <p:nvSpPr>
            <p:cNvPr id="10" name="矩形 3"/>
            <p:cNvSpPr/>
            <p:nvPr/>
          </p:nvSpPr>
          <p:spPr>
            <a:xfrm>
              <a:off x="4838820" y="2375552"/>
              <a:ext cx="5544616" cy="1200507"/>
            </a:xfrm>
            <a:custGeom>
              <a:avLst/>
              <a:gdLst/>
              <a:ahLst/>
              <a:cxnLst/>
              <a:rect l="l" t="t" r="r" b="b"/>
              <a:pathLst>
                <a:path w="6025861" h="1158747">
                  <a:moveTo>
                    <a:pt x="575194" y="0"/>
                  </a:moveTo>
                  <a:lnTo>
                    <a:pt x="1992514" y="0"/>
                  </a:lnTo>
                  <a:lnTo>
                    <a:pt x="4154179" y="0"/>
                  </a:lnTo>
                  <a:lnTo>
                    <a:pt x="5571499" y="0"/>
                  </a:lnTo>
                  <a:lnTo>
                    <a:pt x="5571499" y="474"/>
                  </a:lnTo>
                  <a:lnTo>
                    <a:pt x="5639364" y="474"/>
                  </a:lnTo>
                  <a:cubicBezTo>
                    <a:pt x="5661410" y="0"/>
                    <a:pt x="5683924" y="5211"/>
                    <a:pt x="5704562" y="17528"/>
                  </a:cubicBezTo>
                  <a:cubicBezTo>
                    <a:pt x="5723793" y="28424"/>
                    <a:pt x="5739272" y="44057"/>
                    <a:pt x="5749591" y="62533"/>
                  </a:cubicBezTo>
                  <a:lnTo>
                    <a:pt x="6008038" y="514473"/>
                  </a:lnTo>
                  <a:cubicBezTo>
                    <a:pt x="6019294" y="533422"/>
                    <a:pt x="6025861" y="555687"/>
                    <a:pt x="6025861" y="579374"/>
                  </a:cubicBezTo>
                  <a:cubicBezTo>
                    <a:pt x="6025861" y="603534"/>
                    <a:pt x="6019294" y="625799"/>
                    <a:pt x="6007568" y="644749"/>
                  </a:cubicBezTo>
                  <a:lnTo>
                    <a:pt x="5749591" y="1096688"/>
                  </a:lnTo>
                  <a:cubicBezTo>
                    <a:pt x="5738803" y="1114690"/>
                    <a:pt x="5723793" y="1130324"/>
                    <a:pt x="5704562" y="1141693"/>
                  </a:cubicBezTo>
                  <a:cubicBezTo>
                    <a:pt x="5684393" y="1153536"/>
                    <a:pt x="5662348" y="1158747"/>
                    <a:pt x="5640302" y="1158273"/>
                  </a:cubicBezTo>
                  <a:lnTo>
                    <a:pt x="5571499" y="1158273"/>
                  </a:lnTo>
                  <a:lnTo>
                    <a:pt x="5571499" y="1158747"/>
                  </a:lnTo>
                  <a:lnTo>
                    <a:pt x="4154179" y="1158747"/>
                  </a:lnTo>
                  <a:lnTo>
                    <a:pt x="1992514" y="1158747"/>
                  </a:lnTo>
                  <a:lnTo>
                    <a:pt x="575194" y="1158747"/>
                  </a:lnTo>
                  <a:lnTo>
                    <a:pt x="575194" y="1158273"/>
                  </a:lnTo>
                  <a:lnTo>
                    <a:pt x="382745" y="1158273"/>
                  </a:lnTo>
                  <a:cubicBezTo>
                    <a:pt x="362107" y="1158273"/>
                    <a:pt x="340530" y="1153062"/>
                    <a:pt x="321299" y="1141693"/>
                  </a:cubicBezTo>
                  <a:cubicBezTo>
                    <a:pt x="302069" y="1130324"/>
                    <a:pt x="286590" y="1114690"/>
                    <a:pt x="276270" y="1096215"/>
                  </a:cubicBezTo>
                  <a:lnTo>
                    <a:pt x="16886" y="642380"/>
                  </a:lnTo>
                  <a:cubicBezTo>
                    <a:pt x="6098" y="623904"/>
                    <a:pt x="0" y="602587"/>
                    <a:pt x="0" y="579374"/>
                  </a:cubicBezTo>
                  <a:cubicBezTo>
                    <a:pt x="0" y="556161"/>
                    <a:pt x="6098" y="534843"/>
                    <a:pt x="16886" y="515894"/>
                  </a:cubicBezTo>
                  <a:lnTo>
                    <a:pt x="275332" y="63954"/>
                  </a:lnTo>
                  <a:cubicBezTo>
                    <a:pt x="286120" y="45478"/>
                    <a:pt x="301599" y="28898"/>
                    <a:pt x="321299" y="17528"/>
                  </a:cubicBezTo>
                  <a:cubicBezTo>
                    <a:pt x="339592" y="6633"/>
                    <a:pt x="359762" y="948"/>
                    <a:pt x="379930" y="474"/>
                  </a:cubicBezTo>
                  <a:lnTo>
                    <a:pt x="575194" y="474"/>
                  </a:lnTo>
                  <a:close/>
                </a:path>
              </a:pathLst>
            </a:custGeom>
            <a:solidFill>
              <a:srgbClr val="2DB2A4"/>
            </a:solidFill>
            <a:ln w="9525">
              <a:noFill/>
            </a:ln>
            <a:effectLst>
              <a:outerShdw blurRad="431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3"/>
            <p:cNvSpPr/>
            <p:nvPr/>
          </p:nvSpPr>
          <p:spPr>
            <a:xfrm>
              <a:off x="4945460" y="2471749"/>
              <a:ext cx="5328592" cy="1008112"/>
            </a:xfrm>
            <a:custGeom>
              <a:avLst/>
              <a:gdLst/>
              <a:ahLst/>
              <a:cxnLst/>
              <a:rect l="l" t="t" r="r" b="b"/>
              <a:pathLst>
                <a:path w="6025861" h="1158747">
                  <a:moveTo>
                    <a:pt x="575194" y="0"/>
                  </a:moveTo>
                  <a:lnTo>
                    <a:pt x="1992514" y="0"/>
                  </a:lnTo>
                  <a:lnTo>
                    <a:pt x="4154179" y="0"/>
                  </a:lnTo>
                  <a:lnTo>
                    <a:pt x="5571499" y="0"/>
                  </a:lnTo>
                  <a:lnTo>
                    <a:pt x="5571499" y="474"/>
                  </a:lnTo>
                  <a:lnTo>
                    <a:pt x="5639364" y="474"/>
                  </a:lnTo>
                  <a:cubicBezTo>
                    <a:pt x="5661410" y="0"/>
                    <a:pt x="5683924" y="5211"/>
                    <a:pt x="5704562" y="17528"/>
                  </a:cubicBezTo>
                  <a:cubicBezTo>
                    <a:pt x="5723793" y="28424"/>
                    <a:pt x="5739272" y="44057"/>
                    <a:pt x="5749591" y="62533"/>
                  </a:cubicBezTo>
                  <a:lnTo>
                    <a:pt x="6008038" y="514473"/>
                  </a:lnTo>
                  <a:cubicBezTo>
                    <a:pt x="6019294" y="533422"/>
                    <a:pt x="6025861" y="555687"/>
                    <a:pt x="6025861" y="579374"/>
                  </a:cubicBezTo>
                  <a:cubicBezTo>
                    <a:pt x="6025861" y="603534"/>
                    <a:pt x="6019294" y="625799"/>
                    <a:pt x="6007568" y="644749"/>
                  </a:cubicBezTo>
                  <a:lnTo>
                    <a:pt x="5749591" y="1096688"/>
                  </a:lnTo>
                  <a:cubicBezTo>
                    <a:pt x="5738803" y="1114690"/>
                    <a:pt x="5723793" y="1130324"/>
                    <a:pt x="5704562" y="1141693"/>
                  </a:cubicBezTo>
                  <a:cubicBezTo>
                    <a:pt x="5684393" y="1153536"/>
                    <a:pt x="5662348" y="1158747"/>
                    <a:pt x="5640302" y="1158273"/>
                  </a:cubicBezTo>
                  <a:lnTo>
                    <a:pt x="5571499" y="1158273"/>
                  </a:lnTo>
                  <a:lnTo>
                    <a:pt x="5571499" y="1158747"/>
                  </a:lnTo>
                  <a:lnTo>
                    <a:pt x="4154179" y="1158747"/>
                  </a:lnTo>
                  <a:lnTo>
                    <a:pt x="1992514" y="1158747"/>
                  </a:lnTo>
                  <a:lnTo>
                    <a:pt x="575194" y="1158747"/>
                  </a:lnTo>
                  <a:lnTo>
                    <a:pt x="575194" y="1158273"/>
                  </a:lnTo>
                  <a:lnTo>
                    <a:pt x="382745" y="1158273"/>
                  </a:lnTo>
                  <a:cubicBezTo>
                    <a:pt x="362107" y="1158273"/>
                    <a:pt x="340530" y="1153062"/>
                    <a:pt x="321299" y="1141693"/>
                  </a:cubicBezTo>
                  <a:cubicBezTo>
                    <a:pt x="302069" y="1130324"/>
                    <a:pt x="286590" y="1114690"/>
                    <a:pt x="276270" y="1096215"/>
                  </a:cubicBezTo>
                  <a:lnTo>
                    <a:pt x="16886" y="642380"/>
                  </a:lnTo>
                  <a:cubicBezTo>
                    <a:pt x="6098" y="623904"/>
                    <a:pt x="0" y="602587"/>
                    <a:pt x="0" y="579374"/>
                  </a:cubicBezTo>
                  <a:cubicBezTo>
                    <a:pt x="0" y="556161"/>
                    <a:pt x="6098" y="534843"/>
                    <a:pt x="16886" y="515894"/>
                  </a:cubicBezTo>
                  <a:lnTo>
                    <a:pt x="275332" y="63954"/>
                  </a:lnTo>
                  <a:cubicBezTo>
                    <a:pt x="286120" y="45478"/>
                    <a:pt x="301599" y="28898"/>
                    <a:pt x="321299" y="17528"/>
                  </a:cubicBezTo>
                  <a:cubicBezTo>
                    <a:pt x="339592" y="6633"/>
                    <a:pt x="359762" y="948"/>
                    <a:pt x="379930" y="474"/>
                  </a:cubicBezTo>
                  <a:lnTo>
                    <a:pt x="575194" y="474"/>
                  </a:lnTo>
                  <a:close/>
                </a:path>
              </a:pathLst>
            </a:custGeom>
            <a:blipFill>
              <a:blip r:embed="rId3"/>
              <a:stretch>
                <a:fillRect/>
              </a:stretch>
            </a:blipFill>
            <a:ln w="952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 name="组合 1"/>
          <p:cNvGrpSpPr/>
          <p:nvPr/>
        </p:nvGrpSpPr>
        <p:grpSpPr>
          <a:xfrm>
            <a:off x="1592454" y="217402"/>
            <a:ext cx="1610563" cy="1452100"/>
            <a:chOff x="2713211" y="1988840"/>
            <a:chExt cx="1610824" cy="1452335"/>
          </a:xfrm>
        </p:grpSpPr>
        <p:sp>
          <p:nvSpPr>
            <p:cNvPr id="3" name="Freeform 5"/>
            <p:cNvSpPr/>
            <p:nvPr/>
          </p:nvSpPr>
          <p:spPr bwMode="auto">
            <a:xfrm>
              <a:off x="2713211" y="1988840"/>
              <a:ext cx="1610824" cy="145233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2DB2A4"/>
            </a:solidFill>
            <a:ln w="9525" cap="flat">
              <a:noFill/>
              <a:prstDash val="solid"/>
              <a:miter lim="800000"/>
            </a:ln>
            <a:effectLst>
              <a:outerShdw blurRad="431800" dist="88900" dir="2700000" algn="tl" rotWithShape="0">
                <a:prstClr val="black">
                  <a:alpha val="40000"/>
                </a:prstClr>
              </a:outerShdw>
            </a:effectLst>
          </p:spPr>
          <p:txBody>
            <a:bodyPr vert="horz" wrap="square" lIns="91425" tIns="45712" rIns="91425" bIns="45712" numCol="1" anchor="t" anchorCtr="0" compatLnSpc="1"/>
            <a:lstStyle/>
            <a:p>
              <a:endParaRPr lang="zh-CN" altLang="en-US"/>
            </a:p>
          </p:txBody>
        </p:sp>
        <p:sp>
          <p:nvSpPr>
            <p:cNvPr id="4" name="Freeform 5"/>
            <p:cNvSpPr/>
            <p:nvPr/>
          </p:nvSpPr>
          <p:spPr bwMode="auto">
            <a:xfrm>
              <a:off x="2838739" y="2087520"/>
              <a:ext cx="1359768" cy="125497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blipFill>
              <a:blip r:embed="rId3"/>
              <a:stretch>
                <a:fillRect l="-167158" t="-31921" r="-198372" b="-151558"/>
              </a:stretch>
            </a:blipFill>
            <a:ln w="9525" cap="flat">
              <a:noFill/>
              <a:prstDash val="solid"/>
              <a:miter lim="800000"/>
            </a:ln>
            <a:effectLst>
              <a:outerShdw blurRad="50800" dist="38100" dir="2700000" algn="tl" rotWithShape="0">
                <a:prstClr val="black">
                  <a:alpha val="40000"/>
                </a:prstClr>
              </a:outerShdw>
            </a:effectLst>
          </p:spPr>
          <p:txBody>
            <a:bodyPr vert="horz" wrap="square" lIns="91425" tIns="45712" rIns="91425" bIns="45712" numCol="1" anchor="t" anchorCtr="0" compatLnSpc="1"/>
            <a:lstStyle/>
            <a:p>
              <a:endParaRPr lang="zh-CN" altLang="en-US"/>
            </a:p>
          </p:txBody>
        </p:sp>
      </p:grpSp>
      <p:sp>
        <p:nvSpPr>
          <p:cNvPr id="15" name="文本框 52"/>
          <p:cNvSpPr txBox="1"/>
          <p:nvPr/>
        </p:nvSpPr>
        <p:spPr>
          <a:xfrm>
            <a:off x="3007995" y="589280"/>
            <a:ext cx="8144510" cy="521970"/>
          </a:xfrm>
          <a:prstGeom prst="rect">
            <a:avLst/>
          </a:prstGeom>
          <a:noFill/>
        </p:spPr>
        <p:txBody>
          <a:bodyPr wrap="square" rtlCol="0">
            <a:spAutoFit/>
          </a:bodyPr>
          <a:lstStyle/>
          <a:p>
            <a:pPr algn="ctr"/>
            <a:r>
              <a:rPr lang="en-US" altLang="zh-CN" sz="2800" b="1" dirty="0">
                <a:solidFill>
                  <a:schemeClr val="accent5">
                    <a:lumMod val="75000"/>
                  </a:schemeClr>
                </a:solidFill>
                <a:latin typeface="Arial" panose="020B0604020202020204" pitchFamily="34" charset="0"/>
                <a:ea typeface="Microsoft YaHei" panose="020B0503020204020204" charset="-122"/>
                <a:cs typeface="Arial" panose="020B0604020202020204" pitchFamily="34" charset="0"/>
              </a:rPr>
              <a:t>Tìm hiểu về b</a:t>
            </a:r>
            <a:r>
              <a:rPr lang="en-US" altLang="zh-CN" sz="2800" b="1" dirty="0">
                <a:solidFill>
                  <a:schemeClr val="accent5">
                    <a:lumMod val="75000"/>
                  </a:schemeClr>
                </a:solidFill>
                <a:latin typeface="Arial" panose="020B0604020202020204" pitchFamily="34" charset="0"/>
                <a:ea typeface="Microsoft YaHei" panose="020B0503020204020204" charset="-122"/>
                <a:cs typeface="Arial" panose="020B0604020202020204" pitchFamily="34" charset="0"/>
                <a:sym typeface="+mn-ea"/>
              </a:rPr>
              <a:t>iến đổi vật lý và biến đổi hóa học</a:t>
            </a:r>
          </a:p>
        </p:txBody>
      </p:sp>
      <p:sp>
        <p:nvSpPr>
          <p:cNvPr id="12" name="文本框 52"/>
          <p:cNvSpPr txBox="1"/>
          <p:nvPr/>
        </p:nvSpPr>
        <p:spPr>
          <a:xfrm>
            <a:off x="1542415" y="466090"/>
            <a:ext cx="1610360" cy="645160"/>
          </a:xfrm>
          <a:prstGeom prst="rect">
            <a:avLst/>
          </a:prstGeom>
          <a:noFill/>
        </p:spPr>
        <p:txBody>
          <a:bodyPr wrap="square" rtlCol="0">
            <a:spAutoFit/>
          </a:bodyPr>
          <a:lstStyle/>
          <a:p>
            <a:pPr algn="ctr"/>
            <a:r>
              <a:rPr lang="en-US" altLang="zh-CN" sz="3600" b="1" dirty="0">
                <a:solidFill>
                  <a:srgbClr val="F77A08"/>
                </a:solidFill>
                <a:latin typeface="Microsoft YaHei" panose="020B0503020204020204" charset="-122"/>
                <a:ea typeface="Microsoft YaHei" panose="020B0503020204020204" charset="-122"/>
              </a:rPr>
              <a:t>I.</a:t>
            </a:r>
          </a:p>
        </p:txBody>
      </p:sp>
      <p:sp>
        <p:nvSpPr>
          <p:cNvPr id="26" name="圆角矩形 25"/>
          <p:cNvSpPr/>
          <p:nvPr/>
        </p:nvSpPr>
        <p:spPr>
          <a:xfrm>
            <a:off x="3672840" y="1835150"/>
            <a:ext cx="6951345" cy="504190"/>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23850"/>
            <a:r>
              <a:rPr lang="en-US" altLang="zh-CN" sz="2400" b="1" dirty="0">
                <a:solidFill>
                  <a:schemeClr val="accent6">
                    <a:lumMod val="50000"/>
                  </a:schemeClr>
                </a:solidFill>
                <a:latin typeface="Microsoft YaHei" panose="020B0503020204020204" charset="-122"/>
                <a:ea typeface="Microsoft YaHei" panose="020B0503020204020204" charset="-122"/>
              </a:rPr>
              <a:t>      </a:t>
            </a:r>
            <a:r>
              <a:rPr lang="en-US" altLang="zh-CN" sz="2800" b="1" dirty="0">
                <a:solidFill>
                  <a:schemeClr val="accent6">
                    <a:lumMod val="50000"/>
                  </a:schemeClr>
                </a:solidFill>
                <a:latin typeface="Microsoft YaHei" panose="020B0503020204020204" charset="-122"/>
                <a:ea typeface="Microsoft YaHei" panose="020B0503020204020204" charset="-122"/>
              </a:rPr>
              <a:t>  Thí nghiệm về biến đổi vật lý :</a:t>
            </a:r>
          </a:p>
        </p:txBody>
      </p:sp>
      <p:sp>
        <p:nvSpPr>
          <p:cNvPr id="45" name="圆角矩形 44"/>
          <p:cNvSpPr/>
          <p:nvPr/>
        </p:nvSpPr>
        <p:spPr>
          <a:xfrm>
            <a:off x="2295394" y="1678305"/>
            <a:ext cx="2301280" cy="484545"/>
          </a:xfrm>
          <a:prstGeom prst="roundRect">
            <a:avLst>
              <a:gd name="adj" fmla="val 9725"/>
            </a:avLst>
          </a:prstGeom>
          <a:solidFill>
            <a:srgbClr val="2DB2A4"/>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chemeClr val="bg1"/>
                </a:solidFill>
                <a:latin typeface="Impact" panose="020B0806030902050204" charset="0"/>
                <a:ea typeface="Microsoft YaHei" panose="020B0503020204020204" charset="-122"/>
              </a:rPr>
              <a:t>1</a:t>
            </a:r>
            <a:endParaRPr lang="zh-CN" altLang="en-US" sz="2400" dirty="0">
              <a:solidFill>
                <a:schemeClr val="bg1"/>
              </a:solidFill>
              <a:latin typeface="Impact" panose="020B0806030902050204" charset="0"/>
              <a:ea typeface="Microsoft YaHei" panose="020B0503020204020204" charset="-122"/>
            </a:endParaRPr>
          </a:p>
        </p:txBody>
      </p:sp>
    </p:spTree>
  </p:cSld>
  <p:clrMapOvr>
    <a:masterClrMapping/>
  </p:clrMapOvr>
  <p:transition>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anim calcmode="lin" valueType="num">
                                      <p:cBhvr>
                                        <p:cTn id="8" dur="750" fill="hold"/>
                                        <p:tgtEl>
                                          <p:spTgt spid="2"/>
                                        </p:tgtEl>
                                        <p:attrNameLst>
                                          <p:attrName>ppt_w</p:attrName>
                                        </p:attrNameLst>
                                      </p:cBhvr>
                                      <p:tavLst>
                                        <p:tav tm="0" fmla="#ppt_w*sin(2.5*pi*$)">
                                          <p:val>
                                            <p:fltVal val="0"/>
                                          </p:val>
                                        </p:tav>
                                        <p:tav tm="100000">
                                          <p:val>
                                            <p:fltVal val="1"/>
                                          </p:val>
                                        </p:tav>
                                      </p:tavLst>
                                    </p:anim>
                                    <p:anim calcmode="lin" valueType="num">
                                      <p:cBhvr>
                                        <p:cTn id="9" dur="750" fill="hold"/>
                                        <p:tgtEl>
                                          <p:spTgt spid="2"/>
                                        </p:tgtEl>
                                        <p:attrNameLst>
                                          <p:attrName>ppt_h</p:attrName>
                                        </p:attrNameLst>
                                      </p:cBhvr>
                                      <p:tavLst>
                                        <p:tav tm="0">
                                          <p:val>
                                            <p:strVal val="#ppt_h"/>
                                          </p:val>
                                        </p:tav>
                                        <p:tav tm="100000">
                                          <p:val>
                                            <p:strVal val="#ppt_h"/>
                                          </p:val>
                                        </p:tav>
                                      </p:tavLst>
                                    </p:anim>
                                  </p:childTnLst>
                                </p:cTn>
                              </p:par>
                            </p:childTnLst>
                          </p:cTn>
                        </p:par>
                        <p:par>
                          <p:cTn id="10" fill="hold">
                            <p:stCondLst>
                              <p:cond delay="1500"/>
                            </p:stCondLst>
                            <p:childTnLst>
                              <p:par>
                                <p:cTn id="11" presetID="12" presetClass="entr" presetSubtype="8"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p:tgtEl>
                                          <p:spTgt spid="14"/>
                                        </p:tgtEl>
                                        <p:attrNameLst>
                                          <p:attrName>ppt_x</p:attrName>
                                        </p:attrNameLst>
                                      </p:cBhvr>
                                      <p:tavLst>
                                        <p:tav tm="0">
                                          <p:val>
                                            <p:strVal val="#ppt_x-#ppt_w*1.125000"/>
                                          </p:val>
                                        </p:tav>
                                        <p:tav tm="100000">
                                          <p:val>
                                            <p:strVal val="#ppt_x"/>
                                          </p:val>
                                        </p:tav>
                                      </p:tavLst>
                                    </p:anim>
                                    <p:animEffect transition="in" filter="wipe(right)">
                                      <p:cBhvr>
                                        <p:cTn id="14" dur="500"/>
                                        <p:tgtEl>
                                          <p:spTgt spid="14"/>
                                        </p:tgtEl>
                                      </p:cBhvr>
                                    </p:animEffect>
                                  </p:childTnLst>
                                </p:cTn>
                              </p:par>
                            </p:childTnLst>
                          </p:cTn>
                        </p:par>
                        <p:par>
                          <p:cTn id="15" fill="hold">
                            <p:stCondLst>
                              <p:cond delay="2000"/>
                            </p:stCondLst>
                            <p:childTnLst>
                              <p:par>
                                <p:cTn id="16" presetID="22" presetClass="entr" presetSubtype="4" fill="hold" grpId="0"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down)">
                                      <p:cBhvr>
                                        <p:cTn id="18" dur="500"/>
                                        <p:tgtEl>
                                          <p:spTgt spid="15"/>
                                        </p:tgtEl>
                                      </p:cBhvr>
                                    </p:animEffect>
                                  </p:childTnLst>
                                </p:cTn>
                              </p:par>
                            </p:childTnLst>
                          </p:cTn>
                        </p:par>
                        <p:par>
                          <p:cTn id="19" fill="hold">
                            <p:stCondLst>
                              <p:cond delay="2500"/>
                            </p:stCondLst>
                            <p:childTnLst>
                              <p:par>
                                <p:cTn id="20" presetID="22" presetClass="entr" presetSubtype="4" fill="hold" grpId="0" nodeType="after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45"/>
                                        </p:tgtEl>
                                        <p:attrNameLst>
                                          <p:attrName>style.visibility</p:attrName>
                                        </p:attrNameLst>
                                      </p:cBhvr>
                                      <p:to>
                                        <p:strVal val="visible"/>
                                      </p:to>
                                    </p:set>
                                    <p:anim calcmode="lin" valueType="num">
                                      <p:cBhvr additive="base">
                                        <p:cTn id="27" dur="500" fill="hold"/>
                                        <p:tgtEl>
                                          <p:spTgt spid="45"/>
                                        </p:tgtEl>
                                        <p:attrNameLst>
                                          <p:attrName>ppt_x</p:attrName>
                                        </p:attrNameLst>
                                      </p:cBhvr>
                                      <p:tavLst>
                                        <p:tav tm="0">
                                          <p:val>
                                            <p:strVal val="#ppt_x"/>
                                          </p:val>
                                        </p:tav>
                                        <p:tav tm="100000">
                                          <p:val>
                                            <p:strVal val="#ppt_x"/>
                                          </p:val>
                                        </p:tav>
                                      </p:tavLst>
                                    </p:anim>
                                    <p:anim calcmode="lin" valueType="num">
                                      <p:cBhvr additive="base">
                                        <p:cTn id="28"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circle(in)">
                                      <p:cBhvr>
                                        <p:cTn id="33" dur="2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2" grpId="0"/>
      <p:bldP spid="26" grpId="0" animBg="1"/>
      <p:bldP spid="4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grpSp>
        <p:nvGrpSpPr>
          <p:cNvPr id="14" name="组合 13"/>
          <p:cNvGrpSpPr/>
          <p:nvPr/>
        </p:nvGrpSpPr>
        <p:grpSpPr>
          <a:xfrm>
            <a:off x="2528570" y="342900"/>
            <a:ext cx="7660005" cy="1200150"/>
            <a:chOff x="4838820" y="2375552"/>
            <a:chExt cx="5544616" cy="1200507"/>
          </a:xfrm>
        </p:grpSpPr>
        <p:sp>
          <p:nvSpPr>
            <p:cNvPr id="10" name="矩形 3"/>
            <p:cNvSpPr/>
            <p:nvPr/>
          </p:nvSpPr>
          <p:spPr>
            <a:xfrm>
              <a:off x="4838820" y="2375552"/>
              <a:ext cx="5544616" cy="1200507"/>
            </a:xfrm>
            <a:custGeom>
              <a:avLst/>
              <a:gdLst/>
              <a:ahLst/>
              <a:cxnLst/>
              <a:rect l="l" t="t" r="r" b="b"/>
              <a:pathLst>
                <a:path w="6025861" h="1158747">
                  <a:moveTo>
                    <a:pt x="575194" y="0"/>
                  </a:moveTo>
                  <a:lnTo>
                    <a:pt x="1992514" y="0"/>
                  </a:lnTo>
                  <a:lnTo>
                    <a:pt x="4154179" y="0"/>
                  </a:lnTo>
                  <a:lnTo>
                    <a:pt x="5571499" y="0"/>
                  </a:lnTo>
                  <a:lnTo>
                    <a:pt x="5571499" y="474"/>
                  </a:lnTo>
                  <a:lnTo>
                    <a:pt x="5639364" y="474"/>
                  </a:lnTo>
                  <a:cubicBezTo>
                    <a:pt x="5661410" y="0"/>
                    <a:pt x="5683924" y="5211"/>
                    <a:pt x="5704562" y="17528"/>
                  </a:cubicBezTo>
                  <a:cubicBezTo>
                    <a:pt x="5723793" y="28424"/>
                    <a:pt x="5739272" y="44057"/>
                    <a:pt x="5749591" y="62533"/>
                  </a:cubicBezTo>
                  <a:lnTo>
                    <a:pt x="6008038" y="514473"/>
                  </a:lnTo>
                  <a:cubicBezTo>
                    <a:pt x="6019294" y="533422"/>
                    <a:pt x="6025861" y="555687"/>
                    <a:pt x="6025861" y="579374"/>
                  </a:cubicBezTo>
                  <a:cubicBezTo>
                    <a:pt x="6025861" y="603534"/>
                    <a:pt x="6019294" y="625799"/>
                    <a:pt x="6007568" y="644749"/>
                  </a:cubicBezTo>
                  <a:lnTo>
                    <a:pt x="5749591" y="1096688"/>
                  </a:lnTo>
                  <a:cubicBezTo>
                    <a:pt x="5738803" y="1114690"/>
                    <a:pt x="5723793" y="1130324"/>
                    <a:pt x="5704562" y="1141693"/>
                  </a:cubicBezTo>
                  <a:cubicBezTo>
                    <a:pt x="5684393" y="1153536"/>
                    <a:pt x="5662348" y="1158747"/>
                    <a:pt x="5640302" y="1158273"/>
                  </a:cubicBezTo>
                  <a:lnTo>
                    <a:pt x="5571499" y="1158273"/>
                  </a:lnTo>
                  <a:lnTo>
                    <a:pt x="5571499" y="1158747"/>
                  </a:lnTo>
                  <a:lnTo>
                    <a:pt x="4154179" y="1158747"/>
                  </a:lnTo>
                  <a:lnTo>
                    <a:pt x="1992514" y="1158747"/>
                  </a:lnTo>
                  <a:lnTo>
                    <a:pt x="575194" y="1158747"/>
                  </a:lnTo>
                  <a:lnTo>
                    <a:pt x="575194" y="1158273"/>
                  </a:lnTo>
                  <a:lnTo>
                    <a:pt x="382745" y="1158273"/>
                  </a:lnTo>
                  <a:cubicBezTo>
                    <a:pt x="362107" y="1158273"/>
                    <a:pt x="340530" y="1153062"/>
                    <a:pt x="321299" y="1141693"/>
                  </a:cubicBezTo>
                  <a:cubicBezTo>
                    <a:pt x="302069" y="1130324"/>
                    <a:pt x="286590" y="1114690"/>
                    <a:pt x="276270" y="1096215"/>
                  </a:cubicBezTo>
                  <a:lnTo>
                    <a:pt x="16886" y="642380"/>
                  </a:lnTo>
                  <a:cubicBezTo>
                    <a:pt x="6098" y="623904"/>
                    <a:pt x="0" y="602587"/>
                    <a:pt x="0" y="579374"/>
                  </a:cubicBezTo>
                  <a:cubicBezTo>
                    <a:pt x="0" y="556161"/>
                    <a:pt x="6098" y="534843"/>
                    <a:pt x="16886" y="515894"/>
                  </a:cubicBezTo>
                  <a:lnTo>
                    <a:pt x="275332" y="63954"/>
                  </a:lnTo>
                  <a:cubicBezTo>
                    <a:pt x="286120" y="45478"/>
                    <a:pt x="301599" y="28898"/>
                    <a:pt x="321299" y="17528"/>
                  </a:cubicBezTo>
                  <a:cubicBezTo>
                    <a:pt x="339592" y="6633"/>
                    <a:pt x="359762" y="948"/>
                    <a:pt x="379930" y="474"/>
                  </a:cubicBezTo>
                  <a:lnTo>
                    <a:pt x="575194" y="474"/>
                  </a:lnTo>
                  <a:close/>
                </a:path>
              </a:pathLst>
            </a:custGeom>
            <a:solidFill>
              <a:srgbClr val="2DB2A4"/>
            </a:solidFill>
            <a:ln w="9525">
              <a:noFill/>
            </a:ln>
            <a:effectLst>
              <a:outerShdw blurRad="431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3"/>
            <p:cNvSpPr/>
            <p:nvPr/>
          </p:nvSpPr>
          <p:spPr>
            <a:xfrm>
              <a:off x="4945460" y="2471749"/>
              <a:ext cx="5328592" cy="1008112"/>
            </a:xfrm>
            <a:custGeom>
              <a:avLst/>
              <a:gdLst/>
              <a:ahLst/>
              <a:cxnLst/>
              <a:rect l="l" t="t" r="r" b="b"/>
              <a:pathLst>
                <a:path w="6025861" h="1158747">
                  <a:moveTo>
                    <a:pt x="575194" y="0"/>
                  </a:moveTo>
                  <a:lnTo>
                    <a:pt x="1992514" y="0"/>
                  </a:lnTo>
                  <a:lnTo>
                    <a:pt x="4154179" y="0"/>
                  </a:lnTo>
                  <a:lnTo>
                    <a:pt x="5571499" y="0"/>
                  </a:lnTo>
                  <a:lnTo>
                    <a:pt x="5571499" y="474"/>
                  </a:lnTo>
                  <a:lnTo>
                    <a:pt x="5639364" y="474"/>
                  </a:lnTo>
                  <a:cubicBezTo>
                    <a:pt x="5661410" y="0"/>
                    <a:pt x="5683924" y="5211"/>
                    <a:pt x="5704562" y="17528"/>
                  </a:cubicBezTo>
                  <a:cubicBezTo>
                    <a:pt x="5723793" y="28424"/>
                    <a:pt x="5739272" y="44057"/>
                    <a:pt x="5749591" y="62533"/>
                  </a:cubicBezTo>
                  <a:lnTo>
                    <a:pt x="6008038" y="514473"/>
                  </a:lnTo>
                  <a:cubicBezTo>
                    <a:pt x="6019294" y="533422"/>
                    <a:pt x="6025861" y="555687"/>
                    <a:pt x="6025861" y="579374"/>
                  </a:cubicBezTo>
                  <a:cubicBezTo>
                    <a:pt x="6025861" y="603534"/>
                    <a:pt x="6019294" y="625799"/>
                    <a:pt x="6007568" y="644749"/>
                  </a:cubicBezTo>
                  <a:lnTo>
                    <a:pt x="5749591" y="1096688"/>
                  </a:lnTo>
                  <a:cubicBezTo>
                    <a:pt x="5738803" y="1114690"/>
                    <a:pt x="5723793" y="1130324"/>
                    <a:pt x="5704562" y="1141693"/>
                  </a:cubicBezTo>
                  <a:cubicBezTo>
                    <a:pt x="5684393" y="1153536"/>
                    <a:pt x="5662348" y="1158747"/>
                    <a:pt x="5640302" y="1158273"/>
                  </a:cubicBezTo>
                  <a:lnTo>
                    <a:pt x="5571499" y="1158273"/>
                  </a:lnTo>
                  <a:lnTo>
                    <a:pt x="5571499" y="1158747"/>
                  </a:lnTo>
                  <a:lnTo>
                    <a:pt x="4154179" y="1158747"/>
                  </a:lnTo>
                  <a:lnTo>
                    <a:pt x="1992514" y="1158747"/>
                  </a:lnTo>
                  <a:lnTo>
                    <a:pt x="575194" y="1158747"/>
                  </a:lnTo>
                  <a:lnTo>
                    <a:pt x="575194" y="1158273"/>
                  </a:lnTo>
                  <a:lnTo>
                    <a:pt x="382745" y="1158273"/>
                  </a:lnTo>
                  <a:cubicBezTo>
                    <a:pt x="362107" y="1158273"/>
                    <a:pt x="340530" y="1153062"/>
                    <a:pt x="321299" y="1141693"/>
                  </a:cubicBezTo>
                  <a:cubicBezTo>
                    <a:pt x="302069" y="1130324"/>
                    <a:pt x="286590" y="1114690"/>
                    <a:pt x="276270" y="1096215"/>
                  </a:cubicBezTo>
                  <a:lnTo>
                    <a:pt x="16886" y="642380"/>
                  </a:lnTo>
                  <a:cubicBezTo>
                    <a:pt x="6098" y="623904"/>
                    <a:pt x="0" y="602587"/>
                    <a:pt x="0" y="579374"/>
                  </a:cubicBezTo>
                  <a:cubicBezTo>
                    <a:pt x="0" y="556161"/>
                    <a:pt x="6098" y="534843"/>
                    <a:pt x="16886" y="515894"/>
                  </a:cubicBezTo>
                  <a:lnTo>
                    <a:pt x="275332" y="63954"/>
                  </a:lnTo>
                  <a:cubicBezTo>
                    <a:pt x="286120" y="45478"/>
                    <a:pt x="301599" y="28898"/>
                    <a:pt x="321299" y="17528"/>
                  </a:cubicBezTo>
                  <a:cubicBezTo>
                    <a:pt x="339592" y="6633"/>
                    <a:pt x="359762" y="948"/>
                    <a:pt x="379930" y="474"/>
                  </a:cubicBezTo>
                  <a:lnTo>
                    <a:pt x="575194" y="474"/>
                  </a:lnTo>
                  <a:close/>
                </a:path>
              </a:pathLst>
            </a:custGeom>
            <a:blipFill>
              <a:blip r:embed="rId3"/>
              <a:stretch>
                <a:fillRect/>
              </a:stretch>
            </a:blipFill>
            <a:ln w="952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 name="组合 1"/>
          <p:cNvGrpSpPr/>
          <p:nvPr/>
        </p:nvGrpSpPr>
        <p:grpSpPr>
          <a:xfrm>
            <a:off x="1592454" y="217402"/>
            <a:ext cx="1610563" cy="1452100"/>
            <a:chOff x="2713211" y="1988840"/>
            <a:chExt cx="1610824" cy="1452335"/>
          </a:xfrm>
        </p:grpSpPr>
        <p:sp>
          <p:nvSpPr>
            <p:cNvPr id="3" name="Freeform 5"/>
            <p:cNvSpPr/>
            <p:nvPr/>
          </p:nvSpPr>
          <p:spPr bwMode="auto">
            <a:xfrm>
              <a:off x="2713211" y="1988840"/>
              <a:ext cx="1610824" cy="145233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2DB2A4"/>
            </a:solidFill>
            <a:ln w="9525" cap="flat">
              <a:noFill/>
              <a:prstDash val="solid"/>
              <a:miter lim="800000"/>
            </a:ln>
            <a:effectLst>
              <a:outerShdw blurRad="431800" dist="88900" dir="2700000" algn="tl" rotWithShape="0">
                <a:prstClr val="black">
                  <a:alpha val="40000"/>
                </a:prstClr>
              </a:outerShdw>
            </a:effectLst>
          </p:spPr>
          <p:txBody>
            <a:bodyPr vert="horz" wrap="square" lIns="91425" tIns="45712" rIns="91425" bIns="45712" numCol="1" anchor="t" anchorCtr="0" compatLnSpc="1"/>
            <a:lstStyle/>
            <a:p>
              <a:endParaRPr lang="zh-CN" altLang="en-US"/>
            </a:p>
          </p:txBody>
        </p:sp>
        <p:sp>
          <p:nvSpPr>
            <p:cNvPr id="4" name="Freeform 5"/>
            <p:cNvSpPr/>
            <p:nvPr/>
          </p:nvSpPr>
          <p:spPr bwMode="auto">
            <a:xfrm>
              <a:off x="2838739" y="2087520"/>
              <a:ext cx="1359768" cy="125497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blipFill>
              <a:blip r:embed="rId3"/>
              <a:stretch>
                <a:fillRect l="-167158" t="-31921" r="-198372" b="-151558"/>
              </a:stretch>
            </a:blipFill>
            <a:ln w="9525" cap="flat">
              <a:noFill/>
              <a:prstDash val="solid"/>
              <a:miter lim="800000"/>
            </a:ln>
            <a:effectLst>
              <a:outerShdw blurRad="50800" dist="38100" dir="2700000" algn="tl" rotWithShape="0">
                <a:prstClr val="black">
                  <a:alpha val="40000"/>
                </a:prstClr>
              </a:outerShdw>
            </a:effectLst>
          </p:spPr>
          <p:txBody>
            <a:bodyPr vert="horz" wrap="square" lIns="91425" tIns="45712" rIns="91425" bIns="45712" numCol="1" anchor="t" anchorCtr="0" compatLnSpc="1"/>
            <a:lstStyle/>
            <a:p>
              <a:endParaRPr lang="zh-CN" altLang="en-US"/>
            </a:p>
          </p:txBody>
        </p:sp>
      </p:grpSp>
      <p:sp>
        <p:nvSpPr>
          <p:cNvPr id="12" name="文本框 52"/>
          <p:cNvSpPr txBox="1"/>
          <p:nvPr/>
        </p:nvSpPr>
        <p:spPr>
          <a:xfrm>
            <a:off x="1542415" y="466090"/>
            <a:ext cx="1610360" cy="645160"/>
          </a:xfrm>
          <a:prstGeom prst="rect">
            <a:avLst/>
          </a:prstGeom>
          <a:noFill/>
        </p:spPr>
        <p:txBody>
          <a:bodyPr wrap="square" rtlCol="0">
            <a:spAutoFit/>
          </a:bodyPr>
          <a:lstStyle/>
          <a:p>
            <a:pPr algn="ctr"/>
            <a:r>
              <a:rPr lang="en-US" altLang="zh-CN" sz="3600" b="1" dirty="0">
                <a:solidFill>
                  <a:srgbClr val="F77A08"/>
                </a:solidFill>
                <a:latin typeface="Microsoft YaHei" panose="020B0503020204020204" charset="-122"/>
                <a:ea typeface="Microsoft YaHei" panose="020B0503020204020204" charset="-122"/>
              </a:rPr>
              <a:t>III.</a:t>
            </a:r>
          </a:p>
        </p:txBody>
      </p:sp>
      <p:sp>
        <p:nvSpPr>
          <p:cNvPr id="26" name="圆角矩形 25"/>
          <p:cNvSpPr/>
          <p:nvPr/>
        </p:nvSpPr>
        <p:spPr>
          <a:xfrm>
            <a:off x="3662680" y="1835150"/>
            <a:ext cx="8401050" cy="504190"/>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23850"/>
            <a:r>
              <a:rPr lang="en-US" altLang="zh-CN" sz="2400" b="1" dirty="0">
                <a:solidFill>
                  <a:schemeClr val="accent6">
                    <a:lumMod val="50000"/>
                  </a:schemeClr>
                </a:solidFill>
                <a:latin typeface="Microsoft YaHei" panose="020B0503020204020204" charset="-122"/>
                <a:ea typeface="Microsoft YaHei" panose="020B0503020204020204" charset="-122"/>
              </a:rPr>
              <a:t>      </a:t>
            </a:r>
            <a:r>
              <a:rPr lang="en-US" altLang="zh-CN" sz="2800" b="1" dirty="0">
                <a:solidFill>
                  <a:schemeClr val="accent6">
                    <a:lumMod val="50000"/>
                  </a:schemeClr>
                </a:solidFill>
                <a:latin typeface="Microsoft YaHei" panose="020B0503020204020204" charset="-122"/>
                <a:ea typeface="Microsoft YaHei" panose="020B0503020204020204" charset="-122"/>
              </a:rPr>
              <a:t> </a:t>
            </a:r>
            <a:r>
              <a:rPr lang="en-US" altLang="zh-CN" sz="2800" b="1" dirty="0">
                <a:solidFill>
                  <a:schemeClr val="accent6">
                    <a:lumMod val="50000"/>
                  </a:schemeClr>
                </a:solidFill>
                <a:latin typeface="Microsoft YaHei" panose="020B0503020204020204" charset="-122"/>
                <a:ea typeface="Microsoft YaHei" panose="020B0503020204020204" charset="-122"/>
                <a:sym typeface="+mn-ea"/>
              </a:rPr>
              <a:t>Phản ứng tỏa nhiệt, phản ứng thu nhiệt</a:t>
            </a:r>
            <a:r>
              <a:rPr lang="en-US" altLang="zh-CN" sz="2800" b="1" dirty="0">
                <a:solidFill>
                  <a:schemeClr val="accent6">
                    <a:lumMod val="50000"/>
                  </a:schemeClr>
                </a:solidFill>
                <a:latin typeface="Microsoft YaHei" panose="020B0503020204020204" charset="-122"/>
                <a:ea typeface="Microsoft YaHei" panose="020B0503020204020204" charset="-122"/>
              </a:rPr>
              <a:t> :</a:t>
            </a:r>
          </a:p>
        </p:txBody>
      </p:sp>
      <p:sp>
        <p:nvSpPr>
          <p:cNvPr id="45" name="圆角矩形 44"/>
          <p:cNvSpPr/>
          <p:nvPr/>
        </p:nvSpPr>
        <p:spPr>
          <a:xfrm>
            <a:off x="2295394" y="1678305"/>
            <a:ext cx="2301280" cy="484545"/>
          </a:xfrm>
          <a:prstGeom prst="roundRect">
            <a:avLst>
              <a:gd name="adj" fmla="val 9725"/>
            </a:avLst>
          </a:prstGeom>
          <a:solidFill>
            <a:srgbClr val="2DB2A4"/>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chemeClr val="bg1"/>
                </a:solidFill>
                <a:latin typeface="Impact" panose="020B0806030902050204" charset="0"/>
                <a:ea typeface="Microsoft YaHei" panose="020B0503020204020204" charset="-122"/>
              </a:rPr>
              <a:t>1</a:t>
            </a:r>
            <a:endParaRPr lang="zh-CN" altLang="en-US" sz="2400" dirty="0">
              <a:solidFill>
                <a:schemeClr val="bg1"/>
              </a:solidFill>
              <a:latin typeface="Impact" panose="020B0806030902050204" charset="0"/>
              <a:ea typeface="Microsoft YaHei" panose="020B0503020204020204" charset="-122"/>
            </a:endParaRPr>
          </a:p>
        </p:txBody>
      </p:sp>
      <p:sp>
        <p:nvSpPr>
          <p:cNvPr id="5" name="文本框 52"/>
          <p:cNvSpPr txBox="1"/>
          <p:nvPr/>
        </p:nvSpPr>
        <p:spPr>
          <a:xfrm>
            <a:off x="3302000" y="527685"/>
            <a:ext cx="6263005" cy="521970"/>
          </a:xfrm>
          <a:prstGeom prst="rect">
            <a:avLst/>
          </a:prstGeom>
          <a:noFill/>
        </p:spPr>
        <p:txBody>
          <a:bodyPr wrap="square" rtlCol="0">
            <a:spAutoFit/>
          </a:bodyPr>
          <a:lstStyle/>
          <a:p>
            <a:pPr algn="ctr"/>
            <a:r>
              <a:rPr lang="en-US" altLang="zh-CN" sz="2800" b="1" dirty="0">
                <a:solidFill>
                  <a:schemeClr val="accent5">
                    <a:lumMod val="75000"/>
                  </a:schemeClr>
                </a:solidFill>
                <a:latin typeface="Arial" panose="020B0604020202020204" pitchFamily="34" charset="0"/>
                <a:ea typeface="Microsoft YaHei" panose="020B0503020204020204" charset="-122"/>
                <a:cs typeface="Arial" panose="020B0604020202020204" pitchFamily="34" charset="0"/>
                <a:sym typeface="+mn-ea"/>
              </a:rPr>
              <a:t>Năng lượng của phản ứng hóa học</a:t>
            </a:r>
          </a:p>
        </p:txBody>
      </p:sp>
    </p:spTree>
  </p:cSld>
  <p:clrMapOvr>
    <a:masterClrMapping/>
  </p:clrMapOvr>
  <p:transition>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anim calcmode="lin" valueType="num">
                                      <p:cBhvr>
                                        <p:cTn id="8" dur="750" fill="hold"/>
                                        <p:tgtEl>
                                          <p:spTgt spid="2"/>
                                        </p:tgtEl>
                                        <p:attrNameLst>
                                          <p:attrName>ppt_w</p:attrName>
                                        </p:attrNameLst>
                                      </p:cBhvr>
                                      <p:tavLst>
                                        <p:tav tm="0" fmla="#ppt_w*sin(2.5*pi*$)">
                                          <p:val>
                                            <p:fltVal val="0"/>
                                          </p:val>
                                        </p:tav>
                                        <p:tav tm="100000">
                                          <p:val>
                                            <p:fltVal val="1"/>
                                          </p:val>
                                        </p:tav>
                                      </p:tavLst>
                                    </p:anim>
                                    <p:anim calcmode="lin" valueType="num">
                                      <p:cBhvr>
                                        <p:cTn id="9" dur="750" fill="hold"/>
                                        <p:tgtEl>
                                          <p:spTgt spid="2"/>
                                        </p:tgtEl>
                                        <p:attrNameLst>
                                          <p:attrName>ppt_h</p:attrName>
                                        </p:attrNameLst>
                                      </p:cBhvr>
                                      <p:tavLst>
                                        <p:tav tm="0">
                                          <p:val>
                                            <p:strVal val="#ppt_h"/>
                                          </p:val>
                                        </p:tav>
                                        <p:tav tm="100000">
                                          <p:val>
                                            <p:strVal val="#ppt_h"/>
                                          </p:val>
                                        </p:tav>
                                      </p:tavLst>
                                    </p:anim>
                                  </p:childTnLst>
                                </p:cTn>
                              </p:par>
                            </p:childTnLst>
                          </p:cTn>
                        </p:par>
                        <p:par>
                          <p:cTn id="10" fill="hold">
                            <p:stCondLst>
                              <p:cond delay="1500"/>
                            </p:stCondLst>
                            <p:childTnLst>
                              <p:par>
                                <p:cTn id="11" presetID="12" presetClass="entr" presetSubtype="8"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p:tgtEl>
                                          <p:spTgt spid="14"/>
                                        </p:tgtEl>
                                        <p:attrNameLst>
                                          <p:attrName>ppt_x</p:attrName>
                                        </p:attrNameLst>
                                      </p:cBhvr>
                                      <p:tavLst>
                                        <p:tav tm="0">
                                          <p:val>
                                            <p:strVal val="#ppt_x-#ppt_w*1.125000"/>
                                          </p:val>
                                        </p:tav>
                                        <p:tav tm="100000">
                                          <p:val>
                                            <p:strVal val="#ppt_x"/>
                                          </p:val>
                                        </p:tav>
                                      </p:tavLst>
                                    </p:anim>
                                    <p:animEffect transition="in" filter="wipe(right)">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45"/>
                                        </p:tgtEl>
                                        <p:attrNameLst>
                                          <p:attrName>style.visibility</p:attrName>
                                        </p:attrNameLst>
                                      </p:cBhvr>
                                      <p:to>
                                        <p:strVal val="visible"/>
                                      </p:to>
                                    </p:set>
                                    <p:animEffect transition="in" filter="circle(in)">
                                      <p:cBhvr>
                                        <p:cTn id="19" dur="2000"/>
                                        <p:tgtEl>
                                          <p:spTgt spid="45"/>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circle(in)">
                                      <p:cBhvr>
                                        <p:cTn id="24" dur="2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4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1477645" y="159385"/>
            <a:ext cx="8364220" cy="829945"/>
          </a:xfrm>
          <a:prstGeom prst="rect">
            <a:avLst/>
          </a:prstGeom>
          <a:noFill/>
          <a:ln w="9525">
            <a:noFill/>
          </a:ln>
        </p:spPr>
        <p:txBody>
          <a:bodyPr wrap="square">
            <a:spAutoFit/>
          </a:bodyPr>
          <a:lstStyle/>
          <a:p>
            <a:pPr indent="0"/>
            <a:r>
              <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1:   Mở đầu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60" y="-93980"/>
            <a:ext cx="12192000" cy="6951980"/>
          </a:xfrm>
          <a:prstGeom prst="rect">
            <a:avLst/>
          </a:prstGeom>
        </p:spPr>
      </p:pic>
      <p:pic>
        <p:nvPicPr>
          <p:cNvPr id="22530" name="Picture 2" descr="F:\1-原创素材\1_mm1102\PPT\PPT_014\materaials\pageimg_g1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 y="0"/>
            <a:ext cx="3643630" cy="4446905"/>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grpSp>
        <p:nvGrpSpPr>
          <p:cNvPr id="31" name="组合 30"/>
          <p:cNvGrpSpPr/>
          <p:nvPr/>
        </p:nvGrpSpPr>
        <p:grpSpPr>
          <a:xfrm>
            <a:off x="3830320" y="462915"/>
            <a:ext cx="8719185" cy="1496060"/>
            <a:chOff x="1199390" y="-250762"/>
            <a:chExt cx="8545740" cy="1952201"/>
          </a:xfrm>
        </p:grpSpPr>
        <p:sp>
          <p:nvSpPr>
            <p:cNvPr id="32" name="五边形 31"/>
            <p:cNvSpPr/>
            <p:nvPr/>
          </p:nvSpPr>
          <p:spPr>
            <a:xfrm>
              <a:off x="1199390" y="12637"/>
              <a:ext cx="2355200" cy="1688802"/>
            </a:xfrm>
            <a:prstGeom prst="homePlate">
              <a:avLst>
                <a:gd name="adj" fmla="val 30537"/>
              </a:avLst>
            </a:prstGeom>
            <a:solidFill>
              <a:srgbClr val="FF5215"/>
            </a:solidFill>
            <a:ln w="19050">
              <a:solidFill>
                <a:srgbClr val="AEB3BB"/>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33" name="任意多边形 32"/>
            <p:cNvSpPr/>
            <p:nvPr/>
          </p:nvSpPr>
          <p:spPr>
            <a:xfrm>
              <a:off x="3225036" y="12637"/>
              <a:ext cx="6310474" cy="1688802"/>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solidFill>
                <a:srgbClr val="DDDDDD"/>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solidFill>
              </a:endParaRPr>
            </a:p>
          </p:txBody>
        </p:sp>
        <p:sp>
          <p:nvSpPr>
            <p:cNvPr id="34" name="文本框 15"/>
            <p:cNvSpPr txBox="1"/>
            <p:nvPr/>
          </p:nvSpPr>
          <p:spPr>
            <a:xfrm>
              <a:off x="3554142" y="-250762"/>
              <a:ext cx="6190988" cy="1805537"/>
            </a:xfrm>
            <a:prstGeom prst="rect">
              <a:avLst/>
            </a:prstGeom>
            <a:noFill/>
          </p:spPr>
          <p:txBody>
            <a:bodyPr wrap="square" rtlCol="0">
              <a:spAutoFit/>
            </a:bodyPr>
            <a:lstStyle/>
            <a:p>
              <a:pPr>
                <a:lnSpc>
                  <a:spcPct val="150000"/>
                </a:lnSpc>
              </a:pPr>
              <a:r>
                <a:rPr lang="zh-CN" altLang="en-US" sz="2400" dirty="0">
                  <a:solidFill>
                    <a:schemeClr val="tx1">
                      <a:lumMod val="65000"/>
                      <a:lumOff val="35000"/>
                    </a:schemeClr>
                  </a:solidFill>
                  <a:latin typeface="Microsoft YaHei" panose="020B0503020204020204" charset="-122"/>
                  <a:ea typeface="Microsoft YaHei" panose="020B0503020204020204" charset="-122"/>
                </a:rPr>
                <a:t> </a:t>
              </a:r>
              <a:r>
                <a:rPr lang="zh-CN" altLang="en-US" sz="2800" dirty="0">
                  <a:solidFill>
                    <a:schemeClr val="tx1">
                      <a:lumMod val="65000"/>
                      <a:lumOff val="35000"/>
                    </a:schemeClr>
                  </a:solidFill>
                  <a:latin typeface="Microsoft YaHei" panose="020B0503020204020204" charset="-122"/>
                  <a:ea typeface="Microsoft YaHei" panose="020B0503020204020204" charset="-122"/>
                </a:rPr>
                <a:t>Phản ứng đốt cháy cồn là phản ứng gì?</a:t>
              </a:r>
            </a:p>
          </p:txBody>
        </p:sp>
      </p:grpSp>
      <p:grpSp>
        <p:nvGrpSpPr>
          <p:cNvPr id="41" name="组合 40"/>
          <p:cNvGrpSpPr/>
          <p:nvPr/>
        </p:nvGrpSpPr>
        <p:grpSpPr>
          <a:xfrm>
            <a:off x="3830955" y="2736850"/>
            <a:ext cx="8367395" cy="1383665"/>
            <a:chOff x="1218940" y="2819885"/>
            <a:chExt cx="6765587" cy="864304"/>
          </a:xfrm>
        </p:grpSpPr>
        <p:sp>
          <p:nvSpPr>
            <p:cNvPr id="42" name="五边形 41"/>
            <p:cNvSpPr/>
            <p:nvPr/>
          </p:nvSpPr>
          <p:spPr>
            <a:xfrm>
              <a:off x="1218940" y="2850031"/>
              <a:ext cx="2061635" cy="804410"/>
            </a:xfrm>
            <a:prstGeom prst="homePlate">
              <a:avLst>
                <a:gd name="adj" fmla="val 30537"/>
              </a:avLst>
            </a:prstGeom>
            <a:solidFill>
              <a:srgbClr val="03ADAE"/>
            </a:solidFill>
            <a:ln w="19050">
              <a:solidFill>
                <a:srgbClr val="C4C4C4"/>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lumMod val="65000"/>
                    <a:lumOff val="35000"/>
                  </a:schemeClr>
                </a:solidFill>
              </a:endParaRPr>
            </a:p>
          </p:txBody>
        </p:sp>
        <p:sp>
          <p:nvSpPr>
            <p:cNvPr id="43" name="任意多边形 42"/>
            <p:cNvSpPr/>
            <p:nvPr/>
          </p:nvSpPr>
          <p:spPr>
            <a:xfrm>
              <a:off x="3150058" y="2850031"/>
              <a:ext cx="4834454" cy="804410"/>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solidFill>
                <a:srgbClr val="DDDDDD"/>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lumMod val="65000"/>
                    <a:lumOff val="35000"/>
                  </a:schemeClr>
                </a:solidFill>
              </a:endParaRPr>
            </a:p>
          </p:txBody>
        </p:sp>
        <p:sp>
          <p:nvSpPr>
            <p:cNvPr id="44" name="文本框 18"/>
            <p:cNvSpPr txBox="1"/>
            <p:nvPr/>
          </p:nvSpPr>
          <p:spPr>
            <a:xfrm>
              <a:off x="3384369" y="2819885"/>
              <a:ext cx="4600158" cy="864304"/>
            </a:xfrm>
            <a:prstGeom prst="rect">
              <a:avLst/>
            </a:prstGeom>
            <a:noFill/>
          </p:spPr>
          <p:txBody>
            <a:bodyPr wrap="square" rtlCol="0">
              <a:spAutoFit/>
            </a:bodyPr>
            <a:lstStyle/>
            <a:p>
              <a:pPr>
                <a:lnSpc>
                  <a:spcPct val="150000"/>
                </a:lnSpc>
              </a:pPr>
              <a:r>
                <a:rPr lang="zh-CN" altLang="en-US" sz="2800" dirty="0">
                  <a:solidFill>
                    <a:schemeClr val="tx1">
                      <a:lumMod val="65000"/>
                      <a:lumOff val="35000"/>
                    </a:schemeClr>
                  </a:solidFill>
                  <a:latin typeface="Microsoft YaHei" panose="020B0503020204020204" charset="-122"/>
                  <a:ea typeface="Microsoft YaHei" panose="020B0503020204020204" charset="-122"/>
                </a:rPr>
                <a:t>Phản ứng phân hủy copper (II) hydroxide là phản ứng gì?</a:t>
              </a:r>
            </a:p>
          </p:txBody>
        </p:sp>
      </p:grpSp>
      <p:sp>
        <p:nvSpPr>
          <p:cNvPr id="2" name="Text Box 1"/>
          <p:cNvSpPr txBox="1"/>
          <p:nvPr/>
        </p:nvSpPr>
        <p:spPr>
          <a:xfrm>
            <a:off x="506730" y="1958340"/>
            <a:ext cx="3104515" cy="2245360"/>
          </a:xfrm>
          <a:prstGeom prst="rect">
            <a:avLst/>
          </a:prstGeom>
          <a:noFill/>
          <a:ln w="9525">
            <a:noFill/>
          </a:ln>
        </p:spPr>
        <p:txBody>
          <a:bodyPr wrap="square">
            <a:spAutoFit/>
          </a:bodyPr>
          <a:lstStyle/>
          <a:p>
            <a:pPr indent="0" algn="ctr"/>
            <a:r>
              <a:rPr lang="en-US" sz="2800" b="0">
                <a:solidFill>
                  <a:schemeClr val="accent2">
                    <a:lumMod val="75000"/>
                  </a:schemeClr>
                </a:solidFill>
                <a:latin typeface="Arial" panose="020B0604020202020204" pitchFamily="34" charset="0"/>
                <a:cs typeface="Arial" panose="020B0604020202020204" pitchFamily="34" charset="0"/>
              </a:rPr>
              <a:t>  </a:t>
            </a:r>
            <a:r>
              <a:rPr lang="en-US" sz="2800" b="1">
                <a:solidFill>
                  <a:schemeClr val="accent2">
                    <a:lumMod val="75000"/>
                  </a:schemeClr>
                </a:solidFill>
                <a:latin typeface="Arial" panose="020B0604020202020204" pitchFamily="34" charset="0"/>
                <a:cs typeface="Arial" panose="020B0604020202020204" pitchFamily="34" charset="0"/>
              </a:rPr>
              <a:t>Hoạt động cá nhân, nghiên cứu thông tin SGK, trả lời câu hỏi:</a:t>
            </a:r>
          </a:p>
        </p:txBody>
      </p:sp>
      <p:grpSp>
        <p:nvGrpSpPr>
          <p:cNvPr id="5" name="组合 40"/>
          <p:cNvGrpSpPr/>
          <p:nvPr/>
        </p:nvGrpSpPr>
        <p:grpSpPr>
          <a:xfrm>
            <a:off x="3945255" y="4980940"/>
            <a:ext cx="8255000" cy="1395095"/>
            <a:chOff x="1218940" y="2831937"/>
            <a:chExt cx="6765587" cy="822504"/>
          </a:xfrm>
        </p:grpSpPr>
        <p:sp>
          <p:nvSpPr>
            <p:cNvPr id="6" name="五边形 41"/>
            <p:cNvSpPr/>
            <p:nvPr/>
          </p:nvSpPr>
          <p:spPr>
            <a:xfrm>
              <a:off x="1218940" y="2850031"/>
              <a:ext cx="2061635" cy="804410"/>
            </a:xfrm>
            <a:prstGeom prst="homePlate">
              <a:avLst>
                <a:gd name="adj" fmla="val 30537"/>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zh-CN" altLang="en-US" sz="1200">
                <a:solidFill>
                  <a:schemeClr val="tx1">
                    <a:lumMod val="65000"/>
                    <a:lumOff val="35000"/>
                  </a:schemeClr>
                </a:solidFill>
              </a:endParaRPr>
            </a:p>
          </p:txBody>
        </p:sp>
        <p:sp>
          <p:nvSpPr>
            <p:cNvPr id="7" name="任意多边形 42"/>
            <p:cNvSpPr/>
            <p:nvPr/>
          </p:nvSpPr>
          <p:spPr>
            <a:xfrm>
              <a:off x="3150058" y="2850031"/>
              <a:ext cx="4834454" cy="804410"/>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solidFill>
                <a:srgbClr val="DDDDDD"/>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lumMod val="65000"/>
                    <a:lumOff val="35000"/>
                  </a:schemeClr>
                </a:solidFill>
              </a:endParaRPr>
            </a:p>
          </p:txBody>
        </p:sp>
        <p:sp>
          <p:nvSpPr>
            <p:cNvPr id="8" name="文本框 18"/>
            <p:cNvSpPr txBox="1"/>
            <p:nvPr/>
          </p:nvSpPr>
          <p:spPr>
            <a:xfrm>
              <a:off x="3384369" y="2831937"/>
              <a:ext cx="4600158" cy="815765"/>
            </a:xfrm>
            <a:prstGeom prst="rect">
              <a:avLst/>
            </a:prstGeom>
            <a:noFill/>
          </p:spPr>
          <p:txBody>
            <a:bodyPr wrap="square" rtlCol="0">
              <a:spAutoFit/>
            </a:bodyPr>
            <a:lstStyle/>
            <a:p>
              <a:pPr>
                <a:lnSpc>
                  <a:spcPct val="150000"/>
                </a:lnSpc>
              </a:pPr>
              <a:r>
                <a:rPr lang="zh-CN" altLang="en-US" sz="2800" dirty="0">
                  <a:solidFill>
                    <a:schemeClr val="tx1">
                      <a:lumMod val="65000"/>
                      <a:lumOff val="35000"/>
                    </a:schemeClr>
                  </a:solidFill>
                  <a:latin typeface="Microsoft YaHei" panose="020B0503020204020204" charset="-122"/>
                  <a:ea typeface="Microsoft YaHei" panose="020B0503020204020204" charset="-122"/>
                </a:rPr>
                <a:t>Thế nào là phản ứng tỏa nhiệt, phản ứng thu nhiệt?</a:t>
              </a:r>
            </a:p>
          </p:txBody>
        </p:sp>
      </p:grpSp>
      <p:sp>
        <p:nvSpPr>
          <p:cNvPr id="9" name="Text Box 8"/>
          <p:cNvSpPr txBox="1"/>
          <p:nvPr/>
        </p:nvSpPr>
        <p:spPr>
          <a:xfrm>
            <a:off x="4573905" y="990600"/>
            <a:ext cx="628650" cy="521970"/>
          </a:xfrm>
          <a:prstGeom prst="rect">
            <a:avLst/>
          </a:prstGeom>
          <a:noFill/>
        </p:spPr>
        <p:txBody>
          <a:bodyPr wrap="square" rtlCol="0">
            <a:spAutoFit/>
          </a:bodyPr>
          <a:lstStyle/>
          <a:p>
            <a:r>
              <a:rPr lang="en-US" sz="2800" b="1"/>
              <a:t>1</a:t>
            </a:r>
          </a:p>
        </p:txBody>
      </p:sp>
      <p:sp>
        <p:nvSpPr>
          <p:cNvPr id="10" name="Text Box 9"/>
          <p:cNvSpPr txBox="1"/>
          <p:nvPr/>
        </p:nvSpPr>
        <p:spPr>
          <a:xfrm>
            <a:off x="4600575" y="3121025"/>
            <a:ext cx="628650" cy="521970"/>
          </a:xfrm>
          <a:prstGeom prst="rect">
            <a:avLst/>
          </a:prstGeom>
          <a:noFill/>
        </p:spPr>
        <p:txBody>
          <a:bodyPr wrap="square" rtlCol="0">
            <a:spAutoFit/>
          </a:bodyPr>
          <a:lstStyle/>
          <a:p>
            <a:r>
              <a:rPr lang="en-US" sz="2800" b="1"/>
              <a:t>2</a:t>
            </a:r>
          </a:p>
        </p:txBody>
      </p:sp>
      <p:sp>
        <p:nvSpPr>
          <p:cNvPr id="11" name="Text Box 10"/>
          <p:cNvSpPr txBox="1"/>
          <p:nvPr/>
        </p:nvSpPr>
        <p:spPr>
          <a:xfrm>
            <a:off x="4573905" y="5345430"/>
            <a:ext cx="628650" cy="521970"/>
          </a:xfrm>
          <a:prstGeom prst="rect">
            <a:avLst/>
          </a:prstGeom>
          <a:noFill/>
        </p:spPr>
        <p:txBody>
          <a:bodyPr wrap="square" rtlCol="0">
            <a:spAutoFit/>
          </a:bodyPr>
          <a:lstStyle/>
          <a:p>
            <a:r>
              <a:rPr lang="en-US" sz="2800" b="1"/>
              <a:t>3</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750" fill="hold"/>
                                        <p:tgtEl>
                                          <p:spTgt spid="31"/>
                                        </p:tgtEl>
                                        <p:attrNameLst>
                                          <p:attrName>ppt_x</p:attrName>
                                        </p:attrNameLst>
                                      </p:cBhvr>
                                      <p:tavLst>
                                        <p:tav tm="0">
                                          <p:val>
                                            <p:strVal val="#ppt_x"/>
                                          </p:val>
                                        </p:tav>
                                        <p:tav tm="100000">
                                          <p:val>
                                            <p:strVal val="#ppt_x"/>
                                          </p:val>
                                        </p:tav>
                                      </p:tavLst>
                                    </p:anim>
                                    <p:anim calcmode="lin" valueType="num">
                                      <p:cBhvr additive="base">
                                        <p:cTn id="8" dur="750" fill="hold"/>
                                        <p:tgtEl>
                                          <p:spTgt spid="31"/>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41"/>
                                        </p:tgtEl>
                                        <p:attrNameLst>
                                          <p:attrName>style.visibility</p:attrName>
                                        </p:attrNameLst>
                                      </p:cBhvr>
                                      <p:to>
                                        <p:strVal val="visible"/>
                                      </p:to>
                                    </p:set>
                                    <p:anim calcmode="lin" valueType="num">
                                      <p:cBhvr additive="base">
                                        <p:cTn id="12" dur="750" fill="hold"/>
                                        <p:tgtEl>
                                          <p:spTgt spid="41"/>
                                        </p:tgtEl>
                                        <p:attrNameLst>
                                          <p:attrName>ppt_x</p:attrName>
                                        </p:attrNameLst>
                                      </p:cBhvr>
                                      <p:tavLst>
                                        <p:tav tm="0">
                                          <p:val>
                                            <p:strVal val="#ppt_x"/>
                                          </p:val>
                                        </p:tav>
                                        <p:tav tm="100000">
                                          <p:val>
                                            <p:strVal val="#ppt_x"/>
                                          </p:val>
                                        </p:tav>
                                      </p:tavLst>
                                    </p:anim>
                                    <p:anim calcmode="lin" valueType="num">
                                      <p:cBhvr additive="base">
                                        <p:cTn id="13" dur="750" fill="hold"/>
                                        <p:tgtEl>
                                          <p:spTgt spid="41"/>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750" fill="hold"/>
                                        <p:tgtEl>
                                          <p:spTgt spid="5"/>
                                        </p:tgtEl>
                                        <p:attrNameLst>
                                          <p:attrName>ppt_x</p:attrName>
                                        </p:attrNameLst>
                                      </p:cBhvr>
                                      <p:tavLst>
                                        <p:tav tm="0">
                                          <p:val>
                                            <p:strVal val="#ppt_x"/>
                                          </p:val>
                                        </p:tav>
                                        <p:tav tm="100000">
                                          <p:val>
                                            <p:strVal val="#ppt_x"/>
                                          </p:val>
                                        </p:tav>
                                      </p:tavLst>
                                    </p:anim>
                                    <p:anim calcmode="lin" valueType="num">
                                      <p:cBhvr additive="base">
                                        <p:cTn id="18" dur="75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ppt_x"/>
                                          </p:val>
                                        </p:tav>
                                        <p:tav tm="100000">
                                          <p:val>
                                            <p:strVal val="#ppt_x"/>
                                          </p:val>
                                        </p:tav>
                                      </p:tavLst>
                                    </p:anim>
                                    <p:anim calcmode="lin" valueType="num">
                                      <p:cBhvr additive="base">
                                        <p:cTn id="3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ppt_x"/>
                                          </p:val>
                                        </p:tav>
                                        <p:tav tm="100000">
                                          <p:val>
                                            <p:strVal val="#ppt_x"/>
                                          </p:val>
                                        </p:tav>
                                      </p:tavLst>
                                    </p:anim>
                                    <p:anim calcmode="lin" valueType="num">
                                      <p:cBhvr additive="base">
                                        <p:cTn id="3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10" grpId="0"/>
      <p:bldP spid="10" grpId="1"/>
      <p:bldP spid="11" grpId="0"/>
      <p:bldP spid="11" grpId="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1477645" y="159385"/>
            <a:ext cx="8364220" cy="829945"/>
          </a:xfrm>
          <a:prstGeom prst="rect">
            <a:avLst/>
          </a:prstGeom>
          <a:noFill/>
          <a:ln w="9525">
            <a:noFill/>
          </a:ln>
        </p:spPr>
        <p:txBody>
          <a:bodyPr wrap="square">
            <a:spAutoFit/>
          </a:bodyPr>
          <a:lstStyle/>
          <a:p>
            <a:pPr indent="0"/>
            <a:r>
              <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1:   Mở đầu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60" y="-93980"/>
            <a:ext cx="12192000" cy="6951980"/>
          </a:xfrm>
          <a:prstGeom prst="rect">
            <a:avLst/>
          </a:prstGeom>
        </p:spPr>
      </p:pic>
      <p:pic>
        <p:nvPicPr>
          <p:cNvPr id="22530" name="Picture 2" descr="F:\1-原创素材\1_mm1102\PPT\PPT_014\materaials\pageimg_g1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 y="0"/>
            <a:ext cx="3643630" cy="4446905"/>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grpSp>
        <p:nvGrpSpPr>
          <p:cNvPr id="31" name="组合 30"/>
          <p:cNvGrpSpPr/>
          <p:nvPr/>
        </p:nvGrpSpPr>
        <p:grpSpPr>
          <a:xfrm>
            <a:off x="3830320" y="462915"/>
            <a:ext cx="8719185" cy="1496060"/>
            <a:chOff x="1199390" y="-250762"/>
            <a:chExt cx="8545740" cy="1952201"/>
          </a:xfrm>
        </p:grpSpPr>
        <p:sp>
          <p:nvSpPr>
            <p:cNvPr id="32" name="五边形 31"/>
            <p:cNvSpPr/>
            <p:nvPr/>
          </p:nvSpPr>
          <p:spPr>
            <a:xfrm>
              <a:off x="1199390" y="12637"/>
              <a:ext cx="2355200" cy="1688802"/>
            </a:xfrm>
            <a:prstGeom prst="homePlate">
              <a:avLst>
                <a:gd name="adj" fmla="val 30537"/>
              </a:avLst>
            </a:prstGeom>
            <a:solidFill>
              <a:srgbClr val="FF5215"/>
            </a:solidFill>
            <a:ln w="19050">
              <a:solidFill>
                <a:srgbClr val="AEB3BB"/>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33" name="任意多边形 32"/>
            <p:cNvSpPr/>
            <p:nvPr/>
          </p:nvSpPr>
          <p:spPr>
            <a:xfrm>
              <a:off x="3225036" y="12637"/>
              <a:ext cx="6310474" cy="1688802"/>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solidFill>
                <a:srgbClr val="DDDDDD"/>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solidFill>
              </a:endParaRPr>
            </a:p>
          </p:txBody>
        </p:sp>
        <p:sp>
          <p:nvSpPr>
            <p:cNvPr id="34" name="文本框 15"/>
            <p:cNvSpPr txBox="1"/>
            <p:nvPr/>
          </p:nvSpPr>
          <p:spPr>
            <a:xfrm>
              <a:off x="3554142" y="-250762"/>
              <a:ext cx="6190988" cy="1805537"/>
            </a:xfrm>
            <a:prstGeom prst="rect">
              <a:avLst/>
            </a:prstGeom>
            <a:noFill/>
          </p:spPr>
          <p:txBody>
            <a:bodyPr wrap="square" rtlCol="0">
              <a:spAutoFit/>
            </a:bodyPr>
            <a:lstStyle/>
            <a:p>
              <a:pPr>
                <a:lnSpc>
                  <a:spcPct val="150000"/>
                </a:lnSpc>
              </a:pPr>
              <a:r>
                <a:rPr lang="zh-CN" altLang="en-US" sz="2400" dirty="0">
                  <a:solidFill>
                    <a:schemeClr val="tx1">
                      <a:lumMod val="65000"/>
                      <a:lumOff val="35000"/>
                    </a:schemeClr>
                  </a:solidFill>
                  <a:latin typeface="Microsoft YaHei" panose="020B0503020204020204" charset="-122"/>
                  <a:ea typeface="Microsoft YaHei" panose="020B0503020204020204" charset="-122"/>
                </a:rPr>
                <a:t> </a:t>
              </a:r>
              <a:r>
                <a:rPr lang="zh-CN" altLang="en-US" sz="2800" dirty="0">
                  <a:solidFill>
                    <a:schemeClr val="tx1">
                      <a:lumMod val="65000"/>
                      <a:lumOff val="35000"/>
                    </a:schemeClr>
                  </a:solidFill>
                  <a:latin typeface="Microsoft YaHei" panose="020B0503020204020204" charset="-122"/>
                  <a:ea typeface="Microsoft YaHei" panose="020B0503020204020204" charset="-122"/>
                </a:rPr>
                <a:t>Phản ứng đốt cháy cồn là phản ứng gì?</a:t>
              </a:r>
            </a:p>
          </p:txBody>
        </p:sp>
      </p:grpSp>
      <p:grpSp>
        <p:nvGrpSpPr>
          <p:cNvPr id="41" name="组合 40"/>
          <p:cNvGrpSpPr/>
          <p:nvPr/>
        </p:nvGrpSpPr>
        <p:grpSpPr>
          <a:xfrm>
            <a:off x="3830955" y="2736850"/>
            <a:ext cx="8367395" cy="1383665"/>
            <a:chOff x="1218940" y="2819885"/>
            <a:chExt cx="6765587" cy="864304"/>
          </a:xfrm>
        </p:grpSpPr>
        <p:sp>
          <p:nvSpPr>
            <p:cNvPr id="42" name="五边形 41"/>
            <p:cNvSpPr/>
            <p:nvPr/>
          </p:nvSpPr>
          <p:spPr>
            <a:xfrm>
              <a:off x="1218940" y="2850031"/>
              <a:ext cx="2061635" cy="804410"/>
            </a:xfrm>
            <a:prstGeom prst="homePlate">
              <a:avLst>
                <a:gd name="adj" fmla="val 30537"/>
              </a:avLst>
            </a:prstGeom>
            <a:solidFill>
              <a:srgbClr val="03ADAE"/>
            </a:solidFill>
            <a:ln w="19050">
              <a:solidFill>
                <a:srgbClr val="C4C4C4"/>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lumMod val="65000"/>
                    <a:lumOff val="35000"/>
                  </a:schemeClr>
                </a:solidFill>
              </a:endParaRPr>
            </a:p>
          </p:txBody>
        </p:sp>
        <p:sp>
          <p:nvSpPr>
            <p:cNvPr id="43" name="任意多边形 42"/>
            <p:cNvSpPr/>
            <p:nvPr/>
          </p:nvSpPr>
          <p:spPr>
            <a:xfrm>
              <a:off x="3150058" y="2850031"/>
              <a:ext cx="4834454" cy="804410"/>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solidFill>
                <a:srgbClr val="DDDDDD"/>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lumMod val="65000"/>
                    <a:lumOff val="35000"/>
                  </a:schemeClr>
                </a:solidFill>
              </a:endParaRPr>
            </a:p>
          </p:txBody>
        </p:sp>
        <p:sp>
          <p:nvSpPr>
            <p:cNvPr id="44" name="文本框 18"/>
            <p:cNvSpPr txBox="1"/>
            <p:nvPr/>
          </p:nvSpPr>
          <p:spPr>
            <a:xfrm>
              <a:off x="3384369" y="2819885"/>
              <a:ext cx="4600158" cy="864304"/>
            </a:xfrm>
            <a:prstGeom prst="rect">
              <a:avLst/>
            </a:prstGeom>
            <a:noFill/>
          </p:spPr>
          <p:txBody>
            <a:bodyPr wrap="square" rtlCol="0">
              <a:spAutoFit/>
            </a:bodyPr>
            <a:lstStyle/>
            <a:p>
              <a:pPr>
                <a:lnSpc>
                  <a:spcPct val="150000"/>
                </a:lnSpc>
              </a:pPr>
              <a:r>
                <a:rPr lang="zh-CN" altLang="en-US" sz="2800" dirty="0">
                  <a:solidFill>
                    <a:schemeClr val="tx1">
                      <a:lumMod val="65000"/>
                      <a:lumOff val="35000"/>
                    </a:schemeClr>
                  </a:solidFill>
                  <a:latin typeface="Microsoft YaHei" panose="020B0503020204020204" charset="-122"/>
                  <a:ea typeface="Microsoft YaHei" panose="020B0503020204020204" charset="-122"/>
                </a:rPr>
                <a:t>Phản ứng phân hủy copper (II) hydroxide là phản ứng gì?</a:t>
              </a:r>
            </a:p>
          </p:txBody>
        </p:sp>
      </p:grpSp>
      <p:sp>
        <p:nvSpPr>
          <p:cNvPr id="2" name="Text Box 1"/>
          <p:cNvSpPr txBox="1"/>
          <p:nvPr/>
        </p:nvSpPr>
        <p:spPr>
          <a:xfrm>
            <a:off x="506730" y="1958975"/>
            <a:ext cx="3104515" cy="2245360"/>
          </a:xfrm>
          <a:prstGeom prst="rect">
            <a:avLst/>
          </a:prstGeom>
          <a:noFill/>
          <a:ln w="9525">
            <a:noFill/>
          </a:ln>
        </p:spPr>
        <p:txBody>
          <a:bodyPr wrap="square">
            <a:spAutoFit/>
          </a:bodyPr>
          <a:lstStyle/>
          <a:p>
            <a:pPr indent="0" algn="ctr"/>
            <a:r>
              <a:rPr lang="en-US" sz="2800" b="0">
                <a:solidFill>
                  <a:schemeClr val="accent2">
                    <a:lumMod val="75000"/>
                  </a:schemeClr>
                </a:solidFill>
                <a:latin typeface="Arial" panose="020B0604020202020204" pitchFamily="34" charset="0"/>
                <a:cs typeface="Arial" panose="020B0604020202020204" pitchFamily="34" charset="0"/>
              </a:rPr>
              <a:t>  </a:t>
            </a:r>
            <a:r>
              <a:rPr lang="en-US" sz="2800" b="1">
                <a:solidFill>
                  <a:schemeClr val="accent2">
                    <a:lumMod val="75000"/>
                  </a:schemeClr>
                </a:solidFill>
                <a:latin typeface="Arial" panose="020B0604020202020204" pitchFamily="34" charset="0"/>
                <a:cs typeface="Arial" panose="020B0604020202020204" pitchFamily="34" charset="0"/>
              </a:rPr>
              <a:t>Hoạt động cá nhân, nghiên cứu thông tin SGK, trả lời câu hỏi:</a:t>
            </a:r>
          </a:p>
        </p:txBody>
      </p:sp>
      <p:grpSp>
        <p:nvGrpSpPr>
          <p:cNvPr id="5" name="组合 40"/>
          <p:cNvGrpSpPr/>
          <p:nvPr/>
        </p:nvGrpSpPr>
        <p:grpSpPr>
          <a:xfrm>
            <a:off x="3945255" y="4537075"/>
            <a:ext cx="8340091" cy="1838960"/>
            <a:chOff x="1218940" y="2570248"/>
            <a:chExt cx="6835325" cy="1084193"/>
          </a:xfrm>
        </p:grpSpPr>
        <p:sp>
          <p:nvSpPr>
            <p:cNvPr id="6" name="五边形 41"/>
            <p:cNvSpPr/>
            <p:nvPr/>
          </p:nvSpPr>
          <p:spPr>
            <a:xfrm>
              <a:off x="1218940" y="2570248"/>
              <a:ext cx="2061422" cy="1084193"/>
            </a:xfrm>
            <a:prstGeom prst="homePlate">
              <a:avLst>
                <a:gd name="adj" fmla="val 30537"/>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zh-CN" altLang="en-US" sz="1200">
                <a:solidFill>
                  <a:schemeClr val="tx1">
                    <a:lumMod val="65000"/>
                    <a:lumOff val="35000"/>
                  </a:schemeClr>
                </a:solidFill>
              </a:endParaRPr>
            </a:p>
          </p:txBody>
        </p:sp>
        <p:sp>
          <p:nvSpPr>
            <p:cNvPr id="7" name="任意多边形 42"/>
            <p:cNvSpPr/>
            <p:nvPr/>
          </p:nvSpPr>
          <p:spPr>
            <a:xfrm>
              <a:off x="3165868" y="2570622"/>
              <a:ext cx="4834272" cy="1083444"/>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solidFill>
                <a:srgbClr val="DDDDDD"/>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lumMod val="65000"/>
                    <a:lumOff val="35000"/>
                  </a:schemeClr>
                </a:solidFill>
              </a:endParaRPr>
            </a:p>
          </p:txBody>
        </p:sp>
        <p:sp>
          <p:nvSpPr>
            <p:cNvPr id="8" name="文本框 18"/>
            <p:cNvSpPr txBox="1"/>
            <p:nvPr/>
          </p:nvSpPr>
          <p:spPr>
            <a:xfrm>
              <a:off x="3454107" y="2730481"/>
              <a:ext cx="4600158" cy="815765"/>
            </a:xfrm>
            <a:prstGeom prst="rect">
              <a:avLst/>
            </a:prstGeom>
            <a:noFill/>
          </p:spPr>
          <p:txBody>
            <a:bodyPr wrap="square" rtlCol="0">
              <a:spAutoFit/>
            </a:bodyPr>
            <a:lstStyle/>
            <a:p>
              <a:pPr>
                <a:lnSpc>
                  <a:spcPct val="150000"/>
                </a:lnSpc>
              </a:pPr>
              <a:r>
                <a:rPr lang="zh-CN" altLang="en-US" sz="2800" dirty="0">
                  <a:solidFill>
                    <a:schemeClr val="tx1">
                      <a:lumMod val="65000"/>
                      <a:lumOff val="35000"/>
                    </a:schemeClr>
                  </a:solidFill>
                  <a:latin typeface="Microsoft YaHei" panose="020B0503020204020204" charset="-122"/>
                  <a:ea typeface="Microsoft YaHei" panose="020B0503020204020204" charset="-122"/>
                </a:rPr>
                <a:t>Thế nào là phản ứng tỏa nhiệt, phản ứng thu nhiệt?</a:t>
              </a:r>
            </a:p>
          </p:txBody>
        </p:sp>
      </p:grpSp>
      <p:sp>
        <p:nvSpPr>
          <p:cNvPr id="9" name="Text Box 8"/>
          <p:cNvSpPr txBox="1"/>
          <p:nvPr/>
        </p:nvSpPr>
        <p:spPr>
          <a:xfrm>
            <a:off x="4573905" y="990600"/>
            <a:ext cx="628650" cy="521970"/>
          </a:xfrm>
          <a:prstGeom prst="rect">
            <a:avLst/>
          </a:prstGeom>
          <a:noFill/>
        </p:spPr>
        <p:txBody>
          <a:bodyPr wrap="square" rtlCol="0">
            <a:spAutoFit/>
          </a:bodyPr>
          <a:lstStyle/>
          <a:p>
            <a:r>
              <a:rPr lang="en-US" sz="2800" b="1"/>
              <a:t>1</a:t>
            </a:r>
          </a:p>
        </p:txBody>
      </p:sp>
      <p:sp>
        <p:nvSpPr>
          <p:cNvPr id="10" name="Text Box 9"/>
          <p:cNvSpPr txBox="1"/>
          <p:nvPr/>
        </p:nvSpPr>
        <p:spPr>
          <a:xfrm>
            <a:off x="4600575" y="3121025"/>
            <a:ext cx="628650" cy="521970"/>
          </a:xfrm>
          <a:prstGeom prst="rect">
            <a:avLst/>
          </a:prstGeom>
          <a:noFill/>
        </p:spPr>
        <p:txBody>
          <a:bodyPr wrap="square" rtlCol="0">
            <a:spAutoFit/>
          </a:bodyPr>
          <a:lstStyle/>
          <a:p>
            <a:r>
              <a:rPr lang="en-US" sz="2800" b="1"/>
              <a:t>2</a:t>
            </a:r>
          </a:p>
        </p:txBody>
      </p:sp>
      <p:sp>
        <p:nvSpPr>
          <p:cNvPr id="11" name="Text Box 10"/>
          <p:cNvSpPr txBox="1"/>
          <p:nvPr/>
        </p:nvSpPr>
        <p:spPr>
          <a:xfrm>
            <a:off x="4573905" y="5345430"/>
            <a:ext cx="628650" cy="521970"/>
          </a:xfrm>
          <a:prstGeom prst="rect">
            <a:avLst/>
          </a:prstGeom>
          <a:noFill/>
        </p:spPr>
        <p:txBody>
          <a:bodyPr wrap="square" rtlCol="0">
            <a:spAutoFit/>
          </a:bodyPr>
          <a:lstStyle/>
          <a:p>
            <a:r>
              <a:rPr lang="en-US" sz="2800" b="1"/>
              <a:t>3</a:t>
            </a:r>
          </a:p>
        </p:txBody>
      </p:sp>
      <p:sp>
        <p:nvSpPr>
          <p:cNvPr id="12" name="任意多边形 32"/>
          <p:cNvSpPr/>
          <p:nvPr/>
        </p:nvSpPr>
        <p:spPr>
          <a:xfrm>
            <a:off x="5989154" y="664770"/>
            <a:ext cx="6438552" cy="1294205"/>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solidFill>
              <a:srgbClr val="DDDDDD"/>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solidFill>
            </a:endParaRPr>
          </a:p>
        </p:txBody>
      </p:sp>
      <p:sp>
        <p:nvSpPr>
          <p:cNvPr id="13" name="文本框 15"/>
          <p:cNvSpPr txBox="1"/>
          <p:nvPr/>
        </p:nvSpPr>
        <p:spPr>
          <a:xfrm>
            <a:off x="6320494" y="664845"/>
            <a:ext cx="6316641" cy="1383665"/>
          </a:xfrm>
          <a:prstGeom prst="rect">
            <a:avLst/>
          </a:prstGeom>
          <a:noFill/>
        </p:spPr>
        <p:txBody>
          <a:bodyPr wrap="square" rtlCol="0">
            <a:spAutoFit/>
          </a:bodyPr>
          <a:lstStyle/>
          <a:p>
            <a:pPr>
              <a:lnSpc>
                <a:spcPct val="150000"/>
              </a:lnSpc>
            </a:pPr>
            <a:r>
              <a:rPr lang="zh-CN" altLang="en-US" sz="2400" dirty="0">
                <a:solidFill>
                  <a:schemeClr val="tx1">
                    <a:lumMod val="65000"/>
                    <a:lumOff val="35000"/>
                  </a:schemeClr>
                </a:solidFill>
                <a:latin typeface="Microsoft YaHei" panose="020B0503020204020204" charset="-122"/>
                <a:ea typeface="Microsoft YaHei" panose="020B0503020204020204" charset="-122"/>
              </a:rPr>
              <a:t> </a:t>
            </a:r>
            <a:r>
              <a:rPr lang="zh-CN" altLang="en-US" sz="2800" dirty="0">
                <a:solidFill>
                  <a:schemeClr val="tx1">
                    <a:lumMod val="65000"/>
                    <a:lumOff val="35000"/>
                  </a:schemeClr>
                </a:solidFill>
                <a:latin typeface="Microsoft YaHei" panose="020B0503020204020204" charset="-122"/>
                <a:ea typeface="Microsoft YaHei" panose="020B0503020204020204" charset="-122"/>
              </a:rPr>
              <a:t>Phản ứng đốt cháy cồn là phản ứng </a:t>
            </a:r>
            <a:r>
              <a:rPr lang="en-US" altLang="zh-CN" sz="2800" dirty="0">
                <a:solidFill>
                  <a:schemeClr val="tx1">
                    <a:lumMod val="65000"/>
                    <a:lumOff val="35000"/>
                  </a:schemeClr>
                </a:solidFill>
                <a:latin typeface="Microsoft YaHei" panose="020B0503020204020204" charset="-122"/>
                <a:ea typeface="Microsoft YaHei" panose="020B0503020204020204" charset="-122"/>
              </a:rPr>
              <a:t>tỏa nhiệt</a:t>
            </a:r>
          </a:p>
        </p:txBody>
      </p:sp>
      <p:sp>
        <p:nvSpPr>
          <p:cNvPr id="14" name="任意多边形 42"/>
          <p:cNvSpPr/>
          <p:nvPr/>
        </p:nvSpPr>
        <p:spPr>
          <a:xfrm>
            <a:off x="6218646" y="2790826"/>
            <a:ext cx="5979050" cy="1287781"/>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solidFill>
              <a:srgbClr val="DDDDDD"/>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lumMod val="65000"/>
                  <a:lumOff val="35000"/>
                </a:schemeClr>
              </a:solidFill>
            </a:endParaRPr>
          </a:p>
        </p:txBody>
      </p:sp>
      <p:sp>
        <p:nvSpPr>
          <p:cNvPr id="15" name="文本框 18"/>
          <p:cNvSpPr txBox="1"/>
          <p:nvPr/>
        </p:nvSpPr>
        <p:spPr>
          <a:xfrm>
            <a:off x="6505257" y="2778125"/>
            <a:ext cx="5689283" cy="1383665"/>
          </a:xfrm>
          <a:prstGeom prst="rect">
            <a:avLst/>
          </a:prstGeom>
          <a:noFill/>
        </p:spPr>
        <p:txBody>
          <a:bodyPr wrap="square" rtlCol="0">
            <a:spAutoFit/>
          </a:bodyPr>
          <a:lstStyle/>
          <a:p>
            <a:pPr>
              <a:lnSpc>
                <a:spcPct val="150000"/>
              </a:lnSpc>
            </a:pPr>
            <a:r>
              <a:rPr lang="zh-CN" altLang="en-US" sz="2800" dirty="0">
                <a:solidFill>
                  <a:schemeClr val="tx1">
                    <a:lumMod val="65000"/>
                    <a:lumOff val="35000"/>
                  </a:schemeClr>
                </a:solidFill>
                <a:latin typeface="Microsoft YaHei" panose="020B0503020204020204" charset="-122"/>
                <a:ea typeface="Microsoft YaHei" panose="020B0503020204020204" charset="-122"/>
              </a:rPr>
              <a:t>Phản ứng phân hủy copper (II) hydroxide là phản ứng </a:t>
            </a:r>
            <a:r>
              <a:rPr lang="en-US" altLang="zh-CN" sz="2800" dirty="0">
                <a:solidFill>
                  <a:schemeClr val="tx1">
                    <a:lumMod val="65000"/>
                    <a:lumOff val="35000"/>
                  </a:schemeClr>
                </a:solidFill>
                <a:latin typeface="Microsoft YaHei" panose="020B0503020204020204" charset="-122"/>
                <a:ea typeface="Microsoft YaHei" panose="020B0503020204020204" charset="-122"/>
              </a:rPr>
              <a:t>thu nhiệt</a:t>
            </a:r>
          </a:p>
        </p:txBody>
      </p:sp>
      <p:sp>
        <p:nvSpPr>
          <p:cNvPr id="16" name="任意多边形 42"/>
          <p:cNvSpPr/>
          <p:nvPr/>
        </p:nvSpPr>
        <p:spPr>
          <a:xfrm>
            <a:off x="6320790" y="4524375"/>
            <a:ext cx="5898515" cy="1851025"/>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solidFill>
              <a:srgbClr val="DDDDDD"/>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lumMod val="65000"/>
                  <a:lumOff val="35000"/>
                </a:schemeClr>
              </a:solidFill>
            </a:endParaRPr>
          </a:p>
        </p:txBody>
      </p:sp>
      <p:sp>
        <p:nvSpPr>
          <p:cNvPr id="17" name="文本框 18"/>
          <p:cNvSpPr txBox="1"/>
          <p:nvPr/>
        </p:nvSpPr>
        <p:spPr>
          <a:xfrm>
            <a:off x="6564630" y="4340860"/>
            <a:ext cx="5918200" cy="2122805"/>
          </a:xfrm>
          <a:prstGeom prst="rect">
            <a:avLst/>
          </a:prstGeom>
          <a:noFill/>
        </p:spPr>
        <p:txBody>
          <a:bodyPr wrap="square" rtlCol="0">
            <a:spAutoFit/>
          </a:bodyPr>
          <a:lstStyle/>
          <a:p>
            <a:pPr>
              <a:lnSpc>
                <a:spcPct val="150000"/>
              </a:lnSpc>
            </a:pPr>
            <a:r>
              <a:rPr lang="zh-CN" altLang="en-US" sz="2800" dirty="0">
                <a:solidFill>
                  <a:schemeClr val="tx1">
                    <a:lumMod val="65000"/>
                    <a:lumOff val="35000"/>
                  </a:schemeClr>
                </a:solidFill>
                <a:latin typeface="Microsoft YaHei" panose="020B0503020204020204" charset="-122"/>
                <a:ea typeface="Microsoft YaHei" panose="020B0503020204020204" charset="-122"/>
              </a:rPr>
              <a:t> </a:t>
            </a:r>
            <a:r>
              <a:rPr lang="zh-CN" altLang="en-US" sz="2000" dirty="0">
                <a:solidFill>
                  <a:schemeClr val="tx1">
                    <a:lumMod val="65000"/>
                    <a:lumOff val="35000"/>
                  </a:schemeClr>
                </a:solidFill>
                <a:latin typeface="Microsoft YaHei" panose="020B0503020204020204" charset="-122"/>
                <a:ea typeface="Microsoft YaHei" panose="020B0503020204020204" charset="-122"/>
              </a:rPr>
              <a:t>PƯ tỏa nhiệt là giải phóng năng lượng (dạng nhiệt) ra môi trường xung quanh.</a:t>
            </a:r>
          </a:p>
          <a:p>
            <a:pPr>
              <a:lnSpc>
                <a:spcPct val="150000"/>
              </a:lnSpc>
            </a:pPr>
            <a:r>
              <a:rPr lang="zh-CN" altLang="en-US" sz="2000" dirty="0">
                <a:solidFill>
                  <a:schemeClr val="tx1">
                    <a:lumMod val="65000"/>
                    <a:lumOff val="35000"/>
                  </a:schemeClr>
                </a:solidFill>
                <a:latin typeface="Microsoft YaHei" panose="020B0503020204020204" charset="-122"/>
                <a:ea typeface="Microsoft YaHei" panose="020B0503020204020204" charset="-122"/>
              </a:rPr>
              <a:t>PƯ thu nhiệt là PƯ nhận năng lượng (dạng nhiệt) trong suốt quá trình PƯ xảy ra.</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31"/>
                                        </p:tgtEl>
                                      </p:cBhvr>
                                    </p:animEffect>
                                    <p:set>
                                      <p:cBhvr>
                                        <p:cTn id="7" dur="1" fill="hold">
                                          <p:stCondLst>
                                            <p:cond delay="499"/>
                                          </p:stCondLst>
                                        </p:cTn>
                                        <p:tgtEl>
                                          <p:spTgt spid="31"/>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circle(in)">
                                      <p:cBhvr>
                                        <p:cTn id="18" dur="20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xit" presetSubtype="32" fill="hold" nodeType="clickEffect">
                                  <p:stCondLst>
                                    <p:cond delay="0"/>
                                  </p:stCondLst>
                                  <p:childTnLst>
                                    <p:animEffect transition="out" filter="circle(out)">
                                      <p:cBhvr>
                                        <p:cTn id="22" dur="2000"/>
                                        <p:tgtEl>
                                          <p:spTgt spid="41"/>
                                        </p:tgtEl>
                                      </p:cBhvr>
                                    </p:animEffect>
                                    <p:set>
                                      <p:cBhvr>
                                        <p:cTn id="23" dur="1" fill="hold">
                                          <p:stCondLst>
                                            <p:cond delay="1999"/>
                                          </p:stCondLst>
                                        </p:cTn>
                                        <p:tgtEl>
                                          <p:spTgt spid="41"/>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4" presetClass="entr" presetSubtype="16"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box(in)">
                                      <p:cBhvr>
                                        <p:cTn id="28" dur="20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additive="base">
                                        <p:cTn id="33" dur="500" fill="hold"/>
                                        <p:tgtEl>
                                          <p:spTgt spid="15"/>
                                        </p:tgtEl>
                                        <p:attrNameLst>
                                          <p:attrName>ppt_x</p:attrName>
                                        </p:attrNameLst>
                                      </p:cBhvr>
                                      <p:tavLst>
                                        <p:tav tm="0">
                                          <p:val>
                                            <p:strVal val="#ppt_x"/>
                                          </p:val>
                                        </p:tav>
                                        <p:tav tm="100000">
                                          <p:val>
                                            <p:strVal val="#ppt_x"/>
                                          </p:val>
                                        </p:tav>
                                      </p:tavLst>
                                    </p:anim>
                                    <p:anim calcmode="lin" valueType="num">
                                      <p:cBhvr additive="base">
                                        <p:cTn id="3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3" presetClass="exit" presetSubtype="10" fill="hold" nodeType="clickEffect">
                                  <p:stCondLst>
                                    <p:cond delay="0"/>
                                  </p:stCondLst>
                                  <p:childTnLst>
                                    <p:animEffect transition="out" filter="blinds(horizontal)">
                                      <p:cBhvr>
                                        <p:cTn id="38" dur="500"/>
                                        <p:tgtEl>
                                          <p:spTgt spid="5"/>
                                        </p:tgtEl>
                                      </p:cBhvr>
                                    </p:animEffect>
                                    <p:set>
                                      <p:cBhvr>
                                        <p:cTn id="39" dur="1" fill="hold">
                                          <p:stCondLst>
                                            <p:cond delay="499"/>
                                          </p:stCondLst>
                                        </p:cTn>
                                        <p:tgtEl>
                                          <p:spTgt spid="5"/>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17"/>
                                        </p:tgtEl>
                                        <p:attrNameLst>
                                          <p:attrName>style.visibility</p:attrName>
                                        </p:attrNameLst>
                                      </p:cBhvr>
                                      <p:to>
                                        <p:strVal val="visible"/>
                                      </p:to>
                                    </p:set>
                                    <p:anim calcmode="lin" valueType="num">
                                      <p:cBhvr additive="base">
                                        <p:cTn id="44" dur="500" fill="hold"/>
                                        <p:tgtEl>
                                          <p:spTgt spid="17"/>
                                        </p:tgtEl>
                                        <p:attrNameLst>
                                          <p:attrName>ppt_x</p:attrName>
                                        </p:attrNameLst>
                                      </p:cBhvr>
                                      <p:tavLst>
                                        <p:tav tm="0">
                                          <p:val>
                                            <p:strVal val="#ppt_x"/>
                                          </p:val>
                                        </p:tav>
                                        <p:tav tm="100000">
                                          <p:val>
                                            <p:strVal val="#ppt_x"/>
                                          </p:val>
                                        </p:tav>
                                      </p:tavLst>
                                    </p:anim>
                                    <p:anim calcmode="lin" valueType="num">
                                      <p:cBhvr additive="base">
                                        <p:cTn id="45"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16"/>
                                        </p:tgtEl>
                                        <p:attrNameLst>
                                          <p:attrName>style.visibility</p:attrName>
                                        </p:attrNameLst>
                                      </p:cBhvr>
                                      <p:to>
                                        <p:strVal val="visible"/>
                                      </p:to>
                                    </p:set>
                                    <p:anim calcmode="lin" valueType="num">
                                      <p:cBhvr additive="base">
                                        <p:cTn id="50" dur="500" fill="hold"/>
                                        <p:tgtEl>
                                          <p:spTgt spid="16"/>
                                        </p:tgtEl>
                                        <p:attrNameLst>
                                          <p:attrName>ppt_x</p:attrName>
                                        </p:attrNameLst>
                                      </p:cBhvr>
                                      <p:tavLst>
                                        <p:tav tm="0">
                                          <p:val>
                                            <p:strVal val="#ppt_x"/>
                                          </p:val>
                                        </p:tav>
                                        <p:tav tm="100000">
                                          <p:val>
                                            <p:strVal val="#ppt_x"/>
                                          </p:val>
                                        </p:tav>
                                      </p:tavLst>
                                    </p:anim>
                                    <p:anim calcmode="lin" valueType="num">
                                      <p:cBhvr additive="base">
                                        <p:cTn id="51"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1"/>
      <p:bldP spid="10" grpId="1"/>
      <p:bldP spid="11" grpId="1"/>
      <p:bldP spid="12" grpId="0" bldLvl="0" animBg="1"/>
      <p:bldP spid="13" grpId="0"/>
      <p:bldP spid="14" grpId="0" bldLvl="0" animBg="1"/>
      <p:bldP spid="15" grpId="0"/>
      <p:bldP spid="16" grpId="0" bldLvl="0" animBg="1"/>
      <p:bldP spid="1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1477645" y="159385"/>
            <a:ext cx="8364220" cy="829945"/>
          </a:xfrm>
          <a:prstGeom prst="rect">
            <a:avLst/>
          </a:prstGeom>
          <a:noFill/>
          <a:ln w="9525">
            <a:noFill/>
          </a:ln>
        </p:spPr>
        <p:txBody>
          <a:bodyPr wrap="square">
            <a:spAutoFit/>
          </a:bodyPr>
          <a:lstStyle/>
          <a:p>
            <a:pPr indent="0"/>
            <a:r>
              <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1:   Mở đầu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225" y="-46990"/>
            <a:ext cx="12192000" cy="6951980"/>
          </a:xfrm>
          <a:prstGeom prst="rect">
            <a:avLst/>
          </a:prstGeom>
        </p:spPr>
      </p:pic>
      <p:grpSp>
        <p:nvGrpSpPr>
          <p:cNvPr id="31" name="组合 30"/>
          <p:cNvGrpSpPr/>
          <p:nvPr/>
        </p:nvGrpSpPr>
        <p:grpSpPr>
          <a:xfrm>
            <a:off x="2273300" y="297815"/>
            <a:ext cx="10071735" cy="3091815"/>
            <a:chOff x="1199390" y="-92398"/>
            <a:chExt cx="8406630" cy="2179525"/>
          </a:xfrm>
        </p:grpSpPr>
        <p:sp>
          <p:nvSpPr>
            <p:cNvPr id="32" name="五边形 31"/>
            <p:cNvSpPr/>
            <p:nvPr/>
          </p:nvSpPr>
          <p:spPr>
            <a:xfrm>
              <a:off x="1199390" y="12637"/>
              <a:ext cx="1602572" cy="1999858"/>
            </a:xfrm>
            <a:prstGeom prst="homePlate">
              <a:avLst>
                <a:gd name="adj" fmla="val 30537"/>
              </a:avLst>
            </a:prstGeom>
            <a:solidFill>
              <a:srgbClr val="FF5215"/>
            </a:solidFill>
            <a:ln w="19050">
              <a:solidFill>
                <a:srgbClr val="AEB3BB"/>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33" name="任意多边形 32"/>
            <p:cNvSpPr/>
            <p:nvPr/>
          </p:nvSpPr>
          <p:spPr>
            <a:xfrm>
              <a:off x="2593870" y="12637"/>
              <a:ext cx="6941128" cy="1999858"/>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solidFill>
                <a:srgbClr val="DDDDDD"/>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solidFill>
              </a:endParaRPr>
            </a:p>
          </p:txBody>
        </p:sp>
        <p:sp>
          <p:nvSpPr>
            <p:cNvPr id="34" name="文本框 15"/>
            <p:cNvSpPr txBox="1"/>
            <p:nvPr/>
          </p:nvSpPr>
          <p:spPr>
            <a:xfrm>
              <a:off x="2802167" y="-92398"/>
              <a:ext cx="6803853" cy="2179525"/>
            </a:xfrm>
            <a:prstGeom prst="rect">
              <a:avLst/>
            </a:prstGeom>
            <a:noFill/>
          </p:spPr>
          <p:txBody>
            <a:bodyPr wrap="square" rtlCol="0">
              <a:spAutoFit/>
            </a:bodyPr>
            <a:lstStyle/>
            <a:p>
              <a:pPr>
                <a:lnSpc>
                  <a:spcPct val="150000"/>
                </a:lnSpc>
              </a:pPr>
              <a:r>
                <a:rPr lang="zh-CN" altLang="en-US" sz="2600" dirty="0">
                  <a:solidFill>
                    <a:schemeClr val="tx1">
                      <a:lumMod val="65000"/>
                      <a:lumOff val="35000"/>
                    </a:schemeClr>
                  </a:solidFill>
                  <a:latin typeface="Microsoft YaHei" panose="020B0503020204020204" charset="-122"/>
                  <a:ea typeface="Microsoft YaHei" panose="020B0503020204020204" charset="-122"/>
                </a:rPr>
                <a:t>Thức ăn được tiêu hóa chuyển thành các chất dinh dưỡng. P</a:t>
              </a:r>
              <a:r>
                <a:rPr lang="en-US" altLang="zh-CN" sz="2600" dirty="0">
                  <a:solidFill>
                    <a:schemeClr val="tx1">
                      <a:lumMod val="65000"/>
                      <a:lumOff val="35000"/>
                    </a:schemeClr>
                  </a:solidFill>
                  <a:latin typeface="Microsoft YaHei" panose="020B0503020204020204" charset="-122"/>
                  <a:ea typeface="Microsoft YaHei" panose="020B0503020204020204" charset="-122"/>
                </a:rPr>
                <a:t>hản ứng hóa học</a:t>
              </a:r>
              <a:r>
                <a:rPr lang="zh-CN" altLang="en-US" sz="2600" dirty="0">
                  <a:solidFill>
                    <a:schemeClr val="tx1">
                      <a:lumMod val="65000"/>
                      <a:lumOff val="35000"/>
                    </a:schemeClr>
                  </a:solidFill>
                  <a:latin typeface="Microsoft YaHei" panose="020B0503020204020204" charset="-122"/>
                  <a:ea typeface="Microsoft YaHei" panose="020B0503020204020204" charset="-122"/>
                </a:rPr>
                <a:t> giữa chất dinh dưỡng với oxygen cung cấp năng lượng cho cơ thể hoạt động là pư tỏa nhiệt hay thu nhiệt?</a:t>
              </a:r>
            </a:p>
            <a:p>
              <a:pPr>
                <a:lnSpc>
                  <a:spcPct val="150000"/>
                </a:lnSpc>
              </a:pPr>
              <a:r>
                <a:rPr lang="zh-CN" altLang="en-US" sz="2600" dirty="0">
                  <a:solidFill>
                    <a:schemeClr val="tx1">
                      <a:lumMod val="65000"/>
                      <a:lumOff val="35000"/>
                    </a:schemeClr>
                  </a:solidFill>
                  <a:latin typeface="Microsoft YaHei" panose="020B0503020204020204" charset="-122"/>
                  <a:ea typeface="Microsoft YaHei" panose="020B0503020204020204" charset="-122"/>
                </a:rPr>
                <a:t> </a:t>
              </a:r>
              <a:r>
                <a:rPr lang="en-US" altLang="zh-CN" sz="2600" dirty="0">
                  <a:solidFill>
                    <a:schemeClr val="tx1">
                      <a:lumMod val="65000"/>
                      <a:lumOff val="35000"/>
                    </a:schemeClr>
                  </a:solidFill>
                  <a:latin typeface="Microsoft YaHei" panose="020B0503020204020204" charset="-122"/>
                  <a:ea typeface="Microsoft YaHei" panose="020B0503020204020204" charset="-122"/>
                </a:rPr>
                <a:t>L</a:t>
              </a:r>
              <a:r>
                <a:rPr lang="zh-CN" altLang="en-US" sz="2600" dirty="0">
                  <a:solidFill>
                    <a:schemeClr val="tx1">
                      <a:lumMod val="65000"/>
                      <a:lumOff val="35000"/>
                    </a:schemeClr>
                  </a:solidFill>
                  <a:latin typeface="Microsoft YaHei" panose="020B0503020204020204" charset="-122"/>
                  <a:ea typeface="Microsoft YaHei" panose="020B0503020204020204" charset="-122"/>
                </a:rPr>
                <a:t>ấy thêm ví dụ về loại </a:t>
              </a:r>
              <a:r>
                <a:rPr lang="en-US" altLang="zh-CN" sz="2600" dirty="0">
                  <a:solidFill>
                    <a:schemeClr val="tx1">
                      <a:lumMod val="65000"/>
                      <a:lumOff val="35000"/>
                    </a:schemeClr>
                  </a:solidFill>
                  <a:latin typeface="Microsoft YaHei" panose="020B0503020204020204" charset="-122"/>
                  <a:ea typeface="Microsoft YaHei" panose="020B0503020204020204" charset="-122"/>
                </a:rPr>
                <a:t>phản ứng</a:t>
              </a:r>
              <a:r>
                <a:rPr lang="zh-CN" altLang="en-US" sz="2600" dirty="0">
                  <a:solidFill>
                    <a:schemeClr val="tx1">
                      <a:lumMod val="65000"/>
                      <a:lumOff val="35000"/>
                    </a:schemeClr>
                  </a:solidFill>
                  <a:latin typeface="Microsoft YaHei" panose="020B0503020204020204" charset="-122"/>
                  <a:ea typeface="Microsoft YaHei" panose="020B0503020204020204" charset="-122"/>
                </a:rPr>
                <a:t> này</a:t>
              </a:r>
            </a:p>
          </p:txBody>
        </p:sp>
      </p:grpSp>
      <p:grpSp>
        <p:nvGrpSpPr>
          <p:cNvPr id="41" name="组合 40"/>
          <p:cNvGrpSpPr/>
          <p:nvPr/>
        </p:nvGrpSpPr>
        <p:grpSpPr>
          <a:xfrm>
            <a:off x="2273300" y="3524885"/>
            <a:ext cx="9896476" cy="3147060"/>
            <a:chOff x="1218940" y="2850031"/>
            <a:chExt cx="6765809" cy="903389"/>
          </a:xfrm>
        </p:grpSpPr>
        <p:sp>
          <p:nvSpPr>
            <p:cNvPr id="42" name="五边形 41"/>
            <p:cNvSpPr/>
            <p:nvPr/>
          </p:nvSpPr>
          <p:spPr>
            <a:xfrm>
              <a:off x="1218940" y="2850031"/>
              <a:ext cx="1312788" cy="903389"/>
            </a:xfrm>
            <a:prstGeom prst="homePlate">
              <a:avLst>
                <a:gd name="adj" fmla="val 30537"/>
              </a:avLst>
            </a:prstGeom>
            <a:solidFill>
              <a:srgbClr val="03ADAE"/>
            </a:solidFill>
            <a:ln w="19050">
              <a:solidFill>
                <a:srgbClr val="C4C4C4"/>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lumMod val="65000"/>
                    <a:lumOff val="35000"/>
                  </a:schemeClr>
                </a:solidFill>
              </a:endParaRPr>
            </a:p>
          </p:txBody>
        </p:sp>
        <p:sp>
          <p:nvSpPr>
            <p:cNvPr id="43" name="任意多边形 42"/>
            <p:cNvSpPr/>
            <p:nvPr/>
          </p:nvSpPr>
          <p:spPr>
            <a:xfrm>
              <a:off x="2490487" y="2850031"/>
              <a:ext cx="5494262" cy="903389"/>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solidFill>
                <a:srgbClr val="DDDDDD"/>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lumMod val="65000"/>
                    <a:lumOff val="35000"/>
                  </a:schemeClr>
                </a:solidFill>
              </a:endParaRPr>
            </a:p>
          </p:txBody>
        </p:sp>
        <p:sp>
          <p:nvSpPr>
            <p:cNvPr id="44" name="文本框 18"/>
            <p:cNvSpPr txBox="1"/>
            <p:nvPr/>
          </p:nvSpPr>
          <p:spPr>
            <a:xfrm>
              <a:off x="2702773" y="2924037"/>
              <a:ext cx="5281541" cy="715274"/>
            </a:xfrm>
            <a:prstGeom prst="rect">
              <a:avLst/>
            </a:prstGeom>
            <a:noFill/>
          </p:spPr>
          <p:txBody>
            <a:bodyPr wrap="square" rtlCol="0">
              <a:spAutoFit/>
            </a:bodyPr>
            <a:lstStyle/>
            <a:p>
              <a:pPr>
                <a:lnSpc>
                  <a:spcPct val="150000"/>
                </a:lnSpc>
              </a:pPr>
              <a:r>
                <a:rPr lang="zh-CN" altLang="en-US" sz="2600" dirty="0">
                  <a:solidFill>
                    <a:schemeClr val="tx1">
                      <a:lumMod val="65000"/>
                      <a:lumOff val="35000"/>
                    </a:schemeClr>
                  </a:solidFill>
                  <a:latin typeface="Microsoft YaHei" panose="020B0503020204020204" charset="-122"/>
                  <a:ea typeface="Microsoft YaHei" panose="020B0503020204020204" charset="-122"/>
                </a:rPr>
                <a:t>Q</a:t>
              </a:r>
              <a:r>
                <a:rPr lang="en-US" altLang="zh-CN" sz="2600" dirty="0">
                  <a:solidFill>
                    <a:schemeClr val="tx1">
                      <a:lumMod val="65000"/>
                      <a:lumOff val="35000"/>
                    </a:schemeClr>
                  </a:solidFill>
                  <a:latin typeface="Microsoft YaHei" panose="020B0503020204020204" charset="-122"/>
                  <a:ea typeface="Microsoft YaHei" panose="020B0503020204020204" charset="-122"/>
                </a:rPr>
                <a:t>úa</a:t>
              </a:r>
              <a:r>
                <a:rPr lang="zh-CN" altLang="en-US" sz="2600" dirty="0">
                  <a:solidFill>
                    <a:schemeClr val="tx1">
                      <a:lumMod val="65000"/>
                      <a:lumOff val="35000"/>
                    </a:schemeClr>
                  </a:solidFill>
                  <a:latin typeface="Microsoft YaHei" panose="020B0503020204020204" charset="-122"/>
                  <a:ea typeface="Microsoft YaHei" panose="020B0503020204020204" charset="-122"/>
                </a:rPr>
                <a:t> trình nung đá vôi (thành phần chính là CaCO</a:t>
              </a:r>
              <a:r>
                <a:rPr lang="zh-CN" altLang="en-US" sz="2600" baseline="-25000" dirty="0">
                  <a:solidFill>
                    <a:schemeClr val="tx1">
                      <a:lumMod val="65000"/>
                      <a:lumOff val="35000"/>
                    </a:schemeClr>
                  </a:solidFill>
                  <a:latin typeface="Microsoft YaHei" panose="020B0503020204020204" charset="-122"/>
                  <a:ea typeface="Microsoft YaHei" panose="020B0503020204020204" charset="-122"/>
                </a:rPr>
                <a:t>3</a:t>
              </a:r>
              <a:r>
                <a:rPr lang="zh-CN" altLang="en-US" sz="2600" dirty="0">
                  <a:solidFill>
                    <a:schemeClr val="tx1">
                      <a:lumMod val="65000"/>
                      <a:lumOff val="35000"/>
                    </a:schemeClr>
                  </a:solidFill>
                  <a:latin typeface="Microsoft YaHei" panose="020B0503020204020204" charset="-122"/>
                  <a:ea typeface="Microsoft YaHei" panose="020B0503020204020204" charset="-122"/>
                </a:rPr>
                <a:t>) thành vôi sống (CaO) và khí carbon dioxide (CO</a:t>
              </a:r>
              <a:r>
                <a:rPr lang="zh-CN" altLang="en-US" sz="2600" baseline="-25000" dirty="0">
                  <a:solidFill>
                    <a:schemeClr val="tx1">
                      <a:lumMod val="65000"/>
                      <a:lumOff val="35000"/>
                    </a:schemeClr>
                  </a:solidFill>
                  <a:latin typeface="Microsoft YaHei" panose="020B0503020204020204" charset="-122"/>
                  <a:ea typeface="Microsoft YaHei" panose="020B0503020204020204" charset="-122"/>
                </a:rPr>
                <a:t>2</a:t>
              </a:r>
              <a:r>
                <a:rPr lang="zh-CN" altLang="en-US" sz="2600" dirty="0">
                  <a:solidFill>
                    <a:schemeClr val="tx1">
                      <a:lumMod val="65000"/>
                      <a:lumOff val="35000"/>
                    </a:schemeClr>
                  </a:solidFill>
                  <a:latin typeface="Microsoft YaHei" panose="020B0503020204020204" charset="-122"/>
                  <a:ea typeface="Microsoft YaHei" panose="020B0503020204020204" charset="-122"/>
                </a:rPr>
                <a:t>) cần cung cấp năng lượng (dạng nhiệt). </a:t>
              </a:r>
              <a:r>
                <a:rPr lang="en-US" altLang="zh-CN" sz="2600" dirty="0">
                  <a:solidFill>
                    <a:schemeClr val="tx1">
                      <a:lumMod val="65000"/>
                      <a:lumOff val="35000"/>
                    </a:schemeClr>
                  </a:solidFill>
                  <a:latin typeface="Microsoft YaHei" panose="020B0503020204020204" charset="-122"/>
                  <a:ea typeface="Microsoft YaHei" panose="020B0503020204020204" charset="-122"/>
                </a:rPr>
                <a:t>Đ</a:t>
              </a:r>
              <a:r>
                <a:rPr lang="zh-CN" altLang="en-US" sz="2600" dirty="0">
                  <a:solidFill>
                    <a:schemeClr val="tx1">
                      <a:lumMod val="65000"/>
                      <a:lumOff val="35000"/>
                    </a:schemeClr>
                  </a:solidFill>
                  <a:latin typeface="Microsoft YaHei" panose="020B0503020204020204" charset="-122"/>
                  <a:ea typeface="Microsoft YaHei" panose="020B0503020204020204" charset="-122"/>
                </a:rPr>
                <a:t>ây là </a:t>
              </a:r>
              <a:r>
                <a:rPr lang="en-US" altLang="zh-CN" sz="2600" dirty="0">
                  <a:solidFill>
                    <a:schemeClr val="tx1">
                      <a:lumMod val="65000"/>
                      <a:lumOff val="35000"/>
                    </a:schemeClr>
                  </a:solidFill>
                  <a:latin typeface="Microsoft YaHei" panose="020B0503020204020204" charset="-122"/>
                  <a:ea typeface="Microsoft YaHei" panose="020B0503020204020204" charset="-122"/>
                </a:rPr>
                <a:t>phản ứng</a:t>
              </a:r>
              <a:r>
                <a:rPr lang="zh-CN" altLang="en-US" sz="2600" dirty="0">
                  <a:solidFill>
                    <a:schemeClr val="tx1">
                      <a:lumMod val="65000"/>
                      <a:lumOff val="35000"/>
                    </a:schemeClr>
                  </a:solidFill>
                  <a:latin typeface="Microsoft YaHei" panose="020B0503020204020204" charset="-122"/>
                  <a:ea typeface="Microsoft YaHei" panose="020B0503020204020204" charset="-122"/>
                </a:rPr>
                <a:t> tỏa nhiệt hay thu nhiệt?</a:t>
              </a:r>
            </a:p>
          </p:txBody>
        </p:sp>
      </p:gr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3" y="159163"/>
            <a:ext cx="2382043" cy="2382043"/>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8"/>
          <p:cNvSpPr txBox="1"/>
          <p:nvPr/>
        </p:nvSpPr>
        <p:spPr>
          <a:xfrm>
            <a:off x="2919095" y="1274445"/>
            <a:ext cx="628650" cy="521970"/>
          </a:xfrm>
          <a:prstGeom prst="rect">
            <a:avLst/>
          </a:prstGeom>
          <a:noFill/>
        </p:spPr>
        <p:txBody>
          <a:bodyPr wrap="square" rtlCol="0">
            <a:spAutoFit/>
          </a:bodyPr>
          <a:lstStyle/>
          <a:p>
            <a:r>
              <a:rPr lang="en-US" sz="2800" b="1"/>
              <a:t>1</a:t>
            </a:r>
          </a:p>
        </p:txBody>
      </p:sp>
      <p:sp>
        <p:nvSpPr>
          <p:cNvPr id="10" name="Text Box 9"/>
          <p:cNvSpPr txBox="1"/>
          <p:nvPr/>
        </p:nvSpPr>
        <p:spPr>
          <a:xfrm>
            <a:off x="2919095" y="4429760"/>
            <a:ext cx="628650" cy="521970"/>
          </a:xfrm>
          <a:prstGeom prst="rect">
            <a:avLst/>
          </a:prstGeom>
          <a:noFill/>
        </p:spPr>
        <p:txBody>
          <a:bodyPr wrap="square" rtlCol="0">
            <a:spAutoFit/>
          </a:bodyPr>
          <a:lstStyle/>
          <a:p>
            <a:r>
              <a:rPr lang="en-US" sz="2800" b="1"/>
              <a:t>2</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750" fill="hold"/>
                                        <p:tgtEl>
                                          <p:spTgt spid="31"/>
                                        </p:tgtEl>
                                        <p:attrNameLst>
                                          <p:attrName>ppt_x</p:attrName>
                                        </p:attrNameLst>
                                      </p:cBhvr>
                                      <p:tavLst>
                                        <p:tav tm="0">
                                          <p:val>
                                            <p:strVal val="#ppt_x"/>
                                          </p:val>
                                        </p:tav>
                                        <p:tav tm="100000">
                                          <p:val>
                                            <p:strVal val="#ppt_x"/>
                                          </p:val>
                                        </p:tav>
                                      </p:tavLst>
                                    </p:anim>
                                    <p:anim calcmode="lin" valueType="num">
                                      <p:cBhvr additive="base">
                                        <p:cTn id="8" dur="750" fill="hold"/>
                                        <p:tgtEl>
                                          <p:spTgt spid="31"/>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41"/>
                                        </p:tgtEl>
                                        <p:attrNameLst>
                                          <p:attrName>style.visibility</p:attrName>
                                        </p:attrNameLst>
                                      </p:cBhvr>
                                      <p:to>
                                        <p:strVal val="visible"/>
                                      </p:to>
                                    </p:set>
                                    <p:anim calcmode="lin" valueType="num">
                                      <p:cBhvr additive="base">
                                        <p:cTn id="12" dur="750" fill="hold"/>
                                        <p:tgtEl>
                                          <p:spTgt spid="41"/>
                                        </p:tgtEl>
                                        <p:attrNameLst>
                                          <p:attrName>ppt_x</p:attrName>
                                        </p:attrNameLst>
                                      </p:cBhvr>
                                      <p:tavLst>
                                        <p:tav tm="0">
                                          <p:val>
                                            <p:strVal val="#ppt_x"/>
                                          </p:val>
                                        </p:tav>
                                        <p:tav tm="100000">
                                          <p:val>
                                            <p:strVal val="#ppt_x"/>
                                          </p:val>
                                        </p:tav>
                                      </p:tavLst>
                                    </p:anim>
                                    <p:anim calcmode="lin" valueType="num">
                                      <p:cBhvr additive="base">
                                        <p:cTn id="13" dur="750" fill="hold"/>
                                        <p:tgtEl>
                                          <p:spTgt spid="41"/>
                                        </p:tgtEl>
                                        <p:attrNameLst>
                                          <p:attrName>ppt_y</p:attrName>
                                        </p:attrNameLst>
                                      </p:cBhvr>
                                      <p:tavLst>
                                        <p:tav tm="0">
                                          <p:val>
                                            <p:strVal val="1+#ppt_h/2"/>
                                          </p:val>
                                        </p:tav>
                                        <p:tav tm="100000">
                                          <p:val>
                                            <p:strVal val="#ppt_y"/>
                                          </p:val>
                                        </p:tav>
                                      </p:tavLst>
                                    </p:anim>
                                  </p:childTnLst>
                                </p:cTn>
                              </p:par>
                              <p:par>
                                <p:cTn id="14" presetID="1" presetClass="entr" presetSubtype="0" fill="hold" nodeType="withEffect">
                                  <p:stCondLst>
                                    <p:cond delay="0"/>
                                  </p:stCondLst>
                                  <p:childTnLst>
                                    <p:set>
                                      <p:cBhvr>
                                        <p:cTn id="15" dur="1" fill="hold">
                                          <p:stCondLst>
                                            <p:cond delay="0"/>
                                          </p:stCondLst>
                                        </p:cTn>
                                        <p:tgtEl>
                                          <p:spTgt spid="6146"/>
                                        </p:tgtEl>
                                        <p:attrNameLst>
                                          <p:attrName>style.visibility</p:attrName>
                                        </p:attrNameLst>
                                      </p:cBhvr>
                                      <p:to>
                                        <p:strVal val="visible"/>
                                      </p:to>
                                    </p:set>
                                  </p:childTnLst>
                                </p:cTn>
                              </p:par>
                              <p:par>
                                <p:cTn id="16" presetID="32" presetClass="emph" presetSubtype="0" fill="hold" nodeType="withEffect">
                                  <p:stCondLst>
                                    <p:cond delay="0"/>
                                  </p:stCondLst>
                                  <p:childTnLst>
                                    <p:animRot by="120000">
                                      <p:cBhvr>
                                        <p:cTn id="17" dur="100" fill="hold">
                                          <p:stCondLst>
                                            <p:cond delay="0"/>
                                          </p:stCondLst>
                                        </p:cTn>
                                        <p:tgtEl>
                                          <p:spTgt spid="6146"/>
                                        </p:tgtEl>
                                        <p:attrNameLst>
                                          <p:attrName>r</p:attrName>
                                        </p:attrNameLst>
                                      </p:cBhvr>
                                    </p:animRot>
                                    <p:animRot by="-240000">
                                      <p:cBhvr>
                                        <p:cTn id="18" dur="200" fill="hold">
                                          <p:stCondLst>
                                            <p:cond delay="200"/>
                                          </p:stCondLst>
                                        </p:cTn>
                                        <p:tgtEl>
                                          <p:spTgt spid="6146"/>
                                        </p:tgtEl>
                                        <p:attrNameLst>
                                          <p:attrName>r</p:attrName>
                                        </p:attrNameLst>
                                      </p:cBhvr>
                                    </p:animRot>
                                    <p:animRot by="240000">
                                      <p:cBhvr>
                                        <p:cTn id="19" dur="200" fill="hold">
                                          <p:stCondLst>
                                            <p:cond delay="400"/>
                                          </p:stCondLst>
                                        </p:cTn>
                                        <p:tgtEl>
                                          <p:spTgt spid="6146"/>
                                        </p:tgtEl>
                                        <p:attrNameLst>
                                          <p:attrName>r</p:attrName>
                                        </p:attrNameLst>
                                      </p:cBhvr>
                                    </p:animRot>
                                    <p:animRot by="-240000">
                                      <p:cBhvr>
                                        <p:cTn id="20" dur="200" fill="hold">
                                          <p:stCondLst>
                                            <p:cond delay="600"/>
                                          </p:stCondLst>
                                        </p:cTn>
                                        <p:tgtEl>
                                          <p:spTgt spid="6146"/>
                                        </p:tgtEl>
                                        <p:attrNameLst>
                                          <p:attrName>r</p:attrName>
                                        </p:attrNameLst>
                                      </p:cBhvr>
                                    </p:animRot>
                                    <p:animRot by="120000">
                                      <p:cBhvr>
                                        <p:cTn id="21" dur="200" fill="hold">
                                          <p:stCondLst>
                                            <p:cond delay="800"/>
                                          </p:stCondLst>
                                        </p:cTn>
                                        <p:tgtEl>
                                          <p:spTgt spid="614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1477645" y="159385"/>
            <a:ext cx="8364220" cy="829945"/>
          </a:xfrm>
          <a:prstGeom prst="rect">
            <a:avLst/>
          </a:prstGeom>
          <a:noFill/>
          <a:ln w="9525">
            <a:noFill/>
          </a:ln>
        </p:spPr>
        <p:txBody>
          <a:bodyPr wrap="square">
            <a:spAutoFit/>
          </a:bodyPr>
          <a:lstStyle/>
          <a:p>
            <a:pPr indent="0"/>
            <a:r>
              <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1:   Mở đầu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225" y="-46990"/>
            <a:ext cx="12192000" cy="6951980"/>
          </a:xfrm>
          <a:prstGeom prst="rect">
            <a:avLst/>
          </a:prstGeom>
        </p:spPr>
      </p:pic>
      <p:grpSp>
        <p:nvGrpSpPr>
          <p:cNvPr id="31" name="组合 30"/>
          <p:cNvGrpSpPr/>
          <p:nvPr/>
        </p:nvGrpSpPr>
        <p:grpSpPr>
          <a:xfrm>
            <a:off x="2086609" y="440405"/>
            <a:ext cx="10173335" cy="2495835"/>
            <a:chOff x="1043564" y="12409"/>
            <a:chExt cx="8491433" cy="2000086"/>
          </a:xfrm>
        </p:grpSpPr>
        <p:sp>
          <p:nvSpPr>
            <p:cNvPr id="32" name="五边形 31"/>
            <p:cNvSpPr/>
            <p:nvPr/>
          </p:nvSpPr>
          <p:spPr>
            <a:xfrm>
              <a:off x="1043564" y="12637"/>
              <a:ext cx="1623448" cy="1999858"/>
            </a:xfrm>
            <a:prstGeom prst="homePlate">
              <a:avLst>
                <a:gd name="adj" fmla="val 30537"/>
              </a:avLst>
            </a:prstGeom>
            <a:solidFill>
              <a:srgbClr val="FF5215"/>
            </a:solidFill>
            <a:ln w="19050">
              <a:solidFill>
                <a:srgbClr val="AEB3BB"/>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33" name="任意多边形 32"/>
            <p:cNvSpPr/>
            <p:nvPr/>
          </p:nvSpPr>
          <p:spPr>
            <a:xfrm>
              <a:off x="2332040" y="12637"/>
              <a:ext cx="7202957" cy="1999858"/>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solidFill>
                <a:srgbClr val="DDDDDD"/>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solidFill>
              </a:endParaRPr>
            </a:p>
          </p:txBody>
        </p:sp>
        <p:sp>
          <p:nvSpPr>
            <p:cNvPr id="34" name="文本框 15"/>
            <p:cNvSpPr txBox="1"/>
            <p:nvPr/>
          </p:nvSpPr>
          <p:spPr>
            <a:xfrm>
              <a:off x="2588569" y="12409"/>
              <a:ext cx="6889716" cy="1996805"/>
            </a:xfrm>
            <a:prstGeom prst="rect">
              <a:avLst/>
            </a:prstGeom>
            <a:noFill/>
          </p:spPr>
          <p:txBody>
            <a:bodyPr wrap="square" rtlCol="0">
              <a:spAutoFit/>
            </a:bodyPr>
            <a:lstStyle/>
            <a:p>
              <a:pPr>
                <a:lnSpc>
                  <a:spcPct val="150000"/>
                </a:lnSpc>
              </a:pPr>
              <a:r>
                <a:rPr lang="zh-CN" altLang="en-US" sz="2600" b="1" dirty="0">
                  <a:solidFill>
                    <a:schemeClr val="accent4">
                      <a:lumMod val="50000"/>
                    </a:schemeClr>
                  </a:solidFill>
                  <a:latin typeface="Microsoft YaHei" panose="020B0503020204020204" charset="-122"/>
                  <a:ea typeface="Microsoft YaHei" panose="020B0503020204020204" charset="-122"/>
                </a:rPr>
                <a:t>Quá trình tiêu hoá th</a:t>
              </a:r>
              <a:r>
                <a:rPr lang="en-US" altLang="zh-CN" sz="2600" b="1" dirty="0">
                  <a:solidFill>
                    <a:schemeClr val="accent4">
                      <a:lumMod val="50000"/>
                    </a:schemeClr>
                  </a:solidFill>
                  <a:latin typeface="Microsoft YaHei" panose="020B0503020204020204" charset="-122"/>
                  <a:ea typeface="Microsoft YaHei" panose="020B0503020204020204" charset="-122"/>
                </a:rPr>
                <a:t>ứ</a:t>
              </a:r>
              <a:r>
                <a:rPr lang="zh-CN" altLang="en-US" sz="2600" b="1" dirty="0">
                  <a:solidFill>
                    <a:schemeClr val="accent4">
                      <a:lumMod val="50000"/>
                    </a:schemeClr>
                  </a:solidFill>
                  <a:latin typeface="Microsoft YaHei" panose="020B0503020204020204" charset="-122"/>
                  <a:ea typeface="Microsoft YaHei" panose="020B0503020204020204" charset="-122"/>
                </a:rPr>
                <a:t>c ăn cung cấp năng lượng cho cơ thể hoạt động là phản ứng toả nhiệt. </a:t>
              </a:r>
            </a:p>
            <a:p>
              <a:pPr>
                <a:lnSpc>
                  <a:spcPct val="150000"/>
                </a:lnSpc>
              </a:pPr>
              <a:r>
                <a:rPr lang="zh-CN" altLang="en-US" sz="2600" b="1" dirty="0">
                  <a:solidFill>
                    <a:schemeClr val="accent4">
                      <a:lumMod val="50000"/>
                    </a:schemeClr>
                  </a:solidFill>
                  <a:latin typeface="Microsoft YaHei" panose="020B0503020204020204" charset="-122"/>
                  <a:ea typeface="Microsoft YaHei" panose="020B0503020204020204" charset="-122"/>
                </a:rPr>
                <a:t>Ví dụ khác </a:t>
              </a:r>
              <a:r>
                <a:rPr lang="zh-CN" altLang="en-US" sz="2600" b="1" dirty="0" smtClean="0">
                  <a:solidFill>
                    <a:schemeClr val="accent4">
                      <a:lumMod val="50000"/>
                    </a:schemeClr>
                  </a:solidFill>
                  <a:latin typeface="Microsoft YaHei" panose="020B0503020204020204" charset="-122"/>
                  <a:ea typeface="Microsoft YaHei" panose="020B0503020204020204" charset="-122"/>
                </a:rPr>
                <a:t>v</a:t>
              </a:r>
              <a:r>
                <a:rPr lang="en-US" altLang="zh-CN" sz="2600" b="1" dirty="0" smtClean="0">
                  <a:solidFill>
                    <a:schemeClr val="accent4">
                      <a:lumMod val="50000"/>
                    </a:schemeClr>
                  </a:solidFill>
                  <a:latin typeface="Microsoft YaHei" panose="020B0503020204020204" charset="-122"/>
                  <a:ea typeface="Microsoft YaHei" panose="020B0503020204020204" charset="-122"/>
                </a:rPr>
                <a:t>ề</a:t>
              </a:r>
              <a:r>
                <a:rPr lang="zh-CN" altLang="en-US" sz="2600" b="1" dirty="0" smtClean="0">
                  <a:solidFill>
                    <a:schemeClr val="accent4">
                      <a:lumMod val="50000"/>
                    </a:schemeClr>
                  </a:solidFill>
                  <a:latin typeface="Microsoft YaHei" panose="020B0503020204020204" charset="-122"/>
                  <a:ea typeface="Microsoft YaHei" panose="020B0503020204020204" charset="-122"/>
                </a:rPr>
                <a:t> </a:t>
              </a:r>
              <a:r>
                <a:rPr lang="zh-CN" altLang="en-US" sz="2600" b="1" dirty="0">
                  <a:solidFill>
                    <a:schemeClr val="accent4">
                      <a:lumMod val="50000"/>
                    </a:schemeClr>
                  </a:solidFill>
                  <a:latin typeface="Microsoft YaHei" panose="020B0503020204020204" charset="-122"/>
                  <a:ea typeface="Microsoft YaHei" panose="020B0503020204020204" charset="-122"/>
                </a:rPr>
                <a:t>phản ứng toả nhiệt: đốt cháy than, cồn, gas,...</a:t>
              </a:r>
            </a:p>
          </p:txBody>
        </p:sp>
      </p:grpSp>
      <p:grpSp>
        <p:nvGrpSpPr>
          <p:cNvPr id="41" name="组合 40"/>
          <p:cNvGrpSpPr/>
          <p:nvPr/>
        </p:nvGrpSpPr>
        <p:grpSpPr>
          <a:xfrm>
            <a:off x="2009775" y="3140711"/>
            <a:ext cx="10253980" cy="3763644"/>
            <a:chOff x="1218940" y="2849972"/>
            <a:chExt cx="6828393" cy="804469"/>
          </a:xfrm>
        </p:grpSpPr>
        <p:sp>
          <p:nvSpPr>
            <p:cNvPr id="42" name="五边形 41"/>
            <p:cNvSpPr/>
            <p:nvPr/>
          </p:nvSpPr>
          <p:spPr>
            <a:xfrm>
              <a:off x="1218940" y="2850031"/>
              <a:ext cx="1312788" cy="804410"/>
            </a:xfrm>
            <a:prstGeom prst="homePlate">
              <a:avLst>
                <a:gd name="adj" fmla="val 30537"/>
              </a:avLst>
            </a:prstGeom>
            <a:solidFill>
              <a:srgbClr val="03ADAE"/>
            </a:solidFill>
            <a:ln w="19050">
              <a:solidFill>
                <a:srgbClr val="C4C4C4"/>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lumMod val="65000"/>
                    <a:lumOff val="35000"/>
                  </a:schemeClr>
                </a:solidFill>
              </a:endParaRPr>
            </a:p>
          </p:txBody>
        </p:sp>
        <p:sp>
          <p:nvSpPr>
            <p:cNvPr id="43" name="任意多边形 42"/>
            <p:cNvSpPr/>
            <p:nvPr/>
          </p:nvSpPr>
          <p:spPr>
            <a:xfrm>
              <a:off x="2297664" y="2850001"/>
              <a:ext cx="5687085" cy="804440"/>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solidFill>
                <a:srgbClr val="DDDDDD"/>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lumMod val="65000"/>
                    <a:lumOff val="35000"/>
                  </a:schemeClr>
                </a:solidFill>
              </a:endParaRPr>
            </a:p>
          </p:txBody>
        </p:sp>
        <p:sp>
          <p:nvSpPr>
            <p:cNvPr id="44" name="文本框 18"/>
            <p:cNvSpPr txBox="1"/>
            <p:nvPr/>
          </p:nvSpPr>
          <p:spPr>
            <a:xfrm>
              <a:off x="2565336" y="2849972"/>
              <a:ext cx="5481997" cy="789268"/>
            </a:xfrm>
            <a:prstGeom prst="rect">
              <a:avLst/>
            </a:prstGeom>
            <a:noFill/>
          </p:spPr>
          <p:txBody>
            <a:bodyPr wrap="square" rtlCol="0">
              <a:spAutoFit/>
            </a:bodyPr>
            <a:lstStyle/>
            <a:p>
              <a:pPr>
                <a:lnSpc>
                  <a:spcPct val="150000"/>
                </a:lnSpc>
              </a:pPr>
              <a:r>
                <a:rPr lang="zh-CN" altLang="en-US" sz="2600" b="1" dirty="0">
                  <a:solidFill>
                    <a:schemeClr val="accent4">
                      <a:lumMod val="50000"/>
                    </a:schemeClr>
                  </a:solidFill>
                  <a:latin typeface="Microsoft YaHei" panose="020B0503020204020204" charset="-122"/>
                  <a:ea typeface="Microsoft YaHei" panose="020B0503020204020204" charset="-122"/>
                </a:rPr>
                <a:t>Quá trình nung đá vôi là phản </a:t>
              </a:r>
              <a:r>
                <a:rPr lang="en-US" altLang="zh-CN" sz="2600" b="1" dirty="0">
                  <a:solidFill>
                    <a:schemeClr val="accent4">
                      <a:lumMod val="50000"/>
                    </a:schemeClr>
                  </a:solidFill>
                  <a:latin typeface="Microsoft YaHei" panose="020B0503020204020204" charset="-122"/>
                  <a:ea typeface="Microsoft YaHei" panose="020B0503020204020204" charset="-122"/>
                </a:rPr>
                <a:t>ứ</a:t>
              </a:r>
              <a:r>
                <a:rPr lang="zh-CN" altLang="en-US" sz="2600" b="1" dirty="0">
                  <a:solidFill>
                    <a:schemeClr val="accent4">
                      <a:lumMod val="50000"/>
                    </a:schemeClr>
                  </a:solidFill>
                  <a:latin typeface="Microsoft YaHei" panose="020B0503020204020204" charset="-122"/>
                  <a:ea typeface="Microsoft YaHei" panose="020B0503020204020204" charset="-122"/>
                </a:rPr>
                <a:t>ng thu nhiệt vì c</a:t>
              </a:r>
              <a:r>
                <a:rPr lang="en-US" altLang="zh-CN" sz="2600" b="1" dirty="0">
                  <a:solidFill>
                    <a:schemeClr val="accent4">
                      <a:lumMod val="50000"/>
                    </a:schemeClr>
                  </a:solidFill>
                  <a:latin typeface="Microsoft YaHei" panose="020B0503020204020204" charset="-122"/>
                  <a:ea typeface="Microsoft YaHei" panose="020B0503020204020204" charset="-122"/>
                </a:rPr>
                <a:t>ầ</a:t>
              </a:r>
              <a:r>
                <a:rPr lang="zh-CN" altLang="en-US" sz="2600" b="1" dirty="0">
                  <a:solidFill>
                    <a:schemeClr val="accent4">
                      <a:lumMod val="50000"/>
                    </a:schemeClr>
                  </a:solidFill>
                  <a:latin typeface="Microsoft YaHei" panose="020B0503020204020204" charset="-122"/>
                  <a:ea typeface="Microsoft YaHei" panose="020B0503020204020204" charset="-122"/>
                </a:rPr>
                <a:t>n cung cấp năng lượng từ phản ứng đốt cháy nhiên liệu là than đá. </a:t>
              </a:r>
            </a:p>
            <a:p>
              <a:pPr>
                <a:lnSpc>
                  <a:spcPct val="150000"/>
                </a:lnSpc>
              </a:pPr>
              <a:r>
                <a:rPr lang="zh-CN" altLang="en-US" sz="2600" b="1" dirty="0">
                  <a:solidFill>
                    <a:schemeClr val="accent4">
                      <a:lumMod val="50000"/>
                    </a:schemeClr>
                  </a:solidFill>
                  <a:latin typeface="Microsoft YaHei" panose="020B0503020204020204" charset="-122"/>
                  <a:ea typeface="Microsoft YaHei" panose="020B0503020204020204" charset="-122"/>
                </a:rPr>
                <a:t>Ví dụ về phản ứng thu nhiệt: phản </a:t>
              </a:r>
              <a:r>
                <a:rPr lang="en-US" altLang="zh-CN" sz="2600" b="1" dirty="0">
                  <a:solidFill>
                    <a:schemeClr val="accent4">
                      <a:lumMod val="50000"/>
                    </a:schemeClr>
                  </a:solidFill>
                  <a:latin typeface="Microsoft YaHei" panose="020B0503020204020204" charset="-122"/>
                  <a:ea typeface="Microsoft YaHei" panose="020B0503020204020204" charset="-122"/>
                </a:rPr>
                <a:t>ứ</a:t>
              </a:r>
              <a:r>
                <a:rPr lang="zh-CN" altLang="en-US" sz="2600" b="1" dirty="0">
                  <a:solidFill>
                    <a:schemeClr val="accent4">
                      <a:lumMod val="50000"/>
                    </a:schemeClr>
                  </a:solidFill>
                  <a:latin typeface="Microsoft YaHei" panose="020B0503020204020204" charset="-122"/>
                  <a:ea typeface="Microsoft YaHei" panose="020B0503020204020204" charset="-122"/>
                </a:rPr>
                <a:t>ng ph</a:t>
              </a:r>
              <a:r>
                <a:rPr lang="en-US" altLang="zh-CN" sz="2600" b="1" dirty="0">
                  <a:solidFill>
                    <a:schemeClr val="accent4">
                      <a:lumMod val="50000"/>
                    </a:schemeClr>
                  </a:solidFill>
                  <a:latin typeface="Microsoft YaHei" panose="020B0503020204020204" charset="-122"/>
                  <a:ea typeface="Microsoft YaHei" panose="020B0503020204020204" charset="-122"/>
                </a:rPr>
                <a:t>â</a:t>
              </a:r>
              <a:r>
                <a:rPr lang="zh-CN" altLang="en-US" sz="2600" b="1" dirty="0">
                  <a:solidFill>
                    <a:schemeClr val="accent4">
                      <a:lumMod val="50000"/>
                    </a:schemeClr>
                  </a:solidFill>
                  <a:latin typeface="Microsoft YaHei" panose="020B0503020204020204" charset="-122"/>
                  <a:ea typeface="Microsoft YaHei" panose="020B0503020204020204" charset="-122"/>
                </a:rPr>
                <a:t>n huỷ potassium permanganate, ammonium chloride, aluminium hydroxide,...</a:t>
              </a:r>
            </a:p>
          </p:txBody>
        </p:sp>
      </p:grpSp>
      <p:sp>
        <p:nvSpPr>
          <p:cNvPr id="9" name="Text Box 8"/>
          <p:cNvSpPr txBox="1"/>
          <p:nvPr/>
        </p:nvSpPr>
        <p:spPr>
          <a:xfrm>
            <a:off x="2919095" y="1274445"/>
            <a:ext cx="628650" cy="521970"/>
          </a:xfrm>
          <a:prstGeom prst="rect">
            <a:avLst/>
          </a:prstGeom>
          <a:noFill/>
        </p:spPr>
        <p:txBody>
          <a:bodyPr wrap="square" rtlCol="0">
            <a:spAutoFit/>
          </a:bodyPr>
          <a:lstStyle/>
          <a:p>
            <a:r>
              <a:rPr lang="en-US" sz="2800" b="1"/>
              <a:t>1</a:t>
            </a:r>
          </a:p>
        </p:txBody>
      </p:sp>
      <p:sp>
        <p:nvSpPr>
          <p:cNvPr id="10" name="Text Box 9"/>
          <p:cNvSpPr txBox="1"/>
          <p:nvPr/>
        </p:nvSpPr>
        <p:spPr>
          <a:xfrm>
            <a:off x="2919095" y="4429760"/>
            <a:ext cx="628650" cy="521970"/>
          </a:xfrm>
          <a:prstGeom prst="rect">
            <a:avLst/>
          </a:prstGeom>
          <a:noFill/>
        </p:spPr>
        <p:txBody>
          <a:bodyPr wrap="square" rtlCol="0">
            <a:spAutoFit/>
          </a:bodyPr>
          <a:lstStyle/>
          <a:p>
            <a:r>
              <a:rPr lang="en-US" sz="2800" b="1"/>
              <a:t>2</a:t>
            </a:r>
          </a:p>
        </p:txBody>
      </p:sp>
      <p:pic>
        <p:nvPicPr>
          <p:cNvPr id="35" name="图片 3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7805" y="0"/>
            <a:ext cx="2305050" cy="325945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750" fill="hold"/>
                                        <p:tgtEl>
                                          <p:spTgt spid="31"/>
                                        </p:tgtEl>
                                        <p:attrNameLst>
                                          <p:attrName>ppt_x</p:attrName>
                                        </p:attrNameLst>
                                      </p:cBhvr>
                                      <p:tavLst>
                                        <p:tav tm="0">
                                          <p:val>
                                            <p:strVal val="#ppt_x"/>
                                          </p:val>
                                        </p:tav>
                                        <p:tav tm="100000">
                                          <p:val>
                                            <p:strVal val="#ppt_x"/>
                                          </p:val>
                                        </p:tav>
                                      </p:tavLst>
                                    </p:anim>
                                    <p:anim calcmode="lin" valueType="num">
                                      <p:cBhvr additive="base">
                                        <p:cTn id="8" dur="75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1"/>
                                        </p:tgtEl>
                                        <p:attrNameLst>
                                          <p:attrName>style.visibility</p:attrName>
                                        </p:attrNameLst>
                                      </p:cBhvr>
                                      <p:to>
                                        <p:strVal val="visible"/>
                                      </p:to>
                                    </p:set>
                                    <p:anim calcmode="lin" valueType="num">
                                      <p:cBhvr additive="base">
                                        <p:cTn id="13" dur="500" fill="hold"/>
                                        <p:tgtEl>
                                          <p:spTgt spid="41"/>
                                        </p:tgtEl>
                                        <p:attrNameLst>
                                          <p:attrName>ppt_x</p:attrName>
                                        </p:attrNameLst>
                                      </p:cBhvr>
                                      <p:tavLst>
                                        <p:tav tm="0">
                                          <p:val>
                                            <p:strVal val="#ppt_x"/>
                                          </p:val>
                                        </p:tav>
                                        <p:tav tm="100000">
                                          <p:val>
                                            <p:strVal val="#ppt_x"/>
                                          </p:val>
                                        </p:tav>
                                      </p:tavLst>
                                    </p:anim>
                                    <p:anim calcmode="lin" valueType="num">
                                      <p:cBhvr additive="base">
                                        <p:cTn id="14"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7"/>
          <p:cNvPicPr>
            <a:picLocks noGrp="1" noChangeAspect="1"/>
          </p:cNvPicPr>
          <p:nvPr>
            <p:ph sz="half" idx="1"/>
          </p:nvPr>
        </p:nvPicPr>
        <p:blipFill>
          <a:blip r:embed="rId2"/>
          <a:stretch>
            <a:fillRect/>
          </a:stretch>
        </p:blipFill>
        <p:spPr>
          <a:xfrm>
            <a:off x="2933065" y="3286760"/>
            <a:ext cx="990600" cy="1428750"/>
          </a:xfrm>
          <a:prstGeom prst="rect">
            <a:avLst/>
          </a:prstGeom>
          <a:noFill/>
          <a:ln w="9525">
            <a:noFill/>
          </a:ln>
        </p:spPr>
      </p:pic>
      <p:sp>
        <p:nvSpPr>
          <p:cNvPr id="12" name="圆角矩形 11"/>
          <p:cNvSpPr/>
          <p:nvPr/>
        </p:nvSpPr>
        <p:spPr>
          <a:xfrm>
            <a:off x="140335" y="852805"/>
            <a:ext cx="12049125" cy="5673090"/>
          </a:xfrm>
          <a:prstGeom prst="roundRect">
            <a:avLst/>
          </a:prstGeom>
          <a:solidFill>
            <a:srgbClr val="71BDCD">
              <a:alpha val="75000"/>
            </a:srgb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zh-CN" altLang="en-US" b="1">
                <a:solidFill>
                  <a:srgbClr val="FFFF00"/>
                </a:solidFill>
                <a:sym typeface="+mn-ea"/>
              </a:rPr>
              <a:t>* </a:t>
            </a:r>
            <a:r>
              <a:rPr lang="en-US" altLang="zh-CN" b="1">
                <a:solidFill>
                  <a:srgbClr val="FFFF00"/>
                </a:solidFill>
                <a:sym typeface="+mn-ea"/>
              </a:rPr>
              <a:t>Biến đổi vật lý: </a:t>
            </a:r>
            <a:r>
              <a:rPr lang="en-US" altLang="zh-CN" b="1">
                <a:solidFill>
                  <a:schemeClr val="tx1"/>
                </a:solidFill>
                <a:sym typeface="+mn-ea"/>
              </a:rPr>
              <a:t>không có sự tạo thành chất mới</a:t>
            </a:r>
            <a:endParaRPr lang="zh-CN" altLang="en-US" sz="2800" b="1">
              <a:solidFill>
                <a:schemeClr val="tx1"/>
              </a:solidFill>
            </a:endParaRPr>
          </a:p>
        </p:txBody>
      </p:sp>
      <p:sp>
        <p:nvSpPr>
          <p:cNvPr id="15" name="圆角矩形 14"/>
          <p:cNvSpPr/>
          <p:nvPr/>
        </p:nvSpPr>
        <p:spPr bwMode="auto">
          <a:xfrm>
            <a:off x="4813300" y="29210"/>
            <a:ext cx="3117215" cy="934720"/>
          </a:xfrm>
          <a:prstGeom prst="roundRect">
            <a:avLst>
              <a:gd name="adj" fmla="val 50000"/>
            </a:avLst>
          </a:prstGeom>
          <a:gradFill>
            <a:gsLst>
              <a:gs pos="0">
                <a:srgbClr val="14CD68"/>
              </a:gs>
              <a:gs pos="100000">
                <a:srgbClr val="035C7D"/>
              </a:gs>
            </a:gsLst>
            <a:lin scaled="0"/>
          </a:gradFill>
          <a:ln w="19050" cap="flat" cmpd="sng" algn="ctr">
            <a:noFill/>
            <a:prstDash val="solid"/>
            <a:round/>
            <a:headEnd type="none" w="med" len="med"/>
            <a:tailEnd type="none" w="med" len="med"/>
          </a:ln>
          <a:effectLst/>
        </p:spPr>
        <p:txBody>
          <a:bodyPr vert="horz" wrap="square" lIns="108816" tIns="54408" rIns="108816" bIns="54408" numCol="1" rtlCol="0" anchor="t" anchorCtr="0" compatLnSpc="1"/>
          <a:lstStyle/>
          <a:p>
            <a:pPr algn="ctr" defTabSz="815975"/>
            <a:r>
              <a:rPr lang="en-US" altLang="zh-CN" sz="3200" b="1" dirty="0">
                <a:solidFill>
                  <a:srgbClr val="FF0000"/>
                </a:solidFill>
                <a:latin typeface="Calibri Light" panose="020F0302020204030204" charset="0"/>
                <a:ea typeface="Microsoft YaHei" panose="020B0503020204020204" charset="-122"/>
                <a:cs typeface="Calibri Light" panose="020F0302020204030204" charset="0"/>
              </a:rPr>
              <a:t>KẾT LUẬN</a:t>
            </a:r>
          </a:p>
        </p:txBody>
      </p:sp>
      <p:pic>
        <p:nvPicPr>
          <p:cNvPr id="3081" name="Picture 9" descr="9"/>
          <p:cNvPicPr>
            <a:picLocks noChangeAspect="1"/>
          </p:cNvPicPr>
          <p:nvPr/>
        </p:nvPicPr>
        <p:blipFill>
          <a:blip r:embed="rId3"/>
          <a:stretch>
            <a:fillRect/>
          </a:stretch>
        </p:blipFill>
        <p:spPr>
          <a:xfrm>
            <a:off x="329565" y="852805"/>
            <a:ext cx="7164705" cy="783590"/>
          </a:xfrm>
          <a:prstGeom prst="rect">
            <a:avLst/>
          </a:prstGeom>
          <a:noFill/>
          <a:ln w="9525">
            <a:noFill/>
          </a:ln>
        </p:spPr>
      </p:pic>
      <p:sp>
        <p:nvSpPr>
          <p:cNvPr id="3" name="Text Box 2"/>
          <p:cNvSpPr txBox="1"/>
          <p:nvPr/>
        </p:nvSpPr>
        <p:spPr>
          <a:xfrm>
            <a:off x="541020" y="915670"/>
            <a:ext cx="7394575" cy="521970"/>
          </a:xfrm>
          <a:prstGeom prst="rect">
            <a:avLst/>
          </a:prstGeom>
          <a:noFill/>
        </p:spPr>
        <p:txBody>
          <a:bodyPr wrap="square" rtlCol="0">
            <a:spAutoFit/>
          </a:bodyPr>
          <a:lstStyle/>
          <a:p>
            <a:r>
              <a:rPr lang="en-US" sz="2800" b="1">
                <a:latin typeface="+mj-lt"/>
                <a:cs typeface="+mj-lt"/>
                <a:sym typeface="+mn-ea"/>
              </a:rPr>
              <a:t>I. BIẾN ĐỔI VẬT LÝ VÀ BIẾN ĐỔI HÓA HỌC</a:t>
            </a:r>
            <a:endParaRPr lang="en-US" sz="2800" b="1">
              <a:latin typeface="+mj-lt"/>
              <a:cs typeface="+mj-lt"/>
            </a:endParaRPr>
          </a:p>
        </p:txBody>
      </p:sp>
      <p:pic>
        <p:nvPicPr>
          <p:cNvPr id="4" name="Picture 9" descr="9"/>
          <p:cNvPicPr>
            <a:picLocks noGrp="1" noChangeAspect="1"/>
          </p:cNvPicPr>
          <p:nvPr>
            <p:ph sz="half" idx="2"/>
          </p:nvPr>
        </p:nvPicPr>
        <p:blipFill>
          <a:blip r:embed="rId3"/>
          <a:stretch>
            <a:fillRect/>
          </a:stretch>
        </p:blipFill>
        <p:spPr>
          <a:xfrm>
            <a:off x="329565" y="1444625"/>
            <a:ext cx="6996430" cy="777875"/>
          </a:xfrm>
          <a:prstGeom prst="rect">
            <a:avLst/>
          </a:prstGeom>
          <a:noFill/>
          <a:ln w="9525">
            <a:noFill/>
          </a:ln>
        </p:spPr>
      </p:pic>
      <p:sp>
        <p:nvSpPr>
          <p:cNvPr id="6" name="Text Box 5"/>
          <p:cNvSpPr txBox="1"/>
          <p:nvPr/>
        </p:nvSpPr>
        <p:spPr>
          <a:xfrm>
            <a:off x="607060" y="1444625"/>
            <a:ext cx="3986530" cy="521970"/>
          </a:xfrm>
          <a:prstGeom prst="rect">
            <a:avLst/>
          </a:prstGeom>
          <a:noFill/>
        </p:spPr>
        <p:txBody>
          <a:bodyPr wrap="square" rtlCol="0">
            <a:spAutoFit/>
          </a:bodyPr>
          <a:lstStyle/>
          <a:p>
            <a:r>
              <a:rPr lang="en-US" sz="2800" b="1">
                <a:latin typeface="+mj-lt"/>
                <a:cs typeface="+mj-lt"/>
                <a:sym typeface="+mn-ea"/>
              </a:rPr>
              <a:t>II. PHẢN ỨNG HÓA HỌC</a:t>
            </a:r>
            <a:endParaRPr lang="en-US" sz="2800" b="1">
              <a:latin typeface="+mj-lt"/>
              <a:cs typeface="+mj-lt"/>
            </a:endParaRPr>
          </a:p>
        </p:txBody>
      </p:sp>
      <p:pic>
        <p:nvPicPr>
          <p:cNvPr id="8" name="Picture 6" descr="7"/>
          <p:cNvPicPr>
            <a:picLocks noChangeAspect="1"/>
          </p:cNvPicPr>
          <p:nvPr/>
        </p:nvPicPr>
        <p:blipFill>
          <a:blip r:embed="rId2"/>
          <a:stretch>
            <a:fillRect/>
          </a:stretch>
        </p:blipFill>
        <p:spPr>
          <a:xfrm>
            <a:off x="142875" y="29210"/>
            <a:ext cx="1082040" cy="1060450"/>
          </a:xfrm>
          <a:prstGeom prst="rect">
            <a:avLst/>
          </a:prstGeom>
          <a:noFill/>
          <a:ln w="9525">
            <a:noFill/>
          </a:ln>
        </p:spPr>
      </p:pic>
      <p:sp>
        <p:nvSpPr>
          <p:cNvPr id="5" name="Rounded Rectangle 4"/>
          <p:cNvSpPr/>
          <p:nvPr/>
        </p:nvSpPr>
        <p:spPr>
          <a:xfrm>
            <a:off x="541020" y="3390900"/>
            <a:ext cx="11648440" cy="12065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l"/>
            <a:r>
              <a:rPr lang="en-US" sz="2800">
                <a:solidFill>
                  <a:schemeClr val="accent6">
                    <a:lumMod val="50000"/>
                  </a:schemeClr>
                </a:solidFill>
              </a:rPr>
              <a:t>- Phản ứng tỏa nhiệt giải phóng năng lượng (dạng nhiệt) ra môi trường</a:t>
            </a:r>
          </a:p>
          <a:p>
            <a:pPr algn="l"/>
            <a:r>
              <a:rPr lang="en-US" sz="2800">
                <a:solidFill>
                  <a:schemeClr val="accent6">
                    <a:lumMod val="50000"/>
                  </a:schemeClr>
                </a:solidFill>
              </a:rPr>
              <a:t>- Phản ứng thu nhiệt nhận năng lượng (dạng nhiệt) từ môi trường trong suốt quá trình phản ứng.</a:t>
            </a:r>
          </a:p>
        </p:txBody>
      </p:sp>
      <p:pic>
        <p:nvPicPr>
          <p:cNvPr id="9" name="Picture 9" descr="9"/>
          <p:cNvPicPr>
            <a:picLocks noChangeAspect="1"/>
          </p:cNvPicPr>
          <p:nvPr/>
        </p:nvPicPr>
        <p:blipFill>
          <a:blip r:embed="rId3"/>
          <a:stretch>
            <a:fillRect/>
          </a:stretch>
        </p:blipFill>
        <p:spPr>
          <a:xfrm>
            <a:off x="329565" y="2072640"/>
            <a:ext cx="8152765" cy="777875"/>
          </a:xfrm>
          <a:prstGeom prst="rect">
            <a:avLst/>
          </a:prstGeom>
          <a:noFill/>
          <a:ln w="9525">
            <a:noFill/>
          </a:ln>
        </p:spPr>
      </p:pic>
      <p:sp>
        <p:nvSpPr>
          <p:cNvPr id="10" name="Text Box 9"/>
          <p:cNvSpPr txBox="1"/>
          <p:nvPr/>
        </p:nvSpPr>
        <p:spPr>
          <a:xfrm>
            <a:off x="607060" y="2101215"/>
            <a:ext cx="7555865" cy="521970"/>
          </a:xfrm>
          <a:prstGeom prst="rect">
            <a:avLst/>
          </a:prstGeom>
          <a:noFill/>
        </p:spPr>
        <p:txBody>
          <a:bodyPr wrap="square" rtlCol="0">
            <a:spAutoFit/>
          </a:bodyPr>
          <a:lstStyle/>
          <a:p>
            <a:r>
              <a:rPr lang="en-US" sz="2800" b="1">
                <a:latin typeface="+mj-lt"/>
                <a:cs typeface="+mj-lt"/>
                <a:sym typeface="+mn-ea"/>
              </a:rPr>
              <a:t>III. NĂNG LƯỢNG CỦA PHẢN ỨNG HÓA HỌC</a:t>
            </a:r>
            <a:endParaRPr lang="en-US" sz="2800" b="1">
              <a:latin typeface="+mj-lt"/>
              <a:cs typeface="+mj-lt"/>
            </a:endParaRPr>
          </a:p>
        </p:txBody>
      </p:sp>
      <p:sp>
        <p:nvSpPr>
          <p:cNvPr id="11" name="圆角矩形 25"/>
          <p:cNvSpPr/>
          <p:nvPr/>
        </p:nvSpPr>
        <p:spPr>
          <a:xfrm>
            <a:off x="541020" y="2778125"/>
            <a:ext cx="8401050" cy="504190"/>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23850"/>
            <a:r>
              <a:rPr lang="en-US" altLang="zh-CN" sz="2400" b="1" dirty="0">
                <a:solidFill>
                  <a:srgbClr val="FF0000"/>
                </a:solidFill>
                <a:latin typeface="Microsoft YaHei" panose="020B0503020204020204" charset="-122"/>
                <a:ea typeface="Microsoft YaHei" panose="020B0503020204020204" charset="-122"/>
              </a:rPr>
              <a:t>1. </a:t>
            </a:r>
            <a:r>
              <a:rPr lang="en-US" altLang="zh-CN" sz="2800" b="1" dirty="0">
                <a:solidFill>
                  <a:srgbClr val="FF0000"/>
                </a:solidFill>
                <a:latin typeface="Microsoft YaHei" panose="020B0503020204020204" charset="-122"/>
                <a:ea typeface="Microsoft YaHei" panose="020B0503020204020204" charset="-122"/>
                <a:sym typeface="+mn-ea"/>
              </a:rPr>
              <a:t>Phản ứng tỏa nhiệt, phản ứng thu nhiệt</a:t>
            </a:r>
            <a:r>
              <a:rPr lang="en-US" altLang="zh-CN" sz="2800" b="1" dirty="0">
                <a:solidFill>
                  <a:srgbClr val="FF0000"/>
                </a:solidFill>
                <a:latin typeface="Microsoft YaHei" panose="020B0503020204020204" charset="-122"/>
                <a:ea typeface="Microsoft YaHei" panose="020B0503020204020204" charset="-122"/>
              </a:rPr>
              <a:t>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7" presetClass="entr" presetSubtype="4" fill="hold" grpId="2"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0" fill="hold"/>
                                        <p:tgtEl>
                                          <p:spTgt spid="5"/>
                                        </p:tgtEl>
                                        <p:attrNameLst>
                                          <p:attrName>ppt_x</p:attrName>
                                        </p:attrNameLst>
                                      </p:cBhvr>
                                      <p:tavLst>
                                        <p:tav tm="0">
                                          <p:val>
                                            <p:strVal val="#ppt_x"/>
                                          </p:val>
                                        </p:tav>
                                        <p:tav tm="100000">
                                          <p:val>
                                            <p:strVal val="#ppt_x"/>
                                          </p:val>
                                        </p:tav>
                                      </p:tavLst>
                                    </p:anim>
                                    <p:anim calcmode="lin" valueType="num">
                                      <p:cBhvr additive="base">
                                        <p:cTn id="20" dur="5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P spid="12" grpId="1" animBg="1"/>
      <p:bldP spid="15" grpId="0" bldLvl="0" animBg="1"/>
      <p:bldP spid="15" grpId="1" animBg="1"/>
      <p:bldP spid="5" grpId="1" animBg="1"/>
      <p:bldP spid="5" grpId="2" animBg="1"/>
      <p:bldP spid="10" grpId="0"/>
      <p:bldP spid="11" grpId="0" bldLvl="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grpSp>
        <p:nvGrpSpPr>
          <p:cNvPr id="14" name="组合 13"/>
          <p:cNvGrpSpPr/>
          <p:nvPr/>
        </p:nvGrpSpPr>
        <p:grpSpPr>
          <a:xfrm>
            <a:off x="2528570" y="342900"/>
            <a:ext cx="7660005" cy="1200150"/>
            <a:chOff x="4838820" y="2375552"/>
            <a:chExt cx="5544616" cy="1200507"/>
          </a:xfrm>
        </p:grpSpPr>
        <p:sp>
          <p:nvSpPr>
            <p:cNvPr id="10" name="矩形 3"/>
            <p:cNvSpPr/>
            <p:nvPr/>
          </p:nvSpPr>
          <p:spPr>
            <a:xfrm>
              <a:off x="4838820" y="2375552"/>
              <a:ext cx="5544616" cy="1200507"/>
            </a:xfrm>
            <a:custGeom>
              <a:avLst/>
              <a:gdLst/>
              <a:ahLst/>
              <a:cxnLst/>
              <a:rect l="l" t="t" r="r" b="b"/>
              <a:pathLst>
                <a:path w="6025861" h="1158747">
                  <a:moveTo>
                    <a:pt x="575194" y="0"/>
                  </a:moveTo>
                  <a:lnTo>
                    <a:pt x="1992514" y="0"/>
                  </a:lnTo>
                  <a:lnTo>
                    <a:pt x="4154179" y="0"/>
                  </a:lnTo>
                  <a:lnTo>
                    <a:pt x="5571499" y="0"/>
                  </a:lnTo>
                  <a:lnTo>
                    <a:pt x="5571499" y="474"/>
                  </a:lnTo>
                  <a:lnTo>
                    <a:pt x="5639364" y="474"/>
                  </a:lnTo>
                  <a:cubicBezTo>
                    <a:pt x="5661410" y="0"/>
                    <a:pt x="5683924" y="5211"/>
                    <a:pt x="5704562" y="17528"/>
                  </a:cubicBezTo>
                  <a:cubicBezTo>
                    <a:pt x="5723793" y="28424"/>
                    <a:pt x="5739272" y="44057"/>
                    <a:pt x="5749591" y="62533"/>
                  </a:cubicBezTo>
                  <a:lnTo>
                    <a:pt x="6008038" y="514473"/>
                  </a:lnTo>
                  <a:cubicBezTo>
                    <a:pt x="6019294" y="533422"/>
                    <a:pt x="6025861" y="555687"/>
                    <a:pt x="6025861" y="579374"/>
                  </a:cubicBezTo>
                  <a:cubicBezTo>
                    <a:pt x="6025861" y="603534"/>
                    <a:pt x="6019294" y="625799"/>
                    <a:pt x="6007568" y="644749"/>
                  </a:cubicBezTo>
                  <a:lnTo>
                    <a:pt x="5749591" y="1096688"/>
                  </a:lnTo>
                  <a:cubicBezTo>
                    <a:pt x="5738803" y="1114690"/>
                    <a:pt x="5723793" y="1130324"/>
                    <a:pt x="5704562" y="1141693"/>
                  </a:cubicBezTo>
                  <a:cubicBezTo>
                    <a:pt x="5684393" y="1153536"/>
                    <a:pt x="5662348" y="1158747"/>
                    <a:pt x="5640302" y="1158273"/>
                  </a:cubicBezTo>
                  <a:lnTo>
                    <a:pt x="5571499" y="1158273"/>
                  </a:lnTo>
                  <a:lnTo>
                    <a:pt x="5571499" y="1158747"/>
                  </a:lnTo>
                  <a:lnTo>
                    <a:pt x="4154179" y="1158747"/>
                  </a:lnTo>
                  <a:lnTo>
                    <a:pt x="1992514" y="1158747"/>
                  </a:lnTo>
                  <a:lnTo>
                    <a:pt x="575194" y="1158747"/>
                  </a:lnTo>
                  <a:lnTo>
                    <a:pt x="575194" y="1158273"/>
                  </a:lnTo>
                  <a:lnTo>
                    <a:pt x="382745" y="1158273"/>
                  </a:lnTo>
                  <a:cubicBezTo>
                    <a:pt x="362107" y="1158273"/>
                    <a:pt x="340530" y="1153062"/>
                    <a:pt x="321299" y="1141693"/>
                  </a:cubicBezTo>
                  <a:cubicBezTo>
                    <a:pt x="302069" y="1130324"/>
                    <a:pt x="286590" y="1114690"/>
                    <a:pt x="276270" y="1096215"/>
                  </a:cubicBezTo>
                  <a:lnTo>
                    <a:pt x="16886" y="642380"/>
                  </a:lnTo>
                  <a:cubicBezTo>
                    <a:pt x="6098" y="623904"/>
                    <a:pt x="0" y="602587"/>
                    <a:pt x="0" y="579374"/>
                  </a:cubicBezTo>
                  <a:cubicBezTo>
                    <a:pt x="0" y="556161"/>
                    <a:pt x="6098" y="534843"/>
                    <a:pt x="16886" y="515894"/>
                  </a:cubicBezTo>
                  <a:lnTo>
                    <a:pt x="275332" y="63954"/>
                  </a:lnTo>
                  <a:cubicBezTo>
                    <a:pt x="286120" y="45478"/>
                    <a:pt x="301599" y="28898"/>
                    <a:pt x="321299" y="17528"/>
                  </a:cubicBezTo>
                  <a:cubicBezTo>
                    <a:pt x="339592" y="6633"/>
                    <a:pt x="359762" y="948"/>
                    <a:pt x="379930" y="474"/>
                  </a:cubicBezTo>
                  <a:lnTo>
                    <a:pt x="575194" y="474"/>
                  </a:lnTo>
                  <a:close/>
                </a:path>
              </a:pathLst>
            </a:custGeom>
            <a:solidFill>
              <a:srgbClr val="2DB2A4"/>
            </a:solidFill>
            <a:ln w="9525">
              <a:noFill/>
            </a:ln>
            <a:effectLst>
              <a:outerShdw blurRad="431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3"/>
            <p:cNvSpPr/>
            <p:nvPr/>
          </p:nvSpPr>
          <p:spPr>
            <a:xfrm>
              <a:off x="4945460" y="2471749"/>
              <a:ext cx="5328592" cy="1008112"/>
            </a:xfrm>
            <a:custGeom>
              <a:avLst/>
              <a:gdLst/>
              <a:ahLst/>
              <a:cxnLst/>
              <a:rect l="l" t="t" r="r" b="b"/>
              <a:pathLst>
                <a:path w="6025861" h="1158747">
                  <a:moveTo>
                    <a:pt x="575194" y="0"/>
                  </a:moveTo>
                  <a:lnTo>
                    <a:pt x="1992514" y="0"/>
                  </a:lnTo>
                  <a:lnTo>
                    <a:pt x="4154179" y="0"/>
                  </a:lnTo>
                  <a:lnTo>
                    <a:pt x="5571499" y="0"/>
                  </a:lnTo>
                  <a:lnTo>
                    <a:pt x="5571499" y="474"/>
                  </a:lnTo>
                  <a:lnTo>
                    <a:pt x="5639364" y="474"/>
                  </a:lnTo>
                  <a:cubicBezTo>
                    <a:pt x="5661410" y="0"/>
                    <a:pt x="5683924" y="5211"/>
                    <a:pt x="5704562" y="17528"/>
                  </a:cubicBezTo>
                  <a:cubicBezTo>
                    <a:pt x="5723793" y="28424"/>
                    <a:pt x="5739272" y="44057"/>
                    <a:pt x="5749591" y="62533"/>
                  </a:cubicBezTo>
                  <a:lnTo>
                    <a:pt x="6008038" y="514473"/>
                  </a:lnTo>
                  <a:cubicBezTo>
                    <a:pt x="6019294" y="533422"/>
                    <a:pt x="6025861" y="555687"/>
                    <a:pt x="6025861" y="579374"/>
                  </a:cubicBezTo>
                  <a:cubicBezTo>
                    <a:pt x="6025861" y="603534"/>
                    <a:pt x="6019294" y="625799"/>
                    <a:pt x="6007568" y="644749"/>
                  </a:cubicBezTo>
                  <a:lnTo>
                    <a:pt x="5749591" y="1096688"/>
                  </a:lnTo>
                  <a:cubicBezTo>
                    <a:pt x="5738803" y="1114690"/>
                    <a:pt x="5723793" y="1130324"/>
                    <a:pt x="5704562" y="1141693"/>
                  </a:cubicBezTo>
                  <a:cubicBezTo>
                    <a:pt x="5684393" y="1153536"/>
                    <a:pt x="5662348" y="1158747"/>
                    <a:pt x="5640302" y="1158273"/>
                  </a:cubicBezTo>
                  <a:lnTo>
                    <a:pt x="5571499" y="1158273"/>
                  </a:lnTo>
                  <a:lnTo>
                    <a:pt x="5571499" y="1158747"/>
                  </a:lnTo>
                  <a:lnTo>
                    <a:pt x="4154179" y="1158747"/>
                  </a:lnTo>
                  <a:lnTo>
                    <a:pt x="1992514" y="1158747"/>
                  </a:lnTo>
                  <a:lnTo>
                    <a:pt x="575194" y="1158747"/>
                  </a:lnTo>
                  <a:lnTo>
                    <a:pt x="575194" y="1158273"/>
                  </a:lnTo>
                  <a:lnTo>
                    <a:pt x="382745" y="1158273"/>
                  </a:lnTo>
                  <a:cubicBezTo>
                    <a:pt x="362107" y="1158273"/>
                    <a:pt x="340530" y="1153062"/>
                    <a:pt x="321299" y="1141693"/>
                  </a:cubicBezTo>
                  <a:cubicBezTo>
                    <a:pt x="302069" y="1130324"/>
                    <a:pt x="286590" y="1114690"/>
                    <a:pt x="276270" y="1096215"/>
                  </a:cubicBezTo>
                  <a:lnTo>
                    <a:pt x="16886" y="642380"/>
                  </a:lnTo>
                  <a:cubicBezTo>
                    <a:pt x="6098" y="623904"/>
                    <a:pt x="0" y="602587"/>
                    <a:pt x="0" y="579374"/>
                  </a:cubicBezTo>
                  <a:cubicBezTo>
                    <a:pt x="0" y="556161"/>
                    <a:pt x="6098" y="534843"/>
                    <a:pt x="16886" y="515894"/>
                  </a:cubicBezTo>
                  <a:lnTo>
                    <a:pt x="275332" y="63954"/>
                  </a:lnTo>
                  <a:cubicBezTo>
                    <a:pt x="286120" y="45478"/>
                    <a:pt x="301599" y="28898"/>
                    <a:pt x="321299" y="17528"/>
                  </a:cubicBezTo>
                  <a:cubicBezTo>
                    <a:pt x="339592" y="6633"/>
                    <a:pt x="359762" y="948"/>
                    <a:pt x="379930" y="474"/>
                  </a:cubicBezTo>
                  <a:lnTo>
                    <a:pt x="575194" y="474"/>
                  </a:lnTo>
                  <a:close/>
                </a:path>
              </a:pathLst>
            </a:custGeom>
            <a:blipFill>
              <a:blip r:embed="rId3"/>
              <a:stretch>
                <a:fillRect/>
              </a:stretch>
            </a:blipFill>
            <a:ln w="952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 name="组合 1"/>
          <p:cNvGrpSpPr/>
          <p:nvPr/>
        </p:nvGrpSpPr>
        <p:grpSpPr>
          <a:xfrm>
            <a:off x="1592454" y="217402"/>
            <a:ext cx="1610563" cy="1452100"/>
            <a:chOff x="2713211" y="1988840"/>
            <a:chExt cx="1610824" cy="1452335"/>
          </a:xfrm>
        </p:grpSpPr>
        <p:sp>
          <p:nvSpPr>
            <p:cNvPr id="3" name="Freeform 5"/>
            <p:cNvSpPr/>
            <p:nvPr/>
          </p:nvSpPr>
          <p:spPr bwMode="auto">
            <a:xfrm>
              <a:off x="2713211" y="1988840"/>
              <a:ext cx="1610824" cy="145233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2DB2A4"/>
            </a:solidFill>
            <a:ln w="9525" cap="flat">
              <a:noFill/>
              <a:prstDash val="solid"/>
              <a:miter lim="800000"/>
            </a:ln>
            <a:effectLst>
              <a:outerShdw blurRad="431800" dist="88900" dir="2700000" algn="tl" rotWithShape="0">
                <a:prstClr val="black">
                  <a:alpha val="40000"/>
                </a:prstClr>
              </a:outerShdw>
            </a:effectLst>
          </p:spPr>
          <p:txBody>
            <a:bodyPr vert="horz" wrap="square" lIns="91425" tIns="45712" rIns="91425" bIns="45712" numCol="1" anchor="t" anchorCtr="0" compatLnSpc="1"/>
            <a:lstStyle/>
            <a:p>
              <a:endParaRPr lang="zh-CN" altLang="en-US"/>
            </a:p>
          </p:txBody>
        </p:sp>
        <p:sp>
          <p:nvSpPr>
            <p:cNvPr id="4" name="Freeform 5"/>
            <p:cNvSpPr/>
            <p:nvPr/>
          </p:nvSpPr>
          <p:spPr bwMode="auto">
            <a:xfrm>
              <a:off x="2838739" y="2087520"/>
              <a:ext cx="1359768" cy="125497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blipFill>
              <a:blip r:embed="rId3"/>
              <a:stretch>
                <a:fillRect l="-167158" t="-31921" r="-198372" b="-151558"/>
              </a:stretch>
            </a:blipFill>
            <a:ln w="9525" cap="flat">
              <a:noFill/>
              <a:prstDash val="solid"/>
              <a:miter lim="800000"/>
            </a:ln>
            <a:effectLst>
              <a:outerShdw blurRad="50800" dist="38100" dir="2700000" algn="tl" rotWithShape="0">
                <a:prstClr val="black">
                  <a:alpha val="40000"/>
                </a:prstClr>
              </a:outerShdw>
            </a:effectLst>
          </p:spPr>
          <p:txBody>
            <a:bodyPr vert="horz" wrap="square" lIns="91425" tIns="45712" rIns="91425" bIns="45712" numCol="1" anchor="t" anchorCtr="0" compatLnSpc="1"/>
            <a:lstStyle/>
            <a:p>
              <a:endParaRPr lang="zh-CN" altLang="en-US"/>
            </a:p>
          </p:txBody>
        </p:sp>
      </p:grpSp>
      <p:sp>
        <p:nvSpPr>
          <p:cNvPr id="12" name="文本框 52"/>
          <p:cNvSpPr txBox="1"/>
          <p:nvPr/>
        </p:nvSpPr>
        <p:spPr>
          <a:xfrm>
            <a:off x="1542415" y="466090"/>
            <a:ext cx="1610360" cy="645160"/>
          </a:xfrm>
          <a:prstGeom prst="rect">
            <a:avLst/>
          </a:prstGeom>
          <a:noFill/>
        </p:spPr>
        <p:txBody>
          <a:bodyPr wrap="square" rtlCol="0">
            <a:spAutoFit/>
          </a:bodyPr>
          <a:lstStyle/>
          <a:p>
            <a:pPr algn="ctr"/>
            <a:r>
              <a:rPr lang="en-US" altLang="zh-CN" sz="3600" b="1" dirty="0">
                <a:solidFill>
                  <a:srgbClr val="F77A08"/>
                </a:solidFill>
                <a:latin typeface="Microsoft YaHei" panose="020B0503020204020204" charset="-122"/>
                <a:ea typeface="Microsoft YaHei" panose="020B0503020204020204" charset="-122"/>
              </a:rPr>
              <a:t>III.</a:t>
            </a:r>
          </a:p>
        </p:txBody>
      </p:sp>
      <p:sp>
        <p:nvSpPr>
          <p:cNvPr id="26" name="圆角矩形 25"/>
          <p:cNvSpPr/>
          <p:nvPr/>
        </p:nvSpPr>
        <p:spPr>
          <a:xfrm>
            <a:off x="3662680" y="1835150"/>
            <a:ext cx="8401050" cy="504190"/>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23850"/>
            <a:r>
              <a:rPr lang="en-US" altLang="zh-CN" sz="2400" b="1" dirty="0">
                <a:solidFill>
                  <a:schemeClr val="accent6">
                    <a:lumMod val="50000"/>
                  </a:schemeClr>
                </a:solidFill>
                <a:latin typeface="Microsoft YaHei" panose="020B0503020204020204" charset="-122"/>
                <a:ea typeface="Microsoft YaHei" panose="020B0503020204020204" charset="-122"/>
              </a:rPr>
              <a:t>      </a:t>
            </a:r>
            <a:r>
              <a:rPr lang="en-US" altLang="zh-CN" sz="2800" b="1" dirty="0">
                <a:solidFill>
                  <a:schemeClr val="accent6">
                    <a:lumMod val="50000"/>
                  </a:schemeClr>
                </a:solidFill>
                <a:latin typeface="Microsoft YaHei" panose="020B0503020204020204" charset="-122"/>
                <a:ea typeface="Microsoft YaHei" panose="020B0503020204020204" charset="-122"/>
              </a:rPr>
              <a:t> </a:t>
            </a:r>
            <a:r>
              <a:rPr lang="en-US" altLang="zh-CN" sz="2800" b="1" dirty="0">
                <a:solidFill>
                  <a:schemeClr val="accent6">
                    <a:lumMod val="50000"/>
                  </a:schemeClr>
                </a:solidFill>
                <a:latin typeface="Microsoft YaHei" panose="020B0503020204020204" charset="-122"/>
                <a:ea typeface="Microsoft YaHei" panose="020B0503020204020204" charset="-122"/>
                <a:sym typeface="+mn-ea"/>
              </a:rPr>
              <a:t>Phản ứng tỏa nhiệt, phản ứng thu nhiệt</a:t>
            </a:r>
            <a:r>
              <a:rPr lang="en-US" altLang="zh-CN" sz="2800" b="1" dirty="0">
                <a:solidFill>
                  <a:schemeClr val="accent6">
                    <a:lumMod val="50000"/>
                  </a:schemeClr>
                </a:solidFill>
                <a:latin typeface="Microsoft YaHei" panose="020B0503020204020204" charset="-122"/>
                <a:ea typeface="Microsoft YaHei" panose="020B0503020204020204" charset="-122"/>
              </a:rPr>
              <a:t> :</a:t>
            </a:r>
          </a:p>
        </p:txBody>
      </p:sp>
      <p:sp>
        <p:nvSpPr>
          <p:cNvPr id="45" name="圆角矩形 44"/>
          <p:cNvSpPr/>
          <p:nvPr/>
        </p:nvSpPr>
        <p:spPr>
          <a:xfrm>
            <a:off x="2295394" y="1678305"/>
            <a:ext cx="2301280" cy="484545"/>
          </a:xfrm>
          <a:prstGeom prst="roundRect">
            <a:avLst>
              <a:gd name="adj" fmla="val 9725"/>
            </a:avLst>
          </a:prstGeom>
          <a:solidFill>
            <a:srgbClr val="2DB2A4"/>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chemeClr val="bg1"/>
                </a:solidFill>
                <a:latin typeface="Impact" panose="020B0806030902050204" charset="0"/>
                <a:ea typeface="Microsoft YaHei" panose="020B0503020204020204" charset="-122"/>
              </a:rPr>
              <a:t>1</a:t>
            </a:r>
            <a:endParaRPr lang="zh-CN" altLang="en-US" sz="2400" dirty="0">
              <a:solidFill>
                <a:schemeClr val="bg1"/>
              </a:solidFill>
              <a:latin typeface="Impact" panose="020B0806030902050204" charset="0"/>
              <a:ea typeface="Microsoft YaHei" panose="020B0503020204020204" charset="-122"/>
            </a:endParaRPr>
          </a:p>
        </p:txBody>
      </p:sp>
      <p:sp>
        <p:nvSpPr>
          <p:cNvPr id="5" name="文本框 52"/>
          <p:cNvSpPr txBox="1"/>
          <p:nvPr/>
        </p:nvSpPr>
        <p:spPr>
          <a:xfrm>
            <a:off x="3302000" y="681990"/>
            <a:ext cx="6263005" cy="521970"/>
          </a:xfrm>
          <a:prstGeom prst="rect">
            <a:avLst/>
          </a:prstGeom>
          <a:noFill/>
        </p:spPr>
        <p:txBody>
          <a:bodyPr wrap="square" rtlCol="0">
            <a:spAutoFit/>
          </a:bodyPr>
          <a:lstStyle/>
          <a:p>
            <a:pPr algn="ctr"/>
            <a:r>
              <a:rPr lang="en-US" altLang="zh-CN" sz="2800" b="1" dirty="0">
                <a:solidFill>
                  <a:schemeClr val="accent5">
                    <a:lumMod val="75000"/>
                  </a:schemeClr>
                </a:solidFill>
                <a:latin typeface="Arial" panose="020B0604020202020204" pitchFamily="34" charset="0"/>
                <a:ea typeface="Microsoft YaHei" panose="020B0503020204020204" charset="-122"/>
                <a:cs typeface="Arial" panose="020B0604020202020204" pitchFamily="34" charset="0"/>
                <a:sym typeface="+mn-ea"/>
              </a:rPr>
              <a:t>Năng lượng của phản ứng hóa học</a:t>
            </a:r>
          </a:p>
        </p:txBody>
      </p:sp>
      <p:sp>
        <p:nvSpPr>
          <p:cNvPr id="6" name="圆角矩形 44"/>
          <p:cNvSpPr/>
          <p:nvPr/>
        </p:nvSpPr>
        <p:spPr>
          <a:xfrm>
            <a:off x="2295394" y="2393950"/>
            <a:ext cx="2301280" cy="484545"/>
          </a:xfrm>
          <a:prstGeom prst="roundRect">
            <a:avLst>
              <a:gd name="adj" fmla="val 9725"/>
            </a:avLst>
          </a:prstGeom>
          <a:solidFill>
            <a:srgbClr val="2DB2A4"/>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chemeClr val="bg1"/>
                </a:solidFill>
                <a:latin typeface="Impact" panose="020B0806030902050204" charset="0"/>
                <a:ea typeface="Microsoft YaHei" panose="020B0503020204020204" charset="-122"/>
              </a:rPr>
              <a:t>2</a:t>
            </a:r>
          </a:p>
        </p:txBody>
      </p:sp>
      <p:sp>
        <p:nvSpPr>
          <p:cNvPr id="7" name="圆角矩形 25"/>
          <p:cNvSpPr/>
          <p:nvPr/>
        </p:nvSpPr>
        <p:spPr>
          <a:xfrm>
            <a:off x="3662680" y="2631440"/>
            <a:ext cx="7732395" cy="504190"/>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23850"/>
            <a:r>
              <a:rPr lang="en-US" altLang="zh-CN" sz="2400" b="1" dirty="0">
                <a:solidFill>
                  <a:schemeClr val="accent6">
                    <a:lumMod val="50000"/>
                  </a:schemeClr>
                </a:solidFill>
                <a:latin typeface="Microsoft YaHei" panose="020B0503020204020204" charset="-122"/>
                <a:ea typeface="Microsoft YaHei" panose="020B0503020204020204" charset="-122"/>
              </a:rPr>
              <a:t>      </a:t>
            </a:r>
            <a:r>
              <a:rPr lang="en-US" altLang="zh-CN" sz="2800" b="1" dirty="0">
                <a:solidFill>
                  <a:schemeClr val="accent6">
                    <a:lumMod val="50000"/>
                  </a:schemeClr>
                </a:solidFill>
                <a:latin typeface="Microsoft YaHei" panose="020B0503020204020204" charset="-122"/>
                <a:ea typeface="Microsoft YaHei" panose="020B0503020204020204" charset="-122"/>
              </a:rPr>
              <a:t> Ứng dụng của p</a:t>
            </a:r>
            <a:r>
              <a:rPr lang="en-US" altLang="zh-CN" sz="2800" b="1" dirty="0">
                <a:solidFill>
                  <a:schemeClr val="accent6">
                    <a:lumMod val="50000"/>
                  </a:schemeClr>
                </a:solidFill>
                <a:latin typeface="Microsoft YaHei" panose="020B0503020204020204" charset="-122"/>
                <a:ea typeface="Microsoft YaHei" panose="020B0503020204020204" charset="-122"/>
                <a:sym typeface="+mn-ea"/>
              </a:rPr>
              <a:t>hản ứng tỏa nhiệt </a:t>
            </a:r>
            <a:r>
              <a:rPr lang="en-US" altLang="zh-CN" sz="2800" b="1" dirty="0">
                <a:solidFill>
                  <a:schemeClr val="accent6">
                    <a:lumMod val="50000"/>
                  </a:schemeClr>
                </a:solidFill>
                <a:latin typeface="Microsoft YaHei" panose="020B0503020204020204" charset="-122"/>
                <a:ea typeface="Microsoft YaHei" panose="020B0503020204020204" charset="-122"/>
              </a:rPr>
              <a:t>:</a:t>
            </a:r>
          </a:p>
        </p:txBody>
      </p:sp>
    </p:spTree>
  </p:cSld>
  <p:clrMapOvr>
    <a:masterClrMapping/>
  </p:clrMapOvr>
  <p:transition>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dissolv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1477645" y="159385"/>
            <a:ext cx="8364220" cy="829945"/>
          </a:xfrm>
          <a:prstGeom prst="rect">
            <a:avLst/>
          </a:prstGeom>
          <a:noFill/>
          <a:ln w="9525">
            <a:noFill/>
          </a:ln>
        </p:spPr>
        <p:txBody>
          <a:bodyPr wrap="square">
            <a:spAutoFit/>
          </a:bodyPr>
          <a:lstStyle/>
          <a:p>
            <a:pPr indent="0"/>
            <a:r>
              <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1:   Mở đầu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225" y="-46990"/>
            <a:ext cx="12192000" cy="6951980"/>
          </a:xfrm>
          <a:prstGeom prst="rect">
            <a:avLst/>
          </a:prstGeom>
        </p:spPr>
      </p:pic>
      <p:grpSp>
        <p:nvGrpSpPr>
          <p:cNvPr id="31" name="组合 30"/>
          <p:cNvGrpSpPr/>
          <p:nvPr/>
        </p:nvGrpSpPr>
        <p:grpSpPr>
          <a:xfrm>
            <a:off x="2273300" y="297815"/>
            <a:ext cx="10071735" cy="2861358"/>
            <a:chOff x="1199390" y="-92398"/>
            <a:chExt cx="8406630" cy="2104893"/>
          </a:xfrm>
        </p:grpSpPr>
        <p:sp>
          <p:nvSpPr>
            <p:cNvPr id="32" name="五边形 31"/>
            <p:cNvSpPr/>
            <p:nvPr/>
          </p:nvSpPr>
          <p:spPr>
            <a:xfrm>
              <a:off x="1199390" y="12637"/>
              <a:ext cx="1602572" cy="1999858"/>
            </a:xfrm>
            <a:prstGeom prst="homePlate">
              <a:avLst>
                <a:gd name="adj" fmla="val 30537"/>
              </a:avLst>
            </a:prstGeom>
            <a:solidFill>
              <a:srgbClr val="FF5215"/>
            </a:solidFill>
            <a:ln w="19050">
              <a:solidFill>
                <a:srgbClr val="AEB3BB"/>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33" name="任意多边形 32"/>
            <p:cNvSpPr/>
            <p:nvPr/>
          </p:nvSpPr>
          <p:spPr>
            <a:xfrm>
              <a:off x="2593870" y="12637"/>
              <a:ext cx="6941128" cy="1999858"/>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solidFill>
                <a:srgbClr val="DDDDDD"/>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solidFill>
              </a:endParaRPr>
            </a:p>
          </p:txBody>
        </p:sp>
        <p:sp>
          <p:nvSpPr>
            <p:cNvPr id="34" name="文本框 15"/>
            <p:cNvSpPr txBox="1"/>
            <p:nvPr/>
          </p:nvSpPr>
          <p:spPr>
            <a:xfrm>
              <a:off x="2802167" y="-92398"/>
              <a:ext cx="6803853" cy="2104858"/>
            </a:xfrm>
            <a:prstGeom prst="rect">
              <a:avLst/>
            </a:prstGeom>
            <a:noFill/>
          </p:spPr>
          <p:txBody>
            <a:bodyPr wrap="square" rtlCol="0">
              <a:spAutoFit/>
            </a:bodyPr>
            <a:lstStyle/>
            <a:p>
              <a:pPr>
                <a:lnSpc>
                  <a:spcPct val="150000"/>
                </a:lnSpc>
              </a:pPr>
              <a:r>
                <a:rPr lang="zh-CN" altLang="en-US" sz="2400" dirty="0">
                  <a:solidFill>
                    <a:schemeClr val="tx1">
                      <a:lumMod val="65000"/>
                      <a:lumOff val="35000"/>
                    </a:schemeClr>
                  </a:solidFill>
                  <a:latin typeface="Microsoft YaHei" panose="020B0503020204020204" charset="-122"/>
                  <a:ea typeface="Microsoft YaHei" panose="020B0503020204020204" charset="-122"/>
                </a:rPr>
                <a:t>Than, xăng, dầu…. là nhiên liệu hóa thạch, được sử dụng chủ yếu cho các ngành sản xuất và cho các hoạt động nào của con người? </a:t>
              </a:r>
            </a:p>
            <a:p>
              <a:pPr>
                <a:lnSpc>
                  <a:spcPct val="150000"/>
                </a:lnSpc>
              </a:pPr>
              <a:r>
                <a:rPr lang="zh-CN" altLang="en-US" sz="2400" dirty="0">
                  <a:solidFill>
                    <a:schemeClr val="tx1">
                      <a:lumMod val="65000"/>
                      <a:lumOff val="35000"/>
                    </a:schemeClr>
                  </a:solidFill>
                  <a:latin typeface="Microsoft YaHei" panose="020B0503020204020204" charset="-122"/>
                  <a:ea typeface="Microsoft YaHei" panose="020B0503020204020204" charset="-122"/>
                </a:rPr>
                <a:t>Em hãy</a:t>
              </a:r>
              <a:r>
                <a:rPr lang="en-US" altLang="zh-CN" sz="2400" dirty="0">
                  <a:solidFill>
                    <a:schemeClr val="tx1">
                      <a:lumMod val="65000"/>
                      <a:lumOff val="35000"/>
                    </a:schemeClr>
                  </a:solidFill>
                  <a:latin typeface="Microsoft YaHei" panose="020B0503020204020204" charset="-122"/>
                  <a:ea typeface="Microsoft YaHei" panose="020B0503020204020204" charset="-122"/>
                </a:rPr>
                <a:t> </a:t>
              </a:r>
              <a:r>
                <a:rPr lang="zh-CN" altLang="en-US" sz="2400" dirty="0">
                  <a:solidFill>
                    <a:schemeClr val="tx1">
                      <a:lumMod val="65000"/>
                      <a:lumOff val="35000"/>
                    </a:schemeClr>
                  </a:solidFill>
                  <a:latin typeface="Microsoft YaHei" panose="020B0503020204020204" charset="-122"/>
                  <a:ea typeface="Microsoft YaHei" panose="020B0503020204020204" charset="-122"/>
                  <a:sym typeface="+mn-ea"/>
                </a:rPr>
                <a:t>trình bày</a:t>
              </a:r>
              <a:r>
                <a:rPr lang="en-US" altLang="zh-CN" sz="2400" dirty="0">
                  <a:solidFill>
                    <a:schemeClr val="tx1">
                      <a:lumMod val="65000"/>
                      <a:lumOff val="35000"/>
                    </a:schemeClr>
                  </a:solidFill>
                  <a:latin typeface="Microsoft YaHei" panose="020B0503020204020204" charset="-122"/>
                  <a:ea typeface="Microsoft YaHei" panose="020B0503020204020204" charset="-122"/>
                  <a:sym typeface="+mn-ea"/>
                </a:rPr>
                <a:t> </a:t>
              </a:r>
              <a:r>
                <a:rPr lang="zh-CN" altLang="en-US" sz="2400" dirty="0">
                  <a:solidFill>
                    <a:schemeClr val="tx1">
                      <a:lumMod val="65000"/>
                      <a:lumOff val="35000"/>
                    </a:schemeClr>
                  </a:solidFill>
                  <a:latin typeface="Microsoft YaHei" panose="020B0503020204020204" charset="-122"/>
                  <a:ea typeface="Microsoft YaHei" panose="020B0503020204020204" charset="-122"/>
                </a:rPr>
                <a:t>hình ảnh </a:t>
              </a:r>
              <a:r>
                <a:rPr lang="en-US" altLang="zh-CN" sz="2400" dirty="0">
                  <a:solidFill>
                    <a:schemeClr val="tx1">
                      <a:lumMod val="65000"/>
                      <a:lumOff val="35000"/>
                    </a:schemeClr>
                  </a:solidFill>
                  <a:latin typeface="Microsoft YaHei" panose="020B0503020204020204" charset="-122"/>
                  <a:ea typeface="Microsoft YaHei" panose="020B0503020204020204" charset="-122"/>
                </a:rPr>
                <a:t>đã sưu tầm</a:t>
              </a:r>
              <a:r>
                <a:rPr lang="zh-CN" altLang="en-US" sz="2400" dirty="0">
                  <a:solidFill>
                    <a:schemeClr val="tx1">
                      <a:lumMod val="65000"/>
                      <a:lumOff val="35000"/>
                    </a:schemeClr>
                  </a:solidFill>
                  <a:latin typeface="Microsoft YaHei" panose="020B0503020204020204" charset="-122"/>
                  <a:ea typeface="Microsoft YaHei" panose="020B0503020204020204" charset="-122"/>
                </a:rPr>
                <a:t> về ứng dụng của các nhiên liệu này trong đời sống.</a:t>
              </a:r>
            </a:p>
          </p:txBody>
        </p:sp>
      </p:grpSp>
      <p:grpSp>
        <p:nvGrpSpPr>
          <p:cNvPr id="41" name="组合 40"/>
          <p:cNvGrpSpPr/>
          <p:nvPr/>
        </p:nvGrpSpPr>
        <p:grpSpPr>
          <a:xfrm>
            <a:off x="2303145" y="3402965"/>
            <a:ext cx="9896475" cy="3415029"/>
            <a:chOff x="1218940" y="2850031"/>
            <a:chExt cx="6765809" cy="818906"/>
          </a:xfrm>
        </p:grpSpPr>
        <p:sp>
          <p:nvSpPr>
            <p:cNvPr id="42" name="五边形 41"/>
            <p:cNvSpPr/>
            <p:nvPr/>
          </p:nvSpPr>
          <p:spPr>
            <a:xfrm>
              <a:off x="1218940" y="2850031"/>
              <a:ext cx="1312788" cy="804410"/>
            </a:xfrm>
            <a:prstGeom prst="homePlate">
              <a:avLst>
                <a:gd name="adj" fmla="val 30537"/>
              </a:avLst>
            </a:prstGeom>
            <a:solidFill>
              <a:srgbClr val="03ADAE"/>
            </a:solidFill>
            <a:ln w="19050">
              <a:solidFill>
                <a:srgbClr val="C4C4C4"/>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lumMod val="65000"/>
                    <a:lumOff val="35000"/>
                  </a:schemeClr>
                </a:solidFill>
              </a:endParaRPr>
            </a:p>
          </p:txBody>
        </p:sp>
        <p:sp>
          <p:nvSpPr>
            <p:cNvPr id="43" name="任意多边形 42"/>
            <p:cNvSpPr/>
            <p:nvPr/>
          </p:nvSpPr>
          <p:spPr>
            <a:xfrm>
              <a:off x="2490487" y="2850031"/>
              <a:ext cx="5494262" cy="804410"/>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solidFill>
                <a:srgbClr val="DDDDDD"/>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lumMod val="65000"/>
                    <a:lumOff val="35000"/>
                  </a:schemeClr>
                </a:solidFill>
              </a:endParaRPr>
            </a:p>
          </p:txBody>
        </p:sp>
        <p:sp>
          <p:nvSpPr>
            <p:cNvPr id="44" name="文本框 18"/>
            <p:cNvSpPr txBox="1"/>
            <p:nvPr/>
          </p:nvSpPr>
          <p:spPr>
            <a:xfrm>
              <a:off x="2765488" y="2850031"/>
              <a:ext cx="4876737" cy="818906"/>
            </a:xfrm>
            <a:prstGeom prst="rect">
              <a:avLst/>
            </a:prstGeom>
            <a:noFill/>
          </p:spPr>
          <p:txBody>
            <a:bodyPr wrap="square" rtlCol="0">
              <a:spAutoFit/>
            </a:bodyPr>
            <a:lstStyle/>
            <a:p>
              <a:pPr>
                <a:lnSpc>
                  <a:spcPct val="150000"/>
                </a:lnSpc>
              </a:pPr>
              <a:r>
                <a:rPr lang="zh-CN" altLang="en-US" sz="2400" dirty="0">
                  <a:solidFill>
                    <a:schemeClr val="tx1">
                      <a:lumMod val="65000"/>
                      <a:lumOff val="35000"/>
                    </a:schemeClr>
                  </a:solidFill>
                  <a:latin typeface="Microsoft YaHei" panose="020B0503020204020204" charset="-122"/>
                  <a:ea typeface="Microsoft YaHei" panose="020B0503020204020204" charset="-122"/>
                </a:rPr>
                <a:t>Các nguồn nhiêu liệu hóa thạch có phải là vô tận không? Đốt cháy nhiên liệu hóa thạch ảnh hưởng đến môi trường như thế nào? Hãy nêu ví dụ về việc tăng cường sử dụng các nguồn năng lượng thay thế để giảm việc sử dụng các nhiên liệu hóa thạch</a:t>
              </a:r>
            </a:p>
          </p:txBody>
        </p:sp>
      </p:grpSp>
      <p:sp>
        <p:nvSpPr>
          <p:cNvPr id="9" name="Text Box 8"/>
          <p:cNvSpPr txBox="1"/>
          <p:nvPr/>
        </p:nvSpPr>
        <p:spPr>
          <a:xfrm>
            <a:off x="2919095" y="1274445"/>
            <a:ext cx="628650" cy="521970"/>
          </a:xfrm>
          <a:prstGeom prst="rect">
            <a:avLst/>
          </a:prstGeom>
          <a:noFill/>
        </p:spPr>
        <p:txBody>
          <a:bodyPr wrap="square" rtlCol="0">
            <a:spAutoFit/>
          </a:bodyPr>
          <a:lstStyle/>
          <a:p>
            <a:r>
              <a:rPr lang="en-US" sz="2800" b="1"/>
              <a:t>1</a:t>
            </a:r>
          </a:p>
        </p:txBody>
      </p:sp>
      <p:sp>
        <p:nvSpPr>
          <p:cNvPr id="10" name="Text Box 9"/>
          <p:cNvSpPr txBox="1"/>
          <p:nvPr/>
        </p:nvSpPr>
        <p:spPr>
          <a:xfrm>
            <a:off x="2827655" y="4612640"/>
            <a:ext cx="628650" cy="521970"/>
          </a:xfrm>
          <a:prstGeom prst="rect">
            <a:avLst/>
          </a:prstGeom>
          <a:noFill/>
        </p:spPr>
        <p:txBody>
          <a:bodyPr wrap="square" rtlCol="0">
            <a:spAutoFit/>
          </a:bodyPr>
          <a:lstStyle/>
          <a:p>
            <a:r>
              <a:rPr lang="en-US" sz="2800" b="1"/>
              <a:t>2</a:t>
            </a:r>
          </a:p>
        </p:txBody>
      </p:sp>
      <p:pic>
        <p:nvPicPr>
          <p:cNvPr id="22530" name="Picture 2" descr="F:\1-原创素材\1_mm1102\PPT\PPT_014\materaials\pageimg_g1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5590" y="0"/>
            <a:ext cx="2578735" cy="5518150"/>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750" fill="hold"/>
                                        <p:tgtEl>
                                          <p:spTgt spid="31"/>
                                        </p:tgtEl>
                                        <p:attrNameLst>
                                          <p:attrName>ppt_x</p:attrName>
                                        </p:attrNameLst>
                                      </p:cBhvr>
                                      <p:tavLst>
                                        <p:tav tm="0">
                                          <p:val>
                                            <p:strVal val="#ppt_x"/>
                                          </p:val>
                                        </p:tav>
                                        <p:tav tm="100000">
                                          <p:val>
                                            <p:strVal val="#ppt_x"/>
                                          </p:val>
                                        </p:tav>
                                      </p:tavLst>
                                    </p:anim>
                                    <p:anim calcmode="lin" valueType="num">
                                      <p:cBhvr additive="base">
                                        <p:cTn id="8" dur="750" fill="hold"/>
                                        <p:tgtEl>
                                          <p:spTgt spid="31"/>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41"/>
                                        </p:tgtEl>
                                        <p:attrNameLst>
                                          <p:attrName>style.visibility</p:attrName>
                                        </p:attrNameLst>
                                      </p:cBhvr>
                                      <p:to>
                                        <p:strVal val="visible"/>
                                      </p:to>
                                    </p:set>
                                    <p:anim calcmode="lin" valueType="num">
                                      <p:cBhvr additive="base">
                                        <p:cTn id="12" dur="750" fill="hold"/>
                                        <p:tgtEl>
                                          <p:spTgt spid="41"/>
                                        </p:tgtEl>
                                        <p:attrNameLst>
                                          <p:attrName>ppt_x</p:attrName>
                                        </p:attrNameLst>
                                      </p:cBhvr>
                                      <p:tavLst>
                                        <p:tav tm="0">
                                          <p:val>
                                            <p:strVal val="#ppt_x"/>
                                          </p:val>
                                        </p:tav>
                                        <p:tav tm="100000">
                                          <p:val>
                                            <p:strVal val="#ppt_x"/>
                                          </p:val>
                                        </p:tav>
                                      </p:tavLst>
                                    </p:anim>
                                    <p:anim calcmode="lin" valueType="num">
                                      <p:cBhvr additive="base">
                                        <p:cTn id="13" dur="750" fill="hold"/>
                                        <p:tgtEl>
                                          <p:spTgt spid="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1477645" y="159385"/>
            <a:ext cx="8364220" cy="829945"/>
          </a:xfrm>
          <a:prstGeom prst="rect">
            <a:avLst/>
          </a:prstGeom>
          <a:noFill/>
          <a:ln w="9525">
            <a:noFill/>
          </a:ln>
        </p:spPr>
        <p:txBody>
          <a:bodyPr wrap="square">
            <a:spAutoFit/>
          </a:bodyPr>
          <a:lstStyle/>
          <a:p>
            <a:pPr indent="0"/>
            <a:r>
              <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1:   Mở đầu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225" y="-46990"/>
            <a:ext cx="12192000" cy="6951980"/>
          </a:xfrm>
          <a:prstGeom prst="rect">
            <a:avLst/>
          </a:prstGeom>
        </p:spPr>
      </p:pic>
      <p:grpSp>
        <p:nvGrpSpPr>
          <p:cNvPr id="31" name="组合 30"/>
          <p:cNvGrpSpPr/>
          <p:nvPr/>
        </p:nvGrpSpPr>
        <p:grpSpPr>
          <a:xfrm>
            <a:off x="2273300" y="297815"/>
            <a:ext cx="10071735" cy="2861358"/>
            <a:chOff x="1199390" y="-92398"/>
            <a:chExt cx="8406630" cy="2104893"/>
          </a:xfrm>
        </p:grpSpPr>
        <p:sp>
          <p:nvSpPr>
            <p:cNvPr id="32" name="五边形 31"/>
            <p:cNvSpPr/>
            <p:nvPr/>
          </p:nvSpPr>
          <p:spPr>
            <a:xfrm>
              <a:off x="1199390" y="12637"/>
              <a:ext cx="1602572" cy="1999858"/>
            </a:xfrm>
            <a:prstGeom prst="homePlate">
              <a:avLst>
                <a:gd name="adj" fmla="val 30537"/>
              </a:avLst>
            </a:prstGeom>
            <a:solidFill>
              <a:srgbClr val="FF5215"/>
            </a:solidFill>
            <a:ln w="19050">
              <a:solidFill>
                <a:srgbClr val="AEB3BB"/>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33" name="任意多边形 32"/>
            <p:cNvSpPr/>
            <p:nvPr/>
          </p:nvSpPr>
          <p:spPr>
            <a:xfrm>
              <a:off x="2593870" y="12637"/>
              <a:ext cx="6941128" cy="1999858"/>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solidFill>
                <a:srgbClr val="DDDDDD"/>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solidFill>
              </a:endParaRPr>
            </a:p>
          </p:txBody>
        </p:sp>
        <p:sp>
          <p:nvSpPr>
            <p:cNvPr id="34" name="文本框 15"/>
            <p:cNvSpPr txBox="1"/>
            <p:nvPr/>
          </p:nvSpPr>
          <p:spPr>
            <a:xfrm>
              <a:off x="2802167" y="-92398"/>
              <a:ext cx="6803853" cy="2104858"/>
            </a:xfrm>
            <a:prstGeom prst="rect">
              <a:avLst/>
            </a:prstGeom>
            <a:noFill/>
          </p:spPr>
          <p:txBody>
            <a:bodyPr wrap="square" rtlCol="0">
              <a:spAutoFit/>
            </a:bodyPr>
            <a:lstStyle/>
            <a:p>
              <a:pPr>
                <a:lnSpc>
                  <a:spcPct val="150000"/>
                </a:lnSpc>
              </a:pPr>
              <a:r>
                <a:rPr lang="zh-CN" altLang="en-US" sz="2400" dirty="0">
                  <a:solidFill>
                    <a:schemeClr val="tx1">
                      <a:lumMod val="65000"/>
                      <a:lumOff val="35000"/>
                    </a:schemeClr>
                  </a:solidFill>
                  <a:latin typeface="Microsoft YaHei" panose="020B0503020204020204" charset="-122"/>
                  <a:ea typeface="Microsoft YaHei" panose="020B0503020204020204" charset="-122"/>
                </a:rPr>
                <a:t> Than, xăng, dầu chủ yếu dùng làm chất đốt cung cấp năng lượng cho sinh hoạt và sản xuất của con người, vận hành động cơ thiết bị máy công nghiệp, phương tiện giao thông và làm nguyên liệu cho nhiêu ngành công nghiệp khác như hoá mĩ phẩm, dược phẩm,...</a:t>
              </a:r>
            </a:p>
          </p:txBody>
        </p:sp>
      </p:grpSp>
      <p:grpSp>
        <p:nvGrpSpPr>
          <p:cNvPr id="41" name="组合 40"/>
          <p:cNvGrpSpPr/>
          <p:nvPr/>
        </p:nvGrpSpPr>
        <p:grpSpPr>
          <a:xfrm>
            <a:off x="2303145" y="3258821"/>
            <a:ext cx="9896475" cy="3646168"/>
            <a:chOff x="1218940" y="2815466"/>
            <a:chExt cx="6765809" cy="874332"/>
          </a:xfrm>
        </p:grpSpPr>
        <p:sp>
          <p:nvSpPr>
            <p:cNvPr id="42" name="五边形 41"/>
            <p:cNvSpPr/>
            <p:nvPr/>
          </p:nvSpPr>
          <p:spPr>
            <a:xfrm>
              <a:off x="1218940" y="2850031"/>
              <a:ext cx="1312788" cy="804410"/>
            </a:xfrm>
            <a:prstGeom prst="homePlate">
              <a:avLst>
                <a:gd name="adj" fmla="val 30537"/>
              </a:avLst>
            </a:prstGeom>
            <a:solidFill>
              <a:srgbClr val="03ADAE"/>
            </a:solidFill>
            <a:ln w="19050">
              <a:solidFill>
                <a:srgbClr val="C4C4C4"/>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lumMod val="65000"/>
                    <a:lumOff val="35000"/>
                  </a:schemeClr>
                </a:solidFill>
              </a:endParaRPr>
            </a:p>
          </p:txBody>
        </p:sp>
        <p:sp>
          <p:nvSpPr>
            <p:cNvPr id="43" name="任意多边形 42"/>
            <p:cNvSpPr/>
            <p:nvPr/>
          </p:nvSpPr>
          <p:spPr>
            <a:xfrm>
              <a:off x="2387165" y="2850031"/>
              <a:ext cx="5597584" cy="804441"/>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solidFill>
                <a:srgbClr val="DDDDDD"/>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lumMod val="65000"/>
                    <a:lumOff val="35000"/>
                  </a:schemeClr>
                </a:solidFill>
              </a:endParaRPr>
            </a:p>
          </p:txBody>
        </p:sp>
        <p:sp>
          <p:nvSpPr>
            <p:cNvPr id="44" name="文本框 18"/>
            <p:cNvSpPr txBox="1"/>
            <p:nvPr/>
          </p:nvSpPr>
          <p:spPr>
            <a:xfrm>
              <a:off x="2619421" y="2815466"/>
              <a:ext cx="5344924" cy="874332"/>
            </a:xfrm>
            <a:prstGeom prst="rect">
              <a:avLst/>
            </a:prstGeom>
            <a:noFill/>
          </p:spPr>
          <p:txBody>
            <a:bodyPr wrap="square" rtlCol="0">
              <a:spAutoFit/>
            </a:bodyPr>
            <a:lstStyle/>
            <a:p>
              <a:pPr>
                <a:lnSpc>
                  <a:spcPct val="150000"/>
                </a:lnSpc>
              </a:pPr>
              <a:r>
                <a:rPr lang="zh-CN" altLang="en-US" sz="2200" dirty="0">
                  <a:solidFill>
                    <a:schemeClr val="tx1">
                      <a:lumMod val="65000"/>
                      <a:lumOff val="35000"/>
                    </a:schemeClr>
                  </a:solidFill>
                  <a:latin typeface="Microsoft YaHei" panose="020B0503020204020204" charset="-122"/>
                  <a:ea typeface="Microsoft YaHei" panose="020B0503020204020204" charset="-122"/>
                </a:rPr>
                <a:t>- Nguồn nhiên liệu hoá thạch không phải vô tận mà đang ngày càng cạn kiệt.</a:t>
              </a:r>
            </a:p>
            <a:p>
              <a:pPr>
                <a:lnSpc>
                  <a:spcPct val="150000"/>
                </a:lnSpc>
              </a:pPr>
              <a:r>
                <a:rPr lang="zh-CN" altLang="en-US" sz="2200" dirty="0">
                  <a:solidFill>
                    <a:schemeClr val="tx1">
                      <a:lumMod val="65000"/>
                      <a:lumOff val="35000"/>
                    </a:schemeClr>
                  </a:solidFill>
                  <a:latin typeface="Microsoft YaHei" panose="020B0503020204020204" charset="-122"/>
                  <a:ea typeface="Microsoft YaHei" panose="020B0503020204020204" charset="-122"/>
                </a:rPr>
                <a:t>-Ảnh hưởng tới môi trường của việc đốt cháy nhiên liệu hoá thạch: tạo lượng lớn khí carbon dioxide gây hiệu ứng nhà kính và các chất gây ô nhiễm không khí khác như các oxide của nitrogen, lưu huỳnh (g</a:t>
              </a:r>
              <a:r>
                <a:rPr lang="en-US" altLang="zh-CN" sz="2200" dirty="0">
                  <a:solidFill>
                    <a:schemeClr val="tx1">
                      <a:lumMod val="65000"/>
                      <a:lumOff val="35000"/>
                    </a:schemeClr>
                  </a:solidFill>
                  <a:latin typeface="Microsoft YaHei" panose="020B0503020204020204" charset="-122"/>
                  <a:ea typeface="Microsoft YaHei" panose="020B0503020204020204" charset="-122"/>
                </a:rPr>
                <a:t>â</a:t>
              </a:r>
              <a:r>
                <a:rPr lang="zh-CN" altLang="en-US" sz="2200" dirty="0">
                  <a:solidFill>
                    <a:schemeClr val="tx1">
                      <a:lumMod val="65000"/>
                      <a:lumOff val="35000"/>
                    </a:schemeClr>
                  </a:solidFill>
                  <a:latin typeface="Microsoft YaHei" panose="020B0503020204020204" charset="-122"/>
                  <a:ea typeface="Microsoft YaHei" panose="020B0503020204020204" charset="-122"/>
                </a:rPr>
                <a:t>y mưa acid), hợp chất hữu cơ dễ bay hơi và các kim loại nặng,...</a:t>
              </a:r>
            </a:p>
          </p:txBody>
        </p:sp>
      </p:grpSp>
      <p:sp>
        <p:nvSpPr>
          <p:cNvPr id="9" name="Text Box 8"/>
          <p:cNvSpPr txBox="1"/>
          <p:nvPr/>
        </p:nvSpPr>
        <p:spPr>
          <a:xfrm>
            <a:off x="2919095" y="1274445"/>
            <a:ext cx="628650" cy="521970"/>
          </a:xfrm>
          <a:prstGeom prst="rect">
            <a:avLst/>
          </a:prstGeom>
          <a:noFill/>
        </p:spPr>
        <p:txBody>
          <a:bodyPr wrap="square" rtlCol="0">
            <a:spAutoFit/>
          </a:bodyPr>
          <a:lstStyle/>
          <a:p>
            <a:r>
              <a:rPr lang="en-US" sz="2800" b="1"/>
              <a:t>1</a:t>
            </a:r>
          </a:p>
        </p:txBody>
      </p:sp>
      <p:sp>
        <p:nvSpPr>
          <p:cNvPr id="10" name="Text Box 9"/>
          <p:cNvSpPr txBox="1"/>
          <p:nvPr/>
        </p:nvSpPr>
        <p:spPr>
          <a:xfrm>
            <a:off x="2827655" y="4612640"/>
            <a:ext cx="628650" cy="521970"/>
          </a:xfrm>
          <a:prstGeom prst="rect">
            <a:avLst/>
          </a:prstGeom>
          <a:noFill/>
        </p:spPr>
        <p:txBody>
          <a:bodyPr wrap="square" rtlCol="0">
            <a:spAutoFit/>
          </a:bodyPr>
          <a:lstStyle/>
          <a:p>
            <a:r>
              <a:rPr lang="en-US" sz="2800" b="1"/>
              <a:t>2</a:t>
            </a:r>
          </a:p>
        </p:txBody>
      </p:sp>
      <p:pic>
        <p:nvPicPr>
          <p:cNvPr id="22530" name="Picture 2" descr="F:\1-原创素材\1_mm1102\PPT\PPT_014\materaials\pageimg_g1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5590" y="0"/>
            <a:ext cx="2578735" cy="4231005"/>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750" fill="hold"/>
                                        <p:tgtEl>
                                          <p:spTgt spid="31"/>
                                        </p:tgtEl>
                                        <p:attrNameLst>
                                          <p:attrName>ppt_x</p:attrName>
                                        </p:attrNameLst>
                                      </p:cBhvr>
                                      <p:tavLst>
                                        <p:tav tm="0">
                                          <p:val>
                                            <p:strVal val="#ppt_x"/>
                                          </p:val>
                                        </p:tav>
                                        <p:tav tm="100000">
                                          <p:val>
                                            <p:strVal val="#ppt_x"/>
                                          </p:val>
                                        </p:tav>
                                      </p:tavLst>
                                    </p:anim>
                                    <p:anim calcmode="lin" valueType="num">
                                      <p:cBhvr additive="base">
                                        <p:cTn id="8" dur="750" fill="hold"/>
                                        <p:tgtEl>
                                          <p:spTgt spid="31"/>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41"/>
                                        </p:tgtEl>
                                        <p:attrNameLst>
                                          <p:attrName>style.visibility</p:attrName>
                                        </p:attrNameLst>
                                      </p:cBhvr>
                                      <p:to>
                                        <p:strVal val="visible"/>
                                      </p:to>
                                    </p:set>
                                    <p:anim calcmode="lin" valueType="num">
                                      <p:cBhvr additive="base">
                                        <p:cTn id="12" dur="750" fill="hold"/>
                                        <p:tgtEl>
                                          <p:spTgt spid="41"/>
                                        </p:tgtEl>
                                        <p:attrNameLst>
                                          <p:attrName>ppt_x</p:attrName>
                                        </p:attrNameLst>
                                      </p:cBhvr>
                                      <p:tavLst>
                                        <p:tav tm="0">
                                          <p:val>
                                            <p:strVal val="#ppt_x"/>
                                          </p:val>
                                        </p:tav>
                                        <p:tav tm="100000">
                                          <p:val>
                                            <p:strVal val="#ppt_x"/>
                                          </p:val>
                                        </p:tav>
                                      </p:tavLst>
                                    </p:anim>
                                    <p:anim calcmode="lin" valueType="num">
                                      <p:cBhvr additive="base">
                                        <p:cTn id="13" dur="750" fill="hold"/>
                                        <p:tgtEl>
                                          <p:spTgt spid="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7"/>
          <p:cNvPicPr>
            <a:picLocks noGrp="1" noChangeAspect="1"/>
          </p:cNvPicPr>
          <p:nvPr>
            <p:ph sz="half" idx="1"/>
          </p:nvPr>
        </p:nvPicPr>
        <p:blipFill>
          <a:blip r:embed="rId2"/>
          <a:stretch>
            <a:fillRect/>
          </a:stretch>
        </p:blipFill>
        <p:spPr>
          <a:xfrm>
            <a:off x="2933065" y="3286760"/>
            <a:ext cx="990600" cy="1428750"/>
          </a:xfrm>
          <a:prstGeom prst="rect">
            <a:avLst/>
          </a:prstGeom>
          <a:noFill/>
          <a:ln w="9525">
            <a:noFill/>
          </a:ln>
        </p:spPr>
      </p:pic>
      <p:sp>
        <p:nvSpPr>
          <p:cNvPr id="12" name="圆角矩形 11"/>
          <p:cNvSpPr/>
          <p:nvPr/>
        </p:nvSpPr>
        <p:spPr>
          <a:xfrm>
            <a:off x="140335" y="852805"/>
            <a:ext cx="12049125" cy="5673090"/>
          </a:xfrm>
          <a:prstGeom prst="roundRect">
            <a:avLst/>
          </a:prstGeom>
          <a:solidFill>
            <a:srgbClr val="71BDCD">
              <a:alpha val="75000"/>
            </a:srgb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zh-CN" altLang="en-US" b="1">
                <a:solidFill>
                  <a:srgbClr val="FFFF00"/>
                </a:solidFill>
                <a:sym typeface="+mn-ea"/>
              </a:rPr>
              <a:t>* </a:t>
            </a:r>
            <a:r>
              <a:rPr lang="en-US" altLang="zh-CN" b="1">
                <a:solidFill>
                  <a:srgbClr val="FFFF00"/>
                </a:solidFill>
                <a:sym typeface="+mn-ea"/>
              </a:rPr>
              <a:t>Biến đổi vật lý: </a:t>
            </a:r>
            <a:r>
              <a:rPr lang="en-US" altLang="zh-CN" b="1">
                <a:solidFill>
                  <a:schemeClr val="tx1"/>
                </a:solidFill>
                <a:sym typeface="+mn-ea"/>
              </a:rPr>
              <a:t>không có sự tạo thành chất mới</a:t>
            </a:r>
            <a:endParaRPr lang="zh-CN" altLang="en-US" sz="2800" b="1">
              <a:solidFill>
                <a:schemeClr val="tx1"/>
              </a:solidFill>
            </a:endParaRPr>
          </a:p>
        </p:txBody>
      </p:sp>
      <p:sp>
        <p:nvSpPr>
          <p:cNvPr id="15" name="圆角矩形 14"/>
          <p:cNvSpPr/>
          <p:nvPr/>
        </p:nvSpPr>
        <p:spPr bwMode="auto">
          <a:xfrm>
            <a:off x="4813300" y="29210"/>
            <a:ext cx="3117215" cy="934720"/>
          </a:xfrm>
          <a:prstGeom prst="roundRect">
            <a:avLst>
              <a:gd name="adj" fmla="val 50000"/>
            </a:avLst>
          </a:prstGeom>
          <a:gradFill>
            <a:gsLst>
              <a:gs pos="0">
                <a:srgbClr val="14CD68"/>
              </a:gs>
              <a:gs pos="100000">
                <a:srgbClr val="035C7D"/>
              </a:gs>
            </a:gsLst>
            <a:lin scaled="0"/>
          </a:gradFill>
          <a:ln w="19050" cap="flat" cmpd="sng" algn="ctr">
            <a:noFill/>
            <a:prstDash val="solid"/>
            <a:round/>
            <a:headEnd type="none" w="med" len="med"/>
            <a:tailEnd type="none" w="med" len="med"/>
          </a:ln>
          <a:effectLst/>
        </p:spPr>
        <p:txBody>
          <a:bodyPr vert="horz" wrap="square" lIns="108816" tIns="54408" rIns="108816" bIns="54408" numCol="1" rtlCol="0" anchor="t" anchorCtr="0" compatLnSpc="1"/>
          <a:lstStyle/>
          <a:p>
            <a:pPr algn="ctr" defTabSz="815975"/>
            <a:r>
              <a:rPr lang="en-US" altLang="zh-CN" sz="3200" b="1" dirty="0">
                <a:solidFill>
                  <a:srgbClr val="FF0000"/>
                </a:solidFill>
                <a:latin typeface="Calibri Light" panose="020F0302020204030204" charset="0"/>
                <a:ea typeface="Microsoft YaHei" panose="020B0503020204020204" charset="-122"/>
                <a:cs typeface="Calibri Light" panose="020F0302020204030204" charset="0"/>
              </a:rPr>
              <a:t>KẾT LUẬN</a:t>
            </a:r>
          </a:p>
        </p:txBody>
      </p:sp>
      <p:pic>
        <p:nvPicPr>
          <p:cNvPr id="3081" name="Picture 9" descr="9"/>
          <p:cNvPicPr>
            <a:picLocks noChangeAspect="1"/>
          </p:cNvPicPr>
          <p:nvPr/>
        </p:nvPicPr>
        <p:blipFill>
          <a:blip r:embed="rId3"/>
          <a:stretch>
            <a:fillRect/>
          </a:stretch>
        </p:blipFill>
        <p:spPr>
          <a:xfrm>
            <a:off x="329565" y="852805"/>
            <a:ext cx="7164705" cy="783590"/>
          </a:xfrm>
          <a:prstGeom prst="rect">
            <a:avLst/>
          </a:prstGeom>
          <a:noFill/>
          <a:ln w="9525">
            <a:noFill/>
          </a:ln>
        </p:spPr>
      </p:pic>
      <p:sp>
        <p:nvSpPr>
          <p:cNvPr id="3" name="Text Box 2"/>
          <p:cNvSpPr txBox="1"/>
          <p:nvPr/>
        </p:nvSpPr>
        <p:spPr>
          <a:xfrm>
            <a:off x="541020" y="915670"/>
            <a:ext cx="7394575" cy="521970"/>
          </a:xfrm>
          <a:prstGeom prst="rect">
            <a:avLst/>
          </a:prstGeom>
          <a:noFill/>
        </p:spPr>
        <p:txBody>
          <a:bodyPr wrap="square" rtlCol="0">
            <a:spAutoFit/>
          </a:bodyPr>
          <a:lstStyle/>
          <a:p>
            <a:r>
              <a:rPr lang="en-US" sz="2800" b="1">
                <a:latin typeface="+mj-lt"/>
                <a:cs typeface="+mj-lt"/>
                <a:sym typeface="+mn-ea"/>
              </a:rPr>
              <a:t>I. BIẾN ĐỔI VẬT LÝ VÀ BIẾN ĐỔI HÓA HỌC</a:t>
            </a:r>
            <a:endParaRPr lang="en-US" sz="2800" b="1">
              <a:latin typeface="+mj-lt"/>
              <a:cs typeface="+mj-lt"/>
            </a:endParaRPr>
          </a:p>
        </p:txBody>
      </p:sp>
      <p:pic>
        <p:nvPicPr>
          <p:cNvPr id="4" name="Picture 9" descr="9"/>
          <p:cNvPicPr>
            <a:picLocks noGrp="1" noChangeAspect="1"/>
          </p:cNvPicPr>
          <p:nvPr>
            <p:ph sz="half" idx="2"/>
          </p:nvPr>
        </p:nvPicPr>
        <p:blipFill>
          <a:blip r:embed="rId3"/>
          <a:stretch>
            <a:fillRect/>
          </a:stretch>
        </p:blipFill>
        <p:spPr>
          <a:xfrm>
            <a:off x="329565" y="1444625"/>
            <a:ext cx="6996430" cy="777875"/>
          </a:xfrm>
          <a:prstGeom prst="rect">
            <a:avLst/>
          </a:prstGeom>
          <a:noFill/>
          <a:ln w="9525">
            <a:noFill/>
          </a:ln>
        </p:spPr>
      </p:pic>
      <p:sp>
        <p:nvSpPr>
          <p:cNvPr id="6" name="Text Box 5"/>
          <p:cNvSpPr txBox="1"/>
          <p:nvPr/>
        </p:nvSpPr>
        <p:spPr>
          <a:xfrm>
            <a:off x="607060" y="1444625"/>
            <a:ext cx="3986530" cy="521970"/>
          </a:xfrm>
          <a:prstGeom prst="rect">
            <a:avLst/>
          </a:prstGeom>
          <a:noFill/>
        </p:spPr>
        <p:txBody>
          <a:bodyPr wrap="square" rtlCol="0">
            <a:spAutoFit/>
          </a:bodyPr>
          <a:lstStyle/>
          <a:p>
            <a:r>
              <a:rPr lang="en-US" sz="2800" b="1">
                <a:latin typeface="+mj-lt"/>
                <a:cs typeface="+mj-lt"/>
                <a:sym typeface="+mn-ea"/>
              </a:rPr>
              <a:t>II. PHẢN ỨNG HÓA HỌC</a:t>
            </a:r>
            <a:endParaRPr lang="en-US" sz="2800" b="1">
              <a:latin typeface="+mj-lt"/>
              <a:cs typeface="+mj-lt"/>
            </a:endParaRPr>
          </a:p>
        </p:txBody>
      </p:sp>
      <p:pic>
        <p:nvPicPr>
          <p:cNvPr id="8" name="Picture 6" descr="7"/>
          <p:cNvPicPr>
            <a:picLocks noChangeAspect="1"/>
          </p:cNvPicPr>
          <p:nvPr/>
        </p:nvPicPr>
        <p:blipFill>
          <a:blip r:embed="rId2"/>
          <a:stretch>
            <a:fillRect/>
          </a:stretch>
        </p:blipFill>
        <p:spPr>
          <a:xfrm>
            <a:off x="142875" y="29210"/>
            <a:ext cx="1082040" cy="1060450"/>
          </a:xfrm>
          <a:prstGeom prst="rect">
            <a:avLst/>
          </a:prstGeom>
          <a:noFill/>
          <a:ln w="9525">
            <a:noFill/>
          </a:ln>
        </p:spPr>
      </p:pic>
      <p:sp>
        <p:nvSpPr>
          <p:cNvPr id="5" name="Rounded Rectangle 4"/>
          <p:cNvSpPr/>
          <p:nvPr/>
        </p:nvSpPr>
        <p:spPr>
          <a:xfrm>
            <a:off x="541020" y="4096385"/>
            <a:ext cx="11648440" cy="12065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l"/>
            <a:r>
              <a:rPr lang="en-US" sz="2800">
                <a:solidFill>
                  <a:schemeClr val="accent6">
                    <a:lumMod val="50000"/>
                  </a:schemeClr>
                </a:solidFill>
              </a:rPr>
              <a:t>Các nhiên liệu như than, xăng, dầu… được sử dụng trong các ngành sản xuất, phục vụ sinh hoạt…</a:t>
            </a:r>
          </a:p>
        </p:txBody>
      </p:sp>
      <p:pic>
        <p:nvPicPr>
          <p:cNvPr id="9" name="Picture 9" descr="9"/>
          <p:cNvPicPr>
            <a:picLocks noChangeAspect="1"/>
          </p:cNvPicPr>
          <p:nvPr/>
        </p:nvPicPr>
        <p:blipFill>
          <a:blip r:embed="rId3"/>
          <a:stretch>
            <a:fillRect/>
          </a:stretch>
        </p:blipFill>
        <p:spPr>
          <a:xfrm>
            <a:off x="329565" y="2072640"/>
            <a:ext cx="8152765" cy="777875"/>
          </a:xfrm>
          <a:prstGeom prst="rect">
            <a:avLst/>
          </a:prstGeom>
          <a:noFill/>
          <a:ln w="9525">
            <a:noFill/>
          </a:ln>
        </p:spPr>
      </p:pic>
      <p:sp>
        <p:nvSpPr>
          <p:cNvPr id="10" name="Text Box 9"/>
          <p:cNvSpPr txBox="1"/>
          <p:nvPr/>
        </p:nvSpPr>
        <p:spPr>
          <a:xfrm>
            <a:off x="607060" y="2101215"/>
            <a:ext cx="7555865" cy="521970"/>
          </a:xfrm>
          <a:prstGeom prst="rect">
            <a:avLst/>
          </a:prstGeom>
          <a:noFill/>
        </p:spPr>
        <p:txBody>
          <a:bodyPr wrap="square" rtlCol="0">
            <a:spAutoFit/>
          </a:bodyPr>
          <a:lstStyle/>
          <a:p>
            <a:r>
              <a:rPr lang="en-US" sz="2800" b="1">
                <a:latin typeface="+mj-lt"/>
                <a:cs typeface="+mj-lt"/>
                <a:sym typeface="+mn-ea"/>
              </a:rPr>
              <a:t>III. NĂNG LƯỢNG CỦA PHẢN ỨNG HÓA HỌC</a:t>
            </a:r>
            <a:endParaRPr lang="en-US" sz="2800" b="1">
              <a:latin typeface="+mj-lt"/>
              <a:cs typeface="+mj-lt"/>
            </a:endParaRPr>
          </a:p>
        </p:txBody>
      </p:sp>
      <p:sp>
        <p:nvSpPr>
          <p:cNvPr id="11" name="圆角矩形 25"/>
          <p:cNvSpPr/>
          <p:nvPr/>
        </p:nvSpPr>
        <p:spPr>
          <a:xfrm>
            <a:off x="541020" y="2778125"/>
            <a:ext cx="8401050" cy="504190"/>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23850"/>
            <a:r>
              <a:rPr lang="en-US" altLang="zh-CN" sz="2400" b="1" dirty="0">
                <a:solidFill>
                  <a:schemeClr val="accent6">
                    <a:lumMod val="50000"/>
                  </a:schemeClr>
                </a:solidFill>
                <a:latin typeface="Microsoft YaHei" panose="020B0503020204020204" charset="-122"/>
                <a:ea typeface="Microsoft YaHei" panose="020B0503020204020204" charset="-122"/>
              </a:rPr>
              <a:t>1. </a:t>
            </a:r>
            <a:r>
              <a:rPr lang="en-US" altLang="zh-CN" sz="2800" b="1" dirty="0">
                <a:solidFill>
                  <a:schemeClr val="accent6">
                    <a:lumMod val="50000"/>
                  </a:schemeClr>
                </a:solidFill>
                <a:latin typeface="Microsoft YaHei" panose="020B0503020204020204" charset="-122"/>
                <a:ea typeface="Microsoft YaHei" panose="020B0503020204020204" charset="-122"/>
                <a:sym typeface="+mn-ea"/>
              </a:rPr>
              <a:t>Phản ứng tỏa nhiệt, phản ứng thu nhiệt</a:t>
            </a:r>
            <a:r>
              <a:rPr lang="en-US" altLang="zh-CN" sz="2800" b="1" dirty="0">
                <a:solidFill>
                  <a:schemeClr val="accent6">
                    <a:lumMod val="50000"/>
                  </a:schemeClr>
                </a:solidFill>
                <a:latin typeface="Microsoft YaHei" panose="020B0503020204020204" charset="-122"/>
                <a:ea typeface="Microsoft YaHei" panose="020B0503020204020204" charset="-122"/>
              </a:rPr>
              <a:t> :</a:t>
            </a:r>
          </a:p>
        </p:txBody>
      </p:sp>
      <p:sp>
        <p:nvSpPr>
          <p:cNvPr id="7" name="圆角矩形 25"/>
          <p:cNvSpPr/>
          <p:nvPr/>
        </p:nvSpPr>
        <p:spPr>
          <a:xfrm>
            <a:off x="541020" y="3437255"/>
            <a:ext cx="7732395" cy="504190"/>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23850"/>
            <a:r>
              <a:rPr lang="en-US" altLang="zh-CN" sz="2800" b="1" dirty="0">
                <a:solidFill>
                  <a:schemeClr val="accent6"/>
                </a:solidFill>
                <a:latin typeface="Microsoft YaHei" panose="020B0503020204020204" charset="-122"/>
                <a:ea typeface="Microsoft YaHei" panose="020B0503020204020204" charset="-122"/>
              </a:rPr>
              <a:t>2. Ứng dụng của p</a:t>
            </a:r>
            <a:r>
              <a:rPr lang="en-US" altLang="zh-CN" sz="2800" b="1" dirty="0">
                <a:solidFill>
                  <a:schemeClr val="accent6"/>
                </a:solidFill>
                <a:latin typeface="Microsoft YaHei" panose="020B0503020204020204" charset="-122"/>
                <a:ea typeface="Microsoft YaHei" panose="020B0503020204020204" charset="-122"/>
                <a:sym typeface="+mn-ea"/>
              </a:rPr>
              <a:t>hản ứng tỏa nhiệt </a:t>
            </a:r>
            <a:r>
              <a:rPr lang="en-US" altLang="zh-CN" sz="2800" b="1" dirty="0">
                <a:solidFill>
                  <a:schemeClr val="accent6"/>
                </a:solidFill>
                <a:latin typeface="Microsoft YaHei" panose="020B0503020204020204" charset="-122"/>
                <a:ea typeface="Microsoft YaHei" panose="020B0503020204020204" charset="-122"/>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2"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P spid="12" grpId="1" animBg="1"/>
      <p:bldP spid="15" grpId="0" bldLvl="0" animBg="1"/>
      <p:bldP spid="15" grpId="1" animBg="1"/>
      <p:bldP spid="5" grpId="1" animBg="1"/>
      <p:bldP spid="5" grpId="2" animBg="1"/>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1477645" y="159385"/>
            <a:ext cx="8364220" cy="829945"/>
          </a:xfrm>
          <a:prstGeom prst="rect">
            <a:avLst/>
          </a:prstGeom>
          <a:noFill/>
          <a:ln w="9525">
            <a:noFill/>
          </a:ln>
        </p:spPr>
        <p:txBody>
          <a:bodyPr wrap="square">
            <a:spAutoFit/>
          </a:bodyPr>
          <a:lstStyle/>
          <a:p>
            <a:pPr indent="0"/>
            <a:r>
              <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1:   Mở đầu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p:cNvPicPr/>
          <p:nvPr/>
        </p:nvPicPr>
        <p:blipFill>
          <a:blip r:embed="rId3"/>
          <a:stretch>
            <a:fillRect/>
          </a:stretch>
        </p:blipFill>
        <p:spPr>
          <a:xfrm>
            <a:off x="2601595" y="0"/>
            <a:ext cx="9590405" cy="5013960"/>
          </a:xfrm>
          <a:prstGeom prst="rect">
            <a:avLst/>
          </a:prstGeom>
          <a:noFill/>
          <a:ln w="9525">
            <a:noFill/>
          </a:ln>
        </p:spPr>
      </p:pic>
      <p:pic>
        <p:nvPicPr>
          <p:cNvPr id="102" name="Picture 101"/>
          <p:cNvPicPr/>
          <p:nvPr/>
        </p:nvPicPr>
        <p:blipFill>
          <a:blip r:embed="rId4"/>
          <a:stretch>
            <a:fillRect/>
          </a:stretch>
        </p:blipFill>
        <p:spPr>
          <a:xfrm>
            <a:off x="0" y="4854575"/>
            <a:ext cx="2299970" cy="2003425"/>
          </a:xfrm>
          <a:prstGeom prst="rect">
            <a:avLst/>
          </a:prstGeom>
          <a:noFill/>
          <a:ln w="9525">
            <a:noFill/>
          </a:ln>
        </p:spPr>
      </p:pic>
      <p:sp>
        <p:nvSpPr>
          <p:cNvPr id="4" name="Text Box 3"/>
          <p:cNvSpPr txBox="1"/>
          <p:nvPr/>
        </p:nvSpPr>
        <p:spPr>
          <a:xfrm>
            <a:off x="2299970" y="5379720"/>
            <a:ext cx="9892030" cy="1014730"/>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r>
              <a:rPr lang="en-US" sz="3000" b="1">
                <a:solidFill>
                  <a:schemeClr val="tx1"/>
                </a:solidFill>
              </a:rPr>
              <a:t>HS quan sát thí nghiệm, thảo luận cặp đôi, hoàn thành phiếu học tập 1</a:t>
            </a:r>
            <a:r>
              <a:rPr lang="en-US" sz="3000" b="1">
                <a:solidFill>
                  <a:schemeClr val="tx1"/>
                </a:solidFill>
                <a:highlight>
                  <a:srgbClr val="C0C0C0"/>
                </a:highlight>
              </a:rPr>
              <a:t> </a:t>
            </a:r>
          </a:p>
        </p:txBody>
      </p:sp>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2530" name="Picture 2" descr="F:\1-原创素材\1_mm1102\PPT\PPT_014\materaials\pageimg_g17.png"/>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0" y="0"/>
            <a:ext cx="5181600" cy="3619500"/>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
        <p:nvSpPr>
          <p:cNvPr id="3" name="Text Box 2"/>
          <p:cNvSpPr txBox="1"/>
          <p:nvPr/>
        </p:nvSpPr>
        <p:spPr>
          <a:xfrm>
            <a:off x="809625" y="2031365"/>
            <a:ext cx="4297680" cy="1322070"/>
          </a:xfrm>
          <a:prstGeom prst="rect">
            <a:avLst/>
          </a:prstGeom>
          <a:noFill/>
        </p:spPr>
        <p:txBody>
          <a:bodyPr wrap="square" rtlCol="0">
            <a:spAutoFit/>
          </a:bodyPr>
          <a:lstStyle/>
          <a:p>
            <a:r>
              <a:rPr lang="en-US" sz="4000" b="1">
                <a:solidFill>
                  <a:srgbClr val="00B050"/>
                </a:solidFill>
                <a:latin typeface="Arial" panose="020B0604020202020204" pitchFamily="34" charset="0"/>
                <a:cs typeface="Arial" panose="020B0604020202020204" pitchFamily="34" charset="0"/>
              </a:rPr>
              <a:t>Hoạt động: LUYỆN TẬP</a:t>
            </a:r>
          </a:p>
        </p:txBody>
      </p:sp>
      <p:sp>
        <p:nvSpPr>
          <p:cNvPr id="4" name="Content Placeholder 3"/>
          <p:cNvSpPr>
            <a:spLocks noGrp="1"/>
          </p:cNvSpPr>
          <p:nvPr>
            <p:ph sz="half" idx="2"/>
          </p:nvPr>
        </p:nvSpPr>
        <p:spPr/>
        <p:txBody>
          <a:bodyPr/>
          <a:lstStyle/>
          <a:p>
            <a:endParaRPr lang="en-US"/>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4" name="图片 6153" descr="封面4"/>
          <p:cNvPicPr>
            <a:picLocks noGrp="1" noChangeAspect="1"/>
          </p:cNvPicPr>
          <p:nvPr>
            <p:ph sz="half" idx="1"/>
          </p:nvPr>
        </p:nvPicPr>
        <p:blipFill>
          <a:blip r:embed="rId2"/>
          <a:stretch>
            <a:fillRect/>
          </a:stretch>
        </p:blipFill>
        <p:spPr>
          <a:xfrm>
            <a:off x="924560" y="3901440"/>
            <a:ext cx="3000375" cy="1990725"/>
          </a:xfrm>
          <a:prstGeom prst="rect">
            <a:avLst/>
          </a:prstGeom>
          <a:noFill/>
          <a:ln w="9525">
            <a:noFill/>
          </a:ln>
        </p:spPr>
      </p:pic>
      <p:pic>
        <p:nvPicPr>
          <p:cNvPr id="37894" name="图片 37893" descr="1-28"/>
          <p:cNvPicPr>
            <a:picLocks noGrp="1" noChangeAspect="1"/>
          </p:cNvPicPr>
          <p:nvPr>
            <p:ph sz="half" idx="2"/>
          </p:nvPr>
        </p:nvPicPr>
        <p:blipFill>
          <a:blip r:embed="rId3"/>
          <a:stretch>
            <a:fillRect/>
          </a:stretch>
        </p:blipFill>
        <p:spPr>
          <a:xfrm>
            <a:off x="0" y="-60960"/>
            <a:ext cx="7637145" cy="3962400"/>
          </a:xfrm>
          <a:prstGeom prst="rect">
            <a:avLst/>
          </a:prstGeom>
          <a:noFill/>
          <a:ln w="9525">
            <a:noFill/>
          </a:ln>
        </p:spPr>
      </p:pic>
      <p:sp>
        <p:nvSpPr>
          <p:cNvPr id="7" name="Flowchart: Alternate Process 6"/>
          <p:cNvSpPr/>
          <p:nvPr/>
        </p:nvSpPr>
        <p:spPr>
          <a:xfrm>
            <a:off x="2018665" y="1337945"/>
            <a:ext cx="3518535" cy="1299210"/>
          </a:xfrm>
          <a:prstGeom prst="flowChartAlternateProcess">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Box 7"/>
          <p:cNvSpPr txBox="1"/>
          <p:nvPr/>
        </p:nvSpPr>
        <p:spPr>
          <a:xfrm>
            <a:off x="1927860" y="1449070"/>
            <a:ext cx="3781278" cy="1076325"/>
          </a:xfrm>
          <a:prstGeom prst="rect">
            <a:avLst/>
          </a:prstGeom>
          <a:noFill/>
        </p:spPr>
        <p:txBody>
          <a:bodyPr wrap="square" rtlCol="0">
            <a:spAutoFit/>
          </a:bodyPr>
          <a:lstStyle/>
          <a:p>
            <a:r>
              <a:rPr lang="en-US" sz="3200" dirty="0">
                <a:ln w="9525">
                  <a:solidFill>
                    <a:schemeClr val="bg1"/>
                  </a:solidFill>
                  <a:prstDash val="solid"/>
                </a:ln>
                <a:solidFill>
                  <a:schemeClr val="tx1"/>
                </a:solidFill>
                <a:effectLst>
                  <a:outerShdw blurRad="12700" dist="38100" dir="2700000" algn="tl" rotWithShape="0">
                    <a:schemeClr val="accent5">
                      <a:lumMod val="60000"/>
                      <a:lumOff val="40000"/>
                    </a:schemeClr>
                  </a:outerShdw>
                </a:effectLst>
                <a:latin typeface="Sitka Text" charset="0"/>
                <a:cs typeface="Sitka Text" charset="0"/>
                <a:sym typeface="+mn-ea"/>
              </a:rPr>
              <a:t>    </a:t>
            </a:r>
            <a:r>
              <a:rPr lang="en-US" sz="3200" b="1" dirty="0">
                <a:ln w="9525">
                  <a:solidFill>
                    <a:schemeClr val="bg1"/>
                  </a:solidFill>
                  <a:prstDash val="solid"/>
                </a:ln>
                <a:solidFill>
                  <a:schemeClr val="tx1"/>
                </a:solidFill>
                <a:effectLst>
                  <a:outerShdw blurRad="12700" dist="38100" dir="2700000" algn="tl" rotWithShape="0">
                    <a:schemeClr val="accent5">
                      <a:lumMod val="60000"/>
                      <a:lumOff val="40000"/>
                    </a:schemeClr>
                  </a:outerShdw>
                </a:effectLst>
                <a:latin typeface="Sitka Text" charset="0"/>
                <a:cs typeface="Sitka Text" charset="0"/>
                <a:sym typeface="+mn-ea"/>
              </a:rPr>
              <a:t> </a:t>
            </a:r>
            <a:r>
              <a:rPr lang="en-US" sz="3200" b="1" dirty="0">
                <a:ln w="6600">
                  <a:solidFill>
                    <a:schemeClr val="accent2"/>
                  </a:solidFill>
                  <a:prstDash val="solid"/>
                </a:ln>
                <a:solidFill>
                  <a:srgbClr val="FFFFFF"/>
                </a:solidFill>
                <a:effectLst>
                  <a:outerShdw dist="38100" dir="2700000" algn="tl" rotWithShape="0">
                    <a:schemeClr val="accent2"/>
                  </a:outerShdw>
                </a:effectLst>
                <a:latin typeface="Sitka Text" charset="0"/>
                <a:cs typeface="Sitka Text" charset="0"/>
                <a:sym typeface="+mn-ea"/>
              </a:rPr>
              <a:t>TRÒ CHƠI</a:t>
            </a:r>
            <a:endParaRPr lang="en-US" sz="3200" b="1" dirty="0">
              <a:ln w="6600">
                <a:solidFill>
                  <a:schemeClr val="accent2"/>
                </a:solidFill>
                <a:prstDash val="solid"/>
              </a:ln>
              <a:solidFill>
                <a:srgbClr val="FFFFFF"/>
              </a:solidFill>
              <a:effectLst>
                <a:outerShdw dist="38100" dir="2700000" algn="tl" rotWithShape="0">
                  <a:schemeClr val="accent2"/>
                </a:outerShdw>
              </a:effectLst>
              <a:latin typeface="Sitka Text" charset="0"/>
              <a:cs typeface="Sitka Text" charset="0"/>
            </a:endParaRPr>
          </a:p>
          <a:p>
            <a:pPr algn="ctr"/>
            <a:r>
              <a:rPr lang="en-US" sz="3200" b="1" dirty="0">
                <a:ln w="6600">
                  <a:solidFill>
                    <a:schemeClr val="accent2"/>
                  </a:solidFill>
                  <a:prstDash val="solid"/>
                </a:ln>
                <a:solidFill>
                  <a:srgbClr val="FFFFFF"/>
                </a:solidFill>
                <a:effectLst>
                  <a:outerShdw dist="38100" dir="2700000" algn="tl" rotWithShape="0">
                    <a:schemeClr val="accent2"/>
                  </a:outerShdw>
                </a:effectLst>
                <a:latin typeface="Sitka Text" charset="0"/>
                <a:cs typeface="Sitka Text" charset="0"/>
                <a:sym typeface="+mn-ea"/>
              </a:rPr>
              <a:t>“AI NHANH HƠN”</a:t>
            </a:r>
          </a:p>
        </p:txBody>
      </p:sp>
      <p:pic>
        <p:nvPicPr>
          <p:cNvPr id="9"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94615"/>
            <a:ext cx="6462395" cy="5064760"/>
          </a:xfrm>
          <a:prstGeom prst="rect">
            <a:avLst/>
          </a:prstGeom>
        </p:spPr>
      </p:pic>
      <p:sp>
        <p:nvSpPr>
          <p:cNvPr id="10" name="Text Box 9"/>
          <p:cNvSpPr txBox="1"/>
          <p:nvPr/>
        </p:nvSpPr>
        <p:spPr>
          <a:xfrm>
            <a:off x="6802315" y="1449070"/>
            <a:ext cx="4574540" cy="954107"/>
          </a:xfrm>
          <a:prstGeom prst="rect">
            <a:avLst/>
          </a:prstGeom>
          <a:noFill/>
        </p:spPr>
        <p:txBody>
          <a:bodyPr wrap="square" rtlCol="0">
            <a:spAutoFit/>
          </a:bodyPr>
          <a:lstStyle/>
          <a:p>
            <a:r>
              <a:rPr lang="en-US" sz="2800" b="1" dirty="0">
                <a:solidFill>
                  <a:schemeClr val="accent5">
                    <a:lumMod val="75000"/>
                  </a:schemeClr>
                </a:solidFill>
              </a:rPr>
              <a:t>- </a:t>
            </a:r>
            <a:r>
              <a:rPr lang="en-US" sz="2800" b="1" dirty="0" err="1">
                <a:solidFill>
                  <a:schemeClr val="accent5">
                    <a:lumMod val="75000"/>
                  </a:schemeClr>
                </a:solidFill>
              </a:rPr>
              <a:t>Phần</a:t>
            </a:r>
            <a:r>
              <a:rPr lang="en-US" sz="2800" b="1" dirty="0">
                <a:solidFill>
                  <a:schemeClr val="accent5">
                    <a:lumMod val="75000"/>
                  </a:schemeClr>
                </a:solidFill>
              </a:rPr>
              <a:t> </a:t>
            </a:r>
            <a:r>
              <a:rPr lang="en-US" sz="2800" b="1" dirty="0" err="1">
                <a:solidFill>
                  <a:schemeClr val="accent5">
                    <a:lumMod val="75000"/>
                  </a:schemeClr>
                </a:solidFill>
              </a:rPr>
              <a:t>luyện</a:t>
            </a:r>
            <a:r>
              <a:rPr lang="en-US" sz="2800" b="1" dirty="0">
                <a:solidFill>
                  <a:schemeClr val="accent5">
                    <a:lumMod val="75000"/>
                  </a:schemeClr>
                </a:solidFill>
              </a:rPr>
              <a:t> </a:t>
            </a:r>
            <a:r>
              <a:rPr lang="en-US" sz="2800" b="1" dirty="0" err="1">
                <a:solidFill>
                  <a:schemeClr val="accent5">
                    <a:lumMod val="75000"/>
                  </a:schemeClr>
                </a:solidFill>
              </a:rPr>
              <a:t>tập</a:t>
            </a:r>
            <a:r>
              <a:rPr lang="en-US" sz="2800" b="1" dirty="0">
                <a:solidFill>
                  <a:schemeClr val="accent5">
                    <a:lumMod val="75000"/>
                  </a:schemeClr>
                </a:solidFill>
              </a:rPr>
              <a:t> </a:t>
            </a:r>
            <a:r>
              <a:rPr lang="en-US" sz="2800" b="1" dirty="0" err="1">
                <a:solidFill>
                  <a:schemeClr val="accent5">
                    <a:lumMod val="75000"/>
                  </a:schemeClr>
                </a:solidFill>
              </a:rPr>
              <a:t>có</a:t>
            </a:r>
            <a:r>
              <a:rPr lang="en-US" sz="2800" b="1" dirty="0">
                <a:solidFill>
                  <a:schemeClr val="accent5">
                    <a:lumMod val="75000"/>
                  </a:schemeClr>
                </a:solidFill>
              </a:rPr>
              <a:t> 05 </a:t>
            </a:r>
            <a:r>
              <a:rPr lang="en-US" sz="2800" b="1" dirty="0" err="1">
                <a:solidFill>
                  <a:schemeClr val="accent5">
                    <a:lumMod val="75000"/>
                  </a:schemeClr>
                </a:solidFill>
              </a:rPr>
              <a:t>câu</a:t>
            </a:r>
            <a:r>
              <a:rPr lang="en-US" sz="2800" b="1" dirty="0">
                <a:solidFill>
                  <a:schemeClr val="accent5">
                    <a:lumMod val="75000"/>
                  </a:schemeClr>
                </a:solidFill>
              </a:rPr>
              <a:t> </a:t>
            </a:r>
            <a:r>
              <a:rPr lang="en-US" sz="2800" b="1" dirty="0" err="1">
                <a:solidFill>
                  <a:schemeClr val="accent5">
                    <a:lumMod val="75000"/>
                  </a:schemeClr>
                </a:solidFill>
              </a:rPr>
              <a:t>hỏi</a:t>
            </a:r>
            <a:r>
              <a:rPr lang="en-US" sz="2800" b="1" dirty="0" smtClean="0">
                <a:solidFill>
                  <a:schemeClr val="accent5">
                    <a:lumMod val="75000"/>
                  </a:schemeClr>
                </a:solidFill>
              </a:rPr>
              <a:t>.</a:t>
            </a:r>
            <a:endParaRPr lang="en-US" sz="2800" b="1" dirty="0">
              <a:solidFill>
                <a:schemeClr val="accent5">
                  <a:lumMod val="75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7894"/>
                                        </p:tgtEl>
                                        <p:attrNameLst>
                                          <p:attrName>style.visibility</p:attrName>
                                        </p:attrNameLst>
                                      </p:cBhvr>
                                      <p:to>
                                        <p:strVal val="visible"/>
                                      </p:to>
                                    </p:set>
                                    <p:anim calcmode="lin" valueType="num">
                                      <p:cBhvr>
                                        <p:cTn id="7" dur="500" fill="hold"/>
                                        <p:tgtEl>
                                          <p:spTgt spid="37894"/>
                                        </p:tgtEl>
                                        <p:attrNameLst>
                                          <p:attrName>ppt_w</p:attrName>
                                        </p:attrNameLst>
                                      </p:cBhvr>
                                      <p:tavLst>
                                        <p:tav tm="0">
                                          <p:val>
                                            <p:fltVal val="0"/>
                                          </p:val>
                                        </p:tav>
                                        <p:tav tm="100000">
                                          <p:val>
                                            <p:strVal val="#ppt_w"/>
                                          </p:val>
                                        </p:tav>
                                      </p:tavLst>
                                    </p:anim>
                                    <p:anim calcmode="lin" valueType="num">
                                      <p:cBhvr>
                                        <p:cTn id="8" dur="500" fill="hold"/>
                                        <p:tgtEl>
                                          <p:spTgt spid="37894"/>
                                        </p:tgtEl>
                                        <p:attrNameLst>
                                          <p:attrName>ppt_h</p:attrName>
                                        </p:attrNameLst>
                                      </p:cBhvr>
                                      <p:tavLst>
                                        <p:tav tm="0">
                                          <p:val>
                                            <p:fltVal val="0"/>
                                          </p:val>
                                        </p:tav>
                                        <p:tav tm="100000">
                                          <p:val>
                                            <p:strVal val="#ppt_h"/>
                                          </p:val>
                                        </p:tav>
                                      </p:tavLst>
                                    </p:anim>
                                    <p:animEffect transition="in" filter="fade">
                                      <p:cBhvr>
                                        <p:cTn id="9" dur="500"/>
                                        <p:tgtEl>
                                          <p:spTgt spid="37894"/>
                                        </p:tgtEl>
                                      </p:cBhvr>
                                    </p:animEffect>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dissolv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 presetClass="entr" presetSubtype="16"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ox(in)">
                                      <p:cBhvr>
                                        <p:cTn id="25"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p:txBody>
          <a:bodyPr/>
          <a:lstStyle/>
          <a:p>
            <a:endParaRPr lang="en-US"/>
          </a:p>
        </p:txBody>
      </p:sp>
      <p:pic>
        <p:nvPicPr>
          <p:cNvPr id="3078" name="Picture 6" descr="7"/>
          <p:cNvPicPr>
            <a:picLocks noGrp="1" noChangeAspect="1"/>
          </p:cNvPicPr>
          <p:nvPr>
            <p:ph sz="half" idx="1"/>
          </p:nvPr>
        </p:nvPicPr>
        <p:blipFill>
          <a:blip r:embed="rId2"/>
          <a:stretch>
            <a:fillRect/>
          </a:stretch>
        </p:blipFill>
        <p:spPr>
          <a:xfrm>
            <a:off x="2933065" y="3286760"/>
            <a:ext cx="990600" cy="1428750"/>
          </a:xfrm>
          <a:prstGeom prst="rect">
            <a:avLst/>
          </a:prstGeom>
          <a:noFill/>
          <a:ln w="9525">
            <a:noFill/>
          </a:ln>
        </p:spPr>
      </p:pic>
      <p:sp>
        <p:nvSpPr>
          <p:cNvPr id="12" name="圆角矩形 11"/>
          <p:cNvSpPr/>
          <p:nvPr/>
        </p:nvSpPr>
        <p:spPr>
          <a:xfrm>
            <a:off x="142875" y="0"/>
            <a:ext cx="12049125" cy="6829425"/>
          </a:xfrm>
          <a:prstGeom prst="roundRect">
            <a:avLst/>
          </a:prstGeom>
          <a:solidFill>
            <a:srgbClr val="71BDCD">
              <a:alpha val="75000"/>
            </a:srgb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zh-CN" altLang="en-US" sz="2000" b="1">
                <a:solidFill>
                  <a:schemeClr val="accent6"/>
                </a:solidFill>
                <a:sym typeface="+mn-ea"/>
              </a:rPr>
              <a:t>Câu 1:</a:t>
            </a:r>
            <a:r>
              <a:rPr lang="zh-CN" altLang="en-US" sz="2000" b="1">
                <a:solidFill>
                  <a:schemeClr val="bg1"/>
                </a:solidFill>
                <a:sym typeface="+mn-ea"/>
              </a:rPr>
              <a:t> Hòa tan đường vào nước là</a:t>
            </a:r>
          </a:p>
          <a:p>
            <a:pPr algn="l"/>
            <a:r>
              <a:rPr lang="en-US" altLang="zh-CN" sz="2000" b="1">
                <a:solidFill>
                  <a:schemeClr val="tx1"/>
                </a:solidFill>
                <a:sym typeface="+mn-ea"/>
              </a:rPr>
              <a:t> </a:t>
            </a:r>
            <a:r>
              <a:rPr lang="zh-CN" altLang="en-US" sz="2000" b="1">
                <a:solidFill>
                  <a:schemeClr val="tx1"/>
                </a:solidFill>
                <a:sym typeface="+mn-ea"/>
              </a:rPr>
              <a:t>A. Phản ứng hóa học. 	B. Phản ứng tỏa nhiệt. </a:t>
            </a:r>
            <a:r>
              <a:rPr lang="en-US" altLang="zh-CN" sz="2000" b="1">
                <a:solidFill>
                  <a:schemeClr val="tx1"/>
                </a:solidFill>
                <a:sym typeface="+mn-ea"/>
              </a:rPr>
              <a:t>            </a:t>
            </a:r>
            <a:r>
              <a:rPr lang="zh-CN" altLang="en-US" sz="2000" b="1">
                <a:solidFill>
                  <a:schemeClr val="tx1"/>
                </a:solidFill>
                <a:sym typeface="+mn-ea"/>
              </a:rPr>
              <a:t>C. Phản ứng thu nhiệt. 	D. Sự biến đổi vật lí.</a:t>
            </a:r>
          </a:p>
          <a:p>
            <a:pPr algn="l"/>
            <a:r>
              <a:rPr lang="zh-CN" altLang="en-US" sz="2000" b="1">
                <a:solidFill>
                  <a:schemeClr val="accent6"/>
                </a:solidFill>
                <a:sym typeface="+mn-ea"/>
              </a:rPr>
              <a:t>Câu 2:</a:t>
            </a:r>
            <a:r>
              <a:rPr lang="zh-CN" altLang="en-US" sz="2000" b="1">
                <a:solidFill>
                  <a:schemeClr val="tx1"/>
                </a:solidFill>
                <a:sym typeface="+mn-ea"/>
              </a:rPr>
              <a:t> </a:t>
            </a:r>
            <a:r>
              <a:rPr lang="zh-CN" altLang="en-US" sz="2000" b="1">
                <a:solidFill>
                  <a:schemeClr val="bg1"/>
                </a:solidFill>
                <a:sym typeface="+mn-ea"/>
              </a:rPr>
              <a:t>Đốt phosphorus trong oxygen thu được chất diphosphorus pentoxide. Phương trình chữ nào sau đây biểu diễn đúng phản ứng hoá học trên:</a:t>
            </a:r>
          </a:p>
          <a:p>
            <a:pPr algn="l"/>
            <a:r>
              <a:rPr lang="zh-CN" altLang="en-US" sz="2000" b="1">
                <a:solidFill>
                  <a:schemeClr val="tx1"/>
                </a:solidFill>
                <a:sym typeface="+mn-ea"/>
              </a:rPr>
              <a:t>A.Phosphorus + diphosphorus pentoxide</a:t>
            </a:r>
            <a:r>
              <a:rPr lang="en-US" altLang="zh-CN" sz="2000" b="1">
                <a:solidFill>
                  <a:schemeClr val="tx1"/>
                </a:solidFill>
                <a:latin typeface="Arial" panose="020B0604020202020204" pitchFamily="34" charset="0"/>
                <a:cs typeface="Arial" panose="020B0604020202020204" pitchFamily="34" charset="0"/>
                <a:sym typeface="+mn-ea"/>
              </a:rPr>
              <a:t>→</a:t>
            </a:r>
            <a:r>
              <a:rPr lang="zh-CN" altLang="en-US" sz="2000" b="1">
                <a:solidFill>
                  <a:schemeClr val="tx1"/>
                </a:solidFill>
                <a:sym typeface="+mn-ea"/>
              </a:rPr>
              <a:t>  oxygen</a:t>
            </a:r>
            <a:r>
              <a:rPr lang="en-US" altLang="zh-CN" sz="2000" b="1">
                <a:solidFill>
                  <a:schemeClr val="tx1"/>
                </a:solidFill>
                <a:sym typeface="+mn-ea"/>
              </a:rPr>
              <a:t>         </a:t>
            </a:r>
            <a:r>
              <a:rPr lang="zh-CN" altLang="en-US" sz="2000" b="1">
                <a:solidFill>
                  <a:schemeClr val="tx1"/>
                </a:solidFill>
                <a:sym typeface="+mn-ea"/>
              </a:rPr>
              <a:t>B.Phosphorus</a:t>
            </a:r>
            <a:r>
              <a:rPr lang="en-US" altLang="zh-CN" sz="2000" b="1">
                <a:solidFill>
                  <a:schemeClr val="tx1"/>
                </a:solidFill>
                <a:latin typeface="Arial" panose="020B0604020202020204" pitchFamily="34" charset="0"/>
                <a:cs typeface="Arial" panose="020B0604020202020204" pitchFamily="34" charset="0"/>
                <a:sym typeface="+mn-ea"/>
              </a:rPr>
              <a:t>→</a:t>
            </a:r>
            <a:r>
              <a:rPr lang="zh-CN" altLang="en-US" sz="2000" b="1">
                <a:solidFill>
                  <a:schemeClr val="tx1"/>
                </a:solidFill>
                <a:sym typeface="+mn-ea"/>
              </a:rPr>
              <a:t>oxygen + diphosphorus pentoxide </a:t>
            </a:r>
          </a:p>
          <a:p>
            <a:pPr algn="l"/>
            <a:r>
              <a:rPr lang="zh-CN" altLang="en-US" sz="2000" b="1">
                <a:solidFill>
                  <a:schemeClr val="tx1"/>
                </a:solidFill>
                <a:sym typeface="+mn-ea"/>
              </a:rPr>
              <a:t>C.Phosphorus + oxygen </a:t>
            </a:r>
            <a:r>
              <a:rPr lang="en-US" altLang="zh-CN" sz="2000" b="1">
                <a:solidFill>
                  <a:schemeClr val="tx1"/>
                </a:solidFill>
                <a:latin typeface="Arial" panose="020B0604020202020204" pitchFamily="34" charset="0"/>
                <a:cs typeface="Arial" panose="020B0604020202020204" pitchFamily="34" charset="0"/>
                <a:sym typeface="+mn-ea"/>
              </a:rPr>
              <a:t>→</a:t>
            </a:r>
            <a:r>
              <a:rPr lang="zh-CN" altLang="en-US" sz="2000" b="1">
                <a:solidFill>
                  <a:schemeClr val="tx1"/>
                </a:solidFill>
                <a:sym typeface="+mn-ea"/>
              </a:rPr>
              <a:t>  diphosphorus pentoxide </a:t>
            </a:r>
          </a:p>
          <a:p>
            <a:pPr algn="l"/>
            <a:r>
              <a:rPr lang="zh-CN" altLang="en-US" sz="2000" b="1">
                <a:solidFill>
                  <a:schemeClr val="accent6"/>
                </a:solidFill>
                <a:sym typeface="+mn-ea"/>
              </a:rPr>
              <a:t>Câu 3: </a:t>
            </a:r>
            <a:r>
              <a:rPr lang="zh-CN" altLang="en-US" sz="2000" b="1">
                <a:solidFill>
                  <a:schemeClr val="bg1"/>
                </a:solidFill>
                <a:sym typeface="+mn-ea"/>
              </a:rPr>
              <a:t>Cho sơ đồ phản ứng hóa học sau:</a:t>
            </a:r>
            <a:r>
              <a:rPr lang="en-US" altLang="zh-CN" sz="2000" b="1">
                <a:solidFill>
                  <a:schemeClr val="bg1"/>
                </a:solidFill>
                <a:sym typeface="+mn-ea"/>
              </a:rPr>
              <a:t>      H</a:t>
            </a:r>
            <a:r>
              <a:rPr lang="zh-CN" altLang="en-US" sz="2000" b="1">
                <a:solidFill>
                  <a:schemeClr val="bg1"/>
                </a:solidFill>
                <a:sym typeface="+mn-ea"/>
              </a:rPr>
              <a:t>ydrogen + Oxygen </a:t>
            </a:r>
            <a:r>
              <a:rPr lang="en-US" altLang="zh-CN" sz="2000" b="1">
                <a:solidFill>
                  <a:schemeClr val="bg1"/>
                </a:solidFill>
                <a:sym typeface="+mn-ea"/>
              </a:rPr>
              <a:t>   </a:t>
            </a:r>
            <a:r>
              <a:rPr lang="en-US" altLang="zh-CN" sz="2000" b="1">
                <a:solidFill>
                  <a:schemeClr val="bg1"/>
                </a:solidFill>
                <a:latin typeface="Arial" panose="020B0604020202020204" pitchFamily="34" charset="0"/>
                <a:cs typeface="Arial" panose="020B0604020202020204" pitchFamily="34" charset="0"/>
                <a:sym typeface="+mn-ea"/>
              </a:rPr>
              <a:t>→</a:t>
            </a:r>
            <a:r>
              <a:rPr lang="zh-CN" altLang="en-US" sz="2000" b="1">
                <a:solidFill>
                  <a:schemeClr val="bg1"/>
                </a:solidFill>
                <a:sym typeface="+mn-ea"/>
              </a:rPr>
              <a:t>   Nước</a:t>
            </a:r>
          </a:p>
          <a:p>
            <a:pPr algn="l"/>
            <a:r>
              <a:rPr lang="zh-CN" altLang="en-US" sz="2000" b="1">
                <a:solidFill>
                  <a:schemeClr val="bg1"/>
                </a:solidFill>
                <a:sym typeface="+mn-ea"/>
              </a:rPr>
              <a:t>Trong quá trình phản ứng, số nguyên tử H và số nguyên tử O có thay đổi không?</a:t>
            </a:r>
          </a:p>
          <a:p>
            <a:pPr algn="l"/>
            <a:r>
              <a:rPr lang="zh-CN" altLang="en-US" sz="2000" b="1">
                <a:solidFill>
                  <a:schemeClr val="tx1"/>
                </a:solidFill>
                <a:sym typeface="+mn-ea"/>
              </a:rPr>
              <a:t>A. Thay đổi theo chiều tăng dần. 		</a:t>
            </a:r>
            <a:r>
              <a:rPr lang="en-US" altLang="zh-CN" sz="2000" b="1">
                <a:solidFill>
                  <a:schemeClr val="tx1"/>
                </a:solidFill>
                <a:sym typeface="+mn-ea"/>
              </a:rPr>
              <a:t>                </a:t>
            </a:r>
            <a:r>
              <a:rPr lang="zh-CN" altLang="en-US" sz="2000" b="1">
                <a:solidFill>
                  <a:schemeClr val="tx1"/>
                </a:solidFill>
                <a:sym typeface="+mn-ea"/>
              </a:rPr>
              <a:t>B. Thay đổi theo chiều giảm dần.</a:t>
            </a:r>
          </a:p>
          <a:p>
            <a:pPr algn="l"/>
            <a:r>
              <a:rPr lang="zh-CN" altLang="en-US" sz="2000" b="1">
                <a:solidFill>
                  <a:schemeClr val="tx1"/>
                </a:solidFill>
                <a:sym typeface="+mn-ea"/>
              </a:rPr>
              <a:t>C. Không thay đổi. 				D. H tăng còn O giảm. </a:t>
            </a:r>
          </a:p>
          <a:p>
            <a:pPr algn="l"/>
            <a:r>
              <a:rPr lang="zh-CN" altLang="en-US" sz="2000" b="1">
                <a:solidFill>
                  <a:schemeClr val="accent6"/>
                </a:solidFill>
                <a:sym typeface="+mn-ea"/>
              </a:rPr>
              <a:t>Câu 4:</a:t>
            </a:r>
            <a:r>
              <a:rPr lang="zh-CN" altLang="en-US" sz="2000" b="1">
                <a:solidFill>
                  <a:schemeClr val="bg1"/>
                </a:solidFill>
                <a:sym typeface="+mn-ea"/>
              </a:rPr>
              <a:t> Dấu hiệu nào giúp ta có thể nhận biết có phản ứng hoá học xảy ra?</a:t>
            </a:r>
          </a:p>
          <a:p>
            <a:pPr algn="l"/>
            <a:r>
              <a:rPr lang="zh-CN" altLang="en-US" sz="2000" b="1">
                <a:solidFill>
                  <a:schemeClr val="tx1"/>
                </a:solidFill>
                <a:sym typeface="+mn-ea"/>
              </a:rPr>
              <a:t>A. Có chất kết tủa (chất không tan).	</a:t>
            </a:r>
            <a:r>
              <a:rPr lang="en-US" altLang="zh-CN" sz="2000" b="1">
                <a:solidFill>
                  <a:schemeClr val="tx1"/>
                </a:solidFill>
                <a:sym typeface="+mn-ea"/>
              </a:rPr>
              <a:t>                </a:t>
            </a:r>
            <a:r>
              <a:rPr lang="zh-CN" altLang="en-US" sz="2000" b="1">
                <a:solidFill>
                  <a:schemeClr val="tx1"/>
                </a:solidFill>
                <a:sym typeface="+mn-ea"/>
              </a:rPr>
              <a:t>B. Có chất khí thoát ra (sủi bọt).</a:t>
            </a:r>
          </a:p>
          <a:p>
            <a:pPr algn="l"/>
            <a:r>
              <a:rPr lang="zh-CN" altLang="en-US" sz="2000" b="1">
                <a:solidFill>
                  <a:schemeClr val="tx1"/>
                </a:solidFill>
                <a:sym typeface="+mn-ea"/>
              </a:rPr>
              <a:t>C. Có sự thay đổi màu sắc. 			D. Một trong số các dấu hiệu trên.</a:t>
            </a:r>
          </a:p>
          <a:p>
            <a:pPr algn="l"/>
            <a:r>
              <a:rPr lang="zh-CN" altLang="en-US" sz="2000" b="1">
                <a:solidFill>
                  <a:schemeClr val="accent6"/>
                </a:solidFill>
                <a:sym typeface="+mn-ea"/>
              </a:rPr>
              <a:t>C</a:t>
            </a:r>
            <a:r>
              <a:rPr lang="en-US" altLang="zh-CN" sz="2000" b="1">
                <a:solidFill>
                  <a:schemeClr val="accent6"/>
                </a:solidFill>
                <a:sym typeface="+mn-ea"/>
              </a:rPr>
              <a:t>â</a:t>
            </a:r>
            <a:r>
              <a:rPr lang="zh-CN" altLang="en-US" sz="2000" b="1">
                <a:solidFill>
                  <a:schemeClr val="accent6"/>
                </a:solidFill>
                <a:sym typeface="+mn-ea"/>
              </a:rPr>
              <a:t>u 5.</a:t>
            </a:r>
            <a:r>
              <a:rPr lang="zh-CN" altLang="en-US" sz="2000" b="1">
                <a:solidFill>
                  <a:schemeClr val="bg1"/>
                </a:solidFill>
                <a:sym typeface="+mn-ea"/>
              </a:rPr>
              <a:t> Cho các phản ứng sau:</a:t>
            </a:r>
          </a:p>
          <a:p>
            <a:pPr algn="l"/>
            <a:r>
              <a:rPr lang="zh-CN" altLang="en-US" sz="2000" b="1">
                <a:solidFill>
                  <a:schemeClr val="tx1"/>
                </a:solidFill>
                <a:sym typeface="+mn-ea"/>
              </a:rPr>
              <a:t> (1) Điểu chế oxygen bằng cách đun nóng thuốc tím (KMnO4), ngừng cung cấp nhiệt, phản ứng dừng lại; </a:t>
            </a:r>
          </a:p>
          <a:p>
            <a:pPr algn="l"/>
            <a:r>
              <a:rPr lang="zh-CN" altLang="en-US" sz="2000" b="1">
                <a:solidFill>
                  <a:schemeClr val="tx1"/>
                </a:solidFill>
                <a:sym typeface="+mn-ea"/>
              </a:rPr>
              <a:t>(2) Nung đá vôi (CaCO3); </a:t>
            </a:r>
          </a:p>
          <a:p>
            <a:pPr algn="l"/>
            <a:r>
              <a:rPr lang="zh-CN" altLang="en-US" sz="2000" b="1">
                <a:solidFill>
                  <a:schemeClr val="tx1"/>
                </a:solidFill>
                <a:sym typeface="+mn-ea"/>
              </a:rPr>
              <a:t>(3) Tôi vôi (CaO với nước); </a:t>
            </a:r>
          </a:p>
          <a:p>
            <a:pPr algn="l"/>
            <a:r>
              <a:rPr lang="zh-CN" altLang="en-US" sz="2000" b="1">
                <a:solidFill>
                  <a:schemeClr val="tx1"/>
                </a:solidFill>
                <a:sym typeface="+mn-ea"/>
              </a:rPr>
              <a:t>(4) Cho dung dịch HC</a:t>
            </a:r>
            <a:r>
              <a:rPr lang="en-US" altLang="zh-CN" sz="2000" b="1">
                <a:solidFill>
                  <a:schemeClr val="tx1"/>
                </a:solidFill>
                <a:sym typeface="+mn-ea"/>
              </a:rPr>
              <a:t>l</a:t>
            </a:r>
            <a:r>
              <a:rPr lang="zh-CN" altLang="en-US" sz="2000" b="1">
                <a:solidFill>
                  <a:schemeClr val="tx1"/>
                </a:solidFill>
                <a:sym typeface="+mn-ea"/>
              </a:rPr>
              <a:t> tác dụng với dung dịch</a:t>
            </a:r>
            <a:r>
              <a:rPr lang="en-US" altLang="zh-CN" sz="2000" b="1">
                <a:solidFill>
                  <a:schemeClr val="tx1"/>
                </a:solidFill>
                <a:sym typeface="+mn-ea"/>
              </a:rPr>
              <a:t> </a:t>
            </a:r>
            <a:r>
              <a:rPr lang="zh-CN" altLang="en-US" sz="2000" b="1">
                <a:solidFill>
                  <a:schemeClr val="tx1"/>
                </a:solidFill>
                <a:sym typeface="+mn-ea"/>
              </a:rPr>
              <a:t>NaOH, ống nghiệm nóng lên.</a:t>
            </a:r>
          </a:p>
          <a:p>
            <a:pPr algn="l"/>
            <a:r>
              <a:rPr lang="zh-CN" altLang="en-US" sz="2000" b="1">
                <a:solidFill>
                  <a:schemeClr val="tx1"/>
                </a:solidFill>
                <a:sym typeface="+mn-ea"/>
              </a:rPr>
              <a:t>(5) Quang hợp của cây xanh.</a:t>
            </a:r>
          </a:p>
          <a:p>
            <a:pPr algn="l"/>
            <a:r>
              <a:rPr lang="zh-CN" altLang="en-US" sz="2000" b="1">
                <a:solidFill>
                  <a:schemeClr val="tx1"/>
                </a:solidFill>
                <a:sym typeface="+mn-ea"/>
              </a:rPr>
              <a:t>Các phản ứng thu nhiệt là</a:t>
            </a:r>
          </a:p>
          <a:p>
            <a:pPr algn="l"/>
            <a:r>
              <a:rPr lang="en-US" altLang="zh-CN" sz="2000" b="1">
                <a:solidFill>
                  <a:schemeClr val="tx1"/>
                </a:solidFill>
                <a:sym typeface="+mn-ea"/>
              </a:rPr>
              <a:t>          </a:t>
            </a:r>
            <a:r>
              <a:rPr lang="zh-CN" altLang="en-US" sz="2000" b="1">
                <a:solidFill>
                  <a:schemeClr val="tx1"/>
                </a:solidFill>
                <a:sym typeface="+mn-ea"/>
              </a:rPr>
              <a:t>A. (1); (2) và (5).	B.(l); (3) và (4).</a:t>
            </a:r>
            <a:r>
              <a:rPr lang="en-US" altLang="zh-CN" sz="2000" b="1">
                <a:solidFill>
                  <a:schemeClr val="tx1"/>
                </a:solidFill>
                <a:sym typeface="+mn-ea"/>
              </a:rPr>
              <a:t>          C</a:t>
            </a:r>
            <a:r>
              <a:rPr lang="zh-CN" altLang="en-US" sz="2000" b="1">
                <a:solidFill>
                  <a:schemeClr val="tx1"/>
                </a:solidFill>
                <a:sym typeface="+mn-ea"/>
              </a:rPr>
              <a:t>. (2); (3) và (5).	D. (2); (4) và (5).</a:t>
            </a:r>
          </a:p>
        </p:txBody>
      </p:sp>
      <p:sp>
        <p:nvSpPr>
          <p:cNvPr id="7" name="圆角矩形 14"/>
          <p:cNvSpPr/>
          <p:nvPr/>
        </p:nvSpPr>
        <p:spPr bwMode="auto">
          <a:xfrm>
            <a:off x="4410710" y="0"/>
            <a:ext cx="4253865" cy="367665"/>
          </a:xfrm>
          <a:prstGeom prst="roundRect">
            <a:avLst>
              <a:gd name="adj" fmla="val 50000"/>
            </a:avLst>
          </a:prstGeom>
          <a:gradFill>
            <a:gsLst>
              <a:gs pos="0">
                <a:srgbClr val="14CD68"/>
              </a:gs>
              <a:gs pos="100000">
                <a:srgbClr val="035C7D"/>
              </a:gs>
            </a:gsLst>
            <a:lin scaled="0"/>
          </a:gradFill>
          <a:ln w="19050" cap="flat" cmpd="sng" algn="ctr">
            <a:noFill/>
            <a:prstDash val="solid"/>
            <a:round/>
            <a:headEnd type="none" w="med" len="med"/>
            <a:tailEnd type="none" w="med" len="med"/>
          </a:ln>
          <a:effectLst/>
        </p:spPr>
        <p:txBody>
          <a:bodyPr vert="horz" wrap="square" lIns="108816" tIns="54408" rIns="108816" bIns="54408" numCol="1" rtlCol="0" anchor="t" anchorCtr="0" compatLnSpc="1"/>
          <a:lstStyle/>
          <a:p>
            <a:pPr algn="ctr" defTabSz="815975"/>
            <a:endParaRPr lang="en-US" altLang="zh-CN" sz="2800" b="1" dirty="0">
              <a:solidFill>
                <a:srgbClr val="FF0000"/>
              </a:solidFill>
              <a:latin typeface="Calibri Light" panose="020F0302020204030204" charset="0"/>
              <a:ea typeface="Microsoft YaHei" panose="020B0503020204020204" charset="-122"/>
              <a:cs typeface="Calibri Light" panose="020F0302020204030204" charset="0"/>
            </a:endParaRPr>
          </a:p>
        </p:txBody>
      </p:sp>
      <p:sp>
        <p:nvSpPr>
          <p:cNvPr id="13" name="Text Box 12"/>
          <p:cNvSpPr txBox="1"/>
          <p:nvPr/>
        </p:nvSpPr>
        <p:spPr>
          <a:xfrm>
            <a:off x="4979035" y="-77470"/>
            <a:ext cx="2723515" cy="521970"/>
          </a:xfrm>
          <a:prstGeom prst="rect">
            <a:avLst/>
          </a:prstGeom>
          <a:noFill/>
        </p:spPr>
        <p:txBody>
          <a:bodyPr wrap="none" rtlCol="0">
            <a:spAutoFit/>
          </a:bodyPr>
          <a:lstStyle/>
          <a:p>
            <a:r>
              <a:rPr lang="en-US" sz="2800" b="1">
                <a:solidFill>
                  <a:schemeClr val="accent2">
                    <a:lumMod val="20000"/>
                    <a:lumOff val="80000"/>
                  </a:schemeClr>
                </a:solidFill>
              </a:rPr>
              <a:t>BỘ CÂU HỎI SỐ 1</a:t>
            </a:r>
          </a:p>
        </p:txBody>
      </p:sp>
      <p:pic>
        <p:nvPicPr>
          <p:cNvPr id="46125" name="图片 46124" descr="png-0730"/>
          <p:cNvPicPr>
            <a:picLocks noGrp="1" noChangeAspect="1"/>
          </p:cNvPicPr>
          <p:nvPr>
            <p:ph sz="half" idx="2"/>
          </p:nvPr>
        </p:nvPicPr>
        <p:blipFill>
          <a:blip r:embed="rId3"/>
          <a:stretch>
            <a:fillRect/>
          </a:stretch>
        </p:blipFill>
        <p:spPr>
          <a:xfrm>
            <a:off x="9247505" y="534670"/>
            <a:ext cx="514350" cy="514350"/>
          </a:xfrm>
          <a:prstGeom prst="rect">
            <a:avLst/>
          </a:prstGeom>
          <a:noFill/>
          <a:ln w="9525">
            <a:noFill/>
          </a:ln>
        </p:spPr>
      </p:pic>
      <p:pic>
        <p:nvPicPr>
          <p:cNvPr id="16" name="图片 46124" descr="png-0730"/>
          <p:cNvPicPr>
            <a:picLocks noChangeAspect="1"/>
          </p:cNvPicPr>
          <p:nvPr/>
        </p:nvPicPr>
        <p:blipFill>
          <a:blip r:embed="rId3"/>
          <a:stretch>
            <a:fillRect/>
          </a:stretch>
        </p:blipFill>
        <p:spPr>
          <a:xfrm>
            <a:off x="133985" y="1878965"/>
            <a:ext cx="451485" cy="451485"/>
          </a:xfrm>
          <a:prstGeom prst="rect">
            <a:avLst/>
          </a:prstGeom>
          <a:noFill/>
          <a:ln w="9525">
            <a:noFill/>
          </a:ln>
        </p:spPr>
      </p:pic>
      <p:pic>
        <p:nvPicPr>
          <p:cNvPr id="17" name="图片 46124" descr="png-0730"/>
          <p:cNvPicPr>
            <a:picLocks noChangeAspect="1"/>
          </p:cNvPicPr>
          <p:nvPr/>
        </p:nvPicPr>
        <p:blipFill>
          <a:blip r:embed="rId3"/>
          <a:stretch>
            <a:fillRect/>
          </a:stretch>
        </p:blipFill>
        <p:spPr>
          <a:xfrm>
            <a:off x="142875" y="3054350"/>
            <a:ext cx="489585" cy="489585"/>
          </a:xfrm>
          <a:prstGeom prst="rect">
            <a:avLst/>
          </a:prstGeom>
          <a:noFill/>
          <a:ln w="9525">
            <a:noFill/>
          </a:ln>
        </p:spPr>
      </p:pic>
      <p:pic>
        <p:nvPicPr>
          <p:cNvPr id="18" name="图片 46124" descr="png-0730"/>
          <p:cNvPicPr>
            <a:picLocks noChangeAspect="1"/>
          </p:cNvPicPr>
          <p:nvPr/>
        </p:nvPicPr>
        <p:blipFill>
          <a:blip r:embed="rId3"/>
          <a:stretch>
            <a:fillRect/>
          </a:stretch>
        </p:blipFill>
        <p:spPr>
          <a:xfrm>
            <a:off x="5544820" y="4003675"/>
            <a:ext cx="442595" cy="442595"/>
          </a:xfrm>
          <a:prstGeom prst="rect">
            <a:avLst/>
          </a:prstGeom>
          <a:noFill/>
          <a:ln w="9525">
            <a:noFill/>
          </a:ln>
        </p:spPr>
      </p:pic>
      <p:pic>
        <p:nvPicPr>
          <p:cNvPr id="19" name="图片 46124" descr="png-0730"/>
          <p:cNvPicPr>
            <a:picLocks noChangeAspect="1"/>
          </p:cNvPicPr>
          <p:nvPr/>
        </p:nvPicPr>
        <p:blipFill>
          <a:blip r:embed="rId3"/>
          <a:stretch>
            <a:fillRect/>
          </a:stretch>
        </p:blipFill>
        <p:spPr>
          <a:xfrm>
            <a:off x="734695" y="6394450"/>
            <a:ext cx="434975" cy="434975"/>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6125"/>
                                        </p:tgtEl>
                                        <p:attrNameLst>
                                          <p:attrName>style.visibility</p:attrName>
                                        </p:attrNameLst>
                                      </p:cBhvr>
                                      <p:to>
                                        <p:strVal val="visible"/>
                                      </p:to>
                                    </p:set>
                                    <p:anim calcmode="lin" valueType="num">
                                      <p:cBhvr additive="base">
                                        <p:cTn id="7" dur="500" fill="hold"/>
                                        <p:tgtEl>
                                          <p:spTgt spid="46125"/>
                                        </p:tgtEl>
                                        <p:attrNameLst>
                                          <p:attrName>ppt_x</p:attrName>
                                        </p:attrNameLst>
                                      </p:cBhvr>
                                      <p:tavLst>
                                        <p:tav tm="0">
                                          <p:val>
                                            <p:strVal val="#ppt_x"/>
                                          </p:val>
                                        </p:tav>
                                        <p:tav tm="100000">
                                          <p:val>
                                            <p:strVal val="#ppt_x"/>
                                          </p:val>
                                        </p:tav>
                                      </p:tavLst>
                                    </p:anim>
                                    <p:anim calcmode="lin" valueType="num">
                                      <p:cBhvr additive="base">
                                        <p:cTn id="8" dur="500" fill="hold"/>
                                        <p:tgtEl>
                                          <p:spTgt spid="4612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500" fill="hold"/>
                                        <p:tgtEl>
                                          <p:spTgt spid="18"/>
                                        </p:tgtEl>
                                        <p:attrNameLst>
                                          <p:attrName>ppt_x</p:attrName>
                                        </p:attrNameLst>
                                      </p:cBhvr>
                                      <p:tavLst>
                                        <p:tav tm="0">
                                          <p:val>
                                            <p:strVal val="#ppt_x"/>
                                          </p:val>
                                        </p:tav>
                                        <p:tav tm="100000">
                                          <p:val>
                                            <p:strVal val="#ppt_x"/>
                                          </p:val>
                                        </p:tav>
                                      </p:tavLst>
                                    </p:anim>
                                    <p:anim calcmode="lin" valueType="num">
                                      <p:cBhvr additive="base">
                                        <p:cTn id="2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fill="hold"/>
                                        <p:tgtEl>
                                          <p:spTgt spid="19"/>
                                        </p:tgtEl>
                                        <p:attrNameLst>
                                          <p:attrName>ppt_x</p:attrName>
                                        </p:attrNameLst>
                                      </p:cBhvr>
                                      <p:tavLst>
                                        <p:tav tm="0">
                                          <p:val>
                                            <p:strVal val="#ppt_x"/>
                                          </p:val>
                                        </p:tav>
                                        <p:tav tm="100000">
                                          <p:val>
                                            <p:strVal val="#ppt_x"/>
                                          </p:val>
                                        </p:tav>
                                      </p:tavLst>
                                    </p:anim>
                                    <p:anim calcmode="lin" valueType="num">
                                      <p:cBhvr additive="base">
                                        <p:cTn id="3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P spid="12" grpId="1"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7"/>
          <p:cNvPicPr>
            <a:picLocks noGrp="1" noChangeAspect="1"/>
          </p:cNvPicPr>
          <p:nvPr>
            <p:ph sz="half" idx="1"/>
          </p:nvPr>
        </p:nvPicPr>
        <p:blipFill>
          <a:blip r:embed="rId2"/>
          <a:stretch>
            <a:fillRect/>
          </a:stretch>
        </p:blipFill>
        <p:spPr>
          <a:xfrm>
            <a:off x="2933065" y="3286760"/>
            <a:ext cx="990600" cy="1428750"/>
          </a:xfrm>
          <a:prstGeom prst="rect">
            <a:avLst/>
          </a:prstGeom>
          <a:noFill/>
          <a:ln w="9525">
            <a:noFill/>
          </a:ln>
        </p:spPr>
      </p:pic>
      <p:sp>
        <p:nvSpPr>
          <p:cNvPr id="12" name="圆角矩形 11"/>
          <p:cNvSpPr/>
          <p:nvPr/>
        </p:nvSpPr>
        <p:spPr>
          <a:xfrm>
            <a:off x="0" y="13970"/>
            <a:ext cx="12192635" cy="6829425"/>
          </a:xfrm>
          <a:prstGeom prst="roundRect">
            <a:avLst/>
          </a:prstGeom>
          <a:solidFill>
            <a:srgbClr val="71BDCD">
              <a:alpha val="75000"/>
            </a:srgb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zh-CN" altLang="en-US" sz="2200" b="1">
                <a:solidFill>
                  <a:schemeClr val="accent6"/>
                </a:solidFill>
                <a:sym typeface="+mn-ea"/>
              </a:rPr>
              <a:t>Câu 1:</a:t>
            </a:r>
            <a:r>
              <a:rPr lang="en-US" altLang="zh-CN" sz="2200" b="1">
                <a:solidFill>
                  <a:schemeClr val="accent6"/>
                </a:solidFill>
                <a:sym typeface="+mn-ea"/>
              </a:rPr>
              <a:t> </a:t>
            </a:r>
            <a:r>
              <a:rPr lang="zh-CN" altLang="en-US" sz="2200" b="1">
                <a:solidFill>
                  <a:schemeClr val="bg1"/>
                </a:solidFill>
                <a:sym typeface="+mn-ea"/>
              </a:rPr>
              <a:t>Phản ứng sau là phản ứng gì?</a:t>
            </a:r>
          </a:p>
          <a:p>
            <a:pPr algn="l"/>
            <a:r>
              <a:rPr lang="zh-CN" altLang="en-US" sz="2200" b="1">
                <a:solidFill>
                  <a:schemeClr val="tx1"/>
                </a:solidFill>
                <a:sym typeface="+mn-ea"/>
              </a:rPr>
              <a:t>Phản ứng phân hủy copper (II) hydroxide thành copper (II) oxide và hơi nước thì cần cung cấp năng</a:t>
            </a:r>
            <a:r>
              <a:rPr lang="en-US" altLang="zh-CN" sz="2200" b="1">
                <a:solidFill>
                  <a:schemeClr val="tx1"/>
                </a:solidFill>
                <a:sym typeface="+mn-ea"/>
              </a:rPr>
              <a:t> </a:t>
            </a:r>
            <a:r>
              <a:rPr lang="zh-CN" altLang="en-US" sz="2200" b="1">
                <a:solidFill>
                  <a:schemeClr val="tx1"/>
                </a:solidFill>
                <a:sym typeface="+mn-ea"/>
              </a:rPr>
              <a:t> lượng dưới dạng nhiệt bằng cách đun nóng. Khi ngừng cung cấp nhiệt, phản ứng cũng dừng lại</a:t>
            </a:r>
          </a:p>
          <a:p>
            <a:pPr algn="l"/>
            <a:r>
              <a:rPr lang="zh-CN" altLang="en-US" sz="2200" b="1">
                <a:solidFill>
                  <a:schemeClr val="tx1"/>
                </a:solidFill>
                <a:sym typeface="+mn-ea"/>
              </a:rPr>
              <a:t>A. Phản ứng tỏa nhiệt. 			B. Phản ứng thu nhiệt.</a:t>
            </a:r>
          </a:p>
          <a:p>
            <a:pPr algn="l"/>
            <a:r>
              <a:rPr lang="zh-CN" altLang="en-US" sz="2200" b="1">
                <a:solidFill>
                  <a:schemeClr val="tx1"/>
                </a:solidFill>
                <a:sym typeface="+mn-ea"/>
              </a:rPr>
              <a:t>B. Phản ứng phân hủy. 			C. Phản ứng trao đổi.</a:t>
            </a:r>
          </a:p>
          <a:p>
            <a:pPr algn="l"/>
            <a:r>
              <a:rPr lang="zh-CN" altLang="en-US" sz="2200" b="1">
                <a:solidFill>
                  <a:schemeClr val="accent6"/>
                </a:solidFill>
                <a:sym typeface="+mn-ea"/>
              </a:rPr>
              <a:t>Câu 2:</a:t>
            </a:r>
            <a:r>
              <a:rPr lang="zh-CN" altLang="en-US" sz="2200" b="1">
                <a:solidFill>
                  <a:schemeClr val="tx1"/>
                </a:solidFill>
                <a:sym typeface="+mn-ea"/>
              </a:rPr>
              <a:t> </a:t>
            </a:r>
            <a:r>
              <a:rPr lang="zh-CN" altLang="en-US" sz="2200" b="1">
                <a:solidFill>
                  <a:schemeClr val="bg1"/>
                </a:solidFill>
                <a:sym typeface="+mn-ea"/>
              </a:rPr>
              <a:t>Than (thành phần chính là carbon) cháy trong không khí tạo thành khí carbon dioxide. </a:t>
            </a:r>
            <a:r>
              <a:rPr lang="en-US" altLang="zh-CN" sz="2200" b="1">
                <a:solidFill>
                  <a:schemeClr val="bg1"/>
                </a:solidFill>
                <a:sym typeface="+mn-ea"/>
              </a:rPr>
              <a:t> </a:t>
            </a:r>
            <a:r>
              <a:rPr lang="zh-CN" altLang="en-US" sz="2200" b="1">
                <a:solidFill>
                  <a:schemeClr val="bg1"/>
                </a:solidFill>
                <a:sym typeface="+mn-ea"/>
              </a:rPr>
              <a:t>Trong quá trình phản ứng, lượng chất nào tăng dần? </a:t>
            </a:r>
            <a:endParaRPr lang="zh-CN" altLang="en-US" sz="2200" b="1">
              <a:solidFill>
                <a:schemeClr val="tx1"/>
              </a:solidFill>
              <a:sym typeface="+mn-ea"/>
            </a:endParaRPr>
          </a:p>
          <a:p>
            <a:pPr algn="l"/>
            <a:r>
              <a:rPr lang="zh-CN" altLang="en-US" sz="2200" b="1">
                <a:solidFill>
                  <a:schemeClr val="tx1"/>
                </a:solidFill>
                <a:sym typeface="+mn-ea"/>
              </a:rPr>
              <a:t>A. Carbon dioxide tăng dần. </a:t>
            </a:r>
            <a:r>
              <a:rPr lang="en-US" altLang="zh-CN" sz="2200" b="1">
                <a:solidFill>
                  <a:schemeClr val="tx1"/>
                </a:solidFill>
                <a:sym typeface="+mn-ea"/>
              </a:rPr>
              <a:t>    </a:t>
            </a:r>
            <a:r>
              <a:rPr lang="zh-CN" altLang="en-US" sz="2200" b="1">
                <a:solidFill>
                  <a:schemeClr val="tx1"/>
                </a:solidFill>
                <a:sym typeface="+mn-ea"/>
              </a:rPr>
              <a:t>B. Oxygen tăng dần</a:t>
            </a:r>
            <a:r>
              <a:rPr lang="en-US" altLang="zh-CN" sz="2200" b="1">
                <a:solidFill>
                  <a:schemeClr val="tx1"/>
                </a:solidFill>
                <a:sym typeface="+mn-ea"/>
              </a:rPr>
              <a:t>     </a:t>
            </a:r>
            <a:r>
              <a:rPr lang="zh-CN" altLang="en-US" sz="2200" b="1">
                <a:solidFill>
                  <a:schemeClr val="tx1"/>
                </a:solidFill>
                <a:sym typeface="+mn-ea"/>
              </a:rPr>
              <a:t>C. Carbon tăng dần. </a:t>
            </a:r>
            <a:r>
              <a:rPr lang="en-US" altLang="zh-CN" sz="2200" b="1">
                <a:solidFill>
                  <a:schemeClr val="tx1"/>
                </a:solidFill>
                <a:sym typeface="+mn-ea"/>
              </a:rPr>
              <a:t>    </a:t>
            </a:r>
            <a:r>
              <a:rPr lang="zh-CN" altLang="en-US" sz="2200" b="1">
                <a:solidFill>
                  <a:schemeClr val="tx1"/>
                </a:solidFill>
                <a:sym typeface="+mn-ea"/>
              </a:rPr>
              <a:t>D. Tất cả đều tăng</a:t>
            </a:r>
          </a:p>
          <a:p>
            <a:pPr algn="l"/>
            <a:r>
              <a:rPr lang="zh-CN" altLang="en-US" sz="2200" b="1">
                <a:solidFill>
                  <a:schemeClr val="accent6"/>
                </a:solidFill>
                <a:sym typeface="+mn-ea"/>
              </a:rPr>
              <a:t>Câu 3:</a:t>
            </a:r>
            <a:r>
              <a:rPr lang="zh-CN" altLang="en-US" sz="2200" b="1">
                <a:solidFill>
                  <a:schemeClr val="tx1"/>
                </a:solidFill>
                <a:sym typeface="+mn-ea"/>
              </a:rPr>
              <a:t> </a:t>
            </a:r>
            <a:r>
              <a:rPr lang="zh-CN" altLang="en-US" sz="2200" b="1">
                <a:solidFill>
                  <a:schemeClr val="bg1"/>
                </a:solidFill>
                <a:sym typeface="+mn-ea"/>
              </a:rPr>
              <a:t>Phản ứng hóa học là gì?</a:t>
            </a:r>
          </a:p>
          <a:p>
            <a:pPr algn="l"/>
            <a:r>
              <a:rPr lang="zh-CN" altLang="en-US" sz="2200" b="1">
                <a:solidFill>
                  <a:schemeClr val="tx1"/>
                </a:solidFill>
                <a:sym typeface="+mn-ea"/>
              </a:rPr>
              <a:t>A. Quá trình biến đổi từ chất rắn sang chất khí</a:t>
            </a:r>
            <a:r>
              <a:rPr lang="en-US" altLang="zh-CN" sz="2200" b="1">
                <a:solidFill>
                  <a:schemeClr val="tx1"/>
                </a:solidFill>
                <a:sym typeface="+mn-ea"/>
              </a:rPr>
              <a:t>        </a:t>
            </a:r>
            <a:r>
              <a:rPr lang="zh-CN" altLang="en-US" sz="2200" b="1">
                <a:solidFill>
                  <a:schemeClr val="tx1"/>
                </a:solidFill>
                <a:sym typeface="+mn-ea"/>
              </a:rPr>
              <a:t>B. Quá trình biến đổi từ chất khí sang chất lỏng</a:t>
            </a:r>
          </a:p>
          <a:p>
            <a:pPr algn="l"/>
            <a:r>
              <a:rPr lang="zh-CN" altLang="en-US" sz="2200" b="1">
                <a:solidFill>
                  <a:schemeClr val="tx1"/>
                </a:solidFill>
                <a:sym typeface="+mn-ea"/>
              </a:rPr>
              <a:t>C. Quá trình biến đổi từ chất này thành chất khác</a:t>
            </a:r>
            <a:r>
              <a:rPr lang="en-US" altLang="zh-CN" sz="2200" b="1">
                <a:solidFill>
                  <a:schemeClr val="tx1"/>
                </a:solidFill>
                <a:sym typeface="+mn-ea"/>
              </a:rPr>
              <a:t>   </a:t>
            </a:r>
            <a:r>
              <a:rPr lang="zh-CN" altLang="en-US" sz="2200" b="1">
                <a:solidFill>
                  <a:schemeClr val="tx1"/>
                </a:solidFill>
                <a:sym typeface="+mn-ea"/>
              </a:rPr>
              <a:t>D. Tất cả các ý trên</a:t>
            </a:r>
          </a:p>
          <a:p>
            <a:pPr algn="l"/>
            <a:r>
              <a:rPr lang="zh-CN" altLang="en-US" sz="2200" b="1">
                <a:solidFill>
                  <a:schemeClr val="accent6"/>
                </a:solidFill>
                <a:sym typeface="+mn-ea"/>
              </a:rPr>
              <a:t>Câu 4: </a:t>
            </a:r>
            <a:r>
              <a:rPr lang="zh-CN" altLang="en-US" sz="2200" b="1">
                <a:solidFill>
                  <a:schemeClr val="bg1"/>
                </a:solidFill>
                <a:sym typeface="+mn-ea"/>
              </a:rPr>
              <a:t>Trong phản ứng giữa oxygen và hydrogen, nếu oxygen hết thì phản ứng có xảy ra nữa không?</a:t>
            </a:r>
          </a:p>
          <a:p>
            <a:pPr algn="l"/>
            <a:r>
              <a:rPr lang="zh-CN" altLang="en-US" sz="2200" b="1">
                <a:solidFill>
                  <a:schemeClr val="tx1"/>
                </a:solidFill>
                <a:sym typeface="+mn-ea"/>
              </a:rPr>
              <a:t>A. Phản ứng vẫn tiếp tục.</a:t>
            </a:r>
            <a:r>
              <a:rPr lang="en-US" altLang="zh-CN" sz="2200" b="1">
                <a:solidFill>
                  <a:schemeClr val="tx1"/>
                </a:solidFill>
                <a:sym typeface="+mn-ea"/>
              </a:rPr>
              <a:t>                                            </a:t>
            </a:r>
            <a:r>
              <a:rPr lang="zh-CN" altLang="en-US" sz="2200" b="1">
                <a:solidFill>
                  <a:schemeClr val="tx1"/>
                </a:solidFill>
                <a:sym typeface="+mn-ea"/>
              </a:rPr>
              <a:t>B. Phản ứng tiếp tục giữa hydrogen và sản phẩm. </a:t>
            </a:r>
          </a:p>
          <a:p>
            <a:pPr algn="l"/>
            <a:r>
              <a:rPr lang="zh-CN" altLang="en-US" sz="2200" b="1">
                <a:solidFill>
                  <a:schemeClr val="tx1"/>
                </a:solidFill>
                <a:sym typeface="+mn-ea"/>
              </a:rPr>
              <a:t>C. Phản ứng tiếp tục nếu dùng nhiệt độ xúc tác.</a:t>
            </a:r>
            <a:r>
              <a:rPr lang="en-US" altLang="zh-CN" sz="2200" b="1">
                <a:solidFill>
                  <a:schemeClr val="tx1"/>
                </a:solidFill>
                <a:sym typeface="+mn-ea"/>
              </a:rPr>
              <a:t>    </a:t>
            </a:r>
            <a:r>
              <a:rPr lang="zh-CN" altLang="en-US" sz="2200" b="1">
                <a:solidFill>
                  <a:schemeClr val="tx1"/>
                </a:solidFill>
                <a:sym typeface="+mn-ea"/>
              </a:rPr>
              <a:t>D. Phản ứng dừng lại.</a:t>
            </a:r>
          </a:p>
          <a:p>
            <a:pPr algn="l"/>
            <a:r>
              <a:rPr lang="zh-CN" altLang="en-US" sz="2200" b="1">
                <a:solidFill>
                  <a:schemeClr val="accent6"/>
                </a:solidFill>
                <a:sym typeface="+mn-ea"/>
              </a:rPr>
              <a:t>Câu 5:</a:t>
            </a:r>
            <a:r>
              <a:rPr lang="zh-CN" altLang="en-US" sz="2200" b="1">
                <a:solidFill>
                  <a:schemeClr val="bg1"/>
                </a:solidFill>
                <a:sym typeface="+mn-ea"/>
              </a:rPr>
              <a:t> Trong phản ứng hóa học, liên kết giữa nguyên tử trong các phân tử như thế nào?</a:t>
            </a:r>
          </a:p>
          <a:p>
            <a:pPr algn="l"/>
            <a:r>
              <a:rPr lang="en-US" altLang="zh-CN" sz="2200" b="1">
                <a:solidFill>
                  <a:schemeClr val="tx1"/>
                </a:solidFill>
                <a:sym typeface="+mn-ea"/>
              </a:rPr>
              <a:t>   </a:t>
            </a:r>
            <a:r>
              <a:rPr lang="zh-CN" altLang="en-US" sz="2200" b="1">
                <a:solidFill>
                  <a:schemeClr val="tx1"/>
                </a:solidFill>
                <a:sym typeface="+mn-ea"/>
              </a:rPr>
              <a:t>A. Không thay đổi. 				</a:t>
            </a:r>
            <a:r>
              <a:rPr lang="en-US" altLang="zh-CN" sz="2200" b="1">
                <a:solidFill>
                  <a:schemeClr val="tx1"/>
                </a:solidFill>
                <a:sym typeface="+mn-ea"/>
              </a:rPr>
              <a:t>                </a:t>
            </a:r>
            <a:r>
              <a:rPr lang="zh-CN" altLang="en-US" sz="2200" b="1">
                <a:solidFill>
                  <a:schemeClr val="tx1"/>
                </a:solidFill>
                <a:sym typeface="+mn-ea"/>
              </a:rPr>
              <a:t>B. Thay đổi.</a:t>
            </a:r>
          </a:p>
          <a:p>
            <a:pPr algn="l"/>
            <a:r>
              <a:rPr lang="en-US" altLang="zh-CN" sz="2200" b="1">
                <a:solidFill>
                  <a:schemeClr val="tx1"/>
                </a:solidFill>
                <a:sym typeface="+mn-ea"/>
              </a:rPr>
              <a:t>   </a:t>
            </a:r>
            <a:r>
              <a:rPr lang="zh-CN" altLang="en-US" sz="2200" b="1">
                <a:solidFill>
                  <a:schemeClr val="tx1"/>
                </a:solidFill>
                <a:sym typeface="+mn-ea"/>
              </a:rPr>
              <a:t>C. Có thể thay đổi hoặc không. 		</a:t>
            </a:r>
            <a:r>
              <a:rPr lang="en-US" altLang="zh-CN" sz="2200" b="1">
                <a:solidFill>
                  <a:schemeClr val="tx1"/>
                </a:solidFill>
                <a:sym typeface="+mn-ea"/>
              </a:rPr>
              <a:t>                </a:t>
            </a:r>
            <a:r>
              <a:rPr lang="zh-CN" altLang="en-US" sz="2200" b="1">
                <a:solidFill>
                  <a:schemeClr val="tx1"/>
                </a:solidFill>
                <a:sym typeface="+mn-ea"/>
              </a:rPr>
              <a:t>D. Đáp án khác.</a:t>
            </a:r>
          </a:p>
        </p:txBody>
      </p:sp>
      <p:sp>
        <p:nvSpPr>
          <p:cNvPr id="7" name="圆角矩形 14"/>
          <p:cNvSpPr/>
          <p:nvPr/>
        </p:nvSpPr>
        <p:spPr bwMode="auto">
          <a:xfrm>
            <a:off x="4410710" y="0"/>
            <a:ext cx="4253865" cy="367665"/>
          </a:xfrm>
          <a:prstGeom prst="roundRect">
            <a:avLst>
              <a:gd name="adj" fmla="val 50000"/>
            </a:avLst>
          </a:prstGeom>
          <a:gradFill>
            <a:gsLst>
              <a:gs pos="0">
                <a:srgbClr val="14CD68"/>
              </a:gs>
              <a:gs pos="100000">
                <a:srgbClr val="035C7D"/>
              </a:gs>
            </a:gsLst>
            <a:lin scaled="0"/>
          </a:gradFill>
          <a:ln w="19050" cap="flat" cmpd="sng" algn="ctr">
            <a:noFill/>
            <a:prstDash val="solid"/>
            <a:round/>
            <a:headEnd type="none" w="med" len="med"/>
            <a:tailEnd type="none" w="med" len="med"/>
          </a:ln>
          <a:effectLst/>
        </p:spPr>
        <p:txBody>
          <a:bodyPr vert="horz" wrap="square" lIns="108816" tIns="54408" rIns="108816" bIns="54408" numCol="1" rtlCol="0" anchor="t" anchorCtr="0" compatLnSpc="1"/>
          <a:lstStyle/>
          <a:p>
            <a:pPr algn="ctr" defTabSz="815975"/>
            <a:endParaRPr lang="en-US" altLang="zh-CN" sz="2800" b="1" dirty="0">
              <a:solidFill>
                <a:srgbClr val="FF0000"/>
              </a:solidFill>
              <a:latin typeface="Calibri Light" panose="020F0302020204030204" charset="0"/>
              <a:ea typeface="Microsoft YaHei" panose="020B0503020204020204" charset="-122"/>
              <a:cs typeface="Calibri Light" panose="020F0302020204030204" charset="0"/>
            </a:endParaRPr>
          </a:p>
        </p:txBody>
      </p:sp>
      <p:sp>
        <p:nvSpPr>
          <p:cNvPr id="13" name="Text Box 12"/>
          <p:cNvSpPr txBox="1"/>
          <p:nvPr/>
        </p:nvSpPr>
        <p:spPr>
          <a:xfrm>
            <a:off x="4979035" y="-77470"/>
            <a:ext cx="2723515" cy="521970"/>
          </a:xfrm>
          <a:prstGeom prst="rect">
            <a:avLst/>
          </a:prstGeom>
          <a:noFill/>
        </p:spPr>
        <p:txBody>
          <a:bodyPr wrap="none" rtlCol="0">
            <a:spAutoFit/>
          </a:bodyPr>
          <a:lstStyle/>
          <a:p>
            <a:r>
              <a:rPr lang="en-US" sz="2800" b="1">
                <a:solidFill>
                  <a:schemeClr val="accent2">
                    <a:lumMod val="20000"/>
                    <a:lumOff val="80000"/>
                  </a:schemeClr>
                </a:solidFill>
              </a:rPr>
              <a:t>BỘ CÂU HỎI SỐ 2</a:t>
            </a:r>
          </a:p>
        </p:txBody>
      </p:sp>
      <p:pic>
        <p:nvPicPr>
          <p:cNvPr id="46125" name="图片 46124" descr="png-0730"/>
          <p:cNvPicPr>
            <a:picLocks noGrp="1" noChangeAspect="1"/>
          </p:cNvPicPr>
          <p:nvPr>
            <p:ph sz="half" idx="2"/>
          </p:nvPr>
        </p:nvPicPr>
        <p:blipFill>
          <a:blip r:embed="rId3"/>
          <a:stretch>
            <a:fillRect/>
          </a:stretch>
        </p:blipFill>
        <p:spPr>
          <a:xfrm>
            <a:off x="4572635" y="1518920"/>
            <a:ext cx="594360" cy="594360"/>
          </a:xfrm>
          <a:prstGeom prst="rect">
            <a:avLst/>
          </a:prstGeom>
          <a:noFill/>
          <a:ln w="9525">
            <a:noFill/>
          </a:ln>
        </p:spPr>
      </p:pic>
      <p:pic>
        <p:nvPicPr>
          <p:cNvPr id="2" name="图片 46124" descr="png-0730"/>
          <p:cNvPicPr>
            <a:picLocks noChangeAspect="1"/>
          </p:cNvPicPr>
          <p:nvPr/>
        </p:nvPicPr>
        <p:blipFill>
          <a:blip r:embed="rId3"/>
          <a:stretch>
            <a:fillRect/>
          </a:stretch>
        </p:blipFill>
        <p:spPr>
          <a:xfrm>
            <a:off x="0" y="2898140"/>
            <a:ext cx="594360" cy="594360"/>
          </a:xfrm>
          <a:prstGeom prst="rect">
            <a:avLst/>
          </a:prstGeom>
          <a:noFill/>
          <a:ln w="9525">
            <a:noFill/>
          </a:ln>
        </p:spPr>
      </p:pic>
      <p:pic>
        <p:nvPicPr>
          <p:cNvPr id="3" name="图片 46124" descr="png-0730"/>
          <p:cNvPicPr>
            <a:picLocks noChangeAspect="1"/>
          </p:cNvPicPr>
          <p:nvPr/>
        </p:nvPicPr>
        <p:blipFill>
          <a:blip r:embed="rId3"/>
          <a:stretch>
            <a:fillRect/>
          </a:stretch>
        </p:blipFill>
        <p:spPr>
          <a:xfrm>
            <a:off x="0" y="3973195"/>
            <a:ext cx="594360" cy="594360"/>
          </a:xfrm>
          <a:prstGeom prst="rect">
            <a:avLst/>
          </a:prstGeom>
          <a:noFill/>
          <a:ln w="9525">
            <a:noFill/>
          </a:ln>
        </p:spPr>
      </p:pic>
      <p:pic>
        <p:nvPicPr>
          <p:cNvPr id="4" name="图片 46124" descr="png-0730"/>
          <p:cNvPicPr>
            <a:picLocks noChangeAspect="1"/>
          </p:cNvPicPr>
          <p:nvPr/>
        </p:nvPicPr>
        <p:blipFill>
          <a:blip r:embed="rId3"/>
          <a:stretch>
            <a:fillRect/>
          </a:stretch>
        </p:blipFill>
        <p:spPr>
          <a:xfrm>
            <a:off x="5728970" y="5302250"/>
            <a:ext cx="594360" cy="594360"/>
          </a:xfrm>
          <a:prstGeom prst="rect">
            <a:avLst/>
          </a:prstGeom>
          <a:noFill/>
          <a:ln w="9525">
            <a:noFill/>
          </a:ln>
        </p:spPr>
      </p:pic>
      <p:pic>
        <p:nvPicPr>
          <p:cNvPr id="5" name="图片 46124" descr="png-0730"/>
          <p:cNvPicPr>
            <a:picLocks noChangeAspect="1"/>
          </p:cNvPicPr>
          <p:nvPr/>
        </p:nvPicPr>
        <p:blipFill>
          <a:blip r:embed="rId3"/>
          <a:stretch>
            <a:fillRect/>
          </a:stretch>
        </p:blipFill>
        <p:spPr>
          <a:xfrm>
            <a:off x="6674143" y="5961380"/>
            <a:ext cx="594360" cy="594360"/>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6125"/>
                                        </p:tgtEl>
                                        <p:attrNameLst>
                                          <p:attrName>style.visibility</p:attrName>
                                        </p:attrNameLst>
                                      </p:cBhvr>
                                      <p:to>
                                        <p:strVal val="visible"/>
                                      </p:to>
                                    </p:set>
                                    <p:anim calcmode="lin" valueType="num">
                                      <p:cBhvr additive="base">
                                        <p:cTn id="7" dur="500" fill="hold"/>
                                        <p:tgtEl>
                                          <p:spTgt spid="46125"/>
                                        </p:tgtEl>
                                        <p:attrNameLst>
                                          <p:attrName>ppt_x</p:attrName>
                                        </p:attrNameLst>
                                      </p:cBhvr>
                                      <p:tavLst>
                                        <p:tav tm="0">
                                          <p:val>
                                            <p:strVal val="#ppt_x"/>
                                          </p:val>
                                        </p:tav>
                                        <p:tav tm="100000">
                                          <p:val>
                                            <p:strVal val="#ppt_x"/>
                                          </p:val>
                                        </p:tav>
                                      </p:tavLst>
                                    </p:anim>
                                    <p:anim calcmode="lin" valueType="num">
                                      <p:cBhvr additive="base">
                                        <p:cTn id="8" dur="500" fill="hold"/>
                                        <p:tgtEl>
                                          <p:spTgt spid="4612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P spid="12" grpId="1"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lowchart: Alternate Process 6"/>
          <p:cNvSpPr/>
          <p:nvPr/>
        </p:nvSpPr>
        <p:spPr>
          <a:xfrm>
            <a:off x="3961765" y="0"/>
            <a:ext cx="4978400" cy="782320"/>
          </a:xfrm>
          <a:prstGeom prst="flowChartAlternateProcess">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Box 7"/>
          <p:cNvSpPr txBox="1"/>
          <p:nvPr/>
        </p:nvSpPr>
        <p:spPr>
          <a:xfrm>
            <a:off x="4591050" y="100330"/>
            <a:ext cx="4724400" cy="583565"/>
          </a:xfrm>
          <a:prstGeom prst="rect">
            <a:avLst/>
          </a:prstGeom>
          <a:noFill/>
        </p:spPr>
        <p:txBody>
          <a:bodyPr wrap="square" rtlCol="0">
            <a:spAutoFit/>
          </a:bodyPr>
          <a:lstStyle/>
          <a:p>
            <a:r>
              <a:rPr lang="en-US" sz="3200">
                <a:ln w="9525">
                  <a:solidFill>
                    <a:schemeClr val="bg1"/>
                  </a:solidFill>
                  <a:prstDash val="solid"/>
                </a:ln>
                <a:solidFill>
                  <a:schemeClr val="tx1"/>
                </a:solidFill>
                <a:effectLst>
                  <a:outerShdw blurRad="12700" dist="38100" dir="2700000" algn="tl" rotWithShape="0">
                    <a:schemeClr val="accent5">
                      <a:lumMod val="60000"/>
                      <a:lumOff val="40000"/>
                    </a:schemeClr>
                  </a:outerShdw>
                </a:effectLst>
                <a:latin typeface="Sitka Text" charset="0"/>
                <a:cs typeface="Sitka Text" charset="0"/>
                <a:sym typeface="+mn-ea"/>
              </a:rPr>
              <a:t>    </a:t>
            </a:r>
            <a:r>
              <a:rPr lang="en-US" sz="3200" b="1">
                <a:ln w="9525">
                  <a:solidFill>
                    <a:schemeClr val="bg1"/>
                  </a:solidFill>
                  <a:prstDash val="solid"/>
                </a:ln>
                <a:solidFill>
                  <a:schemeClr val="tx1"/>
                </a:solidFill>
                <a:effectLst>
                  <a:outerShdw blurRad="12700" dist="38100" dir="2700000" algn="tl" rotWithShape="0">
                    <a:schemeClr val="accent5">
                      <a:lumMod val="60000"/>
                      <a:lumOff val="40000"/>
                    </a:schemeClr>
                  </a:outerShdw>
                </a:effectLst>
                <a:latin typeface="Sitka Text" charset="0"/>
                <a:cs typeface="Sitka Text" charset="0"/>
                <a:sym typeface="+mn-ea"/>
              </a:rPr>
              <a:t> BÀI TẬP TỰ LUẬN</a:t>
            </a:r>
            <a:endParaRPr lang="en-US" sz="3200" b="1">
              <a:ln w="6600">
                <a:solidFill>
                  <a:schemeClr val="accent2"/>
                </a:solidFill>
                <a:prstDash val="solid"/>
              </a:ln>
              <a:solidFill>
                <a:srgbClr val="FFFFFF"/>
              </a:solidFill>
              <a:effectLst>
                <a:outerShdw dist="38100" dir="2700000" algn="tl" rotWithShape="0">
                  <a:schemeClr val="accent2"/>
                </a:outerShdw>
              </a:effectLst>
              <a:latin typeface="Sitka Text" charset="0"/>
              <a:cs typeface="Sitka Text" charset="0"/>
              <a:sym typeface="+mn-ea"/>
            </a:endParaRPr>
          </a:p>
        </p:txBody>
      </p:sp>
      <p:pic>
        <p:nvPicPr>
          <p:cNvPr id="9"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6105" y="782955"/>
            <a:ext cx="10396855" cy="5613400"/>
          </a:xfrm>
          <a:prstGeom prst="rect">
            <a:avLst/>
          </a:prstGeom>
        </p:spPr>
      </p:pic>
      <p:sp>
        <p:nvSpPr>
          <p:cNvPr id="10" name="Text Box 9"/>
          <p:cNvSpPr txBox="1"/>
          <p:nvPr/>
        </p:nvSpPr>
        <p:spPr>
          <a:xfrm>
            <a:off x="3114040" y="1604645"/>
            <a:ext cx="7880985" cy="3969385"/>
          </a:xfrm>
          <a:prstGeom prst="rect">
            <a:avLst/>
          </a:prstGeom>
          <a:noFill/>
        </p:spPr>
        <p:txBody>
          <a:bodyPr wrap="square" rtlCol="0">
            <a:spAutoFit/>
          </a:bodyPr>
          <a:lstStyle/>
          <a:p>
            <a:r>
              <a:rPr lang="en-US" sz="2800" b="1">
                <a:solidFill>
                  <a:schemeClr val="accent5">
                    <a:lumMod val="75000"/>
                  </a:schemeClr>
                </a:solidFill>
              </a:rPr>
              <a:t>1. Giải thích tại sao ở các trạm bơm xăng dầu lại có biển báo cấm lửa.</a:t>
            </a:r>
          </a:p>
          <a:p>
            <a:r>
              <a:rPr lang="en-US" sz="2800" b="1">
                <a:solidFill>
                  <a:schemeClr val="accent5">
                    <a:lumMod val="75000"/>
                  </a:schemeClr>
                </a:solidFill>
              </a:rPr>
              <a:t>2. Quét nước vôi tôi lên tường, sau 1 thời gian thấy có lớp chất rắn khô cứng lại. </a:t>
            </a:r>
          </a:p>
          <a:p>
            <a:r>
              <a:rPr lang="en-US" sz="2800" b="1">
                <a:solidFill>
                  <a:schemeClr val="accent5">
                    <a:lumMod val="75000"/>
                  </a:schemeClr>
                </a:solidFill>
              </a:rPr>
              <a:t>   a) Nêu dấu hiệu phản ứng.</a:t>
            </a:r>
          </a:p>
          <a:p>
            <a:r>
              <a:rPr lang="en-US" sz="2800" b="1">
                <a:solidFill>
                  <a:schemeClr val="accent5">
                    <a:lumMod val="75000"/>
                  </a:schemeClr>
                </a:solidFill>
              </a:rPr>
              <a:t>   b) Viết PT chữ của phản ứng biết vôi tôi tác dụng với khí carbon dioxide trong không khí và chất rắn khô lại là calcium carbonate. Ngoài ra còn có nước sinh ra trong phản ứng.</a:t>
            </a:r>
          </a:p>
        </p:txBody>
      </p:sp>
      <p:pic>
        <p:nvPicPr>
          <p:cNvPr id="22530" name="Picture 2" descr="F:\1-原创素材\1_mm1102\PPT\PPT_014\materaials\pageimg_g17.png"/>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bwMode="auto">
          <a:xfrm>
            <a:off x="-223520" y="100330"/>
            <a:ext cx="2331085" cy="2322195"/>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 presetClass="entr" presetSubtype="16"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ox(in)">
                                      <p:cBhvr>
                                        <p:cTn id="18"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1477645" y="159385"/>
            <a:ext cx="8364220" cy="829945"/>
          </a:xfrm>
          <a:prstGeom prst="rect">
            <a:avLst/>
          </a:prstGeom>
          <a:noFill/>
          <a:ln w="9525">
            <a:noFill/>
          </a:ln>
        </p:spPr>
        <p:txBody>
          <a:bodyPr wrap="square">
            <a:spAutoFit/>
          </a:bodyPr>
          <a:lstStyle/>
          <a:p>
            <a:pPr indent="0"/>
            <a:r>
              <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1:   Mở đầu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225" y="-46990"/>
            <a:ext cx="12192000" cy="6951980"/>
          </a:xfrm>
          <a:prstGeom prst="rect">
            <a:avLst/>
          </a:prstGeom>
        </p:spPr>
      </p:pic>
      <p:grpSp>
        <p:nvGrpSpPr>
          <p:cNvPr id="31" name="组合 30"/>
          <p:cNvGrpSpPr/>
          <p:nvPr/>
        </p:nvGrpSpPr>
        <p:grpSpPr>
          <a:xfrm>
            <a:off x="2273300" y="440690"/>
            <a:ext cx="10175240" cy="2171065"/>
            <a:chOff x="1199390" y="12637"/>
            <a:chExt cx="8493023" cy="1999858"/>
          </a:xfrm>
        </p:grpSpPr>
        <p:sp>
          <p:nvSpPr>
            <p:cNvPr id="32" name="五边形 31"/>
            <p:cNvSpPr/>
            <p:nvPr/>
          </p:nvSpPr>
          <p:spPr>
            <a:xfrm>
              <a:off x="1199390" y="12637"/>
              <a:ext cx="1602572" cy="1999858"/>
            </a:xfrm>
            <a:prstGeom prst="homePlate">
              <a:avLst>
                <a:gd name="adj" fmla="val 30537"/>
              </a:avLst>
            </a:prstGeom>
            <a:solidFill>
              <a:srgbClr val="FF5215"/>
            </a:solidFill>
            <a:ln w="19050">
              <a:solidFill>
                <a:srgbClr val="AEB3BB"/>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33" name="任意多边形 32"/>
            <p:cNvSpPr/>
            <p:nvPr/>
          </p:nvSpPr>
          <p:spPr>
            <a:xfrm>
              <a:off x="2593870" y="12637"/>
              <a:ext cx="6941128" cy="1999858"/>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solidFill>
                <a:srgbClr val="DDDDDD"/>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solidFill>
              </a:endParaRPr>
            </a:p>
          </p:txBody>
        </p:sp>
        <p:sp>
          <p:nvSpPr>
            <p:cNvPr id="34" name="文本框 15"/>
            <p:cNvSpPr txBox="1"/>
            <p:nvPr/>
          </p:nvSpPr>
          <p:spPr>
            <a:xfrm>
              <a:off x="2888560" y="173395"/>
              <a:ext cx="6803853" cy="1614977"/>
            </a:xfrm>
            <a:prstGeom prst="rect">
              <a:avLst/>
            </a:prstGeom>
            <a:noFill/>
          </p:spPr>
          <p:txBody>
            <a:bodyPr wrap="square" rtlCol="0">
              <a:spAutoFit/>
            </a:bodyPr>
            <a:lstStyle/>
            <a:p>
              <a:pPr>
                <a:lnSpc>
                  <a:spcPct val="150000"/>
                </a:lnSpc>
              </a:pPr>
              <a:r>
                <a:rPr lang="zh-CN" altLang="en-US" sz="2400" dirty="0">
                  <a:solidFill>
                    <a:schemeClr val="accent5">
                      <a:lumMod val="75000"/>
                    </a:schemeClr>
                  </a:solidFill>
                  <a:latin typeface="Microsoft YaHei" panose="020B0503020204020204" charset="-122"/>
                  <a:ea typeface="Microsoft YaHei" panose="020B0503020204020204" charset="-122"/>
                </a:rPr>
                <a:t>Do xăng, dầu </a:t>
              </a:r>
              <a:r>
                <a:rPr lang="en-US" altLang="zh-CN" sz="2400" dirty="0">
                  <a:solidFill>
                    <a:schemeClr val="accent5">
                      <a:lumMod val="75000"/>
                    </a:schemeClr>
                  </a:solidFill>
                  <a:latin typeface="Microsoft YaHei" panose="020B0503020204020204" charset="-122"/>
                  <a:ea typeface="Microsoft YaHei" panose="020B0503020204020204" charset="-122"/>
                </a:rPr>
                <a:t>là chất </a:t>
              </a:r>
              <a:r>
                <a:rPr lang="zh-CN" altLang="en-US" sz="2400" dirty="0">
                  <a:solidFill>
                    <a:schemeClr val="accent5">
                      <a:lumMod val="75000"/>
                    </a:schemeClr>
                  </a:solidFill>
                  <a:latin typeface="Microsoft YaHei" panose="020B0503020204020204" charset="-122"/>
                  <a:ea typeface="Microsoft YaHei" panose="020B0503020204020204" charset="-122"/>
                </a:rPr>
                <a:t>dễ bay hơi, dễ bắt lửa, dễ cháy do đó ở các cây xăng, kho chứa xăng dầu thường treo các biển cấm lửa, cấm hút thuốc.</a:t>
              </a:r>
            </a:p>
          </p:txBody>
        </p:sp>
      </p:grpSp>
      <p:grpSp>
        <p:nvGrpSpPr>
          <p:cNvPr id="41" name="组合 40"/>
          <p:cNvGrpSpPr/>
          <p:nvPr/>
        </p:nvGrpSpPr>
        <p:grpSpPr>
          <a:xfrm>
            <a:off x="2295525" y="2895600"/>
            <a:ext cx="9959975" cy="3508529"/>
            <a:chOff x="1218940" y="2850031"/>
            <a:chExt cx="6809220" cy="804494"/>
          </a:xfrm>
        </p:grpSpPr>
        <p:sp>
          <p:nvSpPr>
            <p:cNvPr id="42" name="五边形 41"/>
            <p:cNvSpPr/>
            <p:nvPr/>
          </p:nvSpPr>
          <p:spPr>
            <a:xfrm>
              <a:off x="1218940" y="2850031"/>
              <a:ext cx="1312788" cy="804410"/>
            </a:xfrm>
            <a:prstGeom prst="homePlate">
              <a:avLst>
                <a:gd name="adj" fmla="val 30537"/>
              </a:avLst>
            </a:prstGeom>
            <a:solidFill>
              <a:srgbClr val="03ADAE"/>
            </a:solidFill>
            <a:ln w="19050">
              <a:solidFill>
                <a:srgbClr val="C4C4C4"/>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lumMod val="65000"/>
                    <a:lumOff val="35000"/>
                  </a:schemeClr>
                </a:solidFill>
              </a:endParaRPr>
            </a:p>
          </p:txBody>
        </p:sp>
        <p:sp>
          <p:nvSpPr>
            <p:cNvPr id="43" name="任意多边形 42"/>
            <p:cNvSpPr/>
            <p:nvPr/>
          </p:nvSpPr>
          <p:spPr>
            <a:xfrm>
              <a:off x="2346358" y="2850031"/>
              <a:ext cx="5638390" cy="804459"/>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solidFill>
                <a:srgbClr val="DDDDDD"/>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lumMod val="65000"/>
                    <a:lumOff val="35000"/>
                  </a:schemeClr>
                </a:solidFill>
              </a:endParaRPr>
            </a:p>
          </p:txBody>
        </p:sp>
        <p:sp>
          <p:nvSpPr>
            <p:cNvPr id="44" name="文本框 18"/>
            <p:cNvSpPr txBox="1"/>
            <p:nvPr/>
          </p:nvSpPr>
          <p:spPr>
            <a:xfrm>
              <a:off x="2718835" y="2871470"/>
              <a:ext cx="5309325" cy="783055"/>
            </a:xfrm>
            <a:prstGeom prst="rect">
              <a:avLst/>
            </a:prstGeom>
            <a:noFill/>
          </p:spPr>
          <p:txBody>
            <a:bodyPr wrap="square" rtlCol="0">
              <a:spAutoFit/>
            </a:bodyPr>
            <a:lstStyle/>
            <a:p>
              <a:pPr>
                <a:lnSpc>
                  <a:spcPct val="150000"/>
                </a:lnSpc>
              </a:pPr>
              <a:r>
                <a:rPr lang="zh-CN" altLang="en-US" sz="2400" dirty="0">
                  <a:solidFill>
                    <a:schemeClr val="accent5">
                      <a:lumMod val="75000"/>
                    </a:schemeClr>
                  </a:solidFill>
                  <a:latin typeface="Microsoft YaHei" panose="020B0503020204020204" charset="-122"/>
                  <a:ea typeface="Microsoft YaHei" panose="020B0503020204020204" charset="-122"/>
                </a:rPr>
                <a:t>a) Sau khi quét nước vôi 1 thời gian thấy khô lại và có chất rắn không tan chứng tỏ đã có phản ứng hóa học xảy ra làm cho nước vôi (Calcium hydroxide) chuyển thành chất rắn là canxi cacbonat.</a:t>
              </a:r>
            </a:p>
            <a:p>
              <a:pPr>
                <a:lnSpc>
                  <a:spcPct val="150000"/>
                </a:lnSpc>
              </a:pPr>
              <a:r>
                <a:rPr lang="zh-CN" altLang="en-US" sz="2400" dirty="0">
                  <a:solidFill>
                    <a:schemeClr val="accent5">
                      <a:lumMod val="75000"/>
                    </a:schemeClr>
                  </a:solidFill>
                  <a:latin typeface="Microsoft YaHei" panose="020B0503020204020204" charset="-122"/>
                  <a:ea typeface="Microsoft YaHei" panose="020B0503020204020204" charset="-122"/>
                </a:rPr>
                <a:t>b) Calcium hydroxide + carbon dioxide   calcium carbonate + Nước.</a:t>
              </a:r>
            </a:p>
          </p:txBody>
        </p:sp>
      </p:grpSp>
      <p:sp>
        <p:nvSpPr>
          <p:cNvPr id="9" name="Text Box 8"/>
          <p:cNvSpPr txBox="1"/>
          <p:nvPr/>
        </p:nvSpPr>
        <p:spPr>
          <a:xfrm>
            <a:off x="2919095" y="1274445"/>
            <a:ext cx="628650" cy="521970"/>
          </a:xfrm>
          <a:prstGeom prst="rect">
            <a:avLst/>
          </a:prstGeom>
          <a:noFill/>
        </p:spPr>
        <p:txBody>
          <a:bodyPr wrap="square" rtlCol="0">
            <a:spAutoFit/>
          </a:bodyPr>
          <a:lstStyle/>
          <a:p>
            <a:r>
              <a:rPr lang="en-US" sz="2800" b="1"/>
              <a:t>1</a:t>
            </a:r>
          </a:p>
        </p:txBody>
      </p:sp>
      <p:sp>
        <p:nvSpPr>
          <p:cNvPr id="10" name="Text Box 9"/>
          <p:cNvSpPr txBox="1"/>
          <p:nvPr/>
        </p:nvSpPr>
        <p:spPr>
          <a:xfrm>
            <a:off x="2919095" y="4429760"/>
            <a:ext cx="628650" cy="521970"/>
          </a:xfrm>
          <a:prstGeom prst="rect">
            <a:avLst/>
          </a:prstGeom>
          <a:noFill/>
        </p:spPr>
        <p:txBody>
          <a:bodyPr wrap="square" rtlCol="0">
            <a:spAutoFit/>
          </a:bodyPr>
          <a:lstStyle/>
          <a:p>
            <a:r>
              <a:rPr lang="en-US" sz="2800" b="1"/>
              <a:t>2</a:t>
            </a:r>
          </a:p>
        </p:txBody>
      </p:sp>
      <p:pic>
        <p:nvPicPr>
          <p:cNvPr id="35" name="图片 3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225" y="159385"/>
            <a:ext cx="2192020" cy="3100070"/>
          </a:xfrm>
          <a:prstGeom prst="rect">
            <a:avLst/>
          </a:prstGeom>
        </p:spPr>
      </p:pic>
      <p:sp>
        <p:nvSpPr>
          <p:cNvPr id="4" name="Text Box 3"/>
          <p:cNvSpPr txBox="1"/>
          <p:nvPr/>
        </p:nvSpPr>
        <p:spPr>
          <a:xfrm>
            <a:off x="10264775" y="5347970"/>
            <a:ext cx="487680" cy="460375"/>
          </a:xfrm>
          <a:prstGeom prst="rect">
            <a:avLst/>
          </a:prstGeom>
          <a:noFill/>
        </p:spPr>
        <p:txBody>
          <a:bodyPr wrap="none" rtlCol="0" anchor="t">
            <a:spAutoFit/>
          </a:bodyPr>
          <a:lstStyle/>
          <a:p>
            <a:r>
              <a:rPr lang="en-US" sz="2400">
                <a:solidFill>
                  <a:schemeClr val="accent5">
                    <a:lumMod val="75000"/>
                  </a:schemeClr>
                </a:solidFill>
                <a:latin typeface="Arial" panose="020B0604020202020204" pitchFamily="34" charset="0"/>
                <a:cs typeface="Arial" panose="020B0604020202020204" pitchFamily="34" charset="0"/>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additive="base">
                                        <p:cTn id="13" dur="500" fill="hold"/>
                                        <p:tgtEl>
                                          <p:spTgt spid="31"/>
                                        </p:tgtEl>
                                        <p:attrNameLst>
                                          <p:attrName>ppt_x</p:attrName>
                                        </p:attrNameLst>
                                      </p:cBhvr>
                                      <p:tavLst>
                                        <p:tav tm="0">
                                          <p:val>
                                            <p:strVal val="#ppt_x"/>
                                          </p:val>
                                        </p:tav>
                                        <p:tav tm="100000">
                                          <p:val>
                                            <p:strVal val="#ppt_x"/>
                                          </p:val>
                                        </p:tav>
                                      </p:tavLst>
                                    </p:anim>
                                    <p:anim calcmode="lin" valueType="num">
                                      <p:cBhvr additive="base">
                                        <p:cTn id="14"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1"/>
                                        </p:tgtEl>
                                        <p:attrNameLst>
                                          <p:attrName>style.visibility</p:attrName>
                                        </p:attrNameLst>
                                      </p:cBhvr>
                                      <p:to>
                                        <p:strVal val="visible"/>
                                      </p:to>
                                    </p:set>
                                    <p:anim calcmode="lin" valueType="num">
                                      <p:cBhvr additive="base">
                                        <p:cTn id="25" dur="500" fill="hold"/>
                                        <p:tgtEl>
                                          <p:spTgt spid="41"/>
                                        </p:tgtEl>
                                        <p:attrNameLst>
                                          <p:attrName>ppt_x</p:attrName>
                                        </p:attrNameLst>
                                      </p:cBhvr>
                                      <p:tavLst>
                                        <p:tav tm="0">
                                          <p:val>
                                            <p:strVal val="#ppt_x"/>
                                          </p:val>
                                        </p:tav>
                                        <p:tav tm="100000">
                                          <p:val>
                                            <p:strVal val="#ppt_x"/>
                                          </p:val>
                                        </p:tav>
                                      </p:tavLst>
                                    </p:anim>
                                    <p:anim calcmode="lin" valueType="num">
                                      <p:cBhvr additive="base">
                                        <p:cTn id="26"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1477645" y="159385"/>
            <a:ext cx="8364220" cy="829945"/>
          </a:xfrm>
          <a:prstGeom prst="rect">
            <a:avLst/>
          </a:prstGeom>
          <a:noFill/>
          <a:ln w="9525">
            <a:noFill/>
          </a:ln>
        </p:spPr>
        <p:txBody>
          <a:bodyPr wrap="square">
            <a:spAutoFit/>
          </a:bodyPr>
          <a:lstStyle/>
          <a:p>
            <a:pPr indent="0"/>
            <a:r>
              <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1:   Mở đầu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645" y="-140970"/>
            <a:ext cx="12192000" cy="6858000"/>
          </a:xfrm>
          <a:prstGeom prst="rect">
            <a:avLst/>
          </a:prstGeom>
        </p:spPr>
      </p:pic>
      <p:pic>
        <p:nvPicPr>
          <p:cNvPr id="11266" name="Picture 2" descr="F:\1-原创素材\1_mm1102\PPT\PPT_014\materaials\pageimg_g5.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140" y="34925"/>
            <a:ext cx="12369165" cy="6788150"/>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3"/>
          <p:cNvSpPr txBox="1"/>
          <p:nvPr/>
        </p:nvSpPr>
        <p:spPr>
          <a:xfrm>
            <a:off x="2386965" y="989330"/>
            <a:ext cx="7933055" cy="583565"/>
          </a:xfrm>
          <a:prstGeom prst="rect">
            <a:avLst/>
          </a:prstGeom>
          <a:noFill/>
        </p:spPr>
        <p:txBody>
          <a:bodyPr wrap="square" rtlCol="0">
            <a:spAutoFit/>
          </a:bodyPr>
          <a:lstStyle/>
          <a:p>
            <a:r>
              <a:rPr lang="en-US" sz="3200" b="1">
                <a:solidFill>
                  <a:srgbClr val="FF0000"/>
                </a:solidFill>
                <a:effectLst>
                  <a:glow rad="139700">
                    <a:schemeClr val="accent5">
                      <a:satMod val="175000"/>
                      <a:alpha val="40000"/>
                    </a:schemeClr>
                  </a:glow>
                </a:effectLst>
                <a:latin typeface="Arial" panose="020B0604020202020204" pitchFamily="34" charset="0"/>
                <a:cs typeface="Arial" panose="020B0604020202020204" pitchFamily="34" charset="0"/>
              </a:rPr>
              <a:t>HOẠT ĐỘNG 4: VẬN DỤNG (VỀ NHÀ)</a:t>
            </a:r>
          </a:p>
        </p:txBody>
      </p:sp>
      <p:sp>
        <p:nvSpPr>
          <p:cNvPr id="2" name="Text Box 1"/>
          <p:cNvSpPr txBox="1"/>
          <p:nvPr/>
        </p:nvSpPr>
        <p:spPr>
          <a:xfrm>
            <a:off x="2186305" y="1667510"/>
            <a:ext cx="8335010" cy="2676525"/>
          </a:xfrm>
          <a:prstGeom prst="rect">
            <a:avLst/>
          </a:prstGeom>
          <a:noFill/>
          <a:ln w="9525">
            <a:noFill/>
          </a:ln>
        </p:spPr>
        <p:txBody>
          <a:bodyPr wrap="square">
            <a:spAutoFit/>
          </a:bodyPr>
          <a:lstStyle/>
          <a:p>
            <a:pPr indent="457200"/>
            <a:r>
              <a:rPr lang="en-US" sz="2400" b="1">
                <a:solidFill>
                  <a:schemeClr val="accent6">
                    <a:lumMod val="50000"/>
                  </a:schemeClr>
                </a:solidFill>
                <a:latin typeface="Arial" panose="020B0604020202020204" pitchFamily="34" charset="0"/>
                <a:cs typeface="Arial" panose="020B0604020202020204" pitchFamily="34" charset="0"/>
              </a:rPr>
              <a:t>- Tìm hiểu từ Internet hay tài liệu sách, báo:</a:t>
            </a:r>
          </a:p>
          <a:p>
            <a:pPr indent="457200"/>
            <a:r>
              <a:rPr lang="en-US" sz="2400" b="1">
                <a:solidFill>
                  <a:schemeClr val="accent6">
                    <a:lumMod val="50000"/>
                  </a:schemeClr>
                </a:solidFill>
                <a:latin typeface="Arial" panose="020B0604020202020204" pitchFamily="34" charset="0"/>
                <a:cs typeface="Arial" panose="020B0604020202020204" pitchFamily="34" charset="0"/>
              </a:rPr>
              <a:t>+ Nhận biết được các biến đổi hóa học xảy ra trong cuộc sống hàng ngày</a:t>
            </a:r>
          </a:p>
          <a:p>
            <a:pPr indent="457200"/>
            <a:r>
              <a:rPr lang="en-US" sz="2400" b="1">
                <a:solidFill>
                  <a:schemeClr val="accent6">
                    <a:lumMod val="50000"/>
                  </a:schemeClr>
                </a:solidFill>
                <a:latin typeface="Arial" panose="020B0604020202020204" pitchFamily="34" charset="0"/>
                <a:cs typeface="Arial" panose="020B0604020202020204" pitchFamily="34" charset="0"/>
              </a:rPr>
              <a:t>+ Biết sử dụng nhiệt của các phản ứng đốt cháy nhiên liệu để đun nấu, sưởi ấm.</a:t>
            </a:r>
          </a:p>
          <a:p>
            <a:pPr indent="457200"/>
            <a:r>
              <a:rPr lang="en-US" sz="2400" b="1">
                <a:solidFill>
                  <a:schemeClr val="accent6">
                    <a:lumMod val="50000"/>
                  </a:schemeClr>
                </a:solidFill>
                <a:latin typeface="Arial" panose="020B0604020202020204" pitchFamily="34" charset="0"/>
                <a:cs typeface="Arial" panose="020B0604020202020204" pitchFamily="34" charset="0"/>
              </a:rPr>
              <a:t>- Nộp bài báo cáo vào tiết sau</a:t>
            </a:r>
          </a:p>
          <a:p>
            <a:pPr indent="457200"/>
            <a:endParaRPr lang="en-US" sz="2400" b="1">
              <a:solidFill>
                <a:schemeClr val="accent6">
                  <a:lumMod val="50000"/>
                </a:schemeClr>
              </a:solidFill>
              <a:latin typeface="Arial" panose="020B0604020202020204" pitchFamily="34" charset="0"/>
              <a:cs typeface="Arial" panose="020B0604020202020204" pitchFamily="34" charset="0"/>
            </a:endParaRPr>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p:nvPr/>
        </p:nvGraphicFramePr>
        <p:xfrm>
          <a:off x="0" y="0"/>
          <a:ext cx="12192000" cy="6892290"/>
        </p:xfrm>
        <a:graphic>
          <a:graphicData uri="http://schemas.openxmlformats.org/drawingml/2006/table">
            <a:tbl>
              <a:tblPr firstRow="1" bandRow="1">
                <a:tableStyleId>{5C22544A-7EE6-4342-B048-85BDC9FD1C3A}</a:tableStyleId>
              </a:tblPr>
              <a:tblGrid>
                <a:gridCol w="6096000"/>
                <a:gridCol w="6096000"/>
              </a:tblGrid>
              <a:tr h="640715">
                <a:tc gridSpan="2">
                  <a:txBody>
                    <a:bodyPr/>
                    <a:lstStyle/>
                    <a:p>
                      <a:pPr algn="ctr">
                        <a:buNone/>
                      </a:pPr>
                      <a:r>
                        <a:rPr lang="en-US" sz="2800" b="1">
                          <a:solidFill>
                            <a:schemeClr val="bg1"/>
                          </a:solidFill>
                          <a:latin typeface="Arial" panose="020B0604020202020204" pitchFamily="34" charset="0"/>
                          <a:cs typeface="Arial" panose="020B0604020202020204" pitchFamily="34" charset="0"/>
                          <a:sym typeface="+mn-ea"/>
                        </a:rPr>
                        <a:t>PHIẾU HỌC TẬP SỐ 1</a:t>
                      </a:r>
                      <a:endParaRPr lang="en-US" sz="2800" b="1">
                        <a:solidFill>
                          <a:schemeClr val="bg1"/>
                        </a:solidFill>
                        <a:latin typeface="Arial" panose="020B0604020202020204" pitchFamily="34" charset="0"/>
                        <a:ea typeface="Times New Roman" panose="02020603050405020304" pitchFamily="18" charset="0"/>
                        <a:cs typeface="Arial" panose="020B0604020202020204" pitchFamily="34" charset="0"/>
                      </a:endParaRPr>
                    </a:p>
                  </a:txBody>
                  <a:tcPr/>
                </a:tc>
                <a:tc hMerge="1">
                  <a:txBody>
                    <a:bodyPr/>
                    <a:lstStyle/>
                    <a:p>
                      <a:endParaRPr lang="vi-VN"/>
                    </a:p>
                  </a:txBody>
                  <a:tcPr/>
                </a:tc>
              </a:tr>
              <a:tr h="3038475">
                <a:tc gridSpan="2">
                  <a:txBody>
                    <a:bodyPr/>
                    <a:lstStyle/>
                    <a:p>
                      <a:pPr>
                        <a:buNone/>
                      </a:pPr>
                      <a:endParaRPr lang="en-US"/>
                    </a:p>
                  </a:txBody>
                  <a:tcPr/>
                </a:tc>
                <a:tc hMerge="1">
                  <a:txBody>
                    <a:bodyPr/>
                    <a:lstStyle/>
                    <a:p>
                      <a:endParaRPr lang="vi-VN"/>
                    </a:p>
                  </a:txBody>
                  <a:tcPr/>
                </a:tc>
              </a:tr>
              <a:tr h="502920">
                <a:tc>
                  <a:txBody>
                    <a:bodyPr/>
                    <a:lstStyle/>
                    <a:p>
                      <a:pPr indent="0" algn="ctr">
                        <a:buNone/>
                      </a:pPr>
                      <a:r>
                        <a:rPr lang="en-US" sz="2400" b="1">
                          <a:gradFill>
                            <a:gsLst>
                              <a:gs pos="0">
                                <a:srgbClr val="007BD3"/>
                              </a:gs>
                              <a:gs pos="100000">
                                <a:srgbClr val="034373"/>
                              </a:gs>
                            </a:gsLst>
                            <a:lin scaled="0"/>
                          </a:gradFill>
                          <a:latin typeface="Arial" panose="020B0604020202020204" pitchFamily="34" charset="0"/>
                          <a:cs typeface="Arial" panose="020B0604020202020204" pitchFamily="34" charset="0"/>
                        </a:rPr>
                        <a:t>Câu hỏi</a:t>
                      </a:r>
                      <a:endParaRPr lang="en-US" sz="2400" b="1">
                        <a:gradFill>
                          <a:gsLst>
                            <a:gs pos="0">
                              <a:srgbClr val="007BD3"/>
                            </a:gs>
                            <a:gs pos="100000">
                              <a:srgbClr val="034373"/>
                            </a:gs>
                          </a:gsLst>
                          <a:lin scaled="0"/>
                        </a:gra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indent="0" algn="ctr">
                        <a:buNone/>
                      </a:pPr>
                      <a:r>
                        <a:rPr lang="en-US" sz="2400" b="1">
                          <a:gradFill>
                            <a:gsLst>
                              <a:gs pos="0">
                                <a:srgbClr val="007BD3"/>
                              </a:gs>
                              <a:gs pos="100000">
                                <a:srgbClr val="034373"/>
                              </a:gs>
                            </a:gsLst>
                            <a:lin scaled="0"/>
                          </a:gradFill>
                          <a:latin typeface="Arial" panose="020B0604020202020204" pitchFamily="34" charset="0"/>
                          <a:cs typeface="Arial" panose="020B0604020202020204" pitchFamily="34" charset="0"/>
                        </a:rPr>
                        <a:t>Trả lời</a:t>
                      </a:r>
                      <a:endParaRPr lang="en-US" sz="2400" b="1">
                        <a:gradFill>
                          <a:gsLst>
                            <a:gs pos="0">
                              <a:srgbClr val="007BD3"/>
                            </a:gs>
                            <a:gs pos="100000">
                              <a:srgbClr val="034373"/>
                            </a:gs>
                          </a:gsLst>
                          <a:lin scaled="0"/>
                        </a:gra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r>
              <a:tr h="1355090">
                <a:tc>
                  <a:txBody>
                    <a:bodyPr/>
                    <a:lstStyle/>
                    <a:p>
                      <a:pPr indent="0">
                        <a:buNone/>
                      </a:pPr>
                      <a:r>
                        <a:rPr lang="en-US" sz="2000" b="0">
                          <a:solidFill>
                            <a:srgbClr val="000000"/>
                          </a:solidFill>
                          <a:latin typeface="Arial" panose="020B0604020202020204" pitchFamily="34" charset="0"/>
                          <a:cs typeface="Arial" panose="020B0604020202020204" pitchFamily="34" charset="0"/>
                        </a:rPr>
                        <a:t>1. </a:t>
                      </a:r>
                      <a:r>
                        <a:rPr lang="en-US" sz="2400" b="0">
                          <a:solidFill>
                            <a:srgbClr val="000000"/>
                          </a:solidFill>
                          <a:latin typeface="Arial" panose="020B0604020202020204" pitchFamily="34" charset="0"/>
                          <a:cs typeface="Arial" panose="020B0604020202020204" pitchFamily="34" charset="0"/>
                        </a:rPr>
                        <a:t>Em hãy xác định các giá trị nhiệt độ tương ứng với các bước thí nghiệm mô tả trong hình 2.1</a:t>
                      </a:r>
                      <a:endParaRPr lang="en-US" sz="24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indent="0">
                        <a:buNone/>
                      </a:pPr>
                      <a:endParaRPr lang="en-US" sz="20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r>
              <a:tr h="1355090">
                <a:tc>
                  <a:txBody>
                    <a:bodyPr/>
                    <a:lstStyle/>
                    <a:p>
                      <a:pPr indent="0">
                        <a:buNone/>
                      </a:pPr>
                      <a:r>
                        <a:rPr lang="en-US" sz="2000" b="0">
                          <a:solidFill>
                            <a:srgbClr val="000000"/>
                          </a:solidFill>
                          <a:latin typeface="Arial" panose="020B0604020202020204" pitchFamily="34" charset="0"/>
                          <a:cs typeface="Arial" panose="020B0604020202020204" pitchFamily="34" charset="0"/>
                        </a:rPr>
                        <a:t>2. </a:t>
                      </a:r>
                      <a:r>
                        <a:rPr lang="en-US" sz="2200" b="0">
                          <a:solidFill>
                            <a:srgbClr val="000000"/>
                          </a:solidFill>
                          <a:latin typeface="Arial" panose="020B0604020202020204" pitchFamily="34" charset="0"/>
                          <a:cs typeface="Arial" panose="020B0604020202020204" pitchFamily="34" charset="0"/>
                        </a:rPr>
                        <a:t>Ở quá trình ngược lại hơi nước ngưng tụ thành nước lỏng, nước lỏng đông đặc thành nước đá. Vậy trong quá trình chuyển thể, nước có biến đổi thành chất khác không?</a:t>
                      </a:r>
                      <a:endParaRPr lang="en-US" sz="22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indent="0">
                        <a:buNone/>
                      </a:pPr>
                      <a:endParaRPr lang="en-US" sz="20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r>
            </a:tbl>
          </a:graphicData>
        </a:graphic>
      </p:graphicFrame>
      <p:pic>
        <p:nvPicPr>
          <p:cNvPr id="4" name="Picture 3"/>
          <p:cNvPicPr/>
          <p:nvPr/>
        </p:nvPicPr>
        <p:blipFill>
          <a:blip r:embed="rId2"/>
          <a:stretch>
            <a:fillRect/>
          </a:stretch>
        </p:blipFill>
        <p:spPr>
          <a:xfrm>
            <a:off x="1602105" y="647700"/>
            <a:ext cx="7900670" cy="2943225"/>
          </a:xfrm>
          <a:prstGeom prst="rect">
            <a:avLst/>
          </a:prstGeom>
          <a:noFill/>
          <a:ln w="9525">
            <a:noFill/>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 name="Content Placeholder 100"/>
          <p:cNvPicPr>
            <a:picLocks noChangeAspect="1"/>
          </p:cNvPicPr>
          <p:nvPr/>
        </p:nvPicPr>
        <p:blipFill>
          <a:blip r:embed="rId2"/>
          <a:stretch>
            <a:fillRect/>
          </a:stretch>
        </p:blipFill>
        <p:spPr>
          <a:xfrm>
            <a:off x="483870" y="70485"/>
            <a:ext cx="2715260" cy="2427605"/>
          </a:xfrm>
          <a:prstGeom prst="rect">
            <a:avLst/>
          </a:prstGeom>
          <a:noFill/>
          <a:ln w="9525">
            <a:noFill/>
          </a:ln>
        </p:spPr>
      </p:pic>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52585" y="-188686"/>
            <a:ext cx="5286829" cy="5286829"/>
          </a:xfrm>
          <a:prstGeom prst="rect">
            <a:avLst/>
          </a:prstGeom>
        </p:spPr>
      </p:pic>
      <p:sp>
        <p:nvSpPr>
          <p:cNvPr id="3084" name="Text Box 12"/>
          <p:cNvSpPr txBox="1"/>
          <p:nvPr/>
        </p:nvSpPr>
        <p:spPr>
          <a:xfrm>
            <a:off x="5013325" y="2322830"/>
            <a:ext cx="2416175" cy="2030095"/>
          </a:xfrm>
          <a:prstGeom prst="rect">
            <a:avLst/>
          </a:prstGeom>
          <a:noFill/>
          <a:ln w="9525">
            <a:noFill/>
          </a:ln>
        </p:spPr>
        <p:txBody>
          <a:bodyPr wrap="square">
            <a:spAutoFit/>
          </a:bodyPr>
          <a:lstStyle/>
          <a:p>
            <a:pPr defTabSz="1500505">
              <a:spcBef>
                <a:spcPct val="50000"/>
              </a:spcBef>
            </a:pPr>
            <a:r>
              <a:rPr lang="en-US" altLang="zh-CN" sz="3600" b="1" dirty="0">
                <a:solidFill>
                  <a:srgbClr val="3399FF"/>
                </a:solidFill>
                <a:latin typeface="Arial" panose="020B0604020202020204" pitchFamily="34" charset="0"/>
                <a:ea typeface="黑体" pitchFamily="2" charset="-122"/>
                <a:cs typeface="Arial" panose="020B0604020202020204" pitchFamily="34" charset="0"/>
              </a:rPr>
              <a:t>Báo cáo, thảo luận</a:t>
            </a:r>
            <a:endParaRPr lang="zh-CN" altLang="en-US" sz="3600" b="1" dirty="0">
              <a:solidFill>
                <a:srgbClr val="3399FF"/>
              </a:solidFill>
              <a:latin typeface="Arial" panose="020B0604020202020204" pitchFamily="34" charset="0"/>
              <a:ea typeface="黑体" pitchFamily="2" charset="-122"/>
              <a:cs typeface="Arial" panose="020B0604020202020204" pitchFamily="34" charset="0"/>
            </a:endParaRPr>
          </a:p>
          <a:p>
            <a:pPr defTabSz="1500505">
              <a:spcBef>
                <a:spcPct val="50000"/>
              </a:spcBef>
            </a:pPr>
            <a:endParaRPr lang="zh-CN" altLang="en-US" sz="3600" b="1" dirty="0">
              <a:solidFill>
                <a:srgbClr val="3399FF"/>
              </a:solidFill>
              <a:latin typeface="Arial" panose="020B0604020202020204" pitchFamily="34" charset="0"/>
              <a:ea typeface="黑体" pitchFamily="2" charset="-122"/>
              <a:cs typeface="Arial" panose="020B0604020202020204" pitchFamily="34"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p:nvPr/>
        </p:nvGraphicFramePr>
        <p:xfrm>
          <a:off x="0" y="0"/>
          <a:ext cx="12192000" cy="6857365"/>
        </p:xfrm>
        <a:graphic>
          <a:graphicData uri="http://schemas.openxmlformats.org/drawingml/2006/table">
            <a:tbl>
              <a:tblPr firstRow="1" bandRow="1">
                <a:tableStyleId>{5C22544A-7EE6-4342-B048-85BDC9FD1C3A}</a:tableStyleId>
              </a:tblPr>
              <a:tblGrid>
                <a:gridCol w="6096000"/>
                <a:gridCol w="6096000"/>
              </a:tblGrid>
              <a:tr h="647700">
                <a:tc gridSpan="2">
                  <a:txBody>
                    <a:bodyPr/>
                    <a:lstStyle/>
                    <a:p>
                      <a:pPr algn="ctr">
                        <a:buNone/>
                      </a:pPr>
                      <a:r>
                        <a:rPr lang="en-US" sz="2800" b="1">
                          <a:solidFill>
                            <a:schemeClr val="bg1"/>
                          </a:solidFill>
                          <a:latin typeface="Arial" panose="020B0604020202020204" pitchFamily="34" charset="0"/>
                          <a:cs typeface="Arial" panose="020B0604020202020204" pitchFamily="34" charset="0"/>
                          <a:sym typeface="+mn-ea"/>
                        </a:rPr>
                        <a:t>PHIẾU HỌC TẬP SỐ 1</a:t>
                      </a:r>
                      <a:endParaRPr lang="en-US" sz="2800" b="1">
                        <a:solidFill>
                          <a:schemeClr val="bg1"/>
                        </a:solidFill>
                        <a:latin typeface="Arial" panose="020B0604020202020204" pitchFamily="34" charset="0"/>
                        <a:ea typeface="Times New Roman" panose="02020603050405020304" pitchFamily="18" charset="0"/>
                        <a:cs typeface="Arial" panose="020B0604020202020204" pitchFamily="34" charset="0"/>
                      </a:endParaRPr>
                    </a:p>
                  </a:txBody>
                  <a:tcPr/>
                </a:tc>
                <a:tc hMerge="1">
                  <a:txBody>
                    <a:bodyPr/>
                    <a:lstStyle/>
                    <a:p>
                      <a:endParaRPr lang="vi-VN"/>
                    </a:p>
                  </a:txBody>
                  <a:tcPr/>
                </a:tc>
              </a:tr>
              <a:tr h="3073400">
                <a:tc gridSpan="2">
                  <a:txBody>
                    <a:bodyPr/>
                    <a:lstStyle/>
                    <a:p>
                      <a:pPr>
                        <a:buNone/>
                      </a:pPr>
                      <a:endParaRPr lang="en-US"/>
                    </a:p>
                  </a:txBody>
                  <a:tcPr/>
                </a:tc>
                <a:tc hMerge="1">
                  <a:txBody>
                    <a:bodyPr/>
                    <a:lstStyle/>
                    <a:p>
                      <a:endParaRPr lang="vi-VN"/>
                    </a:p>
                  </a:txBody>
                  <a:tcPr/>
                </a:tc>
              </a:tr>
              <a:tr h="508635">
                <a:tc>
                  <a:txBody>
                    <a:bodyPr/>
                    <a:lstStyle/>
                    <a:p>
                      <a:pPr indent="0" algn="ctr">
                        <a:buNone/>
                      </a:pPr>
                      <a:r>
                        <a:rPr lang="en-US" sz="2200" b="0">
                          <a:solidFill>
                            <a:srgbClr val="000000"/>
                          </a:solidFill>
                          <a:latin typeface="Arial" panose="020B0604020202020204" pitchFamily="34" charset="0"/>
                          <a:cs typeface="Arial" panose="020B0604020202020204" pitchFamily="34" charset="0"/>
                        </a:rPr>
                        <a:t>Câu hỏi</a:t>
                      </a:r>
                      <a:endParaRPr lang="en-US" sz="22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indent="0" algn="ctr">
                        <a:buNone/>
                      </a:pPr>
                      <a:r>
                        <a:rPr lang="en-US" sz="2200" b="0">
                          <a:solidFill>
                            <a:srgbClr val="000000"/>
                          </a:solidFill>
                          <a:latin typeface="Arial" panose="020B0604020202020204" pitchFamily="34" charset="0"/>
                          <a:cs typeface="Arial" panose="020B0604020202020204" pitchFamily="34" charset="0"/>
                        </a:rPr>
                        <a:t>Trả lời</a:t>
                      </a:r>
                      <a:endParaRPr lang="en-US" sz="22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r>
              <a:tr h="1257300">
                <a:tc>
                  <a:txBody>
                    <a:bodyPr/>
                    <a:lstStyle/>
                    <a:p>
                      <a:pPr indent="0">
                        <a:buNone/>
                      </a:pPr>
                      <a:r>
                        <a:rPr lang="en-US" sz="2200" b="0">
                          <a:solidFill>
                            <a:srgbClr val="000000"/>
                          </a:solidFill>
                          <a:latin typeface="Arial" panose="020B0604020202020204" pitchFamily="34" charset="0"/>
                          <a:cs typeface="Arial" panose="020B0604020202020204" pitchFamily="34" charset="0"/>
                        </a:rPr>
                        <a:t>1. Em hãy xác định các giá trị nhiệt độ tương ứng với các bước thí nghiệm mô tả trong hình 2.1</a:t>
                      </a:r>
                      <a:endParaRPr lang="en-US" sz="22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indent="0">
                        <a:buNone/>
                      </a:pPr>
                      <a:endParaRPr lang="en-US" sz="22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r>
              <a:tr h="1370330">
                <a:tc>
                  <a:txBody>
                    <a:bodyPr/>
                    <a:lstStyle/>
                    <a:p>
                      <a:pPr indent="0">
                        <a:buNone/>
                      </a:pPr>
                      <a:r>
                        <a:rPr lang="en-US" sz="2200" b="0">
                          <a:solidFill>
                            <a:srgbClr val="000000"/>
                          </a:solidFill>
                          <a:latin typeface="Arial" panose="020B0604020202020204" pitchFamily="34" charset="0"/>
                          <a:cs typeface="Arial" panose="020B0604020202020204" pitchFamily="34" charset="0"/>
                        </a:rPr>
                        <a:t>2. Ở quá trình ngược lại hơi nước ngưng tụ thành nước lỏng, nước lỏng đông đặc thành nước đá. Vậy trong quá trình chuyển thể, nước có biến đổi thành chất khác không?</a:t>
                      </a:r>
                      <a:endParaRPr lang="en-US" sz="22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indent="0">
                        <a:buNone/>
                      </a:pPr>
                      <a:endParaRPr lang="en-US" sz="22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r>
            </a:tbl>
          </a:graphicData>
        </a:graphic>
      </p:graphicFrame>
      <p:pic>
        <p:nvPicPr>
          <p:cNvPr id="4" name="Picture 3"/>
          <p:cNvPicPr/>
          <p:nvPr/>
        </p:nvPicPr>
        <p:blipFill>
          <a:blip r:embed="rId2"/>
          <a:stretch>
            <a:fillRect/>
          </a:stretch>
        </p:blipFill>
        <p:spPr>
          <a:xfrm>
            <a:off x="1602105" y="647700"/>
            <a:ext cx="7900670" cy="2943225"/>
          </a:xfrm>
          <a:prstGeom prst="rect">
            <a:avLst/>
          </a:prstGeom>
          <a:noFill/>
          <a:ln w="9525">
            <a:noFill/>
          </a:ln>
        </p:spPr>
      </p:pic>
      <p:sp>
        <p:nvSpPr>
          <p:cNvPr id="3" name="Text Box 2"/>
          <p:cNvSpPr txBox="1"/>
          <p:nvPr/>
        </p:nvSpPr>
        <p:spPr>
          <a:xfrm>
            <a:off x="6126480" y="4321175"/>
            <a:ext cx="6066155" cy="1198880"/>
          </a:xfrm>
          <a:prstGeom prst="rect">
            <a:avLst/>
          </a:prstGeom>
          <a:noFill/>
        </p:spPr>
        <p:txBody>
          <a:bodyPr wrap="square" rtlCol="0">
            <a:spAutoFit/>
          </a:bodyPr>
          <a:lstStyle/>
          <a:p>
            <a:pPr indent="0">
              <a:buNone/>
            </a:pPr>
            <a:r>
              <a:rPr lang="en-US" sz="2400">
                <a:solidFill>
                  <a:schemeClr val="accent6">
                    <a:lumMod val="50000"/>
                  </a:schemeClr>
                </a:solidFill>
                <a:latin typeface="Arial" panose="020B0604020202020204" pitchFamily="34" charset="0"/>
                <a:cs typeface="Arial" panose="020B0604020202020204" pitchFamily="34" charset="0"/>
                <a:sym typeface="+mn-ea"/>
              </a:rPr>
              <a:t>1. Bước a: 0</a:t>
            </a:r>
            <a:r>
              <a:rPr lang="en-US" sz="2400" baseline="30000">
                <a:solidFill>
                  <a:schemeClr val="accent6">
                    <a:lumMod val="50000"/>
                  </a:schemeClr>
                </a:solidFill>
                <a:latin typeface="Arial" panose="020B0604020202020204" pitchFamily="34" charset="0"/>
                <a:cs typeface="Arial" panose="020B0604020202020204" pitchFamily="34" charset="0"/>
                <a:sym typeface="+mn-ea"/>
              </a:rPr>
              <a:t>0</a:t>
            </a:r>
            <a:r>
              <a:rPr lang="en-US" sz="2400">
                <a:solidFill>
                  <a:schemeClr val="accent6">
                    <a:lumMod val="50000"/>
                  </a:schemeClr>
                </a:solidFill>
                <a:latin typeface="Arial" panose="020B0604020202020204" pitchFamily="34" charset="0"/>
                <a:cs typeface="Arial" panose="020B0604020202020204" pitchFamily="34" charset="0"/>
                <a:sym typeface="+mn-ea"/>
              </a:rPr>
              <a:t>C, </a:t>
            </a:r>
          </a:p>
          <a:p>
            <a:pPr indent="0">
              <a:buNone/>
            </a:pPr>
            <a:r>
              <a:rPr lang="en-US" sz="2400">
                <a:solidFill>
                  <a:schemeClr val="accent6">
                    <a:lumMod val="50000"/>
                  </a:schemeClr>
                </a:solidFill>
                <a:latin typeface="Arial" panose="020B0604020202020204" pitchFamily="34" charset="0"/>
                <a:cs typeface="Arial" panose="020B0604020202020204" pitchFamily="34" charset="0"/>
                <a:sym typeface="+mn-ea"/>
              </a:rPr>
              <a:t>    Bước b:  25</a:t>
            </a:r>
            <a:r>
              <a:rPr lang="en-US" sz="2400" baseline="30000">
                <a:solidFill>
                  <a:schemeClr val="accent6">
                    <a:lumMod val="50000"/>
                  </a:schemeClr>
                </a:solidFill>
                <a:latin typeface="Arial" panose="020B0604020202020204" pitchFamily="34" charset="0"/>
                <a:cs typeface="Arial" panose="020B0604020202020204" pitchFamily="34" charset="0"/>
                <a:sym typeface="+mn-ea"/>
              </a:rPr>
              <a:t>0</a:t>
            </a:r>
            <a:r>
              <a:rPr lang="en-US" sz="2400">
                <a:solidFill>
                  <a:schemeClr val="accent6">
                    <a:lumMod val="50000"/>
                  </a:schemeClr>
                </a:solidFill>
                <a:latin typeface="Arial" panose="020B0604020202020204" pitchFamily="34" charset="0"/>
                <a:cs typeface="Arial" panose="020B0604020202020204" pitchFamily="34" charset="0"/>
                <a:sym typeface="+mn-ea"/>
              </a:rPr>
              <a:t>C hoặc nhiệt độ khác</a:t>
            </a:r>
          </a:p>
          <a:p>
            <a:pPr indent="0">
              <a:buNone/>
            </a:pPr>
            <a:r>
              <a:rPr lang="en-US" sz="2400">
                <a:solidFill>
                  <a:schemeClr val="accent6">
                    <a:lumMod val="50000"/>
                  </a:schemeClr>
                </a:solidFill>
                <a:latin typeface="Arial" panose="020B0604020202020204" pitchFamily="34" charset="0"/>
                <a:cs typeface="Arial" panose="020B0604020202020204" pitchFamily="34" charset="0"/>
                <a:sym typeface="+mn-ea"/>
              </a:rPr>
              <a:t>    Bước c: 100</a:t>
            </a:r>
            <a:r>
              <a:rPr lang="en-US" sz="2400" baseline="30000">
                <a:solidFill>
                  <a:schemeClr val="accent6">
                    <a:lumMod val="50000"/>
                  </a:schemeClr>
                </a:solidFill>
                <a:latin typeface="Arial" panose="020B0604020202020204" pitchFamily="34" charset="0"/>
                <a:cs typeface="Arial" panose="020B0604020202020204" pitchFamily="34" charset="0"/>
                <a:sym typeface="+mn-ea"/>
              </a:rPr>
              <a:t>0</a:t>
            </a:r>
            <a:r>
              <a:rPr lang="en-US" sz="2400">
                <a:solidFill>
                  <a:schemeClr val="accent6">
                    <a:lumMod val="50000"/>
                  </a:schemeClr>
                </a:solidFill>
                <a:latin typeface="Arial" panose="020B0604020202020204" pitchFamily="34" charset="0"/>
                <a:cs typeface="Arial" panose="020B0604020202020204" pitchFamily="34" charset="0"/>
                <a:sym typeface="+mn-ea"/>
              </a:rPr>
              <a:t>C.</a:t>
            </a:r>
            <a:r>
              <a:rPr lang="en-US">
                <a:solidFill>
                  <a:srgbClr val="000000"/>
                </a:solidFill>
                <a:latin typeface="Arial" panose="020B0604020202020204" pitchFamily="34" charset="0"/>
                <a:cs typeface="Arial" panose="020B0604020202020204" pitchFamily="34" charset="0"/>
                <a:sym typeface="+mn-ea"/>
              </a:rPr>
              <a:t> </a:t>
            </a:r>
            <a:endParaRPr lang="en-US"/>
          </a:p>
        </p:txBody>
      </p:sp>
      <p:sp>
        <p:nvSpPr>
          <p:cNvPr id="5" name="Text Box 4"/>
          <p:cNvSpPr txBox="1"/>
          <p:nvPr/>
        </p:nvSpPr>
        <p:spPr>
          <a:xfrm>
            <a:off x="6236970" y="5648960"/>
            <a:ext cx="5538470" cy="829945"/>
          </a:xfrm>
          <a:prstGeom prst="rect">
            <a:avLst/>
          </a:prstGeom>
          <a:noFill/>
        </p:spPr>
        <p:txBody>
          <a:bodyPr wrap="square" rtlCol="0">
            <a:spAutoFit/>
          </a:bodyPr>
          <a:lstStyle/>
          <a:p>
            <a:pPr indent="0">
              <a:buNone/>
            </a:pPr>
            <a:r>
              <a:rPr lang="en-US" sz="2400">
                <a:solidFill>
                  <a:schemeClr val="accent6">
                    <a:lumMod val="50000"/>
                  </a:schemeClr>
                </a:solidFill>
                <a:latin typeface="Arial" panose="020B0604020202020204" pitchFamily="34" charset="0"/>
                <a:cs typeface="Arial" panose="020B0604020202020204" pitchFamily="34" charset="0"/>
                <a:sym typeface="+mn-ea"/>
              </a:rPr>
              <a:t>2. Trong quá trình chuyển thể nước không biến đổi thành chất khác.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2"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2"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1"/>
      <p:bldP spid="3" grpId="2"/>
      <p:bldP spid="5" grpId="1"/>
      <p:bldP spid="5" grpId="2"/>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1477645" y="159385"/>
            <a:ext cx="8364220" cy="829945"/>
          </a:xfrm>
          <a:prstGeom prst="rect">
            <a:avLst/>
          </a:prstGeom>
          <a:noFill/>
          <a:ln w="9525">
            <a:noFill/>
          </a:ln>
        </p:spPr>
        <p:txBody>
          <a:bodyPr wrap="square">
            <a:spAutoFit/>
          </a:bodyPr>
          <a:lstStyle/>
          <a:p>
            <a:pPr indent="0"/>
            <a:r>
              <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1:   Mở đầu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280" y="-111760"/>
            <a:ext cx="12192000" cy="6858000"/>
          </a:xfrm>
          <a:prstGeom prst="rect">
            <a:avLst/>
          </a:prstGeom>
        </p:spPr>
      </p:pic>
      <p:pic>
        <p:nvPicPr>
          <p:cNvPr id="9" name="Picture 8"/>
          <p:cNvPicPr/>
          <p:nvPr/>
        </p:nvPicPr>
        <p:blipFill rotWithShape="1">
          <a:blip r:embed="rId3">
            <a:extLst>
              <a:ext uri="{BEBA8EAE-BF5A-486C-A8C5-ECC9F3942E4B}">
                <a14:imgProps xmlns:a14="http://schemas.microsoft.com/office/drawing/2010/main">
                  <a14:imgLayer r:embed="rId4">
                    <a14:imgEffect>
                      <a14:backgroundRemoval t="5889" b="92556" l="5688" r="51188"/>
                    </a14:imgEffect>
                  </a14:imgLayer>
                </a14:imgProps>
              </a:ext>
            </a:extLst>
          </a:blip>
          <a:srcRect l="5899" t="8819" r="49453" b="8264"/>
          <a:stretch>
            <a:fillRect/>
          </a:stretch>
        </p:blipFill>
        <p:spPr>
          <a:xfrm>
            <a:off x="0" y="3786554"/>
            <a:ext cx="2895600" cy="3171141"/>
          </a:xfrm>
          <a:prstGeom prst="rect">
            <a:avLst/>
          </a:prstGeom>
        </p:spPr>
      </p:pic>
      <p:pic>
        <p:nvPicPr>
          <p:cNvPr id="44041" name="图片 44040" descr="11"/>
          <p:cNvPicPr>
            <a:picLocks noChangeAspect="1"/>
          </p:cNvPicPr>
          <p:nvPr/>
        </p:nvPicPr>
        <p:blipFill>
          <a:blip r:embed="rId5"/>
          <a:stretch>
            <a:fillRect/>
          </a:stretch>
        </p:blipFill>
        <p:spPr>
          <a:xfrm>
            <a:off x="858519" y="-254000"/>
            <a:ext cx="7160065" cy="5095631"/>
          </a:xfrm>
          <a:prstGeom prst="rect">
            <a:avLst/>
          </a:prstGeom>
          <a:noFill/>
          <a:ln w="9525">
            <a:noFill/>
          </a:ln>
        </p:spPr>
      </p:pic>
      <p:sp>
        <p:nvSpPr>
          <p:cNvPr id="4" name="Text Box 3"/>
          <p:cNvSpPr txBox="1"/>
          <p:nvPr/>
        </p:nvSpPr>
        <p:spPr>
          <a:xfrm>
            <a:off x="1647825" y="772795"/>
            <a:ext cx="4532630" cy="2676525"/>
          </a:xfrm>
          <a:prstGeom prst="rect">
            <a:avLst/>
          </a:prstGeom>
          <a:noFill/>
        </p:spPr>
        <p:txBody>
          <a:bodyPr wrap="square" rtlCol="0">
            <a:spAutoFit/>
          </a:bodyPr>
          <a:lstStyle/>
          <a:p>
            <a:pPr algn="l"/>
            <a:r>
              <a:rPr lang="en-US" sz="2800" b="1" dirty="0" err="1">
                <a:solidFill>
                  <a:srgbClr val="FF0000"/>
                </a:solidFill>
                <a:latin typeface="Bahnschrift Light" panose="020B0502040204020203" charset="0"/>
                <a:cs typeface="Bahnschrift Light" panose="020B0502040204020203" charset="0"/>
              </a:rPr>
              <a:t>Các</a:t>
            </a:r>
            <a:r>
              <a:rPr lang="en-US" sz="2800" b="1" dirty="0">
                <a:solidFill>
                  <a:srgbClr val="FF0000"/>
                </a:solidFill>
                <a:latin typeface="Bahnschrift Light" panose="020B0502040204020203" charset="0"/>
                <a:cs typeface="Bahnschrift Light" panose="020B0502040204020203" charset="0"/>
              </a:rPr>
              <a:t> </a:t>
            </a:r>
            <a:r>
              <a:rPr lang="en-US" sz="2800" b="1" dirty="0" err="1">
                <a:solidFill>
                  <a:srgbClr val="FF0000"/>
                </a:solidFill>
                <a:latin typeface="Bahnschrift Light" panose="020B0502040204020203" charset="0"/>
                <a:cs typeface="Bahnschrift Light" panose="020B0502040204020203" charset="0"/>
              </a:rPr>
              <a:t>quá</a:t>
            </a:r>
            <a:r>
              <a:rPr lang="en-US" sz="2800" b="1" dirty="0">
                <a:solidFill>
                  <a:srgbClr val="FF0000"/>
                </a:solidFill>
                <a:latin typeface="Bahnschrift Light" panose="020B0502040204020203" charset="0"/>
                <a:cs typeface="Bahnschrift Light" panose="020B0502040204020203" charset="0"/>
              </a:rPr>
              <a:t> </a:t>
            </a:r>
            <a:r>
              <a:rPr lang="en-US" sz="2800" b="1" dirty="0" err="1">
                <a:solidFill>
                  <a:srgbClr val="FF0000"/>
                </a:solidFill>
                <a:latin typeface="Bahnschrift Light" panose="020B0502040204020203" charset="0"/>
                <a:cs typeface="Bahnschrift Light" panose="020B0502040204020203" charset="0"/>
              </a:rPr>
              <a:t>trình</a:t>
            </a:r>
            <a:r>
              <a:rPr lang="en-US" sz="2800" b="1" dirty="0">
                <a:solidFill>
                  <a:srgbClr val="FF0000"/>
                </a:solidFill>
                <a:latin typeface="Bahnschrift Light" panose="020B0502040204020203" charset="0"/>
                <a:cs typeface="Bahnschrift Light" panose="020B0502040204020203" charset="0"/>
              </a:rPr>
              <a:t> : </a:t>
            </a:r>
            <a:r>
              <a:rPr lang="en-US" sz="2800" b="1" dirty="0" err="1">
                <a:solidFill>
                  <a:srgbClr val="FF0000"/>
                </a:solidFill>
                <a:latin typeface="Bahnschrift Light" panose="020B0502040204020203" charset="0"/>
                <a:cs typeface="Bahnschrift Light" panose="020B0502040204020203" charset="0"/>
              </a:rPr>
              <a:t>hòa</a:t>
            </a:r>
            <a:r>
              <a:rPr lang="en-US" sz="2800" b="1" dirty="0">
                <a:solidFill>
                  <a:srgbClr val="FF0000"/>
                </a:solidFill>
                <a:latin typeface="Bahnschrift Light" panose="020B0502040204020203" charset="0"/>
                <a:cs typeface="Bahnschrift Light" panose="020B0502040204020203" charset="0"/>
              </a:rPr>
              <a:t> tan, </a:t>
            </a:r>
            <a:r>
              <a:rPr lang="en-US" sz="2800" b="1" dirty="0" err="1">
                <a:solidFill>
                  <a:srgbClr val="FF0000"/>
                </a:solidFill>
                <a:latin typeface="Bahnschrift Light" panose="020B0502040204020203" charset="0"/>
                <a:cs typeface="Bahnschrift Light" panose="020B0502040204020203" charset="0"/>
              </a:rPr>
              <a:t>đông</a:t>
            </a:r>
            <a:r>
              <a:rPr lang="en-US" sz="2800" b="1" dirty="0">
                <a:solidFill>
                  <a:srgbClr val="FF0000"/>
                </a:solidFill>
                <a:latin typeface="Bahnschrift Light" panose="020B0502040204020203" charset="0"/>
                <a:cs typeface="Bahnschrift Light" panose="020B0502040204020203" charset="0"/>
              </a:rPr>
              <a:t> </a:t>
            </a:r>
            <a:r>
              <a:rPr lang="en-US" sz="2800" b="1" dirty="0" err="1">
                <a:solidFill>
                  <a:srgbClr val="FF0000"/>
                </a:solidFill>
                <a:latin typeface="Bahnschrift Light" panose="020B0502040204020203" charset="0"/>
                <a:cs typeface="Bahnschrift Light" panose="020B0502040204020203" charset="0"/>
              </a:rPr>
              <a:t>đặc</a:t>
            </a:r>
            <a:r>
              <a:rPr lang="en-US" sz="2800" b="1" dirty="0">
                <a:solidFill>
                  <a:srgbClr val="FF0000"/>
                </a:solidFill>
                <a:latin typeface="Bahnschrift Light" panose="020B0502040204020203" charset="0"/>
                <a:cs typeface="Bahnschrift Light" panose="020B0502040204020203" charset="0"/>
              </a:rPr>
              <a:t>, </a:t>
            </a:r>
            <a:r>
              <a:rPr lang="en-US" sz="2800" b="1" dirty="0" err="1">
                <a:solidFill>
                  <a:srgbClr val="FF0000"/>
                </a:solidFill>
                <a:latin typeface="Bahnschrift Light" panose="020B0502040204020203" charset="0"/>
                <a:cs typeface="Bahnschrift Light" panose="020B0502040204020203" charset="0"/>
              </a:rPr>
              <a:t>nóng</a:t>
            </a:r>
            <a:r>
              <a:rPr lang="en-US" sz="2800" b="1" dirty="0">
                <a:solidFill>
                  <a:srgbClr val="FF0000"/>
                </a:solidFill>
                <a:latin typeface="Bahnschrift Light" panose="020B0502040204020203" charset="0"/>
                <a:cs typeface="Bahnschrift Light" panose="020B0502040204020203" charset="0"/>
              </a:rPr>
              <a:t> </a:t>
            </a:r>
            <a:r>
              <a:rPr lang="en-US" sz="2800" b="1" dirty="0" err="1">
                <a:solidFill>
                  <a:srgbClr val="FF0000"/>
                </a:solidFill>
                <a:latin typeface="Bahnschrift Light" panose="020B0502040204020203" charset="0"/>
                <a:cs typeface="Bahnschrift Light" panose="020B0502040204020203" charset="0"/>
              </a:rPr>
              <a:t>chảy</a:t>
            </a:r>
            <a:r>
              <a:rPr lang="en-US" sz="2800" b="1" dirty="0">
                <a:solidFill>
                  <a:srgbClr val="FF0000"/>
                </a:solidFill>
                <a:latin typeface="Bahnschrift Light" panose="020B0502040204020203" charset="0"/>
                <a:cs typeface="Bahnschrift Light" panose="020B0502040204020203" charset="0"/>
              </a:rPr>
              <a:t>,...</a:t>
            </a:r>
            <a:r>
              <a:rPr lang="en-US" sz="2800" b="1" dirty="0" err="1">
                <a:solidFill>
                  <a:srgbClr val="FF0000"/>
                </a:solidFill>
                <a:latin typeface="Bahnschrift Light" panose="020B0502040204020203" charset="0"/>
                <a:cs typeface="Bahnschrift Light" panose="020B0502040204020203" charset="0"/>
              </a:rPr>
              <a:t>các</a:t>
            </a:r>
            <a:r>
              <a:rPr lang="en-US" sz="2800" b="1" dirty="0">
                <a:solidFill>
                  <a:srgbClr val="FF0000"/>
                </a:solidFill>
                <a:latin typeface="Bahnschrift Light" panose="020B0502040204020203" charset="0"/>
                <a:cs typeface="Bahnschrift Light" panose="020B0502040204020203" charset="0"/>
              </a:rPr>
              <a:t> </a:t>
            </a:r>
            <a:r>
              <a:rPr lang="en-US" sz="2800" b="1" dirty="0" err="1">
                <a:solidFill>
                  <a:srgbClr val="FF0000"/>
                </a:solidFill>
                <a:latin typeface="Bahnschrift Light" panose="020B0502040204020203" charset="0"/>
                <a:cs typeface="Bahnschrift Light" panose="020B0502040204020203" charset="0"/>
              </a:rPr>
              <a:t>chất</a:t>
            </a:r>
            <a:r>
              <a:rPr lang="en-US" sz="2800" b="1" dirty="0">
                <a:solidFill>
                  <a:srgbClr val="FF0000"/>
                </a:solidFill>
                <a:latin typeface="Bahnschrift Light" panose="020B0502040204020203" charset="0"/>
                <a:cs typeface="Bahnschrift Light" panose="020B0502040204020203" charset="0"/>
              </a:rPr>
              <a:t> </a:t>
            </a:r>
            <a:r>
              <a:rPr lang="en-US" sz="2800" b="1" dirty="0" err="1">
                <a:solidFill>
                  <a:srgbClr val="FF0000"/>
                </a:solidFill>
                <a:latin typeface="Bahnschrift Light" panose="020B0502040204020203" charset="0"/>
                <a:cs typeface="Bahnschrift Light" panose="020B0502040204020203" charset="0"/>
              </a:rPr>
              <a:t>chỉ</a:t>
            </a:r>
            <a:r>
              <a:rPr lang="en-US" sz="2800" b="1" dirty="0">
                <a:solidFill>
                  <a:srgbClr val="FF0000"/>
                </a:solidFill>
                <a:latin typeface="Bahnschrift Light" panose="020B0502040204020203" charset="0"/>
                <a:cs typeface="Bahnschrift Light" panose="020B0502040204020203" charset="0"/>
              </a:rPr>
              <a:t> </a:t>
            </a:r>
            <a:r>
              <a:rPr lang="en-US" sz="2800" b="1" dirty="0" err="1">
                <a:solidFill>
                  <a:srgbClr val="FF0000"/>
                </a:solidFill>
                <a:latin typeface="Bahnschrift Light" panose="020B0502040204020203" charset="0"/>
                <a:cs typeface="Bahnschrift Light" panose="020B0502040204020203" charset="0"/>
              </a:rPr>
              <a:t>chuyển</a:t>
            </a:r>
            <a:r>
              <a:rPr lang="en-US" sz="2800" b="1" dirty="0">
                <a:solidFill>
                  <a:srgbClr val="FF0000"/>
                </a:solidFill>
                <a:latin typeface="Bahnschrift Light" panose="020B0502040204020203" charset="0"/>
                <a:cs typeface="Bahnschrift Light" panose="020B0502040204020203" charset="0"/>
              </a:rPr>
              <a:t> </a:t>
            </a:r>
            <a:r>
              <a:rPr lang="en-US" sz="2800" b="1" dirty="0" err="1">
                <a:solidFill>
                  <a:srgbClr val="FF0000"/>
                </a:solidFill>
                <a:latin typeface="Bahnschrift Light" panose="020B0502040204020203" charset="0"/>
                <a:cs typeface="Bahnschrift Light" panose="020B0502040204020203" charset="0"/>
              </a:rPr>
              <a:t>từ</a:t>
            </a:r>
            <a:r>
              <a:rPr lang="en-US" sz="2800" b="1" dirty="0">
                <a:solidFill>
                  <a:srgbClr val="FF0000"/>
                </a:solidFill>
                <a:latin typeface="Bahnschrift Light" panose="020B0502040204020203" charset="0"/>
                <a:cs typeface="Bahnschrift Light" panose="020B0502040204020203" charset="0"/>
              </a:rPr>
              <a:t> </a:t>
            </a:r>
            <a:r>
              <a:rPr lang="en-US" sz="2800" b="1" dirty="0" err="1">
                <a:solidFill>
                  <a:srgbClr val="FF0000"/>
                </a:solidFill>
                <a:latin typeface="Bahnschrift Light" panose="020B0502040204020203" charset="0"/>
                <a:cs typeface="Bahnschrift Light" panose="020B0502040204020203" charset="0"/>
              </a:rPr>
              <a:t>trạng</a:t>
            </a:r>
            <a:r>
              <a:rPr lang="en-US" sz="2800" b="1" dirty="0">
                <a:solidFill>
                  <a:srgbClr val="FF0000"/>
                </a:solidFill>
                <a:latin typeface="Bahnschrift Light" panose="020B0502040204020203" charset="0"/>
                <a:cs typeface="Bahnschrift Light" panose="020B0502040204020203" charset="0"/>
              </a:rPr>
              <a:t> </a:t>
            </a:r>
            <a:r>
              <a:rPr lang="en-US" sz="2800" b="1" dirty="0" err="1">
                <a:solidFill>
                  <a:srgbClr val="FF0000"/>
                </a:solidFill>
                <a:latin typeface="Bahnschrift Light" panose="020B0502040204020203" charset="0"/>
                <a:cs typeface="Bahnschrift Light" panose="020B0502040204020203" charset="0"/>
              </a:rPr>
              <a:t>thái</a:t>
            </a:r>
            <a:r>
              <a:rPr lang="en-US" sz="2800" b="1" dirty="0">
                <a:solidFill>
                  <a:srgbClr val="FF0000"/>
                </a:solidFill>
                <a:latin typeface="Bahnschrift Light" panose="020B0502040204020203" charset="0"/>
                <a:cs typeface="Bahnschrift Light" panose="020B0502040204020203" charset="0"/>
              </a:rPr>
              <a:t> </a:t>
            </a:r>
            <a:r>
              <a:rPr lang="en-US" sz="2800" b="1" dirty="0" err="1">
                <a:solidFill>
                  <a:srgbClr val="FF0000"/>
                </a:solidFill>
                <a:latin typeface="Bahnschrift Light" panose="020B0502040204020203" charset="0"/>
                <a:cs typeface="Bahnschrift Light" panose="020B0502040204020203" charset="0"/>
              </a:rPr>
              <a:t>này</a:t>
            </a:r>
            <a:r>
              <a:rPr lang="en-US" sz="2800" b="1" dirty="0">
                <a:solidFill>
                  <a:srgbClr val="FF0000"/>
                </a:solidFill>
                <a:latin typeface="Bahnschrift Light" panose="020B0502040204020203" charset="0"/>
                <a:cs typeface="Bahnschrift Light" panose="020B0502040204020203" charset="0"/>
              </a:rPr>
              <a:t> sang </a:t>
            </a:r>
            <a:r>
              <a:rPr lang="en-US" sz="2800" b="1" dirty="0" err="1">
                <a:solidFill>
                  <a:srgbClr val="FF0000"/>
                </a:solidFill>
                <a:latin typeface="Bahnschrift Light" panose="020B0502040204020203" charset="0"/>
                <a:cs typeface="Bahnschrift Light" panose="020B0502040204020203" charset="0"/>
              </a:rPr>
              <a:t>trạng</a:t>
            </a:r>
            <a:r>
              <a:rPr lang="en-US" sz="2800" b="1" dirty="0">
                <a:solidFill>
                  <a:srgbClr val="FF0000"/>
                </a:solidFill>
                <a:latin typeface="Bahnschrift Light" panose="020B0502040204020203" charset="0"/>
                <a:cs typeface="Bahnschrift Light" panose="020B0502040204020203" charset="0"/>
              </a:rPr>
              <a:t> </a:t>
            </a:r>
            <a:r>
              <a:rPr lang="en-US" sz="2800" b="1" dirty="0" err="1">
                <a:solidFill>
                  <a:srgbClr val="FF0000"/>
                </a:solidFill>
                <a:latin typeface="Bahnschrift Light" panose="020B0502040204020203" charset="0"/>
                <a:cs typeface="Bahnschrift Light" panose="020B0502040204020203" charset="0"/>
              </a:rPr>
              <a:t>thái</a:t>
            </a:r>
            <a:r>
              <a:rPr lang="en-US" sz="2800" b="1" dirty="0">
                <a:solidFill>
                  <a:srgbClr val="FF0000"/>
                </a:solidFill>
                <a:latin typeface="Bahnschrift Light" panose="020B0502040204020203" charset="0"/>
                <a:cs typeface="Bahnschrift Light" panose="020B0502040204020203" charset="0"/>
              </a:rPr>
              <a:t> </a:t>
            </a:r>
            <a:r>
              <a:rPr lang="en-US" sz="2800" b="1" dirty="0" err="1">
                <a:solidFill>
                  <a:srgbClr val="FF0000"/>
                </a:solidFill>
                <a:latin typeface="Bahnschrift Light" panose="020B0502040204020203" charset="0"/>
                <a:cs typeface="Bahnschrift Light" panose="020B0502040204020203" charset="0"/>
              </a:rPr>
              <a:t>khác</a:t>
            </a:r>
            <a:r>
              <a:rPr lang="en-US" sz="2800" b="1" dirty="0">
                <a:solidFill>
                  <a:srgbClr val="FF0000"/>
                </a:solidFill>
                <a:latin typeface="Bahnschrift Light" panose="020B0502040204020203" charset="0"/>
                <a:cs typeface="Bahnschrift Light" panose="020B0502040204020203" charset="0"/>
              </a:rPr>
              <a:t>, </a:t>
            </a:r>
            <a:r>
              <a:rPr lang="en-US" sz="2800" b="1" dirty="0" err="1">
                <a:solidFill>
                  <a:srgbClr val="FF0000"/>
                </a:solidFill>
                <a:latin typeface="Bahnschrift Light" panose="020B0502040204020203" charset="0"/>
                <a:cs typeface="Bahnschrift Light" panose="020B0502040204020203" charset="0"/>
              </a:rPr>
              <a:t>không</a:t>
            </a:r>
            <a:r>
              <a:rPr lang="en-US" sz="2800" b="1" dirty="0">
                <a:solidFill>
                  <a:srgbClr val="FF0000"/>
                </a:solidFill>
                <a:latin typeface="Bahnschrift Light" panose="020B0502040204020203" charset="0"/>
                <a:cs typeface="Bahnschrift Light" panose="020B0502040204020203" charset="0"/>
              </a:rPr>
              <a:t> </a:t>
            </a:r>
            <a:r>
              <a:rPr lang="en-US" sz="2800" b="1" dirty="0" err="1">
                <a:solidFill>
                  <a:srgbClr val="FF0000"/>
                </a:solidFill>
                <a:latin typeface="Bahnschrift Light" panose="020B0502040204020203" charset="0"/>
                <a:cs typeface="Bahnschrift Light" panose="020B0502040204020203" charset="0"/>
              </a:rPr>
              <a:t>tạo</a:t>
            </a:r>
            <a:r>
              <a:rPr lang="en-US" sz="2800" b="1" dirty="0">
                <a:solidFill>
                  <a:srgbClr val="FF0000"/>
                </a:solidFill>
                <a:latin typeface="Bahnschrift Light" panose="020B0502040204020203" charset="0"/>
                <a:cs typeface="Bahnschrift Light" panose="020B0502040204020203" charset="0"/>
              </a:rPr>
              <a:t> </a:t>
            </a:r>
            <a:r>
              <a:rPr lang="en-US" sz="2800" b="1" dirty="0" err="1">
                <a:solidFill>
                  <a:srgbClr val="FF0000"/>
                </a:solidFill>
                <a:latin typeface="Bahnschrift Light" panose="020B0502040204020203" charset="0"/>
                <a:cs typeface="Bahnschrift Light" panose="020B0502040204020203" charset="0"/>
              </a:rPr>
              <a:t>thành</a:t>
            </a:r>
            <a:r>
              <a:rPr lang="en-US" sz="2800" b="1" dirty="0">
                <a:solidFill>
                  <a:srgbClr val="FF0000"/>
                </a:solidFill>
                <a:latin typeface="Bahnschrift Light" panose="020B0502040204020203" charset="0"/>
                <a:cs typeface="Bahnschrift Light" panose="020B0502040204020203" charset="0"/>
              </a:rPr>
              <a:t> </a:t>
            </a:r>
            <a:r>
              <a:rPr lang="en-US" sz="2800" b="1" dirty="0" err="1">
                <a:solidFill>
                  <a:srgbClr val="FF0000"/>
                </a:solidFill>
                <a:latin typeface="Bahnschrift Light" panose="020B0502040204020203" charset="0"/>
                <a:cs typeface="Bahnschrift Light" panose="020B0502040204020203" charset="0"/>
              </a:rPr>
              <a:t>chất</a:t>
            </a:r>
            <a:r>
              <a:rPr lang="en-US" sz="2800" b="1" dirty="0">
                <a:solidFill>
                  <a:srgbClr val="FF0000"/>
                </a:solidFill>
                <a:latin typeface="Bahnschrift Light" panose="020B0502040204020203" charset="0"/>
                <a:cs typeface="Bahnschrift Light" panose="020B0502040204020203" charset="0"/>
              </a:rPr>
              <a:t> </a:t>
            </a:r>
            <a:r>
              <a:rPr lang="en-US" sz="2800" b="1" dirty="0" err="1">
                <a:solidFill>
                  <a:srgbClr val="FF0000"/>
                </a:solidFill>
                <a:latin typeface="Bahnschrift Light" panose="020B0502040204020203" charset="0"/>
                <a:cs typeface="Bahnschrift Light" panose="020B0502040204020203" charset="0"/>
              </a:rPr>
              <a:t>mới</a:t>
            </a:r>
            <a:r>
              <a:rPr lang="en-US" sz="2800" b="1" dirty="0">
                <a:solidFill>
                  <a:srgbClr val="FF0000"/>
                </a:solidFill>
                <a:latin typeface="Bahnschrift Light" panose="020B0502040204020203" charset="0"/>
                <a:cs typeface="Bahnschrift Light" panose="020B0502040204020203" charset="0"/>
              </a:rPr>
              <a:t> </a:t>
            </a:r>
          </a:p>
        </p:txBody>
      </p:sp>
      <p:sp>
        <p:nvSpPr>
          <p:cNvPr id="2" name="Right Arrow 1"/>
          <p:cNvSpPr/>
          <p:nvPr/>
        </p:nvSpPr>
        <p:spPr>
          <a:xfrm>
            <a:off x="7174230" y="1956435"/>
            <a:ext cx="1308735" cy="811530"/>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33800" name="图片 33799" descr="1-25"/>
          <p:cNvPicPr>
            <a:picLocks noChangeAspect="1"/>
          </p:cNvPicPr>
          <p:nvPr/>
        </p:nvPicPr>
        <p:blipFill>
          <a:blip r:embed="rId6"/>
          <a:stretch>
            <a:fillRect/>
          </a:stretch>
        </p:blipFill>
        <p:spPr>
          <a:xfrm>
            <a:off x="8351520" y="255270"/>
            <a:ext cx="4328795" cy="3848735"/>
          </a:xfrm>
          <a:prstGeom prst="rect">
            <a:avLst/>
          </a:prstGeom>
          <a:noFill/>
          <a:ln w="9525">
            <a:noFill/>
          </a:ln>
        </p:spPr>
      </p:pic>
      <p:sp>
        <p:nvSpPr>
          <p:cNvPr id="5" name="Text Box 4"/>
          <p:cNvSpPr txBox="1"/>
          <p:nvPr/>
        </p:nvSpPr>
        <p:spPr>
          <a:xfrm>
            <a:off x="9585325" y="1520190"/>
            <a:ext cx="1853565" cy="1076325"/>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3200" b="1">
                <a:solidFill>
                  <a:schemeClr val="accent6"/>
                </a:solidFill>
                <a:latin typeface="+mj-lt"/>
                <a:cs typeface="+mj-lt"/>
              </a:rPr>
              <a:t>BIẾN ĐỔI VẬT LÝ</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4041"/>
                                        </p:tgtEl>
                                        <p:attrNameLst>
                                          <p:attrName>style.visibility</p:attrName>
                                        </p:attrNameLst>
                                      </p:cBhvr>
                                      <p:to>
                                        <p:strVal val="visible"/>
                                      </p:to>
                                    </p:set>
                                    <p:anim calcmode="lin" valueType="num">
                                      <p:cBhvr additive="base">
                                        <p:cTn id="7" dur="500" fill="hold"/>
                                        <p:tgtEl>
                                          <p:spTgt spid="44041"/>
                                        </p:tgtEl>
                                        <p:attrNameLst>
                                          <p:attrName>ppt_x</p:attrName>
                                        </p:attrNameLst>
                                      </p:cBhvr>
                                      <p:tavLst>
                                        <p:tav tm="0">
                                          <p:val>
                                            <p:strVal val="#ppt_x"/>
                                          </p:val>
                                        </p:tav>
                                        <p:tav tm="100000">
                                          <p:val>
                                            <p:strVal val="#ppt_x"/>
                                          </p:val>
                                        </p:tav>
                                      </p:tavLst>
                                    </p:anim>
                                    <p:anim calcmode="lin" valueType="num">
                                      <p:cBhvr additive="base">
                                        <p:cTn id="8" dur="500" fill="hold"/>
                                        <p:tgtEl>
                                          <p:spTgt spid="4404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2" presetClass="entr" presetSubtype="4" fill="hold" nodeType="clickEffect">
                                  <p:stCondLst>
                                    <p:cond delay="0"/>
                                  </p:stCondLst>
                                  <p:childTnLst>
                                    <p:set>
                                      <p:cBhvr>
                                        <p:cTn id="22" dur="1" fill="hold">
                                          <p:stCondLst>
                                            <p:cond delay="0"/>
                                          </p:stCondLst>
                                        </p:cTn>
                                        <p:tgtEl>
                                          <p:spTgt spid="33800"/>
                                        </p:tgtEl>
                                        <p:attrNameLst>
                                          <p:attrName>style.visibility</p:attrName>
                                        </p:attrNameLst>
                                      </p:cBhvr>
                                      <p:to>
                                        <p:strVal val="visible"/>
                                      </p:to>
                                    </p:set>
                                    <p:anim calcmode="lin" valueType="num">
                                      <p:cBhvr additive="base">
                                        <p:cTn id="23" dur="500"/>
                                        <p:tgtEl>
                                          <p:spTgt spid="33800"/>
                                        </p:tgtEl>
                                        <p:attrNameLst>
                                          <p:attrName>ppt_y</p:attrName>
                                        </p:attrNameLst>
                                      </p:cBhvr>
                                      <p:tavLst>
                                        <p:tav tm="0">
                                          <p:val>
                                            <p:strVal val="#ppt_y+#ppt_h*1.125000"/>
                                          </p:val>
                                        </p:tav>
                                        <p:tav tm="100000">
                                          <p:val>
                                            <p:strVal val="#ppt_y"/>
                                          </p:val>
                                        </p:tav>
                                      </p:tavLst>
                                    </p:anim>
                                    <p:animEffect transition="in" filter="wipe(up)">
                                      <p:cBhvr>
                                        <p:cTn id="24" dur="500"/>
                                        <p:tgtEl>
                                          <p:spTgt spid="33800"/>
                                        </p:tgtEl>
                                      </p:cBhvr>
                                    </p:animEffect>
                                  </p:childTnLst>
                                </p:cTn>
                              </p:par>
                            </p:childTnLst>
                          </p:cTn>
                        </p:par>
                      </p:childTnLst>
                    </p:cTn>
                  </p:par>
                  <p:par>
                    <p:cTn id="25" fill="hold">
                      <p:stCondLst>
                        <p:cond delay="indefinite"/>
                      </p:stCondLst>
                      <p:childTnLst>
                        <p:par>
                          <p:cTn id="26" fill="hold">
                            <p:stCondLst>
                              <p:cond delay="0"/>
                            </p:stCondLst>
                            <p:childTnLst>
                              <p:par>
                                <p:cTn id="27" presetID="12" presetClass="entr" presetSubtype="4"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p:tgtEl>
                                          <p:spTgt spid="5"/>
                                        </p:tgtEl>
                                        <p:attrNameLst>
                                          <p:attrName>ppt_y</p:attrName>
                                        </p:attrNameLst>
                                      </p:cBhvr>
                                      <p:tavLst>
                                        <p:tav tm="0">
                                          <p:val>
                                            <p:strVal val="#ppt_y+#ppt_h*1.125000"/>
                                          </p:val>
                                        </p:tav>
                                        <p:tav tm="100000">
                                          <p:val>
                                            <p:strVal val="#ppt_y"/>
                                          </p:val>
                                        </p:tav>
                                      </p:tavLst>
                                    </p:anim>
                                    <p:animEffect transition="in" filter="wipe(up)">
                                      <p:cBhvr>
                                        <p:cTn id="3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2" grpId="0" animBg="1"/>
      <p:bldP spid="2" grpId="1" animBg="1"/>
      <p:bldP spid="5" grpId="0" animBg="1"/>
      <p:bldP spid="5" grpId="1" animBg="1"/>
    </p:bldLst>
  </p:timing>
</p:sld>
</file>

<file path=ppt/theme/theme1.xml><?xml version="1.0" encoding="utf-8"?>
<a:theme xmlns:a="http://schemas.openxmlformats.org/drawingml/2006/main" name="Office 主题">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TotalTime>
  <Words>3827</Words>
  <Application>Microsoft Office PowerPoint</Application>
  <PresentationFormat>Custom</PresentationFormat>
  <Paragraphs>391</Paragraphs>
  <Slides>56</Slides>
  <Notes>1</Notes>
  <HiddenSlides>0</HiddenSlides>
  <MMClips>2</MMClips>
  <ScaleCrop>false</ScaleCrop>
  <HeadingPairs>
    <vt:vector size="4" baseType="variant">
      <vt:variant>
        <vt:lpstr>Theme</vt:lpstr>
      </vt:variant>
      <vt:variant>
        <vt:i4>1</vt:i4>
      </vt:variant>
      <vt:variant>
        <vt:lpstr>Slide Titles</vt:lpstr>
      </vt:variant>
      <vt:variant>
        <vt:i4>56</vt:i4>
      </vt:variant>
    </vt:vector>
  </HeadingPairs>
  <TitlesOfParts>
    <vt:vector size="57" baseType="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Thí nghiệm: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Phương trình chữ:    Tên các chất phản ứng                Tên các sản phẩm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21AK22</cp:lastModifiedBy>
  <cp:revision>65</cp:revision>
  <dcterms:created xsi:type="dcterms:W3CDTF">2017-05-28T12:28:00Z</dcterms:created>
  <dcterms:modified xsi:type="dcterms:W3CDTF">2023-09-23T04:23:05Z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1033-11.2.0.11537</vt:lpwstr>
  </property>
  <property fmtid="{D5CDD505-2E9C-101B-9397-08002B2CF9AE}" pid="3" name="ICV">
    <vt:lpwstr>E72FB7A83CC749CA867AA306F0596FA8</vt:lpwstr>
  </property>
</Properties>
</file>