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5" r:id="rId3"/>
    <p:sldId id="257" r:id="rId4"/>
    <p:sldId id="258" r:id="rId5"/>
    <p:sldId id="260" r:id="rId6"/>
    <p:sldId id="261" r:id="rId7"/>
    <p:sldId id="262" r:id="rId8"/>
    <p:sldId id="263" r:id="rId9"/>
    <p:sldId id="267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A3E7FF"/>
    <a:srgbClr val="1D9EFF"/>
    <a:srgbClr val="F16649"/>
    <a:srgbClr val="0D9FA3"/>
    <a:srgbClr val="0FB7BD"/>
    <a:srgbClr val="53C3C9"/>
    <a:srgbClr val="79D1D5"/>
    <a:srgbClr val="62C8CE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1428" y="48"/>
      </p:cViewPr>
      <p:guideLst>
        <p:guide orient="horz" pos="2184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13/09/2023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50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7304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825522"/>
            <a:ext cx="8892967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58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2" y="3906610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12" y="4622785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2" y="5549380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149843"/>
            <a:ext cx="379595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20" y="5232515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9056" y="3932129"/>
            <a:ext cx="3636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9055" y="4611050"/>
            <a:ext cx="3353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Put the words in </a:t>
            </a:r>
            <a:r>
              <a:rPr lang="en-US" b="1">
                <a:solidFill>
                  <a:srgbClr val="F166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in the correct columns.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9055" y="5508608"/>
            <a:ext cx="3756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Put one of these words in each blank.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3465" y="4122501"/>
            <a:ext cx="3885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sounds /ɑ:/ and /ʌ/.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62992" y="5202756"/>
            <a:ext cx="3881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repeat. Then listen again and underline the words with the sounds /ɑ:/ and /ʌ/.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35257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7227899" y="3379583"/>
            <a:ext cx="16033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/ɑ:/ and /ʌ/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7304" cy="228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5781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42102" y="959388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D9FA3"/>
                </a:solidFill>
              </a:rPr>
              <a:t>Vocabulary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5286768" y="1204429"/>
            <a:ext cx="3781038" cy="2625095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5544413" y="1606677"/>
            <a:ext cx="1748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school lunch</a:t>
            </a:r>
            <a:endParaRPr lang="en-US" sz="2400" dirty="0"/>
          </a:p>
        </p:txBody>
      </p:sp>
      <p:sp>
        <p:nvSpPr>
          <p:cNvPr id="68" name="TextBox 67"/>
          <p:cNvSpPr txBox="1"/>
          <p:nvPr/>
        </p:nvSpPr>
        <p:spPr>
          <a:xfrm>
            <a:off x="5544413" y="2026266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English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525620" y="1606676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excercise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544412" y="2453707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history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544412" y="2893715"/>
            <a:ext cx="1607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homework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7521924" y="2013343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science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532810" y="2469876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football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7521923" y="2879830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lessons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521923" y="3310602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music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19" y="3449074"/>
            <a:ext cx="1919254" cy="15485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59" y="1701657"/>
            <a:ext cx="3171299" cy="256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593" y="2114867"/>
            <a:ext cx="2162249" cy="139619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42" y="3829524"/>
            <a:ext cx="1680377" cy="214165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193" y="4591786"/>
            <a:ext cx="2841814" cy="2351704"/>
          </a:xfrm>
          <a:prstGeom prst="rect">
            <a:avLst/>
          </a:prstGeom>
        </p:spPr>
      </p:pic>
      <p:pic>
        <p:nvPicPr>
          <p:cNvPr id="2" name="Bản sao của B1_04">
            <a:hlinkClick r:id="" action="ppaction://media"/>
            <a:extLst>
              <a:ext uri="{FF2B5EF4-FFF2-40B4-BE49-F238E27FC236}">
                <a16:creationId xmlns:a16="http://schemas.microsoft.com/office/drawing/2014/main" id="{584BD03F-55D3-4E4C-ACB0-A5E25A9F67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11300" y="2180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3485" y="170286"/>
            <a:ext cx="87312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10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Put the words in </a:t>
            </a:r>
            <a:r>
              <a:rPr lang="en-US" sz="2500" b="1" spc="-100">
                <a:solidFill>
                  <a:srgbClr val="F1664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500" b="1" spc="-10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 the correct columns.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298811"/>
              </p:ext>
            </p:extLst>
          </p:nvPr>
        </p:nvGraphicFramePr>
        <p:xfrm>
          <a:off x="535708" y="2768143"/>
          <a:ext cx="8072584" cy="234768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018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8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81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81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play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do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have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study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3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04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" name="Rounded Rectangle 31"/>
          <p:cNvSpPr/>
          <p:nvPr/>
        </p:nvSpPr>
        <p:spPr>
          <a:xfrm>
            <a:off x="1812471" y="1030256"/>
            <a:ext cx="5519057" cy="1600200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046553" y="1171830"/>
            <a:ext cx="1748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school lunch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046553" y="1624983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English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101166" y="2040901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exercise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101166" y="1171830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history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101166" y="1624982"/>
            <a:ext cx="1607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homework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961517" y="1603481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science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961517" y="1154698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football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961517" y="2023707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lessons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046553" y="2025376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music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4E5A80E-CF33-46FB-87F1-2C22A5DF985A}"/>
              </a:ext>
            </a:extLst>
          </p:cNvPr>
          <p:cNvGrpSpPr/>
          <p:nvPr/>
        </p:nvGrpSpPr>
        <p:grpSpPr>
          <a:xfrm>
            <a:off x="1366157" y="4959404"/>
            <a:ext cx="6406243" cy="1898596"/>
            <a:chOff x="1366157" y="4959404"/>
            <a:chExt cx="6406243" cy="189859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6157" y="4959404"/>
              <a:ext cx="6064944" cy="1898596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2122753" y="5398599"/>
              <a:ext cx="56496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</a:rPr>
                <a:t>Can you add more </a:t>
              </a:r>
            </a:p>
            <a:p>
              <a:r>
                <a:rPr lang="en-US" sz="3600" b="1">
                  <a:solidFill>
                    <a:schemeClr val="bg1"/>
                  </a:solidFill>
                </a:rPr>
                <a:t>words to each column?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2AEA2D3-5145-4F14-9146-54AD448FB8A0}"/>
              </a:ext>
            </a:extLst>
          </p:cNvPr>
          <p:cNvSpPr txBox="1"/>
          <p:nvPr/>
        </p:nvSpPr>
        <p:spPr>
          <a:xfrm>
            <a:off x="5961995" y="1159563"/>
            <a:ext cx="1149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football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831D91-D198-4FA3-BE8F-E2B8934618EE}"/>
              </a:ext>
            </a:extLst>
          </p:cNvPr>
          <p:cNvSpPr txBox="1"/>
          <p:nvPr/>
        </p:nvSpPr>
        <p:spPr>
          <a:xfrm>
            <a:off x="993951" y="3962567"/>
            <a:ext cx="912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music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1CD7F3-CA9D-4675-A92A-8DEAFF1DD045}"/>
              </a:ext>
            </a:extLst>
          </p:cNvPr>
          <p:cNvSpPr txBox="1"/>
          <p:nvPr/>
        </p:nvSpPr>
        <p:spPr>
          <a:xfrm>
            <a:off x="2827488" y="3427396"/>
            <a:ext cx="1531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homework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8E94B1-9BC3-4FA7-9B64-FC9B7BF5EA5C}"/>
              </a:ext>
            </a:extLst>
          </p:cNvPr>
          <p:cNvSpPr txBox="1"/>
          <p:nvPr/>
        </p:nvSpPr>
        <p:spPr>
          <a:xfrm>
            <a:off x="2964095" y="3954383"/>
            <a:ext cx="119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exercise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27308D-8FC9-4259-A642-E050CB437756}"/>
              </a:ext>
            </a:extLst>
          </p:cNvPr>
          <p:cNvSpPr txBox="1"/>
          <p:nvPr/>
        </p:nvSpPr>
        <p:spPr>
          <a:xfrm>
            <a:off x="4716879" y="3411027"/>
            <a:ext cx="1766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school lunch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560369-AAD5-44AB-8A66-AB13018C4A5B}"/>
              </a:ext>
            </a:extLst>
          </p:cNvPr>
          <p:cNvSpPr txBox="1"/>
          <p:nvPr/>
        </p:nvSpPr>
        <p:spPr>
          <a:xfrm>
            <a:off x="5002471" y="3962566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lessons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C59E83-B689-4EA2-9EF1-02AE0C20A1F6}"/>
              </a:ext>
            </a:extLst>
          </p:cNvPr>
          <p:cNvSpPr txBox="1"/>
          <p:nvPr/>
        </p:nvSpPr>
        <p:spPr>
          <a:xfrm>
            <a:off x="7093632" y="3393840"/>
            <a:ext cx="1064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English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82F2E1-D7A0-490B-A8FD-3709E93203DC}"/>
              </a:ext>
            </a:extLst>
          </p:cNvPr>
          <p:cNvSpPr txBox="1"/>
          <p:nvPr/>
        </p:nvSpPr>
        <p:spPr>
          <a:xfrm>
            <a:off x="7093632" y="3941985"/>
            <a:ext cx="1043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history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7DE447-0360-4C10-A2BE-3E24CEB0268B}"/>
              </a:ext>
            </a:extLst>
          </p:cNvPr>
          <p:cNvSpPr txBox="1"/>
          <p:nvPr/>
        </p:nvSpPr>
        <p:spPr>
          <a:xfrm>
            <a:off x="7073594" y="4482402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science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314DAF-261C-47C5-813B-C4ED0712225C}"/>
              </a:ext>
            </a:extLst>
          </p:cNvPr>
          <p:cNvSpPr txBox="1"/>
          <p:nvPr/>
        </p:nvSpPr>
        <p:spPr>
          <a:xfrm>
            <a:off x="973143" y="3427396"/>
            <a:ext cx="1149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football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E27D091-9B5D-4F4E-950A-344662BCED65}"/>
              </a:ext>
            </a:extLst>
          </p:cNvPr>
          <p:cNvSpPr txBox="1"/>
          <p:nvPr/>
        </p:nvSpPr>
        <p:spPr>
          <a:xfrm>
            <a:off x="2051666" y="2019936"/>
            <a:ext cx="912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music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48BD0C9-C1EC-4F61-A272-4444F9EDA26A}"/>
              </a:ext>
            </a:extLst>
          </p:cNvPr>
          <p:cNvSpPr txBox="1"/>
          <p:nvPr/>
        </p:nvSpPr>
        <p:spPr>
          <a:xfrm>
            <a:off x="4101166" y="1624982"/>
            <a:ext cx="1531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homework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9CA416-DED5-4B77-9F6E-5AD249A8A0E8}"/>
              </a:ext>
            </a:extLst>
          </p:cNvPr>
          <p:cNvSpPr txBox="1"/>
          <p:nvPr/>
        </p:nvSpPr>
        <p:spPr>
          <a:xfrm>
            <a:off x="4101166" y="2040901"/>
            <a:ext cx="119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exercise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19CBDEF-9471-4932-97D7-624B3274ECBA}"/>
              </a:ext>
            </a:extLst>
          </p:cNvPr>
          <p:cNvSpPr txBox="1"/>
          <p:nvPr/>
        </p:nvSpPr>
        <p:spPr>
          <a:xfrm>
            <a:off x="2050530" y="1174733"/>
            <a:ext cx="1766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school lunch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5A6842-10AB-4672-8F1F-7BFA25CDB678}"/>
              </a:ext>
            </a:extLst>
          </p:cNvPr>
          <p:cNvSpPr txBox="1"/>
          <p:nvPr/>
        </p:nvSpPr>
        <p:spPr>
          <a:xfrm>
            <a:off x="5957325" y="2019178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lessons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2FC9F4A-BF2E-453C-A599-C40C18E1A19C}"/>
              </a:ext>
            </a:extLst>
          </p:cNvPr>
          <p:cNvSpPr txBox="1"/>
          <p:nvPr/>
        </p:nvSpPr>
        <p:spPr>
          <a:xfrm>
            <a:off x="2048903" y="1626020"/>
            <a:ext cx="1064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English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1BA6D98-FECD-4487-AF24-FDA15DAD4F2E}"/>
              </a:ext>
            </a:extLst>
          </p:cNvPr>
          <p:cNvSpPr txBox="1"/>
          <p:nvPr/>
        </p:nvSpPr>
        <p:spPr>
          <a:xfrm>
            <a:off x="4099867" y="1170507"/>
            <a:ext cx="1043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history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675CA22-45BD-4BC9-B29D-D7CE01E30303}"/>
              </a:ext>
            </a:extLst>
          </p:cNvPr>
          <p:cNvSpPr txBox="1"/>
          <p:nvPr/>
        </p:nvSpPr>
        <p:spPr>
          <a:xfrm>
            <a:off x="5956697" y="1607490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science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6 L -0.54531 0.331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74" y="1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96296E-6 L -0.1151 0.2833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16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85185E-6 L -0.13924 0.2652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2" y="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5.55112E-17 L -0.12413 0.2791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5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1.11111E-6 L 0.29167 0.3259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14" y="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9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1111E-6 L -0.10451 0.283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2" y="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3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55191 0.25834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87" y="1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7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33333E-6 L 0.32726 0.40439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54" y="2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1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85 L 0.12239 0.41921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1" y="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4" grpId="0"/>
      <p:bldP spid="46" grpId="0"/>
      <p:bldP spid="48" grpId="0"/>
      <p:bldP spid="50" grpId="0"/>
      <p:bldP spid="51" grpId="0"/>
      <p:bldP spid="52" grpId="0"/>
      <p:bldP spid="53" grpId="0"/>
      <p:bldP spid="54" grpId="0"/>
      <p:bldP spid="18" grpId="1"/>
      <p:bldP spid="18" grpId="2"/>
      <p:bldP spid="18" grpId="3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  <p:bldP spid="29" grpId="0"/>
      <p:bldP spid="29" grpId="1"/>
      <p:bldP spid="29" grpId="2"/>
      <p:bldP spid="30" grpId="0"/>
      <p:bldP spid="30" grpId="1"/>
      <p:bldP spid="30" grpId="2"/>
      <p:bldP spid="31" grpId="0"/>
      <p:bldP spid="31" grpId="1"/>
      <p:bldP spid="31" grpId="2"/>
      <p:bldP spid="33" grpId="0"/>
      <p:bldP spid="33" grpId="1"/>
      <p:bldP spid="33" grpId="2"/>
      <p:bldP spid="34" grpId="0"/>
      <p:bldP spid="34" grpId="1"/>
      <p:bldP spid="34" grpId="2"/>
      <p:bldP spid="35" grpId="0"/>
      <p:bldP spid="35" grpId="1"/>
      <p:bldP spid="35" grpId="2"/>
      <p:bldP spid="37" grpId="0"/>
      <p:bldP spid="37" grpId="1"/>
      <p:bldP spid="37" grpId="2"/>
      <p:bldP spid="38" grpId="0"/>
      <p:bldP spid="38" grpId="1"/>
      <p:bldP spid="38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6649" y="229619"/>
            <a:ext cx="5758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one of these words in each blank.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154963" y="1230083"/>
            <a:ext cx="5330823" cy="864428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85992" y="1284508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lessons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971793" y="1632845"/>
            <a:ext cx="1199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football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84163" y="1284507"/>
            <a:ext cx="1164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science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02622" y="1632845"/>
            <a:ext cx="1208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exercise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71222" y="1284507"/>
            <a:ext cx="1923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homework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63373" y="242894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38203" y="2376750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Vy</a:t>
            </a:r>
            <a:r>
              <a:rPr lang="en-US" sz="2400" dirty="0"/>
              <a:t> and I often do our                      after school.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3604369" y="2707940"/>
            <a:ext cx="1371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63373" y="314762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38203" y="3095424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Nick plays                     for the school team.</a:t>
            </a:r>
          </a:p>
        </p:txBody>
      </p:sp>
      <p:cxnSp>
        <p:nvCxnSpPr>
          <p:cNvPr id="49" name="Straight Connector 48"/>
          <p:cNvCxnSpPr>
            <a:cxnSpLocks/>
          </p:cNvCxnSpPr>
          <p:nvPr/>
        </p:nvCxnSpPr>
        <p:spPr>
          <a:xfrm>
            <a:off x="2233766" y="3442934"/>
            <a:ext cx="1280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63373" y="391526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38203" y="3906613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Mrs</a:t>
            </a:r>
            <a:r>
              <a:rPr lang="en-US" sz="2400" dirty="0"/>
              <a:t> Nguyen teaches all my history               .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5164234" y="4253780"/>
            <a:ext cx="10058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63373" y="468067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38203" y="4672024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They are healthy. They do                  every day.</a:t>
            </a:r>
            <a:endParaRPr lang="en-US" sz="2400" dirty="0"/>
          </a:p>
        </p:txBody>
      </p:sp>
      <p:sp>
        <p:nvSpPr>
          <p:cNvPr id="55" name="TextBox 54"/>
          <p:cNvSpPr txBox="1"/>
          <p:nvPr/>
        </p:nvSpPr>
        <p:spPr>
          <a:xfrm>
            <a:off x="363373" y="546087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38203" y="5460872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 study maths, English and                 on Mondays.</a:t>
            </a:r>
            <a:endParaRPr lang="en-US" sz="2400" dirty="0"/>
          </a:p>
        </p:txBody>
      </p:sp>
      <p:cxnSp>
        <p:nvCxnSpPr>
          <p:cNvPr id="58" name="Straight Connector 57"/>
          <p:cNvCxnSpPr/>
          <p:nvPr/>
        </p:nvCxnSpPr>
        <p:spPr>
          <a:xfrm>
            <a:off x="4169416" y="580803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155867" y="4999741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6896BBC-ED70-42A7-8FAC-4A0ECD1047AC}"/>
              </a:ext>
            </a:extLst>
          </p:cNvPr>
          <p:cNvSpPr txBox="1"/>
          <p:nvPr/>
        </p:nvSpPr>
        <p:spPr>
          <a:xfrm>
            <a:off x="3517712" y="2370967"/>
            <a:ext cx="1531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homework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B53949-C7E1-4E3B-BFA3-40907027FD49}"/>
              </a:ext>
            </a:extLst>
          </p:cNvPr>
          <p:cNvSpPr txBox="1"/>
          <p:nvPr/>
        </p:nvSpPr>
        <p:spPr>
          <a:xfrm>
            <a:off x="5164234" y="3906612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lessons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79B1FA-66AC-4BDE-B9A1-BA3C1D51D83B}"/>
              </a:ext>
            </a:extLst>
          </p:cNvPr>
          <p:cNvSpPr txBox="1"/>
          <p:nvPr/>
        </p:nvSpPr>
        <p:spPr>
          <a:xfrm>
            <a:off x="4165103" y="5462550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science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2957EF-E0D8-45A8-A910-B23337DF937B}"/>
              </a:ext>
            </a:extLst>
          </p:cNvPr>
          <p:cNvSpPr txBox="1"/>
          <p:nvPr/>
        </p:nvSpPr>
        <p:spPr>
          <a:xfrm>
            <a:off x="2277244" y="3095424"/>
            <a:ext cx="1149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football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E5B4BA-D41A-4A86-B119-2AEE181504FE}"/>
              </a:ext>
            </a:extLst>
          </p:cNvPr>
          <p:cNvSpPr txBox="1"/>
          <p:nvPr/>
        </p:nvSpPr>
        <p:spPr>
          <a:xfrm>
            <a:off x="4112429" y="4672024"/>
            <a:ext cx="119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exercise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8" grpId="0"/>
      <p:bldP spid="30" grpId="0"/>
      <p:bldP spid="4" grpId="0"/>
      <p:bldP spid="27" grpId="0"/>
      <p:bldP spid="28" grpId="0"/>
      <p:bldP spid="29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2219" y="62542"/>
            <a:ext cx="759863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sounds /ɑ:/ and /ʌ/.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2102" y="1024704"/>
            <a:ext cx="2283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80784" y="1487149"/>
            <a:ext cx="17331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/>
              <a:t>/ɑ:/ and /ʌ/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24BD10-4264-4C37-B6FD-8FBA0BB7196D}"/>
              </a:ext>
            </a:extLst>
          </p:cNvPr>
          <p:cNvSpPr txBox="1"/>
          <p:nvPr/>
        </p:nvSpPr>
        <p:spPr>
          <a:xfrm>
            <a:off x="2505716" y="3236267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sm</a:t>
            </a:r>
            <a:r>
              <a:rPr lang="en-US" sz="2400">
                <a:solidFill>
                  <a:srgbClr val="FF0000"/>
                </a:solidFill>
              </a:rPr>
              <a:t>ar</a:t>
            </a:r>
            <a:r>
              <a:rPr lang="en-US" sz="2400"/>
              <a:t>t</a:t>
            </a:r>
            <a:endParaRPr lang="en-US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796F94E-2D24-4800-B79C-F1ED35D4F277}"/>
              </a:ext>
            </a:extLst>
          </p:cNvPr>
          <p:cNvSpPr txBox="1"/>
          <p:nvPr/>
        </p:nvSpPr>
        <p:spPr>
          <a:xfrm>
            <a:off x="2398832" y="3655782"/>
            <a:ext cx="799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ar</a:t>
            </a:r>
            <a:r>
              <a:rPr lang="en-US" sz="2400"/>
              <a:t>t</a:t>
            </a:r>
            <a:endParaRPr lang="en-US" sz="2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E17B53-2C2E-4CA4-951A-A1678A2E06DC}"/>
              </a:ext>
            </a:extLst>
          </p:cNvPr>
          <p:cNvSpPr txBox="1"/>
          <p:nvPr/>
        </p:nvSpPr>
        <p:spPr>
          <a:xfrm>
            <a:off x="5430968" y="3232437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</a:t>
            </a:r>
            <a:r>
              <a:rPr lang="en-US" sz="2400">
                <a:solidFill>
                  <a:srgbClr val="FF0000"/>
                </a:solidFill>
              </a:rPr>
              <a:t>u</a:t>
            </a:r>
            <a:r>
              <a:rPr lang="en-US" sz="2400"/>
              <a:t>bject</a:t>
            </a:r>
            <a:endParaRPr lang="en-US" sz="2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603DED4-23E9-4747-81FC-D800CB72DA18}"/>
              </a:ext>
            </a:extLst>
          </p:cNvPr>
          <p:cNvSpPr txBox="1"/>
          <p:nvPr/>
        </p:nvSpPr>
        <p:spPr>
          <a:xfrm>
            <a:off x="5530901" y="3694102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st</a:t>
            </a:r>
            <a:r>
              <a:rPr lang="en-US" sz="2400">
                <a:solidFill>
                  <a:srgbClr val="FF0000"/>
                </a:solidFill>
              </a:rPr>
              <a:t>u</a:t>
            </a:r>
            <a:r>
              <a:rPr lang="en-US" sz="2400"/>
              <a:t>dy</a:t>
            </a:r>
            <a:endParaRPr lang="en-US" sz="2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E394D01-89A6-4CCC-B2D8-9967CCFF224E}"/>
              </a:ext>
            </a:extLst>
          </p:cNvPr>
          <p:cNvSpPr txBox="1"/>
          <p:nvPr/>
        </p:nvSpPr>
        <p:spPr>
          <a:xfrm>
            <a:off x="5677863" y="4143784"/>
            <a:ext cx="1279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M</a:t>
            </a:r>
            <a:r>
              <a:rPr lang="en-US" sz="2400">
                <a:solidFill>
                  <a:srgbClr val="FF0000"/>
                </a:solidFill>
              </a:rPr>
              <a:t>o</a:t>
            </a:r>
            <a:r>
              <a:rPr lang="en-US" sz="2400"/>
              <a:t>nday</a:t>
            </a:r>
            <a:endParaRPr lang="en-US" sz="24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8AA07E9-C842-426B-B925-195247E54DB6}"/>
              </a:ext>
            </a:extLst>
          </p:cNvPr>
          <p:cNvSpPr txBox="1"/>
          <p:nvPr/>
        </p:nvSpPr>
        <p:spPr>
          <a:xfrm>
            <a:off x="2472645" y="4127635"/>
            <a:ext cx="1082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</a:t>
            </a:r>
            <a:r>
              <a:rPr lang="en-US" sz="2400">
                <a:solidFill>
                  <a:srgbClr val="FF0000"/>
                </a:solidFill>
              </a:rPr>
              <a:t>ar</a:t>
            </a:r>
            <a:r>
              <a:rPr lang="en-US" sz="2400"/>
              <a:t>ton</a:t>
            </a:r>
            <a:endParaRPr lang="en-US" sz="2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8D49F80-5C94-4BE2-A45E-4625EEBFEA67}"/>
              </a:ext>
            </a:extLst>
          </p:cNvPr>
          <p:cNvSpPr txBox="1"/>
          <p:nvPr/>
        </p:nvSpPr>
        <p:spPr>
          <a:xfrm>
            <a:off x="5430968" y="4549305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</a:t>
            </a:r>
            <a:r>
              <a:rPr lang="en-US" sz="2400">
                <a:solidFill>
                  <a:srgbClr val="FF0000"/>
                </a:solidFill>
              </a:rPr>
              <a:t>o</a:t>
            </a:r>
            <a:r>
              <a:rPr lang="en-US" sz="2400"/>
              <a:t>mpass</a:t>
            </a:r>
            <a:endParaRPr lang="en-US" sz="2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27682B1-1C7B-4B8D-BE52-D4E08704CE58}"/>
              </a:ext>
            </a:extLst>
          </p:cNvPr>
          <p:cNvSpPr txBox="1"/>
          <p:nvPr/>
        </p:nvSpPr>
        <p:spPr>
          <a:xfrm>
            <a:off x="2199855" y="4549306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cl</a:t>
            </a:r>
            <a:r>
              <a:rPr lang="en-US" sz="2400">
                <a:solidFill>
                  <a:srgbClr val="FF0000"/>
                </a:solidFill>
              </a:rPr>
              <a:t>a</a:t>
            </a:r>
            <a:r>
              <a:rPr lang="en-US" sz="2400"/>
              <a:t>ss</a:t>
            </a:r>
            <a:endParaRPr lang="en-US" sz="24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1247367" y="2482441"/>
            <a:ext cx="6662070" cy="2647406"/>
            <a:chOff x="1240959" y="3799111"/>
            <a:chExt cx="6662070" cy="2647406"/>
          </a:xfrm>
        </p:grpSpPr>
        <p:sp>
          <p:nvSpPr>
            <p:cNvPr id="14" name="Rectangle 13"/>
            <p:cNvSpPr/>
            <p:nvPr/>
          </p:nvSpPr>
          <p:spPr>
            <a:xfrm>
              <a:off x="1240959" y="3799111"/>
              <a:ext cx="3331029" cy="544286"/>
            </a:xfrm>
            <a:prstGeom prst="rect">
              <a:avLst/>
            </a:prstGeom>
            <a:solidFill>
              <a:srgbClr val="79D1D5"/>
            </a:solidFill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572000" y="3799111"/>
              <a:ext cx="3331029" cy="544286"/>
            </a:xfrm>
            <a:prstGeom prst="rect">
              <a:avLst/>
            </a:prstGeom>
            <a:solidFill>
              <a:srgbClr val="79D1D5"/>
            </a:solidFill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240959" y="4343397"/>
              <a:ext cx="3331029" cy="2103120"/>
            </a:xfrm>
            <a:prstGeom prst="rect">
              <a:avLst/>
            </a:prstGeom>
            <a:noFill/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572000" y="4343397"/>
              <a:ext cx="3331029" cy="2103120"/>
            </a:xfrm>
            <a:prstGeom prst="rect">
              <a:avLst/>
            </a:prstGeom>
            <a:noFill/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/>
          <p:cNvSpPr/>
          <p:nvPr/>
        </p:nvSpPr>
        <p:spPr>
          <a:xfrm>
            <a:off x="2593774" y="2493319"/>
            <a:ext cx="8306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/>
              <a:t>/ɑ:/ 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027389" y="2473115"/>
            <a:ext cx="6254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/>
              <a:t>/ʌ/</a:t>
            </a:r>
          </a:p>
        </p:txBody>
      </p:sp>
      <p:sp>
        <p:nvSpPr>
          <p:cNvPr id="48" name="Oval 47"/>
          <p:cNvSpPr/>
          <p:nvPr/>
        </p:nvSpPr>
        <p:spPr>
          <a:xfrm>
            <a:off x="1320007" y="255341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49" name="Oval 48"/>
          <p:cNvSpPr/>
          <p:nvPr/>
        </p:nvSpPr>
        <p:spPr>
          <a:xfrm>
            <a:off x="4691537" y="255341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</a:t>
            </a:r>
          </a:p>
        </p:txBody>
      </p:sp>
      <p:pic>
        <p:nvPicPr>
          <p:cNvPr id="2" name="Bản sao của B1_05">
            <a:hlinkClick r:id="" action="ppaction://media"/>
            <a:extLst>
              <a:ext uri="{FF2B5EF4-FFF2-40B4-BE49-F238E27FC236}">
                <a16:creationId xmlns:a16="http://schemas.microsoft.com/office/drawing/2014/main" id="{7C09F9EC-9A1E-40AE-B885-5D956D7B72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64168" y="1090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6649" y="77215"/>
            <a:ext cx="7642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repeat. Then listen again and underline the words with the sounds /ɑ:/ and /ʌ/.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36387" y="129241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11217" y="1283758"/>
            <a:ext cx="6186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My brother has a new compass.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41055" y="237992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90447" y="2332058"/>
            <a:ext cx="6186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 Our classroom is large.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36387" y="34316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04720" y="3416775"/>
            <a:ext cx="6186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 They look smart on their first day at school.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36387" y="454137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04719" y="4541378"/>
            <a:ext cx="6186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 The art lesson starts at nine o’clock.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36387" y="566010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890446" y="5660108"/>
            <a:ext cx="6186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 He goes out to have lunch every Sunday.</a:t>
            </a:r>
          </a:p>
        </p:txBody>
      </p:sp>
      <p:pic>
        <p:nvPicPr>
          <p:cNvPr id="2" name="Bản sao của B1_06">
            <a:hlinkClick r:id="" action="ppaction://media"/>
            <a:extLst>
              <a:ext uri="{FF2B5EF4-FFF2-40B4-BE49-F238E27FC236}">
                <a16:creationId xmlns:a16="http://schemas.microsoft.com/office/drawing/2014/main" id="{CC707E9C-4AD5-43EE-BF76-672F22634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88827" y="448110"/>
            <a:ext cx="487363" cy="487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E481F6-47E8-4135-902C-815484B55D26}"/>
              </a:ext>
            </a:extLst>
          </p:cNvPr>
          <p:cNvSpPr txBox="1"/>
          <p:nvPr/>
        </p:nvSpPr>
        <p:spPr>
          <a:xfrm>
            <a:off x="2946184" y="2888330"/>
            <a:ext cx="726576" cy="457200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01C8FF-36A4-4911-9E83-107B5538EEFA}"/>
              </a:ext>
            </a:extLst>
          </p:cNvPr>
          <p:cNvSpPr txBox="1"/>
          <p:nvPr/>
        </p:nvSpPr>
        <p:spPr>
          <a:xfrm>
            <a:off x="2621492" y="1809576"/>
            <a:ext cx="642800" cy="510778"/>
          </a:xfrm>
          <a:prstGeom prst="roundRect">
            <a:avLst/>
          </a:prstGeom>
          <a:solidFill>
            <a:srgbClr val="00B050"/>
          </a:solidFill>
          <a:effectLst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/ʌ/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4D3C86-1A70-4057-9AE1-6947A464FB06}"/>
              </a:ext>
            </a:extLst>
          </p:cNvPr>
          <p:cNvSpPr txBox="1"/>
          <p:nvPr/>
        </p:nvSpPr>
        <p:spPr>
          <a:xfrm>
            <a:off x="4277792" y="2879425"/>
            <a:ext cx="726576" cy="457200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643089-6B04-4774-A77D-94C0569BCA00}"/>
              </a:ext>
            </a:extLst>
          </p:cNvPr>
          <p:cNvSpPr txBox="1"/>
          <p:nvPr/>
        </p:nvSpPr>
        <p:spPr>
          <a:xfrm>
            <a:off x="5247389" y="1809576"/>
            <a:ext cx="642800" cy="510778"/>
          </a:xfrm>
          <a:prstGeom prst="roundRect">
            <a:avLst/>
          </a:prstGeom>
          <a:solidFill>
            <a:srgbClr val="00B050"/>
          </a:solidFill>
          <a:effectLst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/ʌ/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268F62-0FE7-4FD0-8105-4E852DD4C3AB}"/>
              </a:ext>
            </a:extLst>
          </p:cNvPr>
          <p:cNvSpPr txBox="1"/>
          <p:nvPr/>
        </p:nvSpPr>
        <p:spPr>
          <a:xfrm>
            <a:off x="3475152" y="3923818"/>
            <a:ext cx="726576" cy="457200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5938D9-FA42-474E-863F-934DEF8B508E}"/>
              </a:ext>
            </a:extLst>
          </p:cNvPr>
          <p:cNvSpPr txBox="1"/>
          <p:nvPr/>
        </p:nvSpPr>
        <p:spPr>
          <a:xfrm>
            <a:off x="2459152" y="5102976"/>
            <a:ext cx="726576" cy="457200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411922-E718-45D0-B9F5-1815D0316C81}"/>
              </a:ext>
            </a:extLst>
          </p:cNvPr>
          <p:cNvSpPr txBox="1"/>
          <p:nvPr/>
        </p:nvSpPr>
        <p:spPr>
          <a:xfrm>
            <a:off x="3981112" y="5102976"/>
            <a:ext cx="726576" cy="457200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4A4BCDA-565A-4114-B85E-7D661EC4B9CD}"/>
              </a:ext>
            </a:extLst>
          </p:cNvPr>
          <p:cNvSpPr txBox="1"/>
          <p:nvPr/>
        </p:nvSpPr>
        <p:spPr>
          <a:xfrm>
            <a:off x="4836372" y="6184127"/>
            <a:ext cx="642800" cy="510778"/>
          </a:xfrm>
          <a:prstGeom prst="roundRect">
            <a:avLst/>
          </a:prstGeom>
          <a:solidFill>
            <a:srgbClr val="00B050"/>
          </a:solidFill>
          <a:effectLst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/ʌ/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A77AF18-A2D4-4820-B451-98AB77B36362}"/>
              </a:ext>
            </a:extLst>
          </p:cNvPr>
          <p:cNvSpPr txBox="1"/>
          <p:nvPr/>
        </p:nvSpPr>
        <p:spPr>
          <a:xfrm>
            <a:off x="6521066" y="6184127"/>
            <a:ext cx="642800" cy="510778"/>
          </a:xfrm>
          <a:prstGeom prst="roundRect">
            <a:avLst/>
          </a:prstGeom>
          <a:solidFill>
            <a:srgbClr val="00B050"/>
          </a:solidFill>
          <a:effectLst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/ʌ/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189289B-DAC3-4AB7-9719-9CD3AC970BD7}"/>
              </a:ext>
            </a:extLst>
          </p:cNvPr>
          <p:cNvCxnSpPr>
            <a:cxnSpLocks/>
          </p:cNvCxnSpPr>
          <p:nvPr/>
        </p:nvCxnSpPr>
        <p:spPr>
          <a:xfrm flipV="1">
            <a:off x="2501433" y="1700916"/>
            <a:ext cx="10058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3B1941D-49D8-47F4-86F0-74DB9661F03F}"/>
              </a:ext>
            </a:extLst>
          </p:cNvPr>
          <p:cNvCxnSpPr>
            <a:cxnSpLocks/>
          </p:cNvCxnSpPr>
          <p:nvPr/>
        </p:nvCxnSpPr>
        <p:spPr>
          <a:xfrm flipV="1">
            <a:off x="4996673" y="1703276"/>
            <a:ext cx="118872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4959194-AE27-4F0F-B7E9-D3A9FB892FB3}"/>
              </a:ext>
            </a:extLst>
          </p:cNvPr>
          <p:cNvCxnSpPr>
            <a:cxnSpLocks/>
          </p:cNvCxnSpPr>
          <p:nvPr/>
        </p:nvCxnSpPr>
        <p:spPr>
          <a:xfrm flipV="1">
            <a:off x="2621492" y="2770468"/>
            <a:ext cx="13716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C822197-A2F6-4B95-9500-9385BC62A112}"/>
              </a:ext>
            </a:extLst>
          </p:cNvPr>
          <p:cNvCxnSpPr>
            <a:cxnSpLocks/>
          </p:cNvCxnSpPr>
          <p:nvPr/>
        </p:nvCxnSpPr>
        <p:spPr>
          <a:xfrm flipV="1">
            <a:off x="4318432" y="2784824"/>
            <a:ext cx="73152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1F90B6F-A13C-4091-B6C2-F196AA83DA8C}"/>
              </a:ext>
            </a:extLst>
          </p:cNvPr>
          <p:cNvCxnSpPr>
            <a:cxnSpLocks/>
          </p:cNvCxnSpPr>
          <p:nvPr/>
        </p:nvCxnSpPr>
        <p:spPr>
          <a:xfrm flipV="1">
            <a:off x="3434512" y="3814196"/>
            <a:ext cx="82296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C204D28-975D-4497-A009-C00826013352}"/>
              </a:ext>
            </a:extLst>
          </p:cNvPr>
          <p:cNvCxnSpPr>
            <a:cxnSpLocks/>
          </p:cNvCxnSpPr>
          <p:nvPr/>
        </p:nvCxnSpPr>
        <p:spPr>
          <a:xfrm flipV="1">
            <a:off x="2584136" y="4962403"/>
            <a:ext cx="4572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0956B5F-B010-43E3-9A6B-A7E8BE896208}"/>
              </a:ext>
            </a:extLst>
          </p:cNvPr>
          <p:cNvCxnSpPr>
            <a:cxnSpLocks/>
          </p:cNvCxnSpPr>
          <p:nvPr/>
        </p:nvCxnSpPr>
        <p:spPr>
          <a:xfrm flipV="1">
            <a:off x="3982932" y="4962403"/>
            <a:ext cx="82296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202B6CE-B9D8-41CC-A03E-D46D8DBCF5D9}"/>
              </a:ext>
            </a:extLst>
          </p:cNvPr>
          <p:cNvCxnSpPr>
            <a:cxnSpLocks/>
          </p:cNvCxnSpPr>
          <p:nvPr/>
        </p:nvCxnSpPr>
        <p:spPr>
          <a:xfrm flipV="1">
            <a:off x="4767738" y="6095616"/>
            <a:ext cx="82296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1A45A10-C55C-4AB2-B504-BAEDF62BD01D}"/>
              </a:ext>
            </a:extLst>
          </p:cNvPr>
          <p:cNvCxnSpPr>
            <a:cxnSpLocks/>
          </p:cNvCxnSpPr>
          <p:nvPr/>
        </p:nvCxnSpPr>
        <p:spPr>
          <a:xfrm flipV="1">
            <a:off x="6453230" y="6090909"/>
            <a:ext cx="9144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60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>
            <a:extLst>
              <a:ext uri="{FF2B5EF4-FFF2-40B4-BE49-F238E27FC236}">
                <a16:creationId xmlns:a16="http://schemas.microsoft.com/office/drawing/2014/main" id="{1308E721-3622-4D38-B3FD-DCFF12B44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144000" cy="830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A7F2B3-62A0-408C-A8D3-D17CB7B85C29}"/>
              </a:ext>
            </a:extLst>
          </p:cNvPr>
          <p:cNvSpPr txBox="1"/>
          <p:nvPr/>
        </p:nvSpPr>
        <p:spPr>
          <a:xfrm>
            <a:off x="2810656" y="689548"/>
            <a:ext cx="53065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cs typeface="Gisha" panose="020B0502040204020203" pitchFamily="34" charset="-79"/>
              </a:rPr>
              <a:t>Homework</a:t>
            </a:r>
            <a:endParaRPr lang="en-US" sz="5400" b="1">
              <a:solidFill>
                <a:srgbClr val="FFFF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71106C-4734-4ADF-BA6C-1418A4139144}"/>
              </a:ext>
            </a:extLst>
          </p:cNvPr>
          <p:cNvSpPr txBox="1"/>
          <p:nvPr/>
        </p:nvSpPr>
        <p:spPr>
          <a:xfrm>
            <a:off x="1169233" y="1873771"/>
            <a:ext cx="7315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Learn by heart all the new words.</a:t>
            </a:r>
            <a:br>
              <a:rPr lang="en-US" sz="36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Rewrite the sentences into notebooks.</a:t>
            </a:r>
          </a:p>
          <a:p>
            <a:r>
              <a:rPr lang="en-US" sz="36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Find 3 more school activities that have the sound /ɑː/ or /ʌ/.</a:t>
            </a:r>
          </a:p>
          <a:p>
            <a:r>
              <a:rPr lang="en-US" sz="36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Prepare  lesson 3 ( A closer look 2)</a:t>
            </a:r>
            <a:r>
              <a:rPr lang="en-US" sz="3600" b="1" i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611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553</TotalTime>
  <Words>405</Words>
  <Application>Microsoft Office PowerPoint</Application>
  <PresentationFormat>On-screen Show (4:3)</PresentationFormat>
  <Paragraphs>113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Segoe Script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50</cp:revision>
  <dcterms:created xsi:type="dcterms:W3CDTF">2020-12-09T02:04:09Z</dcterms:created>
  <dcterms:modified xsi:type="dcterms:W3CDTF">2023-09-13T09:07:38Z</dcterms:modified>
</cp:coreProperties>
</file>