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9" r:id="rId3"/>
    <p:sldId id="258" r:id="rId4"/>
    <p:sldId id="263" r:id="rId5"/>
    <p:sldId id="546" r:id="rId6"/>
    <p:sldId id="262" r:id="rId7"/>
    <p:sldId id="261" r:id="rId8"/>
    <p:sldId id="506" r:id="rId9"/>
    <p:sldId id="265" r:id="rId10"/>
    <p:sldId id="267" r:id="rId11"/>
    <p:sldId id="507" r:id="rId12"/>
    <p:sldId id="524" r:id="rId13"/>
    <p:sldId id="525" r:id="rId14"/>
    <p:sldId id="523" r:id="rId15"/>
    <p:sldId id="526" r:id="rId16"/>
    <p:sldId id="527" r:id="rId17"/>
    <p:sldId id="530" r:id="rId18"/>
    <p:sldId id="52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E24C0-E5C3-468A-9473-0882C5D1B889}"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7E3AB-053B-465A-85EC-E01AAB25696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B293E47-54BC-40E1-8C02-A020863EEE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F3039-7344-492D-92C4-29B03C4269E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B293E47-54BC-40E1-8C02-A020863EEE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F3039-7344-492D-92C4-29B03C4269E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B293E47-54BC-40E1-8C02-A020863EEE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F3039-7344-492D-92C4-29B03C4269E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B293E47-54BC-40E1-8C02-A020863EEE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F3039-7344-492D-92C4-29B03C4269E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EB293E47-54BC-40E1-8C02-A020863EEE1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F3039-7344-492D-92C4-29B03C4269E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EB293E47-54BC-40E1-8C02-A020863EEE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F3039-7344-492D-92C4-29B03C4269E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EB293E47-54BC-40E1-8C02-A020863EEE1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DF3039-7344-492D-92C4-29B03C4269E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B293E47-54BC-40E1-8C02-A020863EEE1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DF3039-7344-492D-92C4-29B03C4269E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93E47-54BC-40E1-8C02-A020863EEE1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DF3039-7344-492D-92C4-29B03C4269E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B293E47-54BC-40E1-8C02-A020863EEE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F3039-7344-492D-92C4-29B03C4269E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B293E47-54BC-40E1-8C02-A020863EEE1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F3039-7344-492D-92C4-29B03C4269E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93E47-54BC-40E1-8C02-A020863EEE1A}"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F3039-7344-492D-92C4-29B03C4269E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1.png"/><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9.pn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1.jpe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2.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9.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4.emf"/><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1" y="0"/>
            <a:ext cx="7209182" cy="923330"/>
          </a:xfrm>
          <a:prstGeom prst="rect">
            <a:avLst/>
          </a:prstGeom>
          <a:noFill/>
        </p:spPr>
        <p:txBody>
          <a:bodyPr wrap="square" rtlCol="0">
            <a:spAutoFit/>
          </a:bodyPr>
          <a:lstStyle/>
          <a:p>
            <a:pPr algn="ctr"/>
            <a:r>
              <a:rPr lang="en-US" sz="5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KHỞI ĐỘNG </a:t>
            </a:r>
            <a:endParaRPr lang="en-US" sz="5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1026" name="Picture 2" descr="KHÁM PHÁ ĐẤT NƯỚC ẤN ĐỘ - QUÊ HƯƠNG NHỮNG LOẠI GIA VỊ - TAM GIÁC VÀNG -  MUMBAI CIT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2522" y="1496494"/>
            <a:ext cx="5552662" cy="52147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 lịch Ấn Độ có nguy hiểm k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0592" y="1526320"/>
            <a:ext cx="5963478" cy="53406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0 bức ảnh ấn tượng về đất nước và con người Ấn Độ - Ngôi s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22" y="1496494"/>
            <a:ext cx="5758070" cy="52147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 Rupee quy đổi bằng bao nhiêu tiền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0592" y="1526320"/>
            <a:ext cx="5963478" cy="533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o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9182" y="1526320"/>
            <a:ext cx="5393635" cy="554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37928" y="953156"/>
            <a:ext cx="10157793" cy="584775"/>
          </a:xfrm>
          <a:prstGeom prst="rect">
            <a:avLst/>
          </a:prstGeom>
          <a:solidFill>
            <a:srgbClr val="FFFF00"/>
          </a:solid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1+#ppt_w/2"/>
                                          </p:val>
                                        </p:tav>
                                        <p:tav tm="100000">
                                          <p:val>
                                            <p:strVal val="#ppt_x"/>
                                          </p:val>
                                        </p:tav>
                                      </p:tavLst>
                                    </p:anim>
                                    <p:anim calcmode="lin" valueType="num">
                                      <p:cBhvr additive="base">
                                        <p:cTn id="14"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500" fill="hold"/>
                                        <p:tgtEl>
                                          <p:spTgt spid="1032"/>
                                        </p:tgtEl>
                                        <p:attrNameLst>
                                          <p:attrName>ppt_x</p:attrName>
                                        </p:attrNameLst>
                                      </p:cBhvr>
                                      <p:tavLst>
                                        <p:tav tm="0">
                                          <p:val>
                                            <p:strVal val="#ppt_x"/>
                                          </p:val>
                                        </p:tav>
                                        <p:tav tm="100000">
                                          <p:val>
                                            <p:strVal val="#ppt_x"/>
                                          </p:val>
                                        </p:tav>
                                      </p:tavLst>
                                    </p:anim>
                                    <p:anim calcmode="lin" valueType="num">
                                      <p:cBhvr additive="base">
                                        <p:cTn id="20"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739813"/>
            <a:ext cx="2091502" cy="1186120"/>
          </a:xfrm>
          <a:prstGeom prst="rect">
            <a:avLst/>
          </a:prstGeom>
        </p:spPr>
      </p:pic>
      <p:sp>
        <p:nvSpPr>
          <p:cNvPr id="12" name="TextBox 11"/>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0</a:t>
            </a:r>
            <a:r>
              <a:rPr lang="en-US" sz="3200" b="1" dirty="0">
                <a:effectLst/>
                <a:latin typeface="Times New Roman" panose="02020603050405020304" pitchFamily="18" charset="0"/>
                <a:ea typeface="Calibri" panose="020F0502020204030204" pitchFamily="34" charset="0"/>
              </a:rPr>
              <a:t>2</a:t>
            </a:r>
            <a:r>
              <a:rPr lang="vi-VN" sz="3200" b="1" dirty="0">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Tình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hình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chính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trị</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xã</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hội</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536956" y="1925933"/>
            <a:ext cx="6444664" cy="2932854"/>
          </a:xfrm>
          <a:prstGeom prst="rect">
            <a:avLst/>
          </a:prstGeom>
          <a:noFill/>
        </p:spPr>
        <p:txBody>
          <a:bodyPr wrap="square">
            <a:spAutoFit/>
          </a:bodyPr>
          <a:lstStyle/>
          <a:p>
            <a:r>
              <a:rPr kumimoji="0" lang="en-US" altLang="en-US" sz="3200" b="1" i="0" u="none" strike="noStrike" cap="none" normalizeH="0" baseline="0" dirty="0" err="1">
                <a:ln>
                  <a:noFill/>
                </a:ln>
                <a:solidFill>
                  <a:schemeClr val="tx1"/>
                </a:solidFill>
                <a:effectLst/>
                <a:latin typeface="Times New Roman" panose="02020603050405020304" pitchFamily="18" charset="0"/>
                <a:ea typeface="Times New Roman (Body CS)"/>
                <a:cs typeface="Times New Roman" panose="02020603050405020304" pitchFamily="18" charset="0"/>
              </a:rPr>
              <a:t>Nhóm</a:t>
            </a:r>
            <a:r>
              <a:rPr kumimoji="0" lang="en-US" altLang="en-US" sz="3200" b="1" i="0" u="none" strike="noStrike" cap="none" normalizeH="0" baseline="0" dirty="0">
                <a:ln>
                  <a:noFill/>
                </a:ln>
                <a:solidFill>
                  <a:schemeClr val="tx1"/>
                </a:solidFill>
                <a:effectLst/>
                <a:latin typeface="Times New Roman" panose="02020603050405020304" pitchFamily="18" charset="0"/>
                <a:ea typeface="Times New Roman (Body CS)"/>
                <a:cs typeface="Times New Roman" panose="02020603050405020304" pitchFamily="18" charset="0"/>
              </a:rPr>
              <a:t> 3+4: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Xã</a:t>
            </a:r>
            <a:r>
              <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Body CS)"/>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hội</a:t>
            </a:r>
            <a:endPar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pPr>
              <a:lnSpc>
                <a:spcPct val="115000"/>
              </a:lnSpc>
              <a:spcAft>
                <a:spcPts val="1000"/>
              </a:spcAft>
            </a:pPr>
            <a:r>
              <a:rPr lang="en-US" altLang="en-US" sz="3200" dirty="0" err="1">
                <a:latin typeface="Times New Roman" panose="02020603050405020304" pitchFamily="18" charset="0"/>
                <a:cs typeface="Times New Roman" panose="02020603050405020304" pitchFamily="18" charset="0"/>
              </a:rPr>
              <a:t>Khơi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thuẫn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chủng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tộc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đẳng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cấp</a:t>
            </a:r>
            <a:r>
              <a:rPr lang="en-US"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cs typeface="Times New Roman" panose="02020603050405020304" pitchFamily="18" charset="0"/>
            </a:endParaRPr>
          </a:p>
          <a:p>
            <a:pPr>
              <a:lnSpc>
                <a:spcPct val="115000"/>
              </a:lnSpc>
              <a:spcAft>
                <a:spcPts val="1000"/>
              </a:spcAft>
            </a:pPr>
            <a:r>
              <a:rPr lang="en-US" sz="3200" dirty="0">
                <a:effectLst/>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Chính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sách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cổ</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súy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hủ</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tục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tệ</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nạn</a:t>
            </a:r>
            <a:endParaRPr lang="en-US" sz="3200" dirty="0">
              <a:latin typeface="Times New Roman" panose="02020603050405020304" pitchFamily="18" charset="0"/>
              <a:cs typeface="Times New Roman" panose="02020603050405020304" pitchFamily="18" charset="0"/>
            </a:endParaRPr>
          </a:p>
        </p:txBody>
      </p:sp>
      <p:grpSp>
        <p:nvGrpSpPr>
          <p:cNvPr id="18" name="Group 17"/>
          <p:cNvGrpSpPr/>
          <p:nvPr/>
        </p:nvGrpSpPr>
        <p:grpSpPr>
          <a:xfrm>
            <a:off x="6981620" y="78587"/>
            <a:ext cx="5129603" cy="6700826"/>
            <a:chOff x="6981620" y="78586"/>
            <a:chExt cx="5129603" cy="6700826"/>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148" y="3428999"/>
              <a:ext cx="5022089" cy="3350413"/>
            </a:xfrm>
            <a:prstGeom prst="rect">
              <a:avLst/>
            </a:prstGeom>
          </p:spPr>
        </p:pic>
        <p:pic>
          <p:nvPicPr>
            <p:cNvPr id="15" name="Picture 2" descr="C:\Users\Administrator.Y1EF2OHUAYAQIXO\Desktop\Lich-su-lop-11-bai-2-hin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620" y="78586"/>
              <a:ext cx="5129603" cy="335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p:cNvSpPr txBox="1"/>
          <p:nvPr/>
        </p:nvSpPr>
        <p:spPr>
          <a:xfrm>
            <a:off x="442810" y="4890252"/>
            <a:ext cx="6096000" cy="1814830"/>
          </a:xfrm>
          <a:prstGeom prst="rect">
            <a:avLst/>
          </a:prstGeom>
          <a:noFill/>
        </p:spPr>
        <p:txBody>
          <a:bodyPr wrap="square">
            <a:spAutoFit/>
          </a:bodyPr>
          <a:lstStyle/>
          <a:p>
            <a:r>
              <a:rPr lang="pt-BR" sz="2800" dirty="0">
                <a:solidFill>
                  <a:srgbClr val="FF0000"/>
                </a:solidFill>
                <a:latin typeface="Times New Roman" panose="02020603050405020304" pitchFamily="18" charset="0"/>
                <a:cs typeface="Times New Roman" panose="02020603050405020304" pitchFamily="18" charset="0"/>
              </a:rPr>
              <a:t>=&gt;Mâu thuẫn giữa nhân dân Ấn Độ với thực dân Anh </a:t>
            </a:r>
            <a:r>
              <a:rPr lang="en-US" altLang="pt-BR" sz="2800" dirty="0">
                <a:solidFill>
                  <a:srgbClr val="FF0000"/>
                </a:solidFill>
                <a:latin typeface="Times New Roman" panose="02020603050405020304" pitchFamily="18" charset="0"/>
                <a:cs typeface="Times New Roman" panose="02020603050405020304" pitchFamily="18" charset="0"/>
              </a:rPr>
              <a:t>ngày càng sâu sắc</a:t>
            </a:r>
            <a:r>
              <a:rPr lang="pt-BR" sz="2800" dirty="0">
                <a:solidFill>
                  <a:srgbClr val="FF0000"/>
                </a:solidFill>
                <a:latin typeface="Times New Roman" panose="02020603050405020304" pitchFamily="18" charset="0"/>
                <a:cs typeface="Times New Roman" panose="02020603050405020304" pitchFamily="18" charset="0"/>
              </a:rPr>
              <a:t>. Đó là</a:t>
            </a:r>
            <a:r>
              <a:rPr lang="en-US" altLang="pt-BR" sz="2800" dirty="0">
                <a:solidFill>
                  <a:srgbClr val="FF0000"/>
                </a:solidFill>
                <a:latin typeface="Times New Roman" panose="02020603050405020304" pitchFamily="18" charset="0"/>
                <a:cs typeface="Times New Roman" panose="02020603050405020304" pitchFamily="18" charset="0"/>
              </a:rPr>
              <a:t> </a:t>
            </a:r>
            <a:r>
              <a:rPr lang="pt-BR" sz="2800" dirty="0">
                <a:solidFill>
                  <a:srgbClr val="FF0000"/>
                </a:solidFill>
                <a:latin typeface="Times New Roman" panose="02020603050405020304" pitchFamily="18" charset="0"/>
                <a:cs typeface="Times New Roman" panose="02020603050405020304" pitchFamily="18" charset="0"/>
              </a:rPr>
              <a:t>nguyên nhân dẫn đến các cuộc đấu tranh giành độc lập ở Ấn Độ</a:t>
            </a:r>
            <a:endParaRPr lang="en-US" sz="2800" dirty="0">
              <a:solidFill>
                <a:srgbClr val="FF0000"/>
              </a:solidFill>
            </a:endParaRPr>
          </a:p>
        </p:txBody>
      </p:sp>
      <p:pic>
        <p:nvPicPr>
          <p:cNvPr id="3" name="Picture 2"/>
          <p:cNvPicPr>
            <a:picLocks noChangeAspect="1"/>
          </p:cNvPicPr>
          <p:nvPr/>
        </p:nvPicPr>
        <p:blipFill>
          <a:blip r:embed="rId4"/>
          <a:stretch>
            <a:fillRect/>
          </a:stretch>
        </p:blipFill>
        <p:spPr>
          <a:xfrm>
            <a:off x="6889635" y="3428999"/>
            <a:ext cx="5302365" cy="3350414"/>
          </a:xfrm>
          <a:prstGeom prst="rect">
            <a:avLst/>
          </a:prstGeom>
        </p:spPr>
      </p:pic>
      <p:pic>
        <p:nvPicPr>
          <p:cNvPr id="2" name="Picture 1"/>
          <p:cNvPicPr>
            <a:picLocks noChangeAspect="1"/>
          </p:cNvPicPr>
          <p:nvPr/>
        </p:nvPicPr>
        <p:blipFill>
          <a:blip r:embed="rId5"/>
          <a:stretch>
            <a:fillRect/>
          </a:stretch>
        </p:blipFill>
        <p:spPr>
          <a:xfrm>
            <a:off x="7073605" y="0"/>
            <a:ext cx="4999388" cy="6693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Tiết</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37,38</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br>
            <a:endParaRPr lang="en-US" dirty="0"/>
          </a:p>
        </p:txBody>
      </p:sp>
      <p:sp>
        <p:nvSpPr>
          <p:cNvPr id="14" name="Rectangle 13"/>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7562" y="1185062"/>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51582" y="1324947"/>
            <a:ext cx="4863549" cy="923330"/>
          </a:xfrm>
          <a:prstGeom prst="rect">
            <a:avLst/>
          </a:prstGeom>
          <a:noFill/>
        </p:spPr>
        <p:txBody>
          <a:bodyPr wrap="square">
            <a:spAutoFit/>
          </a:bodyPr>
          <a:lstStyle/>
          <a:p>
            <a:r>
              <a:rPr lang="en-US" sz="5400" b="1" i="1" dirty="0" err="1">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Luyện</a:t>
            </a:r>
            <a:r>
              <a:rPr lang="en-US" sz="5400" b="1" i="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i="1" dirty="0" err="1">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tập</a:t>
            </a:r>
            <a:r>
              <a:rPr lang="en-US" sz="5400" b="1" i="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endParaRPr lang="en-US" sz="5400" b="1" i="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2610681" y="2323861"/>
            <a:ext cx="5910469" cy="1015663"/>
          </a:xfrm>
          <a:prstGeom prst="rect">
            <a:avLst/>
          </a:prstGeom>
          <a:noFill/>
        </p:spPr>
        <p:txBody>
          <a:bodyPr wrap="square" rtlCol="0">
            <a:spAutoFit/>
          </a:bodyPr>
          <a:lstStyle/>
          <a:p>
            <a:r>
              <a:rPr lang="en-US" sz="6000" dirty="0" err="1">
                <a:solidFill>
                  <a:srgbClr val="00B0F0"/>
                </a:solidFill>
                <a:latin typeface="Times New Roman" panose="02020603050405020304" pitchFamily="18" charset="0"/>
                <a:cs typeface="Times New Roman" panose="02020603050405020304" pitchFamily="18" charset="0"/>
              </a:rPr>
              <a:t>Trò</a:t>
            </a:r>
            <a:r>
              <a:rPr lang="en-US" sz="6000" dirty="0">
                <a:solidFill>
                  <a:srgbClr val="00B0F0"/>
                </a:solidFill>
                <a:latin typeface="Times New Roman" panose="02020603050405020304" pitchFamily="18" charset="0"/>
                <a:cs typeface="Times New Roman" panose="02020603050405020304" pitchFamily="18" charset="0"/>
              </a:rPr>
              <a:t> </a:t>
            </a:r>
            <a:r>
              <a:rPr lang="en-US" sz="6000" dirty="0" err="1">
                <a:solidFill>
                  <a:srgbClr val="00B0F0"/>
                </a:solidFill>
                <a:latin typeface="Times New Roman" panose="02020603050405020304" pitchFamily="18" charset="0"/>
                <a:cs typeface="Times New Roman" panose="02020603050405020304" pitchFamily="18" charset="0"/>
              </a:rPr>
              <a:t>chơi</a:t>
            </a:r>
            <a:r>
              <a:rPr lang="en-US" sz="6000" dirty="0">
                <a:solidFill>
                  <a:srgbClr val="00B0F0"/>
                </a:solidFill>
                <a:latin typeface="Times New Roman" panose="02020603050405020304" pitchFamily="18" charset="0"/>
                <a:cs typeface="Times New Roman" panose="02020603050405020304" pitchFamily="18" charset="0"/>
              </a:rPr>
              <a:t>: </a:t>
            </a:r>
            <a:r>
              <a:rPr lang="en-US" sz="6000" dirty="0" err="1">
                <a:solidFill>
                  <a:srgbClr val="00B0F0"/>
                </a:solidFill>
                <a:latin typeface="Times New Roman" panose="02020603050405020304" pitchFamily="18" charset="0"/>
                <a:cs typeface="Times New Roman" panose="02020603050405020304" pitchFamily="18" charset="0"/>
              </a:rPr>
              <a:t>Về</a:t>
            </a:r>
            <a:r>
              <a:rPr lang="en-US" sz="6000" dirty="0">
                <a:solidFill>
                  <a:srgbClr val="00B0F0"/>
                </a:solidFill>
                <a:latin typeface="Times New Roman" panose="02020603050405020304" pitchFamily="18" charset="0"/>
                <a:cs typeface="Times New Roman" panose="02020603050405020304" pitchFamily="18" charset="0"/>
              </a:rPr>
              <a:t> </a:t>
            </a:r>
            <a:r>
              <a:rPr lang="en-US" sz="6000" dirty="0" err="1">
                <a:solidFill>
                  <a:srgbClr val="00B0F0"/>
                </a:solidFill>
                <a:latin typeface="Times New Roman" panose="02020603050405020304" pitchFamily="18" charset="0"/>
                <a:cs typeface="Times New Roman" panose="02020603050405020304" pitchFamily="18" charset="0"/>
              </a:rPr>
              <a:t>đích</a:t>
            </a:r>
            <a:r>
              <a:rPr lang="en-US" sz="6000" dirty="0">
                <a:solidFill>
                  <a:srgbClr val="00B0F0"/>
                </a:solidFill>
                <a:latin typeface="Times New Roman" panose="02020603050405020304" pitchFamily="18" charset="0"/>
                <a:cs typeface="Times New Roman" panose="02020603050405020304" pitchFamily="18" charset="0"/>
              </a:rPr>
              <a:t> </a:t>
            </a:r>
            <a:endParaRPr lang="en-US" sz="6000" dirty="0">
              <a:solidFill>
                <a:srgbClr val="00B0F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4" y="158793"/>
            <a:ext cx="7911548"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7: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br>
            <a:endParaRPr lang="en-US" dirty="0"/>
          </a:p>
        </p:txBody>
      </p:sp>
      <p:sp>
        <p:nvSpPr>
          <p:cNvPr id="14" name="Rectangle 13"/>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7562" y="782046"/>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95130" y="1521553"/>
            <a:ext cx="10840279" cy="1973874"/>
          </a:xfrm>
          <a:prstGeom prst="rect">
            <a:avLst/>
          </a:prstGeom>
          <a:noFill/>
        </p:spPr>
        <p:txBody>
          <a:bodyPr wrap="square">
            <a:spAutoFit/>
          </a:bodyPr>
          <a:lstStyle/>
          <a:p>
            <a:pPr algn="just">
              <a:lnSpc>
                <a:spcPct val="115000"/>
              </a:lnSpc>
              <a:spcAft>
                <a:spcPts val="1000"/>
              </a:spcAft>
              <a:tabLst>
                <a:tab pos="4914900" algn="l"/>
              </a:tabLst>
            </a:pP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pt-BR"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Đến giữa thế kỷ XIX, Ấn Độ bị đế quốc nào xâm lược?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3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pt-BR" sz="3200" dirty="0">
                <a:solidFill>
                  <a:srgbClr val="000000"/>
                </a:solidFill>
                <a:effectLst/>
                <a:latin typeface="Times New Roman" panose="02020603050405020304" pitchFamily="18" charset="0"/>
                <a:ea typeface="Arial" panose="020B0604020202020204" pitchFamily="34" charset="0"/>
              </a:rPr>
              <a:t>.                                   </a:t>
            </a:r>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272210" y="2496795"/>
            <a:ext cx="1696278" cy="646331"/>
          </a:xfrm>
          <a:prstGeom prst="rect">
            <a:avLst/>
          </a:prstGeom>
          <a:noFill/>
        </p:spPr>
        <p:txBody>
          <a:bodyPr wrap="square">
            <a:spAutoFit/>
          </a:bodyPr>
          <a:lstStyle/>
          <a:p>
            <a:r>
              <a:rPr lang="pt-BR" sz="3600" dirty="0">
                <a:effectLst/>
                <a:latin typeface="Times New Roman" panose="02020603050405020304" pitchFamily="18" charset="0"/>
                <a:ea typeface="Arial" panose="020B0604020202020204" pitchFamily="34" charset="0"/>
                <a:cs typeface="Times New Roman" panose="02020603050405020304" pitchFamily="18" charset="0"/>
              </a:rPr>
              <a:t>A. Anh</a:t>
            </a:r>
            <a:endParaRPr lang="en-US" sz="3600" dirty="0"/>
          </a:p>
        </p:txBody>
      </p:sp>
      <p:sp>
        <p:nvSpPr>
          <p:cNvPr id="11" name="TextBox 10"/>
          <p:cNvSpPr txBox="1"/>
          <p:nvPr/>
        </p:nvSpPr>
        <p:spPr>
          <a:xfrm>
            <a:off x="6639339" y="2646989"/>
            <a:ext cx="6096000" cy="646331"/>
          </a:xfrm>
          <a:prstGeom prst="rect">
            <a:avLst/>
          </a:prstGeom>
          <a:noFill/>
        </p:spPr>
        <p:txBody>
          <a:bodyPr wrap="square">
            <a:spAutoFit/>
          </a:bodyPr>
          <a:lstStyle/>
          <a:p>
            <a:r>
              <a:rPr lang="pt-BR" sz="3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 Pháp</a:t>
            </a:r>
            <a:endParaRPr lang="en-US" sz="3600" dirty="0"/>
          </a:p>
        </p:txBody>
      </p:sp>
      <p:sp>
        <p:nvSpPr>
          <p:cNvPr id="16" name="TextBox 15"/>
          <p:cNvSpPr txBox="1"/>
          <p:nvPr/>
        </p:nvSpPr>
        <p:spPr>
          <a:xfrm>
            <a:off x="1272210" y="4399173"/>
            <a:ext cx="6341164" cy="646331"/>
          </a:xfrm>
          <a:prstGeom prst="rect">
            <a:avLst/>
          </a:prstGeom>
          <a:noFill/>
        </p:spPr>
        <p:txBody>
          <a:bodyPr wrap="square">
            <a:spAutoFit/>
          </a:bodyPr>
          <a:lstStyle/>
          <a:p>
            <a:r>
              <a:rPr lang="pt-BR" sz="3600" dirty="0">
                <a:solidFill>
                  <a:srgbClr val="000000"/>
                </a:solidFill>
                <a:effectLst/>
                <a:latin typeface="Times New Roman" panose="02020603050405020304" pitchFamily="18" charset="0"/>
                <a:ea typeface="Arial" panose="020B0604020202020204" pitchFamily="34" charset="0"/>
              </a:rPr>
              <a:t>C. Tây Ban Nha</a:t>
            </a:r>
            <a:r>
              <a:rPr lang="pt-BR" sz="1800" dirty="0">
                <a:solidFill>
                  <a:srgbClr val="000000"/>
                </a:solidFill>
                <a:effectLst/>
                <a:latin typeface="Times New Roman" panose="02020603050405020304" pitchFamily="18" charset="0"/>
                <a:ea typeface="Arial" panose="020B0604020202020204" pitchFamily="34" charset="0"/>
              </a:rPr>
              <a:t>. </a:t>
            </a:r>
            <a:endParaRPr lang="en-US" dirty="0"/>
          </a:p>
        </p:txBody>
      </p:sp>
      <p:sp>
        <p:nvSpPr>
          <p:cNvPr id="18" name="TextBox 17"/>
          <p:cNvSpPr txBox="1"/>
          <p:nvPr/>
        </p:nvSpPr>
        <p:spPr>
          <a:xfrm>
            <a:off x="4731027" y="4092606"/>
            <a:ext cx="6341164" cy="646331"/>
          </a:xfrm>
          <a:prstGeom prst="rect">
            <a:avLst/>
          </a:prstGeom>
          <a:noFill/>
        </p:spPr>
        <p:txBody>
          <a:bodyPr wrap="square">
            <a:spAutoFit/>
          </a:bodyPr>
          <a:lstStyle/>
          <a:p>
            <a:r>
              <a:rPr lang="pt-BR" sz="1800" dirty="0">
                <a:solidFill>
                  <a:srgbClr val="000000"/>
                </a:solidFill>
                <a:effectLst/>
                <a:latin typeface="Times New Roman" panose="02020603050405020304" pitchFamily="18" charset="0"/>
                <a:ea typeface="Arial" panose="020B0604020202020204" pitchFamily="34" charset="0"/>
              </a:rPr>
              <a:t>.                                    </a:t>
            </a:r>
            <a:r>
              <a:rPr lang="pt-BR" sz="3600" dirty="0">
                <a:solidFill>
                  <a:srgbClr val="000000"/>
                </a:solidFill>
                <a:effectLst/>
                <a:latin typeface="Times New Roman" panose="02020603050405020304" pitchFamily="18" charset="0"/>
                <a:ea typeface="Arial" panose="020B0604020202020204" pitchFamily="34" charset="0"/>
              </a:rPr>
              <a:t>D. Mĩ</a:t>
            </a:r>
            <a:endParaRPr lang="en-US" sz="3600" dirty="0"/>
          </a:p>
        </p:txBody>
      </p:sp>
      <p:sp>
        <p:nvSpPr>
          <p:cNvPr id="19" name="TextBox 18"/>
          <p:cNvSpPr txBox="1"/>
          <p:nvPr/>
        </p:nvSpPr>
        <p:spPr>
          <a:xfrm>
            <a:off x="1265583" y="2508490"/>
            <a:ext cx="1696278" cy="646331"/>
          </a:xfrm>
          <a:prstGeom prst="rect">
            <a:avLst/>
          </a:prstGeom>
          <a:noFill/>
        </p:spPr>
        <p:txBody>
          <a:bodyPr wrap="square">
            <a:spAutoFit/>
          </a:bodyPr>
          <a:lstStyle/>
          <a:p>
            <a:r>
              <a:rPr lang="pt-BR" sz="36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 Anh</a:t>
            </a:r>
            <a:endParaRPr 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89" y="363306"/>
            <a:ext cx="8791164" cy="1193532"/>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7: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br>
            <a:endParaRPr lang="en-US" dirty="0"/>
          </a:p>
        </p:txBody>
      </p:sp>
      <p:sp>
        <p:nvSpPr>
          <p:cNvPr id="14" name="Rectangle 13"/>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288" y="1219269"/>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9040" y="1020838"/>
            <a:ext cx="10257185" cy="954107"/>
          </a:xfrm>
          <a:prstGeom prst="rect">
            <a:avLst/>
          </a:prstGeom>
          <a:noFill/>
        </p:spPr>
        <p:txBody>
          <a:bodyPr wrap="square">
            <a:spAutoFit/>
          </a:bodyPr>
          <a:lstStyle/>
          <a:p>
            <a:pPr eaLnBrk="1" hangingPunct="1">
              <a:defRPr/>
            </a:pPr>
            <a:r>
              <a:rPr lang="pt-BR" sz="2800" b="1" dirty="0">
                <a:latin typeface="Times New Roman" panose="02020603050405020304" pitchFamily="18" charset="0"/>
                <a:cs typeface="Times New Roman" panose="02020603050405020304" pitchFamily="18" charset="0"/>
              </a:rPr>
              <a:t>Câu 2</a:t>
            </a:r>
            <a:r>
              <a:rPr lang="pt-BR" sz="2800" dirty="0">
                <a:latin typeface="Times New Roman" panose="02020603050405020304" pitchFamily="18" charset="0"/>
                <a:cs typeface="Times New Roman" panose="02020603050405020304" pitchFamily="18" charset="0"/>
              </a:rPr>
              <a:t>: Ý nào </a:t>
            </a:r>
            <a:r>
              <a:rPr lang="pt-BR" sz="2800" b="1" u="sng" dirty="0">
                <a:latin typeface="Times New Roman" panose="02020603050405020304" pitchFamily="18" charset="0"/>
                <a:cs typeface="Times New Roman" panose="02020603050405020304" pitchFamily="18" charset="0"/>
              </a:rPr>
              <a:t>khộng phải</a:t>
            </a:r>
            <a:r>
              <a:rPr lang="pt-BR" sz="2800" dirty="0">
                <a:latin typeface="Times New Roman" panose="02020603050405020304" pitchFamily="18" charset="0"/>
                <a:cs typeface="Times New Roman" panose="02020603050405020304" pitchFamily="18" charset="0"/>
              </a:rPr>
              <a:t> là chính sách về chính trị mà thực dân Anh đã thực hiện khi cai trị đối với Ấn Độ ở giữa thế kỷ XIX?</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93908" y="2249069"/>
            <a:ext cx="5738193"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A. </a:t>
            </a:r>
            <a:r>
              <a:rPr lang="pt-BR" altLang="en-US" sz="3200" dirty="0">
                <a:latin typeface="Times New Roman" panose="02020603050405020304" pitchFamily="18" charset="0"/>
                <a:cs typeface="Times New Roman" panose="02020603050405020304" pitchFamily="18" charset="0"/>
              </a:rPr>
              <a:t>Cai trị trực tiếp ở Ấn Độ</a:t>
            </a:r>
            <a:endParaRPr lang="en-US" sz="3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93904" y="3105032"/>
            <a:ext cx="9061175"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B.</a:t>
            </a:r>
            <a:r>
              <a:rPr lang="pt-BR" altLang="en-US" sz="3200" dirty="0">
                <a:latin typeface="Times New Roman" panose="02020603050405020304" pitchFamily="18" charset="0"/>
                <a:cs typeface="Times New Roman" panose="02020603050405020304" pitchFamily="18" charset="0"/>
              </a:rPr>
              <a:t> Nhượng bộ  tầng lớp trên của phong kiến bản xứ</a:t>
            </a:r>
            <a:endParaRPr lang="en-US" sz="3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993904" y="4126866"/>
            <a:ext cx="8305804"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C. </a:t>
            </a:r>
            <a:r>
              <a:rPr lang="pt-BR" altLang="en-US" sz="3200" dirty="0">
                <a:latin typeface="Times New Roman" panose="02020603050405020304" pitchFamily="18" charset="0"/>
                <a:cs typeface="Times New Roman" panose="02020603050405020304" pitchFamily="18" charset="0"/>
              </a:rPr>
              <a:t>Khơi sâu sự khác biệt về chủng tộc và tôn giáo</a:t>
            </a:r>
            <a:endParaRPr lang="en-US" sz="32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444484" y="5040140"/>
            <a:ext cx="6679099" cy="584775"/>
          </a:xfrm>
          <a:prstGeom prst="rect">
            <a:avLst/>
          </a:prstGeom>
          <a:noFill/>
        </p:spPr>
        <p:txBody>
          <a:bodyPr wrap="square">
            <a:spAutoFit/>
          </a:bodyPr>
          <a:lstStyle/>
          <a:p>
            <a:pPr eaLnBrk="1" hangingPunct="1">
              <a:spcBef>
                <a:spcPct val="0"/>
              </a:spcBef>
              <a:buFontTx/>
              <a:buNone/>
            </a:pPr>
            <a:r>
              <a:rPr lang="en-US" altLang="en-US" sz="3200" dirty="0">
                <a:solidFill>
                  <a:srgbClr val="002060"/>
                </a:solidFill>
                <a:latin typeface="Times New Roman" panose="02020603050405020304" pitchFamily="18" charset="0"/>
                <a:cs typeface="Times New Roman" panose="02020603050405020304" pitchFamily="18" charset="0"/>
              </a:rPr>
              <a:t>D. </a:t>
            </a:r>
            <a:r>
              <a:rPr lang="en-US" altLang="en-US" sz="3200" dirty="0" err="1">
                <a:latin typeface="Times New Roman" panose="02020603050405020304" pitchFamily="18" charset="0"/>
                <a:cs typeface="Times New Roman" panose="02020603050405020304" pitchFamily="18" charset="0"/>
              </a:rPr>
              <a:t>Cướp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đoạt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ruộng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lập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đồn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điền</a:t>
            </a:r>
            <a:r>
              <a:rPr lang="en-US" altLang="en-US" sz="1800" dirty="0">
                <a:latin typeface="Arial" panose="020B0604020202020204" pitchFamily="34" charset="0"/>
              </a:rPr>
              <a:t>.</a:t>
            </a:r>
            <a:endParaRPr lang="en-US" altLang="en-US" sz="2100" dirty="0">
              <a:solidFill>
                <a:srgbClr val="00206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444483" y="5053956"/>
            <a:ext cx="6679099" cy="584775"/>
          </a:xfrm>
          <a:prstGeom prst="rect">
            <a:avLst/>
          </a:prstGeom>
          <a:noFill/>
        </p:spPr>
        <p:txBody>
          <a:bodyPr wrap="square">
            <a:spAutoFit/>
          </a:bodyPr>
          <a:lstStyle/>
          <a:p>
            <a:pPr eaLnBrk="1" hangingPunct="1">
              <a:spcBef>
                <a:spcPct val="0"/>
              </a:spcBef>
              <a:buFontTx/>
              <a:buNone/>
            </a:pPr>
            <a:r>
              <a:rPr lang="en-US" altLang="en-US" sz="3200" dirty="0">
                <a:solidFill>
                  <a:srgbClr val="FF0000"/>
                </a:solidFill>
                <a:latin typeface="Times New Roman" panose="02020603050405020304" pitchFamily="18" charset="0"/>
                <a:cs typeface="Times New Roman" panose="02020603050405020304" pitchFamily="18" charset="0"/>
              </a:rPr>
              <a:t>D. </a:t>
            </a:r>
            <a:r>
              <a:rPr lang="en-US" altLang="en-US" sz="3200" dirty="0" err="1">
                <a:solidFill>
                  <a:srgbClr val="FF0000"/>
                </a:solidFill>
                <a:latin typeface="Times New Roman" panose="02020603050405020304" pitchFamily="18" charset="0"/>
                <a:cs typeface="Times New Roman" panose="02020603050405020304" pitchFamily="18" charset="0"/>
              </a:rPr>
              <a:t>Cướp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đoạt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ruộng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đất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lập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đồn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điền</a:t>
            </a:r>
            <a:r>
              <a:rPr lang="en-US" altLang="en-US" sz="1800" dirty="0">
                <a:latin typeface="Arial" panose="020B0604020202020204" pitchFamily="34" charset="0"/>
              </a:rPr>
              <a:t>.</a:t>
            </a:r>
            <a:endParaRPr lang="en-US" altLang="en-US" sz="21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31304"/>
            <a:ext cx="12099234" cy="1206086"/>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7: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br>
            <a:endParaRPr lang="en-US" dirty="0"/>
          </a:p>
        </p:txBody>
      </p:sp>
      <p:sp>
        <p:nvSpPr>
          <p:cNvPr id="14" name="Rectangle 13"/>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765" y="453853"/>
            <a:ext cx="11714921" cy="55593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2035" y="706580"/>
            <a:ext cx="11767929" cy="1508105"/>
          </a:xfrm>
          <a:prstGeom prst="rect">
            <a:avLst/>
          </a:prstGeom>
          <a:noFill/>
        </p:spPr>
        <p:txBody>
          <a:bodyPr wrap="square">
            <a:spAutoFit/>
          </a:bodyPr>
          <a:lstStyle/>
          <a:p>
            <a:pPr algn="ctr">
              <a:defRPr/>
            </a:pPr>
            <a:r>
              <a:rPr lang="en-US" sz="3200" b="1" dirty="0" err="1">
                <a:solidFill>
                  <a:srgbClr val="333333"/>
                </a:solidFill>
                <a:effectLst/>
                <a:latin typeface="Times New Roman" panose="02020603050405020304" pitchFamily="18" charset="0"/>
                <a:ea typeface="Times New Roman" panose="02020603050405020304" pitchFamily="18" charset="0"/>
              </a:rPr>
              <a:t>Câu</a:t>
            </a:r>
            <a:r>
              <a:rPr lang="en-US" sz="3200" b="1" dirty="0">
                <a:solidFill>
                  <a:srgbClr val="333333"/>
                </a:solidFill>
                <a:effectLst/>
                <a:latin typeface="Times New Roman" panose="02020603050405020304" pitchFamily="18" charset="0"/>
                <a:ea typeface="Times New Roman" panose="02020603050405020304" pitchFamily="18" charset="0"/>
              </a:rPr>
              <a:t> 3:</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Lợi</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dụng</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cơ</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hội</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nào</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các</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nước</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phương</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Tây</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đua</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tranh</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xâm</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lược</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Ấn</a:t>
            </a:r>
            <a:r>
              <a:rPr lang="en-US" sz="3200" dirty="0">
                <a:solidFill>
                  <a:srgbClr val="333333"/>
                </a:solidFill>
                <a:effectLst/>
                <a:latin typeface="Times New Roman" panose="02020603050405020304" pitchFamily="18" charset="0"/>
                <a:ea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rPr>
              <a:t>Độ</a:t>
            </a:r>
            <a:r>
              <a:rPr lang="en-US" sz="3200" dirty="0">
                <a:solidFill>
                  <a:srgbClr val="333333"/>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ctr" eaLnBrk="1" hangingPunct="1">
              <a:defRPr/>
            </a:pP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84313" y="1646166"/>
            <a:ext cx="10747517" cy="1051955"/>
          </a:xfrm>
          <a:prstGeom prst="rect">
            <a:avLst/>
          </a:prstGeom>
          <a:noFill/>
        </p:spPr>
        <p:txBody>
          <a:bodyPr wrap="square">
            <a:spAutoFit/>
          </a:bodyPr>
          <a:lstStyle/>
          <a:p>
            <a:pPr algn="just">
              <a:lnSpc>
                <a:spcPct val="115000"/>
              </a:lnSpc>
              <a:spcBef>
                <a:spcPts val="1200"/>
              </a:spcBef>
              <a:spcAft>
                <a:spcPts val="300"/>
              </a:spcAft>
            </a:pP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giành</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p:cNvSpPr txBox="1"/>
          <p:nvPr/>
        </p:nvSpPr>
        <p:spPr>
          <a:xfrm>
            <a:off x="397564" y="1646165"/>
            <a:ext cx="10747517" cy="1051955"/>
          </a:xfrm>
          <a:prstGeom prst="rect">
            <a:avLst/>
          </a:prstGeom>
          <a:noFill/>
        </p:spPr>
        <p:txBody>
          <a:bodyPr wrap="square">
            <a:spAutoFit/>
          </a:bodyPr>
          <a:lstStyle/>
          <a:p>
            <a:pPr algn="just">
              <a:lnSpc>
                <a:spcPct val="115000"/>
              </a:lnSpc>
              <a:spcBef>
                <a:spcPts val="1200"/>
              </a:spcBef>
              <a:spcAft>
                <a:spcPts val="300"/>
              </a:spcAft>
            </a:pP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giành</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0"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p:cNvSpPr txBox="1"/>
          <p:nvPr/>
        </p:nvSpPr>
        <p:spPr>
          <a:xfrm>
            <a:off x="397564" y="2724507"/>
            <a:ext cx="10919792" cy="954107"/>
          </a:xfrm>
          <a:prstGeom prst="rect">
            <a:avLst/>
          </a:prstGeom>
          <a:noFill/>
        </p:spPr>
        <p:txBody>
          <a:bodyPr wrap="square">
            <a:spAutoFit/>
          </a:bodyPr>
          <a:lstStyle/>
          <a:p>
            <a:r>
              <a:rPr lang="en-US" sz="2800" dirty="0">
                <a:solidFill>
                  <a:srgbClr val="333333"/>
                </a:solidFill>
                <a:effectLst/>
                <a:latin typeface="Times New Roman" panose="02020603050405020304" pitchFamily="18" charset="0"/>
                <a:ea typeface="Calibri" panose="020F0502020204030204" pitchFamily="34" charset="0"/>
              </a:rPr>
              <a:t>B. Phong </a:t>
            </a:r>
            <a:r>
              <a:rPr lang="en-US" sz="2800" dirty="0" err="1">
                <a:solidFill>
                  <a:srgbClr val="333333"/>
                </a:solidFill>
                <a:effectLst/>
                <a:latin typeface="Times New Roman" panose="02020603050405020304" pitchFamily="18" charset="0"/>
                <a:ea typeface="Calibri" panose="020F0502020204030204" pitchFamily="34" charset="0"/>
              </a:rPr>
              <a:t>trào</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nông</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dân</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chống</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chế</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độ</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phong</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kiến</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Ấn</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Độ</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làm</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cho</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Ấn</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Độ</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suy</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yếu</a:t>
            </a:r>
            <a:endParaRPr lang="en-US" sz="2800" dirty="0"/>
          </a:p>
        </p:txBody>
      </p:sp>
      <p:sp>
        <p:nvSpPr>
          <p:cNvPr id="11" name="TextBox 10"/>
          <p:cNvSpPr txBox="1"/>
          <p:nvPr/>
        </p:nvSpPr>
        <p:spPr>
          <a:xfrm rot="10800000" flipV="1">
            <a:off x="-39758" y="3743712"/>
            <a:ext cx="10919792" cy="556434"/>
          </a:xfrm>
          <a:prstGeom prst="rect">
            <a:avLst/>
          </a:prstGeom>
          <a:noFill/>
        </p:spPr>
        <p:txBody>
          <a:bodyPr wrap="square">
            <a:spAutoFit/>
          </a:bodyPr>
          <a:lstStyle/>
          <a:p>
            <a:pPr marL="457200" algn="just">
              <a:lnSpc>
                <a:spcPct val="115000"/>
              </a:lnSpc>
              <a:spcAft>
                <a:spcPts val="1000"/>
              </a:spcAft>
            </a:pP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Mâu</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thuẫn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phong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đảo</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nông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Ấn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993912" y="4445988"/>
            <a:ext cx="10204174" cy="556434"/>
          </a:xfrm>
          <a:prstGeom prst="rect">
            <a:avLst/>
          </a:prstGeom>
          <a:noFill/>
        </p:spPr>
        <p:txBody>
          <a:bodyPr wrap="square">
            <a:spAutoFit/>
          </a:bodyPr>
          <a:lstStyle/>
          <a:p>
            <a:pPr marL="457200" algn="just">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hóa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thoái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nặng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nề</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253" y="472212"/>
            <a:ext cx="7050156"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7: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br>
            <a:endParaRPr lang="en-US" dirty="0"/>
          </a:p>
        </p:txBody>
      </p:sp>
      <p:sp>
        <p:nvSpPr>
          <p:cNvPr id="14" name="Rectangle 13"/>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1668" y="997372"/>
            <a:ext cx="11436630" cy="5645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8626" y="1325217"/>
            <a:ext cx="11330607" cy="1043619"/>
          </a:xfrm>
          <a:prstGeom prst="rect">
            <a:avLst/>
          </a:prstGeom>
          <a:noFill/>
        </p:spPr>
        <p:txBody>
          <a:bodyPr wrap="square">
            <a:spAutoFit/>
          </a:bodyPr>
          <a:lstStyle/>
          <a:p>
            <a:pPr algn="just">
              <a:lnSpc>
                <a:spcPct val="115000"/>
              </a:lnSpc>
            </a:pPr>
            <a:r>
              <a:rPr lang="en-US" sz="2800" b="1" dirty="0" err="1">
                <a:solidFill>
                  <a:srgbClr val="333333"/>
                </a:solidFill>
                <a:effectLst/>
                <a:latin typeface="Times New Roman" panose="02020603050405020304" pitchFamily="18" charset="0"/>
                <a:ea typeface="Times New Roman" panose="02020603050405020304" pitchFamily="18" charset="0"/>
              </a:rPr>
              <a:t>Câu</a:t>
            </a:r>
            <a:r>
              <a:rPr lang="en-US" sz="2800" b="1" dirty="0">
                <a:solidFill>
                  <a:srgbClr val="333333"/>
                </a:solidFill>
                <a:effectLst/>
                <a:latin typeface="Times New Roman" panose="02020603050405020304" pitchFamily="18" charset="0"/>
                <a:ea typeface="Times New Roman" panose="02020603050405020304" pitchFamily="18" charset="0"/>
              </a:rPr>
              <a:t> 4:</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Bên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cạnh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chính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sách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khai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thác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bóc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lột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Ấn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Độ</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thực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dân</a:t>
            </a:r>
            <a:r>
              <a:rPr lang="en-US" sz="2800" dirty="0">
                <a:solidFill>
                  <a:srgbClr val="333333"/>
                </a:solidFill>
                <a:effectLst/>
                <a:latin typeface="Times New Roman" panose="02020603050405020304" pitchFamily="18" charset="0"/>
                <a:ea typeface="Times New Roman" panose="02020603050405020304" pitchFamily="18" charset="0"/>
              </a:rPr>
              <a:t> Anh </a:t>
            </a:r>
            <a:r>
              <a:rPr lang="en-US" sz="2800" dirty="0" err="1">
                <a:solidFill>
                  <a:srgbClr val="333333"/>
                </a:solidFill>
                <a:effectLst/>
                <a:latin typeface="Times New Roman" panose="02020603050405020304" pitchFamily="18" charset="0"/>
                <a:ea typeface="Times New Roman" panose="02020603050405020304" pitchFamily="18" charset="0"/>
              </a:rPr>
              <a:t>còn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hành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chính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sách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thâm</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độc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nào</a:t>
            </a:r>
            <a:r>
              <a:rPr lang="en-US" sz="2800" dirty="0">
                <a:solidFill>
                  <a:srgbClr val="333333"/>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9" name="TextBox 18"/>
          <p:cNvSpPr txBox="1"/>
          <p:nvPr/>
        </p:nvSpPr>
        <p:spPr>
          <a:xfrm>
            <a:off x="768626" y="3170735"/>
            <a:ext cx="7195930" cy="556434"/>
          </a:xfrm>
          <a:prstGeom prst="rect">
            <a:avLst/>
          </a:prstGeom>
          <a:noFill/>
        </p:spPr>
        <p:txBody>
          <a:bodyPr wrap="square">
            <a:spAutoFit/>
          </a:bodyPr>
          <a:lstStyle/>
          <a:p>
            <a:pPr marL="457200" algn="just">
              <a:lnSpc>
                <a:spcPct val="115000"/>
              </a:lnSpc>
              <a:spcBef>
                <a:spcPts val="1200"/>
              </a:spcBef>
              <a:spcAft>
                <a:spcPts val="300"/>
              </a:spcAft>
            </a:pP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1" name="TextBox 20"/>
          <p:cNvSpPr txBox="1"/>
          <p:nvPr/>
        </p:nvSpPr>
        <p:spPr>
          <a:xfrm>
            <a:off x="1219199" y="3977248"/>
            <a:ext cx="8534399" cy="800219"/>
          </a:xfrm>
          <a:prstGeom prst="rect">
            <a:avLst/>
          </a:prstGeom>
          <a:noFill/>
        </p:spPr>
        <p:txBody>
          <a:bodyPr wrap="square">
            <a:spAutoFit/>
          </a:bodyPr>
          <a:lstStyle/>
          <a:p>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ngu</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vi-VN" dirty="0"/>
              <a:t>.</a:t>
            </a:r>
            <a:endParaRPr lang="vi-VN" dirty="0"/>
          </a:p>
        </p:txBody>
      </p:sp>
      <p:sp>
        <p:nvSpPr>
          <p:cNvPr id="23" name="TextBox 22"/>
          <p:cNvSpPr txBox="1"/>
          <p:nvPr/>
        </p:nvSpPr>
        <p:spPr>
          <a:xfrm>
            <a:off x="768626" y="4844066"/>
            <a:ext cx="9859617" cy="1051955"/>
          </a:xfrm>
          <a:prstGeom prst="rect">
            <a:avLst/>
          </a:prstGeom>
          <a:noFill/>
        </p:spPr>
        <p:txBody>
          <a:bodyPr wrap="square">
            <a:spAutoFit/>
          </a:bodyPr>
          <a:lstStyle/>
          <a:p>
            <a:pPr marL="457200" algn="just">
              <a:lnSpc>
                <a:spcPct val="115000"/>
              </a:lnSpc>
              <a:spcAft>
                <a:spcPts val="10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Khuyến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hậu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cổ</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xưa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p:cNvSpPr txBox="1"/>
          <p:nvPr/>
        </p:nvSpPr>
        <p:spPr>
          <a:xfrm>
            <a:off x="768626" y="2532889"/>
            <a:ext cx="10939671"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62000" y="3185568"/>
            <a:ext cx="7195930" cy="556434"/>
          </a:xfrm>
          <a:prstGeom prst="rect">
            <a:avLst/>
          </a:prstGeom>
          <a:noFill/>
        </p:spPr>
        <p:txBody>
          <a:bodyPr wrap="square">
            <a:spAutoFit/>
          </a:bodyPr>
          <a:lstStyle/>
          <a:p>
            <a:pPr marL="457200" algn="just">
              <a:lnSpc>
                <a:spcPct val="115000"/>
              </a:lnSpc>
              <a:spcBef>
                <a:spcPts val="1200"/>
              </a:spcBef>
              <a:spcAft>
                <a:spcPts val="300"/>
              </a:spcAft>
            </a:pPr>
            <a:r>
              <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253" y="472212"/>
            <a:ext cx="7050156"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7: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br>
            <a:endParaRPr lang="en-US" dirty="0"/>
          </a:p>
        </p:txBody>
      </p:sp>
      <p:sp>
        <p:nvSpPr>
          <p:cNvPr id="14" name="Rectangle 13"/>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1667" y="892333"/>
            <a:ext cx="11436630" cy="5645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8626" y="1325217"/>
            <a:ext cx="11330607" cy="1043619"/>
          </a:xfrm>
          <a:prstGeom prst="rect">
            <a:avLst/>
          </a:prstGeom>
          <a:noFill/>
        </p:spPr>
        <p:txBody>
          <a:bodyPr wrap="square">
            <a:spAutoFit/>
          </a:bodyPr>
          <a:lstStyle/>
          <a:p>
            <a:pPr algn="just">
              <a:lnSpc>
                <a:spcPct val="115000"/>
              </a:lnSpc>
            </a:pPr>
            <a:r>
              <a:rPr lang="en-US" sz="2800" b="1" dirty="0" err="1">
                <a:solidFill>
                  <a:srgbClr val="333333"/>
                </a:solidFill>
                <a:effectLst/>
                <a:latin typeface="Times New Roman" panose="02020603050405020304" pitchFamily="18" charset="0"/>
                <a:ea typeface="Times New Roman" panose="02020603050405020304" pitchFamily="18" charset="0"/>
              </a:rPr>
              <a:t>Câu</a:t>
            </a:r>
            <a:r>
              <a:rPr lang="en-US" sz="2800" b="1" dirty="0">
                <a:solidFill>
                  <a:srgbClr val="333333"/>
                </a:solidFill>
                <a:effectLst/>
                <a:latin typeface="Times New Roman" panose="02020603050405020304" pitchFamily="18" charset="0"/>
                <a:ea typeface="Times New Roman" panose="02020603050405020304" pitchFamily="18" charset="0"/>
              </a:rPr>
              <a:t> 5:</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Chính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sách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thống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trị</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của</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thực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dân</a:t>
            </a:r>
            <a:r>
              <a:rPr lang="en-US" sz="2800" dirty="0">
                <a:solidFill>
                  <a:srgbClr val="333333"/>
                </a:solidFill>
                <a:effectLst/>
                <a:latin typeface="Times New Roman" panose="02020603050405020304" pitchFamily="18" charset="0"/>
                <a:ea typeface="Times New Roman" panose="02020603050405020304" pitchFamily="18" charset="0"/>
              </a:rPr>
              <a:t> Anh ở </a:t>
            </a:r>
            <a:r>
              <a:rPr lang="en-US" sz="2800" dirty="0" err="1">
                <a:solidFill>
                  <a:srgbClr val="333333"/>
                </a:solidFill>
                <a:effectLst/>
                <a:latin typeface="Times New Roman" panose="02020603050405020304" pitchFamily="18" charset="0"/>
                <a:ea typeface="Times New Roman" panose="02020603050405020304" pitchFamily="18" charset="0"/>
              </a:rPr>
              <a:t>Ấn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Độ</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đã</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để</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lại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hậu</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quả</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gì</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trong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xã</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hội</a:t>
            </a:r>
            <a:r>
              <a:rPr lang="en-US" sz="2800" dirty="0">
                <a:solidFill>
                  <a:srgbClr val="333333"/>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24" name="TextBox 23"/>
          <p:cNvSpPr txBox="1"/>
          <p:nvPr/>
        </p:nvSpPr>
        <p:spPr>
          <a:xfrm>
            <a:off x="768626" y="2482000"/>
            <a:ext cx="10939671"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Bần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endParaRPr 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68626" y="2482000"/>
            <a:ext cx="11092072" cy="523220"/>
          </a:xfrm>
          <a:prstGeom prst="rect">
            <a:avLst/>
          </a:prstGeom>
          <a:noFill/>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rPr>
              <a:t>A. </a:t>
            </a:r>
            <a:r>
              <a:rPr lang="en-US" sz="2800" dirty="0" err="1">
                <a:solidFill>
                  <a:srgbClr val="FF0000"/>
                </a:solidFill>
                <a:latin typeface="Times New Roman" panose="02020603050405020304" pitchFamily="18" charset="0"/>
                <a:cs typeface="Times New Roman" panose="02020603050405020304" pitchFamily="18" charset="0"/>
              </a:rPr>
              <a:t>Bần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cùng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hóa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thuẫn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giữa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tầng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lớp</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47531" y="3255139"/>
            <a:ext cx="7639878" cy="523220"/>
          </a:xfrm>
          <a:prstGeom prst="rect">
            <a:avLst/>
          </a:prstGeom>
          <a:noFill/>
        </p:spPr>
        <p:txBody>
          <a:bodyPr wrap="square">
            <a:spAutoFit/>
          </a:bodyPr>
          <a:lstStyle/>
          <a:p>
            <a:r>
              <a:rPr lang="en-US" sz="2800" dirty="0">
                <a:solidFill>
                  <a:srgbClr val="333333"/>
                </a:solidFill>
                <a:effectLst/>
                <a:latin typeface="Times New Roman" panose="02020603050405020304" pitchFamily="18" charset="0"/>
                <a:ea typeface="Calibri" panose="020F0502020204030204" pitchFamily="34" charset="0"/>
              </a:rPr>
              <a:t>B. </a:t>
            </a:r>
            <a:r>
              <a:rPr lang="en-US" sz="2800" dirty="0" err="1">
                <a:solidFill>
                  <a:srgbClr val="333333"/>
                </a:solidFill>
                <a:effectLst/>
                <a:latin typeface="Times New Roman" panose="02020603050405020304" pitchFamily="18" charset="0"/>
                <a:ea typeface="Calibri" panose="020F0502020204030204" pitchFamily="34" charset="0"/>
              </a:rPr>
              <a:t>Cơ</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sở</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ruộng</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đất</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công</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xã</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nông</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thôn</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bị</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phá</a:t>
            </a:r>
            <a:r>
              <a:rPr lang="en-US" sz="2800" dirty="0">
                <a:solidFill>
                  <a:srgbClr val="333333"/>
                </a:solidFill>
                <a:effectLst/>
                <a:latin typeface="Times New Roman" panose="02020603050405020304" pitchFamily="18" charset="0"/>
                <a:ea typeface="Calibri" panose="020F0502020204030204" pitchFamily="34" charset="0"/>
              </a:rPr>
              <a:t> </a:t>
            </a:r>
            <a:r>
              <a:rPr lang="en-US" sz="2800" dirty="0" err="1">
                <a:solidFill>
                  <a:srgbClr val="333333"/>
                </a:solidFill>
                <a:effectLst/>
                <a:latin typeface="Times New Roman" panose="02020603050405020304" pitchFamily="18" charset="0"/>
                <a:ea typeface="Calibri" panose="020F0502020204030204" pitchFamily="34" charset="0"/>
              </a:rPr>
              <a:t>vỡ</a:t>
            </a:r>
            <a:endParaRPr lang="en-US" sz="2800" dirty="0"/>
          </a:p>
        </p:txBody>
      </p:sp>
      <p:sp>
        <p:nvSpPr>
          <p:cNvPr id="9" name="TextBox 8"/>
          <p:cNvSpPr txBox="1"/>
          <p:nvPr/>
        </p:nvSpPr>
        <p:spPr>
          <a:xfrm>
            <a:off x="612913" y="4028278"/>
            <a:ext cx="7974496" cy="1180195"/>
          </a:xfrm>
          <a:prstGeom prst="rect">
            <a:avLst/>
          </a:prstGeom>
          <a:noFill/>
        </p:spPr>
        <p:txBody>
          <a:bodyPr wrap="square">
            <a:spAutoFit/>
          </a:bodyPr>
          <a:lstStyle/>
          <a:p>
            <a:pPr marL="457200" algn="just">
              <a:lnSpc>
                <a:spcPct val="115000"/>
              </a:lnSpc>
              <a:spcAft>
                <a:spcPts val="1000"/>
              </a:spcAft>
            </a:pP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Nền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thủ</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sụp</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1000"/>
              </a:spcAft>
            </a:pP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Nền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minh</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lâu</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phá</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hoại</a:t>
            </a:r>
            <a:r>
              <a:rPr lang="en-US" sz="28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247" y="381909"/>
            <a:ext cx="6520070" cy="980798"/>
          </a:xfrm>
        </p:spPr>
        <p:txBody>
          <a:bodyPr>
            <a:normAutofit fontScale="90000"/>
          </a:bodyPr>
          <a:lstStyle/>
          <a:p>
            <a:pPr algn="ct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7: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br>
            <a:endParaRPr lang="en-US" dirty="0"/>
          </a:p>
        </p:txBody>
      </p:sp>
      <p:sp>
        <p:nvSpPr>
          <p:cNvPr id="14" name="Rectangle 13"/>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43130" y="2279374"/>
            <a:ext cx="184731" cy="369332"/>
          </a:xfrm>
          <a:prstGeom prst="rect">
            <a:avLst/>
          </a:prstGeom>
          <a:noFill/>
        </p:spPr>
        <p:txBody>
          <a:bodyPr wrap="none" rtlCol="0">
            <a:spAutoFit/>
          </a:bodyPr>
          <a:lstStyle/>
          <a:p>
            <a:endParaRPr lang="en-US" dirty="0"/>
          </a:p>
        </p:txBody>
      </p:sp>
      <p:grpSp>
        <p:nvGrpSpPr>
          <p:cNvPr id="13" name="Group 12"/>
          <p:cNvGrpSpPr/>
          <p:nvPr/>
        </p:nvGrpSpPr>
        <p:grpSpPr>
          <a:xfrm>
            <a:off x="500269" y="1190239"/>
            <a:ext cx="11691731" cy="5723133"/>
            <a:chOff x="367747" y="982467"/>
            <a:chExt cx="11691731" cy="5723133"/>
          </a:xfrm>
        </p:grpSpPr>
        <p:pic>
          <p:nvPicPr>
            <p:cNvPr id="1026" name="Picture 2" descr="Chi tiết hơn 106 hình nền powerpoint quyển vở không thể bỏ qua - POPP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7747" y="1050363"/>
              <a:ext cx="11456506" cy="5655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rot="10800000" flipV="1">
              <a:off x="3944788" y="982467"/>
              <a:ext cx="4964402" cy="938719"/>
            </a:xfrm>
            <a:prstGeom prst="rect">
              <a:avLst/>
            </a:prstGeom>
            <a:noFill/>
          </p:spPr>
          <p:txBody>
            <a:bodyPr wrap="square" rtlCol="0">
              <a:spAutoFit/>
            </a:bodyPr>
            <a:lstStyle/>
            <a:p>
              <a:r>
                <a:rPr lang="en-US" sz="55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VẬN DỤNG </a:t>
              </a:r>
              <a:endParaRPr lang="en-US" sz="55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7053469" y="1963264"/>
              <a:ext cx="5006009" cy="4583189"/>
            </a:xfrm>
            <a:prstGeom prst="rect">
              <a:avLst/>
            </a:prstGeom>
          </p:spPr>
        </p:pic>
      </p:grpSp>
      <p:sp>
        <p:nvSpPr>
          <p:cNvPr id="15" name="TextBox 14"/>
          <p:cNvSpPr txBox="1"/>
          <p:nvPr/>
        </p:nvSpPr>
        <p:spPr>
          <a:xfrm>
            <a:off x="867662" y="4386332"/>
            <a:ext cx="6053037" cy="1815882"/>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Patlet</a:t>
            </a:r>
            <a:endParaRPr lang="en-US" sz="2800" dirty="0">
              <a:latin typeface="Times New Roman" panose="02020603050405020304" pitchFamily="18" charset="0"/>
              <a:cs typeface="Times New Roman" panose="02020603050405020304" pitchFamily="18" charset="0"/>
            </a:endParaRPr>
          </a:p>
          <a:p>
            <a:r>
              <a:rPr lang="en-US" sz="2800" dirty="0" err="1">
                <a:solidFill>
                  <a:srgbClr val="00B0F0"/>
                </a:solidFill>
                <a:latin typeface="Times New Roman" panose="02020603050405020304" pitchFamily="18" charset="0"/>
                <a:cs typeface="Times New Roman" panose="02020603050405020304" pitchFamily="18" charset="0"/>
              </a:rPr>
              <a:t>Link:https</a:t>
            </a:r>
            <a:r>
              <a:rPr lang="en-US" sz="2800" dirty="0">
                <a:solidFill>
                  <a:srgbClr val="00B0F0"/>
                </a:solidFill>
                <a:latin typeface="Times New Roman" panose="02020603050405020304" pitchFamily="18" charset="0"/>
                <a:cs typeface="Times New Roman" panose="02020603050405020304" pitchFamily="18" charset="0"/>
              </a:rPr>
              <a:t>://padlet.com/maictc2tl/d-</a:t>
            </a:r>
            <a:r>
              <a:rPr lang="en-US" sz="2800" dirty="0" err="1">
                <a:solidFill>
                  <a:srgbClr val="00B0F0"/>
                </a:solidFill>
                <a:latin typeface="Times New Roman" panose="02020603050405020304" pitchFamily="18" charset="0"/>
                <a:cs typeface="Times New Roman" panose="02020603050405020304" pitchFamily="18" charset="0"/>
              </a:rPr>
              <a:t>a-v</a:t>
            </a:r>
            <a:r>
              <a:rPr lang="en-US" sz="2800" dirty="0">
                <a:solidFill>
                  <a:srgbClr val="00B0F0"/>
                </a:solidFill>
                <a:latin typeface="Times New Roman" panose="02020603050405020304" pitchFamily="18" charset="0"/>
                <a:cs typeface="Times New Roman" panose="02020603050405020304" pitchFamily="18" charset="0"/>
              </a:rPr>
              <a:t>-o-t-li-u-v-ki-n-</a:t>
            </a:r>
            <a:r>
              <a:rPr lang="en-US" sz="2800" dirty="0" err="1">
                <a:solidFill>
                  <a:srgbClr val="00B0F0"/>
                </a:solidFill>
                <a:latin typeface="Times New Roman" panose="02020603050405020304" pitchFamily="18" charset="0"/>
                <a:cs typeface="Times New Roman" panose="02020603050405020304" pitchFamily="18" charset="0"/>
              </a:rPr>
              <a:t>th</a:t>
            </a:r>
            <a:r>
              <a:rPr lang="en-US" sz="2800" dirty="0">
                <a:solidFill>
                  <a:srgbClr val="00B0F0"/>
                </a:solidFill>
                <a:latin typeface="Times New Roman" panose="02020603050405020304" pitchFamily="18" charset="0"/>
                <a:cs typeface="Times New Roman" panose="02020603050405020304" pitchFamily="18" charset="0"/>
              </a:rPr>
              <a:t>-c-h-c-</a:t>
            </a:r>
            <a:r>
              <a:rPr lang="en-US" sz="2800" dirty="0" err="1">
                <a:solidFill>
                  <a:srgbClr val="00B0F0"/>
                </a:solidFill>
                <a:latin typeface="Times New Roman" panose="02020603050405020304" pitchFamily="18" charset="0"/>
                <a:cs typeface="Times New Roman" panose="02020603050405020304" pitchFamily="18" charset="0"/>
              </a:rPr>
              <a:t>em</a:t>
            </a:r>
            <a:r>
              <a:rPr lang="en-US" sz="2800" dirty="0">
                <a:solidFill>
                  <a:srgbClr val="00B0F0"/>
                </a:solidFill>
                <a:latin typeface="Times New Roman" panose="02020603050405020304" pitchFamily="18" charset="0"/>
                <a:cs typeface="Times New Roman" panose="02020603050405020304" pitchFamily="18" charset="0"/>
              </a:rPr>
              <a:t>-h-y-vi-t-m-t-o-n-v-n-ng-n--bw8jut9xmfdcovi1</a:t>
            </a:r>
            <a:endParaRPr lang="en-US" sz="2800" dirty="0">
              <a:solidFill>
                <a:srgbClr val="00B0F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765560" y="2334315"/>
            <a:ext cx="6155140" cy="1815882"/>
          </a:xfrm>
          <a:prstGeom prst="rect">
            <a:avLst/>
          </a:prstGeom>
          <a:noFill/>
        </p:spPr>
        <p:txBody>
          <a:bodyPr wrap="square">
            <a:spAutoFit/>
          </a:bodyPr>
          <a:lstStyle/>
          <a:p>
            <a:pPr algn="l" fontAlgn="base"/>
            <a:r>
              <a:rPr lang="en-US" sz="2800" b="1" i="0" dirty="0" err="1">
                <a:effectLst/>
                <a:latin typeface="Times New Roman" panose="02020603050405020304" pitchFamily="18" charset="0"/>
                <a:cs typeface="Times New Roman" panose="02020603050405020304" pitchFamily="18" charset="0"/>
              </a:rPr>
              <a:t>Câu</a:t>
            </a:r>
            <a:r>
              <a:rPr lang="en-US" sz="2800" b="1" i="0" dirty="0">
                <a:effectLst/>
                <a:latin typeface="Times New Roman" panose="02020603050405020304" pitchFamily="18" charset="0"/>
                <a:cs typeface="Times New Roman" panose="02020603050405020304" pitchFamily="18" charset="0"/>
              </a:rPr>
              <a:t> </a:t>
            </a:r>
            <a:r>
              <a:rPr lang="en-US" sz="2800" b="1" i="0" dirty="0" err="1">
                <a:effectLst/>
                <a:latin typeface="Times New Roman" panose="02020603050405020304" pitchFamily="18" charset="0"/>
                <a:cs typeface="Times New Roman" panose="02020603050405020304" pitchFamily="18" charset="0"/>
              </a:rPr>
              <a:t>hỏi</a:t>
            </a:r>
            <a:r>
              <a:rPr lang="en-US" sz="2800" b="1" i="0" dirty="0">
                <a:effectLst/>
                <a:latin typeface="Times New Roman" panose="02020603050405020304" pitchFamily="18" charset="0"/>
                <a:cs typeface="Times New Roman" panose="02020603050405020304" pitchFamily="18" charset="0"/>
              </a:rPr>
              <a:t>: </a:t>
            </a:r>
            <a:r>
              <a:rPr lang="vi-VN" sz="2800" b="1" i="0" dirty="0">
                <a:effectLst/>
                <a:latin typeface="Times New Roman" panose="02020603050405020304" pitchFamily="18" charset="0"/>
                <a:cs typeface="Times New Roman" panose="02020603050405020304" pitchFamily="18" charset="0"/>
              </a:rPr>
              <a:t>Dựa vào tư liệu và kiến thức đã học, em hãy viết một đoạn văn ngắn về đời sống của nhân dân Ấn Độ dưới sự cai trị của thực dân Anh</a:t>
            </a:r>
            <a:endParaRPr lang="vi-VN" sz="2800" b="1" i="0" dirty="0">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p:cNvSpPr/>
          <p:nvPr/>
        </p:nvSpPr>
        <p:spPr>
          <a:xfrm>
            <a:off x="3922065" y="2195280"/>
            <a:ext cx="994492" cy="54792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p:cNvSpPr/>
          <p:nvPr/>
        </p:nvSpPr>
        <p:spPr>
          <a:xfrm>
            <a:off x="3809998" y="5104747"/>
            <a:ext cx="874646" cy="54792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1"/>
          <a:stretch>
            <a:fillRect/>
          </a:stretch>
        </p:blipFill>
        <p:spPr>
          <a:xfrm>
            <a:off x="473534" y="3972000"/>
            <a:ext cx="3462362" cy="2715004"/>
          </a:xfrm>
          <a:prstGeom prst="rect">
            <a:avLst/>
          </a:prstGeom>
        </p:spPr>
      </p:pic>
      <p:pic>
        <p:nvPicPr>
          <p:cNvPr id="4" name="Picture 3"/>
          <p:cNvPicPr>
            <a:picLocks noChangeAspect="1"/>
          </p:cNvPicPr>
          <p:nvPr/>
        </p:nvPicPr>
        <p:blipFill>
          <a:blip r:embed="rId2"/>
          <a:stretch>
            <a:fillRect/>
          </a:stretch>
        </p:blipFill>
        <p:spPr>
          <a:xfrm>
            <a:off x="161526" y="1205333"/>
            <a:ext cx="3906891" cy="2558242"/>
          </a:xfrm>
          <a:prstGeom prst="rect">
            <a:avLst/>
          </a:prstGeom>
        </p:spPr>
      </p:pic>
      <p:sp>
        <p:nvSpPr>
          <p:cNvPr id="2" name="Title 1"/>
          <p:cNvSpPr>
            <a:spLocks noGrp="1"/>
          </p:cNvSpPr>
          <p:nvPr>
            <p:ph type="title"/>
          </p:nvPr>
        </p:nvSpPr>
        <p:spPr>
          <a:xfrm>
            <a:off x="619309" y="496356"/>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7: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br>
            <a:endParaRPr lang="en-US" dirty="0"/>
          </a:p>
        </p:txBody>
      </p:sp>
      <p:sp>
        <p:nvSpPr>
          <p:cNvPr id="10" name="TextBox 3"/>
          <p:cNvSpPr txBox="1">
            <a:spLocks noChangeArrowheads="1"/>
          </p:cNvSpPr>
          <p:nvPr/>
        </p:nvSpPr>
        <p:spPr bwMode="auto">
          <a:xfrm>
            <a:off x="5035827" y="2098179"/>
            <a:ext cx="638754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600" b="1" dirty="0">
                <a:latin typeface="Times New Roman" panose="02020603050405020304" pitchFamily="18" charset="0"/>
                <a:cs typeface="Times New Roman" panose="02020603050405020304" pitchFamily="18" charset="0"/>
              </a:rPr>
              <a:t>01.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algn="just" eaLnBrk="1" hangingPunct="1"/>
            <a:endParaRPr lang="en-US" alt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p:cNvSpPr txBox="1"/>
          <p:nvPr/>
        </p:nvSpPr>
        <p:spPr>
          <a:xfrm>
            <a:off x="4644887" y="5055541"/>
            <a:ext cx="8971722" cy="646331"/>
          </a:xfrm>
          <a:prstGeom prst="rect">
            <a:avLst/>
          </a:prstGeom>
          <a:noFill/>
        </p:spPr>
        <p:txBody>
          <a:bodyPr wrap="square">
            <a:spAutoFit/>
          </a:body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0</a:t>
            </a:r>
            <a:r>
              <a:rPr lang="en-US" sz="3200" b="1" dirty="0">
                <a:effectLst/>
                <a:latin typeface="Times New Roman" panose="02020603050405020304" pitchFamily="18" charset="0"/>
                <a:ea typeface="Calibri" panose="020F0502020204030204" pitchFamily="34" charset="0"/>
              </a:rPr>
              <a:t>2</a:t>
            </a:r>
            <a:r>
              <a:rPr lang="vi-VN" sz="3200" b="1" dirty="0">
                <a:effectLst/>
                <a:latin typeface="Times New Roman" panose="02020603050405020304" pitchFamily="18" charset="0"/>
                <a:ea typeface="Calibri" panose="020F0502020204030204" pitchFamily="34"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Tình</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hình</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chính</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trị</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xã</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hội</a:t>
            </a:r>
            <a:r>
              <a:rPr lang="en-US" sz="3600" b="1" dirty="0">
                <a:solidFill>
                  <a:srgbClr val="000000"/>
                </a:solidFill>
                <a:effectLst/>
                <a:latin typeface="Times New Roman" panose="02020603050405020304" pitchFamily="18" charset="0"/>
                <a:ea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23" y="210239"/>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7: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br>
            <a:endParaRPr lang="en-US" dirty="0"/>
          </a:p>
        </p:txBody>
      </p:sp>
      <p:pic>
        <p:nvPicPr>
          <p:cNvPr id="3074" name="Picture 2" descr="Các Tôn Giáo Lớn Tại Ấn Độ - Huỳnh Kim Quang - Tôn Giáo/Triết Học - THƯ  VIỆN HOA SE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398643"/>
            <a:ext cx="12192000" cy="44593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9223" y="1444536"/>
            <a:ext cx="5217907" cy="121776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algn="just" eaLnBrk="1" hangingPunct="1"/>
            <a:r>
              <a:rPr lang="en-US" altLang="en-US" sz="2800" dirty="0">
                <a:latin typeface="Times New Roman" panose="02020603050405020304" pitchFamily="18" charset="0"/>
                <a:cs typeface="Times New Roman" panose="02020603050405020304" pitchFamily="18" charset="0"/>
              </a:rPr>
              <a:t>.</a:t>
            </a:r>
            <a:endParaRPr lang="en-US" alt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Text Placeholder 2"/>
          <p:cNvSpPr>
            <a:spLocks noGrp="1"/>
          </p:cNvSpPr>
          <p:nvPr>
            <p:ph type="body" idx="1"/>
          </p:nvPr>
        </p:nvSpPr>
        <p:spPr/>
        <p:txBody>
          <a:bodyPr/>
          <a:p>
            <a:endParaRPr lang="en-US"/>
          </a:p>
        </p:txBody>
      </p:sp>
      <p:sp>
        <p:nvSpPr>
          <p:cNvPr id="4" name="Content Placeholder 3"/>
          <p:cNvSpPr>
            <a:spLocks noGrp="1"/>
          </p:cNvSpPr>
          <p:nvPr>
            <p:ph sz="half" idx="2"/>
          </p:nvPr>
        </p:nvSpPr>
        <p:spPr/>
        <p:txBody>
          <a:bodyPr/>
          <a:p>
            <a:endParaRPr lang="en-US"/>
          </a:p>
        </p:txBody>
      </p:sp>
      <p:sp>
        <p:nvSpPr>
          <p:cNvPr id="5" name="Text Placeholder 4"/>
          <p:cNvSpPr>
            <a:spLocks noGrp="1"/>
          </p:cNvSpPr>
          <p:nvPr>
            <p:ph type="body" sz="quarter" idx="3"/>
          </p:nvPr>
        </p:nvSpPr>
        <p:spPr/>
        <p:txBody>
          <a:bodyPr/>
          <a:p>
            <a:endParaRPr lang="en-US"/>
          </a:p>
        </p:txBody>
      </p:sp>
      <p:sp>
        <p:nvSpPr>
          <p:cNvPr id="6" name="Content Placeholder 5"/>
          <p:cNvSpPr>
            <a:spLocks noGrp="1"/>
          </p:cNvSpPr>
          <p:nvPr>
            <p:ph sz="quarter" idx="4"/>
          </p:nvPr>
        </p:nvSpPr>
        <p:spPr/>
        <p:txBody>
          <a:bodyPr/>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726"/>
            <a:ext cx="11431588" cy="1764395"/>
          </a:xfrm>
        </p:spPr>
        <p:txBody>
          <a:bodyPr>
            <a:normAutofit/>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7: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a:t>
            </a: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br>
            <a:endParaRPr lang="en-US" dirty="0"/>
          </a:p>
        </p:txBody>
      </p:sp>
      <p:pic>
        <p:nvPicPr>
          <p:cNvPr id="3074" name="Picture 2" descr="Các Tôn Giáo Lớn Tại Ấn Độ - Huỳnh Kim Quang - Tôn Giáo/Triết Học - THƯ  VIỆN HOA SE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19800" y="1198492"/>
            <a:ext cx="5136855" cy="377696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1" y="1709668"/>
            <a:ext cx="6019801" cy="4995933"/>
            <a:chOff x="-1" y="1709668"/>
            <a:chExt cx="6019801" cy="4995933"/>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09669"/>
              <a:ext cx="6019801" cy="4995932"/>
            </a:xfrm>
            <a:prstGeom prst="rect">
              <a:avLst/>
            </a:prstGeom>
          </p:spPr>
        </p:pic>
        <p:sp>
          <p:nvSpPr>
            <p:cNvPr id="12" name="TextBox 11"/>
            <p:cNvSpPr txBox="1"/>
            <p:nvPr/>
          </p:nvSpPr>
          <p:spPr>
            <a:xfrm>
              <a:off x="102753" y="1709668"/>
              <a:ext cx="3077769" cy="1764394"/>
            </a:xfrm>
            <a:prstGeom prst="rect">
              <a:avLst/>
            </a:prstGeom>
            <a:noFill/>
          </p:spPr>
          <p:txBody>
            <a:bodyPr wrap="square">
              <a:spAutoFit/>
            </a:bodyPr>
            <a:lstStyle/>
            <a:p>
              <a:pPr algn="just">
                <a:lnSpc>
                  <a:spcPct val="115000"/>
                </a:lnSpc>
                <a:spcAft>
                  <a:spcPts val="1000"/>
                </a:spcAft>
              </a:pP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Vì sao thực dân Phương Tây nhất là Anh và Pháp lại tranh giành Ấn Độ?</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TextBox 15"/>
          <p:cNvSpPr txBox="1"/>
          <p:nvPr/>
        </p:nvSpPr>
        <p:spPr>
          <a:xfrm>
            <a:off x="6172201" y="4975455"/>
            <a:ext cx="5910469" cy="1764394"/>
          </a:xfrm>
          <a:prstGeom prst="rect">
            <a:avLst/>
          </a:prstGeom>
          <a:solidFill>
            <a:srgbClr val="FFFF00"/>
          </a:solidFill>
        </p:spPr>
        <p:txBody>
          <a:bodyPr wrap="square">
            <a:spAutoFit/>
          </a:bodyPr>
          <a:lstStyle/>
          <a:p>
            <a:pPr marL="457200" algn="just">
              <a:lnSpc>
                <a:spcPct val="115000"/>
              </a:lnSpc>
              <a:spcAft>
                <a:spcPts val="1000"/>
              </a:spcAft>
            </a:pP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Ấn Độ là một quốc gia đất rộng người đông, tài nguyên thiên nhiên phong phú, có truyền thống văn hóa lâu đời =&gt; miếng mồi ngon không thể bỏ qua.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01492" y="3646994"/>
            <a:ext cx="3885595" cy="3091736"/>
          </a:xfrm>
          <a:prstGeom prst="rect">
            <a:avLst/>
          </a:prstGeom>
        </p:spPr>
      </p:pic>
      <p:sp>
        <p:nvSpPr>
          <p:cNvPr id="9" name="TextBox 8"/>
          <p:cNvSpPr txBox="1"/>
          <p:nvPr/>
        </p:nvSpPr>
        <p:spPr>
          <a:xfrm>
            <a:off x="2981739" y="1146480"/>
            <a:ext cx="8229600"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khan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Chia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Sử dụng kĩ thuật Khăn trải bàn trong dạy học môn Khoa họ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668" y="2796736"/>
            <a:ext cx="6301402" cy="37816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3948" y="881219"/>
            <a:ext cx="2571354" cy="1458251"/>
          </a:xfrm>
          <a:prstGeom prst="rect">
            <a:avLst/>
          </a:prstGeom>
        </p:spPr>
      </p:pic>
      <p:sp>
        <p:nvSpPr>
          <p:cNvPr id="12" name="TextBox 11"/>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442595" y="2468245"/>
            <a:ext cx="5452110" cy="4237355"/>
          </a:xfrm>
          <a:prstGeom prst="rect">
            <a:avLst/>
          </a:prstGeom>
          <a:noFill/>
        </p:spPr>
        <p:txBody>
          <a:bodyPr wrap="square">
            <a:spAutoFit/>
          </a:bodyPr>
          <a:lstStyle/>
          <a:p>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Kinh</a:t>
            </a:r>
            <a:r>
              <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Body CS)"/>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tế</a:t>
            </a:r>
            <a:endPar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pPr>
              <a:lnSpc>
                <a:spcPct val="115000"/>
              </a:lnSpc>
              <a:spcAft>
                <a:spcPts val="1000"/>
              </a:spcAft>
            </a:pPr>
            <a:r>
              <a:rPr lang="en-US" sz="3200" dirty="0" err="1">
                <a:effectLst/>
                <a:latin typeface="Times New Roman" panose="02020603050405020304" pitchFamily="18" charset="0"/>
                <a:cs typeface="Times New Roman" panose="02020603050405020304" pitchFamily="18" charset="0"/>
              </a:rPr>
              <a:t>Cướp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đoạt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ruộng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lập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đồn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điền</a:t>
            </a:r>
            <a:r>
              <a:rPr lang="en-US" sz="32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cs typeface="Times New Roman" panose="02020603050405020304" pitchFamily="18" charset="0"/>
            </a:endParaRPr>
          </a:p>
          <a:p>
            <a:pPr>
              <a:lnSpc>
                <a:spcPct val="115000"/>
              </a:lnSpc>
              <a:spcAft>
                <a:spcPts val="1000"/>
              </a:spcAft>
            </a:pP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Khai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mỏ</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phát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triển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nghiệp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chế</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biến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mở</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mang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giao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vận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tải</a:t>
            </a:r>
            <a:r>
              <a:rPr lang="en-US" altLang="en-US" sz="3200"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a:p>
            <a:pPr>
              <a:lnSpc>
                <a:spcPct val="115000"/>
              </a:lnSpc>
              <a:spcAft>
                <a:spcPts val="1000"/>
              </a:spcAft>
            </a:pPr>
            <a:r>
              <a:rPr lang="en-US" sz="3200" dirty="0">
                <a:latin typeface="Times New Roman" panose="02020603050405020304" pitchFamily="18" charset="0"/>
                <a:cs typeface="Times New Roman" panose="02020603050405020304" pitchFamily="18" charset="0"/>
              </a:rPr>
              <a:t>- Nạn đói xảy ra nghiêm trọng.</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835015" y="26670"/>
            <a:ext cx="6356985" cy="68313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011479" y="71194"/>
            <a:ext cx="2837551" cy="2709117"/>
          </a:xfrm>
          <a:prstGeom prst="rect">
            <a:avLst/>
          </a:prstGeom>
        </p:spPr>
      </p:pic>
      <p:sp>
        <p:nvSpPr>
          <p:cNvPr id="2" name="Title 1"/>
          <p:cNvSpPr>
            <a:spLocks noGrp="1"/>
          </p:cNvSpPr>
          <p:nvPr>
            <p:ph type="title"/>
          </p:nvPr>
        </p:nvSpPr>
        <p:spPr>
          <a:xfrm>
            <a:off x="342969" y="510405"/>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7: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br>
            <a:endParaRPr lang="en-US" dirty="0"/>
          </a:p>
        </p:txBody>
      </p:sp>
      <p:grpSp>
        <p:nvGrpSpPr>
          <p:cNvPr id="14" name="Group 13"/>
          <p:cNvGrpSpPr/>
          <p:nvPr/>
        </p:nvGrpSpPr>
        <p:grpSpPr>
          <a:xfrm>
            <a:off x="0" y="1604246"/>
            <a:ext cx="6019801" cy="4995933"/>
            <a:chOff x="-1" y="1709668"/>
            <a:chExt cx="6019801" cy="4995933"/>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09669"/>
              <a:ext cx="6019801" cy="4995932"/>
            </a:xfrm>
            <a:prstGeom prst="rect">
              <a:avLst/>
            </a:prstGeom>
          </p:spPr>
        </p:pic>
        <p:sp>
          <p:nvSpPr>
            <p:cNvPr id="12" name="TextBox 11"/>
            <p:cNvSpPr txBox="1"/>
            <p:nvPr/>
          </p:nvSpPr>
          <p:spPr>
            <a:xfrm>
              <a:off x="102753" y="1709668"/>
              <a:ext cx="3077769" cy="492122"/>
            </a:xfrm>
            <a:prstGeom prst="rect">
              <a:avLst/>
            </a:prstGeom>
            <a:noFill/>
          </p:spPr>
          <p:txBody>
            <a:bodyPr wrap="square">
              <a:spAutoFit/>
            </a:bodyPr>
            <a:lstStyle/>
            <a:p>
              <a:pPr algn="just">
                <a:lnSpc>
                  <a:spcPct val="115000"/>
                </a:lnSpc>
                <a:spcAft>
                  <a:spcPts val="10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TextBox 15"/>
          <p:cNvSpPr txBox="1"/>
          <p:nvPr/>
        </p:nvSpPr>
        <p:spPr>
          <a:xfrm>
            <a:off x="6318066" y="2780311"/>
            <a:ext cx="5653640" cy="401674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457200" algn="just">
              <a:lnSpc>
                <a:spcPct val="115000"/>
              </a:lnSpc>
              <a:spcAft>
                <a:spcPts val="1000"/>
              </a:spcAft>
            </a:pP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Anh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hằn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mâu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Anh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gay </a:t>
            </a:r>
            <a:r>
              <a:rPr lang="en-US" sz="2800" dirty="0" err="1">
                <a:latin typeface="Times New Roman" panose="02020603050405020304" pitchFamily="18" charset="0"/>
                <a:cs typeface="Times New Roman" panose="02020603050405020304" pitchFamily="18" charset="0"/>
              </a:rPr>
              <a:t>gắt</a:t>
            </a:r>
            <a:r>
              <a:rPr lang="en-US" sz="2800"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220294" y="1555459"/>
            <a:ext cx="2761445" cy="2677656"/>
          </a:xfrm>
          <a:prstGeom prst="rect">
            <a:avLst/>
          </a:prstGeom>
          <a:noFill/>
        </p:spPr>
        <p:txBody>
          <a:bodyPr wrap="square">
            <a:spAutoFit/>
          </a:bodyPr>
          <a:lstStyle/>
          <a:p>
            <a:r>
              <a:rPr lang="en-US" sz="2800" b="1" dirty="0" err="1">
                <a:effectLst/>
                <a:latin typeface="Times New Roman" panose="02020603050405020304" pitchFamily="18" charset="0"/>
                <a:ea typeface="Arial" panose="020B0604020202020204" pitchFamily="34" charset="0"/>
              </a:rPr>
              <a:t>Em</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có</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suy</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nghĩ</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gì</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về</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chính</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sách</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cai</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trị</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của</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thực</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dân</a:t>
            </a:r>
            <a:r>
              <a:rPr lang="en-US" sz="2800" b="1" dirty="0">
                <a:effectLst/>
                <a:latin typeface="Times New Roman" panose="02020603050405020304" pitchFamily="18" charset="0"/>
                <a:ea typeface="Arial" panose="020B0604020202020204" pitchFamily="34" charset="0"/>
              </a:rPr>
              <a:t> Anh ở </a:t>
            </a:r>
            <a:r>
              <a:rPr lang="en-US" sz="2800" b="1" dirty="0" err="1">
                <a:effectLst/>
                <a:latin typeface="Times New Roman" panose="02020603050405020304" pitchFamily="18" charset="0"/>
                <a:ea typeface="Arial" panose="020B0604020202020204" pitchFamily="34" charset="0"/>
              </a:rPr>
              <a:t>Ấn</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Độ</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cuối</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thế</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kỉ</a:t>
            </a:r>
            <a:r>
              <a:rPr lang="en-US" sz="2800" b="1" dirty="0">
                <a:effectLst/>
                <a:latin typeface="Times New Roman" panose="02020603050405020304" pitchFamily="18" charset="0"/>
                <a:ea typeface="Arial" panose="020B0604020202020204" pitchFamily="34" charset="0"/>
              </a:rPr>
              <a:t> XIX</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3948" y="881219"/>
            <a:ext cx="2571354" cy="1458251"/>
          </a:xfrm>
          <a:prstGeom prst="rect">
            <a:avLst/>
          </a:prstGeom>
        </p:spPr>
      </p:pic>
      <p:sp>
        <p:nvSpPr>
          <p:cNvPr id="12" name="TextBox 11"/>
          <p:cNvSpPr txBox="1"/>
          <p:nvPr/>
        </p:nvSpPr>
        <p:spPr>
          <a:xfrm>
            <a:off x="442810" y="258420"/>
            <a:ext cx="6096000" cy="6890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2</a:t>
            </a:r>
            <a:r>
              <a:rPr lang="en-US" altLang="en-US" sz="3600" b="1" dirty="0">
                <a:latin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Tình</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hình</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chính</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trị</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xã</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hội</a:t>
            </a:r>
            <a:r>
              <a:rPr lang="en-US" sz="3600" b="1" dirty="0">
                <a:solidFill>
                  <a:srgbClr val="000000"/>
                </a:solidFill>
                <a:effectLst/>
                <a:latin typeface="Times New Roman" panose="02020603050405020304" pitchFamily="18" charset="0"/>
                <a:ea typeface="Times New Roman" panose="02020603050405020304" pitchFamily="18" charset="0"/>
              </a:rPr>
              <a:t> </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0"/>
            <a:ext cx="5903517" cy="634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52901" y="2574226"/>
            <a:ext cx="5785909" cy="3539430"/>
          </a:xfrm>
          <a:prstGeom prst="rect">
            <a:avLst/>
          </a:prstGeom>
          <a:noFill/>
        </p:spPr>
        <p:txBody>
          <a:bodyPr wrap="square">
            <a:spAutoFit/>
          </a:bodyPr>
          <a:lstStyle/>
          <a:p>
            <a:r>
              <a:rPr kumimoji="0" lang="en-US" altLang="en-US" sz="3200" b="1" i="0" u="none" strike="noStrike" cap="none" normalizeH="0" baseline="0" dirty="0" err="1">
                <a:ln>
                  <a:noFill/>
                </a:ln>
                <a:solidFill>
                  <a:schemeClr val="tx1"/>
                </a:solidFill>
                <a:effectLst/>
                <a:latin typeface="Times New Roman" panose="02020603050405020304" pitchFamily="18" charset="0"/>
                <a:ea typeface="Times New Roman (Body CS)"/>
                <a:cs typeface="Times New Roman" panose="02020603050405020304" pitchFamily="18" charset="0"/>
              </a:rPr>
              <a:t>Nhóm</a:t>
            </a:r>
            <a:r>
              <a:rPr kumimoji="0" lang="en-US" altLang="en-US" sz="3200" b="1" i="0" u="none" strike="noStrike" cap="none" normalizeH="0" baseline="0" dirty="0">
                <a:ln>
                  <a:noFill/>
                </a:ln>
                <a:solidFill>
                  <a:schemeClr val="tx1"/>
                </a:solidFill>
                <a:effectLst/>
                <a:latin typeface="Times New Roman" panose="02020603050405020304" pitchFamily="18" charset="0"/>
                <a:ea typeface="Times New Roman (Body CS)"/>
                <a:cs typeface="Times New Roman" panose="02020603050405020304" pitchFamily="18" charset="0"/>
              </a:rPr>
              <a:t> 1+2: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panose="02020603050405020304" pitchFamily="18" charset="0"/>
              </a:rPr>
              <a:t>Chính</a:t>
            </a:r>
            <a:r>
              <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panose="02020603050405020304" pitchFamily="18" charset="0"/>
              </a:rPr>
              <a:t>trị</a:t>
            </a:r>
            <a:endPar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r>
              <a:rPr lang="en-US" altLang="en-US" sz="3200" dirty="0" err="1">
                <a:latin typeface="Times New Roman" panose="02020603050405020304" pitchFamily="18" charset="0"/>
                <a:cs typeface="Times New Roman" panose="02020603050405020304" pitchFamily="18" charset="0"/>
              </a:rPr>
              <a:t>Trực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tiếp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trị</a:t>
            </a:r>
            <a:endParaRPr lang="en-US" altLang="en-US" sz="3200" dirty="0">
              <a:latin typeface="Times New Roman" panose="02020603050405020304" pitchFamily="18" charset="0"/>
              <a:cs typeface="Times New Roman" panose="02020603050405020304" pitchFamily="18" charset="0"/>
            </a:endParaRPr>
          </a:p>
          <a:p>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chính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sách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nhượng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bộ</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tầng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lớp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bản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thành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tay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sai</a:t>
            </a:r>
            <a:r>
              <a:rPr lang="en-US" altLang="en-US" sz="3200" dirty="0">
                <a:latin typeface="Times New Roman" panose="02020603050405020304" pitchFamily="18" charset="0"/>
                <a:cs typeface="Times New Roman" panose="02020603050405020304" pitchFamily="18" charset="0"/>
              </a:rPr>
              <a:t>.</a:t>
            </a:r>
            <a:endParaRPr kumimoji="0" lang="vi-VN"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r>
              <a:rPr lang="en-US" altLang="en-US" sz="3200" dirty="0" err="1">
                <a:latin typeface="Times New Roman" panose="02020603050405020304" pitchFamily="18" charset="0"/>
                <a:cs typeface="Times New Roman" panose="02020603050405020304" pitchFamily="18" charset="0"/>
              </a:rPr>
              <a:t>Khơi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sự</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biệt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chủng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tộc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tôn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giáo</a:t>
            </a:r>
            <a:r>
              <a:rPr lang="en-US" altLang="en-US" sz="3200" dirty="0">
                <a:latin typeface="Times New Roman" panose="02020603050405020304" pitchFamily="18" charset="0"/>
                <a:cs typeface="Times New Roman" panose="02020603050405020304" pitchFamily="18" charset="0"/>
              </a:rPr>
              <a:t> ở </a:t>
            </a:r>
            <a:r>
              <a:rPr lang="en-US" altLang="en-US" sz="3200" dirty="0" err="1">
                <a:latin typeface="Times New Roman" panose="02020603050405020304" pitchFamily="18" charset="0"/>
                <a:cs typeface="Times New Roman" panose="02020603050405020304" pitchFamily="18" charset="0"/>
              </a:rPr>
              <a:t>Ấn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Độ</a:t>
            </a:r>
            <a:r>
              <a:rPr lang="en-US"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3565</Words>
  <Application>WPS Presentation</Application>
  <PresentationFormat>Widescreen</PresentationFormat>
  <Paragraphs>145</Paragraphs>
  <Slides>17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Arial</vt:lpstr>
      <vt:lpstr>SimSun</vt:lpstr>
      <vt:lpstr>Wingdings</vt:lpstr>
      <vt:lpstr>Times New Roman</vt:lpstr>
      <vt:lpstr>Calibri</vt:lpstr>
      <vt:lpstr>Times New Roman (Body CS)</vt:lpstr>
      <vt:lpstr>Microsoft YaHei</vt:lpstr>
      <vt:lpstr>Arial Unicode MS</vt:lpstr>
      <vt:lpstr>Calibri Light</vt:lpstr>
      <vt:lpstr>Office Theme</vt:lpstr>
      <vt:lpstr>PowerPoint 演示文稿</vt:lpstr>
      <vt:lpstr>BÀI 17: ẤN ĐỘ  </vt:lpstr>
      <vt:lpstr>BÀI 17: ẤN ĐỘ </vt:lpstr>
      <vt:lpstr>PowerPoint 演示文稿</vt:lpstr>
      <vt:lpstr>BÀI 17: ẤN ĐỘ </vt:lpstr>
      <vt:lpstr>PowerPoint 演示文稿</vt:lpstr>
      <vt:lpstr>PowerPoint 演示文稿</vt:lpstr>
      <vt:lpstr>BÀI 17: ẤN ĐỘ  </vt:lpstr>
      <vt:lpstr>PowerPoint 演示文稿</vt:lpstr>
      <vt:lpstr>PowerPoint 演示文稿</vt:lpstr>
      <vt:lpstr>Tiết 37,38:BÀI 15: ẤN ĐỘ VÀ ĐÔNG NAM Á TỪ NỬA SAU THẾ KỈ XIX ĐẾN ĐẦU THẾ KỈ XX  </vt:lpstr>
      <vt:lpstr>BÀI 17: ẤN ĐỘ </vt:lpstr>
      <vt:lpstr>BÀI 17: ẤN ĐỘ  </vt:lpstr>
      <vt:lpstr>BÀI 17: ẤN ĐỘ  </vt:lpstr>
      <vt:lpstr>BÀI 17: ẤN ĐỘ  </vt:lpstr>
      <vt:lpstr>BÀI 17: ẤN ĐỘ  </vt:lpstr>
      <vt:lpstr>BÀI 17: ẤN ĐỘ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Nang huong Trinh</cp:lastModifiedBy>
  <cp:revision>16</cp:revision>
  <dcterms:created xsi:type="dcterms:W3CDTF">2023-07-29T15:41:00Z</dcterms:created>
  <dcterms:modified xsi:type="dcterms:W3CDTF">2024-12-20T08:11:49Z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5EE1AF34F1E646C095F77509F594CB64_13</vt:lpwstr>
  </property>
  <property fmtid="{D5CDD505-2E9C-101B-9397-08002B2CF9AE}" pid="3" name="KSOProductBuildVer">
    <vt:lpwstr>1033-12.2.0.19307</vt:lpwstr>
  </property>
</Properties>
</file>