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7" r:id="rId11"/>
    <p:sldMasterId id="2147483769" r:id="rId12"/>
    <p:sldMasterId id="2147483782" r:id="rId13"/>
    <p:sldMasterId id="2147483794" r:id="rId14"/>
    <p:sldMasterId id="2147483872" r:id="rId15"/>
  </p:sldMasterIdLst>
  <p:notesMasterIdLst>
    <p:notesMasterId r:id="rId32"/>
  </p:notesMasterIdLst>
  <p:sldIdLst>
    <p:sldId id="281" r:id="rId16"/>
    <p:sldId id="280" r:id="rId17"/>
    <p:sldId id="269" r:id="rId18"/>
    <p:sldId id="270" r:id="rId19"/>
    <p:sldId id="267" r:id="rId20"/>
    <p:sldId id="282" r:id="rId21"/>
    <p:sldId id="257" r:id="rId22"/>
    <p:sldId id="259" r:id="rId23"/>
    <p:sldId id="258" r:id="rId24"/>
    <p:sldId id="260" r:id="rId25"/>
    <p:sldId id="261" r:id="rId26"/>
    <p:sldId id="262" r:id="rId27"/>
    <p:sldId id="263" r:id="rId28"/>
    <p:sldId id="268" r:id="rId29"/>
    <p:sldId id="283" r:id="rId30"/>
    <p:sldId id="265" r:id="rId31"/>
    <p:sldId id="266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25.xml"/><Relationship Id="rId40" Type="http://schemas.openxmlformats.org/officeDocument/2006/relationships/slide" Target="slides/slide2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3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0" Type="http://schemas.openxmlformats.org/officeDocument/2006/relationships/slide" Target="slides/slide5.xml"/><Relationship Id="rId2" Type="http://schemas.openxmlformats.org/officeDocument/2006/relationships/theme" Target="theme/theme1.xml"/><Relationship Id="rId19" Type="http://schemas.openxmlformats.org/officeDocument/2006/relationships/slide" Target="slides/slide4.xml"/><Relationship Id="rId18" Type="http://schemas.openxmlformats.org/officeDocument/2006/relationships/slide" Target="slides/slide3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8F4D2-F3EC-45A0-94ED-E434FFF551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89092" name="Slide Number Placeholder 3"/>
          <p:cNvSpPr txBox="1"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lIns="91440" tIns="45720" rIns="91440" bIns="45720" rtlCol="0" anchor="b"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000000"/>
                </a:solidFill>
              </a:rPr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3ABB0C-450D-4F20-BAA1-34FFAE4D17A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4572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4A965A0-23D0-428C-933A-D6ABB12322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E0A7F9E-ADF5-455B-A24A-295C62DF3E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270F5E-2CF0-462D-82FB-4B62CF43AE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DBAD37-E3B1-466E-BBE2-EDAA9EE063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633663-0A4E-43F5-9CA6-E997338402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9D139B-89F6-45F0-A3A5-42306E38F8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04D9D7-83D9-4B29-956E-549D684ABFF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A1F3E48-A788-4E36-8218-65881F2D18B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01654E-E072-4EED-92D4-12F76ACA48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6657FA-AA14-48C4-AA0E-9BFF3E79EB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B195F4-1A6D-43FB-9754-2EA7CFD0192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1346949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5800" y="4282765"/>
            <a:ext cx="7772400" cy="80682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7771" name="Group 13"/>
          <p:cNvGrpSpPr>
            <a:grpSpLocks noChangeAspect="1"/>
          </p:cNvGrpSpPr>
          <p:nvPr/>
        </p:nvGrpSpPr>
        <p:grpSpPr>
          <a:xfrm>
            <a:off x="7234238" y="4106863"/>
            <a:ext cx="914400" cy="914400"/>
            <a:chOff x="9685338" y="4460675"/>
            <a:chExt cx="1080904" cy="1080902"/>
          </a:xfrm>
        </p:grpSpPr>
        <p:sp>
          <p:nvSpPr>
            <p:cNvPr id="14" name="Oval 1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7780" name="Oval 1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7F0A01-F4E9-456E-B84F-6C02344C0BE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3763" y="4227513"/>
            <a:ext cx="895350" cy="639763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sz="2800" dirty="0">
                <a:latin typeface="Rockwell" panose="02060603020205020403" pitchFamily="18" charset="0"/>
              </a:rPr>
            </a:fld>
            <a:endParaRPr lang="en-US" sz="28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32AE63-3E0F-4918-BB1E-235ADB6AF49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917988"/>
            <a:ext cx="9144000" cy="1940011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9813" name="Group 10"/>
          <p:cNvGrpSpPr>
            <a:grpSpLocks noChangeAspect="1"/>
          </p:cNvGrpSpPr>
          <p:nvPr/>
        </p:nvGrpSpPr>
        <p:grpSpPr>
          <a:xfrm>
            <a:off x="633413" y="2430463"/>
            <a:ext cx="914400" cy="914400"/>
            <a:chOff x="9685338" y="4460675"/>
            <a:chExt cx="1080904" cy="1080902"/>
          </a:xfrm>
        </p:grpSpPr>
        <p:sp>
          <p:nvSpPr>
            <p:cNvPr id="12" name="Oval 1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9822" name="Oval 1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/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445250" y="6272213"/>
            <a:ext cx="1982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16FBCE-B3CF-4389-8383-E46A543663E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6713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113" y="2508250"/>
            <a:ext cx="890588" cy="7207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sz="2800" dirty="0">
                <a:latin typeface="Rockwell" panose="02060603020205020403" pitchFamily="18" charset="0"/>
              </a:rPr>
            </a:fld>
            <a:endParaRPr lang="en-US" sz="28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6FEA2F-9BE8-4ADB-ABA3-B00D5ED4B6F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6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5C5DCC-A7CD-4440-8557-50238A60ED38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97ABA5-DE3D-4D62-B8AC-1AEC90150C7A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7DFC7C-1CD7-494B-887B-3555434759B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27806" y="3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4933" name="Group 10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4942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107530-2A24-47D8-A6C9-70B2E2711185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CF9702-177C-4246-A661-21E4E0F3B36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27806" y="3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5957" name="Group 10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5965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3C7B85-7BDA-4686-8715-0E4DCF721449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DC9CE46-CD33-4D4C-A48C-F2610FA3DF1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1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E0B9CD-2688-4F70-9C3B-EA9CF2952599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35C97-BEFE-4B0D-92DD-43703E11150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defTabSz="4572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433C75-ADC7-4A8B-B107-F95FD99BA13D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BCF4E4-6D26-4BFE-B001-496BEF486FFC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0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C3E493-BC82-4CA5-9A78-175790923833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1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26C8EE-86D9-4753-8880-11F420E781EA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BAD030-96A6-437E-BC44-DF48050B279A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5DE0E4-4994-4EC8-8D75-D1771DD743C6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22CDB2-50A8-4831-9FE7-12D19C8B401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AA5C7AB-2C18-4C4E-BBCD-B99453544AAC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82035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5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53B0FF-1088-4D8F-8207-C2EA2BE787FA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1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6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918D48-5D9B-4CE5-A885-9F58948F5D3F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B95A34-514E-4FF7-A894-8DE57319FCA9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6DE207-8B77-4B06-9EEE-2F0CCB8067BD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C49DAEA-FDB9-4F35-8159-AE86C4EA99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CAA611-8ED1-47F4-BA38-86486F25FE5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A1BC53-CEF7-4FA9-AC31-8F0521462D7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82F630-1311-4308-9248-AE50A8D589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2F245A-9989-4C51-9E9A-C4A043CF41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26F01E-0C3D-4260-9AB3-16AED424F2F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20EEFF6-F6C8-44B2-841D-CD892757B5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40308C-9001-455A-9607-4086896BCAD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0A71080-B9B9-476A-8D81-48C3469A9C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49F35C-3214-4E56-90D2-50596EE4961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6D7909-0F03-4CE8-8C4D-E353CC555E7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1B4886-4A87-4363-87C6-348D3F54764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0FD4CE-2B9F-480A-BD9E-B75E7B32F1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764C55-0739-4E18-8B39-31DDB87E56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46429E1-CB3D-41F6-8A73-5195A2DBFE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5F6539-3A38-4AF3-B043-7DEDD52A0F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240139-8AF3-4ADC-9697-5E9622A0EDB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1D28C9-C0BE-4A46-8F58-219EC84FC7C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103DBC-0ADB-44B6-920E-AA28A402912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DA0D98C-1297-4BC6-B57D-CA1721AF78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4DB533C-7845-4DD6-8464-E14E85550E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FAA642-07F7-4388-9512-B9EA583438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2C22D2-0BB9-4D96-AA84-D4D0EE27013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743855-F548-4ACC-BBAF-26C8EED4D74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54DED6-9D25-4AEE-BE7D-481BFDDF61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78F855-93EB-4B5A-9776-5248E8F1B83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CB32D2-6881-4A55-BC80-0F0F5F69C4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D67CE5-2341-4D4C-BA0D-8A3271C578E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8CEEA-4FC6-422A-9999-948C3498F0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D264C57-1828-4F4A-9235-2E558F6CB8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1A78FEA-5DD6-4753-81DA-B49BAE04CE1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35D6B9-A811-4AF3-A7F9-AB3EC835A8B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D0A8E9-32EE-4FF4-9B83-076EC38B75F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4B3ABDA-F2CA-4A01-B7E0-F8E5B5E6A5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2443A0-B91F-44E4-87C4-A8992A52FC6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05FC50-540C-428E-B990-E250F05468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7608DB3-83DD-4375-9237-D040948645D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CDF115-820F-4E3A-9C58-E46022C7EC0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F0E08-6B79-4912-9AFE-D94FFD7CD29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4805EC1-DBCD-4E46-93FA-AA8E1000A93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F59F0F-9DE1-4F16-8012-E3A5EA7B18A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3413029-44C1-4680-B845-3BAA76A4E24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FCD497-32E7-49D1-BAB1-81D22AFA22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E25B2E-F450-4260-ADE5-C120EA6278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32DB8F-274A-4F07-9E95-10089E4006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AA8B9C-C19E-445E-BF55-AD24C5CB1A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D5DA1A5-D628-40CC-886F-AE5E339DBCA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60BAA9-932A-40B4-BCEC-C44C4BBEBD7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3257FE-020E-41D0-8A16-D0FB21D4A04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39150-52BE-4A07-8486-DC46FCE6869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52D991-0A8E-46E6-86E0-96EEA26E33D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50611-CCDC-4466-AA4F-C531141CC3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A90AAF-4DE2-42C7-A95E-98D47C0798D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CBDCD8-8969-432E-9D1A-67F2E35F4A2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34F94E-0476-46A3-9018-81451ED9402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21D023-69A1-4123-8441-85A1289CF4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69F8CC-086F-448C-9BF6-3EF87D2458E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B63271-92D2-4889-A676-9176CBEB09A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9AECA79-AF8A-4A29-B4C1-BF76ED69E1C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DEC4CF-6B31-4708-809C-15119E770CC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5C5B74-7B65-4B9C-A9EA-B5AE087F7B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B4E459-EDE1-452C-BF67-2CE93BFE214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8E8283-4A72-45D3-91B8-011EC968781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736BF1-6612-42C9-98C8-2AB00CD3BB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A6EEC2A-971D-4615-A63A-D6E2E39490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71A8B5-E638-4751-BBBE-D2D048916F2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2D112B-D45B-4DFC-8C22-8202790B01D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353F56-FB41-45AC-935D-5C52F231B4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A40B41-A87F-44AE-90C6-910C2F7FF5C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3C5FFD-0D46-41D3-885C-BFA6F95F5F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719F99F-7CF5-4893-8348-9C656A26C95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4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237E07-8061-4799-ADCE-477D9C3B489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EAA731-127B-4834-A19B-A41D665CEA3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3346FC-3BF9-4E03-8B56-23592FEF3C3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975F95-821A-4430-84DA-E23DF3554DD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1CECB0-D6E0-4E9E-83AC-539278B10C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08C06-C71D-4D10-A96E-CD231DD74B8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ACAB1F6-3844-4973-B6DC-BBEEF0E36CD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F69D91-B2B5-4D14-8240-3E1857BD9D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6ECA49-8790-450C-BAF7-4812202F056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B60452-54C2-4D58-8346-26CCE5789F2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7FE1F-9A16-4208-910A-1F026CAE979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7D2AFF-51A8-4014-9184-9B99503BC72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E6FE34-DBA0-41E4-B61D-E57E5DFEC9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Char char="•"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904AA-4848-43F2-8667-C5AC6531CC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9E3507D-6CD6-436A-A00B-DAACFBB003B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B3983F-BEC4-4DD3-8917-2C7A2A53DB9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EFAD8B-4C49-476F-AA4A-5F508A1D378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43AA74-5802-4F4B-9AEB-7DD1DC23DF78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A1F586-DB33-4A15-A505-DA164A60402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5DA02A-0FC7-4A5F-B658-E9AD9CBF2F7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51B591-CB02-4D66-A214-CF3496D89C1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647B34C-E5F3-41E4-98C0-FE75EDF9687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C42EE1-974E-49B9-90F4-21A7D031F57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DDEE1FC-69CF-4441-A2A6-965C9E9B48A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7383C-B665-4B32-B76E-565501F8904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23FA69-3821-4DFD-A300-D18D33ABD66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FDA994-A663-4C89-AF68-5D56B6C59E5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32F86C7-133C-471D-84C4-3C78ED27C4C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8DE8D2-E3C5-4788-96CE-CF62866A128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F667CB-242A-4181-8CEA-42E2B2CE7FD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0725F1-B215-46B9-AA10-3B15B89FFE7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6F73D0-B20F-4468-B5F0-AEF7A8C9723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EB57FC-B47B-48A3-B31D-875D12A32E0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1FF0374-732F-47DC-BA62-F49E2A0B277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BCCDED-2982-4B28-BB3F-C6179AC38A9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A75B82-11B3-419B-A3A4-4C30198498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085A05-8D85-46C9-8C11-1F0B0B55B41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8A09FF-B46D-4AF1-9DF4-E6877C57ABB8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1E7F2A-F5B6-4424-A455-B6825C7A99F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F8AE6-2ABD-4898-8AC0-A91C4522138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3C5E3F2-4104-4056-AF06-A4D0D30F8C0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5B5D2-A0B6-4EA3-9F5A-E5AF939CF19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640151-E62F-4441-BD29-8C01B0C545BE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9C81D8-0435-4CD6-A97C-83EC4B2B255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8221B0-9025-4C47-8869-F41E3076CDB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E6490D-E247-431B-958B-EB4A9172CE1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802443-8D73-4564-8FA3-BEFF2A1D80C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6DA383-56B6-4C6D-82A4-159E6CF3A3A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FBD409-8358-48D0-B852-7F13CDC14F6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F5726A-3B89-4A83-9B7C-D8DEA8269D4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029B60-8892-49B7-A086-F4C53284C1C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A11332-18A3-4FA4-8E0A-C54D486D90E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597335-7320-47FF-A78F-F27D8686B30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51C8F1-947B-4F0A-AFCE-EDC507C7E22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4773CA-FCE2-48D1-A95E-2BC4886004F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1758AE-A7D3-40DE-B45A-FA32570A44C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CFAA7F-897E-4A81-8667-99496E592548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84C635-6781-45CF-8298-4996E61597E6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C1FA2D-AE4E-459D-AD77-14C19B4E2E6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BD801DB-AA77-4BE8-92E2-922D18C003A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CA4C9B-5A01-4AB6-9378-18C44C7CB4B9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5AD77-EEF2-412E-A97C-FA36B3BD746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5704CE-1D3F-47EA-924E-82A026E8AC0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5D7EC3-1F66-4106-9B24-7669258F1E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AD541-64B9-4A87-8245-E993C0068046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219574-678A-4429-A7B9-EDB7F1387FC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26EA369-9020-464F-A498-964F314DD71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23B23F-032E-49DB-97AC-DDE3144870D7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8638C5-0E75-4C8B-95AE-FF247C7CF78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8D099F-2117-4D02-8DDF-4ECD97B4F5EC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FB8A46-3A5E-46BF-BFAA-5CB188AAA0B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9295F99-1787-4854-A3D2-38A4B4267E5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7C2B21-3B10-4222-B43F-942090613E6F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A89041-FDCF-46C5-9131-912EFFA7024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FD7745-2AF6-45BD-8ED4-714F81106711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2531A7B-B32A-468B-B6B7-9A60254C8FE2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C70CC5-39E2-4A6E-9133-A02CA2FADDB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52B5D-0F2E-43FB-8C44-F51B2BEDFBDB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335581-87D6-497B-A03D-94D447886FF3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BC5B24-EA2A-4E57-B91B-3A379F88924D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28B93E-4AFD-40FA-801E-BACA724CE326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vi-VN" altLang="x-none" dirty="0">
                <a:latin typeface="Arial" panose="020B0604020202020204" pitchFamily="34" charset="0"/>
              </a:rPr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4649FE-F017-4C83-96C5-4CD8A985422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A8FE84D-DAD1-47FE-AA61-E7FBE0A325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A4621-91EA-459D-953F-276370A4A1D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91CCF-C74B-40E0-ADEA-5C5BA9B105A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128D0A-F874-4992-A1DB-17897E69B5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78F693-D0DF-42D1-8CEE-0192854F96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4A4BB0D-A8E1-45FE-9A42-24F9D065BA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68DEC66-02B9-4624-B0EC-913CE1F622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00EFE4-F98E-4062-9487-46D24A3BEC2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C656EC-9DC4-4B69-85F8-35FD72B935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F08EFB-C39D-4B20-9F62-34E412297B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1346949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5800" y="4282765"/>
            <a:ext cx="7772400" cy="80682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4219" name="Group 13"/>
          <p:cNvGrpSpPr>
            <a:grpSpLocks noChangeAspect="1"/>
          </p:cNvGrpSpPr>
          <p:nvPr/>
        </p:nvGrpSpPr>
        <p:grpSpPr>
          <a:xfrm>
            <a:off x="7234238" y="4106863"/>
            <a:ext cx="914400" cy="914400"/>
            <a:chOff x="9685338" y="4460675"/>
            <a:chExt cx="1080904" cy="1080902"/>
          </a:xfrm>
        </p:grpSpPr>
        <p:sp>
          <p:nvSpPr>
            <p:cNvPr id="14" name="Oval 1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4228" name="Oval 15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8CF5298-9CD5-4667-9BB6-D64D04F46B5F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3763" y="4227513"/>
            <a:ext cx="895350" cy="639763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sz="2800" dirty="0">
                <a:latin typeface="Rockwell" panose="02060603020205020403" pitchFamily="18" charset="0"/>
              </a:rPr>
            </a:fld>
            <a:endParaRPr lang="en-US" sz="28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6D3D84F-732E-4925-95D3-59FE4D8DBBA3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917988"/>
            <a:ext cx="9144000" cy="1940011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6261" name="Group 10"/>
          <p:cNvGrpSpPr>
            <a:grpSpLocks noChangeAspect="1"/>
          </p:cNvGrpSpPr>
          <p:nvPr/>
        </p:nvGrpSpPr>
        <p:grpSpPr>
          <a:xfrm>
            <a:off x="633413" y="2430463"/>
            <a:ext cx="914400" cy="914400"/>
            <a:chOff x="9685338" y="4460675"/>
            <a:chExt cx="1080904" cy="1080902"/>
          </a:xfrm>
        </p:grpSpPr>
        <p:sp>
          <p:nvSpPr>
            <p:cNvPr id="12" name="Oval 1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6270" name="Oval 1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/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445250" y="6272213"/>
            <a:ext cx="1982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6DC9E2-73E7-470F-949D-BD2E6B5CF6E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6713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113" y="2508250"/>
            <a:ext cx="890588" cy="7207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sz="2800" dirty="0">
                <a:latin typeface="Rockwell" panose="02060603020205020403" pitchFamily="18" charset="0"/>
              </a:rPr>
            </a:fld>
            <a:endParaRPr lang="en-US" sz="2800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790F19F-ABD2-430D-B517-E6AFAB9CC998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6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ADCA8F-0686-4504-9CD0-64C98AE41CC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6F8C55-3799-491F-AAFF-1C13FA11155E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34817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95AA41-8309-46DB-BACB-B142FBF5B3F7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27806" y="3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1381" name="Group 10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1390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E7920A7-5F0C-4629-BC9A-EA0CE2725B8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27806" y="3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2405" name="Group 10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2413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/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CA2919-4193-4F19-ACF8-60378555865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EDF4F6-C520-4B95-A33F-BF58A3F425E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1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B3DB536-16DB-4E8D-BA89-BEE909432164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ctr">
              <a:buNone/>
            </a:pPr>
            <a:fld id="{9A0DB2DC-4C9A-4742-B13C-FB6460FD3503}" type="slidenum">
              <a:rPr lang="en-US" dirty="0">
                <a:latin typeface="Rockwell" panose="02060603020205020403" pitchFamily="18" charset="0"/>
              </a:rPr>
            </a:fld>
            <a:endParaRPr lang="en-US" dirty="0">
              <a:latin typeface="Rockwell" panose="02060603020205020403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5" Type="http://schemas.openxmlformats.org/officeDocument/2006/relationships/theme" Target="../theme/theme11.xml"/><Relationship Id="rId14" Type="http://schemas.openxmlformats.org/officeDocument/2006/relationships/image" Target="../media/image3.png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2.xml"/><Relationship Id="rId78" Type="http://schemas.openxmlformats.org/officeDocument/2006/relationships/theme" Target="../theme/theme13.xml"/><Relationship Id="rId77" Type="http://schemas.openxmlformats.org/officeDocument/2006/relationships/slideLayout" Target="../slideLayouts/slideLayout211.xml"/><Relationship Id="rId76" Type="http://schemas.openxmlformats.org/officeDocument/2006/relationships/slideLayout" Target="../slideLayouts/slideLayout210.xml"/><Relationship Id="rId75" Type="http://schemas.openxmlformats.org/officeDocument/2006/relationships/slideLayout" Target="../slideLayouts/slideLayout209.xml"/><Relationship Id="rId74" Type="http://schemas.openxmlformats.org/officeDocument/2006/relationships/slideLayout" Target="../slideLayouts/slideLayout208.xml"/><Relationship Id="rId73" Type="http://schemas.openxmlformats.org/officeDocument/2006/relationships/slideLayout" Target="../slideLayouts/slideLayout207.xml"/><Relationship Id="rId72" Type="http://schemas.openxmlformats.org/officeDocument/2006/relationships/slideLayout" Target="../slideLayouts/slideLayout206.xml"/><Relationship Id="rId71" Type="http://schemas.openxmlformats.org/officeDocument/2006/relationships/slideLayout" Target="../slideLayouts/slideLayout205.xml"/><Relationship Id="rId70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41.xml"/><Relationship Id="rId69" Type="http://schemas.openxmlformats.org/officeDocument/2006/relationships/slideLayout" Target="../slideLayouts/slideLayout203.xml"/><Relationship Id="rId68" Type="http://schemas.openxmlformats.org/officeDocument/2006/relationships/slideLayout" Target="../slideLayouts/slideLayout202.xml"/><Relationship Id="rId67" Type="http://schemas.openxmlformats.org/officeDocument/2006/relationships/slideLayout" Target="../slideLayouts/slideLayout201.xml"/><Relationship Id="rId66" Type="http://schemas.openxmlformats.org/officeDocument/2006/relationships/slideLayout" Target="../slideLayouts/slideLayout200.xml"/><Relationship Id="rId65" Type="http://schemas.openxmlformats.org/officeDocument/2006/relationships/slideLayout" Target="../slideLayouts/slideLayout199.xml"/><Relationship Id="rId64" Type="http://schemas.openxmlformats.org/officeDocument/2006/relationships/slideLayout" Target="../slideLayouts/slideLayout198.xml"/><Relationship Id="rId63" Type="http://schemas.openxmlformats.org/officeDocument/2006/relationships/slideLayout" Target="../slideLayouts/slideLayout197.xml"/><Relationship Id="rId62" Type="http://schemas.openxmlformats.org/officeDocument/2006/relationships/slideLayout" Target="../slideLayouts/slideLayout196.xml"/><Relationship Id="rId61" Type="http://schemas.openxmlformats.org/officeDocument/2006/relationships/slideLayout" Target="../slideLayouts/slideLayout195.xml"/><Relationship Id="rId60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93.xml"/><Relationship Id="rId58" Type="http://schemas.openxmlformats.org/officeDocument/2006/relationships/slideLayout" Target="../slideLayouts/slideLayout192.xml"/><Relationship Id="rId57" Type="http://schemas.openxmlformats.org/officeDocument/2006/relationships/slideLayout" Target="../slideLayouts/slideLayout191.xml"/><Relationship Id="rId56" Type="http://schemas.openxmlformats.org/officeDocument/2006/relationships/slideLayout" Target="../slideLayouts/slideLayout190.xml"/><Relationship Id="rId55" Type="http://schemas.openxmlformats.org/officeDocument/2006/relationships/slideLayout" Target="../slideLayouts/slideLayout189.xml"/><Relationship Id="rId54" Type="http://schemas.openxmlformats.org/officeDocument/2006/relationships/slideLayout" Target="../slideLayouts/slideLayout188.xml"/><Relationship Id="rId53" Type="http://schemas.openxmlformats.org/officeDocument/2006/relationships/slideLayout" Target="../slideLayouts/slideLayout187.xml"/><Relationship Id="rId52" Type="http://schemas.openxmlformats.org/officeDocument/2006/relationships/slideLayout" Target="../slideLayouts/slideLayout186.xml"/><Relationship Id="rId51" Type="http://schemas.openxmlformats.org/officeDocument/2006/relationships/slideLayout" Target="../slideLayouts/slideLayout185.xml"/><Relationship Id="rId50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39.xml"/><Relationship Id="rId49" Type="http://schemas.openxmlformats.org/officeDocument/2006/relationships/slideLayout" Target="../slideLayouts/slideLayout183.xml"/><Relationship Id="rId48" Type="http://schemas.openxmlformats.org/officeDocument/2006/relationships/slideLayout" Target="../slideLayouts/slideLayout182.xml"/><Relationship Id="rId47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180.xml"/><Relationship Id="rId45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177.xml"/><Relationship Id="rId42" Type="http://schemas.openxmlformats.org/officeDocument/2006/relationships/slideLayout" Target="../slideLayouts/slideLayout176.xml"/><Relationship Id="rId41" Type="http://schemas.openxmlformats.org/officeDocument/2006/relationships/slideLayout" Target="../slideLayouts/slideLayout175.xml"/><Relationship Id="rId4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38.xml"/><Relationship Id="rId39" Type="http://schemas.openxmlformats.org/officeDocument/2006/relationships/slideLayout" Target="../slideLayouts/slideLayout173.xml"/><Relationship Id="rId38" Type="http://schemas.openxmlformats.org/officeDocument/2006/relationships/slideLayout" Target="../slideLayouts/slideLayout172.xml"/><Relationship Id="rId37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0.xml"/><Relationship Id="rId35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65.xml"/><Relationship Id="rId30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13.xml"/><Relationship Id="rId13" Type="http://schemas.openxmlformats.org/officeDocument/2006/relationships/theme" Target="../theme/theme1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5" Type="http://schemas.openxmlformats.org/officeDocument/2006/relationships/theme" Target="../theme/theme9.xml"/><Relationship Id="rId14" Type="http://schemas.openxmlformats.org/officeDocument/2006/relationships/image" Target="../media/image3.png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0A3BE6-998C-45F6-8C16-7344491894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DD34757-0CBE-4435-B498-47367E31045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defTabSz="45720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/>
      <p:grpSp>
        <p:nvGrpSpPr>
          <p:cNvPr id="11266" name="Group 11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275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0900"/>
            <a:ext cx="7772400" cy="4051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35C97-BEFE-4B0D-92DD-43703E11150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FFFFF"/>
                </a:solidFill>
                <a:latin typeface="Rockwell" panose="02060603020205020403" pitchFamily="18" charset="0"/>
              </a:defRPr>
            </a:lvl1pPr>
          </a:lstStyle>
          <a:p>
            <a:pPr lvl="0" defTabSz="4572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880" indent="-18288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205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>
          <a:xfrm>
            <a:off x="228600" y="182563"/>
            <a:ext cx="4114800" cy="762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8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5C2509-0068-42E6-A92D-23F38754CC17}" type="datetimeFigureOut"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038"/>
            <a:ext cx="1447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6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038"/>
            <a:ext cx="10668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 lvl="0" defTabSz="45720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711C980-F9FA-4C7A-B278-24478692CA4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</a:rPr>
            </a:fld>
            <a:endParaRPr lang="en-US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  <p:sldLayoutId id="2147483852" r:id="rId58"/>
    <p:sldLayoutId id="2147483853" r:id="rId59"/>
    <p:sldLayoutId id="2147483854" r:id="rId60"/>
    <p:sldLayoutId id="2147483855" r:id="rId61"/>
    <p:sldLayoutId id="2147483856" r:id="rId62"/>
    <p:sldLayoutId id="2147483857" r:id="rId63"/>
    <p:sldLayoutId id="2147483858" r:id="rId64"/>
    <p:sldLayoutId id="2147483859" r:id="rId65"/>
    <p:sldLayoutId id="2147483860" r:id="rId66"/>
    <p:sldLayoutId id="2147483861" r:id="rId67"/>
    <p:sldLayoutId id="2147483862" r:id="rId68"/>
    <p:sldLayoutId id="2147483863" r:id="rId69"/>
    <p:sldLayoutId id="2147483864" r:id="rId70"/>
    <p:sldLayoutId id="2147483865" r:id="rId71"/>
    <p:sldLayoutId id="2147483866" r:id="rId72"/>
    <p:sldLayoutId id="2147483867" r:id="rId73"/>
    <p:sldLayoutId id="2147483868" r:id="rId74"/>
    <p:sldLayoutId id="2147483869" r:id="rId75"/>
    <p:sldLayoutId id="2147483870" r:id="rId76"/>
    <p:sldLayoutId id="2147483871" r:id="rId7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E55960-699E-4008-A2B4-901765A12EA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ED8811-8956-44BF-AED9-1C04F7EE3ED0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2F6697-3C9D-4105-BB02-9243513EA26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C3F7322-74EE-4980-AE75-2756CA03AEF6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0CFA4A4-6B1A-4D08-9D2E-771EFE774125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A58EA-A93E-4152-B001-2868A846842A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lang="vi-VN" altLang="x-none" dirty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lang="vi-VN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6088847-9CA7-445B-8535-5A8BB6A785B4}" type="datetimeFigureOut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altLang="x-none" dirty="0"/>
            </a:fld>
            <a:endParaRPr lang="vi-VN" altLang="x-none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819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1B0E6A-B10F-4B7B-8FE5-8422B75C096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/>
      <p:grpSp>
        <p:nvGrpSpPr>
          <p:cNvPr id="9218" name="Group 11"/>
          <p:cNvGrpSpPr/>
          <p:nvPr/>
        </p:nvGrpSpPr>
        <p:grpSpPr>
          <a:xfrm>
            <a:off x="8523288" y="6254750"/>
            <a:ext cx="392112" cy="393700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227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lvl="0" eaLnBrk="1" hangingPunct="1"/>
              <a:endParaRPr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0900"/>
            <a:ext cx="7772400" cy="40513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813" y="6272213"/>
            <a:ext cx="2454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3ABB0C-450D-4F20-BAA1-34FFAE4D17A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34817">
                    <a:lumMod val="50000"/>
                  </a:srgbClr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213"/>
            <a:ext cx="4745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D34817">
                    <a:lumMod val="50000"/>
                  </a:srgbClr>
                </a:solidFill>
                <a:latin typeface="Rockwell" panose="02060603020205020403"/>
                <a:cs typeface="+mn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34817">
                  <a:lumMod val="50000"/>
                </a:srgbClr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600" y="6272213"/>
            <a:ext cx="479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FFFFFF"/>
                </a:solidFill>
                <a:latin typeface="Rockwell" panose="02060603020205020403" pitchFamily="18" charset="0"/>
              </a:defRPr>
            </a:lvl1pPr>
          </a:lstStyle>
          <a:p>
            <a:pPr lvl="0" defTabSz="45720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880" indent="-18288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205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880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24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7.xml"/><Relationship Id="rId2" Type="http://schemas.openxmlformats.org/officeDocument/2006/relationships/hyperlink" Target="https://www.youtube.com/watch?v=Xv7L3sXit7M" TargetMode="Externa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1.xml"/><Relationship Id="rId5" Type="http://schemas.openxmlformats.org/officeDocument/2006/relationships/audio" Target="../media/audio1.wav"/><Relationship Id="rId4" Type="http://schemas.openxmlformats.org/officeDocument/2006/relationships/image" Target="../media/image32.png"/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7" Type="http://schemas.openxmlformats.org/officeDocument/2006/relationships/image" Target="../media/image37.GIF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7" Type="http://schemas.openxmlformats.org/officeDocument/2006/relationships/image" Target="../media/image37.GIF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01.xml"/><Relationship Id="rId7" Type="http://schemas.openxmlformats.org/officeDocument/2006/relationships/image" Target="../media/image37.GIF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01.xml"/><Relationship Id="rId7" Type="http://schemas.openxmlformats.org/officeDocument/2006/relationships/image" Target="../media/image37.GIF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2.xml"/><Relationship Id="rId2" Type="http://schemas.openxmlformats.org/officeDocument/2006/relationships/image" Target="../media/image13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1426" name="Title 1"/>
          <p:cNvSpPr>
            <a:spLocks noGrp="1"/>
          </p:cNvSpPr>
          <p:nvPr>
            <p:ph type="title"/>
          </p:nvPr>
        </p:nvSpPr>
        <p:spPr>
          <a:xfrm>
            <a:off x="457200" y="180975"/>
            <a:ext cx="8229600" cy="1143000"/>
          </a:xfrm>
        </p:spPr>
        <p:txBody>
          <a:bodyPr vert="horz" wrap="square" lIns="91440" tIns="45720" rIns="91440" bIns="45720" anchor="ctr" anchorCtr="0"/>
          <a:p>
            <a:r>
              <a:rPr lang="en-US" alt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</a:t>
            </a:r>
            <a:endParaRPr lang="en-US" altLang="en-US" sz="7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1427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600200"/>
            <a:ext cx="5105400" cy="4505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0642" name="Rectangle 3"/>
          <p:cNvSpPr/>
          <p:nvPr/>
        </p:nvSpPr>
        <p:spPr>
          <a:xfrm>
            <a:off x="3429000" y="287338"/>
            <a:ext cx="3087688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40643" name="Table 240642"/>
          <p:cNvGraphicFramePr/>
          <p:nvPr/>
        </p:nvGraphicFramePr>
        <p:xfrm>
          <a:off x="0" y="1716088"/>
          <a:ext cx="9144000" cy="5118100"/>
        </p:xfrm>
        <a:graphic>
          <a:graphicData uri="http://schemas.openxmlformats.org/drawingml/2006/table">
            <a:tbl>
              <a:tblPr/>
              <a:tblGrid>
                <a:gridCol w="1752600"/>
                <a:gridCol w="4152900"/>
                <a:gridCol w="3238500"/>
              </a:tblGrid>
              <a:tr h="841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2393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giáo dục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1882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sự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52600" y="2559050"/>
            <a:ext cx="4057650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Thi hành chính sách giáo dục bắt buộc, chú trọng nội dung khoa học - kĩ thuật trong chương trình giảng dạy.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- Cử học sinh ưu tú du học ở phương Tây.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2950" y="2468563"/>
            <a:ext cx="3321050" cy="2489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Nâng cao dân trí; đ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tạo nhân lực; bồi dưỡng nhân t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cho đất nước.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sở, động lực quan trọng để để phát triển kinh tế - xã hội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5054600"/>
            <a:ext cx="4070350" cy="1673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Tổ chức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huấn luyện quân đội theo kiểu phương Tây, thực hiện chế độ nghĩa vụ thay cho chế độ trưng binh.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0438" y="5356225"/>
            <a:ext cx="2447925" cy="882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Hiện đại hóa quân đội.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240665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-85725"/>
            <a:ext cx="1949450" cy="173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166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813" y="1831975"/>
            <a:ext cx="2589212" cy="407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单圆角矩形 1"/>
          <p:cNvSpPr>
            <a:spLocks noChangeAspect="1"/>
          </p:cNvSpPr>
          <p:nvPr/>
        </p:nvSpPr>
        <p:spPr>
          <a:xfrm>
            <a:off x="2219325" y="149225"/>
            <a:ext cx="4673600" cy="1593850"/>
          </a:xfrm>
          <a:prstGeom prst="snip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Microsoft YaHei" panose="020B0503020204020204" charset="-122"/>
              <a:cs typeface="+mn-cs"/>
            </a:endParaRPr>
          </a:p>
        </p:txBody>
      </p:sp>
      <p:pic>
        <p:nvPicPr>
          <p:cNvPr id="241668" name="Picture 4" descr="Hình ảnh Cam Báo Thức đồng Hồ Hoạt Hình Minh Họa Vẽ Tay đồng Hồ Báo Thức  Minh Họa Trân Trọng Thời Gian Minh Họa PNG , đồng Hồ Báo Thức Clipart,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3" y="23813"/>
            <a:ext cx="1128712" cy="180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1669" name="Rectangle 3"/>
          <p:cNvSpPr/>
          <p:nvPr/>
        </p:nvSpPr>
        <p:spPr>
          <a:xfrm>
            <a:off x="2719388" y="469900"/>
            <a:ext cx="3087687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loud Callout 9"/>
          <p:cNvSpPr/>
          <p:nvPr/>
        </p:nvSpPr>
        <p:spPr>
          <a:xfrm>
            <a:off x="3043238" y="1743075"/>
            <a:ext cx="5110163" cy="4124325"/>
          </a:xfrm>
          <a:prstGeom prst="cloudCallout">
            <a:avLst>
              <a:gd name="adj1" fmla="val -20081"/>
              <a:gd name="adj2" fmla="val 82839"/>
            </a:avLst>
          </a:prstGeom>
          <a:solidFill>
            <a:srgbClr val="A5C249">
              <a:lumMod val="20000"/>
              <a:lumOff val="8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p>
            <a:pPr algn="ctr">
              <a:buNone/>
            </a:pPr>
            <a:r>
              <a:rPr lang="vi-VN" altLang="x-none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1. Căn cứ vào đâu để khẳng định cuộc duy tân Minh Trị là cuộc cách mạng tư sản?</a:t>
            </a:r>
            <a:endParaRPr lang="vi-VN" altLang="x-none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vi-VN" altLang="x-none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2. Cuộc duy tân Minh Trị có ý nghĩa gì?</a:t>
            </a:r>
            <a:endParaRPr lang="vi-VN" altLang="x-none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单圆角矩形 1"/>
          <p:cNvSpPr>
            <a:spLocks noChangeAspect="1"/>
          </p:cNvSpPr>
          <p:nvPr/>
        </p:nvSpPr>
        <p:spPr>
          <a:xfrm>
            <a:off x="2219325" y="149225"/>
            <a:ext cx="4673600" cy="1401763"/>
          </a:xfrm>
          <a:prstGeom prst="snip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Microsoft YaHei" panose="020B0503020204020204" charset="-122"/>
              <a:cs typeface="+mn-cs"/>
            </a:endParaRPr>
          </a:p>
        </p:txBody>
      </p:sp>
      <p:pic>
        <p:nvPicPr>
          <p:cNvPr id="242691" name="Picture 4" descr="Hình ảnh Cam Báo Thức đồng Hồ Hoạt Hình Minh Họa Vẽ Tay đồng Hồ Báo Thức  Minh Họa Trân Trọng Thời Gian Minh Họa PNG , đồng Hồ Báo Thức Clipart,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0063" y="23813"/>
            <a:ext cx="1128712" cy="180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2692" name="Rectangle 3"/>
          <p:cNvSpPr/>
          <p:nvPr/>
        </p:nvSpPr>
        <p:spPr>
          <a:xfrm>
            <a:off x="2719388" y="469900"/>
            <a:ext cx="3087687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phút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269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-130175"/>
            <a:ext cx="1674813" cy="25130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047750" y="1924050"/>
            <a:ext cx="4957763" cy="1220788"/>
            <a:chOff x="3352799" y="785810"/>
            <a:chExt cx="5583555" cy="1266827"/>
          </a:xfrm>
        </p:grpSpPr>
        <p:sp>
          <p:nvSpPr>
            <p:cNvPr id="4" name="Rectangle: Rounded Corners 5"/>
            <p:cNvSpPr/>
            <p:nvPr/>
          </p:nvSpPr>
          <p:spPr>
            <a:xfrm>
              <a:off x="4410076" y="923923"/>
              <a:ext cx="4526278" cy="1089224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p>
              <a:pPr algn="ctr">
                <a:buNone/>
              </a:pPr>
              <a:r>
                <a:rPr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 quyền phong kiến chuyển sang quý tộc tư sản hóa </a:t>
              </a:r>
              <a:endPara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42713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2799" y="785810"/>
              <a:ext cx="853166" cy="126682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636588" y="3394075"/>
            <a:ext cx="5430837" cy="1404938"/>
            <a:chOff x="3352799" y="785810"/>
            <a:chExt cx="6172202" cy="1266827"/>
          </a:xfrm>
        </p:grpSpPr>
        <p:sp>
          <p:nvSpPr>
            <p:cNvPr id="13" name="Rectangle: Rounded Corners 5"/>
            <p:cNvSpPr/>
            <p:nvPr/>
          </p:nvSpPr>
          <p:spPr>
            <a:xfrm>
              <a:off x="4410076" y="923924"/>
              <a:ext cx="5114925" cy="990601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2709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799" y="785810"/>
              <a:ext cx="1266827" cy="126682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1754188" y="3514725"/>
            <a:ext cx="4313237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cải cách Âu hóa mang tính chất tư sản 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225" y="4799013"/>
            <a:ext cx="6203950" cy="2058987"/>
            <a:chOff x="3352799" y="785810"/>
            <a:chExt cx="6172202" cy="1266827"/>
          </a:xfrm>
        </p:grpSpPr>
        <p:sp>
          <p:nvSpPr>
            <p:cNvPr id="21" name="Rectangle: Rounded Corners 5"/>
            <p:cNvSpPr/>
            <p:nvPr/>
          </p:nvSpPr>
          <p:spPr>
            <a:xfrm>
              <a:off x="4410076" y="923924"/>
              <a:ext cx="5114925" cy="990601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glow rad="101600">
                <a:srgbClr val="ED7D31">
                  <a:satMod val="175000"/>
                  <a:alpha val="40000"/>
                </a:srgbClr>
              </a:glo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42705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799" y="785810"/>
              <a:ext cx="1266827" cy="126682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220788" y="4976813"/>
            <a:ext cx="5103812" cy="1366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cách do liên minh quý tộc- tư sản tiến h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từ trên xuống, động lực cách mạng đông đảo quần chúng nhân dân.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3" name="Arrow: Right 22"/>
          <p:cNvSpPr/>
          <p:nvPr/>
        </p:nvSpPr>
        <p:spPr>
          <a:xfrm>
            <a:off x="6226175" y="3986213"/>
            <a:ext cx="401638" cy="4826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62800" y="371475"/>
            <a:ext cx="1554163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sz="3600" b="1" dirty="0">
              <a:solidFill>
                <a:srgbClr val="4472C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7813" y="1571625"/>
            <a:ext cx="2516188" cy="52625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p>
            <a:pPr>
              <a:buNone/>
            </a:pP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Mở đường cho chủ nghĩa tư bản phát triển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Đưa Nhật Bản trở th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một nước có nền kinh tế công, thương nghiệp phát triển nhất Châu Á, giữ vững được độc lập chủ quyền trước l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sóng xâm lược của đế quốc phương tây.</a:t>
            </a:r>
            <a:endParaRPr lang="vi-VN" altLang="x-none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 animBg="1"/>
      <p:bldP spid="24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3714" name="TextBox 6"/>
          <p:cNvSpPr txBox="1"/>
          <p:nvPr/>
        </p:nvSpPr>
        <p:spPr>
          <a:xfrm>
            <a:off x="128588" y="98425"/>
            <a:ext cx="6767512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2.Sự hình th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chủ nghĩa đế quốc Nhật Bản cuối thế kỉ XIX đầu thế kỉ XX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8" name="Picture 2" descr="Học Sinh Học Hoạt Hình Hình ảnh PNG | Vector Và Các Tập Tin PSD | Tải Về  Miễn Phí Trên Pngtr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8" y="4419600"/>
            <a:ext cx="1885950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loud Callout 9"/>
          <p:cNvSpPr/>
          <p:nvPr/>
        </p:nvSpPr>
        <p:spPr>
          <a:xfrm>
            <a:off x="49213" y="1311275"/>
            <a:ext cx="7799388" cy="3276600"/>
          </a:xfrm>
          <a:prstGeom prst="cloudCallout">
            <a:avLst>
              <a:gd name="adj1" fmla="val -20081"/>
              <a:gd name="adj2" fmla="val 82839"/>
            </a:avLst>
          </a:prstGeom>
          <a:solidFill>
            <a:srgbClr val="A5C249">
              <a:lumMod val="20000"/>
              <a:lumOff val="8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p>
            <a:pPr algn="ctr">
              <a:buNone/>
            </a:pPr>
            <a:r>
              <a:rPr lang="vi-VN" altLang="x-none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Nêu những biểu hiện của sự hình thành chủ nghĩa đế quốc ở Nhật Bản cuối thế kỉ XIX- đầu thế kỉ XX?</a:t>
            </a:r>
            <a:endParaRPr lang="vi-VN" altLang="x-none" sz="2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4738" name="Rectangle 3"/>
          <p:cNvSpPr/>
          <p:nvPr/>
        </p:nvSpPr>
        <p:spPr>
          <a:xfrm>
            <a:off x="228600" y="228600"/>
            <a:ext cx="8534400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2.Sự hình th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chủ nghĩa đế quốc Nhật Bản cuối thế kỉ XIX đầu thế kỉ XX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244739" name="Rectangle 4"/>
          <p:cNvSpPr/>
          <p:nvPr/>
        </p:nvSpPr>
        <p:spPr>
          <a:xfrm>
            <a:off x="228600" y="1447800"/>
            <a:ext cx="8229600" cy="5543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Nhiều công ti độc quyền xuất hiện giữa vai trò to lớn, bao trùm lên đời sống kinh tế, chính trị của nước Nhật: Mit-xưi, Mit-su-bi-si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sz="2800" b="1" dirty="0">
              <a:latin typeface="Calibri" panose="020F0502020204030204" pitchFamily="34" charset="0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buChar char="-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thi h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nhiều chính sách xâm lược v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trướng: chiến tranh Trung – Nhật (1894 – 1895), chiến tranh Nga- Nhật (1904-1905). Thuộc địa của đế quốc Nhật B</a:t>
            </a:r>
            <a:r>
              <a:rPr lang="vi-VN" alt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mở rộng ra bán đảo Liêu Đông, phía nam đảo Sa-kha-lin, Đ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Loan, cảng Lữ Thuận, Sơn Đông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=&gt; </a:t>
            </a:r>
            <a:r>
              <a:rPr lang="vi-VN" altLang="x-none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Đầu thế kỉ XX Nhật Bản trở thành đế quốc hùng mạnh ở Châu Á</a:t>
            </a:r>
            <a:endParaRPr sz="2800" b="1" u="sng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24474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200" y="381000"/>
            <a:ext cx="1295400" cy="137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62" name="TextBox 6"/>
          <p:cNvSpPr txBox="1"/>
          <p:nvPr/>
        </p:nvSpPr>
        <p:spPr>
          <a:xfrm>
            <a:off x="128588" y="98425"/>
            <a:ext cx="6767512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2.Sự hình th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chủ nghĩa đế quốc Nhật Bản cuối thế kỉ XIX đầu thế kỉ XX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8" name="Picture 2" descr="Học Sinh Học Hoạt Hình Hình ảnh PNG | Vector Và Các Tập Tin PSD | Tải Về  Miễn Phí Trên Pngtr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8" y="4419600"/>
            <a:ext cx="1885950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Cloud Callout 9"/>
          <p:cNvSpPr/>
          <p:nvPr/>
        </p:nvSpPr>
        <p:spPr>
          <a:xfrm>
            <a:off x="0" y="990600"/>
            <a:ext cx="4800600" cy="3733800"/>
          </a:xfrm>
          <a:prstGeom prst="cloudCallout">
            <a:avLst>
              <a:gd name="adj1" fmla="val -20079"/>
              <a:gd name="adj2" fmla="val 82838"/>
            </a:avLst>
          </a:prstGeom>
          <a:solidFill>
            <a:srgbClr val="EDF3DB"/>
          </a:solidFill>
          <a:ln w="25400" cap="flat" cmpd="sng">
            <a:solidFill>
              <a:srgbClr val="08509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just">
              <a:lnSpc>
                <a:spcPct val="115000"/>
              </a:lnSpc>
              <a:buNone/>
            </a:pP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lược đồ v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bảng chú giải để xác định các vùng lãnh thổ m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 quốc Nhật Bản xâm chiếm v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cuối thế kỉ XIX- đầu thế kỉ XX?</a:t>
            </a:r>
            <a:endParaRPr sz="2400" b="1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245765" name="Picture 2" descr="C:\Users\HP\Pictures\Screenshots\Screenshot 2023-07-24 1051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990600"/>
            <a:ext cx="4343400" cy="5867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6786" name="Introduce Mitsubishi Electric Corporate - Giới thiệu Tập đoàn Mitsubishi Electric">
            <a:hlinkClick r:id="" action="ppaction://media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67800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787" name="Rectangle 1"/>
          <p:cNvSpPr/>
          <p:nvPr/>
        </p:nvSpPr>
        <p:spPr>
          <a:xfrm>
            <a:off x="152400" y="6129338"/>
            <a:ext cx="8991600" cy="7286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15000"/>
              </a:lnSpc>
              <a:buNone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tóm tắt về tập đo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MITSUBISHI Electric:</a:t>
            </a:r>
            <a:endParaRPr sz="1400" dirty="0">
              <a:latin typeface="Calibri" panose="020F0502020204030204" pitchFamily="34" charset="0"/>
              <a:ea typeface="Malgun Gothic" panose="020B0503020000020004" pitchFamily="34" charset="-127"/>
            </a:endParaRPr>
          </a:p>
          <a:p>
            <a:pPr algn="ctr">
              <a:lnSpc>
                <a:spcPct val="115000"/>
              </a:lnSpc>
              <a:buNone/>
            </a:pPr>
            <a:r>
              <a:rPr u="sng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https://www.youtube.com/watch?v=Xv7L3sXit7M</a:t>
            </a:r>
            <a:endParaRPr sz="1400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678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2486025"/>
            <a:ext cx="4306888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Top các mặt hàng nổi bật trên Mercari Nhật Bản – Đấu giá, mua hộ và vận  chuyển hàng Nh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9550" y="2155825"/>
            <a:ext cx="3854450" cy="4702175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4" name="Cloud Callout 9"/>
          <p:cNvSpPr/>
          <p:nvPr/>
        </p:nvSpPr>
        <p:spPr>
          <a:xfrm>
            <a:off x="2133600" y="-76200"/>
            <a:ext cx="6019800" cy="2971800"/>
          </a:xfrm>
          <a:prstGeom prst="cloudCallout">
            <a:avLst>
              <a:gd name="adj1" fmla="val -20079"/>
              <a:gd name="adj2" fmla="val 82838"/>
            </a:avLst>
          </a:prstGeom>
          <a:solidFill>
            <a:srgbClr val="EDF3DB"/>
          </a:solidFill>
          <a:ln w="25400" cap="flat" cmpd="sng">
            <a:solidFill>
              <a:srgbClr val="085091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just">
              <a:lnSpc>
                <a:spcPct val="115000"/>
              </a:lnSpc>
              <a:buNone/>
            </a:pP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sản phẩm đồ dùng, thiết bị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dùng hoặc em biết của các công ti của Nhật Bản?</a:t>
            </a:r>
            <a:endParaRPr sz="2400" b="1" dirty="0"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8834" name="Picture 2" descr="Anh Phuong (phuonganh211003) - Hồ sơ | Pintere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14462" y="0"/>
            <a:ext cx="120824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ộp Văn bản 4"/>
          <p:cNvSpPr txBox="1"/>
          <p:nvPr/>
        </p:nvSpPr>
        <p:spPr>
          <a:xfrm>
            <a:off x="2176463" y="2667000"/>
            <a:ext cx="5961063" cy="1200150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 defTabSz="684530">
              <a:buNone/>
            </a:pPr>
            <a:r>
              <a:rPr sz="7200" b="1" dirty="0">
                <a:solidFill>
                  <a:srgbClr val="FFFFFF"/>
                </a:solidFill>
                <a:latin typeface="#9Slide03 AmpleSoft Bold"/>
              </a:rPr>
              <a:t>LUYỆN TẬP</a:t>
            </a:r>
            <a:endParaRPr sz="7200" b="1" dirty="0">
              <a:solidFill>
                <a:srgbClr val="FFFFFF"/>
              </a:solidFill>
              <a:latin typeface="#9Slide03 AmpleSoft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986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816841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VƯỢT CHƯỚNG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NGẠI VẬT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9862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9863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2.3703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2.3703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2450" name="Picture 4"/>
          <p:cNvPicPr>
            <a:picLocks noChangeAspect="1"/>
          </p:cNvPicPr>
          <p:nvPr/>
        </p:nvPicPr>
        <p:blipFill>
          <a:blip r:embed="rId1"/>
          <a:srcRect r="47997"/>
          <a:stretch>
            <a:fillRect/>
          </a:stretch>
        </p:blipFill>
        <p:spPr>
          <a:xfrm>
            <a:off x="609600" y="3200400"/>
            <a:ext cx="373380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2451" name="Picture 5"/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4724400" y="3181350"/>
            <a:ext cx="3657600" cy="337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Cloud Callout 9"/>
          <p:cNvSpPr/>
          <p:nvPr/>
        </p:nvSpPr>
        <p:spPr>
          <a:xfrm>
            <a:off x="2286000" y="-76200"/>
            <a:ext cx="5491163" cy="3276600"/>
          </a:xfrm>
          <a:prstGeom prst="cloudCallout">
            <a:avLst>
              <a:gd name="adj1" fmla="val -20081"/>
              <a:gd name="adj2" fmla="val 82839"/>
            </a:avLst>
          </a:prstGeom>
          <a:solidFill>
            <a:srgbClr val="A5C249">
              <a:lumMod val="20000"/>
              <a:lumOff val="80000"/>
            </a:srgbClr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p>
            <a:pPr algn="ctr">
              <a:buNone/>
            </a:pP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Những hình ảnh trên gợi các em nhớ tới quốc gia nào?</a:t>
            </a:r>
            <a:endParaRPr lang="vi-VN" altLang="x-none" sz="28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038" y="5695950"/>
            <a:ext cx="1233487" cy="70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8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13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8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 có tác động như thế n</a:t>
            </a: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đến tình hình Nhật Bản cuối thế kỉ XIX- đầu thế kỉ XX?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750" y="2033588"/>
            <a:ext cx="8572500" cy="14255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Nhật Bản thoát khỏi nguy cơ bị biến th</a:t>
            </a: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thuộc địa, phát triển th</a:t>
            </a: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nước tư bản công nghiệp.</a:t>
            </a:r>
            <a:endParaRPr sz="3200" b="1" dirty="0">
              <a:solidFill>
                <a:srgbClr val="843C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75" y="3802063"/>
            <a:ext cx="1416050" cy="129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val Callout 15"/>
          <p:cNvSpPr/>
          <p:nvPr/>
        </p:nvSpPr>
        <p:spPr>
          <a:xfrm>
            <a:off x="889000" y="3240088"/>
            <a:ext cx="1490663" cy="117951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1400" dirty="0">
                <a:solidFill>
                  <a:srgbClr val="1F4E79"/>
                </a:solidFill>
                <a:latin typeface="Calibri" panose="020F0502020204030204" pitchFamily="34" charset="0"/>
              </a:rPr>
              <a:t>Không trả lời được thì mình giúp cho để qua vòng nhé!</a:t>
            </a:r>
            <a:endParaRPr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010025" y="403225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1400" dirty="0">
                <a:solidFill>
                  <a:srgbClr val="7030A0"/>
                </a:solidFill>
                <a:latin typeface="Calibri" panose="020F0502020204030204" pitchFamily="34" charset="0"/>
              </a:rPr>
              <a:t>Giúp Nhật Bản thoát khỏi nguy cơ bị biến thành thuộc địa, phát triển thành nước tư bản công nghiệp.</a:t>
            </a:r>
            <a:endParaRPr sz="14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38" y="5638800"/>
            <a:ext cx="7461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0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7010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13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2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75" y="69770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 l</a:t>
            </a: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cuộc cách mạng tư sản không triệt để vì?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 triệt để thủ tiêu lực lượng phong kiến</a:t>
            </a:r>
            <a:endParaRPr sz="3200" b="1" dirty="0">
              <a:solidFill>
                <a:srgbClr val="843C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75" y="3802063"/>
            <a:ext cx="1416050" cy="129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Callout 16"/>
          <p:cNvSpPr/>
          <p:nvPr/>
        </p:nvSpPr>
        <p:spPr>
          <a:xfrm>
            <a:off x="889000" y="3240088"/>
            <a:ext cx="1490663" cy="117951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1400" dirty="0">
                <a:solidFill>
                  <a:srgbClr val="1F4E79"/>
                </a:solidFill>
                <a:latin typeface="Calibri" panose="020F0502020204030204" pitchFamily="34" charset="0"/>
              </a:rPr>
              <a:t>Không trả lời được thì mình giúp cho để qua vòng nhé!</a:t>
            </a:r>
            <a:endParaRPr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1400" dirty="0">
                <a:solidFill>
                  <a:srgbClr val="7030A0"/>
                </a:solidFill>
                <a:latin typeface="Calibri" panose="020F0502020204030204" pitchFamily="34" charset="0"/>
              </a:rPr>
              <a:t>Chưa triệt để thủ tiêu lực lượng phong kiến</a:t>
            </a:r>
            <a:endParaRPr sz="14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8" y="5507038"/>
            <a:ext cx="143827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2934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13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293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13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Minh Trị đã thực hiện biện pháp gì để đ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tạo nhân t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học sinh đi du học Phương Tây</a:t>
            </a:r>
            <a:r>
              <a:rPr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 dirty="0">
              <a:solidFill>
                <a:srgbClr val="843C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75" y="3802063"/>
            <a:ext cx="1416050" cy="129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Callout 16"/>
          <p:cNvSpPr/>
          <p:nvPr/>
        </p:nvSpPr>
        <p:spPr>
          <a:xfrm>
            <a:off x="889000" y="3240088"/>
            <a:ext cx="1490663" cy="117951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1400" dirty="0">
                <a:solidFill>
                  <a:srgbClr val="1F4E79"/>
                </a:solidFill>
                <a:latin typeface="Calibri" panose="020F0502020204030204" pitchFamily="34" charset="0"/>
              </a:rPr>
              <a:t>Không trả lời được thì mình giúp cho để qua vòng nhé!</a:t>
            </a:r>
            <a:endParaRPr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lang="vi-VN" altLang="x-none" sz="1400" dirty="0">
                <a:solidFill>
                  <a:srgbClr val="7030A0"/>
                </a:solidFill>
                <a:latin typeface="Calibri" panose="020F0502020204030204" pitchFamily="34" charset="0"/>
              </a:rPr>
              <a:t>Cử học sinh đi du học Phương Tây</a:t>
            </a:r>
            <a:endParaRPr sz="14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5559425"/>
            <a:ext cx="1328738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0" y="4867275"/>
            <a:ext cx="1979613" cy="1423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39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72723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813" y="4325938"/>
            <a:ext cx="1273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39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438" y="72453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04800" y="292100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chuyển sang giai đoạn đế quốc chủ nghĩa v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khoảng thời gian n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2044700"/>
            <a:ext cx="8572500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3200" b="1" dirty="0">
                <a:solidFill>
                  <a:srgbClr val="843C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thế kỉ XIX.</a:t>
            </a:r>
            <a:endParaRPr sz="3200" b="1" dirty="0">
              <a:solidFill>
                <a:srgbClr val="843C0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75" y="3802063"/>
            <a:ext cx="1416050" cy="1298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Callout 16"/>
          <p:cNvSpPr/>
          <p:nvPr/>
        </p:nvSpPr>
        <p:spPr>
          <a:xfrm>
            <a:off x="889000" y="3240088"/>
            <a:ext cx="1490663" cy="117951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1400" dirty="0">
                <a:solidFill>
                  <a:srgbClr val="1F4E79"/>
                </a:solidFill>
                <a:latin typeface="Calibri" panose="020F0502020204030204" pitchFamily="34" charset="0"/>
              </a:rPr>
              <a:t>Không trả lời được thì mình giúp cho để qua vòng nhé!</a:t>
            </a:r>
            <a:endParaRPr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1022350" y="3429000"/>
            <a:ext cx="4764088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913130" eaLnBrk="1" hangingPunct="1">
              <a:buNone/>
            </a:pPr>
            <a:r>
              <a:rPr sz="1400" dirty="0">
                <a:solidFill>
                  <a:srgbClr val="7030A0"/>
                </a:solidFill>
                <a:latin typeface="Calibri" panose="020F0502020204030204" pitchFamily="34" charset="0"/>
              </a:rPr>
              <a:t>Cuối thế kỉ XIX.</a:t>
            </a:r>
            <a:endParaRPr sz="14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4978" name="Picture 2" descr="Anh Phuong (phuonganh211003) - Hồ sơ | Pintere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14462" y="0"/>
            <a:ext cx="120824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Hộp Văn bản 4"/>
          <p:cNvSpPr txBox="1"/>
          <p:nvPr/>
        </p:nvSpPr>
        <p:spPr>
          <a:xfrm>
            <a:off x="2176463" y="2667000"/>
            <a:ext cx="5961063" cy="1200150"/>
          </a:xfrm>
          <a:prstGeom prst="rect">
            <a:avLst/>
          </a:prstGeom>
          <a:noFill/>
        </p:spPr>
        <p:txBody>
          <a:bodyPr>
            <a:spAutoFit/>
          </a:bodyPr>
          <a:p>
            <a:pPr algn="ctr" defTabSz="684530">
              <a:buNone/>
            </a:pPr>
            <a:r>
              <a:rPr sz="7200" b="1" dirty="0">
                <a:solidFill>
                  <a:srgbClr val="FFFFFF"/>
                </a:solidFill>
                <a:latin typeface="#9Slide03 AmpleSoft Bold"/>
              </a:rPr>
              <a:t>VẬN DỤNG</a:t>
            </a:r>
            <a:endParaRPr sz="7200" b="1" dirty="0">
              <a:solidFill>
                <a:srgbClr val="FFFFFF"/>
              </a:solidFill>
              <a:latin typeface="#9Slide03 AmpleSoft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5600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0888" y="1073150"/>
            <a:ext cx="6878637" cy="1314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4"/>
          <p:cNvSpPr txBox="1"/>
          <p:nvPr/>
        </p:nvSpPr>
        <p:spPr>
          <a:xfrm>
            <a:off x="4076700" y="1277938"/>
            <a:ext cx="3784600" cy="898525"/>
          </a:xfrm>
          <a:prstGeom prst="rect">
            <a:avLst/>
          </a:prstGeom>
        </p:spPr>
        <p:txBody>
          <a:bodyPr lIns="0" tIns="0" rIns="0" bIns="0">
            <a:spAutoFit/>
          </a:bodyPr>
          <a:p>
            <a:pPr algn="ctr" defTabSz="457200">
              <a:lnSpc>
                <a:spcPts val="3500"/>
              </a:lnSpc>
              <a:buNone/>
            </a:pPr>
            <a:r>
              <a:rPr sz="3300" b="1" dirty="0">
                <a:solidFill>
                  <a:srgbClr val="000000"/>
                </a:solidFill>
                <a:latin typeface="Arial" panose="020B0604020202020204" pitchFamily="34" charset="0"/>
              </a:rPr>
              <a:t>Thảo luận và trả lời câu hỏi </a:t>
            </a:r>
            <a:endParaRPr sz="33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56004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654509">
            <a:off x="165100" y="5446713"/>
            <a:ext cx="508000" cy="44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05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300" y="5443538"/>
            <a:ext cx="473075" cy="454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06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40328" flipH="1">
            <a:off x="671513" y="2994025"/>
            <a:ext cx="1338262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33"/>
          <p:cNvSpPr txBox="1"/>
          <p:nvPr/>
        </p:nvSpPr>
        <p:spPr>
          <a:xfrm>
            <a:off x="601663" y="3140075"/>
            <a:ext cx="1419225" cy="35401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phút 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6008" name="2">
            <a:hlinkClick r:id="" action="ppaction://media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38" y="4543425"/>
            <a:ext cx="2005012" cy="112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09" name="y2mate.com - 1 Minute Cute Corgi Timer Silent_1080p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313" y="4543425"/>
            <a:ext cx="2005012" cy="1127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 rot="19695377">
            <a:off x="-88800" y="1715970"/>
            <a:ext cx="4220936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THINK – PAIR - SHARE</a:t>
            </a:r>
            <a:endParaRPr kumimoji="0" lang="en-US" sz="3000" b="1" i="0" u="none" strike="noStrike" kern="1200" cap="none" spc="0" normalizeH="0" baseline="0" noProof="0" dirty="0">
              <a:ln w="12700">
                <a:solidFill>
                  <a:srgbClr val="1F497D">
                    <a:lumMod val="75000"/>
                  </a:srgbClr>
                </a:solidFill>
                <a:prstDash val="solid"/>
              </a:ln>
              <a:solidFill>
                <a:srgbClr val="006600"/>
              </a:solidFill>
              <a:effectLst>
                <a:outerShdw dist="38100" dir="2640000" algn="bl" rotWithShape="0">
                  <a:srgbClr val="1F497D">
                    <a:lumMod val="7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612" y="4351832"/>
            <a:ext cx="2342191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THINK – PAIR </a:t>
            </a:r>
            <a:endParaRPr kumimoji="0" lang="en-US" sz="135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5024" y="4358566"/>
            <a:ext cx="1404257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3429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kern="1200" cap="none" spc="0" normalizeH="0" baseline="0" noProof="0" dirty="0">
                <a:ln w="12700">
                  <a:solidFill>
                    <a:srgbClr val="1F497D">
                      <a:lumMod val="75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outerShdw dist="38100" dir="2640000" algn="bl" rotWithShape="0">
                    <a:srgbClr val="1F497D">
                      <a:lumMod val="75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SHARE</a:t>
            </a:r>
            <a:endParaRPr kumimoji="0" lang="en-US" sz="1350" kern="1200" cap="none" spc="0" normalizeH="0" baseline="0" noProof="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2586038"/>
            <a:ext cx="5410200" cy="1816100"/>
          </a:xfrm>
          <a:prstGeom prst="rect">
            <a:avLst/>
          </a:prstGeom>
        </p:spPr>
        <p:txBody>
          <a:bodyPr>
            <a:spAutoFit/>
          </a:bodyPr>
          <a:p>
            <a:pPr>
              <a:buNone/>
            </a:pPr>
            <a:r>
              <a:rPr lang="vi-VN" altLang="x-none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Sau khi tìm hiểu lịch sử Nhật Bản cuối thế kỉ XIX đầu thế kỉ XX, theo em cần học hỏi điều gì để đất nước phát triển?</a:t>
            </a:r>
            <a:endParaRPr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3474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p>
            <a:endParaRPr dirty="0"/>
          </a:p>
        </p:txBody>
      </p:sp>
      <p:pic>
        <p:nvPicPr>
          <p:cNvPr id="1026" name="Picture 2" descr="C:\Users\Administrator\Desktop\TG_ban-do-the-gioi-kho-lon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84138"/>
            <a:ext cx="9144000" cy="601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AutoShape 3"/>
          <p:cNvSpPr/>
          <p:nvPr/>
        </p:nvSpPr>
        <p:spPr>
          <a:xfrm>
            <a:off x="7467600" y="2301875"/>
            <a:ext cx="685800" cy="800100"/>
          </a:xfrm>
          <a:prstGeom prst="flowChartConnector">
            <a:avLst/>
          </a:prstGeom>
          <a:noFill/>
          <a:ln w="5715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3263" y="6115050"/>
            <a:ext cx="288925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BẢN ĐỒ THẾ GIỚI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533400" y="228600"/>
            <a:ext cx="83058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NHẬT BẢN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5791200"/>
            <a:ext cx="38862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 HOÀNG MINH TRỊ</a:t>
            </a:r>
            <a:endParaRPr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4500" name="Picture 5"/>
          <p:cNvPicPr>
            <a:picLocks noChangeAspect="1"/>
          </p:cNvPicPr>
          <p:nvPr/>
        </p:nvPicPr>
        <p:blipFill>
          <a:blip r:embed="rId1"/>
          <a:srcRect b="15974"/>
          <a:stretch>
            <a:fillRect/>
          </a:stretch>
        </p:blipFill>
        <p:spPr>
          <a:xfrm>
            <a:off x="2620963" y="1219200"/>
            <a:ext cx="3733800" cy="434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22" name="TextBox 7"/>
          <p:cNvSpPr txBox="1"/>
          <p:nvPr/>
        </p:nvSpPr>
        <p:spPr>
          <a:xfrm>
            <a:off x="352425" y="204788"/>
            <a:ext cx="6670675" cy="557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algn="just">
              <a:lnSpc>
                <a:spcPct val="115000"/>
              </a:lnSpc>
              <a:buFont typeface="Calibri Light" panose="020F0302020204030204" pitchFamily="34" charset="0"/>
              <a:buAutoNum type="arabicPeriod"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235523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5738"/>
            <a:ext cx="973138" cy="1500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24" name="Picture 3" descr="C:\Users\HP\Pictures\Screenshots\Screenshot 2023-07-24 1043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66800"/>
            <a:ext cx="6086475" cy="475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6248400" y="381000"/>
            <a:ext cx="2819400" cy="32004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của cuộc Duy tân Minh Trị l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  <a:endParaRPr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extBox 10"/>
          <p:cNvSpPr txBox="1"/>
          <p:nvPr/>
        </p:nvSpPr>
        <p:spPr>
          <a:xfrm>
            <a:off x="969963" y="820738"/>
            <a:ext cx="5507037" cy="2678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Mít-su-hi-tô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thứ của thiên ho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Kô-Mây, được kế vị lúc mới 15 tuổi, khi vua cha qua đời lấy hiệu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Trị, ông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vua có tư tưởng duy tân, chủ trương nắm quyền lực v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 h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cải cách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" y="1316038"/>
            <a:ext cx="973138" cy="15001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462012" y="5596185"/>
            <a:ext cx="1075624" cy="1129770"/>
            <a:chOff x="6935025" y="3851533"/>
            <a:chExt cx="1643801" cy="137822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Hexagon 13"/>
            <p:cNvSpPr/>
            <p:nvPr/>
          </p:nvSpPr>
          <p:spPr>
            <a:xfrm>
              <a:off x="6935025" y="3851533"/>
              <a:ext cx="1643801" cy="1378226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85983" y="4103766"/>
              <a:ext cx="478302" cy="93865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08553" y="4373563"/>
            <a:ext cx="916550" cy="1129770"/>
            <a:chOff x="6935025" y="3851533"/>
            <a:chExt cx="1643801" cy="1378226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Hexagon 16"/>
            <p:cNvSpPr/>
            <p:nvPr/>
          </p:nvSpPr>
          <p:spPr>
            <a:xfrm>
              <a:off x="6935025" y="3851533"/>
              <a:ext cx="1643801" cy="1378226"/>
            </a:xfrm>
            <a:prstGeom prst="hexag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85981" y="4103766"/>
              <a:ext cx="478301" cy="938654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15755" y="3432175"/>
            <a:ext cx="916550" cy="785609"/>
            <a:chOff x="6664081" y="3942206"/>
            <a:chExt cx="1643801" cy="137822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Hexagon 19"/>
            <p:cNvSpPr/>
            <p:nvPr/>
          </p:nvSpPr>
          <p:spPr>
            <a:xfrm>
              <a:off x="6664081" y="3942206"/>
              <a:ext cx="1643801" cy="1378226"/>
            </a:xfrm>
            <a:prstGeom prst="hexag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42183" y="4103766"/>
              <a:ext cx="544530" cy="103938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22413" y="6010275"/>
            <a:ext cx="7392987" cy="941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</a:t>
            </a: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về nhân vật Minh Trị được đề cập trong tư liệu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3613" y="4784725"/>
            <a:ext cx="5961062" cy="941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</a:t>
            </a: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nhận xét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em về nhân vật lịch sử n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7438" y="3524250"/>
            <a:ext cx="4805362" cy="941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</a:t>
            </a: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việc l</a:t>
            </a: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của nhân vật  lịch sử n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v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năm 1968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3655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0" y="485775"/>
            <a:ext cx="2305050" cy="350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6555" name="TextBox 7"/>
          <p:cNvSpPr txBox="1"/>
          <p:nvPr/>
        </p:nvSpPr>
        <p:spPr>
          <a:xfrm>
            <a:off x="352425" y="204788"/>
            <a:ext cx="6670675" cy="557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algn="just">
              <a:lnSpc>
                <a:spcPct val="115000"/>
              </a:lnSpc>
              <a:buFont typeface="Calibri Light" panose="020F0302020204030204" pitchFamily="34" charset="0"/>
              <a:buAutoNum type="arabicPeriod"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7570" name="TextBox 10"/>
          <p:cNvSpPr txBox="1"/>
          <p:nvPr/>
        </p:nvSpPr>
        <p:spPr>
          <a:xfrm>
            <a:off x="969963" y="820738"/>
            <a:ext cx="5607050" cy="2678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Mít-su-hi-tô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thứ của thiên ho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Kô-Mây, được kế vị lúc mới 15 tuổi, khi vua cha qua đời lấy hiệu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Trị, ông l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vua có tư tưởng duy tân, chủ trương nắm quyền lực v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 h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cải cách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7571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" y="1443038"/>
            <a:ext cx="973138" cy="150018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462012" y="5596185"/>
            <a:ext cx="1075624" cy="1129770"/>
            <a:chOff x="6935025" y="3851533"/>
            <a:chExt cx="1643801" cy="137822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Hexagon 13"/>
            <p:cNvSpPr/>
            <p:nvPr/>
          </p:nvSpPr>
          <p:spPr>
            <a:xfrm>
              <a:off x="6935025" y="3851533"/>
              <a:ext cx="1643801" cy="1378226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85983" y="4103766"/>
              <a:ext cx="478302" cy="93865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6281" y="4311649"/>
            <a:ext cx="916550" cy="1015899"/>
            <a:chOff x="6935025" y="3851533"/>
            <a:chExt cx="1643801" cy="1378226"/>
          </a:xfrm>
          <a:solidFill>
            <a:schemeClr val="accent6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Hexagon 16"/>
            <p:cNvSpPr/>
            <p:nvPr/>
          </p:nvSpPr>
          <p:spPr>
            <a:xfrm>
              <a:off x="6935025" y="3851533"/>
              <a:ext cx="1643801" cy="1378226"/>
            </a:xfrm>
            <a:prstGeom prst="hexag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85981" y="4103766"/>
              <a:ext cx="478301" cy="938654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49621" y="3410971"/>
            <a:ext cx="916550" cy="900678"/>
            <a:chOff x="6664081" y="3942206"/>
            <a:chExt cx="1643801" cy="1378226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Hexagon 19"/>
            <p:cNvSpPr/>
            <p:nvPr/>
          </p:nvSpPr>
          <p:spPr>
            <a:xfrm>
              <a:off x="6664081" y="3942206"/>
              <a:ext cx="1643801" cy="1378226"/>
            </a:xfrm>
            <a:prstGeom prst="hexag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42183" y="4103766"/>
              <a:ext cx="544530" cy="1039387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43088" y="5602288"/>
            <a:ext cx="7065962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điểm</a:t>
            </a:r>
            <a:r>
              <a:rPr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về nhân vật Minh Trị được đề cập trong tư liệu:</a:t>
            </a:r>
            <a:endParaRPr sz="1400" dirty="0">
              <a:solidFill>
                <a:srgbClr val="00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  <a:p>
            <a:pPr algn="just">
              <a:buFont typeface="Times New Roman" panose="02020603050405020304" pitchFamily="18" charset="0"/>
              <a:buChar char="-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của thiên ho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Kô-mây, kế vị lúc 15 tuổi</a:t>
            </a:r>
            <a:endParaRPr sz="14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Times New Roman" panose="02020603050405020304" pitchFamily="18" charset="0"/>
              <a:buChar char="-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tư tưởng duy tân</a:t>
            </a:r>
            <a:endParaRPr sz="14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Times New Roman" panose="02020603050405020304" pitchFamily="18" charset="0"/>
              <a:buChar char="-"/>
            </a:pP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quyền lực v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tiến h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cải cách</a:t>
            </a:r>
            <a:endParaRPr sz="11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138" y="4235450"/>
            <a:ext cx="4681537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nhận xét</a:t>
            </a:r>
            <a:r>
              <a:rPr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nhân vật lịch sử: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 vua trẻ tuổi, có t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dám thực hiện cải cách để đưa đất nước phát triển</a:t>
            </a:r>
            <a:endParaRPr sz="16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7963" y="3295650"/>
            <a:ext cx="3489325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việc l</a:t>
            </a:r>
            <a:r>
              <a:rPr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bật:</a:t>
            </a:r>
            <a:r>
              <a:rPr sz="1600" i="1" dirty="0">
                <a:solidFill>
                  <a:srgbClr val="000000"/>
                </a:solidFill>
                <a:latin typeface="Times New Roman" panose="02020603050405020304" pitchFamily="18" charset="0"/>
                <a:ea typeface="Malgun Gothic" panose="020B0503020000020004" pitchFamily="34" charset="-127"/>
              </a:rPr>
              <a:t> 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1-1868 thực hiện cuộc Duy tân Minh Trị </a:t>
            </a:r>
            <a:endParaRPr sz="16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887663" y="1270000"/>
            <a:ext cx="3581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786313" y="2144713"/>
            <a:ext cx="169862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4" name="Straight Connector 1023"/>
          <p:cNvCxnSpPr/>
          <p:nvPr/>
        </p:nvCxnSpPr>
        <p:spPr>
          <a:xfrm>
            <a:off x="969963" y="2541588"/>
            <a:ext cx="43021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9" name="Straight Connector 1028"/>
          <p:cNvCxnSpPr/>
          <p:nvPr/>
        </p:nvCxnSpPr>
        <p:spPr>
          <a:xfrm>
            <a:off x="3024188" y="2541588"/>
            <a:ext cx="34607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1" name="Straight Connector 1030"/>
          <p:cNvCxnSpPr/>
          <p:nvPr/>
        </p:nvCxnSpPr>
        <p:spPr>
          <a:xfrm>
            <a:off x="1062038" y="3041650"/>
            <a:ext cx="533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5" name="Straight Connector 1034"/>
          <p:cNvCxnSpPr/>
          <p:nvPr/>
        </p:nvCxnSpPr>
        <p:spPr>
          <a:xfrm flipV="1">
            <a:off x="1743075" y="1677988"/>
            <a:ext cx="2030413" cy="31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7584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5" y="257175"/>
            <a:ext cx="2447925" cy="3608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7585" name="TextBox 7"/>
          <p:cNvSpPr txBox="1"/>
          <p:nvPr/>
        </p:nvSpPr>
        <p:spPr>
          <a:xfrm>
            <a:off x="352425" y="204788"/>
            <a:ext cx="6670675" cy="557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 algn="just">
              <a:lnSpc>
                <a:spcPct val="115000"/>
              </a:lnSpc>
              <a:buFont typeface="Calibri Light" panose="020F0302020204030204" pitchFamily="34" charset="0"/>
              <a:buAutoNum type="arabicPeriod"/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</a:t>
            </a:r>
            <a:endParaRPr sz="2000" dirty="0">
              <a:solidFill>
                <a:srgbClr val="FF0000"/>
              </a:solidFill>
              <a:latin typeface="Calibri" panose="020F0502020204030204" pitchFamily="34" charset="0"/>
              <a:ea typeface="Malgun Gothic" panose="020B0503020000020004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3198" y="142595"/>
            <a:ext cx="7559202" cy="10383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2D2D2"/>
              </a:gs>
              <a:gs pos="50000">
                <a:srgbClr val="E2E2E2"/>
              </a:gs>
              <a:gs pos="100000">
                <a:srgbClr val="F0F0F0"/>
              </a:gs>
            </a:gsLst>
            <a:lin ang="5400000" scaled="1"/>
          </a:gradFill>
          <a:ln w="12700" cmpd="sng">
            <a:solidFill>
              <a:srgbClr val="DCDCDC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p>
            <a:pPr>
              <a:buNone/>
            </a:pPr>
            <a:r>
              <a:rPr lang="en-US" altLang="zh-CN" sz="6000" dirty="0">
                <a:solidFill>
                  <a:srgbClr val="7030A0"/>
                </a:solidFill>
                <a:latin typeface="Times New Roman" panose="02020603050405020304" pitchFamily="18" charset="0"/>
                <a:ea typeface="等线"/>
              </a:rPr>
              <a:t>HOẠT ĐỘNG NHÓM</a:t>
            </a:r>
            <a:endParaRPr lang="zh-CN" altLang="en-US" sz="6000" dirty="0">
              <a:solidFill>
                <a:srgbClr val="7030A0"/>
              </a:solidFill>
              <a:latin typeface="Times New Roman" panose="02020603050405020304" pitchFamily="18" charset="0"/>
              <a:ea typeface="等线"/>
            </a:endParaRPr>
          </a:p>
        </p:txBody>
      </p:sp>
      <p:sp>
        <p:nvSpPr>
          <p:cNvPr id="238597" name="Rectangle 3"/>
          <p:cNvSpPr/>
          <p:nvPr/>
        </p:nvSpPr>
        <p:spPr>
          <a:xfrm>
            <a:off x="4930775" y="1411288"/>
            <a:ext cx="3087688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8598" name="Table 238597"/>
          <p:cNvGraphicFramePr/>
          <p:nvPr/>
        </p:nvGraphicFramePr>
        <p:xfrm>
          <a:off x="3298825" y="2033588"/>
          <a:ext cx="5767388" cy="4530725"/>
        </p:xfrm>
        <a:graphic>
          <a:graphicData uri="http://schemas.openxmlformats.org/drawingml/2006/table">
            <a:tbl>
              <a:tblPr/>
              <a:tblGrid>
                <a:gridCol w="1681163"/>
                <a:gridCol w="2043112"/>
                <a:gridCol w="2043113"/>
              </a:tblGrid>
              <a:tr h="13128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635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trị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635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13128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giáo dục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635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sự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411288"/>
            <a:ext cx="3149600" cy="50720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Tìm hiểu về chính trị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rút ra ý nghĩa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Tìm hiểu về kinh tế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rút ra ý nghĩa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 Tìm hiểu về Khoa học, giáo dục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rút ra ý nghĩa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Tìm hiểu về Quân sự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rút ra ý nghĩa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</p:txBody>
      </p:sp>
      <p:pic>
        <p:nvPicPr>
          <p:cNvPr id="238625" name="Picture 4" descr="Hình ảnh Cam Báo Thức đồng Hồ Hoạt Hình Minh Họa Vẽ Tay đồng Hồ Báo Thức  Minh Họa Trân Trọng Thời Gian Minh Họa PNG , đồng Hồ Báo Thức Clipart,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2538" y="-204787"/>
            <a:ext cx="1398587" cy="2238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9618" name="Rectangle 3"/>
          <p:cNvSpPr/>
          <p:nvPr/>
        </p:nvSpPr>
        <p:spPr>
          <a:xfrm>
            <a:off x="3048000" y="304800"/>
            <a:ext cx="3087688" cy="5222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algn="ctr" eaLnBrk="0" hangingPunct="0"/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39619" name="Table 239618"/>
          <p:cNvGraphicFramePr/>
          <p:nvPr/>
        </p:nvGraphicFramePr>
        <p:xfrm>
          <a:off x="0" y="1195388"/>
          <a:ext cx="9067800" cy="5649913"/>
        </p:xfrm>
        <a:graphic>
          <a:graphicData uri="http://schemas.openxmlformats.org/drawingml/2006/table">
            <a:tbl>
              <a:tblPr/>
              <a:tblGrid>
                <a:gridCol w="1711325"/>
                <a:gridCol w="4402138"/>
                <a:gridCol w="2954337"/>
              </a:tblGrid>
              <a:tr h="841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cải cách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2403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trị</a:t>
                      </a:r>
                      <a:endParaRPr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  <a:tr h="2405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sz="2400" b="1" dirty="0"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dirty="0">
                        <a:latin typeface="Calibri" panose="020F0502020204030204" pitchFamily="34" charset="0"/>
                        <a:ea typeface="Malgun Gothic" panose="020B0503020000020004" pitchFamily="34" charset="-127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70113" y="2057400"/>
            <a:ext cx="3557587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lập chính phủ mới, xoá bỏ tình trạng cát cứ.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 algn="just"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Ban h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Hiến pháp năm 1889.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Đưa quý tộc tư sản hoá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tư sản lên nắm quyền</a:t>
            </a:r>
            <a:r>
              <a:rPr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6975" y="2178050"/>
            <a:ext cx="2844800" cy="1724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Thống nhất về lãnh thổ.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lập chế độ quân chủ lập hiến.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4403725"/>
            <a:ext cx="3962400" cy="2119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Thống nhất tiền tệ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trường, cho phép mua bán ruộng đất v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do kinh doanh.</a:t>
            </a:r>
            <a:endParaRPr dirty="0">
              <a:solidFill>
                <a:srgbClr val="000000"/>
              </a:solidFill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pPr>
              <a:buNone/>
            </a:pPr>
            <a:r>
              <a:rPr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Xây dựng đường xá, cầu cống...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4572000"/>
            <a:ext cx="2312988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vi-VN" altLang="x-none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vi-VN" altLang="x-none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Mở đường cho kinh tế tư bản chủ nghĩa phát triển.</a:t>
            </a:r>
            <a:endParaRPr sz="1400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39641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0" y="-228600"/>
            <a:ext cx="1804988" cy="2406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5165</Words>
  <Application>WPS Presentation</Application>
  <PresentationFormat/>
  <Paragraphs>258</Paragraphs>
  <Slides>25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14</vt:i4>
      </vt:variant>
      <vt:variant>
        <vt:lpstr>幻灯片标题</vt:lpstr>
      </vt:variant>
      <vt:variant>
        <vt:i4>25</vt:i4>
      </vt:variant>
    </vt:vector>
  </HeadingPairs>
  <TitlesOfParts>
    <vt:vector size="55" baseType="lpstr">
      <vt:lpstr>Arial</vt:lpstr>
      <vt:lpstr>SimSun</vt:lpstr>
      <vt:lpstr>Wingdings</vt:lpstr>
      <vt:lpstr>Calibri</vt:lpstr>
      <vt:lpstr>Calibri Light</vt:lpstr>
      <vt:lpstr>Rockwell</vt:lpstr>
      <vt:lpstr>Rockwell</vt:lpstr>
      <vt:lpstr>Rockwell Condensed</vt:lpstr>
      <vt:lpstr>Calibri</vt:lpstr>
      <vt:lpstr>Times New Roman</vt:lpstr>
      <vt:lpstr>Malgun Gothic</vt:lpstr>
      <vt:lpstr>等线</vt:lpstr>
      <vt:lpstr>Microsoft YaHei</vt:lpstr>
      <vt:lpstr>Arial Unicode MS</vt:lpstr>
      <vt:lpstr>#9Slide03 AmpleSoft Bold</vt:lpstr>
      <vt:lpstr>Segoe Print</vt:lpstr>
      <vt:lpstr>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1_Office Theme</vt:lpstr>
      <vt:lpstr>Wood Type</vt:lpstr>
      <vt:lpstr>2_Office Theme</vt:lpstr>
      <vt:lpstr>1_Wood Type</vt:lpstr>
      <vt:lpstr>3_Office Theme</vt:lpstr>
      <vt:lpstr>4_Office Theme</vt:lpstr>
      <vt:lpstr>18_Office Theme</vt:lpstr>
      <vt:lpstr>ĐỐ EM BIẾT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Nang huong Trinh</cp:lastModifiedBy>
  <cp:revision>13</cp:revision>
  <dcterms:created xsi:type="dcterms:W3CDTF">2023-07-24T03:35:00Z</dcterms:created>
  <dcterms:modified xsi:type="dcterms:W3CDTF">2024-12-13T09:58:33Z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DF61AFF4503F4007B87F5A631893770D_13</vt:lpwstr>
  </property>
  <property fmtid="{D5CDD505-2E9C-101B-9397-08002B2CF9AE}" pid="3" name="KSOProductBuildVer">
    <vt:lpwstr>1033-12.2.0.19307</vt:lpwstr>
  </property>
</Properties>
</file>