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4.svg" ContentType="image/svg+xml"/>
  <Override PartName="/ppt/media/image5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3" r:id="rId3"/>
    <p:sldId id="912" r:id="rId4"/>
    <p:sldId id="381" r:id="rId6"/>
    <p:sldId id="260" r:id="rId7"/>
    <p:sldId id="1070" r:id="rId8"/>
    <p:sldId id="913" r:id="rId9"/>
    <p:sldId id="262" r:id="rId10"/>
    <p:sldId id="1071" r:id="rId11"/>
    <p:sldId id="483" r:id="rId12"/>
    <p:sldId id="1072" r:id="rId13"/>
    <p:sldId id="915" r:id="rId14"/>
    <p:sldId id="914" r:id="rId15"/>
    <p:sldId id="1140" r:id="rId16"/>
    <p:sldId id="1141" r:id="rId17"/>
    <p:sldId id="1142" r:id="rId18"/>
    <p:sldId id="1143" r:id="rId19"/>
    <p:sldId id="1144" r:id="rId20"/>
    <p:sldId id="1145" r:id="rId21"/>
    <p:sldId id="1075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87892" autoAdjust="0"/>
  </p:normalViewPr>
  <p:slideViewPr>
    <p:cSldViewPr snapToGrid="0">
      <p:cViewPr varScale="1">
        <p:scale>
          <a:sx n="51" d="100"/>
          <a:sy n="51" d="100"/>
        </p:scale>
        <p:origin x="11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FDE45-4C73-4427-9000-64D70BF8828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D649C-1896-4414-A388-F3A98A2AD0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5D649C-1896-4414-A388-F3A98A2AD0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E33D04-5173-415E-A591-1DAAB0736C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E33D04-5173-415E-A591-1DAAB0736C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8.svg"/><Relationship Id="rId17" Type="http://schemas.openxmlformats.org/officeDocument/2006/relationships/image" Target="../media/image17.png"/><Relationship Id="rId16" Type="http://schemas.openxmlformats.org/officeDocument/2006/relationships/image" Target="../media/image16.svg"/><Relationship Id="rId15" Type="http://schemas.openxmlformats.org/officeDocument/2006/relationships/image" Target="../media/image15.png"/><Relationship Id="rId14" Type="http://schemas.openxmlformats.org/officeDocument/2006/relationships/image" Target="../media/image14.svg"/><Relationship Id="rId13" Type="http://schemas.openxmlformats.org/officeDocument/2006/relationships/image" Target="../media/image13.png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image" Target="../media/image10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2.wav"/><Relationship Id="rId1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image" Target="../media/image52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2.wav"/><Relationship Id="rId1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2.wav"/><Relationship Id="rId1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2.wav"/><Relationship Id="rId1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2.wav"/><Relationship Id="rId1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2.wav"/><Relationship Id="rId1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2.wav"/><Relationship Id="rId1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2.wav"/><Relationship Id="rId1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microsoft.com/office/2007/relationships/hdphoto" Target="../media/image37.wdp"/><Relationship Id="rId7" Type="http://schemas.openxmlformats.org/officeDocument/2006/relationships/image" Target="../media/image36.png"/><Relationship Id="rId6" Type="http://schemas.microsoft.com/office/2007/relationships/hdphoto" Target="../media/image35.wdp"/><Relationship Id="rId5" Type="http://schemas.openxmlformats.org/officeDocument/2006/relationships/image" Target="../media/image34.png"/><Relationship Id="rId4" Type="http://schemas.microsoft.com/office/2007/relationships/hdphoto" Target="../media/image33.wdp"/><Relationship Id="rId3" Type="http://schemas.openxmlformats.org/officeDocument/2006/relationships/image" Target="../media/image32.png"/><Relationship Id="rId27" Type="http://schemas.openxmlformats.org/officeDocument/2006/relationships/notesSlide" Target="../notesSlides/notesSlide3.xml"/><Relationship Id="rId26" Type="http://schemas.openxmlformats.org/officeDocument/2006/relationships/slideLayout" Target="../slideLayouts/slideLayout1.xml"/><Relationship Id="rId25" Type="http://schemas.openxmlformats.org/officeDocument/2006/relationships/image" Target="../media/image54.svg"/><Relationship Id="rId24" Type="http://schemas.openxmlformats.org/officeDocument/2006/relationships/image" Target="../media/image53.png"/><Relationship Id="rId23" Type="http://schemas.openxmlformats.org/officeDocument/2006/relationships/slide" Target="slide11.xml"/><Relationship Id="rId22" Type="http://schemas.openxmlformats.org/officeDocument/2006/relationships/image" Target="../media/image45.png"/><Relationship Id="rId21" Type="http://schemas.microsoft.com/office/2007/relationships/media" Target="../media/media1.mp3"/><Relationship Id="rId20" Type="http://schemas.openxmlformats.org/officeDocument/2006/relationships/audio" Target="../media/media1.mp3"/><Relationship Id="rId2" Type="http://schemas.microsoft.com/office/2007/relationships/hdphoto" Target="../media/image31.wdp"/><Relationship Id="rId19" Type="http://schemas.openxmlformats.org/officeDocument/2006/relationships/image" Target="../media/image44.png"/><Relationship Id="rId18" Type="http://schemas.openxmlformats.org/officeDocument/2006/relationships/slide" Target="slide9.xml"/><Relationship Id="rId17" Type="http://schemas.openxmlformats.org/officeDocument/2006/relationships/slide" Target="slide4.xml"/><Relationship Id="rId16" Type="http://schemas.openxmlformats.org/officeDocument/2006/relationships/slide" Target="slide7.xml"/><Relationship Id="rId15" Type="http://schemas.openxmlformats.org/officeDocument/2006/relationships/slide" Target="slide6.xml"/><Relationship Id="rId14" Type="http://schemas.openxmlformats.org/officeDocument/2006/relationships/image" Target="../media/image29.png"/><Relationship Id="rId13" Type="http://schemas.openxmlformats.org/officeDocument/2006/relationships/slide" Target="slide12.xml"/><Relationship Id="rId12" Type="http://schemas.microsoft.com/office/2007/relationships/hdphoto" Target="../media/image41.wdp"/><Relationship Id="rId11" Type="http://schemas.openxmlformats.org/officeDocument/2006/relationships/image" Target="../media/image40.png"/><Relationship Id="rId10" Type="http://schemas.microsoft.com/office/2007/relationships/hdphoto" Target="../media/image39.wdp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svg"/><Relationship Id="rId7" Type="http://schemas.openxmlformats.org/officeDocument/2006/relationships/image" Target="../media/image25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9.png"/><Relationship Id="rId11" Type="http://schemas.openxmlformats.org/officeDocument/2006/relationships/slide" Target="slide9.xml"/><Relationship Id="rId10" Type="http://schemas.openxmlformats.org/officeDocument/2006/relationships/image" Target="../media/image28.svg"/><Relationship Id="rId1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microsoft.com/office/2007/relationships/hdphoto" Target="../media/image37.wdp"/><Relationship Id="rId7" Type="http://schemas.openxmlformats.org/officeDocument/2006/relationships/image" Target="../media/image36.png"/><Relationship Id="rId6" Type="http://schemas.microsoft.com/office/2007/relationships/hdphoto" Target="../media/image35.wdp"/><Relationship Id="rId5" Type="http://schemas.openxmlformats.org/officeDocument/2006/relationships/image" Target="../media/image34.png"/><Relationship Id="rId4" Type="http://schemas.microsoft.com/office/2007/relationships/hdphoto" Target="../media/image33.wdp"/><Relationship Id="rId3" Type="http://schemas.openxmlformats.org/officeDocument/2006/relationships/image" Target="../media/image32.png"/><Relationship Id="rId27" Type="http://schemas.openxmlformats.org/officeDocument/2006/relationships/notesSlide" Target="../notesSlides/notesSlide2.xml"/><Relationship Id="rId26" Type="http://schemas.openxmlformats.org/officeDocument/2006/relationships/slideLayout" Target="../slideLayouts/slideLayout1.xml"/><Relationship Id="rId25" Type="http://schemas.openxmlformats.org/officeDocument/2006/relationships/slide" Target="slide11.xml"/><Relationship Id="rId24" Type="http://schemas.openxmlformats.org/officeDocument/2006/relationships/image" Target="../media/image45.png"/><Relationship Id="rId23" Type="http://schemas.microsoft.com/office/2007/relationships/media" Target="../media/media1.mp3"/><Relationship Id="rId22" Type="http://schemas.openxmlformats.org/officeDocument/2006/relationships/audio" Target="../media/media1.mp3"/><Relationship Id="rId21" Type="http://schemas.openxmlformats.org/officeDocument/2006/relationships/image" Target="../media/image44.png"/><Relationship Id="rId20" Type="http://schemas.openxmlformats.org/officeDocument/2006/relationships/image" Target="../media/image43.png"/><Relationship Id="rId2" Type="http://schemas.microsoft.com/office/2007/relationships/hdphoto" Target="../media/image31.wdp"/><Relationship Id="rId19" Type="http://schemas.openxmlformats.org/officeDocument/2006/relationships/slide" Target="slide9.xml"/><Relationship Id="rId18" Type="http://schemas.openxmlformats.org/officeDocument/2006/relationships/image" Target="../media/image42.png"/><Relationship Id="rId17" Type="http://schemas.openxmlformats.org/officeDocument/2006/relationships/slide" Target="slide4.xml"/><Relationship Id="rId16" Type="http://schemas.openxmlformats.org/officeDocument/2006/relationships/slide" Target="slide7.xml"/><Relationship Id="rId15" Type="http://schemas.openxmlformats.org/officeDocument/2006/relationships/slide" Target="slide6.xml"/><Relationship Id="rId14" Type="http://schemas.openxmlformats.org/officeDocument/2006/relationships/image" Target="../media/image29.png"/><Relationship Id="rId13" Type="http://schemas.openxmlformats.org/officeDocument/2006/relationships/slide" Target="slide12.xml"/><Relationship Id="rId12" Type="http://schemas.microsoft.com/office/2007/relationships/hdphoto" Target="../media/image41.wdp"/><Relationship Id="rId11" Type="http://schemas.openxmlformats.org/officeDocument/2006/relationships/image" Target="../media/image40.png"/><Relationship Id="rId10" Type="http://schemas.microsoft.com/office/2007/relationships/hdphoto" Target="../media/image39.wdp"/><Relationship Id="rId1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2.wav"/><Relationship Id="rId1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2.wav"/><Relationship Id="rId1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2.wav"/><Relationship Id="rId1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2.wav"/><Relationship Id="rId1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2.wav"/><Relationship Id="rId1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slide" Target="slide3.xml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2.wav"/><Relationship Id="rId1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692" y="-1502435"/>
            <a:ext cx="12512597" cy="8690568"/>
          </a:xfrm>
          <a:custGeom>
            <a:avLst/>
            <a:gdLst/>
            <a:ahLst/>
            <a:cxnLst/>
            <a:rect l="l" t="t" r="r" b="b"/>
            <a:pathLst>
              <a:path w="18768896" h="13035852">
                <a:moveTo>
                  <a:pt x="0" y="0"/>
                </a:moveTo>
                <a:lnTo>
                  <a:pt x="18768897" y="0"/>
                </a:lnTo>
                <a:lnTo>
                  <a:pt x="18768897" y="13035851"/>
                </a:lnTo>
                <a:lnTo>
                  <a:pt x="0" y="1303585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272718" y="1080196"/>
            <a:ext cx="9261671" cy="4463338"/>
            <a:chOff x="0" y="0"/>
            <a:chExt cx="16276777" cy="89266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51185" cy="8926675"/>
            </a:xfrm>
            <a:custGeom>
              <a:avLst/>
              <a:gdLst/>
              <a:ahLst/>
              <a:cxnLst/>
              <a:rect l="l" t="t" r="r" b="b"/>
              <a:pathLst>
                <a:path w="10851185" h="8926675">
                  <a:moveTo>
                    <a:pt x="0" y="0"/>
                  </a:moveTo>
                  <a:lnTo>
                    <a:pt x="10851185" y="0"/>
                  </a:lnTo>
                  <a:lnTo>
                    <a:pt x="10851185" y="8926675"/>
                  </a:lnTo>
                  <a:lnTo>
                    <a:pt x="0" y="8926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30390"/>
              </a:stretch>
            </a:blipFill>
          </p:spPr>
          <p:txBody>
            <a:bodyPr/>
            <a:lstStyle/>
            <a:p>
              <a:pPr defTabSz="609600"/>
              <a:endParaRPr 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5425592" y="0"/>
              <a:ext cx="10851185" cy="8926675"/>
            </a:xfrm>
            <a:custGeom>
              <a:avLst/>
              <a:gdLst/>
              <a:ahLst/>
              <a:cxnLst/>
              <a:rect l="l" t="t" r="r" b="b"/>
              <a:pathLst>
                <a:path w="10851185" h="8926675">
                  <a:moveTo>
                    <a:pt x="0" y="0"/>
                  </a:moveTo>
                  <a:lnTo>
                    <a:pt x="10851185" y="0"/>
                  </a:lnTo>
                  <a:lnTo>
                    <a:pt x="10851185" y="8926675"/>
                  </a:lnTo>
                  <a:lnTo>
                    <a:pt x="0" y="8926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30390"/>
              </a:stretch>
            </a:blipFill>
          </p:spPr>
          <p:txBody>
            <a:bodyPr/>
            <a:lstStyle/>
            <a:p>
              <a:pPr defTabSz="609600"/>
              <a:endParaRPr 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6311396" y="5337099"/>
            <a:ext cx="5107993" cy="2776891"/>
          </a:xfrm>
          <a:custGeom>
            <a:avLst/>
            <a:gdLst/>
            <a:ahLst/>
            <a:cxnLst/>
            <a:rect l="l" t="t" r="r" b="b"/>
            <a:pathLst>
              <a:path w="7661990" h="4165336">
                <a:moveTo>
                  <a:pt x="0" y="0"/>
                </a:moveTo>
                <a:lnTo>
                  <a:pt x="7661990" y="0"/>
                </a:lnTo>
                <a:lnTo>
                  <a:pt x="7661990" y="4165337"/>
                </a:lnTo>
                <a:lnTo>
                  <a:pt x="0" y="41653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8275032" y="4491048"/>
            <a:ext cx="1180721" cy="875881"/>
          </a:xfrm>
          <a:custGeom>
            <a:avLst/>
            <a:gdLst/>
            <a:ahLst/>
            <a:cxnLst/>
            <a:rect l="l" t="t" r="r" b="b"/>
            <a:pathLst>
              <a:path w="1771082" h="1313821">
                <a:moveTo>
                  <a:pt x="1771082" y="0"/>
                </a:moveTo>
                <a:lnTo>
                  <a:pt x="0" y="0"/>
                </a:lnTo>
                <a:lnTo>
                  <a:pt x="0" y="1313820"/>
                </a:lnTo>
                <a:lnTo>
                  <a:pt x="1771082" y="1313820"/>
                </a:lnTo>
                <a:lnTo>
                  <a:pt x="177108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002794" y="3615168"/>
            <a:ext cx="1375929" cy="1751761"/>
          </a:xfrm>
          <a:custGeom>
            <a:avLst/>
            <a:gdLst/>
            <a:ahLst/>
            <a:cxnLst/>
            <a:rect l="l" t="t" r="r" b="b"/>
            <a:pathLst>
              <a:path w="2063893" h="2627642">
                <a:moveTo>
                  <a:pt x="0" y="0"/>
                </a:moveTo>
                <a:lnTo>
                  <a:pt x="2063893" y="0"/>
                </a:lnTo>
                <a:lnTo>
                  <a:pt x="2063893" y="2627641"/>
                </a:lnTo>
                <a:lnTo>
                  <a:pt x="0" y="26276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-482342" y="1797145"/>
            <a:ext cx="3083782" cy="6035873"/>
          </a:xfrm>
          <a:custGeom>
            <a:avLst/>
            <a:gdLst/>
            <a:ahLst/>
            <a:cxnLst/>
            <a:rect l="l" t="t" r="r" b="b"/>
            <a:pathLst>
              <a:path w="4625673" h="9053809">
                <a:moveTo>
                  <a:pt x="4625673" y="0"/>
                </a:moveTo>
                <a:lnTo>
                  <a:pt x="0" y="0"/>
                </a:lnTo>
                <a:lnTo>
                  <a:pt x="0" y="9053809"/>
                </a:lnTo>
                <a:lnTo>
                  <a:pt x="4625673" y="9053809"/>
                </a:lnTo>
                <a:lnTo>
                  <a:pt x="462567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002793" y="0"/>
            <a:ext cx="1556143" cy="2743200"/>
          </a:xfrm>
          <a:custGeom>
            <a:avLst/>
            <a:gdLst/>
            <a:ahLst/>
            <a:cxnLst/>
            <a:rect l="l" t="t" r="r" b="b"/>
            <a:pathLst>
              <a:path w="2334214" h="4114800">
                <a:moveTo>
                  <a:pt x="0" y="0"/>
                </a:moveTo>
                <a:lnTo>
                  <a:pt x="2334214" y="0"/>
                </a:lnTo>
                <a:lnTo>
                  <a:pt x="23342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4372428" y="5749969"/>
            <a:ext cx="2214511" cy="2743200"/>
          </a:xfrm>
          <a:custGeom>
            <a:avLst/>
            <a:gdLst/>
            <a:ahLst/>
            <a:cxnLst/>
            <a:rect l="l" t="t" r="r" b="b"/>
            <a:pathLst>
              <a:path w="3321766" h="4114800">
                <a:moveTo>
                  <a:pt x="0" y="0"/>
                </a:moveTo>
                <a:lnTo>
                  <a:pt x="3321766" y="0"/>
                </a:lnTo>
                <a:lnTo>
                  <a:pt x="33217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reeform 14"/>
          <p:cNvSpPr/>
          <p:nvPr/>
        </p:nvSpPr>
        <p:spPr>
          <a:xfrm rot="-1727232">
            <a:off x="-126716" y="504723"/>
            <a:ext cx="2779838" cy="601456"/>
          </a:xfrm>
          <a:custGeom>
            <a:avLst/>
            <a:gdLst/>
            <a:ahLst/>
            <a:cxnLst/>
            <a:rect l="l" t="t" r="r" b="b"/>
            <a:pathLst>
              <a:path w="4169757" h="902184">
                <a:moveTo>
                  <a:pt x="0" y="0"/>
                </a:moveTo>
                <a:lnTo>
                  <a:pt x="4169757" y="0"/>
                </a:lnTo>
                <a:lnTo>
                  <a:pt x="4169757" y="902183"/>
                </a:lnTo>
                <a:lnTo>
                  <a:pt x="0" y="90218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Hộp Văn bản 19"/>
          <p:cNvSpPr txBox="1"/>
          <p:nvPr/>
        </p:nvSpPr>
        <p:spPr>
          <a:xfrm>
            <a:off x="2493645" y="1447800"/>
            <a:ext cx="715962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ÔN TẬP GIỮA HỌC KÌ I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2348122" y="2085263"/>
            <a:ext cx="7244967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BÀI 4 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BÀI 8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7" y="-2195482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8630" y="791384"/>
            <a:ext cx="8754740" cy="20307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7: </a:t>
            </a:r>
            <a:r>
              <a:rPr lang="en-US" sz="3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 1 – 1942, Mặt trận Đồng minh chống phát xít được thành lập gồm những nước nào?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658" y="-71716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303600" y="4014125"/>
            <a:ext cx="4169770" cy="94587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 Đức, Mỹ, Trung Quốc.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8768" y="4014125"/>
            <a:ext cx="4074250" cy="920953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Liên Xô, Anh, Mỹ.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48767" y="2819445"/>
            <a:ext cx="4074251" cy="92158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 Mỹ, Liên Xô, Đức.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03601" y="2810765"/>
            <a:ext cx="4169769" cy="945879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Anh, I – ta – li – a, Nhật Bản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87" y="4243568"/>
            <a:ext cx="830457" cy="7658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64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36405" y="3043987"/>
            <a:ext cx="840575" cy="7658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38" y="3034621"/>
            <a:ext cx="840575" cy="7658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405" y="4169846"/>
            <a:ext cx="876904" cy="790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76226" y="1229962"/>
            <a:ext cx="8777473" cy="98234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 thù chung của hai khối các nước tư bản dân chủ và phát xít là: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23062" y="3403552"/>
            <a:ext cx="3575415" cy="966157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Thổ Nhĩ Kì.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0342" y="3429000"/>
            <a:ext cx="3416226" cy="966156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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 Xô.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72" y="3639912"/>
            <a:ext cx="830457" cy="729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19" y="3572097"/>
            <a:ext cx="986534" cy="797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9648" y="1158867"/>
            <a:ext cx="9019002" cy="11055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9. 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Nội chiến Nga diễn ra từ năm nào đến năm nào?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64619" y="3189615"/>
            <a:ext cx="4122057" cy="101688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1914-1918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1762" y="4434196"/>
            <a:ext cx="4122058" cy="104611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1917-1922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81762" y="3188478"/>
            <a:ext cx="4122057" cy="101688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1936-1939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4619" y="4434196"/>
            <a:ext cx="4121712" cy="1016884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1920-1925 	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62" y="3537255"/>
            <a:ext cx="830457" cy="729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64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9800696" y="3506004"/>
            <a:ext cx="840575" cy="7356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44" y="4829704"/>
            <a:ext cx="840575" cy="647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696" y="4695731"/>
            <a:ext cx="986534" cy="797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9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6"/>
          <p:cNvSpPr txBox="1"/>
          <p:nvPr/>
        </p:nvSpPr>
        <p:spPr>
          <a:xfrm>
            <a:off x="1729648" y="1158867"/>
            <a:ext cx="9019002" cy="11055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10. 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Trọng tâm phát triển kinh tế của Liên Xô từ năm 1922 đến năm 1945 là: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7"/>
          <p:cNvSpPr/>
          <p:nvPr/>
        </p:nvSpPr>
        <p:spPr>
          <a:xfrm>
            <a:off x="1764619" y="3189615"/>
            <a:ext cx="4122057" cy="101688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Phát triển công nghiệp nhẹ.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8"/>
          <p:cNvSpPr/>
          <p:nvPr/>
        </p:nvSpPr>
        <p:spPr>
          <a:xfrm>
            <a:off x="6481762" y="4434196"/>
            <a:ext cx="4122058" cy="104611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công nghiệp nặng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6481762" y="3188478"/>
            <a:ext cx="4122057" cy="101688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dịch vụ, thương mại.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10"/>
          <p:cNvSpPr/>
          <p:nvPr/>
        </p:nvSpPr>
        <p:spPr>
          <a:xfrm>
            <a:off x="1764619" y="4434196"/>
            <a:ext cx="4121712" cy="1016884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Phát triển du lịch.	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62" y="3537255"/>
            <a:ext cx="830457" cy="72979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64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9800696" y="3506004"/>
            <a:ext cx="840575" cy="73562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44" y="4829704"/>
            <a:ext cx="840575" cy="64731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696" y="4695731"/>
            <a:ext cx="986534" cy="797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54" grpId="0" bldLvl="0" animBg="1"/>
      <p:bldP spid="55" grpId="0" bldLvl="0" animBg="1"/>
      <p:bldP spid="5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9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6"/>
          <p:cNvSpPr txBox="1"/>
          <p:nvPr/>
        </p:nvSpPr>
        <p:spPr>
          <a:xfrm>
            <a:off x="1729648" y="1158867"/>
            <a:ext cx="9019002" cy="11055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p>
            <a:pPr algn="just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11. 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Tại Đại hội lần thứ hai Quốc tế cộng sản đã thông qua vấn đề gì quan trọng?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7"/>
          <p:cNvSpPr/>
          <p:nvPr/>
        </p:nvSpPr>
        <p:spPr>
          <a:xfrm>
            <a:off x="1764619" y="3189615"/>
            <a:ext cx="4122057" cy="101688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p>
            <a:pPr lvl="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Sự cần thiết phải khởi nghĩa giành chính quyền từ tay tư sản.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8"/>
          <p:cNvSpPr/>
          <p:nvPr/>
        </p:nvSpPr>
        <p:spPr>
          <a:xfrm>
            <a:off x="6481762" y="4434196"/>
            <a:ext cx="4122058" cy="104611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Luận cương về cấn đề dân tộc và thuộc địa do Lê-nin dự thảo.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6481762" y="3188478"/>
            <a:ext cx="4122057" cy="101688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Nghị quyết thành lập Đảng cộng sản ở các nước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10"/>
          <p:cNvSpPr/>
          <p:nvPr/>
        </p:nvSpPr>
        <p:spPr>
          <a:xfrm>
            <a:off x="1764619" y="4434196"/>
            <a:ext cx="4121712" cy="1016884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Nghị quyết chống chiến tranh đế quốc.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62" y="3537255"/>
            <a:ext cx="830457" cy="72979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64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9800696" y="3506004"/>
            <a:ext cx="840575" cy="73562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44" y="4829704"/>
            <a:ext cx="840575" cy="64731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696" y="4695731"/>
            <a:ext cx="986534" cy="797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54" grpId="0" bldLvl="0" animBg="1"/>
      <p:bldP spid="55" grpId="0" bldLvl="0" animBg="1"/>
      <p:bldP spid="5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9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6"/>
          <p:cNvSpPr txBox="1"/>
          <p:nvPr/>
        </p:nvSpPr>
        <p:spPr>
          <a:xfrm>
            <a:off x="1729648" y="1158867"/>
            <a:ext cx="9019002" cy="11055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p>
            <a:pPr algn="just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12. 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Khối các nước tư bản dân chủ gồm những quốc gia nào?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7"/>
          <p:cNvSpPr/>
          <p:nvPr/>
        </p:nvSpPr>
        <p:spPr>
          <a:xfrm>
            <a:off x="1764619" y="3189615"/>
            <a:ext cx="4122057" cy="101688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p>
            <a:pPr lvl="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I-ta-li-a, Pháp, Mỹ.	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8"/>
          <p:cNvSpPr/>
          <p:nvPr/>
        </p:nvSpPr>
        <p:spPr>
          <a:xfrm>
            <a:off x="6481762" y="4434196"/>
            <a:ext cx="4122058" cy="104611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Anh, Pháp, Mỹ.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6481762" y="3188478"/>
            <a:ext cx="4122057" cy="101688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Mỹ, Đức, Nhật Bản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10"/>
          <p:cNvSpPr/>
          <p:nvPr/>
        </p:nvSpPr>
        <p:spPr>
          <a:xfrm>
            <a:off x="1764619" y="4434196"/>
            <a:ext cx="4121712" cy="1016884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Nhật Bản, I-ta-li-a, Đức.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62" y="3537255"/>
            <a:ext cx="830457" cy="72979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64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9800696" y="3506004"/>
            <a:ext cx="840575" cy="73562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44" y="4829704"/>
            <a:ext cx="840575" cy="64731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696" y="4695731"/>
            <a:ext cx="986534" cy="797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54" grpId="0" bldLvl="0" animBg="1"/>
      <p:bldP spid="55" grpId="0" bldLvl="0" animBg="1"/>
      <p:bldP spid="5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9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6"/>
          <p:cNvSpPr txBox="1"/>
          <p:nvPr/>
        </p:nvSpPr>
        <p:spPr>
          <a:xfrm>
            <a:off x="1729648" y="1158867"/>
            <a:ext cx="9019002" cy="11055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p>
            <a:pPr algn="just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12. 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Liên Xô đã làm gì để thoát khỏi nguy cơ bị Đức xâm lược?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7"/>
          <p:cNvSpPr/>
          <p:nvPr/>
        </p:nvSpPr>
        <p:spPr>
          <a:xfrm>
            <a:off x="1764619" y="3189615"/>
            <a:ext cx="4122057" cy="101688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p>
            <a:pPr lvl="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Liên Xô đã làm gì để thoát khỏi nguy cơ bị Đức xâm lược?.	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8"/>
          <p:cNvSpPr/>
          <p:nvPr/>
        </p:nvSpPr>
        <p:spPr>
          <a:xfrm>
            <a:off x="6481762" y="4434196"/>
            <a:ext cx="4122058" cy="104611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Kí Hiệp ước không xâm phạm nhau với Đức.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6481762" y="3188478"/>
            <a:ext cx="4122057" cy="101688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Xâm lược các nước châu Âu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10"/>
          <p:cNvSpPr/>
          <p:nvPr/>
        </p:nvSpPr>
        <p:spPr>
          <a:xfrm>
            <a:off x="1764619" y="4434196"/>
            <a:ext cx="4121712" cy="1016884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cam kết bảo vệ độc lập đất nước..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62" y="3537255"/>
            <a:ext cx="830457" cy="72979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64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9800696" y="3506004"/>
            <a:ext cx="840575" cy="73562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44" y="4829704"/>
            <a:ext cx="840575" cy="64731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696" y="4695731"/>
            <a:ext cx="986534" cy="797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54" grpId="0" bldLvl="0" animBg="1"/>
      <p:bldP spid="55" grpId="0" bldLvl="0" animBg="1"/>
      <p:bldP spid="5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9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6"/>
          <p:cNvSpPr txBox="1"/>
          <p:nvPr/>
        </p:nvSpPr>
        <p:spPr>
          <a:xfrm>
            <a:off x="1729648" y="1158867"/>
            <a:ext cx="9019002" cy="612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p>
            <a:pPr algn="just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12. 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Đức tấn công Ba Lan vào thời gian nào?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7"/>
          <p:cNvSpPr/>
          <p:nvPr/>
        </p:nvSpPr>
        <p:spPr>
          <a:xfrm>
            <a:off x="1764619" y="3189615"/>
            <a:ext cx="4122057" cy="101688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p>
            <a:pPr lvl="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Ngày 4 – 9 – 1939.	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8"/>
          <p:cNvSpPr/>
          <p:nvPr/>
        </p:nvSpPr>
        <p:spPr>
          <a:xfrm>
            <a:off x="6481762" y="4434196"/>
            <a:ext cx="4122058" cy="104611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Ngày 1 – 9 – 1939.	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6481762" y="3188478"/>
            <a:ext cx="4122057" cy="101688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A. Ngày 28 – 8 – 1939.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10"/>
          <p:cNvSpPr/>
          <p:nvPr/>
        </p:nvSpPr>
        <p:spPr>
          <a:xfrm>
            <a:off x="1764619" y="4434196"/>
            <a:ext cx="4121712" cy="1016884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Ngày 4 – 9 – 1939.	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62" y="3537255"/>
            <a:ext cx="830457" cy="72979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64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9800696" y="3506004"/>
            <a:ext cx="840575" cy="73562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44" y="4829704"/>
            <a:ext cx="840575" cy="64731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696" y="4695731"/>
            <a:ext cx="986534" cy="797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54" grpId="0" bldLvl="0" animBg="1"/>
      <p:bldP spid="55" grpId="0" bldLvl="0" animBg="1"/>
      <p:bldP spid="5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9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6"/>
          <p:cNvSpPr txBox="1"/>
          <p:nvPr/>
        </p:nvSpPr>
        <p:spPr>
          <a:xfrm>
            <a:off x="1729648" y="1158867"/>
            <a:ext cx="9019002" cy="11055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p>
            <a:pPr algn="just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12. 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Khối các nước tư bản dân chủ gồm những quốc gia nào?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7"/>
          <p:cNvSpPr/>
          <p:nvPr/>
        </p:nvSpPr>
        <p:spPr>
          <a:xfrm>
            <a:off x="1764619" y="3189615"/>
            <a:ext cx="4122057" cy="101688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p>
            <a:pPr lvl="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I-ta-li-a, Pháp, Mỹ.	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8"/>
          <p:cNvSpPr/>
          <p:nvPr/>
        </p:nvSpPr>
        <p:spPr>
          <a:xfrm>
            <a:off x="6481762" y="4434196"/>
            <a:ext cx="4122058" cy="104611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Anh, Pháp, Mỹ.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6481762" y="3188478"/>
            <a:ext cx="4122057" cy="101688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Mỹ, Đức, Nhật Bản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10"/>
          <p:cNvSpPr/>
          <p:nvPr/>
        </p:nvSpPr>
        <p:spPr>
          <a:xfrm>
            <a:off x="1764619" y="4434196"/>
            <a:ext cx="4121712" cy="1016884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Nhật Bản, I-ta-li-a, Đức.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62" y="3537255"/>
            <a:ext cx="830457" cy="72979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64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9800696" y="3506004"/>
            <a:ext cx="840575" cy="73562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44" y="4829704"/>
            <a:ext cx="840575" cy="64731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696" y="4695731"/>
            <a:ext cx="986534" cy="797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54" grpId="0" bldLvl="0" animBg="1"/>
      <p:bldP spid="55" grpId="0" bldLvl="0" animBg="1"/>
      <p:bldP spid="5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0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55488" y="654878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3512" y="2880024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354" y="10400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48" y="2901605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152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46909" y="1936426"/>
            <a:ext cx="1139686" cy="773391"/>
          </a:xfrm>
          <a:prstGeom prst="rect">
            <a:avLst/>
          </a:prstGeom>
        </p:spPr>
      </p:pic>
      <p:pic>
        <p:nvPicPr>
          <p:cNvPr id="34" name="Picture 33" descr="152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08712" y="4977166"/>
            <a:ext cx="1139686" cy="773391"/>
          </a:xfrm>
          <a:prstGeom prst="rect">
            <a:avLst/>
          </a:prstGeom>
        </p:spPr>
      </p:pic>
      <p:pic>
        <p:nvPicPr>
          <p:cNvPr id="35" name="Picture 34" descr="152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48878" y="3027575"/>
            <a:ext cx="1139686" cy="773391"/>
          </a:xfrm>
          <a:prstGeom prst="rect">
            <a:avLst/>
          </a:prstGeom>
        </p:spPr>
      </p:pic>
      <p:pic>
        <p:nvPicPr>
          <p:cNvPr id="36" name="Picture 35" descr="152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720276" y="3426076"/>
            <a:ext cx="1139686" cy="773391"/>
          </a:xfrm>
          <a:prstGeom prst="rect">
            <a:avLst/>
          </a:prstGeom>
        </p:spPr>
      </p:pic>
      <p:pic>
        <p:nvPicPr>
          <p:cNvPr id="26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3617" y="2793885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152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18964" y="3109713"/>
            <a:ext cx="1139686" cy="773391"/>
          </a:xfrm>
          <a:prstGeom prst="rect">
            <a:avLst/>
          </a:prstGeom>
        </p:spPr>
      </p:pic>
      <p:pic>
        <p:nvPicPr>
          <p:cNvPr id="27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6891" y="4953989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3581" y="4980493"/>
            <a:ext cx="2098888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0557" y="4940736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27660" y="900043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6a47e323f607fd7081d27d819f0cd3d1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590997" y="2983260"/>
            <a:ext cx="1809585" cy="1775791"/>
          </a:xfrm>
          <a:prstGeom prst="rect">
            <a:avLst/>
          </a:prstGeom>
        </p:spPr>
      </p:pic>
      <p:pic>
        <p:nvPicPr>
          <p:cNvPr id="2" name="Cute Avalanche - RKVC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2400" y="6424980"/>
            <a:ext cx="609600" cy="609600"/>
          </a:xfrm>
          <a:prstGeom prst="rect">
            <a:avLst/>
          </a:prstGeom>
        </p:spPr>
      </p:pic>
      <p:pic>
        <p:nvPicPr>
          <p:cNvPr id="4" name="Picture 3" descr="152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975444" y="4161234"/>
            <a:ext cx="1139686" cy="773391"/>
          </a:xfrm>
          <a:prstGeom prst="rect">
            <a:avLst/>
          </a:prstGeom>
        </p:spPr>
      </p:pic>
      <p:pic>
        <p:nvPicPr>
          <p:cNvPr id="5" name="Picture 36" descr="152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27828" y="3600986"/>
            <a:ext cx="1139686" cy="773391"/>
          </a:xfrm>
          <a:prstGeom prst="rect">
            <a:avLst/>
          </a:prstGeom>
        </p:spPr>
      </p:pic>
      <p:pic>
        <p:nvPicPr>
          <p:cNvPr id="6" name="Picture 36" descr="152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54216" y="4053995"/>
            <a:ext cx="1139686" cy="773391"/>
          </a:xfrm>
          <a:prstGeom prst="rect">
            <a:avLst/>
          </a:prstGeom>
        </p:spPr>
      </p:pic>
      <p:pic>
        <p:nvPicPr>
          <p:cNvPr id="7" name="Picture 36" descr="152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14530" y="5847713"/>
            <a:ext cx="1139686" cy="773391"/>
          </a:xfrm>
          <a:prstGeom prst="rect">
            <a:avLst/>
          </a:prstGeom>
        </p:spPr>
      </p:pic>
      <p:pic>
        <p:nvPicPr>
          <p:cNvPr id="8" name="Picture 36" descr="152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55761" y="4053994"/>
            <a:ext cx="1139686" cy="773391"/>
          </a:xfrm>
          <a:prstGeom prst="rect">
            <a:avLst/>
          </a:prstGeom>
        </p:spPr>
      </p:pic>
      <p:grpSp>
        <p:nvGrpSpPr>
          <p:cNvPr id="3" name="Nhóm 2"/>
          <p:cNvGrpSpPr/>
          <p:nvPr/>
        </p:nvGrpSpPr>
        <p:grpSpPr>
          <a:xfrm>
            <a:off x="1962820" y="760695"/>
            <a:ext cx="4106390" cy="3001859"/>
            <a:chOff x="1962820" y="760695"/>
            <a:chExt cx="4106390" cy="3001859"/>
          </a:xfrm>
        </p:grpSpPr>
        <p:sp>
          <p:nvSpPr>
            <p:cNvPr id="9" name="Freeform 2"/>
            <p:cNvSpPr/>
            <p:nvPr/>
          </p:nvSpPr>
          <p:spPr>
            <a:xfrm>
              <a:off x="1962820" y="760695"/>
              <a:ext cx="4106390" cy="3001859"/>
            </a:xfrm>
            <a:custGeom>
              <a:avLst/>
              <a:gdLst/>
              <a:ahLst/>
              <a:cxnLst/>
              <a:rect l="l" t="t" r="r" b="b"/>
              <a:pathLst>
                <a:path w="5200379" h="4114800">
                  <a:moveTo>
                    <a:pt x="0" y="0"/>
                  </a:moveTo>
                  <a:lnTo>
                    <a:pt x="5200380" y="0"/>
                  </a:lnTo>
                  <a:lnTo>
                    <a:pt x="520038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Hộp Văn bản 9"/>
            <p:cNvSpPr txBox="1"/>
            <p:nvPr/>
          </p:nvSpPr>
          <p:spPr>
            <a:xfrm>
              <a:off x="2070402" y="1162949"/>
              <a:ext cx="3469878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BẢO VỆ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ĐÀN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CỪU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 CÔNG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30435E-6 L -0.07929 -1.3043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4921E-6 L -0.06302 -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5846E-6 L -0.11641 -2.8584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329E-7 0 L -0.06937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589E-6 2.96296E-6 L -0.09462 -0.00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5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11641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-0.09466 -0.007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39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09466 -0.0078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39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09466 -0.00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39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09466 -0.007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926 C -0.28854 0.03727 -0.57709 0.06597 -0.71485 0.04421 C -0.85235 0.02269 -0.80729 -0.09213 -0.82578 -0.11898 " pathEditMode="relative" rAng="0" ptsTypes="AAA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9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578 -0.11898 C -0.82005 -0.19954 -0.81433 -0.27986 -0.81953 -0.31319 C -0.82474 -0.34653 -0.84063 -0.33287 -0.85651 -0.31898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076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651 -0.31898 L -1.18151 -0.3129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2 0.43634 C -0.02643 0.50602 0.0832 0.57639 0.12682 0.44283 C 0.17057 0.30972 0.14284 -0.22153 0.12552 -0.3618 C 0.10794 -0.50092 0.06185 -0.39375 0.022 -0.39791 C -0.01784 -0.40208 -0.0862 -0.41875 -0.1138 -0.38796 C -0.14141 -0.35717 -0.13854 -0.24166 -0.14336 -0.21296 " pathEditMode="relative" rAng="0" ptsTypes="AAAAAA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3939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-0.21296 C -0.14336 -0.21273 -0.75586 -0.22569 -1.36836 -0.2379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50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65023 C 0.125 -0.65 -0.26875 -0.59004 -0.66237 -0.5291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62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 rot="5400000">
            <a:off x="3372459" y="-433725"/>
            <a:ext cx="5447082" cy="7725449"/>
            <a:chOff x="0" y="0"/>
            <a:chExt cx="5180262" cy="7156940"/>
          </a:xfrm>
        </p:grpSpPr>
        <p:sp>
          <p:nvSpPr>
            <p:cNvPr id="5" name="Freeform 6"/>
            <p:cNvSpPr/>
            <p:nvPr/>
          </p:nvSpPr>
          <p:spPr>
            <a:xfrm>
              <a:off x="-9098" y="-6509"/>
              <a:ext cx="5194593" cy="7188994"/>
            </a:xfrm>
            <a:custGeom>
              <a:avLst/>
              <a:gdLst/>
              <a:ahLst/>
              <a:cxnLst/>
              <a:rect l="l" t="t" r="r" b="b"/>
              <a:pathLst>
                <a:path w="5194593" h="7188994">
                  <a:moveTo>
                    <a:pt x="63030" y="6595440"/>
                  </a:moveTo>
                  <a:cubicBezTo>
                    <a:pt x="63030" y="6595440"/>
                    <a:pt x="0" y="634887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01520" y="6965"/>
                  </a:cubicBezTo>
                  <a:lnTo>
                    <a:pt x="4301521" y="6965"/>
                  </a:lnTo>
                  <a:cubicBezTo>
                    <a:pt x="4518268" y="16819"/>
                    <a:pt x="4722583" y="36481"/>
                    <a:pt x="4856771" y="101690"/>
                  </a:cubicBezTo>
                  <a:cubicBezTo>
                    <a:pt x="5112817" y="226120"/>
                    <a:pt x="5194593" y="459160"/>
                    <a:pt x="5189105" y="704684"/>
                  </a:cubicBezTo>
                  <a:cubicBezTo>
                    <a:pt x="5189105" y="704684"/>
                    <a:pt x="5145817" y="1013073"/>
                    <a:pt x="5153250" y="1248607"/>
                  </a:cubicBezTo>
                  <a:cubicBezTo>
                    <a:pt x="5160374" y="6337241"/>
                    <a:pt x="5167530" y="6532844"/>
                    <a:pt x="5167530" y="6532844"/>
                  </a:cubicBezTo>
                  <a:cubicBezTo>
                    <a:pt x="5150849" y="6748577"/>
                    <a:pt x="5036205" y="6959188"/>
                    <a:pt x="4839336" y="7070813"/>
                  </a:cubicBezTo>
                  <a:cubicBezTo>
                    <a:pt x="4688984" y="7156061"/>
                    <a:pt x="4490953" y="7171159"/>
                    <a:pt x="3564545" y="7160417"/>
                  </a:cubicBezTo>
                  <a:lnTo>
                    <a:pt x="3564500" y="7160417"/>
                  </a:lnTo>
                  <a:cubicBezTo>
                    <a:pt x="645952" y="7155140"/>
                    <a:pt x="384604" y="7188994"/>
                    <a:pt x="254278" y="7079835"/>
                  </a:cubicBezTo>
                  <a:cubicBezTo>
                    <a:pt x="145767" y="6988951"/>
                    <a:pt x="81795" y="6795639"/>
                    <a:pt x="63030" y="6595440"/>
                  </a:cubicBezTo>
                  <a:close/>
                </a:path>
              </a:pathLst>
            </a:custGeom>
            <a:solidFill>
              <a:srgbClr val="E4C7A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5400000">
            <a:off x="3624107" y="-223011"/>
            <a:ext cx="4959777" cy="7299955"/>
            <a:chOff x="0" y="0"/>
            <a:chExt cx="5097098" cy="6965804"/>
          </a:xfrm>
        </p:grpSpPr>
        <p:sp>
          <p:nvSpPr>
            <p:cNvPr id="9" name="Freeform 8"/>
            <p:cNvSpPr/>
            <p:nvPr/>
          </p:nvSpPr>
          <p:spPr>
            <a:xfrm>
              <a:off x="-9098" y="-6509"/>
              <a:ext cx="5111428" cy="6997857"/>
            </a:xfrm>
            <a:custGeom>
              <a:avLst/>
              <a:gdLst/>
              <a:ahLst/>
              <a:cxnLst/>
              <a:rect l="l" t="t" r="r" b="b"/>
              <a:pathLst>
                <a:path w="5111428" h="6997857">
                  <a:moveTo>
                    <a:pt x="63030" y="6404304"/>
                  </a:moveTo>
                  <a:cubicBezTo>
                    <a:pt x="63030" y="6404304"/>
                    <a:pt x="0" y="61577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218355" y="6965"/>
                  </a:cubicBezTo>
                  <a:lnTo>
                    <a:pt x="4218357" y="6965"/>
                  </a:lnTo>
                  <a:cubicBezTo>
                    <a:pt x="4435103" y="16819"/>
                    <a:pt x="4639418" y="36481"/>
                    <a:pt x="4773607" y="101690"/>
                  </a:cubicBezTo>
                  <a:cubicBezTo>
                    <a:pt x="5029653" y="226120"/>
                    <a:pt x="5111428" y="459160"/>
                    <a:pt x="5105940" y="704684"/>
                  </a:cubicBezTo>
                  <a:cubicBezTo>
                    <a:pt x="5105940" y="704684"/>
                    <a:pt x="5062652" y="1013073"/>
                    <a:pt x="5070086" y="1248607"/>
                  </a:cubicBezTo>
                  <a:cubicBezTo>
                    <a:pt x="5077209" y="6146105"/>
                    <a:pt x="5084366" y="6341708"/>
                    <a:pt x="5084366" y="6341708"/>
                  </a:cubicBezTo>
                  <a:cubicBezTo>
                    <a:pt x="5067684" y="6557440"/>
                    <a:pt x="4953040" y="6768052"/>
                    <a:pt x="4756171" y="6879676"/>
                  </a:cubicBezTo>
                  <a:cubicBezTo>
                    <a:pt x="4605819" y="6964925"/>
                    <a:pt x="4407788" y="6980023"/>
                    <a:pt x="3498313" y="6969281"/>
                  </a:cubicBezTo>
                  <a:lnTo>
                    <a:pt x="3498269" y="6969281"/>
                  </a:lnTo>
                  <a:cubicBezTo>
                    <a:pt x="645952" y="6964004"/>
                    <a:pt x="384604" y="6997857"/>
                    <a:pt x="254278" y="6888700"/>
                  </a:cubicBezTo>
                  <a:cubicBezTo>
                    <a:pt x="145767" y="6797815"/>
                    <a:pt x="81795" y="6604503"/>
                    <a:pt x="63030" y="6404304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3272" t="32416"/>
          <a:stretch>
            <a:fillRect/>
          </a:stretch>
        </p:blipFill>
        <p:spPr>
          <a:xfrm rot="-4039864">
            <a:off x="10048168" y="987187"/>
            <a:ext cx="632976" cy="6154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218555">
            <a:off x="1901587" y="3918423"/>
            <a:ext cx="1104862" cy="173126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94642">
            <a:off x="3274530" y="5311714"/>
            <a:ext cx="1011059" cy="31216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44091">
            <a:off x="1374029" y="769130"/>
            <a:ext cx="2215980" cy="18251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00383">
            <a:off x="3274721" y="1527101"/>
            <a:ext cx="326997" cy="41061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439619" y="2368257"/>
            <a:ext cx="6948364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8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Chăn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”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3942037" y="995612"/>
            <a:ext cx="5203076" cy="1846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TRẮC NGHIỆM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46010" flipH="1">
            <a:off x="3068865" y="518326"/>
            <a:ext cx="235350" cy="295531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3272" t="32416"/>
          <a:stretch>
            <a:fillRect/>
          </a:stretch>
        </p:blipFill>
        <p:spPr>
          <a:xfrm rot="6630028">
            <a:off x="1476857" y="4873991"/>
            <a:ext cx="632976" cy="615453"/>
          </a:xfrm>
          <a:prstGeom prst="rect">
            <a:avLst/>
          </a:prstGeom>
        </p:spPr>
      </p:pic>
      <p:pic>
        <p:nvPicPr>
          <p:cNvPr id="19" name="Picture 18" descr="152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87327" y="3625669"/>
            <a:ext cx="1541185" cy="1045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694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2379" y="263009"/>
            <a:ext cx="12796755" cy="1149249"/>
            <a:chOff x="0" y="0"/>
            <a:chExt cx="5055508" cy="4540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5508" cy="454024"/>
            </a:xfrm>
            <a:custGeom>
              <a:avLst/>
              <a:gdLst/>
              <a:ahLst/>
              <a:cxnLst/>
              <a:rect l="l" t="t" r="r" b="b"/>
              <a:pathLst>
                <a:path w="5055508" h="454024">
                  <a:moveTo>
                    <a:pt x="0" y="0"/>
                  </a:moveTo>
                  <a:lnTo>
                    <a:pt x="5055508" y="0"/>
                  </a:lnTo>
                  <a:lnTo>
                    <a:pt x="5055508" y="454024"/>
                  </a:lnTo>
                  <a:lnTo>
                    <a:pt x="0" y="454024"/>
                  </a:lnTo>
                  <a:close/>
                </a:path>
              </a:pathLst>
            </a:custGeom>
            <a:solidFill>
              <a:srgbClr val="1F5776"/>
            </a:solidFill>
          </p:spPr>
          <p:txBody>
            <a:bodyPr/>
            <a:lstStyle/>
            <a:p>
              <a:pPr defTabSz="609600"/>
              <a:endParaRPr 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55508" cy="4921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5800" y="4728828"/>
            <a:ext cx="10820400" cy="1607029"/>
            <a:chOff x="0" y="0"/>
            <a:chExt cx="25543333" cy="37936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543334" cy="3793655"/>
            </a:xfrm>
            <a:custGeom>
              <a:avLst/>
              <a:gdLst/>
              <a:ahLst/>
              <a:cxnLst/>
              <a:rect l="l" t="t" r="r" b="b"/>
              <a:pathLst>
                <a:path w="25543334" h="3793655">
                  <a:moveTo>
                    <a:pt x="25418873" y="3793655"/>
                  </a:moveTo>
                  <a:lnTo>
                    <a:pt x="124460" y="3793655"/>
                  </a:lnTo>
                  <a:cubicBezTo>
                    <a:pt x="55880" y="3793655"/>
                    <a:pt x="0" y="3737775"/>
                    <a:pt x="0" y="36691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418873" y="0"/>
                  </a:lnTo>
                  <a:cubicBezTo>
                    <a:pt x="25487454" y="0"/>
                    <a:pt x="25543334" y="55880"/>
                    <a:pt x="25543334" y="124460"/>
                  </a:cubicBezTo>
                  <a:lnTo>
                    <a:pt x="25543334" y="3669195"/>
                  </a:lnTo>
                  <a:cubicBezTo>
                    <a:pt x="25543334" y="3737775"/>
                    <a:pt x="25487454" y="3793655"/>
                    <a:pt x="25418873" y="3793655"/>
                  </a:cubicBezTo>
                  <a:close/>
                </a:path>
              </a:pathLst>
            </a:custGeom>
            <a:solidFill>
              <a:srgbClr val="FDD8D8"/>
            </a:solidFill>
          </p:spPr>
          <p:txBody>
            <a:bodyPr/>
            <a:lstStyle/>
            <a:p>
              <a:pPr defTabSz="609600"/>
              <a:endParaRPr 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938805" y="1907289"/>
            <a:ext cx="4561657" cy="2578612"/>
            <a:chOff x="0" y="0"/>
            <a:chExt cx="10768540" cy="365610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768540" cy="3656108"/>
            </a:xfrm>
            <a:custGeom>
              <a:avLst/>
              <a:gdLst/>
              <a:ahLst/>
              <a:cxnLst/>
              <a:rect l="l" t="t" r="r" b="b"/>
              <a:pathLst>
                <a:path w="10768540" h="3656108">
                  <a:moveTo>
                    <a:pt x="10644080" y="3656108"/>
                  </a:moveTo>
                  <a:lnTo>
                    <a:pt x="124460" y="3656108"/>
                  </a:lnTo>
                  <a:cubicBezTo>
                    <a:pt x="55880" y="3656108"/>
                    <a:pt x="0" y="3600228"/>
                    <a:pt x="0" y="35316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644081" y="0"/>
                  </a:lnTo>
                  <a:cubicBezTo>
                    <a:pt x="10712660" y="0"/>
                    <a:pt x="10768540" y="55880"/>
                    <a:pt x="10768540" y="124460"/>
                  </a:cubicBezTo>
                  <a:lnTo>
                    <a:pt x="10768540" y="3531648"/>
                  </a:lnTo>
                  <a:cubicBezTo>
                    <a:pt x="10768540" y="3600228"/>
                    <a:pt x="10712660" y="3656108"/>
                    <a:pt x="10644081" y="3656108"/>
                  </a:cubicBezTo>
                  <a:close/>
                </a:path>
              </a:pathLst>
            </a:custGeom>
            <a:solidFill>
              <a:srgbClr val="FDD8D8"/>
            </a:solidFill>
          </p:spPr>
          <p:txBody>
            <a:bodyPr/>
            <a:lstStyle/>
            <a:p>
              <a:pPr defTabSz="609600"/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792604" y="1907289"/>
            <a:ext cx="2989610" cy="2326508"/>
            <a:chOff x="0" y="0"/>
            <a:chExt cx="13925896" cy="79480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925896" cy="7948090"/>
            </a:xfrm>
            <a:custGeom>
              <a:avLst/>
              <a:gdLst/>
              <a:ahLst/>
              <a:cxnLst/>
              <a:rect l="l" t="t" r="r" b="b"/>
              <a:pathLst>
                <a:path w="13925896" h="7948090">
                  <a:moveTo>
                    <a:pt x="13801435" y="7948090"/>
                  </a:moveTo>
                  <a:lnTo>
                    <a:pt x="124460" y="7948090"/>
                  </a:lnTo>
                  <a:cubicBezTo>
                    <a:pt x="55880" y="7948090"/>
                    <a:pt x="0" y="7892210"/>
                    <a:pt x="0" y="78236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801435" y="0"/>
                  </a:lnTo>
                  <a:cubicBezTo>
                    <a:pt x="13870015" y="0"/>
                    <a:pt x="13925896" y="55880"/>
                    <a:pt x="13925896" y="124460"/>
                  </a:cubicBezTo>
                  <a:lnTo>
                    <a:pt x="13925896" y="7823630"/>
                  </a:lnTo>
                  <a:cubicBezTo>
                    <a:pt x="13925896" y="7892210"/>
                    <a:pt x="13870015" y="7948090"/>
                    <a:pt x="13801435" y="7948090"/>
                  </a:cubicBezTo>
                  <a:close/>
                </a:path>
              </a:pathLst>
            </a:custGeom>
            <a:solidFill>
              <a:srgbClr val="BEEBDD"/>
            </a:solidFill>
          </p:spPr>
          <p:txBody>
            <a:bodyPr/>
            <a:lstStyle/>
            <a:p>
              <a:pPr defTabSz="609600"/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81084" y="1907289"/>
            <a:ext cx="3365622" cy="2326508"/>
            <a:chOff x="0" y="0"/>
            <a:chExt cx="15195060" cy="808713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195060" cy="8087133"/>
            </a:xfrm>
            <a:custGeom>
              <a:avLst/>
              <a:gdLst/>
              <a:ahLst/>
              <a:cxnLst/>
              <a:rect l="l" t="t" r="r" b="b"/>
              <a:pathLst>
                <a:path w="15195060" h="8087133">
                  <a:moveTo>
                    <a:pt x="15070599" y="8087133"/>
                  </a:moveTo>
                  <a:lnTo>
                    <a:pt x="124460" y="8087133"/>
                  </a:lnTo>
                  <a:cubicBezTo>
                    <a:pt x="55880" y="8087133"/>
                    <a:pt x="0" y="8031252"/>
                    <a:pt x="0" y="79626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070599" y="0"/>
                  </a:lnTo>
                  <a:cubicBezTo>
                    <a:pt x="15139180" y="0"/>
                    <a:pt x="15195060" y="55880"/>
                    <a:pt x="15195060" y="124460"/>
                  </a:cubicBezTo>
                  <a:lnTo>
                    <a:pt x="15195060" y="7962673"/>
                  </a:lnTo>
                  <a:cubicBezTo>
                    <a:pt x="15195060" y="8031252"/>
                    <a:pt x="15139180" y="8087133"/>
                    <a:pt x="15070599" y="8087133"/>
                  </a:cubicBezTo>
                  <a:close/>
                </a:path>
              </a:pathLst>
            </a:custGeom>
            <a:solidFill>
              <a:srgbClr val="BBE1F6"/>
            </a:solidFill>
          </p:spPr>
          <p:txBody>
            <a:bodyPr/>
            <a:lstStyle/>
            <a:p>
              <a:pPr defTabSz="609600"/>
              <a:endPara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14"/>
          <p:cNvSpPr txBox="1"/>
          <p:nvPr/>
        </p:nvSpPr>
        <p:spPr>
          <a:xfrm>
            <a:off x="281083" y="522143"/>
            <a:ext cx="11629833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00"/>
            <a:r>
              <a:rPr lang="en-US" sz="5400" b="1" spc="520" dirty="0">
                <a:solidFill>
                  <a:srgbClr val="FFFFFF"/>
                </a:solidFill>
                <a:cs typeface="Times New Roman" panose="02020603050405020304" pitchFamily="18" charset="0"/>
              </a:rPr>
              <a:t> NHIỆM VỤ HỌC TẬP Ở NHÀ</a:t>
            </a:r>
            <a:endParaRPr lang="en-US" sz="5400" b="1" spc="52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Hộp Văn bản 24"/>
          <p:cNvSpPr txBox="1"/>
          <p:nvPr/>
        </p:nvSpPr>
        <p:spPr>
          <a:xfrm>
            <a:off x="281083" y="1922309"/>
            <a:ext cx="3365579" cy="552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4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Hộp Văn bản 26"/>
          <p:cNvSpPr txBox="1"/>
          <p:nvPr/>
        </p:nvSpPr>
        <p:spPr>
          <a:xfrm>
            <a:off x="3962454" y="1946769"/>
            <a:ext cx="4514358" cy="552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BÀI 8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Hộp Văn bản 28"/>
          <p:cNvSpPr txBox="1"/>
          <p:nvPr/>
        </p:nvSpPr>
        <p:spPr>
          <a:xfrm>
            <a:off x="8853459" y="1922309"/>
            <a:ext cx="2867899" cy="193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ÔN LẠI CÁC BÀI ĐỂ LÀM BÀI TRẮC NGHIỆM.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29"/>
          <p:cNvSpPr txBox="1"/>
          <p:nvPr/>
        </p:nvSpPr>
        <p:spPr>
          <a:xfrm>
            <a:off x="1509073" y="5239954"/>
            <a:ext cx="9173849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THI TỐT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0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55488" y="654878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3512" y="2880024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354" y="10400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48" y="2901605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152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46909" y="1936426"/>
            <a:ext cx="1139686" cy="773391"/>
          </a:xfrm>
          <a:prstGeom prst="rect">
            <a:avLst/>
          </a:prstGeom>
        </p:spPr>
      </p:pic>
      <p:pic>
        <p:nvPicPr>
          <p:cNvPr id="34" name="Picture 33" descr="152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08712" y="4977166"/>
            <a:ext cx="1139686" cy="773391"/>
          </a:xfrm>
          <a:prstGeom prst="rect">
            <a:avLst/>
          </a:prstGeom>
        </p:spPr>
      </p:pic>
      <p:pic>
        <p:nvPicPr>
          <p:cNvPr id="35" name="Picture 34" descr="152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48878" y="3027575"/>
            <a:ext cx="1139686" cy="773391"/>
          </a:xfrm>
          <a:prstGeom prst="rect">
            <a:avLst/>
          </a:prstGeom>
        </p:spPr>
      </p:pic>
      <p:pic>
        <p:nvPicPr>
          <p:cNvPr id="36" name="Picture 35" descr="152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720276" y="3426076"/>
            <a:ext cx="1139686" cy="773391"/>
          </a:xfrm>
          <a:prstGeom prst="rect">
            <a:avLst/>
          </a:prstGeom>
        </p:spPr>
      </p:pic>
      <p:pic>
        <p:nvPicPr>
          <p:cNvPr id="38" name="Picture 37" descr="153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-2599234" y="3980073"/>
            <a:ext cx="2195822" cy="1353732"/>
          </a:xfrm>
          <a:prstGeom prst="rect">
            <a:avLst/>
          </a:prstGeom>
        </p:spPr>
      </p:pic>
      <p:pic>
        <p:nvPicPr>
          <p:cNvPr id="26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3617" y="2793885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152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18964" y="3109713"/>
            <a:ext cx="1139686" cy="773391"/>
          </a:xfrm>
          <a:prstGeom prst="rect">
            <a:avLst/>
          </a:prstGeom>
        </p:spPr>
      </p:pic>
      <p:pic>
        <p:nvPicPr>
          <p:cNvPr id="27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6891" y="4953989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3581" y="4980493"/>
            <a:ext cx="2098888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0557" y="4940736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27660" y="900043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15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 flipH="1">
            <a:off x="-3200398" y="2433917"/>
            <a:ext cx="1976716" cy="1035421"/>
          </a:xfrm>
          <a:prstGeom prst="rect">
            <a:avLst/>
          </a:prstGeom>
        </p:spPr>
      </p:pic>
      <p:pic>
        <p:nvPicPr>
          <p:cNvPr id="20" name="Picture 19" descr="6a47e323f607fd7081d27d819f0cd3d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2192000" y="4837042"/>
            <a:ext cx="1809585" cy="1775791"/>
          </a:xfrm>
          <a:prstGeom prst="rect">
            <a:avLst/>
          </a:prstGeom>
        </p:spPr>
      </p:pic>
      <p:pic>
        <p:nvPicPr>
          <p:cNvPr id="2" name="Cute Avalanche - RKVC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82400" y="6424980"/>
            <a:ext cx="609600" cy="609600"/>
          </a:xfrm>
          <a:prstGeom prst="rect">
            <a:avLst/>
          </a:prstGeom>
        </p:spPr>
      </p:pic>
      <p:pic>
        <p:nvPicPr>
          <p:cNvPr id="4" name="Picture 3" descr="152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975444" y="4161234"/>
            <a:ext cx="1139686" cy="773391"/>
          </a:xfrm>
          <a:prstGeom prst="rect">
            <a:avLst/>
          </a:prstGeom>
        </p:spPr>
      </p:pic>
      <p:pic>
        <p:nvPicPr>
          <p:cNvPr id="5" name="Picture 36" descr="152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27828" y="3600986"/>
            <a:ext cx="1139686" cy="773391"/>
          </a:xfrm>
          <a:prstGeom prst="rect">
            <a:avLst/>
          </a:prstGeom>
        </p:spPr>
      </p:pic>
      <p:pic>
        <p:nvPicPr>
          <p:cNvPr id="6" name="Picture 36" descr="152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54216" y="4053995"/>
            <a:ext cx="1139686" cy="773391"/>
          </a:xfrm>
          <a:prstGeom prst="rect">
            <a:avLst/>
          </a:prstGeom>
        </p:spPr>
      </p:pic>
      <p:pic>
        <p:nvPicPr>
          <p:cNvPr id="7" name="Picture 36" descr="152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14530" y="5847713"/>
            <a:ext cx="1139686" cy="773391"/>
          </a:xfrm>
          <a:prstGeom prst="rect">
            <a:avLst/>
          </a:prstGeom>
        </p:spPr>
      </p:pic>
      <p:pic>
        <p:nvPicPr>
          <p:cNvPr id="8" name="Picture 36" descr="152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55761" y="4053994"/>
            <a:ext cx="1139686" cy="773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134E-6 1.11111E-6 L 0.20357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30435E-6 L -0.07929 -1.3043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4921E-6 L -0.06302 -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5846E-6 L -0.11641 -2.8584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329E-7 0 L -0.06937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589E-6 2.96296E-6 L -0.09462 -0.00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5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11641 -2.96296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-0.09466 -0.0078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39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09466 -0.00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39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09466 -0.007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39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09466 -0.0078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8825E-6 0.00926 C -0.28856 0.03726 -0.57712 0.06597 -0.71483 0.04421 C -0.85228 0.02268 -0.80724 -0.09213 -0.82572 -0.11899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57 -0.00024 C 0.11272 0.08912 0.02213 0.1787 0.1942 0.21736 C 0.36639 0.25625 1.06144 0.22962 1.23689 0.23125 " pathEditMode="relative" rAng="0" ptsTypes="aaA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" y="12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5645E-7 -4.07407E-6 L 0.23142 0.0057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572 -0.11899 C -0.82 -0.19954 -0.81427 -0.27986 -0.81948 -0.3132 C -0.82468 -0.34653 -0.84069 -0.33287 -0.85657 -0.31899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2 0.00579 L -0.10673 0.0118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657 -0.31899 L -1.18157 -0.3129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909 0.60846 C 1.33959 0.39177 1.38086 0.1753 1.29336 0.09597 C 1.20691 0.01688 0.99206 0.07447 0.77774 0.13251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25 0.4364 C -0.02645 0.50601 0.08323 0.57631 0.12687 0.44287 C 0.17051 0.30966 0.14289 -0.22156 0.12557 -0.36171 C 0.10798 -0.50093 0.06187 -0.39385 0.02201 -0.39802 C -0.01785 -0.40218 -0.08623 -0.41883 -0.11385 -0.38807 C -0.14146 -0.35708 -0.1386 -0.24168 -0.14342 -0.213 " pathEditMode="relative" rAng="0" ptsTypes="aaaa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799 0.13251 L 0.02474 0.1285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" y="-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-0.213 C -0.14336 -0.21277 -0.75586 -0.22572 -1.36836 -0.23797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75 0.12858 C -0.00794 0.02914 -0.04077 -0.07008 0.031 -0.11471 C 0.10252 -0.15935 0.27811 -0.14963 0.45409 -0.13992 " pathEditMode="relative" rAng="0" ptsTypes="aaA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05 -0.65033 C 0.12505 -0.65033 -0.26873 -0.58997 -0.66237 -0.5291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9509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45974" y="1295920"/>
            <a:ext cx="8717160" cy="122809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1. 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tâm phát triển kinh tế của Liên Xô từ năm 1922 đến năm 1945 là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05087" y="3092138"/>
            <a:ext cx="4620488" cy="978223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Phát triển công nghiệp nhẹ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4672" y="3092139"/>
            <a:ext cx="4620488" cy="978223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Phát triển công nghiệp nặng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5087" y="4239123"/>
            <a:ext cx="4620487" cy="1113953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Phát triển dịch vụ, thương mại.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64673" y="4239123"/>
            <a:ext cx="4620487" cy="107582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Phát triển du lịch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871" y="3377347"/>
            <a:ext cx="830457" cy="729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64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10139955" y="4646477"/>
            <a:ext cx="840575" cy="7356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83" y="4682150"/>
            <a:ext cx="840575" cy="647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14" y="3346316"/>
            <a:ext cx="840575" cy="797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9509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0818" y="1322402"/>
            <a:ext cx="9300504" cy="178244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 không phải thành tựu của Liên Xô về kinh tế trong giai đoạn 1922 đến năm 1945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50818" y="3081709"/>
            <a:ext cx="4620488" cy="1051789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Trở thành cường quốc công nghiệp sau 2 kế hoạch 5 năm xây dựng chủ nghĩa xã hội.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1231" y="3081710"/>
            <a:ext cx="4620488" cy="105178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Giai cấp bóc lột bị xóa bỏ, còn lại giai cấp công nhân và nông dân tập thể.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4348594"/>
            <a:ext cx="4620487" cy="131655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Sản lượng công nghiệp đứng dầu châu Âu.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5586" y="4348594"/>
            <a:ext cx="4620487" cy="131655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Sản xuất công nghiệp chiếm hơn 70% tổng sản phẩm kinh tế quốc dân.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43" y="3455489"/>
            <a:ext cx="830457" cy="729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64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10020028" y="4755948"/>
            <a:ext cx="840575" cy="7356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96" y="4791621"/>
            <a:ext cx="840575" cy="647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607" y="3377414"/>
            <a:ext cx="840575" cy="797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2133091"/>
            <a:ext cx="11379199" cy="50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74618" y="589649"/>
            <a:ext cx="9549619" cy="14998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3. </a:t>
            </a: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thập niên 20 của thế kỉ XX, nước nào là trung tâm công nghiệp thương mại, tài chính quốc tế?</a:t>
            </a:r>
            <a:endParaRPr lang="en-US" sz="2600" b="1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99" y="-148122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70543" y="4139651"/>
            <a:ext cx="3650039" cy="1024042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Nước Anh.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5816" y="2967318"/>
            <a:ext cx="3548625" cy="916427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Nước Mĩ.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05815" y="4146030"/>
            <a:ext cx="3548625" cy="1017663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Nước Nhật.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4434" y="2941107"/>
            <a:ext cx="3650039" cy="916427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. Nước Đức.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668" y="4433896"/>
            <a:ext cx="830457" cy="729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64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076491" y="4451927"/>
            <a:ext cx="840575" cy="735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668" y="3235559"/>
            <a:ext cx="840575" cy="647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36" y="3241064"/>
            <a:ext cx="876904" cy="649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09101" y="1325762"/>
            <a:ext cx="8810172" cy="122809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4. 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khủng hoảng kinh tế ở Mĩ bắt đầu trong lĩnh vực gì?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09966" y="3233928"/>
            <a:ext cx="3885132" cy="922436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Tháng 7 – 1929 trong lĩnh vực ngân hàng.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2835" y="4449962"/>
            <a:ext cx="3885130" cy="1082276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Tháng 10 – 1929 trong lĩnh vực tài chính ngân hàng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2835" y="3233928"/>
            <a:ext cx="3885131" cy="922436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Tháng 8 – 1929 trong lĩnh vực tài chính.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9966" y="4449962"/>
            <a:ext cx="3885130" cy="1082276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Tháng 9 – 1929 trong lĩnh vực công nghiệp.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44" y="3487010"/>
            <a:ext cx="830457" cy="729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64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9343883" y="3472053"/>
            <a:ext cx="840575" cy="7356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57" y="4876800"/>
            <a:ext cx="840575" cy="647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903" y="4661412"/>
            <a:ext cx="986534" cy="797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2133091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6057" y="966596"/>
            <a:ext cx="8820511" cy="13938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5: </a:t>
            </a:r>
            <a:r>
              <a:rPr lang="en-US" sz="3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 phát xít bao gồm những quốc gia nào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18155" y="3899261"/>
            <a:ext cx="4021491" cy="977539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I-ta-li-a, Pháp, Mỹ.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0266" y="2803444"/>
            <a:ext cx="4021491" cy="86981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Đức, I-ta-li-a, Nhật Bản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0266" y="3919750"/>
            <a:ext cx="4021491" cy="95705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 Mỹ, Pháp, Anh.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8155" y="2778317"/>
            <a:ext cx="4021491" cy="915431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Anh, Đức, Nhật Bản.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939" y="4181692"/>
            <a:ext cx="830457" cy="729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64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56319" y="4188716"/>
            <a:ext cx="840575" cy="735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821" y="3086433"/>
            <a:ext cx="840575" cy="647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26" y="3097709"/>
            <a:ext cx="828515" cy="649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7" y="-2195482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37488" y="696348"/>
            <a:ext cx="8754740" cy="13938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6: </a:t>
            </a:r>
            <a:r>
              <a:rPr lang="en-US" sz="3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khi Đức đánh Ba Lan, những nước nào tuyên chiến với Đức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658" y="-71716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00801" y="4049837"/>
            <a:ext cx="4169770" cy="94834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Anh, Pháp, Ba Lan, Mĩ.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0339" y="4049837"/>
            <a:ext cx="4169768" cy="94834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Anh và Pháp.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0338" y="2802703"/>
            <a:ext cx="4169769" cy="94828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Anh, Pháp và Mĩ.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00803" y="2813207"/>
            <a:ext cx="4169769" cy="94828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Liên Xô, Anh, Pháp và Mĩ.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772" y="4287645"/>
            <a:ext cx="830457" cy="729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0064D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952412" y="3002938"/>
            <a:ext cx="840575" cy="735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772" y="3101525"/>
            <a:ext cx="840575" cy="647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12" y="4299819"/>
            <a:ext cx="876904" cy="649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3059</Words>
  <Application>WPS Presentation</Application>
  <PresentationFormat>Màn hình rộng</PresentationFormat>
  <Paragraphs>174</Paragraphs>
  <Slides>20</Slides>
  <Notes>5</Notes>
  <HiddenSlides>0</HiddenSlides>
  <MMClips>5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Times New Roman</vt:lpstr>
      <vt:lpstr>Calibri</vt:lpstr>
      <vt:lpstr>Microsoft YaHei</vt:lpstr>
      <vt:lpstr>Arial Unicode MS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đỗ hoàng</dc:creator>
  <cp:lastModifiedBy>Nang huong Trinh</cp:lastModifiedBy>
  <cp:revision>259</cp:revision>
  <dcterms:created xsi:type="dcterms:W3CDTF">2023-03-22T05:57:00Z</dcterms:created>
  <dcterms:modified xsi:type="dcterms:W3CDTF">2024-12-16T15:28:25Z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DE3AE87F701E44CEA60790BC19A53EEF_13</vt:lpwstr>
  </property>
  <property fmtid="{D5CDD505-2E9C-101B-9397-08002B2CF9AE}" pid="3" name="KSOProductBuildVer">
    <vt:lpwstr>1033-12.2.0.19307</vt:lpwstr>
  </property>
</Properties>
</file>