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4.svg" ContentType="image/svg+xml"/>
  <Override PartName="/ppt/media/image5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3" r:id="rId3"/>
    <p:sldId id="912" r:id="rId4"/>
    <p:sldId id="381" r:id="rId6"/>
    <p:sldId id="260" r:id="rId7"/>
    <p:sldId id="1070" r:id="rId8"/>
    <p:sldId id="913" r:id="rId9"/>
    <p:sldId id="262" r:id="rId10"/>
    <p:sldId id="1071" r:id="rId11"/>
    <p:sldId id="483" r:id="rId12"/>
    <p:sldId id="1072" r:id="rId13"/>
    <p:sldId id="915" r:id="rId14"/>
    <p:sldId id="914" r:id="rId15"/>
    <p:sldId id="1140" r:id="rId16"/>
    <p:sldId id="1075" r:id="rId17"/>
    <p:sldId id="1148" r:id="rId18"/>
    <p:sldId id="1152" r:id="rId19"/>
    <p:sldId id="1149" r:id="rId20"/>
    <p:sldId id="1150" r:id="rId21"/>
    <p:sldId id="115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7892" autoAdjust="0"/>
  </p:normalViewPr>
  <p:slideViewPr>
    <p:cSldViewPr snapToGrid="0">
      <p:cViewPr varScale="1">
        <p:scale>
          <a:sx n="51" d="100"/>
          <a:sy n="51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FDE45-4C73-4427-9000-64D70BF8828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D649C-1896-4414-A388-F3A98A2AD0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5D649C-1896-4414-A388-F3A98A2AD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33D04-5173-415E-A591-1DAAB0736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33D04-5173-415E-A591-1DAAB0736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52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hdphoto" Target="../media/image37.wdp"/><Relationship Id="rId7" Type="http://schemas.openxmlformats.org/officeDocument/2006/relationships/image" Target="../media/image36.png"/><Relationship Id="rId6" Type="http://schemas.microsoft.com/office/2007/relationships/hdphoto" Target="../media/image35.wdp"/><Relationship Id="rId5" Type="http://schemas.openxmlformats.org/officeDocument/2006/relationships/image" Target="../media/image34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54.svg"/><Relationship Id="rId24" Type="http://schemas.openxmlformats.org/officeDocument/2006/relationships/image" Target="../media/image53.png"/><Relationship Id="rId23" Type="http://schemas.openxmlformats.org/officeDocument/2006/relationships/slide" Target="slide11.xml"/><Relationship Id="rId22" Type="http://schemas.openxmlformats.org/officeDocument/2006/relationships/image" Target="../media/image45.png"/><Relationship Id="rId21" Type="http://schemas.microsoft.com/office/2007/relationships/media" Target="../media/media1.mp3"/><Relationship Id="rId20" Type="http://schemas.openxmlformats.org/officeDocument/2006/relationships/audio" Target="../media/media1.mp3"/><Relationship Id="rId2" Type="http://schemas.microsoft.com/office/2007/relationships/hdphoto" Target="../media/image31.wdp"/><Relationship Id="rId19" Type="http://schemas.openxmlformats.org/officeDocument/2006/relationships/image" Target="../media/image44.png"/><Relationship Id="rId18" Type="http://schemas.openxmlformats.org/officeDocument/2006/relationships/slide" Target="slide9.xml"/><Relationship Id="rId17" Type="http://schemas.openxmlformats.org/officeDocument/2006/relationships/slide" Target="slide4.xml"/><Relationship Id="rId16" Type="http://schemas.openxmlformats.org/officeDocument/2006/relationships/slide" Target="slide7.xml"/><Relationship Id="rId15" Type="http://schemas.openxmlformats.org/officeDocument/2006/relationships/slide" Target="slide6.xml"/><Relationship Id="rId14" Type="http://schemas.openxmlformats.org/officeDocument/2006/relationships/image" Target="../media/image29.png"/><Relationship Id="rId13" Type="http://schemas.openxmlformats.org/officeDocument/2006/relationships/slide" Target="slide12.xml"/><Relationship Id="rId12" Type="http://schemas.microsoft.com/office/2007/relationships/hdphoto" Target="../media/image41.wdp"/><Relationship Id="rId11" Type="http://schemas.openxmlformats.org/officeDocument/2006/relationships/image" Target="../media/image40.png"/><Relationship Id="rId10" Type="http://schemas.microsoft.com/office/2007/relationships/hdphoto" Target="../media/image39.wdp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11" Type="http://schemas.openxmlformats.org/officeDocument/2006/relationships/slide" Target="slide9.xml"/><Relationship Id="rId10" Type="http://schemas.openxmlformats.org/officeDocument/2006/relationships/image" Target="../media/image28.svg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hdphoto" Target="../media/image37.wdp"/><Relationship Id="rId7" Type="http://schemas.openxmlformats.org/officeDocument/2006/relationships/image" Target="../media/image36.png"/><Relationship Id="rId6" Type="http://schemas.microsoft.com/office/2007/relationships/hdphoto" Target="../media/image35.wdp"/><Relationship Id="rId5" Type="http://schemas.openxmlformats.org/officeDocument/2006/relationships/image" Target="../media/image34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1.xml"/><Relationship Id="rId25" Type="http://schemas.openxmlformats.org/officeDocument/2006/relationships/slide" Target="slide11.xml"/><Relationship Id="rId24" Type="http://schemas.openxmlformats.org/officeDocument/2006/relationships/image" Target="../media/image45.png"/><Relationship Id="rId23" Type="http://schemas.microsoft.com/office/2007/relationships/media" Target="../media/media1.mp3"/><Relationship Id="rId22" Type="http://schemas.openxmlformats.org/officeDocument/2006/relationships/audio" Target="../media/media1.mp3"/><Relationship Id="rId21" Type="http://schemas.openxmlformats.org/officeDocument/2006/relationships/image" Target="../media/image44.png"/><Relationship Id="rId20" Type="http://schemas.openxmlformats.org/officeDocument/2006/relationships/image" Target="../media/image43.png"/><Relationship Id="rId2" Type="http://schemas.microsoft.com/office/2007/relationships/hdphoto" Target="../media/image31.wdp"/><Relationship Id="rId19" Type="http://schemas.openxmlformats.org/officeDocument/2006/relationships/slide" Target="slide9.xml"/><Relationship Id="rId18" Type="http://schemas.openxmlformats.org/officeDocument/2006/relationships/image" Target="../media/image42.png"/><Relationship Id="rId17" Type="http://schemas.openxmlformats.org/officeDocument/2006/relationships/slide" Target="slide4.xml"/><Relationship Id="rId16" Type="http://schemas.openxmlformats.org/officeDocument/2006/relationships/slide" Target="slide7.xml"/><Relationship Id="rId15" Type="http://schemas.openxmlformats.org/officeDocument/2006/relationships/slide" Target="slide6.xml"/><Relationship Id="rId14" Type="http://schemas.openxmlformats.org/officeDocument/2006/relationships/image" Target="../media/image29.png"/><Relationship Id="rId13" Type="http://schemas.openxmlformats.org/officeDocument/2006/relationships/slide" Target="slide12.xml"/><Relationship Id="rId12" Type="http://schemas.microsoft.com/office/2007/relationships/hdphoto" Target="../media/image41.wdp"/><Relationship Id="rId11" Type="http://schemas.openxmlformats.org/officeDocument/2006/relationships/image" Target="../media/image40.png"/><Relationship Id="rId10" Type="http://schemas.microsoft.com/office/2007/relationships/hdphoto" Target="../media/image39.wdp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692" y="-1502435"/>
            <a:ext cx="12512597" cy="8690568"/>
          </a:xfrm>
          <a:custGeom>
            <a:avLst/>
            <a:gdLst/>
            <a:ahLst/>
            <a:cxnLst/>
            <a:rect l="l" t="t" r="r" b="b"/>
            <a:pathLst>
              <a:path w="18768896" h="13035852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72718" y="1080196"/>
            <a:ext cx="9261671" cy="4463338"/>
            <a:chOff x="0" y="0"/>
            <a:chExt cx="16276777" cy="8926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30390"/>
              </a:stretch>
            </a:blip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5425592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0390"/>
              </a:stretch>
            </a:blip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311396" y="5337099"/>
            <a:ext cx="5107993" cy="2776891"/>
          </a:xfrm>
          <a:custGeom>
            <a:avLst/>
            <a:gdLst/>
            <a:ahLst/>
            <a:cxnLst/>
            <a:rect l="l" t="t" r="r" b="b"/>
            <a:pathLst>
              <a:path w="7661990" h="4165336">
                <a:moveTo>
                  <a:pt x="0" y="0"/>
                </a:moveTo>
                <a:lnTo>
                  <a:pt x="7661990" y="0"/>
                </a:lnTo>
                <a:lnTo>
                  <a:pt x="7661990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275032" y="4491048"/>
            <a:ext cx="1180721" cy="875881"/>
          </a:xfrm>
          <a:custGeom>
            <a:avLst/>
            <a:gdLst/>
            <a:ahLst/>
            <a:cxnLst/>
            <a:rect l="l" t="t" r="r" b="b"/>
            <a:pathLst>
              <a:path w="1771082" h="1313821">
                <a:moveTo>
                  <a:pt x="1771082" y="0"/>
                </a:moveTo>
                <a:lnTo>
                  <a:pt x="0" y="0"/>
                </a:lnTo>
                <a:lnTo>
                  <a:pt x="0" y="1313820"/>
                </a:lnTo>
                <a:lnTo>
                  <a:pt x="1771082" y="1313820"/>
                </a:lnTo>
                <a:lnTo>
                  <a:pt x="177108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002794" y="3615168"/>
            <a:ext cx="1375929" cy="1751761"/>
          </a:xfrm>
          <a:custGeom>
            <a:avLst/>
            <a:gdLst/>
            <a:ahLst/>
            <a:cxnLst/>
            <a:rect l="l" t="t" r="r" b="b"/>
            <a:pathLst>
              <a:path w="2063893" h="2627642">
                <a:moveTo>
                  <a:pt x="0" y="0"/>
                </a:moveTo>
                <a:lnTo>
                  <a:pt x="2063893" y="0"/>
                </a:lnTo>
                <a:lnTo>
                  <a:pt x="2063893" y="2627641"/>
                </a:lnTo>
                <a:lnTo>
                  <a:pt x="0" y="26276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482342" y="1797145"/>
            <a:ext cx="3083782" cy="6035873"/>
          </a:xfrm>
          <a:custGeom>
            <a:avLst/>
            <a:gdLst/>
            <a:ahLst/>
            <a:cxnLst/>
            <a:rect l="l" t="t" r="r" b="b"/>
            <a:pathLst>
              <a:path w="4625673" h="9053809">
                <a:moveTo>
                  <a:pt x="4625673" y="0"/>
                </a:moveTo>
                <a:lnTo>
                  <a:pt x="0" y="0"/>
                </a:lnTo>
                <a:lnTo>
                  <a:pt x="0" y="9053809"/>
                </a:lnTo>
                <a:lnTo>
                  <a:pt x="4625673" y="9053809"/>
                </a:lnTo>
                <a:lnTo>
                  <a:pt x="462567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002793" y="0"/>
            <a:ext cx="1556143" cy="27432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372428" y="5749969"/>
            <a:ext cx="2214511" cy="27432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4"/>
          <p:cNvSpPr/>
          <p:nvPr/>
        </p:nvSpPr>
        <p:spPr>
          <a:xfrm rot="-1727232">
            <a:off x="-126716" y="504723"/>
            <a:ext cx="2779838" cy="601456"/>
          </a:xfrm>
          <a:custGeom>
            <a:avLst/>
            <a:gdLst/>
            <a:ahLst/>
            <a:cxnLst/>
            <a:rect l="l" t="t" r="r" b="b"/>
            <a:pathLst>
              <a:path w="4169757" h="902184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2493645" y="1447800"/>
            <a:ext cx="71596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ÔN TẬP CUỐI HỌC KÌ 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348122" y="2085263"/>
            <a:ext cx="7244967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-2195482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8630" y="791384"/>
            <a:ext cx="8754740" cy="13938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 </a:t>
            </a:r>
            <a:r>
              <a:rPr lang="en-US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cụ chủ yếu của ng</a:t>
            </a:r>
            <a:r>
              <a:rPr lang="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ời nguyên thủy </a:t>
            </a:r>
            <a:r>
              <a:rPr lang="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</a:t>
            </a:r>
            <a:r>
              <a:rPr lang="en-US" alt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 làm bằng</a:t>
            </a:r>
            <a:r>
              <a:rPr 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58" y="-71716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03600" y="4014125"/>
            <a:ext cx="4169770" cy="94587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8768" y="4014125"/>
            <a:ext cx="4074250" cy="92095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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8767" y="2819445"/>
            <a:ext cx="4074251" cy="9215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Gỗ.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3601" y="2810765"/>
            <a:ext cx="4169769" cy="94587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Sắt.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87" y="4243568"/>
            <a:ext cx="830457" cy="765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36405" y="3043987"/>
            <a:ext cx="840575" cy="765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38" y="3034621"/>
            <a:ext cx="840575" cy="765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05" y="4169846"/>
            <a:ext cx="876904" cy="790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6226" y="1229962"/>
            <a:ext cx="8777473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</a:t>
            </a:r>
            <a:r>
              <a:rPr lang="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 nhà n</a:t>
            </a:r>
            <a:r>
              <a:rPr lang="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Ai Cập cổ </a:t>
            </a:r>
            <a:r>
              <a:rPr lang="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 là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23062" y="3403552"/>
            <a:ext cx="3575415" cy="966157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ớng l</a:t>
            </a:r>
            <a:r>
              <a:rPr lang="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0342" y="3429000"/>
            <a:ext cx="3416226" cy="96615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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Pha-ra-ông.	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72" y="3639912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19" y="3572097"/>
            <a:ext cx="986534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9648" y="1158867"/>
            <a:ext cx="9019002" cy="1105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9. 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công trình kiến trúc nổi tiếng nhất của ng</a:t>
            </a:r>
            <a:r>
              <a:rPr lang="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Ai Cập là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9694" y="318834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ợng bán thân Nê-phec-ti-ti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tự tháp.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ợng nhân s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mạ vua Tu-tan-kha-mun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9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6"/>
          <p:cNvSpPr txBox="1"/>
          <p:nvPr/>
        </p:nvSpPr>
        <p:spPr>
          <a:xfrm>
            <a:off x="1729648" y="1158867"/>
            <a:ext cx="9019002" cy="1597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kiến trúc nổi tiếng nào của ng</a:t>
            </a:r>
            <a:r>
              <a:rPr lang="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L</a:t>
            </a:r>
            <a:r>
              <a:rPr lang="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ỡng Hà </a:t>
            </a:r>
            <a:r>
              <a:rPr lang="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xem là một trong bảy kì quan của thế giới cổ </a:t>
            </a:r>
            <a:r>
              <a:rPr lang="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iện Um-ma.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 treo Ba-bi-lon.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Hộp gỗ thành Ua.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Cổng thành Ba-bi-lon.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90997" y="2983260"/>
            <a:ext cx="1809585" cy="1775791"/>
          </a:xfrm>
          <a:prstGeom prst="rect">
            <a:avLst/>
          </a:prstGeom>
        </p:spPr>
      </p:pic>
      <p:pic>
        <p:nvPicPr>
          <p:cNvPr id="2" name="Cute Avalanche - RKVC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2400" y="6424980"/>
            <a:ext cx="609600" cy="609600"/>
          </a:xfrm>
          <a:prstGeom prst="rect">
            <a:avLst/>
          </a:prstGeom>
        </p:spPr>
      </p:pic>
      <p:pic>
        <p:nvPicPr>
          <p:cNvPr id="4" name="Picture 3" descr="152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75444" y="4161234"/>
            <a:ext cx="1139686" cy="773391"/>
          </a:xfrm>
          <a:prstGeom prst="rect">
            <a:avLst/>
          </a:prstGeom>
        </p:spPr>
      </p:pic>
      <p:pic>
        <p:nvPicPr>
          <p:cNvPr id="5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27828" y="3600986"/>
            <a:ext cx="1139686" cy="773391"/>
          </a:xfrm>
          <a:prstGeom prst="rect">
            <a:avLst/>
          </a:prstGeom>
        </p:spPr>
      </p:pic>
      <p:pic>
        <p:nvPicPr>
          <p:cNvPr id="6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4216" y="4053995"/>
            <a:ext cx="1139686" cy="773391"/>
          </a:xfrm>
          <a:prstGeom prst="rect">
            <a:avLst/>
          </a:prstGeom>
        </p:spPr>
      </p:pic>
      <p:pic>
        <p:nvPicPr>
          <p:cNvPr id="7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14530" y="5847713"/>
            <a:ext cx="1139686" cy="773391"/>
          </a:xfrm>
          <a:prstGeom prst="rect">
            <a:avLst/>
          </a:prstGeom>
        </p:spPr>
      </p:pic>
      <p:pic>
        <p:nvPicPr>
          <p:cNvPr id="8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55761" y="4053994"/>
            <a:ext cx="1139686" cy="773391"/>
          </a:xfrm>
          <a:prstGeom prst="rect">
            <a:avLst/>
          </a:prstGeom>
        </p:spPr>
      </p:pic>
      <p:grpSp>
        <p:nvGrpSpPr>
          <p:cNvPr id="3" name="Nhóm 2"/>
          <p:cNvGrpSpPr/>
          <p:nvPr/>
        </p:nvGrpSpPr>
        <p:grpSpPr>
          <a:xfrm>
            <a:off x="1962820" y="760695"/>
            <a:ext cx="4106390" cy="3001859"/>
            <a:chOff x="1962820" y="760695"/>
            <a:chExt cx="4106390" cy="3001859"/>
          </a:xfrm>
        </p:grpSpPr>
        <p:sp>
          <p:nvSpPr>
            <p:cNvPr id="9" name="Freeform 2"/>
            <p:cNvSpPr/>
            <p:nvPr/>
          </p:nvSpPr>
          <p:spPr>
            <a:xfrm>
              <a:off x="1962820" y="760695"/>
              <a:ext cx="4106390" cy="3001859"/>
            </a:xfrm>
            <a:custGeom>
              <a:avLst/>
              <a:gdLst/>
              <a:ahLst/>
              <a:cxnLst/>
              <a:rect l="l" t="t" r="r" b="b"/>
              <a:pathLst>
                <a:path w="5200379" h="4114800">
                  <a:moveTo>
                    <a:pt x="0" y="0"/>
                  </a:moveTo>
                  <a:lnTo>
                    <a:pt x="5200380" y="0"/>
                  </a:lnTo>
                  <a:lnTo>
                    <a:pt x="52003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ộp Văn bản 9"/>
            <p:cNvSpPr txBox="1"/>
            <p:nvPr/>
          </p:nvSpPr>
          <p:spPr>
            <a:xfrm>
              <a:off x="2070402" y="1162949"/>
              <a:ext cx="346987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 VỆ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CỪU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 CÔNG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11641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9466 -0.00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9466 -0.00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9466 -0.0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9466 -0.0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26 C -0.28854 0.03727 -0.57709 0.06597 -0.71485 0.04421 C -0.85235 0.02269 -0.80729 -0.09213 -0.82578 -0.11898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9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8 -0.11898 C -0.82005 -0.19954 -0.81433 -0.27986 -0.81953 -0.31319 C -0.82474 -0.34653 -0.84063 -0.33287 -0.85651 -0.31898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0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1 -0.31898 L -1.18151 -0.31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 0.43634 C -0.02643 0.50602 0.0832 0.57639 0.12682 0.44283 C 0.17057 0.30972 0.14284 -0.22153 0.12552 -0.3618 C 0.10794 -0.50092 0.06185 -0.39375 0.022 -0.39791 C -0.01784 -0.40208 -0.0862 -0.41875 -0.1138 -0.38796 C -0.14141 -0.35717 -0.13854 -0.24166 -0.14336 -0.21296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3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296 C -0.14336 -0.21273 -0.75586 -0.22569 -1.36836 -0.2379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5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65023 C 0.125 -0.65 -0.26875 -0.59004 -0.66237 -0.529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40410" y="861060"/>
            <a:ext cx="8382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>
              <a:spcAft>
                <a:spcPct val="0"/>
              </a:spcAft>
            </a:pP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Theo em sông  Nin 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đ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em lại lợi ích gì cho  Ai Cập cổ 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đ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ại ?</a:t>
            </a:r>
            <a:endParaRPr lang="en-US" altLang="en-US" sz="3600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84250" y="1910080"/>
            <a:ext cx="958786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3200"/>
              <a:t>Ai Cập:  Có sông Nin.</a:t>
            </a:r>
            <a:endParaRPr lang="en-US" altLang="en-US" sz="3200"/>
          </a:p>
          <a:p>
            <a:r>
              <a:rPr lang="en-US" altLang="en-US" sz="3200"/>
              <a:t> Thuận lợi cho phát triển kinh tế nông nghiệp, thuỷ sản, giao l</a:t>
            </a:r>
            <a:r>
              <a:rPr lang="" altLang="en-US" sz="3200"/>
              <a:t>ư</a:t>
            </a:r>
            <a:r>
              <a:rPr lang="en-US" altLang="en-US" sz="3200"/>
              <a:t>u </a:t>
            </a:r>
            <a:r>
              <a:rPr lang="" altLang="en-US" sz="3200"/>
              <a:t>đ</a:t>
            </a:r>
            <a:r>
              <a:rPr lang="en-US" altLang="en-US" sz="3200"/>
              <a:t>i lại buôn bán, thúc </a:t>
            </a:r>
            <a:r>
              <a:rPr lang="" altLang="en-US" sz="3200"/>
              <a:t>đ</a:t>
            </a:r>
            <a:r>
              <a:rPr lang="en-US" altLang="en-US" sz="3200"/>
              <a:t>ẩy v</a:t>
            </a:r>
            <a:r>
              <a:rPr lang="" altLang="en-US" sz="3200"/>
              <a:t>ă</a:t>
            </a:r>
            <a:r>
              <a:rPr lang="en-US" altLang="en-US" sz="3200"/>
              <a:t>n minh phát triển =&gt; Quà tặng của những dòng sông 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740410" y="861060"/>
            <a:ext cx="98539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>
              <a:spcAft>
                <a:spcPct val="0"/>
              </a:spcAft>
            </a:pP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 Em hãy nêu vai trò của hai con  sông: Ti-gơ-rơ và 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Ơ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-phơ-rát 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đ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ối với L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ư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ỡng Hà cổ 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đ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ại?</a:t>
            </a:r>
            <a:endParaRPr lang="en-US" altLang="en-US" sz="3600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0410" y="3202305"/>
            <a:ext cx="958786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3200"/>
              <a:t>L</a:t>
            </a:r>
            <a:r>
              <a:rPr lang="" altLang="en-US" sz="3200"/>
              <a:t>ư</a:t>
            </a:r>
            <a:r>
              <a:rPr lang="en-US" altLang="en-US" sz="3200"/>
              <a:t>ỡng Hà:Có sông: Ti-gơ-rơ và </a:t>
            </a:r>
            <a:r>
              <a:rPr lang="" altLang="en-US" sz="3200"/>
              <a:t>Ơ</a:t>
            </a:r>
            <a:r>
              <a:rPr lang="en-US" altLang="en-US" sz="3200"/>
              <a:t>-phơ-rát .Vùng </a:t>
            </a:r>
            <a:r>
              <a:rPr lang="" altLang="en-US" sz="3200"/>
              <a:t>đ</a:t>
            </a:r>
            <a:r>
              <a:rPr lang="en-US" altLang="en-US" sz="3200"/>
              <a:t>ất giữa hai con sông Ti-gơ-rơ và </a:t>
            </a:r>
            <a:r>
              <a:rPr lang="" altLang="en-US" sz="3200"/>
              <a:t>Ơ</a:t>
            </a:r>
            <a:r>
              <a:rPr lang="en-US" altLang="en-US" sz="3200"/>
              <a:t>-phơ-rát khá bằng phẳng và màu mỡ.</a:t>
            </a:r>
            <a:r>
              <a:rPr lang="" altLang="en-US" sz="3200"/>
              <a:t>Đ</a:t>
            </a:r>
            <a:r>
              <a:rPr lang="en-US" altLang="en-US" sz="3200"/>
              <a:t>iều kiện tự nhiên thuận lợi cho trồng trọt, giao thông và buôn bán.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740410" y="861060"/>
            <a:ext cx="8382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>
              <a:spcAft>
                <a:spcPct val="0"/>
              </a:spcAft>
            </a:pP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Nêu những thành tựu v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ă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n hóa tiêu biểu của L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ư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ỡng Hà Cổ 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đ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ại?</a:t>
            </a:r>
            <a:endParaRPr lang="en-US" altLang="en-US" sz="3600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84250" y="1910080"/>
            <a:ext cx="958786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3200"/>
              <a:t>Những thành tựu v</a:t>
            </a:r>
            <a:r>
              <a:rPr lang="" altLang="en-US" sz="3200"/>
              <a:t>ă</a:t>
            </a:r>
            <a:r>
              <a:rPr lang="en-US" altLang="en-US" sz="3200"/>
              <a:t>n hóa tiêu biểu của L</a:t>
            </a:r>
            <a:r>
              <a:rPr lang="" altLang="en-US" sz="3200"/>
              <a:t>ư</a:t>
            </a:r>
            <a:r>
              <a:rPr lang="en-US" altLang="en-US" sz="3200"/>
              <a:t>ỡng Hà Cổ </a:t>
            </a:r>
            <a:r>
              <a:rPr lang="" altLang="en-US" sz="3200"/>
              <a:t>đ</a:t>
            </a:r>
            <a:r>
              <a:rPr lang="en-US" altLang="en-US" sz="3200"/>
              <a:t>ại( 1 </a:t>
            </a:r>
            <a:r>
              <a:rPr lang="" altLang="en-US" sz="3200"/>
              <a:t>đ</a:t>
            </a:r>
            <a:r>
              <a:rPr lang="en-US" altLang="en-US" sz="3200"/>
              <a:t>iểm)</a:t>
            </a:r>
            <a:endParaRPr lang="en-US" altLang="en-US" sz="3200"/>
          </a:p>
          <a:p>
            <a:r>
              <a:rPr lang="en-US" altLang="en-US" sz="3200"/>
              <a:t>-Chữ viết: Biết viết chữ trên </a:t>
            </a:r>
            <a:r>
              <a:rPr lang="" altLang="en-US" sz="3200"/>
              <a:t>đ</a:t>
            </a:r>
            <a:r>
              <a:rPr lang="en-US" altLang="en-US" sz="3200"/>
              <a:t>ất sét,luật pháp: Ban hành bộ luật Ha- mu -ra-bi</a:t>
            </a:r>
            <a:endParaRPr lang="en-US" altLang="en-US" sz="3200"/>
          </a:p>
          <a:p>
            <a:r>
              <a:rPr lang="en-US" altLang="en-US" sz="3200"/>
              <a:t>-V</a:t>
            </a:r>
            <a:r>
              <a:rPr lang="" altLang="en-US" sz="3200"/>
              <a:t>ă</a:t>
            </a:r>
            <a:r>
              <a:rPr lang="en-US" altLang="en-US" sz="3200"/>
              <a:t>n học: Bộ sử thi Gin-ga -mét</a:t>
            </a:r>
            <a:endParaRPr lang="en-US" altLang="en-US" sz="3200"/>
          </a:p>
          <a:p>
            <a:r>
              <a:rPr lang="en-US" altLang="en-US" sz="3200"/>
              <a:t>- Toán học: Giỏi về số học, sử dụng hệ thống </a:t>
            </a:r>
            <a:r>
              <a:rPr lang="" altLang="en-US" sz="3200"/>
              <a:t>đ</a:t>
            </a:r>
            <a:r>
              <a:rPr lang="en-US" altLang="en-US" sz="3200"/>
              <a:t>ếm lấy số 60 làm cơ sở.</a:t>
            </a:r>
            <a:endParaRPr lang="en-US" altLang="en-US" sz="3200"/>
          </a:p>
          <a:p>
            <a:r>
              <a:rPr lang="en-US" altLang="en-US" sz="3200"/>
              <a:t>- Kiến trúc và </a:t>
            </a:r>
            <a:r>
              <a:rPr lang="" altLang="en-US" sz="3200"/>
              <a:t>đ</a:t>
            </a:r>
            <a:r>
              <a:rPr lang="en-US" altLang="en-US" sz="3200"/>
              <a:t>iêu khắc: Sử dụng gạch làm vật liệu xây dựng(Xây dựng thành Ba-bi-lon và v</a:t>
            </a:r>
            <a:r>
              <a:rPr lang="" altLang="en-US" sz="3200"/>
              <a:t>ư</a:t>
            </a:r>
            <a:r>
              <a:rPr lang="en-US" altLang="en-US" sz="3200"/>
              <a:t>ờn treo Ba-bi-lon)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740410" y="861060"/>
            <a:ext cx="109385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>
              <a:spcAft>
                <a:spcPct val="0"/>
              </a:spcAft>
            </a:pP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Em hãy nêu một số vật dụng hay l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ĩ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nh vực mà ngày nay chúng ta 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đ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ang thừa h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ư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ởng từ các phát minh của ng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ư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ời Ai Cập và L</a:t>
            </a:r>
            <a:r>
              <a:rPr lang="" altLang="en-US" sz="3600">
                <a:latin typeface="Times New Roman" panose="02020603050405020304"/>
                <a:ea typeface="Times New Roman" panose="02020603050405020304"/>
                <a:sym typeface="+mn-ea"/>
              </a:rPr>
              <a:t>ư</a:t>
            </a:r>
            <a:r>
              <a:rPr lang="en-US" altLang="en-US" sz="3600">
                <a:latin typeface="Times New Roman" panose="02020603050405020304"/>
                <a:ea typeface="Times New Roman" panose="02020603050405020304"/>
                <a:sym typeface="+mn-ea"/>
              </a:rPr>
              <a:t>ỡng Hà.</a:t>
            </a:r>
            <a:endParaRPr lang="en-US" altLang="en-US" sz="3600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defTabSz="266700">
              <a:spcAft>
                <a:spcPct val="0"/>
              </a:spcAft>
            </a:pPr>
            <a:endParaRPr lang="en-US" altLang="en-US" sz="3600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84250" y="1910080"/>
            <a:ext cx="958786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3200"/>
              <a:t>Ai Cập:  Có sông Nin.</a:t>
            </a:r>
            <a:endParaRPr lang="en-US" altLang="en-US" sz="3200"/>
          </a:p>
          <a:p>
            <a:r>
              <a:rPr lang="en-US" altLang="en-US" sz="3200"/>
              <a:t>Cái cày (sử dụng sức kéo của </a:t>
            </a:r>
            <a:r>
              <a:rPr lang="" altLang="en-US" sz="3200"/>
              <a:t>đ</a:t>
            </a:r>
            <a:r>
              <a:rPr lang="en-US" altLang="en-US" sz="3200"/>
              <a:t>ộng vật);</a:t>
            </a:r>
            <a:endParaRPr lang="en-US" altLang="en-US" sz="3200"/>
          </a:p>
          <a:p>
            <a:r>
              <a:rPr lang="en-US" altLang="en-US" sz="3200"/>
              <a:t>- Bánh xe.</a:t>
            </a:r>
            <a:endParaRPr lang="en-US" altLang="en-US" sz="3200"/>
          </a:p>
          <a:p>
            <a:r>
              <a:rPr lang="en-US" altLang="en-US" sz="3200"/>
              <a:t>- Nông lịch (âm lịch).</a:t>
            </a:r>
            <a:endParaRPr lang="en-US" altLang="en-US" sz="3200"/>
          </a:p>
          <a:p>
            <a:r>
              <a:rPr lang="en-US" altLang="en-US" sz="3200"/>
              <a:t>- Phép tính với hệ </a:t>
            </a:r>
            <a:r>
              <a:rPr lang="" altLang="en-US" sz="3200"/>
              <a:t>đ</a:t>
            </a:r>
            <a:r>
              <a:rPr lang="en-US" altLang="en-US" sz="3200"/>
              <a:t>ếm thập phân và hệ </a:t>
            </a:r>
            <a:r>
              <a:rPr lang="" altLang="en-US" sz="3200"/>
              <a:t>đ</a:t>
            </a:r>
            <a:r>
              <a:rPr lang="en-US" altLang="en-US" sz="3200"/>
              <a:t>ếm 60.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 rot="5400000">
            <a:off x="3372459" y="-433725"/>
            <a:ext cx="5447082" cy="7725449"/>
            <a:chOff x="0" y="0"/>
            <a:chExt cx="5180262" cy="7156940"/>
          </a:xfrm>
        </p:grpSpPr>
        <p:sp>
          <p:nvSpPr>
            <p:cNvPr id="5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3624107" y="-223011"/>
            <a:ext cx="4959777" cy="7299955"/>
            <a:chOff x="0" y="0"/>
            <a:chExt cx="5097098" cy="6965804"/>
          </a:xfrm>
        </p:grpSpPr>
        <p:sp>
          <p:nvSpPr>
            <p:cNvPr id="9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10048168" y="987187"/>
            <a:ext cx="632976" cy="6154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18555">
            <a:off x="1901587" y="3918423"/>
            <a:ext cx="1104862" cy="17312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94642">
            <a:off x="3274530" y="5311714"/>
            <a:ext cx="1011059" cy="3121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44091">
            <a:off x="1374029" y="769130"/>
            <a:ext cx="2215980" cy="18251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383">
            <a:off x="3274721" y="1527101"/>
            <a:ext cx="326997" cy="41061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439619" y="2368257"/>
            <a:ext cx="694836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8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”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3942037" y="995612"/>
            <a:ext cx="5203076" cy="184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3068865" y="518326"/>
            <a:ext cx="235350" cy="295531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3272" t="32416"/>
          <a:stretch>
            <a:fillRect/>
          </a:stretch>
        </p:blipFill>
        <p:spPr>
          <a:xfrm rot="6630028">
            <a:off x="1476857" y="4873991"/>
            <a:ext cx="632976" cy="615453"/>
          </a:xfrm>
          <a:prstGeom prst="rect">
            <a:avLst/>
          </a:prstGeom>
        </p:spPr>
      </p:pic>
      <p:pic>
        <p:nvPicPr>
          <p:cNvPr id="19" name="Picture 18" descr="15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7327" y="3625669"/>
            <a:ext cx="1541185" cy="1045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94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2379" y="263009"/>
            <a:ext cx="12796755" cy="1149249"/>
            <a:chOff x="0" y="0"/>
            <a:chExt cx="5055508" cy="454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5508" cy="454024"/>
            </a:xfrm>
            <a:custGeom>
              <a:avLst/>
              <a:gdLst/>
              <a:ahLst/>
              <a:cxnLst/>
              <a:rect l="l" t="t" r="r" b="b"/>
              <a:pathLst>
                <a:path w="5055508" h="454024">
                  <a:moveTo>
                    <a:pt x="0" y="0"/>
                  </a:moveTo>
                  <a:lnTo>
                    <a:pt x="5055508" y="0"/>
                  </a:lnTo>
                  <a:lnTo>
                    <a:pt x="5055508" y="454024"/>
                  </a:lnTo>
                  <a:lnTo>
                    <a:pt x="0" y="454024"/>
                  </a:lnTo>
                  <a:close/>
                </a:path>
              </a:pathLst>
            </a:custGeom>
            <a:solidFill>
              <a:srgbClr val="1F5776"/>
            </a:solid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5508" cy="4921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4728828"/>
            <a:ext cx="10820400" cy="1607029"/>
            <a:chOff x="0" y="0"/>
            <a:chExt cx="25543333" cy="37936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43334" cy="3793655"/>
            </a:xfrm>
            <a:custGeom>
              <a:avLst/>
              <a:gdLst/>
              <a:ahLst/>
              <a:cxnLst/>
              <a:rect l="l" t="t" r="r" b="b"/>
              <a:pathLst>
                <a:path w="25543334" h="3793655">
                  <a:moveTo>
                    <a:pt x="25418873" y="3793655"/>
                  </a:moveTo>
                  <a:lnTo>
                    <a:pt x="124460" y="3793655"/>
                  </a:lnTo>
                  <a:cubicBezTo>
                    <a:pt x="55880" y="3793655"/>
                    <a:pt x="0" y="3737775"/>
                    <a:pt x="0" y="36691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18873" y="0"/>
                  </a:lnTo>
                  <a:cubicBezTo>
                    <a:pt x="25487454" y="0"/>
                    <a:pt x="25543334" y="55880"/>
                    <a:pt x="25543334" y="124460"/>
                  </a:cubicBezTo>
                  <a:lnTo>
                    <a:pt x="25543334" y="3669195"/>
                  </a:lnTo>
                  <a:cubicBezTo>
                    <a:pt x="25543334" y="3737775"/>
                    <a:pt x="25487454" y="3793655"/>
                    <a:pt x="25418873" y="3793655"/>
                  </a:cubicBezTo>
                  <a:close/>
                </a:path>
              </a:pathLst>
            </a:custGeom>
            <a:solidFill>
              <a:srgbClr val="FDD8D8"/>
            </a:solid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938805" y="1907289"/>
            <a:ext cx="4561657" cy="2578612"/>
            <a:chOff x="0" y="0"/>
            <a:chExt cx="10768540" cy="36561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68540" cy="3656108"/>
            </a:xfrm>
            <a:custGeom>
              <a:avLst/>
              <a:gdLst/>
              <a:ahLst/>
              <a:cxnLst/>
              <a:rect l="l" t="t" r="r" b="b"/>
              <a:pathLst>
                <a:path w="10768540" h="3656108">
                  <a:moveTo>
                    <a:pt x="10644080" y="3656108"/>
                  </a:moveTo>
                  <a:lnTo>
                    <a:pt x="124460" y="3656108"/>
                  </a:lnTo>
                  <a:cubicBezTo>
                    <a:pt x="55880" y="3656108"/>
                    <a:pt x="0" y="3600228"/>
                    <a:pt x="0" y="35316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644081" y="0"/>
                  </a:lnTo>
                  <a:cubicBezTo>
                    <a:pt x="10712660" y="0"/>
                    <a:pt x="10768540" y="55880"/>
                    <a:pt x="10768540" y="124460"/>
                  </a:cubicBezTo>
                  <a:lnTo>
                    <a:pt x="10768540" y="3531648"/>
                  </a:lnTo>
                  <a:cubicBezTo>
                    <a:pt x="10768540" y="3600228"/>
                    <a:pt x="10712660" y="3656108"/>
                    <a:pt x="10644081" y="3656108"/>
                  </a:cubicBezTo>
                  <a:close/>
                </a:path>
              </a:pathLst>
            </a:custGeom>
            <a:solidFill>
              <a:srgbClr val="FDD8D8"/>
            </a:solidFill>
          </p:spPr>
          <p:txBody>
            <a:bodyPr/>
            <a:lstStyle/>
            <a:p>
              <a:pPr defTabSz="609600"/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92604" y="1907289"/>
            <a:ext cx="2989610" cy="2326508"/>
            <a:chOff x="0" y="0"/>
            <a:chExt cx="13925896" cy="79480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925896" cy="7948090"/>
            </a:xfrm>
            <a:custGeom>
              <a:avLst/>
              <a:gdLst/>
              <a:ahLst/>
              <a:cxnLst/>
              <a:rect l="l" t="t" r="r" b="b"/>
              <a:pathLst>
                <a:path w="13925896" h="7948090">
                  <a:moveTo>
                    <a:pt x="13801435" y="7948090"/>
                  </a:moveTo>
                  <a:lnTo>
                    <a:pt x="124460" y="7948090"/>
                  </a:lnTo>
                  <a:cubicBezTo>
                    <a:pt x="55880" y="7948090"/>
                    <a:pt x="0" y="7892210"/>
                    <a:pt x="0" y="78236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801435" y="0"/>
                  </a:lnTo>
                  <a:cubicBezTo>
                    <a:pt x="13870015" y="0"/>
                    <a:pt x="13925896" y="55880"/>
                    <a:pt x="13925896" y="124460"/>
                  </a:cubicBezTo>
                  <a:lnTo>
                    <a:pt x="13925896" y="7823630"/>
                  </a:lnTo>
                  <a:cubicBezTo>
                    <a:pt x="13925896" y="7892210"/>
                    <a:pt x="13870015" y="7948090"/>
                    <a:pt x="13801435" y="7948090"/>
                  </a:cubicBezTo>
                  <a:close/>
                </a:path>
              </a:pathLst>
            </a:custGeom>
            <a:solidFill>
              <a:srgbClr val="BEEBDD"/>
            </a:solidFill>
          </p:spPr>
          <p:txBody>
            <a:bodyPr/>
            <a:lstStyle/>
            <a:p>
              <a:pPr defTabSz="609600"/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81084" y="1907289"/>
            <a:ext cx="3365622" cy="2326508"/>
            <a:chOff x="0" y="0"/>
            <a:chExt cx="15195060" cy="80871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195060" cy="8087133"/>
            </a:xfrm>
            <a:custGeom>
              <a:avLst/>
              <a:gdLst/>
              <a:ahLst/>
              <a:cxnLst/>
              <a:rect l="l" t="t" r="r" b="b"/>
              <a:pathLst>
                <a:path w="15195060" h="8087133">
                  <a:moveTo>
                    <a:pt x="15070599" y="8087133"/>
                  </a:moveTo>
                  <a:lnTo>
                    <a:pt x="124460" y="8087133"/>
                  </a:lnTo>
                  <a:cubicBezTo>
                    <a:pt x="55880" y="8087133"/>
                    <a:pt x="0" y="8031252"/>
                    <a:pt x="0" y="7962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70599" y="0"/>
                  </a:lnTo>
                  <a:cubicBezTo>
                    <a:pt x="15139180" y="0"/>
                    <a:pt x="15195060" y="55880"/>
                    <a:pt x="15195060" y="124460"/>
                  </a:cubicBezTo>
                  <a:lnTo>
                    <a:pt x="15195060" y="7962673"/>
                  </a:lnTo>
                  <a:cubicBezTo>
                    <a:pt x="15195060" y="8031252"/>
                    <a:pt x="15139180" y="8087133"/>
                    <a:pt x="15070599" y="8087133"/>
                  </a:cubicBezTo>
                  <a:close/>
                </a:path>
              </a:pathLst>
            </a:custGeom>
            <a:solidFill>
              <a:srgbClr val="BBE1F6"/>
            </a:solidFill>
          </p:spPr>
          <p:txBody>
            <a:bodyPr/>
            <a:lstStyle/>
            <a:p>
              <a:pPr defTabSz="609600"/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14"/>
          <p:cNvSpPr txBox="1"/>
          <p:nvPr/>
        </p:nvSpPr>
        <p:spPr>
          <a:xfrm>
            <a:off x="281083" y="522143"/>
            <a:ext cx="1162983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/>
            <a:r>
              <a:rPr lang="en-US" sz="5400" b="1" spc="520" dirty="0">
                <a:solidFill>
                  <a:srgbClr val="FFFFFF"/>
                </a:solidFill>
                <a:cs typeface="Times New Roman" panose="02020603050405020304" pitchFamily="18" charset="0"/>
              </a:rPr>
              <a:t> NHIỆM VỤ HỌC TẬP Ở NHÀ</a:t>
            </a:r>
            <a:endParaRPr lang="en-US" sz="5400" b="1" spc="52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281083" y="1922309"/>
            <a:ext cx="3365579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/>
          <p:cNvSpPr txBox="1"/>
          <p:nvPr/>
        </p:nvSpPr>
        <p:spPr>
          <a:xfrm>
            <a:off x="3962454" y="1946769"/>
            <a:ext cx="4514358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8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/>
          <p:cNvSpPr txBox="1"/>
          <p:nvPr/>
        </p:nvSpPr>
        <p:spPr>
          <a:xfrm>
            <a:off x="8853459" y="1922309"/>
            <a:ext cx="2867899" cy="193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ÔN LẠI CÁC BÀI ĐỂ LÀM BÀI TRẮC NGHIỆM.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/>
          <p:cNvSpPr txBox="1"/>
          <p:nvPr/>
        </p:nvSpPr>
        <p:spPr>
          <a:xfrm>
            <a:off x="1509073" y="5239954"/>
            <a:ext cx="917384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THI TỐT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  <p:pic>
        <p:nvPicPr>
          <p:cNvPr id="2" name="Cute Avalanche - RKVC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82400" y="6424980"/>
            <a:ext cx="609600" cy="609600"/>
          </a:xfrm>
          <a:prstGeom prst="rect">
            <a:avLst/>
          </a:prstGeom>
        </p:spPr>
      </p:pic>
      <p:pic>
        <p:nvPicPr>
          <p:cNvPr id="4" name="Picture 3" descr="152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75444" y="4161234"/>
            <a:ext cx="1139686" cy="773391"/>
          </a:xfrm>
          <a:prstGeom prst="rect">
            <a:avLst/>
          </a:prstGeom>
        </p:spPr>
      </p:pic>
      <p:pic>
        <p:nvPicPr>
          <p:cNvPr id="5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27828" y="3600986"/>
            <a:ext cx="1139686" cy="773391"/>
          </a:xfrm>
          <a:prstGeom prst="rect">
            <a:avLst/>
          </a:prstGeom>
        </p:spPr>
      </p:pic>
      <p:pic>
        <p:nvPicPr>
          <p:cNvPr id="6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4216" y="4053995"/>
            <a:ext cx="1139686" cy="773391"/>
          </a:xfrm>
          <a:prstGeom prst="rect">
            <a:avLst/>
          </a:prstGeom>
        </p:spPr>
      </p:pic>
      <p:pic>
        <p:nvPicPr>
          <p:cNvPr id="7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14530" y="5847713"/>
            <a:ext cx="1139686" cy="773391"/>
          </a:xfrm>
          <a:prstGeom prst="rect">
            <a:avLst/>
          </a:prstGeom>
        </p:spPr>
      </p:pic>
      <p:pic>
        <p:nvPicPr>
          <p:cNvPr id="8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55761" y="4053994"/>
            <a:ext cx="1139686" cy="77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11641 -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9466 -0.00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9466 -0.0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9466 -0.0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9466 -0.0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9509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5974" y="1295920"/>
            <a:ext cx="8717160" cy="6743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 </a:t>
            </a:r>
            <a:r>
              <a:rPr lang="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thuộc loại t</a:t>
            </a:r>
            <a:r>
              <a:rPr lang="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liệu gì?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05087" y="3092138"/>
            <a:ext cx="4620488" cy="97822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liệu gốc.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4672" y="3092139"/>
            <a:ext cx="4620488" cy="97822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liệu hiện vật.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5087" y="4239123"/>
            <a:ext cx="4620487" cy="111395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liệu chữ viết.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7543" y="4239123"/>
            <a:ext cx="4620487" cy="107582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liệu truyền miệng.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71" y="3377347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139955" y="4646477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83" y="4682150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14" y="3346316"/>
            <a:ext cx="840575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9509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0818" y="1322402"/>
            <a:ext cx="9300504" cy="12280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 tiến s</a:t>
            </a:r>
            <a:r>
              <a:rPr lang="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Miếu – Quốc Tử Giám) là nơi tôn vinh?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0818" y="3081709"/>
            <a:ext cx="4620488" cy="105178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có công chống giặc ngoại xâm.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1231" y="3081710"/>
            <a:ext cx="4620488" cy="105178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ỗ cao trong các kì thi.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348594"/>
            <a:ext cx="4620487" cy="131655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bật hiền triết Nho giáo.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5586" y="4348594"/>
            <a:ext cx="4620487" cy="131655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các vị quan lại tài giỏi.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43" y="3455489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020028" y="4755948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96" y="4791621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07" y="3377414"/>
            <a:ext cx="840575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133091"/>
            <a:ext cx="11379199" cy="50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618" y="589649"/>
            <a:ext cx="9549619" cy="14998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3. </a:t>
            </a:r>
            <a:r>
              <a:rPr lang="en-US" alt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gian Mặt Tr</a:t>
            </a:r>
            <a:r>
              <a:rPr lang="" alt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en-US" alt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chuyển </a:t>
            </a:r>
            <a:r>
              <a:rPr lang="" alt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alt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hết một vòng quanh Trái </a:t>
            </a:r>
            <a:r>
              <a:rPr lang="" alt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alt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ất là </a:t>
            </a: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9" y="-148122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70543" y="4139651"/>
            <a:ext cx="3650039" cy="102404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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nửa tháng.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5816" y="2967318"/>
            <a:ext cx="3548625" cy="916427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tháng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8680" y="4139680"/>
            <a:ext cx="3548625" cy="101766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tháng.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4434" y="2941107"/>
            <a:ext cx="3650039" cy="916427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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tháng.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68" y="4433896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076491" y="4451927"/>
            <a:ext cx="840575" cy="735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68" y="3235559"/>
            <a:ext cx="840575" cy="647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36" y="3241064"/>
            <a:ext cx="876904" cy="649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ldLvl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9101" y="1325762"/>
            <a:ext cx="8810172" cy="12280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Trái </a:t>
            </a:r>
            <a:r>
              <a:rPr lang="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chuyển </a:t>
            </a:r>
            <a:r>
              <a:rPr lang="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hết một vòng quanh Mặt Trời 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09966" y="3233928"/>
            <a:ext cx="3885132" cy="92243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n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m.  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2835" y="4449962"/>
            <a:ext cx="3885130" cy="108227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n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m. 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2835" y="3233928"/>
            <a:ext cx="3885131" cy="92243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 n</a:t>
            </a:r>
            <a:r>
              <a:rPr lang="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m. 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9966" y="4449962"/>
            <a:ext cx="3885130" cy="108227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 tháng.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44" y="3487010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343883" y="3472053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57" y="4876800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03" y="4661412"/>
            <a:ext cx="986534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133091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6057" y="966596"/>
            <a:ext cx="8820511" cy="20307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Việt Nam ng</a:t>
            </a:r>
            <a:r>
              <a:rPr lang="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ời ta th</a:t>
            </a:r>
            <a:r>
              <a:rPr lang="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 tính thời gian theo cách nào trong các cách sau </a:t>
            </a:r>
            <a:r>
              <a:rPr lang="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18155" y="3899261"/>
            <a:ext cx="4021491" cy="97753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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Theo công lịch.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0266" y="2803444"/>
            <a:ext cx="4021491" cy="8698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Cả d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ơng lịch và âm lịch.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0266" y="3919750"/>
            <a:ext cx="4021491" cy="95705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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 theo d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ơng lịch.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8155" y="2778317"/>
            <a:ext cx="4021491" cy="91543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 theo âm lịch.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39" y="4181692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56319" y="4188716"/>
            <a:ext cx="840575" cy="735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21" y="3086433"/>
            <a:ext cx="840575" cy="647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26" y="3097709"/>
            <a:ext cx="828515" cy="649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-2195482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7488" y="696348"/>
            <a:ext cx="8754740" cy="13938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 khoảng thiên niên kỉ  IV TCN, con ng</a:t>
            </a:r>
            <a:r>
              <a:rPr lang="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ời tình cờ phát hiện ra kim loại nào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58" y="-71716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00801" y="4049837"/>
            <a:ext cx="4169770" cy="9483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nhôm.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0339" y="4049837"/>
            <a:ext cx="4169768" cy="9483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0338" y="2802703"/>
            <a:ext cx="4169769" cy="9482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ồng thau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0803" y="2813207"/>
            <a:ext cx="4169769" cy="9482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sắt.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72" y="4287645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52412" y="3002938"/>
            <a:ext cx="840575" cy="735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72" y="3101525"/>
            <a:ext cx="840575" cy="647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2" y="4299819"/>
            <a:ext cx="876904" cy="649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2734</Words>
  <Application>WPS Presentation</Application>
  <PresentationFormat>Màn hình rộng</PresentationFormat>
  <Paragraphs>146</Paragraphs>
  <Slides>20</Slides>
  <Notes>5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Times New Roman</vt:lpstr>
      <vt:lpstr>Calibri</vt:lpstr>
      <vt:lpstr>Microsoft YaHei</vt:lpstr>
      <vt:lpstr>Arial Unicode MS</vt:lpstr>
      <vt:lpstr>Times New Roman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đỗ hoàng</dc:creator>
  <cp:lastModifiedBy>Nang huong Trinh</cp:lastModifiedBy>
  <cp:revision>260</cp:revision>
  <dcterms:created xsi:type="dcterms:W3CDTF">2023-03-22T05:57:00Z</dcterms:created>
  <dcterms:modified xsi:type="dcterms:W3CDTF">2024-12-16T15:57:49Z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9C44F7680C1C4BF5A1294F38E11B0CB2_13</vt:lpwstr>
  </property>
  <property fmtid="{D5CDD505-2E9C-101B-9397-08002B2CF9AE}" pid="3" name="KSOProductBuildVer">
    <vt:lpwstr>1033-12.2.0.19307</vt:lpwstr>
  </property>
</Properties>
</file>