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Lst>
  <p:notesMasterIdLst>
    <p:notesMasterId r:id="rId38"/>
  </p:notesMasterIdLst>
  <p:sldIdLst>
    <p:sldId id="405" r:id="rId4"/>
    <p:sldId id="257" r:id="rId5"/>
    <p:sldId id="258" r:id="rId6"/>
    <p:sldId id="260" r:id="rId7"/>
    <p:sldId id="406" r:id="rId8"/>
    <p:sldId id="404" r:id="rId9"/>
    <p:sldId id="408" r:id="rId10"/>
    <p:sldId id="407" r:id="rId11"/>
    <p:sldId id="409" r:id="rId12"/>
    <p:sldId id="410" r:id="rId13"/>
    <p:sldId id="411" r:id="rId14"/>
    <p:sldId id="387" r:id="rId15"/>
    <p:sldId id="412" r:id="rId16"/>
    <p:sldId id="266" r:id="rId17"/>
    <p:sldId id="420" r:id="rId18"/>
    <p:sldId id="421" r:id="rId19"/>
    <p:sldId id="422" r:id="rId20"/>
    <p:sldId id="423" r:id="rId21"/>
    <p:sldId id="424" r:id="rId22"/>
    <p:sldId id="426" r:id="rId23"/>
    <p:sldId id="428" r:id="rId24"/>
    <p:sldId id="429" r:id="rId25"/>
    <p:sldId id="430" r:id="rId26"/>
    <p:sldId id="431" r:id="rId27"/>
    <p:sldId id="432" r:id="rId28"/>
    <p:sldId id="277" r:id="rId29"/>
    <p:sldId id="292" r:id="rId30"/>
    <p:sldId id="433" r:id="rId31"/>
    <p:sldId id="434" r:id="rId32"/>
    <p:sldId id="285" r:id="rId33"/>
    <p:sldId id="435" r:id="rId34"/>
    <p:sldId id="436" r:id="rId35"/>
    <p:sldId id="437" r:id="rId36"/>
    <p:sldId id="419"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99FF"/>
    <a:srgbClr val="FF0066"/>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84428" autoAdjust="0"/>
  </p:normalViewPr>
  <p:slideViewPr>
    <p:cSldViewPr snapToGrid="0">
      <p:cViewPr varScale="1">
        <p:scale>
          <a:sx n="56" d="100"/>
          <a:sy n="56" d="100"/>
        </p:scale>
        <p:origin x="1062"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í Nguyễn" userId="e76d8828401575b1" providerId="LiveId" clId="{E553F944-2376-49D9-86E8-12B03166F0F2}"/>
    <pc:docChg chg="modSld">
      <pc:chgData name="Trí Nguyễn" userId="e76d8828401575b1" providerId="LiveId" clId="{E553F944-2376-49D9-86E8-12B03166F0F2}" dt="2021-10-07T03:16:36.459" v="21" actId="20577"/>
      <pc:docMkLst>
        <pc:docMk/>
      </pc:docMkLst>
      <pc:sldChg chg="modSp">
        <pc:chgData name="Trí Nguyễn" userId="e76d8828401575b1" providerId="LiveId" clId="{E553F944-2376-49D9-86E8-12B03166F0F2}" dt="2021-10-07T03:16:36.459" v="21" actId="20577"/>
        <pc:sldMkLst>
          <pc:docMk/>
          <pc:sldMk cId="3279758034" sldId="392"/>
        </pc:sldMkLst>
        <pc:spChg chg="mod">
          <ac:chgData name="Trí Nguyễn" userId="e76d8828401575b1" providerId="LiveId" clId="{E553F944-2376-49D9-86E8-12B03166F0F2}" dt="2021-10-07T03:16:36.459" v="21" actId="20577"/>
          <ac:spMkLst>
            <pc:docMk/>
            <pc:sldMk cId="3279758034" sldId="39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872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10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24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28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5043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418564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0066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259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362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1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606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61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750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34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14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6166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38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4174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9581D93-A355-4DAC-A5A6-C62626542EC5}" type="slidenum">
              <a:rPr lang="zh-CN" altLang="en-US" smtClean="0"/>
              <a:t>10</a:t>
            </a:fld>
            <a:endParaRPr lang="zh-CN" altLang="en-US"/>
          </a:p>
        </p:txBody>
      </p:sp>
    </p:spTree>
    <p:extLst>
      <p:ext uri="{BB962C8B-B14F-4D97-AF65-F5344CB8AC3E}">
        <p14:creationId xmlns:p14="http://schemas.microsoft.com/office/powerpoint/2010/main" val="92857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639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2022/7/25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2022/7/25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752763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2562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755834887"/>
      </p:ext>
    </p:extLst>
  </p:cSld>
  <p:clrMap bg1="lt1" tx1="dk1" bg2="lt2" tx2="dk2" accent1="accent1" accent2="accent2" accent3="accent3" accent4="accent4" accent5="accent5" accent6="accent6" hlink="hlink" folHlink="folHlink"/>
  <p:sldLayoutIdLst>
    <p:sldLayoutId id="2147483659" r:id="rId1"/>
    <p:sldLayoutId id="2147483660"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22.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0.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28.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3.wdp"/><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D8E44-BB9E-4021-9E75-57D8B8846918}"/>
              </a:ext>
            </a:extLst>
          </p:cNvPr>
          <p:cNvSpPr/>
          <p:nvPr/>
        </p:nvSpPr>
        <p:spPr>
          <a:xfrm>
            <a:off x="0" y="1387366"/>
            <a:ext cx="12192000" cy="309319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PHÒNG GIÁO DỤC VÀ ĐÀO TẠO </a:t>
            </a:r>
            <a:r>
              <a:rPr lang="en-US" sz="5400">
                <a:solidFill>
                  <a:srgbClr val="FF0000"/>
                </a:solidFill>
                <a:latin typeface="Times New Roman" panose="02020603050405020304" pitchFamily="18" charset="0"/>
                <a:cs typeface="Times New Roman" panose="02020603050405020304" pitchFamily="18" charset="0"/>
              </a:rPr>
              <a:t>THÀNH PHỐ……</a:t>
            </a:r>
            <a:endParaRPr lang="en-US" sz="5400" dirty="0">
              <a:solidFill>
                <a:srgbClr val="FF0000"/>
              </a:solidFill>
              <a:latin typeface="Times New Roman" panose="02020603050405020304" pitchFamily="18" charset="0"/>
              <a:cs typeface="Times New Roman" panose="02020603050405020304" pitchFamily="18" charset="0"/>
            </a:endParaRPr>
          </a:p>
          <a:p>
            <a:pPr algn="ctr"/>
            <a:r>
              <a:rPr lang="en-US" sz="5400" dirty="0">
                <a:solidFill>
                  <a:srgbClr val="FF0000"/>
                </a:solidFill>
                <a:latin typeface="Times New Roman" panose="02020603050405020304" pitchFamily="18" charset="0"/>
                <a:cs typeface="Times New Roman" panose="02020603050405020304" pitchFamily="18" charset="0"/>
              </a:rPr>
              <a:t>TRƯỜNG </a:t>
            </a:r>
            <a:r>
              <a:rPr lang="en-US" sz="5400">
                <a:solidFill>
                  <a:srgbClr val="FF0000"/>
                </a:solidFill>
                <a:latin typeface="Times New Roman" panose="02020603050405020304" pitchFamily="18" charset="0"/>
                <a:cs typeface="Times New Roman" panose="02020603050405020304" pitchFamily="18" charset="0"/>
              </a:rPr>
              <a:t>THCS …….</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6ECB6C07-1151-40F8-AF52-D4A6FBA7E74B}"/>
              </a:ext>
            </a:extLst>
          </p:cNvPr>
          <p:cNvSpPr/>
          <p:nvPr/>
        </p:nvSpPr>
        <p:spPr>
          <a:xfrm>
            <a:off x="0" y="4480560"/>
            <a:ext cx="12192000" cy="2377440"/>
          </a:xfrm>
          <a:prstGeom prst="irregularSeal1">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err="1">
                <a:solidFill>
                  <a:srgbClr val="FF0000"/>
                </a:solidFill>
                <a:latin typeface="Times New Roman" panose="02020603050405020304" pitchFamily="18" charset="0"/>
                <a:cs typeface="Times New Roman" panose="02020603050405020304" pitchFamily="18" charset="0"/>
              </a:rPr>
              <a:t>Gv</a:t>
            </a:r>
            <a:r>
              <a:rPr lang="en-US" sz="360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7356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EAA0B15-BBAD-0C9E-464D-DDCC09DC4951}"/>
              </a:ext>
            </a:extLst>
          </p:cNvPr>
          <p:cNvSpPr txBox="1"/>
          <p:nvPr/>
        </p:nvSpPr>
        <p:spPr>
          <a:xfrm>
            <a:off x="1402080" y="315575"/>
            <a:ext cx="10515600" cy="4708981"/>
          </a:xfrm>
          <a:prstGeom prst="rect">
            <a:avLst/>
          </a:prstGeom>
          <a:noFill/>
        </p:spPr>
        <p:txBody>
          <a:bodyPr wrap="square">
            <a:spAutoFit/>
          </a:bodyPr>
          <a:lstStyle/>
          <a:p>
            <a:r>
              <a:rPr lang="en-US" sz="6000" b="1" u="sng">
                <a:solidFill>
                  <a:srgbClr val="FF0000"/>
                </a:solidFill>
                <a:latin typeface="Times New Roman" panose="02020603050405020304" pitchFamily="18" charset="0"/>
                <a:cs typeface="Times New Roman" panose="02020603050405020304" pitchFamily="18" charset="0"/>
              </a:rPr>
              <a:t>MỤC TIÊU: </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Trình bày được vai trò của thủy sản trong nền kinh tế Việt Nam</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Nhận biết được một số loại thủy sản có giá trị kinh tế cao</a:t>
            </a: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55440" y="3558083"/>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10912" y="867560"/>
            <a:ext cx="85832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CHƯƠNG</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6: NUÔI</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THUỶ SẢN</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584960" y="1868930"/>
            <a:ext cx="94945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12: NGÀNH</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NUÔI THUỶ SẢN Ở VIỆT NAM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38263" y="186617"/>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38263" y="214034"/>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18263" y="408646"/>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4020139" y="575805"/>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36139" y="594045"/>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28659" y="815892"/>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006376" y="84607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545" y="2532840"/>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5874121" y="2642452"/>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28430" y="2512693"/>
            <a:ext cx="3881594" cy="2062103"/>
          </a:xfrm>
          <a:prstGeom prst="rect">
            <a:avLst/>
          </a:prstGeom>
          <a:noFill/>
        </p:spPr>
        <p:txBody>
          <a:bodyPr wrap="square" rtlCol="0">
            <a:spAutoFit/>
          </a:bodyPr>
          <a:lstStyle/>
          <a:p>
            <a:r>
              <a:rPr lang="en-US" altLang="zh-CN" sz="3200" b="1">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rPr>
              <a:t>1. VAI TRÒ CỦA NGÀNH THUỶ SẢN TRONG NỀN KINH TẾ VIỆT NAM</a:t>
            </a:r>
          </a:p>
        </p:txBody>
      </p:sp>
      <p:sp>
        <p:nvSpPr>
          <p:cNvPr id="148" name="文本框 147"/>
          <p:cNvSpPr txBox="1"/>
          <p:nvPr/>
        </p:nvSpPr>
        <p:spPr>
          <a:xfrm>
            <a:off x="6665399" y="2589637"/>
            <a:ext cx="4167699" cy="584775"/>
          </a:xfrm>
          <a:prstGeom prst="rect">
            <a:avLst/>
          </a:prstGeom>
          <a:noFill/>
        </p:spPr>
        <p:txBody>
          <a:bodyPr wrap="square" rtlCol="0">
            <a:spAutoFit/>
          </a:bodyPr>
          <a:lstStyle/>
          <a:p>
            <a:r>
              <a:rPr lang="en-US" altLang="zh-CN" sz="3200" b="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 LUYỆN TẬP </a:t>
            </a:r>
            <a:endParaRPr lang="zh-CN" altLang="en-US"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0" y="594045"/>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25129" y="4713921"/>
            <a:ext cx="3881594" cy="2492990"/>
          </a:xfrm>
          <a:prstGeom prst="rect">
            <a:avLst/>
          </a:prstGeom>
          <a:noFill/>
        </p:spPr>
        <p:txBody>
          <a:bodyPr wrap="square" rtlCol="0">
            <a:spAutoFit/>
          </a:bodyPr>
          <a:lstStyle/>
          <a:p>
            <a:r>
              <a:rPr lang="en-US" altLang="zh-CN" sz="32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2. MỘT SỐ LOẠI THUỶ SẢN CÓ GIÁ TRỊ KINH TẾ CAO Ở VIỆT NAM</a:t>
            </a:r>
            <a:endParaRPr lang="vi-VN" sz="3200">
              <a:solidFill>
                <a:srgbClr val="7030A0"/>
              </a:solidFill>
              <a:latin typeface="Times New Roman" panose="02020603050405020304" pitchFamily="18" charset="0"/>
              <a:cs typeface="Times New Roman" panose="02020603050405020304" pitchFamily="18" charset="0"/>
            </a:endParaRPr>
          </a:p>
          <a:p>
            <a:endParaRPr lang="en-US" altLang="zh-CN" sz="2800" b="1">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EA4E06C-E6D8-25B2-8A19-4718E0F67322}"/>
              </a:ext>
            </a:extLst>
          </p:cNvPr>
          <p:cNvPicPr>
            <a:picLocks noChangeAspect="1"/>
          </p:cNvPicPr>
          <p:nvPr/>
        </p:nvPicPr>
        <p:blipFill>
          <a:blip r:embed="rId6"/>
          <a:stretch>
            <a:fillRect/>
          </a:stretch>
        </p:blipFill>
        <p:spPr>
          <a:xfrm>
            <a:off x="5718297" y="4562639"/>
            <a:ext cx="1286367" cy="1286367"/>
          </a:xfrm>
          <a:prstGeom prst="rect">
            <a:avLst/>
          </a:prstGeom>
        </p:spPr>
      </p:pic>
      <p:sp>
        <p:nvSpPr>
          <p:cNvPr id="41" name="文本框 147">
            <a:extLst>
              <a:ext uri="{FF2B5EF4-FFF2-40B4-BE49-F238E27FC236}">
                <a16:creationId xmlns:a16="http://schemas.microsoft.com/office/drawing/2014/main" id="{67D66358-422D-9674-5752-86D52A6C8093}"/>
              </a:ext>
            </a:extLst>
          </p:cNvPr>
          <p:cNvSpPr txBox="1"/>
          <p:nvPr/>
        </p:nvSpPr>
        <p:spPr>
          <a:xfrm>
            <a:off x="6771603" y="4761885"/>
            <a:ext cx="4167699" cy="584775"/>
          </a:xfrm>
          <a:prstGeom prst="rect">
            <a:avLst/>
          </a:prstGeom>
          <a:noFill/>
        </p:spPr>
        <p:txBody>
          <a:bodyPr wrap="square" rtlCol="0">
            <a:spAutoFit/>
          </a:bodyPr>
          <a:lstStyle/>
          <a:p>
            <a:r>
              <a:rPr lang="en-US" altLang="zh-CN" sz="32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4. VẬN DỤNG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5" presetClass="entr" presetSubtype="0" fill="hold" grpId="0" nodeType="clickEffect">
                                  <p:stCondLst>
                                    <p:cond delay="0"/>
                                  </p:stCondLst>
                                  <p:childTnLst>
                                    <p:set>
                                      <p:cBhvr>
                                        <p:cTn id="125" dur="1" fill="hold">
                                          <p:stCondLst>
                                            <p:cond delay="0"/>
                                          </p:stCondLst>
                                        </p:cTn>
                                        <p:tgtEl>
                                          <p:spTgt spid="146"/>
                                        </p:tgtEl>
                                        <p:attrNameLst>
                                          <p:attrName>style.visibility</p:attrName>
                                        </p:attrNameLst>
                                      </p:cBhvr>
                                      <p:to>
                                        <p:strVal val="visible"/>
                                      </p:to>
                                    </p:set>
                                    <p:animEffect transition="in" filter="fade">
                                      <p:cBhvr>
                                        <p:cTn id="126" dur="2000"/>
                                        <p:tgtEl>
                                          <p:spTgt spid="146"/>
                                        </p:tgtEl>
                                      </p:cBhvr>
                                    </p:animEffect>
                                    <p:anim calcmode="lin" valueType="num">
                                      <p:cBhvr>
                                        <p:cTn id="127" dur="2000" fill="hold"/>
                                        <p:tgtEl>
                                          <p:spTgt spid="146"/>
                                        </p:tgtEl>
                                        <p:attrNameLst>
                                          <p:attrName>ppt_w</p:attrName>
                                        </p:attrNameLst>
                                      </p:cBhvr>
                                      <p:tavLst>
                                        <p:tav tm="0" fmla="#ppt_w*sin(2.5*pi*$)">
                                          <p:val>
                                            <p:fltVal val="0"/>
                                          </p:val>
                                        </p:tav>
                                        <p:tav tm="100000">
                                          <p:val>
                                            <p:fltVal val="1"/>
                                          </p:val>
                                        </p:tav>
                                      </p:tavLst>
                                    </p:anim>
                                    <p:anim calcmode="lin" valueType="num">
                                      <p:cBhvr>
                                        <p:cTn id="128" dur="2000" fill="hold"/>
                                        <p:tgtEl>
                                          <p:spTgt spid="146"/>
                                        </p:tgtEl>
                                        <p:attrNameLst>
                                          <p:attrName>ppt_h</p:attrName>
                                        </p:attrNameLst>
                                      </p:cBhvr>
                                      <p:tavLst>
                                        <p:tav tm="0">
                                          <p:val>
                                            <p:strVal val="#ppt_h"/>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500" tmFilter="0, 0; .2, .5; .8, .5; 1, 0"/>
                                        <p:tgtEl>
                                          <p:spTgt spid="148"/>
                                        </p:tgtEl>
                                      </p:cBhvr>
                                    </p:animEffect>
                                    <p:animScale>
                                      <p:cBhvr>
                                        <p:cTn id="133" dur="250" autoRev="1" fill="hold"/>
                                        <p:tgtEl>
                                          <p:spTgt spid="148"/>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grpId="0" nodeType="click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wipe(down)">
                                      <p:cBhvr>
                                        <p:cTn id="138" dur="580">
                                          <p:stCondLst>
                                            <p:cond delay="0"/>
                                          </p:stCondLst>
                                        </p:cTn>
                                        <p:tgtEl>
                                          <p:spTgt spid="40"/>
                                        </p:tgtEl>
                                      </p:cBhvr>
                                    </p:animEffect>
                                    <p:anim calcmode="lin" valueType="num">
                                      <p:cBhvr>
                                        <p:cTn id="13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4" dur="26">
                                          <p:stCondLst>
                                            <p:cond delay="650"/>
                                          </p:stCondLst>
                                        </p:cTn>
                                        <p:tgtEl>
                                          <p:spTgt spid="40"/>
                                        </p:tgtEl>
                                      </p:cBhvr>
                                      <p:to x="100000" y="60000"/>
                                    </p:animScale>
                                    <p:animScale>
                                      <p:cBhvr>
                                        <p:cTn id="145" dur="166" decel="50000">
                                          <p:stCondLst>
                                            <p:cond delay="676"/>
                                          </p:stCondLst>
                                        </p:cTn>
                                        <p:tgtEl>
                                          <p:spTgt spid="40"/>
                                        </p:tgtEl>
                                      </p:cBhvr>
                                      <p:to x="100000" y="100000"/>
                                    </p:animScale>
                                    <p:animScale>
                                      <p:cBhvr>
                                        <p:cTn id="146" dur="26">
                                          <p:stCondLst>
                                            <p:cond delay="1312"/>
                                          </p:stCondLst>
                                        </p:cTn>
                                        <p:tgtEl>
                                          <p:spTgt spid="40"/>
                                        </p:tgtEl>
                                      </p:cBhvr>
                                      <p:to x="100000" y="80000"/>
                                    </p:animScale>
                                    <p:animScale>
                                      <p:cBhvr>
                                        <p:cTn id="147" dur="166" decel="50000">
                                          <p:stCondLst>
                                            <p:cond delay="1338"/>
                                          </p:stCondLst>
                                        </p:cTn>
                                        <p:tgtEl>
                                          <p:spTgt spid="40"/>
                                        </p:tgtEl>
                                      </p:cBhvr>
                                      <p:to x="100000" y="100000"/>
                                    </p:animScale>
                                    <p:animScale>
                                      <p:cBhvr>
                                        <p:cTn id="148" dur="26">
                                          <p:stCondLst>
                                            <p:cond delay="1642"/>
                                          </p:stCondLst>
                                        </p:cTn>
                                        <p:tgtEl>
                                          <p:spTgt spid="40"/>
                                        </p:tgtEl>
                                      </p:cBhvr>
                                      <p:to x="100000" y="90000"/>
                                    </p:animScale>
                                    <p:animScale>
                                      <p:cBhvr>
                                        <p:cTn id="149" dur="166" decel="50000">
                                          <p:stCondLst>
                                            <p:cond delay="1668"/>
                                          </p:stCondLst>
                                        </p:cTn>
                                        <p:tgtEl>
                                          <p:spTgt spid="40"/>
                                        </p:tgtEl>
                                      </p:cBhvr>
                                      <p:to x="100000" y="100000"/>
                                    </p:animScale>
                                    <p:animScale>
                                      <p:cBhvr>
                                        <p:cTn id="150" dur="26">
                                          <p:stCondLst>
                                            <p:cond delay="1808"/>
                                          </p:stCondLst>
                                        </p:cTn>
                                        <p:tgtEl>
                                          <p:spTgt spid="40"/>
                                        </p:tgtEl>
                                      </p:cBhvr>
                                      <p:to x="100000" y="95000"/>
                                    </p:animScale>
                                    <p:animScale>
                                      <p:cBhvr>
                                        <p:cTn id="151" dur="166" decel="50000">
                                          <p:stCondLst>
                                            <p:cond delay="1834"/>
                                          </p:stCondLst>
                                        </p:cTn>
                                        <p:tgtEl>
                                          <p:spTgt spid="40"/>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3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anim calcmode="lin" valueType="num">
                                      <p:cBhvr>
                                        <p:cTn id="156" dur="1000" fill="hold"/>
                                        <p:tgtEl>
                                          <p:spTgt spid="41"/>
                                        </p:tgtEl>
                                        <p:attrNameLst>
                                          <p:attrName>ppt_w</p:attrName>
                                        </p:attrNameLst>
                                      </p:cBhvr>
                                      <p:tavLst>
                                        <p:tav tm="0">
                                          <p:val>
                                            <p:fltVal val="0"/>
                                          </p:val>
                                        </p:tav>
                                        <p:tav tm="100000">
                                          <p:val>
                                            <p:strVal val="#ppt_w"/>
                                          </p:val>
                                        </p:tav>
                                      </p:tavLst>
                                    </p:anim>
                                    <p:anim calcmode="lin" valueType="num">
                                      <p:cBhvr>
                                        <p:cTn id="157" dur="1000" fill="hold"/>
                                        <p:tgtEl>
                                          <p:spTgt spid="41"/>
                                        </p:tgtEl>
                                        <p:attrNameLst>
                                          <p:attrName>ppt_h</p:attrName>
                                        </p:attrNameLst>
                                      </p:cBhvr>
                                      <p:tavLst>
                                        <p:tav tm="0">
                                          <p:val>
                                            <p:fltVal val="0"/>
                                          </p:val>
                                        </p:tav>
                                        <p:tav tm="100000">
                                          <p:val>
                                            <p:strVal val="#ppt_h"/>
                                          </p:val>
                                        </p:tav>
                                      </p:tavLst>
                                    </p:anim>
                                    <p:anim calcmode="lin" valueType="num">
                                      <p:cBhvr>
                                        <p:cTn id="158" dur="1000" fill="hold"/>
                                        <p:tgtEl>
                                          <p:spTgt spid="41"/>
                                        </p:tgtEl>
                                        <p:attrNameLst>
                                          <p:attrName>style.rotation</p:attrName>
                                        </p:attrNameLst>
                                      </p:cBhvr>
                                      <p:tavLst>
                                        <p:tav tm="0">
                                          <p:val>
                                            <p:fltVal val="90"/>
                                          </p:val>
                                        </p:tav>
                                        <p:tav tm="100000">
                                          <p:val>
                                            <p:fltVal val="0"/>
                                          </p:val>
                                        </p:tav>
                                      </p:tavLst>
                                    </p:anim>
                                    <p:animEffect transition="in" filter="fade">
                                      <p:cBhvr>
                                        <p:cTn id="1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83181" y="105156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5400" b="1">
                <a:solidFill>
                  <a:schemeClr val="accent2"/>
                </a:solidFill>
                <a:latin typeface="+mj-lt"/>
              </a:rPr>
              <a:t>Em hãy nêu vai trò của ngành thủy sản được minh họa trong hình 12.1</a:t>
            </a:r>
            <a:r>
              <a:rPr lang="en-US" sz="5400" b="1">
                <a:solidFill>
                  <a:schemeClr val="accent2"/>
                </a:solidFill>
                <a:latin typeface="+mj-lt"/>
              </a:rPr>
              <a:t> ?</a:t>
            </a:r>
            <a:endParaRPr lang="vi-VN" sz="5400">
              <a:solidFill>
                <a:schemeClr val="accent2"/>
              </a:solidFill>
              <a:latin typeface="+mj-lt"/>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129738"/>
          </a:xfrm>
          <a:prstGeom prst="rect">
            <a:avLst/>
          </a:prstGeom>
          <a:ln w="28575">
            <a:solidFill>
              <a:schemeClr val="tx1"/>
            </a:solidFill>
          </a:ln>
        </p:spPr>
        <p:txBody>
          <a:bodyPr wrap="square">
            <a:spAutoFit/>
          </a:bodyPr>
          <a:lstStyle/>
          <a:p>
            <a:pPr lvl="0"/>
            <a:r>
              <a:rPr lang="en-US" sz="32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a:t>
            </a:r>
            <a:r>
              <a:rPr lang="vi-VN" sz="4000" b="1">
                <a:latin typeface="Times New Roman" panose="02020603050405020304" pitchFamily="18" charset="0"/>
                <a:cs typeface="Times New Roman" panose="02020603050405020304" pitchFamily="18" charset="0"/>
              </a:rPr>
              <a:t>Em hãy nêu vai trò của ngành thủy sản được minh họa trong hình 12.1</a:t>
            </a:r>
            <a:r>
              <a:rPr lang="en-US" sz="4000" b="1">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Arial" panose="020B0604020202020204" pitchFamily="34" charset="0"/>
                <a:cs typeface="Times New Roman" panose="02020603050405020304" pitchFamily="18" charset="0"/>
              </a:rPr>
              <a:t>Vì sao nuôi thủy sản ven biển hải đảo lại góp phần đảm bảo chủ quyền an ninh quốc gia.?</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448574" y="1053478"/>
            <a:ext cx="11743426" cy="5493812"/>
          </a:xfrm>
          <a:prstGeom prst="rect">
            <a:avLst/>
          </a:prstGeom>
          <a:noFill/>
        </p:spPr>
        <p:txBody>
          <a:bodyPr wrap="square">
            <a:spAutoFit/>
          </a:bodyPr>
          <a:lstStyle/>
          <a:p>
            <a:pPr algn="just"/>
            <a:r>
              <a:rPr lang="en-US" sz="3600" b="1" i="1" u="sng">
                <a:solidFill>
                  <a:srgbClr val="0070C0"/>
                </a:solidFill>
                <a:effectLst/>
                <a:latin typeface="Times New Roman" panose="02020603050405020304" pitchFamily="18" charset="0"/>
                <a:cs typeface="Times New Roman" panose="02020603050405020304" pitchFamily="18" charset="0"/>
              </a:rPr>
              <a:t>Câu 1: Trả lời</a:t>
            </a:r>
          </a:p>
          <a:p>
            <a:pPr algn="just"/>
            <a:r>
              <a:rPr lang="vi-VN" sz="3500" b="1" i="0">
                <a:solidFill>
                  <a:srgbClr val="0070C0"/>
                </a:solidFill>
                <a:effectLst/>
                <a:latin typeface="+mj-lt"/>
              </a:rPr>
              <a:t>Hình 12.1a: </a:t>
            </a:r>
            <a:r>
              <a:rPr lang="vi-VN" sz="3500" b="0" i="0">
                <a:solidFill>
                  <a:srgbClr val="0070C0"/>
                </a:solidFill>
                <a:effectLst/>
                <a:latin typeface="+mj-lt"/>
              </a:rPr>
              <a:t>Cung cấp thực phẩm cho con người</a:t>
            </a:r>
          </a:p>
          <a:p>
            <a:pPr algn="just"/>
            <a:r>
              <a:rPr lang="vi-VN" sz="3500" b="1" i="0">
                <a:solidFill>
                  <a:srgbClr val="0070C0"/>
                </a:solidFill>
                <a:effectLst/>
                <a:latin typeface="+mj-lt"/>
              </a:rPr>
              <a:t>Hình 12.1b: </a:t>
            </a:r>
            <a:r>
              <a:rPr lang="vi-VN" sz="3500" b="0" i="0">
                <a:solidFill>
                  <a:srgbClr val="0070C0"/>
                </a:solidFill>
                <a:effectLst/>
                <a:latin typeface="+mj-lt"/>
              </a:rPr>
              <a:t>Cung cấp nguyên liệu cho ngành chăn nuôi và các ngành công nghiệp khác.</a:t>
            </a:r>
          </a:p>
          <a:p>
            <a:pPr algn="just"/>
            <a:r>
              <a:rPr lang="vi-VN" sz="3500" b="1" i="0">
                <a:solidFill>
                  <a:srgbClr val="0070C0"/>
                </a:solidFill>
                <a:effectLst/>
                <a:latin typeface="+mj-lt"/>
              </a:rPr>
              <a:t>Hình 12.1c: </a:t>
            </a:r>
            <a:r>
              <a:rPr lang="vi-VN" sz="3500" b="0" i="0">
                <a:solidFill>
                  <a:srgbClr val="0070C0"/>
                </a:solidFill>
                <a:effectLst/>
                <a:latin typeface="+mj-lt"/>
              </a:rPr>
              <a:t>Cung cấp nguyên liệu cho ngành chế biến thực phẩm.</a:t>
            </a:r>
          </a:p>
          <a:p>
            <a:pPr algn="just"/>
            <a:r>
              <a:rPr lang="vi-VN" sz="3500" b="1" i="0">
                <a:solidFill>
                  <a:srgbClr val="0070C0"/>
                </a:solidFill>
                <a:effectLst/>
                <a:latin typeface="+mj-lt"/>
              </a:rPr>
              <a:t>Hình 12.d: </a:t>
            </a:r>
            <a:r>
              <a:rPr lang="vi-VN" sz="3500" b="0" i="0">
                <a:solidFill>
                  <a:srgbClr val="0070C0"/>
                </a:solidFill>
                <a:effectLst/>
                <a:latin typeface="+mj-lt"/>
              </a:rPr>
              <a:t>Xuất khẩu thủy sản</a:t>
            </a:r>
          </a:p>
          <a:p>
            <a:pPr algn="just"/>
            <a:r>
              <a:rPr lang="vi-VN" sz="3500" b="1" i="0">
                <a:solidFill>
                  <a:srgbClr val="0070C0"/>
                </a:solidFill>
                <a:effectLst/>
                <a:latin typeface="+mj-lt"/>
              </a:rPr>
              <a:t>Hình 12.1e: </a:t>
            </a:r>
            <a:r>
              <a:rPr lang="vi-VN" sz="3500" b="0" i="0">
                <a:solidFill>
                  <a:srgbClr val="0070C0"/>
                </a:solidFill>
                <a:effectLst/>
                <a:latin typeface="+mj-lt"/>
              </a:rPr>
              <a:t>Tạo việc làm và tăng thu nhập cho người lao động.</a:t>
            </a:r>
          </a:p>
          <a:p>
            <a:pPr algn="just"/>
            <a:r>
              <a:rPr lang="vi-VN" sz="3500" b="1" i="0">
                <a:solidFill>
                  <a:srgbClr val="0070C0"/>
                </a:solidFill>
                <a:effectLst/>
                <a:latin typeface="+mj-lt"/>
              </a:rPr>
              <a:t>Hình 12.1f: </a:t>
            </a:r>
            <a:r>
              <a:rPr lang="vi-VN" sz="3500" b="0" i="0">
                <a:solidFill>
                  <a:srgbClr val="0070C0"/>
                </a:solidFill>
                <a:effectLst/>
                <a:latin typeface="+mj-lt"/>
              </a:rPr>
              <a:t>Góp phần bảo vệ môi trường và đảm bảo chủ quyền quốc gia.</a:t>
            </a:r>
          </a:p>
        </p:txBody>
      </p:sp>
    </p:spTree>
    <p:extLst>
      <p:ext uri="{BB962C8B-B14F-4D97-AF65-F5344CB8AC3E}">
        <p14:creationId xmlns:p14="http://schemas.microsoft.com/office/powerpoint/2010/main" val="387222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4800" b="1">
                <a:solidFill>
                  <a:srgbClr val="FF3300"/>
                </a:solidFill>
                <a:latin typeface="Times New Roman" panose="02020603050405020304" pitchFamily="18" charset="0"/>
              </a:rPr>
              <a:t>Vì sao nuôi thủy sản ven biển hải đảo lại góp phần đảm bảo chủ quyền an ninh quốc gia.?</a:t>
            </a:r>
            <a:endParaRPr kumimoji="0" lang="vi-VN" sz="4800" b="0" i="0" u="none" strike="noStrike" kern="1200" cap="none" spc="0" normalizeH="0" baseline="0" noProof="0">
              <a:ln>
                <a:noFill/>
              </a:ln>
              <a:solidFill>
                <a:srgbClr val="FF33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63061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i="1" u="sng">
                <a:solidFill>
                  <a:srgbClr val="0070C0"/>
                </a:solidFill>
                <a:latin typeface="Times New Roman" panose="02020603050405020304" pitchFamily="18" charset="0"/>
              </a:rPr>
              <a:t>Câu 2: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Vì người dân chỉ được nuôi trồng, đánh bắt thủy sản trong phạm vi lãnh thổ của mình. </a:t>
            </a:r>
          </a:p>
        </p:txBody>
      </p:sp>
    </p:spTree>
    <p:extLst>
      <p:ext uri="{BB962C8B-B14F-4D97-AF65-F5344CB8AC3E}">
        <p14:creationId xmlns:p14="http://schemas.microsoft.com/office/powerpoint/2010/main" val="3468511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1. VAI TRÒ CỦA NGÀNH THUỶ SẢN TRONG NỀN KINH TẾ VIỆT NAM</a:t>
            </a:r>
            <a:endParaRPr lang="vi-VN" sz="3200">
              <a:solidFill>
                <a:srgbClr val="0070C0"/>
              </a:solidFill>
              <a:latin typeface="Times New Roman" panose="02020603050405020304" pitchFamily="18" charset="0"/>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602448" y="3900214"/>
            <a:ext cx="8784420" cy="1446550"/>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1.</a:t>
            </a:r>
            <a:r>
              <a:rPr lang="en-US" sz="4400" b="1" i="1">
                <a:solidFill>
                  <a:srgbClr val="FF0000"/>
                </a:solidFill>
                <a:latin typeface="Times New Roman" panose="02020603050405020304" pitchFamily="18" charset="0"/>
                <a:cs typeface="Times New Roman" panose="02020603050405020304" pitchFamily="18" charset="0"/>
              </a:rPr>
              <a:t> Vai trò của ngành thủy sản trong nền kinh tế Việt Nam</a:t>
            </a:r>
            <a:endParaRPr lang="vi-VN" sz="44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7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a:t>
            </a:r>
            <a:r>
              <a:rPr kumimoji="0" lang="en-US" altLang="zh-CN" sz="36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VAI TRÒ CỦA NGÀNH THUỶ SẢN TRONG NỀN KINH TẾ VIỆT NAM</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500332" y="1053478"/>
            <a:ext cx="11478308" cy="5433282"/>
          </a:xfrm>
          <a:prstGeom prst="rect">
            <a:avLst/>
          </a:prstGeom>
          <a:noFill/>
        </p:spPr>
        <p:txBody>
          <a:bodyPr wrap="square">
            <a:spAutoFit/>
          </a:bodyPr>
          <a:lstStyle/>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Ngành thủy sản có vai trò cung cấp thực phẩm cho con người;</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Cung cấp nguyên liệu cho ngành chế biến thực phẩm, chăn nuôi và các ngành công nghiệp khác;</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Xuất khẩu thuỷ sản;</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Tạo việc làm và tăng thu nhập cho người lao động;</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endParaRPr kumimoji="0" lang="vi-VN" sz="36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125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698282" y="-40958"/>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8877992" cy="769441"/>
          </a:xfrm>
          <a:prstGeom prst="rect">
            <a:avLst/>
          </a:prstGeom>
          <a:noFill/>
        </p:spPr>
        <p:txBody>
          <a:bodyPr wrap="square" rtlCol="0">
            <a:spAutoFit/>
          </a:bodyPr>
          <a:lstStyle/>
          <a:p>
            <a:r>
              <a:rPr lang="en-US" sz="4400" b="1">
                <a:solidFill>
                  <a:srgbClr val="C00000"/>
                </a:solidFill>
                <a:latin typeface="Times New Roman" panose="02020603050405020304" pitchFamily="18" charset="0"/>
                <a:cs typeface="Times New Roman" panose="02020603050405020304" pitchFamily="18" charset="0"/>
              </a:rPr>
              <a:t>CHƯƠNG 6: NUÔI THUỶ SẢN</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201" y="1868930"/>
            <a:ext cx="9911732" cy="707886"/>
          </a:xfrm>
          <a:prstGeom prst="rect">
            <a:avLst/>
          </a:prstGeom>
          <a:noFill/>
        </p:spPr>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BÀI 12: NGÀNH THUỶ SẢN Ở VIỆT NAM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MỘT</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SỐ THUỶ SẢN CÓ GIÁ TRỊ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KINH TẾ CAO Ở</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VIỆT NAM</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531479" y="3843118"/>
            <a:ext cx="92867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Times New Roman" panose="02020603050405020304" pitchFamily="18" charset="0"/>
                <a:cs typeface="Times New Roman" panose="02020603050405020304" pitchFamily="18" charset="0"/>
              </a:rPr>
              <a:t>2</a:t>
            </a: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en-US" sz="4400" b="1" i="1">
                <a:solidFill>
                  <a:srgbClr val="FF0000"/>
                </a:solidFill>
                <a:latin typeface="Times New Roman" panose="02020603050405020304" pitchFamily="18" charset="0"/>
                <a:cs typeface="Times New Roman" panose="02020603050405020304" pitchFamily="18" charset="0"/>
              </a:rPr>
              <a:t> Một số thuỷ sản có giá trị </a:t>
            </a: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kinh tế cao Việt Nam</a:t>
            </a:r>
          </a:p>
          <a:p>
            <a:pPr>
              <a:defRPr/>
            </a:pPr>
            <a:r>
              <a:rPr lang="en-US" sz="3200" b="1">
                <a:solidFill>
                  <a:srgbClr val="FF0000"/>
                </a:solidFill>
                <a:latin typeface="Times New Roman" panose="02020603050405020304" pitchFamily="18" charset="0"/>
                <a:cs typeface="Times New Roman" panose="02020603050405020304" pitchFamily="18" charset="0"/>
              </a:rPr>
              <a:t>2.1. </a:t>
            </a:r>
            <a:r>
              <a:rPr lang="vi-VN" sz="3200" b="1">
                <a:solidFill>
                  <a:srgbClr val="FF0000"/>
                </a:solidFill>
                <a:latin typeface="Times New Roman" panose="02020603050405020304" pitchFamily="18" charset="0"/>
                <a:cs typeface="Times New Roman" panose="02020603050405020304" pitchFamily="18" charset="0"/>
              </a:rPr>
              <a:t>Nguồn lợi thủy sản của Việt Nam</a:t>
            </a:r>
            <a:endParaRPr lang="vi-VN" sz="32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extLst>
      <p:ext uri="{BB962C8B-B14F-4D97-AF65-F5344CB8AC3E}">
        <p14:creationId xmlns:p14="http://schemas.microsoft.com/office/powerpoint/2010/main" val="418720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50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4391074"/>
          </a:xfrm>
          <a:prstGeom prst="rect">
            <a:avLst/>
          </a:prstGeom>
          <a:ln w="28575">
            <a:solidFill>
              <a:schemeClr val="tx1"/>
            </a:solidFill>
          </a:ln>
        </p:spPr>
        <p:txBody>
          <a:bodyPr wrap="square">
            <a:spAutoFit/>
          </a:bodyPr>
          <a:lstStyle/>
          <a:p>
            <a:r>
              <a:rPr lang="en-US" sz="4000" b="1">
                <a:latin typeface="Times New Roman" panose="02020603050405020304" pitchFamily="18" charset="0"/>
                <a:cs typeface="Times New Roman" panose="02020603050405020304" pitchFamily="18" charset="0"/>
              </a:rPr>
              <a:t>     1. N</a:t>
            </a:r>
            <a:r>
              <a:rPr lang="vi-VN" sz="4000" b="1">
                <a:latin typeface="Times New Roman" panose="02020603050405020304" pitchFamily="18" charset="0"/>
                <a:cs typeface="Times New Roman" panose="02020603050405020304" pitchFamily="18" charset="0"/>
              </a:rPr>
              <a:t>ước ta có những lợi thế gì để phát triển ngành nuôi thủy sản</a:t>
            </a:r>
            <a:r>
              <a:rPr lang="en-US" sz="4000" b="1">
                <a:latin typeface="Times New Roman" panose="02020603050405020304" pitchFamily="18" charset="0"/>
                <a:cs typeface="Times New Roman" panose="02020603050405020304" pitchFamily="18" charset="0"/>
              </a:rPr>
              <a:t>?</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a:t>
            </a:r>
            <a:r>
              <a:rPr lang="en-US" sz="2800" b="1">
                <a:solidFill>
                  <a:srgbClr val="FF0000"/>
                </a:solidFill>
                <a:latin typeface="Times New Roman" panose="02020603050405020304" pitchFamily="18" charset="0"/>
                <a:cs typeface="Times New Roman" panose="02020603050405020304" pitchFamily="18" charset="0"/>
              </a:rPr>
              <a:t>SỐ 2</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3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800" b="1">
                <a:solidFill>
                  <a:srgbClr val="FF0000"/>
                </a:solidFill>
                <a:latin typeface="Times New Roman" panose="02020603050405020304" pitchFamily="18" charset="0"/>
                <a:cs typeface="Times New Roman" panose="02020603050405020304" pitchFamily="18" charset="0"/>
              </a:rPr>
              <a:t>CÂU 1: N</a:t>
            </a:r>
            <a:r>
              <a:rPr lang="vi-VN" sz="4800" b="1">
                <a:solidFill>
                  <a:srgbClr val="FF0000"/>
                </a:solidFill>
                <a:latin typeface="Times New Roman" panose="02020603050405020304" pitchFamily="18" charset="0"/>
                <a:cs typeface="Times New Roman" panose="02020603050405020304" pitchFamily="18" charset="0"/>
              </a:rPr>
              <a:t>ước ta có những lợi thế gì để phát triển ngành nuôi thủy sản</a:t>
            </a:r>
            <a:r>
              <a:rPr lang="en-US" sz="4800" b="1">
                <a:solidFill>
                  <a:srgbClr val="FF0000"/>
                </a:solidFill>
                <a:latin typeface="Times New Roman" panose="02020603050405020304" pitchFamily="18" charset="0"/>
                <a:cs typeface="Times New Roman" panose="02020603050405020304" pitchFamily="18" charset="0"/>
              </a:rPr>
              <a:t>?</a:t>
            </a:r>
            <a:endParaRPr lang="vi-VN"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2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a:effectLst/>
                <a:latin typeface="Times New Roman" panose="02020603050405020304" pitchFamily="18" charset="0"/>
                <a:ea typeface="Calibri" panose="020F0502020204030204" pitchFamily="34" charset="0"/>
              </a:rPr>
              <a:t> </a:t>
            </a:r>
            <a:r>
              <a:rPr lang="en-US" sz="4800" b="1">
                <a:solidFill>
                  <a:srgbClr val="FF0000"/>
                </a:solidFill>
                <a:effectLst/>
                <a:latin typeface="Times New Roman" panose="02020603050405020304" pitchFamily="18" charset="0"/>
                <a:ea typeface="Calibri" panose="020F0502020204030204" pitchFamily="34" charset="0"/>
              </a:rPr>
              <a:t>N</a:t>
            </a:r>
            <a:r>
              <a:rPr lang="vi-VN" sz="4800">
                <a:solidFill>
                  <a:srgbClr val="FF0000"/>
                </a:solidFill>
                <a:effectLst/>
                <a:latin typeface="Times New Roman" panose="02020603050405020304" pitchFamily="18" charset="0"/>
                <a:ea typeface="Calibri" panose="020F0502020204030204" pitchFamily="34" charset="0"/>
              </a:rPr>
              <a:t>hững l</a:t>
            </a:r>
            <a:r>
              <a:rPr lang="en-US" sz="4800">
                <a:solidFill>
                  <a:srgbClr val="FF0000"/>
                </a:solidFill>
                <a:effectLst/>
                <a:latin typeface="Times New Roman" panose="02020603050405020304" pitchFamily="18" charset="0"/>
                <a:ea typeface="Calibri" panose="020F0502020204030204" pitchFamily="34" charset="0"/>
              </a:rPr>
              <a:t>ợi</a:t>
            </a:r>
            <a:r>
              <a:rPr lang="vi-VN" sz="4800">
                <a:solidFill>
                  <a:srgbClr val="FF0000"/>
                </a:solidFill>
                <a:effectLst/>
                <a:latin typeface="Times New Roman" panose="02020603050405020304" pitchFamily="18" charset="0"/>
                <a:ea typeface="Calibri" panose="020F0502020204030204" pitchFamily="34" charset="0"/>
              </a:rPr>
              <a:t> th</a:t>
            </a:r>
            <a:r>
              <a:rPr lang="en-US" sz="4800">
                <a:solidFill>
                  <a:srgbClr val="FF0000"/>
                </a:solidFill>
                <a:effectLst/>
                <a:latin typeface="Times New Roman" panose="02020603050405020304" pitchFamily="18" charset="0"/>
                <a:ea typeface="Calibri" panose="020F0502020204030204" pitchFamily="34" charset="0"/>
              </a:rPr>
              <a:t>ế </a:t>
            </a:r>
            <a:r>
              <a:rPr lang="vi-VN" sz="4800">
                <a:solidFill>
                  <a:srgbClr val="FF0000"/>
                </a:solidFill>
                <a:effectLst/>
                <a:latin typeface="Times New Roman" panose="02020603050405020304" pitchFamily="18" charset="0"/>
                <a:ea typeface="Calibri" panose="020F0502020204030204" pitchFamily="34" charset="0"/>
              </a:rPr>
              <a:t>của Việt Nam về nuôi thủy sản nước mặn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đường bờ biển dài</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nhiều v</a:t>
            </a:r>
            <a:r>
              <a:rPr lang="en-US" sz="4800">
                <a:solidFill>
                  <a:srgbClr val="FF0000"/>
                </a:solidFill>
                <a:effectLst/>
                <a:latin typeface="Times New Roman" panose="02020603050405020304" pitchFamily="18" charset="0"/>
                <a:ea typeface="Calibri" panose="020F0502020204030204" pitchFamily="34" charset="0"/>
              </a:rPr>
              <a:t>ịnh,</a:t>
            </a:r>
            <a:r>
              <a:rPr lang="vi-VN" sz="4800">
                <a:solidFill>
                  <a:srgbClr val="FF0000"/>
                </a:solidFill>
                <a:effectLst/>
                <a:latin typeface="Times New Roman" panose="02020603050405020304" pitchFamily="18" charset="0"/>
                <a:ea typeface="Calibri" panose="020F0502020204030204" pitchFamily="34" charset="0"/>
              </a:rPr>
              <a:t> hải đảo</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l</a:t>
            </a:r>
            <a:r>
              <a:rPr lang="en-US" sz="4800">
                <a:solidFill>
                  <a:srgbClr val="FF0000"/>
                </a:solidFill>
                <a:effectLst/>
                <a:latin typeface="Times New Roman" panose="02020603050405020304" pitchFamily="18" charset="0"/>
                <a:ea typeface="Calibri" panose="020F0502020204030204" pitchFamily="34" charset="0"/>
              </a:rPr>
              <a:t>ợ </a:t>
            </a:r>
            <a:r>
              <a:rPr lang="vi-VN" sz="4800">
                <a:solidFill>
                  <a:srgbClr val="FF0000"/>
                </a:solidFill>
                <a:effectLst/>
                <a:latin typeface="Times New Roman" panose="02020603050405020304" pitchFamily="18" charset="0"/>
                <a:ea typeface="Calibri" panose="020F0502020204030204" pitchFamily="34" charset="0"/>
              </a:rPr>
              <a: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th</a:t>
            </a:r>
            <a:r>
              <a:rPr lang="en-US" sz="4800">
                <a:solidFill>
                  <a:srgbClr val="FF0000"/>
                </a:solidFill>
                <a:effectLst/>
                <a:latin typeface="Times New Roman" panose="02020603050405020304" pitchFamily="18" charset="0"/>
                <a:ea typeface="Calibri" panose="020F0502020204030204" pitchFamily="34" charset="0"/>
              </a:rPr>
              <a:t>uỷ vực </a:t>
            </a:r>
            <a:r>
              <a:rPr lang="vi-VN" sz="4800">
                <a:solidFill>
                  <a:srgbClr val="FF0000"/>
                </a:solidFill>
                <a:effectLst/>
                <a:latin typeface="Times New Roman" panose="02020603050405020304" pitchFamily="18" charset="0"/>
                <a:ea typeface="Calibri" panose="020F0502020204030204" pitchFamily="34" charset="0"/>
              </a:rPr>
              <a:t>nước l</a:t>
            </a:r>
            <a:r>
              <a:rPr lang="en-US" sz="4800">
                <a:solidFill>
                  <a:srgbClr val="FF0000"/>
                </a:solidFill>
                <a:effectLst/>
                <a:latin typeface="Times New Roman" panose="02020603050405020304" pitchFamily="18" charset="0"/>
                <a:ea typeface="Calibri" panose="020F0502020204030204" pitchFamily="34" charset="0"/>
              </a:rPr>
              <a:t>ợ ven</a:t>
            </a:r>
            <a:r>
              <a:rPr lang="vi-VN" sz="4800">
                <a:solidFill>
                  <a:srgbClr val="FF0000"/>
                </a:solidFill>
                <a:effectLst/>
                <a:latin typeface="Times New Roman" panose="02020603050405020304" pitchFamily="18" charset="0"/>
                <a:ea typeface="Calibri" panose="020F0502020204030204" pitchFamily="34" charset="0"/>
              </a:rPr>
              <a:t> biển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vùng </a:t>
            </a:r>
            <a:r>
              <a:rPr lang="en-US" sz="4800">
                <a:solidFill>
                  <a:srgbClr val="FF0000"/>
                </a:solidFill>
                <a:effectLst/>
                <a:latin typeface="Times New Roman" panose="02020603050405020304" pitchFamily="18" charset="0"/>
                <a:ea typeface="Calibri" panose="020F0502020204030204" pitchFamily="34" charset="0"/>
              </a:rPr>
              <a:t>tr</a:t>
            </a:r>
            <a:r>
              <a:rPr lang="vi-VN" sz="4800">
                <a:solidFill>
                  <a:srgbClr val="FF0000"/>
                </a:solidFill>
                <a:effectLst/>
                <a:latin typeface="Times New Roman" panose="02020603050405020304" pitchFamily="18" charset="0"/>
                <a:ea typeface="Calibri" panose="020F0502020204030204" pitchFamily="34" charset="0"/>
              </a:rPr>
              <a:t>iều rừng ngập mặn</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ngọt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nhiều sông ngòi</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ao h</a:t>
            </a:r>
            <a:r>
              <a:rPr lang="en-US" sz="4800">
                <a:solidFill>
                  <a:srgbClr val="FF0000"/>
                </a:solidFill>
                <a:effectLst/>
                <a:latin typeface="Times New Roman" panose="02020603050405020304" pitchFamily="18" charset="0"/>
                <a:ea typeface="Calibri" panose="020F0502020204030204" pitchFamily="34" charset="0"/>
              </a:rPr>
              <a:t>ồ, </a:t>
            </a:r>
            <a:r>
              <a:rPr lang="vi-VN" sz="4800">
                <a:solidFill>
                  <a:srgbClr val="FF0000"/>
                </a:solidFill>
                <a:effectLst/>
                <a:latin typeface="Times New Roman" panose="02020603050405020304" pitchFamily="18" charset="0"/>
                <a:ea typeface="Calibri" panose="020F0502020204030204" pitchFamily="34" charset="0"/>
              </a:rPr>
              <a:t>kênh rạch</a:t>
            </a:r>
            <a:r>
              <a:rPr lang="en-US" sz="4800">
                <a:solidFill>
                  <a:srgbClr val="FF0000"/>
                </a:solidFill>
                <a:effectLst/>
                <a:latin typeface="Times New Roman" panose="02020603050405020304" pitchFamily="18" charset="0"/>
                <a:ea typeface="Calibri" panose="020F0502020204030204" pitchFamily="34" charset="0"/>
              </a:rPr>
              <a:t>,…)</a:t>
            </a:r>
            <a:endParaRPr lang="vi-VN" sz="4800">
              <a:solidFill>
                <a:srgbClr val="FF0000"/>
              </a:solidFill>
              <a:effectLst/>
              <a:latin typeface="Times New Roman" panose="02020603050405020304" pitchFamily="18" charset="0"/>
              <a:ea typeface="Segoe UI" panose="020B0502040204020203" pitchFamily="34" charset="0"/>
            </a:endParaRPr>
          </a:p>
        </p:txBody>
      </p:sp>
    </p:spTree>
    <p:extLst>
      <p:ext uri="{BB962C8B-B14F-4D97-AF65-F5344CB8AC3E}">
        <p14:creationId xmlns:p14="http://schemas.microsoft.com/office/powerpoint/2010/main" val="245211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CÂU 2: </a:t>
            </a:r>
            <a:r>
              <a:rPr lang="vi-VN" sz="48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643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in)">
                                      <p:cBhvr>
                                        <p:cTn id="1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loại thủy sản có giá trị kinh tế cao ở nước ta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 tôm sú,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tôm thẻ chân trắng</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càng xanh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 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ù</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ngọt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tra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các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rô phi</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chép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mặn</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bớp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ch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ẽm,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chim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 các loài thủy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 khác</a:t>
            </a: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349084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283821" y="2910295"/>
            <a:ext cx="10102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70C0"/>
                </a:solidFill>
                <a:effectLst/>
                <a:uLnTx/>
                <a:uFillTx/>
                <a:latin typeface="Impact" panose="020B0806030902050204" pitchFamily="34" charset="0"/>
                <a:ea typeface="宋体" panose="02010600030101010101" pitchFamily="2" charset="-122"/>
                <a:cs typeface="+mn-cs"/>
              </a:rPr>
              <a:t>05</a:t>
            </a:r>
            <a:endParaRPr kumimoji="0" lang="zh-CN" altLang="en-US" sz="6000" b="0" i="0" u="none" strike="noStrike" kern="1200" cap="none" spc="0" normalizeH="0" baseline="0" noProof="0" dirty="0">
              <a:ln>
                <a:noFill/>
              </a:ln>
              <a:solidFill>
                <a:srgbClr val="0070C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7688179" y="988963"/>
            <a:ext cx="4240728" cy="5940088"/>
          </a:xfrm>
          <a:prstGeom prst="rect">
            <a:avLst/>
          </a:prstGeom>
          <a:noFill/>
        </p:spPr>
        <p:txBody>
          <a:bodyPr wrap="square" rtlCol="0">
            <a:spAutoFit/>
          </a:bodyPr>
          <a:lstStyle/>
          <a:p>
            <a:pPr algn="just"/>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2.</a:t>
            </a:r>
            <a:r>
              <a:rPr lang="vi-VN" sz="3200" b="1">
                <a:solidFill>
                  <a:srgbClr val="FF0000"/>
                </a:solidFill>
                <a:latin typeface="Times New Roman" panose="02020603050405020304" pitchFamily="18" charset="0"/>
                <a:cs typeface="Times New Roman" panose="02020603050405020304" pitchFamily="18" charset="0"/>
              </a:rPr>
              <a:t>Trong những </a:t>
            </a:r>
            <a:r>
              <a:rPr lang="en-US" sz="3200" b="1">
                <a:solidFill>
                  <a:srgbClr val="FF0000"/>
                </a:solidFill>
                <a:latin typeface="Times New Roman" panose="02020603050405020304" pitchFamily="18" charset="0"/>
                <a:cs typeface="Times New Roman" panose="02020603050405020304" pitchFamily="18" charset="0"/>
              </a:rPr>
              <a:t>năm</a:t>
            </a:r>
            <a:r>
              <a:rPr lang="vi-VN" sz="3200" b="1">
                <a:solidFill>
                  <a:srgbClr val="FF0000"/>
                </a:solidFill>
                <a:latin typeface="Times New Roman" panose="02020603050405020304" pitchFamily="18" charset="0"/>
                <a:cs typeface="Times New Roman" panose="02020603050405020304" pitchFamily="18" charset="0"/>
              </a:rPr>
              <a:t> vừa qua</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ng</a:t>
            </a:r>
            <a:r>
              <a:rPr lang="en-US" sz="3200" b="1">
                <a:solidFill>
                  <a:srgbClr val="FF0000"/>
                </a:solidFill>
                <a:latin typeface="Times New Roman" panose="02020603050405020304" pitchFamily="18" charset="0"/>
                <a:cs typeface="Times New Roman" panose="02020603050405020304" pitchFamily="18" charset="0"/>
              </a:rPr>
              <a:t>hề nuôi tôm </a:t>
            </a:r>
            <a:r>
              <a:rPr lang="vi-VN" sz="3200" b="1">
                <a:solidFill>
                  <a:srgbClr val="FF0000"/>
                </a:solidFill>
                <a:latin typeface="Times New Roman" panose="02020603050405020304" pitchFamily="18" charset="0"/>
                <a:cs typeface="Times New Roman" panose="02020603050405020304" pitchFamily="18" charset="0"/>
              </a:rPr>
              <a:t>ở đồng</a:t>
            </a:r>
            <a:r>
              <a:rPr lang="en-US" sz="3200" b="1">
                <a:solidFill>
                  <a:srgbClr val="FF0000"/>
                </a:solidFill>
                <a:latin typeface="Times New Roman" panose="02020603050405020304" pitchFamily="18" charset="0"/>
                <a:cs typeface="Times New Roman" panose="02020603050405020304" pitchFamily="18" charset="0"/>
              </a:rPr>
              <a:t> bằng N</a:t>
            </a:r>
            <a:r>
              <a:rPr lang="vi-VN" sz="3200" b="1">
                <a:solidFill>
                  <a:srgbClr val="FF0000"/>
                </a:solidFill>
                <a:latin typeface="Times New Roman" panose="02020603050405020304" pitchFamily="18" charset="0"/>
                <a:cs typeface="Times New Roman" panose="02020603050405020304" pitchFamily="18" charset="0"/>
              </a:rPr>
              <a:t>am </a:t>
            </a:r>
            <a:r>
              <a:rPr lang="en-US" sz="3200" b="1">
                <a:solidFill>
                  <a:srgbClr val="FF0000"/>
                </a:solidFill>
                <a:latin typeface="Times New Roman" panose="02020603050405020304" pitchFamily="18" charset="0"/>
                <a:cs typeface="Times New Roman" panose="02020603050405020304" pitchFamily="18" charset="0"/>
              </a:rPr>
              <a:t>B</a:t>
            </a:r>
            <a:r>
              <a:rPr lang="vi-VN" sz="3200" b="1">
                <a:solidFill>
                  <a:srgbClr val="FF0000"/>
                </a:solidFill>
                <a:latin typeface="Times New Roman" panose="02020603050405020304" pitchFamily="18" charset="0"/>
                <a:cs typeface="Times New Roman" panose="02020603050405020304" pitchFamily="18" charset="0"/>
              </a:rPr>
              <a:t>ộ khá phát triển</a:t>
            </a:r>
            <a:r>
              <a:rPr lang="en-US" sz="3200" b="1">
                <a:solidFill>
                  <a:srgbClr val="FF0000"/>
                </a:solidFill>
                <a:latin typeface="Times New Roman" panose="02020603050405020304" pitchFamily="18" charset="0"/>
                <a:cs typeface="Times New Roman" panose="02020603050405020304" pitchFamily="18" charset="0"/>
              </a:rPr>
              <a:t>. Thấy nuôi tôm </a:t>
            </a:r>
            <a:r>
              <a:rPr lang="vi-VN" sz="3200" b="1">
                <a:solidFill>
                  <a:srgbClr val="FF0000"/>
                </a:solidFill>
                <a:latin typeface="Times New Roman" panose="02020603050405020304" pitchFamily="18" charset="0"/>
                <a:cs typeface="Times New Roman" panose="02020603050405020304" pitchFamily="18" charset="0"/>
              </a:rPr>
              <a:t>có lợi nhiều gia đình đã phá rừng ngập</a:t>
            </a:r>
            <a:r>
              <a:rPr lang="vi-VN" sz="3200">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mặn ven biển để làm đầm nuôi tôm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theo em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cách làm như vậy đúng hay sai</a:t>
            </a:r>
            <a:r>
              <a:rPr lang="en-US" sz="3200" b="1">
                <a:solidFill>
                  <a:srgbClr val="FF0000"/>
                </a:solidFill>
                <a:latin typeface="Times New Roman" panose="02020603050405020304" pitchFamily="18" charset="0"/>
                <a:cs typeface="Times New Roman" panose="02020603050405020304" pitchFamily="18" charset="0"/>
              </a:rPr>
              <a:t>? V</a:t>
            </a:r>
            <a:r>
              <a:rPr lang="vi-VN" sz="3200" b="1">
                <a:solidFill>
                  <a:srgbClr val="FF0000"/>
                </a:solidFill>
                <a:latin typeface="Times New Roman" panose="02020603050405020304" pitchFamily="18" charset="0"/>
                <a:cs typeface="Times New Roman" panose="02020603050405020304" pitchFamily="18" charset="0"/>
              </a:rPr>
              <a:t>ì sao</a:t>
            </a:r>
            <a:r>
              <a:rPr lang="en-US" sz="3200" b="1">
                <a:solidFill>
                  <a:srgbClr val="FF0000"/>
                </a:solidFill>
                <a:latin typeface="Times New Roman" panose="02020603050405020304" pitchFamily="18" charset="0"/>
                <a:cs typeface="Times New Roman" panose="02020603050405020304" pitchFamily="18" charset="0"/>
              </a:rPr>
              <a:t>?</a:t>
            </a:r>
            <a:endParaRPr lang="vi-VN" sz="320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FF33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6982684" y="1210807"/>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5" name="文本框 34"/>
          <p:cNvSpPr txBox="1"/>
          <p:nvPr/>
        </p:nvSpPr>
        <p:spPr>
          <a:xfrm>
            <a:off x="211047" y="1034640"/>
            <a:ext cx="3719214" cy="3600986"/>
          </a:xfrm>
          <a:prstGeom prst="rect">
            <a:avLst/>
          </a:prstGeom>
          <a:noFill/>
        </p:spPr>
        <p:txBody>
          <a:bodyPr wrap="square" rtlCol="0">
            <a:spAutoFit/>
          </a:bodyPr>
          <a:lstStyle/>
          <a:p>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Segoe UI" panose="020B0502040204020203" pitchFamily="34" charset="0"/>
                <a:cs typeface="Times New Roman" panose="02020603050405020304" pitchFamily="18" charset="0"/>
              </a:rPr>
              <a:t>1. </a:t>
            </a:r>
            <a:r>
              <a:rPr lang="en-US" sz="4000" b="1">
                <a:solidFill>
                  <a:srgbClr val="0070C0"/>
                </a:solidFill>
                <a:latin typeface="Times New Roman" panose="02020603050405020304" pitchFamily="18" charset="0"/>
                <a:cs typeface="Times New Roman" panose="02020603050405020304" pitchFamily="18" charset="0"/>
              </a:rPr>
              <a:t>Nuôi</a:t>
            </a:r>
            <a:r>
              <a:rPr lang="vi-VN" sz="4000" b="1">
                <a:solidFill>
                  <a:srgbClr val="0070C0"/>
                </a:solidFill>
                <a:latin typeface="Times New Roman" panose="02020603050405020304" pitchFamily="18" charset="0"/>
                <a:cs typeface="Times New Roman" panose="02020603050405020304" pitchFamily="18" charset="0"/>
              </a:rPr>
              <a:t> t</a:t>
            </a:r>
            <a:r>
              <a:rPr lang="en-US" sz="4000" b="1">
                <a:solidFill>
                  <a:srgbClr val="0070C0"/>
                </a:solidFill>
                <a:latin typeface="Times New Roman" panose="02020603050405020304" pitchFamily="18" charset="0"/>
                <a:cs typeface="Times New Roman" panose="02020603050405020304" pitchFamily="18" charset="0"/>
              </a:rPr>
              <a:t>huỷ </a:t>
            </a:r>
            <a:r>
              <a:rPr lang="vi-VN" sz="4000" b="1">
                <a:solidFill>
                  <a:srgbClr val="0070C0"/>
                </a:solidFill>
                <a:latin typeface="Times New Roman" panose="02020603050405020304" pitchFamily="18" charset="0"/>
                <a:cs typeface="Times New Roman" panose="02020603050405020304" pitchFamily="18" charset="0"/>
              </a:rPr>
              <a:t>sản có vai trò gì đối với nền kinh tế và đời sống xã hội</a:t>
            </a:r>
            <a:r>
              <a:rPr lang="en-US" sz="4000" b="1">
                <a:solidFill>
                  <a:srgbClr val="0070C0"/>
                </a:solidFill>
                <a:latin typeface="Times New Roman" panose="02020603050405020304" pitchFamily="18" charset="0"/>
                <a:cs typeface="Times New Roman" panose="02020603050405020304" pitchFamily="18" charset="0"/>
              </a:rPr>
              <a:t>?</a:t>
            </a:r>
            <a:endParaRPr lang="vi-VN" sz="4000">
              <a:solidFill>
                <a:srgbClr val="0070C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8" name="KSO_Shape"/>
          <p:cNvSpPr>
            <a:spLocks noChangeAspect="1"/>
          </p:cNvSpPr>
          <p:nvPr/>
        </p:nvSpPr>
        <p:spPr>
          <a:xfrm>
            <a:off x="7218249"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grpSp>
        <p:nvGrpSpPr>
          <p:cNvPr id="3" name="组合 2"/>
          <p:cNvGrpSpPr/>
          <p:nvPr/>
        </p:nvGrpSpPr>
        <p:grpSpPr>
          <a:xfrm>
            <a:off x="4487025" y="1777855"/>
            <a:ext cx="1208704" cy="1223836"/>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2" name="组合 31"/>
          <p:cNvGrpSpPr/>
          <p:nvPr/>
        </p:nvGrpSpPr>
        <p:grpSpPr>
          <a:xfrm>
            <a:off x="5713296" y="1777855"/>
            <a:ext cx="1203345" cy="94406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5" name="组合 4"/>
          <p:cNvGrpSpPr/>
          <p:nvPr/>
        </p:nvGrpSpPr>
        <p:grpSpPr>
          <a:xfrm>
            <a:off x="4972347" y="3856309"/>
            <a:ext cx="1875022" cy="646200"/>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p:cNvGrpSpPr/>
          <p:nvPr/>
        </p:nvGrpSpPr>
        <p:grpSpPr>
          <a:xfrm>
            <a:off x="4345857" y="2698596"/>
            <a:ext cx="998776" cy="1704154"/>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1" name="组合 30"/>
          <p:cNvGrpSpPr/>
          <p:nvPr/>
        </p:nvGrpSpPr>
        <p:grpSpPr>
          <a:xfrm>
            <a:off x="6391873" y="2619909"/>
            <a:ext cx="809913" cy="1495182"/>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文本框 42"/>
          <p:cNvSpPr txBox="1"/>
          <p:nvPr/>
        </p:nvSpPr>
        <p:spPr>
          <a:xfrm>
            <a:off x="4577313" y="1811910"/>
            <a:ext cx="5501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01</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02</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04</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05</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0" name="KSO_Shape">
            <a:extLst>
              <a:ext uri="{FF2B5EF4-FFF2-40B4-BE49-F238E27FC236}">
                <a16:creationId xmlns:a16="http://schemas.microsoft.com/office/drawing/2014/main"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000" fill="hold"/>
                                        <p:tgtEl>
                                          <p:spTgt spid="45"/>
                                        </p:tgtEl>
                                        <p:attrNameLst>
                                          <p:attrName>ppt_w</p:attrName>
                                        </p:attrNameLst>
                                      </p:cBhvr>
                                      <p:tavLst>
                                        <p:tav tm="0">
                                          <p:val>
                                            <p:fltVal val="0"/>
                                          </p:val>
                                        </p:tav>
                                        <p:tav tm="100000">
                                          <p:val>
                                            <p:strVal val="#ppt_w"/>
                                          </p:val>
                                        </p:tav>
                                      </p:tavLst>
                                    </p:anim>
                                    <p:anim calcmode="lin" valueType="num">
                                      <p:cBhvr>
                                        <p:cTn id="50" dur="2000" fill="hold"/>
                                        <p:tgtEl>
                                          <p:spTgt spid="45"/>
                                        </p:tgtEl>
                                        <p:attrNameLst>
                                          <p:attrName>ppt_h</p:attrName>
                                        </p:attrNameLst>
                                      </p:cBhvr>
                                      <p:tavLst>
                                        <p:tav tm="0">
                                          <p:val>
                                            <p:fltVal val="0"/>
                                          </p:val>
                                        </p:tav>
                                        <p:tav tm="100000">
                                          <p:val>
                                            <p:strVal val="#ppt_h"/>
                                          </p:val>
                                        </p:tav>
                                      </p:tavLst>
                                    </p:anim>
                                    <p:animEffect transition="in" filter="fade">
                                      <p:cBhvr>
                                        <p:cTn id="51" dur="20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000" fill="hold"/>
                                        <p:tgtEl>
                                          <p:spTgt spid="47"/>
                                        </p:tgtEl>
                                        <p:attrNameLst>
                                          <p:attrName>ppt_w</p:attrName>
                                        </p:attrNameLst>
                                      </p:cBhvr>
                                      <p:tavLst>
                                        <p:tav tm="0">
                                          <p:val>
                                            <p:fltVal val="0"/>
                                          </p:val>
                                        </p:tav>
                                        <p:tav tm="100000">
                                          <p:val>
                                            <p:strVal val="#ppt_w"/>
                                          </p:val>
                                        </p:tav>
                                      </p:tavLst>
                                    </p:anim>
                                    <p:anim calcmode="lin" valueType="num">
                                      <p:cBhvr>
                                        <p:cTn id="55" dur="2000" fill="hold"/>
                                        <p:tgtEl>
                                          <p:spTgt spid="47"/>
                                        </p:tgtEl>
                                        <p:attrNameLst>
                                          <p:attrName>ppt_h</p:attrName>
                                        </p:attrNameLst>
                                      </p:cBhvr>
                                      <p:tavLst>
                                        <p:tav tm="0">
                                          <p:val>
                                            <p:fltVal val="0"/>
                                          </p:val>
                                        </p:tav>
                                        <p:tav tm="100000">
                                          <p:val>
                                            <p:strVal val="#ppt_h"/>
                                          </p:val>
                                        </p:tav>
                                      </p:tavLst>
                                    </p:anim>
                                    <p:animEffect transition="in" filter="fade">
                                      <p:cBhvr>
                                        <p:cTn id="56" dur="20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2000" fill="hold"/>
                                        <p:tgtEl>
                                          <p:spTgt spid="49"/>
                                        </p:tgtEl>
                                        <p:attrNameLst>
                                          <p:attrName>ppt_w</p:attrName>
                                        </p:attrNameLst>
                                      </p:cBhvr>
                                      <p:tavLst>
                                        <p:tav tm="0">
                                          <p:val>
                                            <p:fltVal val="0"/>
                                          </p:val>
                                        </p:tav>
                                        <p:tav tm="100000">
                                          <p:val>
                                            <p:strVal val="#ppt_w"/>
                                          </p:val>
                                        </p:tav>
                                      </p:tavLst>
                                    </p:anim>
                                    <p:anim calcmode="lin" valueType="num">
                                      <p:cBhvr>
                                        <p:cTn id="60" dur="2000" fill="hold"/>
                                        <p:tgtEl>
                                          <p:spTgt spid="49"/>
                                        </p:tgtEl>
                                        <p:attrNameLst>
                                          <p:attrName>ppt_h</p:attrName>
                                        </p:attrNameLst>
                                      </p:cBhvr>
                                      <p:tavLst>
                                        <p:tav tm="0">
                                          <p:val>
                                            <p:fltVal val="0"/>
                                          </p:val>
                                        </p:tav>
                                        <p:tav tm="100000">
                                          <p:val>
                                            <p:strVal val="#ppt_h"/>
                                          </p:val>
                                        </p:tav>
                                      </p:tavLst>
                                    </p:anim>
                                    <p:animEffect transition="in" filter="fade">
                                      <p:cBhvr>
                                        <p:cTn id="61" dur="2000"/>
                                        <p:tgtEl>
                                          <p:spTgt spid="4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000" fill="hold"/>
                                        <p:tgtEl>
                                          <p:spTgt spid="51"/>
                                        </p:tgtEl>
                                        <p:attrNameLst>
                                          <p:attrName>ppt_w</p:attrName>
                                        </p:attrNameLst>
                                      </p:cBhvr>
                                      <p:tavLst>
                                        <p:tav tm="0">
                                          <p:val>
                                            <p:fltVal val="0"/>
                                          </p:val>
                                        </p:tav>
                                        <p:tav tm="100000">
                                          <p:val>
                                            <p:strVal val="#ppt_w"/>
                                          </p:val>
                                        </p:tav>
                                      </p:tavLst>
                                    </p:anim>
                                    <p:anim calcmode="lin" valueType="num">
                                      <p:cBhvr>
                                        <p:cTn id="65" dur="2000" fill="hold"/>
                                        <p:tgtEl>
                                          <p:spTgt spid="51"/>
                                        </p:tgtEl>
                                        <p:attrNameLst>
                                          <p:attrName>ppt_h</p:attrName>
                                        </p:attrNameLst>
                                      </p:cBhvr>
                                      <p:tavLst>
                                        <p:tav tm="0">
                                          <p:val>
                                            <p:fltVal val="0"/>
                                          </p:val>
                                        </p:tav>
                                        <p:tav tm="100000">
                                          <p:val>
                                            <p:strVal val="#ppt_h"/>
                                          </p:val>
                                        </p:tav>
                                      </p:tavLst>
                                    </p:anim>
                                    <p:animEffect transition="in" filter="fade">
                                      <p:cBhvr>
                                        <p:cTn id="66" dur="2000"/>
                                        <p:tgtEl>
                                          <p:spTgt spid="51"/>
                                        </p:tgtEl>
                                      </p:cBhvr>
                                    </p:animEffect>
                                  </p:childTnLst>
                                </p:cTn>
                              </p:par>
                            </p:childTnLst>
                          </p:cTn>
                        </p:par>
                        <p:par>
                          <p:cTn id="67" fill="hold">
                            <p:stCondLst>
                              <p:cond delay="2000"/>
                            </p:stCondLst>
                            <p:childTnLst>
                              <p:par>
                                <p:cTn id="68" presetID="42"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par>
                          <p:cTn id="73" fill="hold">
                            <p:stCondLst>
                              <p:cond delay="2500"/>
                            </p:stCondLst>
                            <p:childTnLst>
                              <p:par>
                                <p:cTn id="74" presetID="42"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strVal val="#ppt_x"/>
                                          </p:val>
                                        </p:tav>
                                        <p:tav tm="100000">
                                          <p:val>
                                            <p:strVal val="#ppt_x"/>
                                          </p:val>
                                        </p:tav>
                                      </p:tavLst>
                                    </p:anim>
                                    <p:anim calcmode="lin" valueType="num">
                                      <p:cBhvr>
                                        <p:cTn id="78" dur="500" fill="hold"/>
                                        <p:tgtEl>
                                          <p:spTgt spid="39"/>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anim calcmode="lin" valueType="num">
                                      <p:cBhvr>
                                        <p:cTn id="83" dur="500" fill="hold"/>
                                        <p:tgtEl>
                                          <p:spTgt spid="34"/>
                                        </p:tgtEl>
                                        <p:attrNameLst>
                                          <p:attrName>ppt_x</p:attrName>
                                        </p:attrNameLst>
                                      </p:cBhvr>
                                      <p:tavLst>
                                        <p:tav tm="0">
                                          <p:val>
                                            <p:strVal val="#ppt_x"/>
                                          </p:val>
                                        </p:tav>
                                        <p:tav tm="100000">
                                          <p:val>
                                            <p:strVal val="#ppt_x"/>
                                          </p:val>
                                        </p:tav>
                                      </p:tavLst>
                                    </p:anim>
                                    <p:anim calcmode="lin" valueType="num">
                                      <p:cBhvr>
                                        <p:cTn id="84" dur="5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anim calcmode="lin" valueType="num">
                                      <p:cBhvr>
                                        <p:cTn id="89" dur="500" fill="hold"/>
                                        <p:tgtEl>
                                          <p:spTgt spid="38"/>
                                        </p:tgtEl>
                                        <p:attrNameLst>
                                          <p:attrName>ppt_x</p:attrName>
                                        </p:attrNameLst>
                                      </p:cBhvr>
                                      <p:tavLst>
                                        <p:tav tm="0">
                                          <p:val>
                                            <p:strVal val="#ppt_x"/>
                                          </p:val>
                                        </p:tav>
                                        <p:tav tm="100000">
                                          <p:val>
                                            <p:strVal val="#ppt_x"/>
                                          </p:val>
                                        </p:tav>
                                      </p:tavLst>
                                    </p:anim>
                                    <p:anim calcmode="lin" valueType="num">
                                      <p:cBhvr>
                                        <p:cTn id="90" dur="500" fill="hold"/>
                                        <p:tgtEl>
                                          <p:spTgt spid="38"/>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42"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anim calcmode="lin" valueType="num">
                                      <p:cBhvr>
                                        <p:cTn id="95" dur="500" fill="hold"/>
                                        <p:tgtEl>
                                          <p:spTgt spid="41"/>
                                        </p:tgtEl>
                                        <p:attrNameLst>
                                          <p:attrName>ppt_x</p:attrName>
                                        </p:attrNameLst>
                                      </p:cBhvr>
                                      <p:tavLst>
                                        <p:tav tm="0">
                                          <p:val>
                                            <p:strVal val="#ppt_x"/>
                                          </p:val>
                                        </p:tav>
                                        <p:tav tm="100000">
                                          <p:val>
                                            <p:strVal val="#ppt_x"/>
                                          </p:val>
                                        </p:tav>
                                      </p:tavLst>
                                    </p:anim>
                                    <p:anim calcmode="lin" valueType="num">
                                      <p:cBhvr>
                                        <p:cTn id="9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anim calcmode="lin" valueType="num">
                                      <p:cBhvr>
                                        <p:cTn id="102" dur="500" fill="hold"/>
                                        <p:tgtEl>
                                          <p:spTgt spid="35"/>
                                        </p:tgtEl>
                                        <p:attrNameLst>
                                          <p:attrName>ppt_x</p:attrName>
                                        </p:attrNameLst>
                                      </p:cBhvr>
                                      <p:tavLst>
                                        <p:tav tm="0">
                                          <p:val>
                                            <p:strVal val="#ppt_x"/>
                                          </p:val>
                                        </p:tav>
                                        <p:tav tm="100000">
                                          <p:val>
                                            <p:strVal val="#ppt_x"/>
                                          </p:val>
                                        </p:tav>
                                      </p:tavLst>
                                    </p:anim>
                                    <p:anim calcmode="lin" valueType="num">
                                      <p:cBhvr>
                                        <p:cTn id="10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anim calcmode="lin" valueType="num">
                                      <p:cBhvr>
                                        <p:cTn id="109" dur="500" fill="hold"/>
                                        <p:tgtEl>
                                          <p:spTgt spid="33"/>
                                        </p:tgtEl>
                                        <p:attrNameLst>
                                          <p:attrName>ppt_x</p:attrName>
                                        </p:attrNameLst>
                                      </p:cBhvr>
                                      <p:tavLst>
                                        <p:tav tm="0">
                                          <p:val>
                                            <p:strVal val="#ppt_x"/>
                                          </p:val>
                                        </p:tav>
                                        <p:tav tm="100000">
                                          <p:val>
                                            <p:strVal val="#ppt_x"/>
                                          </p:val>
                                        </p:tav>
                                      </p:tavLst>
                                    </p:anim>
                                    <p:anim calcmode="lin" valueType="num">
                                      <p:cBhvr>
                                        <p:cTn id="110" dur="500" fill="hold"/>
                                        <p:tgtEl>
                                          <p:spTgt spid="33"/>
                                        </p:tgtEl>
                                        <p:attrNameLst>
                                          <p:attrName>ppt_y</p:attrName>
                                        </p:attrNameLst>
                                      </p:cBhvr>
                                      <p:tavLst>
                                        <p:tav tm="0">
                                          <p:val>
                                            <p:strVal val="#ppt_y+.1"/>
                                          </p:val>
                                        </p:tav>
                                        <p:tav tm="100000">
                                          <p:val>
                                            <p:strVal val="#ppt_y"/>
                                          </p:val>
                                        </p:tav>
                                      </p:tavLst>
                                    </p:anim>
                                  </p:childTnLst>
                                </p:cTn>
                              </p:par>
                            </p:childTnLst>
                          </p:cTn>
                        </p:par>
                        <p:par>
                          <p:cTn id="111" fill="hold">
                            <p:stCondLst>
                              <p:cond delay="500"/>
                            </p:stCondLst>
                            <p:childTnLst>
                              <p:par>
                                <p:cTn id="112" presetID="42" presetClass="entr" presetSubtype="0" fill="hold" grpId="0" nodeType="after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500"/>
                                        <p:tgtEl>
                                          <p:spTgt spid="40"/>
                                        </p:tgtEl>
                                      </p:cBhvr>
                                    </p:animEffect>
                                    <p:anim calcmode="lin" valueType="num">
                                      <p:cBhvr>
                                        <p:cTn id="121" dur="500" fill="hold"/>
                                        <p:tgtEl>
                                          <p:spTgt spid="40"/>
                                        </p:tgtEl>
                                        <p:attrNameLst>
                                          <p:attrName>ppt_x</p:attrName>
                                        </p:attrNameLst>
                                      </p:cBhvr>
                                      <p:tavLst>
                                        <p:tav tm="0">
                                          <p:val>
                                            <p:strVal val="#ppt_x"/>
                                          </p:val>
                                        </p:tav>
                                        <p:tav tm="100000">
                                          <p:val>
                                            <p:strVal val="#ppt_x"/>
                                          </p:val>
                                        </p:tav>
                                      </p:tavLst>
                                    </p:anim>
                                    <p:anim calcmode="lin" valueType="num">
                                      <p:cBhvr>
                                        <p:cTn id="1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8" grpId="0" animBg="1"/>
      <p:bldP spid="39" grpId="0" animBg="1"/>
      <p:bldP spid="41" grpId="0" animBg="1"/>
      <p:bldP spid="11" grpId="0" animBg="1"/>
      <p:bldP spid="43" grpId="0"/>
      <p:bldP spid="45" grpId="0"/>
      <p:bldP spid="47" grpId="0"/>
      <p:bldP spid="49" grpId="0"/>
      <p:bldP spid="51" grpId="0"/>
      <p:bldP spid="59" grpId="0"/>
      <p:bldP spid="37"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thực phẩm cho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nguyên liệu cho ngành chế biến thực phẩm, chăn nuôi và các ngành công nghiệp khác,</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khẩu thuỷ sản,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 việc làm và tăng thu nhập cho người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=&gt; Ngành thuỷ sản đóng một vai trò quan trọng trong sự phát triển kinh tế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4065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674400"/>
            <a:ext cx="1062228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 em là ko đúng vì thiên nhiên là do trời ban tặng, mỗi loài động, thực vật trên Trái Đất đều được sinh sống . Không chỉ vậy, có những năm thủy lợi phát triển mạnh nhưng cũng có năm không phát triển mạnh do đó không nên phá hoại của cải, vật chất thiên nhiên mà ông trời ban cho ta ngược lại phải quý trọng và giữ gìn chúng !</a:t>
            </a:r>
            <a:endPar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247585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837281"/>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595860" y="837281"/>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875860" y="1117281"/>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771045" y="1313281"/>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4071860" y="1313281"/>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384475" y="1603853"/>
            <a:ext cx="10134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9900"/>
                </a:solidFill>
                <a:effectLst/>
                <a:uLnTx/>
                <a:uFillTx/>
                <a:latin typeface="Impact" panose="020B0806030902050204" pitchFamily="34" charset="0"/>
                <a:ea typeface="宋体" panose="02010600030101010101" pitchFamily="2" charset="-122"/>
                <a:cs typeface="+mn-cs"/>
              </a:rPr>
              <a:t>06</a:t>
            </a:r>
            <a:endParaRPr kumimoji="0" lang="zh-CN" altLang="en-US" sz="6000" b="0" i="0" u="none" strike="noStrike" kern="1200" cap="none" spc="0" normalizeH="0" baseline="0" noProof="0" dirty="0">
              <a:ln>
                <a:noFill/>
              </a:ln>
              <a:solidFill>
                <a:srgbClr val="00990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675265" y="1784187"/>
            <a:ext cx="26420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078" y="1117282"/>
            <a:ext cx="2087593" cy="1960000"/>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965" y="281951"/>
            <a:ext cx="1888895" cy="1502236"/>
          </a:xfrm>
          <a:prstGeom prst="rect">
            <a:avLst/>
          </a:prstGeom>
        </p:spPr>
      </p:pic>
      <p:sp>
        <p:nvSpPr>
          <p:cNvPr id="40" name="TextBox 39">
            <a:extLst>
              <a:ext uri="{FF2B5EF4-FFF2-40B4-BE49-F238E27FC236}">
                <a16:creationId xmlns:a16="http://schemas.microsoft.com/office/drawing/2014/main" id="{6FD543C9-EE1D-675F-09FC-C24689A34698}"/>
              </a:ext>
            </a:extLst>
          </p:cNvPr>
          <p:cNvSpPr txBox="1"/>
          <p:nvPr/>
        </p:nvSpPr>
        <p:spPr>
          <a:xfrm>
            <a:off x="512953" y="3245459"/>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1:</a:t>
            </a:r>
            <a:r>
              <a:rPr lang="en-US" sz="3600" b="1">
                <a:solidFill>
                  <a:srgbClr val="FF0000"/>
                </a:solidFill>
                <a:latin typeface="Times New Roman" panose="02020603050405020304" pitchFamily="18" charset="0"/>
                <a:cs typeface="Times New Roman" panose="02020603050405020304" pitchFamily="18" charset="0"/>
              </a:rPr>
              <a:t> Ở</a:t>
            </a:r>
            <a:r>
              <a:rPr lang="vi-VN" sz="3600" b="1">
                <a:solidFill>
                  <a:srgbClr val="FF0000"/>
                </a:solidFill>
                <a:latin typeface="Times New Roman" panose="02020603050405020304" pitchFamily="18" charset="0"/>
                <a:cs typeface="Times New Roman" panose="02020603050405020304" pitchFamily="18" charset="0"/>
              </a:rPr>
              <a:t> địa phương em hiện đang n</a:t>
            </a:r>
            <a:r>
              <a:rPr lang="en-US" sz="3600" b="1">
                <a:solidFill>
                  <a:srgbClr val="FF0000"/>
                </a:solidFill>
                <a:latin typeface="Times New Roman" panose="02020603050405020304" pitchFamily="18" charset="0"/>
                <a:cs typeface="Times New Roman" panose="02020603050405020304" pitchFamily="18" charset="0"/>
              </a:rPr>
              <a:t>uôi loại</a:t>
            </a:r>
            <a:r>
              <a:rPr lang="vi-VN" sz="3600" b="1">
                <a:solidFill>
                  <a:srgbClr val="FF0000"/>
                </a:solidFill>
                <a:latin typeface="Times New Roman" panose="02020603050405020304" pitchFamily="18" charset="0"/>
                <a:cs typeface="Times New Roman" panose="02020603050405020304" pitchFamily="18" charset="0"/>
              </a:rPr>
              <a:t> thủy sản nào và nuôi theo hình thức nào</a:t>
            </a:r>
            <a:r>
              <a:rPr lang="en-US" sz="3600" b="1">
                <a:solidFill>
                  <a:srgbClr val="FF0000"/>
                </a:solidFill>
                <a:latin typeface="Times New Roman" panose="02020603050405020304" pitchFamily="18" charset="0"/>
                <a:cs typeface="Times New Roman" panose="02020603050405020304" pitchFamily="18" charset="0"/>
              </a:rPr>
              <a:t>?</a:t>
            </a:r>
            <a:endParaRPr lang="vi-VN" sz="36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DC2005A-823B-D055-1D73-513D7F242F1C}"/>
              </a:ext>
            </a:extLst>
          </p:cNvPr>
          <p:cNvSpPr txBox="1"/>
          <p:nvPr/>
        </p:nvSpPr>
        <p:spPr>
          <a:xfrm>
            <a:off x="512952" y="4613965"/>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2:</a:t>
            </a:r>
            <a:r>
              <a:rPr lang="en-US" sz="3600" b="1">
                <a:solidFill>
                  <a:srgbClr val="FF0000"/>
                </a:solidFill>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circle(in)">
                                      <p:cBhvr>
                                        <p:cTn id="67" dur="20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circle(in)">
                                      <p:cBhvr>
                                        <p:cTn id="7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VẬN</a:t>
            </a:r>
            <a:r>
              <a:rPr kumimoji="0" lang="en-US" altLang="zh-CN" sz="2800" b="1" i="0" u="none" strike="noStrike" kern="1200" cap="none" spc="0" normalizeH="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DỤNG </a:t>
            </a:r>
            <a:endParaRPr kumimoji="0" lang="zh-CN" alt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091266"/>
          </a:xfrm>
          <a:prstGeom prst="rect">
            <a:avLst/>
          </a:prstGeom>
          <a:ln w="28575">
            <a:solidFill>
              <a:schemeClr val="tx1"/>
            </a:solidFill>
          </a:ln>
        </p:spPr>
        <p:txBody>
          <a:bodyPr wrap="square">
            <a:spAutoFit/>
          </a:bodyPr>
          <a:lstStyle/>
          <a:p>
            <a:pPr lvl="0"/>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lang="vi-VN" sz="4000" b="1">
                <a:solidFill>
                  <a:prstClr val="black"/>
                </a:solidFill>
                <a:latin typeface="Times New Roman" panose="02020603050405020304" pitchFamily="18" charset="0"/>
                <a:cs typeface="Times New Roman" panose="02020603050405020304" pitchFamily="18" charset="0"/>
              </a:rPr>
              <a:t>Ở địa phương em hiện đang nuôi loại thủy sản nào và nuôi theo hình thức nào?</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0" algn="just" defTabSz="914400" rtl="0" eaLnBrk="1" fontAlgn="auto" latinLnBrk="0" hangingPunct="1">
              <a:lnSpc>
                <a:spcPct val="120000"/>
              </a:lnSpc>
              <a:spcBef>
                <a:spcPts val="0"/>
              </a:spcBef>
              <a:spcAft>
                <a:spcPts val="300"/>
              </a:spcAft>
              <a:buClrTx/>
              <a:buSzTx/>
              <a:buFontTx/>
              <a:buNone/>
              <a:tabLst/>
              <a:defRPr/>
            </a:pP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lvl="0" algn="just">
              <a:lnSpc>
                <a:spcPct val="120000"/>
              </a:lnSpc>
              <a:spcAft>
                <a:spcPts val="300"/>
              </a:spcAft>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prstClr val="black"/>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20000"/>
              </a:lnSpc>
              <a:spcBef>
                <a:spcPts val="0"/>
              </a:spcBef>
              <a:spcAft>
                <a:spcPts val="3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SỐ 3</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2973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5707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 Giang, Đồng Tháp: nuôi cá tra, cá basa.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Quảng Nam, Thái Bình: nuôi tôm thẻ chân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Phá Tam Giang-Cầu Hai (Huế): nuôi tôm sú, cua, cá kình, cá dìa, cá đối.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Gio Linh - Quảng Trị: nuôi cá vược và cá hồng Mỹ nước lợ.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26145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599252"/>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nuôi trai lấy ngọc: Để có trai cho ngọc, người nuôi phải trải qua ít nhất 3 giai đoạn: giai đoạn nuôi vỗ, giai đoạn nuôi cấy và giai đoạn nuôi dưỡng. Sau đó sẽ thực hiện cấy ghép mô tế bào và nhân vào xoang màng áo ngoài của trai. Sau khi cấy ghép xong, trai được cho vào bể chứa, cố định trong túi lưới trồi treo xuống 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Ngọc trai có giá trị: làm trang sức, làm đồ trang trí, đem lại nguồn giá trị về kinh tế, mang ý nghĩa phong thủy.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869087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1145" y="2784297"/>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solidFill>
                  <a:srgbClr val="FF0000"/>
                </a:solidFill>
                <a:latin typeface="Times New Roman" panose="02020603050405020304" pitchFamily="18" charset="0"/>
                <a:cs typeface="Times New Roman" panose="02020603050405020304" pitchFamily="18" charset="0"/>
              </a:rPr>
              <a:t>Các em hãy quan sát ảnh nhé !  </a:t>
            </a:r>
            <a:endParaRPr lang="vi-VN" sz="4800" i="1">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4DADC07-33F8-7A22-CE88-330970C5D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865" y="868679"/>
            <a:ext cx="7221855" cy="2575561"/>
          </a:xfrm>
          <a:prstGeom prst="rect">
            <a:avLst/>
          </a:prstGeom>
        </p:spPr>
      </p:pic>
      <p:pic>
        <p:nvPicPr>
          <p:cNvPr id="10" name="Picture 9">
            <a:extLst>
              <a:ext uri="{FF2B5EF4-FFF2-40B4-BE49-F238E27FC236}">
                <a16:creationId xmlns:a16="http://schemas.microsoft.com/office/drawing/2014/main" id="{93086669-CACA-3C50-6509-B2CD5E2D0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6865" y="3559126"/>
            <a:ext cx="7221856" cy="3169920"/>
          </a:xfrm>
          <a:prstGeom prst="rect">
            <a:avLst/>
          </a:prstGeom>
        </p:spPr>
      </p:pic>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232342" y="829995"/>
            <a:ext cx="11643359" cy="5387926"/>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nuôi thủy sản có tác động như thế nào đối với nền kinh tế của nước ta ?</a:t>
            </a:r>
            <a:endParaRPr lang="vi-VN" sz="6000">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4069083" y="279887"/>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350520" y="1066799"/>
            <a:ext cx="11612880" cy="5791201"/>
          </a:xfrm>
          <a:prstGeom prst="cloudCallout">
            <a:avLst>
              <a:gd name="adj1" fmla="val -33523"/>
              <a:gd name="adj2" fmla="val 77551"/>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Hoạt động nuôi thuỷ sản có tác động đến nền kinh tế của nước ta:</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thực phẩm cho con người</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nguyên liệu cho chế biến, xuất khẩu và các ngành công nghiệp khác</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Tạo việc làm cho người lao động</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a:solidFill>
                <a:srgbClr val="00206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3977643" y="364293"/>
            <a:ext cx="771143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p:tgtEl>
                                          <p:spTgt spid="2">
                                            <p:txEl>
                                              <p:pRg st="2" end="2"/>
                                            </p:txEl>
                                          </p:spTgt>
                                        </p:tgtEl>
                                        <p:attrNameLst>
                                          <p:attrName>ppt_y</p:attrName>
                                        </p:attrNameLst>
                                      </p:cBhvr>
                                      <p:tavLst>
                                        <p:tav tm="0">
                                          <p:val>
                                            <p:strVal val="ppt_y"/>
                                          </p:val>
                                        </p:tav>
                                        <p:tav tm="100000">
                                          <p:val>
                                            <p:strVal val="1+ppt_h/2"/>
                                          </p:val>
                                        </p:tav>
                                      </p:tavLst>
                                    </p:anim>
                                    <p:set>
                                      <p:cBhvr>
                                        <p:cTn id="23"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p:tgtEl>
                                          <p:spTgt spid="2">
                                            <p:txEl>
                                              <p:pRg st="3" end="3"/>
                                            </p:txEl>
                                          </p:spTgt>
                                        </p:tgtEl>
                                        <p:attrNameLst>
                                          <p:attrName>ppt_y</p:attrName>
                                        </p:attrNameLst>
                                      </p:cBhvr>
                                      <p:tavLst>
                                        <p:tav tm="0">
                                          <p:val>
                                            <p:strVal val="ppt_y"/>
                                          </p:val>
                                        </p:tav>
                                        <p:tav tm="100000">
                                          <p:val>
                                            <p:strVal val="1+ppt_h/2"/>
                                          </p:val>
                                        </p:tav>
                                      </p:tavLst>
                                    </p:anim>
                                    <p:set>
                                      <p:cBhvr>
                                        <p:cTn id="29"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p:tgtEl>
                                          <p:spTgt spid="2">
                                            <p:txEl>
                                              <p:pRg st="4" end="4"/>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p:tgtEl>
                                          <p:spTgt spid="2">
                                            <p:txEl>
                                              <p:pRg st="5" end="5"/>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p:tgtEl>
                                          <p:spTgt spid="2">
                                            <p:txEl>
                                              <p:pRg st="6" end="6"/>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 name="Explosion: 14 Points 3">
            <a:extLst>
              <a:ext uri="{FF2B5EF4-FFF2-40B4-BE49-F238E27FC236}">
                <a16:creationId xmlns:a16="http://schemas.microsoft.com/office/drawing/2014/main" id="{8A9F0D63-C6DB-B837-D112-5AA5B43E4FEA}"/>
              </a:ext>
            </a:extLst>
          </p:cNvPr>
          <p:cNvSpPr/>
          <p:nvPr/>
        </p:nvSpPr>
        <p:spPr>
          <a:xfrm>
            <a:off x="243839" y="762000"/>
            <a:ext cx="4770120" cy="596704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739897A4-DCE8-CDE4-1BB0-322A8F39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68309"/>
            <a:ext cx="6903720" cy="5660737"/>
          </a:xfrm>
          <a:prstGeom prst="rect">
            <a:avLst/>
          </a:prstGeom>
        </p:spPr>
      </p:pic>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0" y="813027"/>
            <a:ext cx="12070079" cy="5892573"/>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400" b="1" spc="-20">
                <a:solidFill>
                  <a:srgbClr val="FF0000"/>
                </a:solidFill>
                <a:latin typeface="Times New Roman" panose="02020603050405020304" pitchFamily="18" charset="0"/>
                <a:ea typeface="Times New Roman" panose="02020603050405020304" pitchFamily="18" charset="0"/>
              </a:rPr>
              <a:t>C</a:t>
            </a:r>
            <a:r>
              <a:rPr lang="en-US" sz="4400" b="1" spc="-20">
                <a:solidFill>
                  <a:srgbClr val="FF0000"/>
                </a:solidFill>
                <a:latin typeface="Times New Roman" panose="02020603050405020304" pitchFamily="18" charset="0"/>
                <a:ea typeface="Times New Roman" panose="02020603050405020304" pitchFamily="18" charset="0"/>
              </a:rPr>
              <a:t>HƯƠNG </a:t>
            </a:r>
            <a:r>
              <a:rPr lang="vi-VN" sz="4400" b="1" spc="-20">
                <a:solidFill>
                  <a:srgbClr val="FF0000"/>
                </a:solidFill>
                <a:latin typeface="Times New Roman" panose="02020603050405020304" pitchFamily="18" charset="0"/>
                <a:ea typeface="Times New Roman" panose="02020603050405020304" pitchFamily="18" charset="0"/>
              </a:rPr>
              <a:t>6: </a:t>
            </a:r>
            <a:r>
              <a:rPr lang="en-US" sz="4400" b="1" spc="-20">
                <a:solidFill>
                  <a:srgbClr val="FF0000"/>
                </a:solidFill>
                <a:latin typeface="Times New Roman" panose="02020603050405020304" pitchFamily="18" charset="0"/>
                <a:ea typeface="Times New Roman" panose="02020603050405020304" pitchFamily="18" charset="0"/>
              </a:rPr>
              <a:t>NUÔI THUỶ  SẢN</a:t>
            </a:r>
          </a:p>
          <a:p>
            <a:pPr algn="ctr"/>
            <a:r>
              <a:rPr lang="vi-VN" sz="4400" b="1" spc="-20">
                <a:solidFill>
                  <a:srgbClr val="FF0000"/>
                </a:solidFill>
                <a:latin typeface="Times New Roman" panose="02020603050405020304" pitchFamily="18" charset="0"/>
                <a:ea typeface="Times New Roman" panose="02020603050405020304" pitchFamily="18" charset="0"/>
              </a:rPr>
              <a:t>B</a:t>
            </a:r>
            <a:r>
              <a:rPr lang="en-US" sz="4400" b="1" spc="-20">
                <a:solidFill>
                  <a:srgbClr val="FF0000"/>
                </a:solidFill>
                <a:latin typeface="Times New Roman" panose="02020603050405020304" pitchFamily="18" charset="0"/>
                <a:ea typeface="Times New Roman" panose="02020603050405020304" pitchFamily="18" charset="0"/>
              </a:rPr>
              <a:t>ÀI</a:t>
            </a:r>
            <a:r>
              <a:rPr lang="vi-VN" sz="4400" b="1" spc="-20">
                <a:solidFill>
                  <a:srgbClr val="FF0000"/>
                </a:solidFill>
                <a:latin typeface="Times New Roman" panose="02020603050405020304" pitchFamily="18" charset="0"/>
                <a:ea typeface="Times New Roman" panose="02020603050405020304" pitchFamily="18" charset="0"/>
              </a:rPr>
              <a:t> 12: N</a:t>
            </a:r>
            <a:r>
              <a:rPr lang="en-US" sz="4400" b="1" spc="-20">
                <a:solidFill>
                  <a:srgbClr val="FF0000"/>
                </a:solidFill>
                <a:latin typeface="Times New Roman" panose="02020603050405020304" pitchFamily="18" charset="0"/>
                <a:ea typeface="Times New Roman" panose="02020603050405020304" pitchFamily="18" charset="0"/>
              </a:rPr>
              <a:t>GÀNH</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THUỶ</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SẢN</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Ở</a:t>
            </a:r>
            <a:r>
              <a:rPr lang="vi-VN" sz="4400" b="1" spc="-20">
                <a:solidFill>
                  <a:srgbClr val="FF0000"/>
                </a:solidFill>
                <a:latin typeface="Times New Roman" panose="02020603050405020304" pitchFamily="18" charset="0"/>
                <a:ea typeface="Times New Roman" panose="02020603050405020304" pitchFamily="18" charset="0"/>
              </a:rPr>
              <a:t> V</a:t>
            </a:r>
            <a:r>
              <a:rPr lang="en-US" sz="4400" b="1" spc="-20">
                <a:solidFill>
                  <a:srgbClr val="FF0000"/>
                </a:solidFill>
                <a:latin typeface="Times New Roman" panose="02020603050405020304" pitchFamily="18" charset="0"/>
                <a:ea typeface="Times New Roman" panose="02020603050405020304" pitchFamily="18" charset="0"/>
              </a:rPr>
              <a:t>IỆT</a:t>
            </a:r>
            <a:r>
              <a:rPr lang="vi-VN" sz="4400" b="1" spc="-20">
                <a:solidFill>
                  <a:srgbClr val="FF0000"/>
                </a:solidFill>
                <a:latin typeface="Times New Roman" panose="02020603050405020304" pitchFamily="18" charset="0"/>
                <a:ea typeface="Times New Roman" panose="02020603050405020304" pitchFamily="18" charset="0"/>
              </a:rPr>
              <a:t> N</a:t>
            </a:r>
            <a:r>
              <a:rPr lang="en-US" sz="4400" b="1" spc="-20">
                <a:solidFill>
                  <a:srgbClr val="FF0000"/>
                </a:solidFill>
                <a:latin typeface="Times New Roman" panose="02020603050405020304" pitchFamily="18" charset="0"/>
                <a:ea typeface="Times New Roman" panose="02020603050405020304" pitchFamily="18" charset="0"/>
              </a:rPr>
              <a:t>AM</a:t>
            </a:r>
            <a:endParaRPr lang="vi-VN" sz="4400" b="1">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1557</Words>
  <Application>Microsoft Office PowerPoint</Application>
  <PresentationFormat>Widescreen</PresentationFormat>
  <Paragraphs>169</Paragraphs>
  <Slides>34</Slides>
  <Notes>28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Bodoni MT</vt:lpstr>
      <vt:lpstr>Calibri</vt:lpstr>
      <vt:lpstr>Calibri Light</vt:lpstr>
      <vt:lpstr>Impact</vt:lpstr>
      <vt:lpstr>Times New Roman</vt:lpstr>
      <vt:lpstr>方正行楷简体</vt:lpstr>
      <vt:lpstr>汉真广标</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Trí Nguyễn</cp:lastModifiedBy>
  <cp:revision>187</cp:revision>
  <dcterms:created xsi:type="dcterms:W3CDTF">2016-03-16T07:12:00Z</dcterms:created>
  <dcterms:modified xsi:type="dcterms:W3CDTF">2022-07-25T06:20:12Z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