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97" r:id="rId2"/>
    <p:sldId id="369" r:id="rId3"/>
    <p:sldId id="433" r:id="rId4"/>
    <p:sldId id="434" r:id="rId5"/>
    <p:sldId id="435" r:id="rId6"/>
    <p:sldId id="436" r:id="rId7"/>
    <p:sldId id="437" r:id="rId8"/>
    <p:sldId id="438" r:id="rId9"/>
    <p:sldId id="443" r:id="rId10"/>
    <p:sldId id="444" r:id="rId11"/>
    <p:sldId id="445" r:id="rId12"/>
    <p:sldId id="439" r:id="rId13"/>
    <p:sldId id="440" r:id="rId14"/>
    <p:sldId id="441" r:id="rId15"/>
    <p:sldId id="442" r:id="rId16"/>
    <p:sldId id="446" r:id="rId17"/>
    <p:sldId id="447" r:id="rId18"/>
    <p:sldId id="432" r:id="rId1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0000CC"/>
    <a:srgbClr val="00FF99"/>
    <a:srgbClr val="FF6600"/>
    <a:srgbClr val="FFFFCC"/>
    <a:srgbClr val="800080"/>
    <a:srgbClr val="00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66"/>
    <p:restoredTop sz="94660"/>
  </p:normalViewPr>
  <p:slideViewPr>
    <p:cSldViewPr showGuides="1">
      <p:cViewPr varScale="1">
        <p:scale>
          <a:sx n="64" d="100"/>
          <a:sy n="64" d="100"/>
        </p:scale>
        <p:origin x="14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813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buNone/>
            </a:pPr>
            <a:fld id="{9A0DB2DC-4C9A-4742-B13C-FB6460FD3503}" type="slidenum">
              <a:rPr lang="en-US" sz="1200" dirty="0"/>
              <a:pPr lvl="0" algn="r" eaLnBrk="1" hangingPunct="1">
                <a:buNone/>
              </a:pPr>
              <a:t>‹#›</a:t>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blipFill>
        <a:effectLst/>
      </p:bgPr>
    </p:bg>
    <p:spTree>
      <p:nvGrpSpPr>
        <p:cNvPr id="1" name=""/>
        <p:cNvGrpSpPr/>
        <p:nvPr/>
      </p:nvGrpSpPr>
      <p:grpSpPr>
        <a:xfrm>
          <a:off x="0" y="0"/>
          <a:ext cx="0" cy="0"/>
          <a:chOff x="0" y="0"/>
          <a:chExt cx="0" cy="0"/>
        </a:xfrm>
      </p:grpSpPr>
      <p:grpSp>
        <p:nvGrpSpPr>
          <p:cNvPr id="2050" name="Group 2"/>
          <p:cNvGrpSpPr/>
          <p:nvPr/>
        </p:nvGrpSpPr>
        <p:grpSpPr>
          <a:xfrm>
            <a:off x="1658938" y="1600200"/>
            <a:ext cx="6837362" cy="3200400"/>
            <a:chOff x="1045" y="1008"/>
            <a:chExt cx="4307" cy="2016"/>
          </a:xfrm>
        </p:grpSpPr>
        <p:sp>
          <p:nvSpPr>
            <p:cNvPr id="14" name="Oval 3"/>
            <p:cNvSpPr>
              <a:spLocks noChangeArrowheads="1"/>
            </p:cNvSpPr>
            <p:nvPr/>
          </p:nvSpPr>
          <p:spPr bwMode="hidden">
            <a:xfrm flipH="1">
              <a:off x="4392" y="1008"/>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5" name="Oval 4"/>
            <p:cNvSpPr>
              <a:spLocks noChangeArrowheads="1"/>
            </p:cNvSpPr>
            <p:nvPr/>
          </p:nvSpPr>
          <p:spPr bwMode="hidden">
            <a:xfrm flipH="1">
              <a:off x="3264" y="1008"/>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6" name="Oval 5"/>
            <p:cNvSpPr>
              <a:spLocks noChangeArrowheads="1"/>
            </p:cNvSpPr>
            <p:nvPr/>
          </p:nvSpPr>
          <p:spPr bwMode="hidden">
            <a:xfrm flipH="1">
              <a:off x="2136" y="1008"/>
              <a:ext cx="960" cy="960"/>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7" name="Oval 6"/>
            <p:cNvSpPr>
              <a:spLocks noChangeArrowheads="1"/>
            </p:cNvSpPr>
            <p:nvPr/>
          </p:nvSpPr>
          <p:spPr bwMode="hidden">
            <a:xfrm flipH="1">
              <a:off x="2136" y="2064"/>
              <a:ext cx="960" cy="960"/>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8" name="Oval 7"/>
            <p:cNvSpPr>
              <a:spLocks noChangeArrowheads="1"/>
            </p:cNvSpPr>
            <p:nvPr/>
          </p:nvSpPr>
          <p:spPr bwMode="hidden">
            <a:xfrm flipH="1">
              <a:off x="1045" y="2064"/>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9" name="Oval 8"/>
            <p:cNvSpPr>
              <a:spLocks noChangeArrowheads="1"/>
            </p:cNvSpPr>
            <p:nvPr/>
          </p:nvSpPr>
          <p:spPr bwMode="hidden">
            <a:xfrm flipH="1">
              <a:off x="4392" y="2064"/>
              <a:ext cx="960" cy="960"/>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sp>
        <p:nvSpPr>
          <p:cNvPr id="5940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59405"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r>
              <a:rPr lang="en-US"/>
              <a:t>Click to edit Master subtitle style</a:t>
            </a:r>
          </a:p>
        </p:txBody>
      </p:sp>
      <p:sp>
        <p:nvSpPr>
          <p:cNvPr id="20"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1"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2"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rotWithShape="1">
          <a:blip r:embed="rId2"/>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bg>
      <p:bgPr>
        <a:blipFill rotWithShape="1">
          <a:blip r:embed="rId2"/>
        </a:blip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l"/>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1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1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blipFill>
        <a:effectLst/>
      </p:bgPr>
    </p:bg>
    <p:spTree>
      <p:nvGrpSpPr>
        <p:cNvPr id="1" name=""/>
        <p:cNvGrpSpPr/>
        <p:nvPr/>
      </p:nvGrpSpPr>
      <p:grpSpPr>
        <a:xfrm>
          <a:off x="0" y="0"/>
          <a:ext cx="0" cy="0"/>
          <a:chOff x="0" y="0"/>
          <a:chExt cx="0" cy="0"/>
        </a:xfrm>
      </p:grpSpPr>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blipFill>
        <a:effectLst/>
      </p:bgPr>
    </p:bg>
    <p:spTree>
      <p:nvGrpSpPr>
        <p:cNvPr id="1" name=""/>
        <p:cNvGrpSpPr/>
        <p:nvPr/>
      </p:nvGrpSpPr>
      <p:grpSpPr>
        <a:xfrm>
          <a:off x="0" y="0"/>
          <a:ext cx="0" cy="0"/>
          <a:chOff x="0" y="0"/>
          <a:chExt cx="0" cy="0"/>
        </a:xfrm>
      </p:grpSpPr>
      <p:grpSp>
        <p:nvGrpSpPr>
          <p:cNvPr id="1026" name="Group 2"/>
          <p:cNvGrpSpPr/>
          <p:nvPr/>
        </p:nvGrpSpPr>
        <p:grpSpPr>
          <a:xfrm>
            <a:off x="1071563" y="304800"/>
            <a:ext cx="7615237" cy="1106488"/>
            <a:chOff x="675" y="192"/>
            <a:chExt cx="4797" cy="697"/>
          </a:xfrm>
        </p:grpSpPr>
        <p:sp>
          <p:nvSpPr>
            <p:cNvPr id="58371" name="Oval 3"/>
            <p:cNvSpPr>
              <a:spLocks noChangeArrowheads="1"/>
            </p:cNvSpPr>
            <p:nvPr/>
          </p:nvSpPr>
          <p:spPr bwMode="hidden">
            <a:xfrm flipH="1">
              <a:off x="3067" y="192"/>
              <a:ext cx="696"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2" name="Oval 4"/>
            <p:cNvSpPr>
              <a:spLocks noChangeArrowheads="1"/>
            </p:cNvSpPr>
            <p:nvPr/>
          </p:nvSpPr>
          <p:spPr bwMode="hidden">
            <a:xfrm flipH="1">
              <a:off x="4777" y="192"/>
              <a:ext cx="695"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3" name="Oval 5"/>
            <p:cNvSpPr>
              <a:spLocks noChangeArrowheads="1"/>
            </p:cNvSpPr>
            <p:nvPr/>
          </p:nvSpPr>
          <p:spPr bwMode="hidden">
            <a:xfrm flipH="1">
              <a:off x="675" y="193"/>
              <a:ext cx="695"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4" name="Oval 6"/>
            <p:cNvSpPr>
              <a:spLocks noChangeArrowheads="1"/>
            </p:cNvSpPr>
            <p:nvPr/>
          </p:nvSpPr>
          <p:spPr bwMode="hidden">
            <a:xfrm flipH="1">
              <a:off x="3984" y="192"/>
              <a:ext cx="695" cy="696"/>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5" name="Oval 7"/>
            <p:cNvSpPr>
              <a:spLocks noChangeArrowheads="1"/>
            </p:cNvSpPr>
            <p:nvPr/>
          </p:nvSpPr>
          <p:spPr bwMode="hidden">
            <a:xfrm flipH="1">
              <a:off x="1486" y="192"/>
              <a:ext cx="695" cy="696"/>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sp>
        <p:nvSpPr>
          <p:cNvPr id="1027" name="Rectangle 8"/>
          <p:cNvSpPr>
            <a:spLocks noGrp="1"/>
          </p:cNvSpPr>
          <p:nvPr>
            <p:ph type="body" idx="1"/>
          </p:nvPr>
        </p:nvSpPr>
        <p:spPr>
          <a:xfrm>
            <a:off x="457200" y="1600200"/>
            <a:ext cx="8229600" cy="4530725"/>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8377" name="Rectangle 9"/>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t" anchorCtr="0" compatLnSpc="1"/>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8378" name="Rectangle 10"/>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sz="10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8379" name="Rectangle 11"/>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t" anchorCtr="0" compatLnSpc="1"/>
          <a:lstStyle>
            <a:lvl1pPr algn="r">
              <a:defRPr sz="1000"/>
            </a:lvl1p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
        <p:nvSpPr>
          <p:cNvPr id="1031" name="Rectangle 1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Rectangle 9"/>
          <p:cNvSpPr/>
          <p:nvPr/>
        </p:nvSpPr>
        <p:spPr>
          <a:xfrm>
            <a:off x="285720" y="214290"/>
            <a:ext cx="8558242" cy="1938992"/>
          </a:xfrm>
          <a:prstGeom prst="rect">
            <a:avLst/>
          </a:prstGeom>
          <a:noFill/>
          <a:ln w="9525">
            <a:noFill/>
          </a:ln>
        </p:spPr>
        <p:txBody>
          <a:bodyPr wrap="square">
            <a:spAutoFit/>
          </a:bodyPr>
          <a:lstStyle/>
          <a:p>
            <a:pPr algn="ctr"/>
            <a:r>
              <a:rPr sz="4000" b="1" i="1">
                <a:solidFill>
                  <a:srgbClr val="FF0000"/>
                </a:solidFill>
                <a:latin typeface="Arial" panose="020B0604020202020204" pitchFamily="34" charset="0"/>
              </a:rPr>
              <a:t>Bài </a:t>
            </a:r>
            <a:r>
              <a:rPr lang="vi-VN" sz="4000" b="1" i="1" dirty="0">
                <a:solidFill>
                  <a:srgbClr val="FF0000"/>
                </a:solidFill>
                <a:latin typeface="Arial" panose="020B0604020202020204" pitchFamily="34" charset="0"/>
              </a:rPr>
              <a:t>5</a:t>
            </a:r>
          </a:p>
          <a:p>
            <a:pPr algn="ctr"/>
            <a:r>
              <a:rPr lang="vi-VN" sz="4000" b="1" i="1" dirty="0">
                <a:solidFill>
                  <a:srgbClr val="FF0000"/>
                </a:solidFill>
              </a:rPr>
              <a:t>TRỒNG VÀ CHĂM SÓC </a:t>
            </a:r>
          </a:p>
          <a:p>
            <a:pPr algn="ctr"/>
            <a:r>
              <a:rPr lang="vi-VN" sz="4000" b="1" i="1" dirty="0">
                <a:solidFill>
                  <a:srgbClr val="FF0000"/>
                </a:solidFill>
              </a:rPr>
              <a:t>CÂY CẢI XANH</a:t>
            </a:r>
            <a:endParaRPr sz="4000" b="1" i="1" dirty="0">
              <a:solidFill>
                <a:srgbClr val="FF0000"/>
              </a:solidFill>
              <a:latin typeface="Arial" panose="020B0604020202020204" pitchFamily="34" charset="0"/>
            </a:endParaRPr>
          </a:p>
        </p:txBody>
      </p:sp>
      <p:sp>
        <p:nvSpPr>
          <p:cNvPr id="16389" name="WordArt 6"/>
          <p:cNvSpPr>
            <a:spLocks noTextEdit="1"/>
          </p:cNvSpPr>
          <p:nvPr/>
        </p:nvSpPr>
        <p:spPr>
          <a:xfrm>
            <a:off x="2214546" y="0"/>
            <a:ext cx="6553200" cy="2438400"/>
          </a:xfrm>
          <a:prstGeom prst="rect">
            <a:avLst/>
          </a:prstGeom>
        </p:spPr>
        <p:txBody>
          <a:bodyPr wrap="none" fromWordArt="1">
            <a:prstTxWarp prst="textPlain">
              <a:avLst>
                <a:gd name="adj" fmla="val 50000"/>
              </a:avLst>
            </a:prstTxWarp>
            <a:normAutofit/>
            <a:scene3d>
              <a:camera prst="legacyObliqueTopRight">
                <a:rot lat="0" lon="0" rev="0"/>
              </a:camera>
              <a:lightRig rig="legacyFlat3" dir="b"/>
            </a:scene3d>
            <a:sp3d extrusionH="430200" prstMaterial="legacyMatte">
              <a:extrusionClr>
                <a:srgbClr val="CC00CC"/>
              </a:extrusionClr>
            </a:sp3d>
          </a:bodyPr>
          <a:lstStyle/>
          <a:p>
            <a:pPr algn="ctr"/>
            <a:endParaRPr lang="en-US" sz="3600" dirty="0">
              <a:solidFill>
                <a:srgbClr val="FFC000"/>
              </a:solidFill>
              <a:latin typeface="Arial" panose="020B0604020202020204" pitchFamily="34" charset="0"/>
              <a:ea typeface="Arial" panose="020B0604020202020204" pitchFamily="34" charset="0"/>
            </a:endParaRPr>
          </a:p>
        </p:txBody>
      </p:sp>
      <p:pic>
        <p:nvPicPr>
          <p:cNvPr id="1027" name="Picture 3" descr="C:\Users\BeachNail\Pictures\cải 3.jfif"/>
          <p:cNvPicPr>
            <a:picLocks noGrp="1" noChangeAspect="1" noChangeArrowheads="1"/>
          </p:cNvPicPr>
          <p:nvPr>
            <p:ph sz="half" idx="2"/>
          </p:nvPr>
        </p:nvPicPr>
        <p:blipFill>
          <a:blip r:embed="rId3"/>
          <a:srcRect/>
          <a:stretch>
            <a:fillRect/>
          </a:stretch>
        </p:blipFill>
        <p:spPr bwMode="auto">
          <a:xfrm>
            <a:off x="785786" y="2285992"/>
            <a:ext cx="7929618" cy="4000528"/>
          </a:xfrm>
          <a:prstGeom prst="rect">
            <a:avLst/>
          </a:prstGeom>
          <a:noFill/>
        </p:spPr>
      </p:pic>
    </p:spTree>
  </p:cSld>
  <p:clrMapOvr>
    <a:masterClrMapping/>
  </p:clrMapOvr>
  <p:transition>
    <p:wipe dir="u"/>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sz="2800" b="1" dirty="0">
              <a:solidFill>
                <a:srgbClr val="0000CC"/>
              </a:solidFill>
              <a:latin typeface="Arial" panose="020B0604020202020204" pitchFamily="34" charset="0"/>
            </a:endParaRPr>
          </a:p>
        </p:txBody>
      </p:sp>
      <p:pic>
        <p:nvPicPr>
          <p:cNvPr id="60423" name="Picture 7" descr="https://f5-zpcloud.zdn.vn/5697101008135456661/0a93d9c88f1e4d40140f.jpg"/>
          <p:cNvPicPr>
            <a:picLocks noChangeAspect="1" noChangeArrowheads="1"/>
          </p:cNvPicPr>
          <p:nvPr/>
        </p:nvPicPr>
        <p:blipFill>
          <a:blip r:embed="rId3"/>
          <a:srcRect/>
          <a:stretch>
            <a:fillRect/>
          </a:stretch>
        </p:blipFill>
        <p:spPr bwMode="auto">
          <a:xfrm>
            <a:off x="285720" y="1849688"/>
            <a:ext cx="8858280" cy="5008312"/>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sz="2800" b="1" dirty="0">
              <a:solidFill>
                <a:srgbClr val="0000CC"/>
              </a:solidFill>
              <a:latin typeface="Arial" panose="020B0604020202020204" pitchFamily="34" charset="0"/>
            </a:endParaRPr>
          </a:p>
        </p:txBody>
      </p:sp>
      <p:pic>
        <p:nvPicPr>
          <p:cNvPr id="65538" name="Picture 2" descr="https://f7-zpcloud.zdn.vn/7324555545428006775/318d3b4c6d9aafc4f68b.jpg"/>
          <p:cNvPicPr>
            <a:picLocks noChangeAspect="1" noChangeArrowheads="1"/>
          </p:cNvPicPr>
          <p:nvPr/>
        </p:nvPicPr>
        <p:blipFill>
          <a:blip r:embed="rId3"/>
          <a:srcRect/>
          <a:stretch>
            <a:fillRect/>
          </a:stretch>
        </p:blipFill>
        <p:spPr bwMode="auto">
          <a:xfrm>
            <a:off x="214282" y="1671650"/>
            <a:ext cx="8929718" cy="4829184"/>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lang="en-US" sz="2800" dirty="0">
              <a:solidFill>
                <a:srgbClr val="0000CC"/>
              </a:solidFill>
            </a:endParaRPr>
          </a:p>
          <a:p>
            <a:pPr marL="342900" indent="-342900"/>
            <a:endParaRPr sz="2800" b="1" dirty="0">
              <a:solidFill>
                <a:srgbClr val="0000CC"/>
              </a:solidFill>
              <a:latin typeface="Arial" panose="020B0604020202020204" pitchFamily="34" charset="0"/>
            </a:endParaRPr>
          </a:p>
        </p:txBody>
      </p:sp>
      <p:pic>
        <p:nvPicPr>
          <p:cNvPr id="55298" name="Picture 2" descr="C:\Users\BeachNail\Pictures\cải 7.jfif"/>
          <p:cNvPicPr>
            <a:picLocks noChangeAspect="1" noChangeArrowheads="1"/>
          </p:cNvPicPr>
          <p:nvPr/>
        </p:nvPicPr>
        <p:blipFill>
          <a:blip r:embed="rId3"/>
          <a:srcRect/>
          <a:stretch>
            <a:fillRect/>
          </a:stretch>
        </p:blipFill>
        <p:spPr bwMode="auto">
          <a:xfrm>
            <a:off x="5286380" y="2214554"/>
            <a:ext cx="3540539" cy="3571900"/>
          </a:xfrm>
          <a:prstGeom prst="rect">
            <a:avLst/>
          </a:prstGeom>
          <a:noFill/>
        </p:spPr>
      </p:pic>
      <p:sp>
        <p:nvSpPr>
          <p:cNvPr id="8" name="Rectangle 7"/>
          <p:cNvSpPr/>
          <p:nvPr/>
        </p:nvSpPr>
        <p:spPr>
          <a:xfrm>
            <a:off x="285720" y="2285992"/>
            <a:ext cx="4929222" cy="428628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400" dirty="0">
                <a:solidFill>
                  <a:srgbClr val="6600FF"/>
                </a:solidFill>
              </a:rPr>
              <a:t>Quy trình trồng cải xanh </a:t>
            </a:r>
          </a:p>
          <a:p>
            <a:pPr>
              <a:lnSpc>
                <a:spcPct val="150000"/>
              </a:lnSpc>
            </a:pPr>
            <a:r>
              <a:rPr lang="vi-VN" sz="2400" dirty="0">
                <a:solidFill>
                  <a:srgbClr val="6600FF"/>
                </a:solidFill>
              </a:rPr>
              <a:t>gồm 5 giai đoạn: </a:t>
            </a:r>
            <a:endParaRPr lang="en-US" sz="2400" dirty="0">
              <a:solidFill>
                <a:srgbClr val="6600FF"/>
              </a:solidFill>
            </a:endParaRPr>
          </a:p>
          <a:p>
            <a:pPr>
              <a:lnSpc>
                <a:spcPct val="150000"/>
              </a:lnSpc>
            </a:pPr>
            <a:r>
              <a:rPr lang="vi-VN" sz="2400" dirty="0">
                <a:solidFill>
                  <a:schemeClr val="accent1">
                    <a:lumMod val="75000"/>
                  </a:schemeClr>
                </a:solidFill>
              </a:rPr>
              <a:t>1. chuẩn bị đất trồng </a:t>
            </a:r>
          </a:p>
          <a:p>
            <a:pPr>
              <a:lnSpc>
                <a:spcPct val="150000"/>
              </a:lnSpc>
            </a:pPr>
            <a:r>
              <a:rPr lang="vi-VN" sz="2400" dirty="0">
                <a:solidFill>
                  <a:schemeClr val="accent1">
                    <a:lumMod val="75000"/>
                  </a:schemeClr>
                </a:solidFill>
              </a:rPr>
              <a:t>2. chuẩn bị hạt giống cải xanh</a:t>
            </a:r>
          </a:p>
          <a:p>
            <a:pPr>
              <a:lnSpc>
                <a:spcPct val="150000"/>
              </a:lnSpc>
            </a:pPr>
            <a:r>
              <a:rPr lang="vi-VN" sz="2400" dirty="0">
                <a:solidFill>
                  <a:schemeClr val="accent1">
                    <a:lumMod val="75000"/>
                  </a:schemeClr>
                </a:solidFill>
              </a:rPr>
              <a:t>3. gieo trồng </a:t>
            </a:r>
          </a:p>
          <a:p>
            <a:pPr>
              <a:lnSpc>
                <a:spcPct val="150000"/>
              </a:lnSpc>
            </a:pPr>
            <a:r>
              <a:rPr lang="vi-VN" sz="2400" dirty="0">
                <a:solidFill>
                  <a:schemeClr val="accent1">
                    <a:lumMod val="75000"/>
                  </a:schemeClr>
                </a:solidFill>
              </a:rPr>
              <a:t>4. chăm sóc cây cải xanh</a:t>
            </a:r>
          </a:p>
          <a:p>
            <a:pPr>
              <a:lnSpc>
                <a:spcPct val="150000"/>
              </a:lnSpc>
            </a:pPr>
            <a:r>
              <a:rPr lang="vi-VN" sz="2400" dirty="0">
                <a:solidFill>
                  <a:schemeClr val="accent1">
                    <a:lumMod val="75000"/>
                  </a:schemeClr>
                </a:solidFill>
              </a:rPr>
              <a:t>5. thu hoạch.</a:t>
            </a:r>
            <a:endParaRPr lang="en-US" sz="2400" dirty="0">
              <a:solidFill>
                <a:schemeClr val="accent1">
                  <a:lumMod val="75000"/>
                </a:schemeClr>
              </a:solidFill>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4. Thực hành</a:t>
            </a:r>
            <a:endParaRPr lang="en-US" sz="2800" dirty="0">
              <a:solidFill>
                <a:srgbClr val="0000CC"/>
              </a:solidFill>
            </a:endParaRPr>
          </a:p>
          <a:p>
            <a:pPr marL="342900" indent="-342900"/>
            <a:endParaRPr sz="2800" b="1" dirty="0">
              <a:solidFill>
                <a:srgbClr val="0000CC"/>
              </a:solidFill>
              <a:latin typeface="Arial" panose="020B0604020202020204" pitchFamily="34" charset="0"/>
            </a:endParaRPr>
          </a:p>
        </p:txBody>
      </p:sp>
      <p:pic>
        <p:nvPicPr>
          <p:cNvPr id="56322" name="Picture 2" descr="C:\Users\BeachNail\Downloads\a352b3dbb50d77532e1c.jpg"/>
          <p:cNvPicPr>
            <a:picLocks noChangeAspect="1" noChangeArrowheads="1"/>
          </p:cNvPicPr>
          <p:nvPr/>
        </p:nvPicPr>
        <p:blipFill>
          <a:blip r:embed="rId3"/>
          <a:srcRect/>
          <a:stretch>
            <a:fillRect/>
          </a:stretch>
        </p:blipFill>
        <p:spPr bwMode="auto">
          <a:xfrm>
            <a:off x="357158" y="2143116"/>
            <a:ext cx="8467766" cy="4233883"/>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br>
              <a:rPr lang="vi-VN" sz="3600" b="1" dirty="0">
                <a:solidFill>
                  <a:srgbClr val="0000CC"/>
                </a:solidFill>
              </a:rPr>
            </a:br>
            <a:r>
              <a:rPr lang="vi-VN" sz="3000" b="1" dirty="0">
                <a:solidFill>
                  <a:srgbClr val="0000CC"/>
                </a:solidFill>
                <a:latin typeface="Times New Roman" pitchFamily="18" charset="0"/>
                <a:cs typeface="Times New Roman" pitchFamily="18" charset="0"/>
              </a:rPr>
              <a:t>I. Hướng dẫn trồng cây cải xanh</a:t>
            </a:r>
            <a:br>
              <a:rPr lang="en-US" sz="3000" dirty="0">
                <a:solidFill>
                  <a:srgbClr val="0000CC"/>
                </a:solidFill>
                <a:latin typeface="Times New Roman" pitchFamily="18" charset="0"/>
                <a:cs typeface="Times New Roman" pitchFamily="18" charset="0"/>
              </a:rPr>
            </a:br>
            <a:r>
              <a:rPr lang="vi-VN" sz="3000" b="1" dirty="0">
                <a:solidFill>
                  <a:srgbClr val="0000CC"/>
                </a:solidFill>
                <a:latin typeface="Times New Roman" pitchFamily="18" charset="0"/>
                <a:cs typeface="Times New Roman" pitchFamily="18" charset="0"/>
              </a:rPr>
              <a:t>4. Thực hành</a:t>
            </a:r>
            <a:br>
              <a:rPr lang="en-US" sz="4000" dirty="0">
                <a:solidFill>
                  <a:srgbClr val="0000CC"/>
                </a:solidFill>
              </a:rPr>
            </a:br>
            <a:endParaRPr lang="en-US" dirty="0"/>
          </a:p>
        </p:txBody>
      </p:sp>
      <p:pic>
        <p:nvPicPr>
          <p:cNvPr id="57346" name="Picture 2" descr="C:\Users\BeachNail\Downloads\bb4980fa842c46721f3d.jpg"/>
          <p:cNvPicPr>
            <a:picLocks noGrp="1" noChangeAspect="1" noChangeArrowheads="1"/>
          </p:cNvPicPr>
          <p:nvPr>
            <p:ph idx="1"/>
          </p:nvPr>
        </p:nvPicPr>
        <p:blipFill>
          <a:blip r:embed="rId2"/>
          <a:srcRect/>
          <a:stretch>
            <a:fillRect/>
          </a:stretch>
        </p:blipFill>
        <p:spPr bwMode="auto">
          <a:xfrm>
            <a:off x="785786" y="1357298"/>
            <a:ext cx="7358114" cy="550070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sz="2700" b="1" dirty="0" err="1">
                <a:solidFill>
                  <a:srgbClr val="FF0000"/>
                </a:solidFill>
                <a:latin typeface="Arial" panose="020B0604020202020204" pitchFamily="34" charset="0"/>
              </a:rPr>
              <a:t>Bài</a:t>
            </a:r>
            <a:r>
              <a:rPr lang="en-US" sz="2700" b="1" dirty="0">
                <a:solidFill>
                  <a:srgbClr val="FF0000"/>
                </a:solidFill>
                <a:latin typeface="Arial" panose="020B0604020202020204" pitchFamily="34" charset="0"/>
              </a:rPr>
              <a:t> 5</a:t>
            </a:r>
            <a:r>
              <a:rPr lang="vi-VN" sz="2700" b="1" dirty="0">
                <a:solidFill>
                  <a:srgbClr val="FF0000"/>
                </a:solidFill>
                <a:latin typeface="Arial" panose="020B0604020202020204" pitchFamily="34" charset="0"/>
              </a:rPr>
              <a:t> – </a:t>
            </a:r>
            <a:r>
              <a:rPr lang="en-US" sz="2700" b="1" dirty="0">
                <a:solidFill>
                  <a:srgbClr val="FF0000"/>
                </a:solidFill>
              </a:rPr>
              <a:t>TRỒNG VÀ CHĂM SÓC CÂY CẢI XANH</a:t>
            </a:r>
            <a:br>
              <a:rPr lang="vi-VN" sz="2700" b="1" dirty="0">
                <a:solidFill>
                  <a:srgbClr val="FF0000"/>
                </a:solidFill>
              </a:rPr>
            </a:br>
            <a:endParaRPr lang="en-US" sz="2700" dirty="0"/>
          </a:p>
        </p:txBody>
      </p:sp>
      <p:sp>
        <p:nvSpPr>
          <p:cNvPr id="3" name="Content Placeholder 2"/>
          <p:cNvSpPr>
            <a:spLocks noGrp="1"/>
          </p:cNvSpPr>
          <p:nvPr>
            <p:ph idx="1"/>
          </p:nvPr>
        </p:nvSpPr>
        <p:spPr>
          <a:xfrm>
            <a:off x="457200" y="1600201"/>
            <a:ext cx="8229600" cy="2185990"/>
          </a:xfrm>
        </p:spPr>
        <p:txBody>
          <a:bodyPr/>
          <a:lstStyle/>
          <a:p>
            <a:endParaRPr lang="en-US" dirty="0"/>
          </a:p>
        </p:txBody>
      </p:sp>
      <p:pic>
        <p:nvPicPr>
          <p:cNvPr id="62466" name="Picture 2" descr="https://f6-zpcloud.zdn.vn/531301629002509337/07949408b1de73802acf.jpg"/>
          <p:cNvPicPr>
            <a:picLocks noChangeAspect="1" noChangeArrowheads="1"/>
          </p:cNvPicPr>
          <p:nvPr/>
        </p:nvPicPr>
        <p:blipFill>
          <a:blip r:embed="rId2"/>
          <a:srcRect/>
          <a:stretch>
            <a:fillRect/>
          </a:stretch>
        </p:blipFill>
        <p:spPr bwMode="auto">
          <a:xfrm>
            <a:off x="-214346" y="785795"/>
            <a:ext cx="9358346" cy="607220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sz="2700" b="1" dirty="0" err="1">
                <a:solidFill>
                  <a:srgbClr val="FF0000"/>
                </a:solidFill>
                <a:latin typeface="Arial" panose="020B0604020202020204" pitchFamily="34" charset="0"/>
              </a:rPr>
              <a:t>Bài</a:t>
            </a:r>
            <a:r>
              <a:rPr lang="en-US" sz="2700" b="1" dirty="0">
                <a:solidFill>
                  <a:srgbClr val="FF0000"/>
                </a:solidFill>
                <a:latin typeface="Arial" panose="020B0604020202020204" pitchFamily="34" charset="0"/>
              </a:rPr>
              <a:t> 5</a:t>
            </a:r>
            <a:r>
              <a:rPr lang="vi-VN" sz="2700" b="1" dirty="0">
                <a:solidFill>
                  <a:srgbClr val="FF0000"/>
                </a:solidFill>
                <a:latin typeface="Arial" panose="020B0604020202020204" pitchFamily="34" charset="0"/>
              </a:rPr>
              <a:t> – </a:t>
            </a:r>
            <a:r>
              <a:rPr lang="en-US" sz="2700" b="1" dirty="0">
                <a:solidFill>
                  <a:srgbClr val="FF0000"/>
                </a:solidFill>
              </a:rPr>
              <a:t>TRỒNG VÀ CHĂM SÓC CÂY CẢI XANH</a:t>
            </a:r>
            <a:br>
              <a:rPr lang="vi-VN" sz="2700" b="1" dirty="0">
                <a:solidFill>
                  <a:srgbClr val="FF0000"/>
                </a:solidFill>
              </a:rPr>
            </a:br>
            <a:r>
              <a:rPr lang="vi-VN" sz="2700" b="1" dirty="0">
                <a:solidFill>
                  <a:srgbClr val="FF0000"/>
                </a:solidFill>
              </a:rPr>
              <a:t>II. LUYỆN TẬP</a:t>
            </a:r>
            <a:br>
              <a:rPr lang="vi-VN" sz="2700" b="1" dirty="0">
                <a:solidFill>
                  <a:srgbClr val="FF0000"/>
                </a:solidFill>
              </a:rPr>
            </a:br>
            <a:endParaRPr lang="en-US" sz="2700" dirty="0"/>
          </a:p>
        </p:txBody>
      </p:sp>
      <p:graphicFrame>
        <p:nvGraphicFramePr>
          <p:cNvPr id="6" name="Content Placeholder 5"/>
          <p:cNvGraphicFramePr>
            <a:graphicFrameLocks noGrp="1"/>
          </p:cNvGraphicFramePr>
          <p:nvPr>
            <p:ph idx="1"/>
          </p:nvPr>
        </p:nvGraphicFramePr>
        <p:xfrm>
          <a:off x="357158" y="1285860"/>
          <a:ext cx="8286808" cy="5214973"/>
        </p:xfrm>
        <a:graphic>
          <a:graphicData uri="http://schemas.openxmlformats.org/drawingml/2006/table">
            <a:tbl>
              <a:tblPr/>
              <a:tblGrid>
                <a:gridCol w="1071570">
                  <a:extLst>
                    <a:ext uri="{9D8B030D-6E8A-4147-A177-3AD203B41FA5}">
                      <a16:colId xmlns:a16="http://schemas.microsoft.com/office/drawing/2014/main" val="20000"/>
                    </a:ext>
                  </a:extLst>
                </a:gridCol>
                <a:gridCol w="7215238">
                  <a:extLst>
                    <a:ext uri="{9D8B030D-6E8A-4147-A177-3AD203B41FA5}">
                      <a16:colId xmlns:a16="http://schemas.microsoft.com/office/drawing/2014/main" val="20001"/>
                    </a:ext>
                  </a:extLst>
                </a:gridCol>
              </a:tblGrid>
              <a:tr h="414114">
                <a:tc>
                  <a:txBody>
                    <a:bodyPr/>
                    <a:lstStyle/>
                    <a:p>
                      <a:pPr algn="ctr">
                        <a:lnSpc>
                          <a:spcPct val="107000"/>
                        </a:lnSpc>
                        <a:spcBef>
                          <a:spcPts val="600"/>
                        </a:spcBef>
                        <a:spcAft>
                          <a:spcPts val="600"/>
                        </a:spcAft>
                      </a:pPr>
                      <a:r>
                        <a:rPr lang="vi-VN" sz="2400" b="1" dirty="0">
                          <a:solidFill>
                            <a:srgbClr val="0070C0"/>
                          </a:solidFill>
                          <a:latin typeface="Times New Roman" pitchFamily="18" charset="0"/>
                          <a:ea typeface="Times New Roman"/>
                          <a:cs typeface="Times New Roman" pitchFamily="18" charset="0"/>
                        </a:rPr>
                        <a:t>Câu</a:t>
                      </a:r>
                      <a:endParaRPr lang="en-US" sz="2400" dirty="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vi-VN" sz="2400" b="1">
                          <a:solidFill>
                            <a:srgbClr val="0070C0"/>
                          </a:solidFill>
                          <a:latin typeface="Times New Roman" pitchFamily="18" charset="0"/>
                          <a:ea typeface="Times New Roman"/>
                          <a:cs typeface="Times New Roman" pitchFamily="18" charset="0"/>
                        </a:rPr>
                        <a:t>Đáp án</a:t>
                      </a:r>
                      <a:endParaRPr lang="en-US" sz="240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8719">
                <a:tc>
                  <a:txBody>
                    <a:bodyPr/>
                    <a:lstStyle/>
                    <a:p>
                      <a:pPr>
                        <a:lnSpc>
                          <a:spcPct val="107000"/>
                        </a:lnSpc>
                        <a:spcBef>
                          <a:spcPts val="600"/>
                        </a:spcBef>
                        <a:spcAft>
                          <a:spcPts val="600"/>
                        </a:spcAft>
                      </a:pPr>
                      <a:r>
                        <a:rPr lang="vi-VN" sz="2400">
                          <a:solidFill>
                            <a:srgbClr val="0070C0"/>
                          </a:solidFill>
                          <a:latin typeface="Times New Roman" pitchFamily="18" charset="0"/>
                          <a:ea typeface="Times New Roman"/>
                          <a:cs typeface="Times New Roman" pitchFamily="18" charset="0"/>
                        </a:rPr>
                        <a:t>1</a:t>
                      </a:r>
                      <a:endParaRPr lang="en-US" sz="240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5.3a: cải ngồng;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5.3b: xà lách xoăn;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5.3c: cải bó xôi;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5.3d: cây cải xanh;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5.3e: xà lách mỡ;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5.3f: cải thìa.</a:t>
                      </a:r>
                      <a:endParaRPr lang="en-US" sz="2400" dirty="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02140">
                <a:tc>
                  <a:txBody>
                    <a:bodyPr/>
                    <a:lstStyle/>
                    <a:p>
                      <a:pPr>
                        <a:lnSpc>
                          <a:spcPct val="107000"/>
                        </a:lnSpc>
                        <a:spcBef>
                          <a:spcPts val="600"/>
                        </a:spcBef>
                        <a:spcAft>
                          <a:spcPts val="600"/>
                        </a:spcAft>
                      </a:pPr>
                      <a:r>
                        <a:rPr lang="vi-VN" sz="2400">
                          <a:solidFill>
                            <a:srgbClr val="0070C0"/>
                          </a:solidFill>
                          <a:latin typeface="Times New Roman" pitchFamily="18" charset="0"/>
                          <a:ea typeface="Times New Roman"/>
                          <a:cs typeface="Times New Roman" pitchFamily="18" charset="0"/>
                        </a:rPr>
                        <a:t>2</a:t>
                      </a:r>
                      <a:endParaRPr lang="en-US" sz="240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Sử dụng đất, phân bón có nguồn gốc hữu cơ (không sử dụng phân hoá học), sử dụng thuốc bảo vệ thực vật có nguồn gốc sinh học (không sử dụng thuốc hoá học).</a:t>
                      </a:r>
                      <a:endParaRPr lang="en-US" sz="2400" dirty="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sz="2700" b="1" dirty="0" err="1">
                <a:solidFill>
                  <a:srgbClr val="FF0000"/>
                </a:solidFill>
                <a:latin typeface="Arial" panose="020B0604020202020204" pitchFamily="34" charset="0"/>
              </a:rPr>
              <a:t>Bài</a:t>
            </a:r>
            <a:r>
              <a:rPr lang="en-US" sz="2700" b="1" dirty="0">
                <a:solidFill>
                  <a:srgbClr val="FF0000"/>
                </a:solidFill>
                <a:latin typeface="Arial" panose="020B0604020202020204" pitchFamily="34" charset="0"/>
              </a:rPr>
              <a:t> 5</a:t>
            </a:r>
            <a:r>
              <a:rPr lang="vi-VN" sz="2700" b="1" dirty="0">
                <a:solidFill>
                  <a:srgbClr val="FF0000"/>
                </a:solidFill>
                <a:latin typeface="Arial" panose="020B0604020202020204" pitchFamily="34" charset="0"/>
              </a:rPr>
              <a:t> – </a:t>
            </a:r>
            <a:r>
              <a:rPr lang="en-US" sz="2700" b="1" dirty="0">
                <a:solidFill>
                  <a:srgbClr val="FF0000"/>
                </a:solidFill>
              </a:rPr>
              <a:t>TRỒNG VÀ CHĂM SÓC CÂY CẢI XANH</a:t>
            </a:r>
            <a:br>
              <a:rPr lang="vi-VN" sz="2700" b="1" dirty="0">
                <a:solidFill>
                  <a:srgbClr val="FF0000"/>
                </a:solidFill>
              </a:rPr>
            </a:br>
            <a:r>
              <a:rPr lang="vi-VN" sz="2700" b="1" dirty="0">
                <a:solidFill>
                  <a:srgbClr val="FF0000"/>
                </a:solidFill>
              </a:rPr>
              <a:t>III. VẬN DỤNG</a:t>
            </a:r>
            <a:br>
              <a:rPr lang="vi-VN" sz="2700" b="1" dirty="0">
                <a:solidFill>
                  <a:srgbClr val="FF0000"/>
                </a:solidFill>
              </a:rPr>
            </a:br>
            <a:endParaRPr lang="en-US" sz="2700" dirty="0"/>
          </a:p>
        </p:txBody>
      </p:sp>
      <p:sp>
        <p:nvSpPr>
          <p:cNvPr id="4" name="Content Placeholder 3"/>
          <p:cNvSpPr>
            <a:spLocks noGrp="1"/>
          </p:cNvSpPr>
          <p:nvPr>
            <p:ph idx="1"/>
          </p:nvPr>
        </p:nvSpPr>
        <p:spPr>
          <a:solidFill>
            <a:srgbClr val="00B0F0"/>
          </a:solidFill>
        </p:spPr>
        <p:txBody>
          <a:bodyPr/>
          <a:lstStyle/>
          <a:p>
            <a:r>
              <a:rPr lang="vi-VN" dirty="0"/>
              <a:t>HS lựa chọn được một loại cây rau dễ trồng, có kĩ thuật trồng và chăm sóc đơn giản tương tự cây cải xanh.</a:t>
            </a:r>
            <a:endParaRPr lang="en-US" dirty="0"/>
          </a:p>
          <a:p>
            <a:r>
              <a:rPr lang="vi-VN" dirty="0"/>
              <a:t>HS trồng và chăm sóc ở nhà. </a:t>
            </a:r>
          </a:p>
          <a:p>
            <a:r>
              <a:rPr lang="vi-VN" dirty="0"/>
              <a:t>Sau 1 tháng (30 ngày) báo cáo sản phẩm qua ảnh chụp hoặc bảng theo dõi quá trình phát triển của cây, đồng thời trình bày những lưu ý khi chăm sóc cây.</a:t>
            </a:r>
            <a:endParaRPr lang="en-US" dirty="0"/>
          </a:p>
          <a:p>
            <a:r>
              <a:rPr lang="vi-VN" b="1" dirty="0"/>
              <a:t> </a:t>
            </a:r>
            <a:endParaRPr lang="en-US" dirty="0"/>
          </a:p>
          <a:p>
            <a:r>
              <a:rPr lang="vi-VN" b="1" dirty="0"/>
              <a:t> </a:t>
            </a:r>
            <a:endParaRPr lang="en-US" dirty="0"/>
          </a:p>
          <a:p>
            <a:r>
              <a:rPr lang="vi-VN" b="1" dirty="0"/>
              <a:t> </a:t>
            </a:r>
            <a:endParaRPr lang="en-US" dirty="0"/>
          </a:p>
          <a:p>
            <a:r>
              <a:rPr lang="vi-VN" b="1" dirty="0"/>
              <a:t> </a:t>
            </a:r>
            <a:endParaRPr lang="en-US" dirty="0"/>
          </a:p>
          <a:p>
            <a:r>
              <a:rPr lang="vi-VN" b="1" dirty="0"/>
              <a:t> </a:t>
            </a:r>
            <a:endParaRPr lang="en-US" dirty="0"/>
          </a:p>
          <a:p>
            <a:r>
              <a:rPr lang="vi-VN" b="1" dirty="0"/>
              <a:t> </a:t>
            </a:r>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endParaRPr lang="en-US" altLang="en-US"/>
          </a:p>
        </p:txBody>
      </p:sp>
      <p:pic>
        <p:nvPicPr>
          <p:cNvPr id="512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227" y="0"/>
            <a:ext cx="9121775" cy="6862765"/>
          </a:xfrm>
        </p:spPr>
      </p:pic>
      <p:sp>
        <p:nvSpPr>
          <p:cNvPr id="6" name="TextBox 5"/>
          <p:cNvSpPr txBox="1"/>
          <p:nvPr/>
        </p:nvSpPr>
        <p:spPr>
          <a:xfrm>
            <a:off x="1475656" y="2500306"/>
            <a:ext cx="6624736" cy="1765644"/>
          </a:xfrm>
          <a:prstGeom prst="rect">
            <a:avLst/>
          </a:prstGeom>
          <a:noFill/>
        </p:spPr>
        <p:txBody>
          <a:bodyPr spcFirstLastPara="1">
            <a:prstTxWarp prst="textArchUp">
              <a:avLst/>
            </a:prstTxWarp>
            <a:spAutoFit/>
          </a:bodyPr>
          <a:lstStyle/>
          <a:p>
            <a:pPr algn="ctr">
              <a:defRPr/>
            </a:pPr>
            <a:r>
              <a:rPr lang="vi-VN" sz="7200" b="1" dirty="0">
                <a:ln w="10541" cmpd="sng">
                  <a:solidFill>
                    <a:srgbClr val="4F81BD">
                      <a:shade val="88000"/>
                      <a:satMod val="110000"/>
                    </a:srgbClr>
                  </a:solidFill>
                  <a:prstDash val="solid"/>
                </a:ln>
                <a:solidFill>
                  <a:srgbClr val="00B050"/>
                </a:solidFill>
                <a:cs typeface="Arial" panose="020B0604020202020204" pitchFamily="34" charset="0"/>
              </a:rPr>
              <a:t>Chúc các em </a:t>
            </a:r>
          </a:p>
          <a:p>
            <a:pPr algn="ctr">
              <a:defRPr/>
            </a:pPr>
            <a:r>
              <a:rPr lang="vi-VN" sz="7200" b="1" dirty="0">
                <a:ln w="10541" cmpd="sng">
                  <a:solidFill>
                    <a:srgbClr val="4F81BD">
                      <a:shade val="88000"/>
                      <a:satMod val="110000"/>
                    </a:srgbClr>
                  </a:solidFill>
                  <a:prstDash val="solid"/>
                </a:ln>
                <a:solidFill>
                  <a:srgbClr val="00B050"/>
                </a:solidFill>
                <a:cs typeface="Arial" panose="020B0604020202020204" pitchFamily="34" charset="0"/>
              </a:rPr>
              <a:t>thành công</a:t>
            </a:r>
            <a:r>
              <a:rPr lang="en-US" sz="7200" b="1" dirty="0">
                <a:ln w="10541" cmpd="sng">
                  <a:solidFill>
                    <a:srgbClr val="4F81BD">
                      <a:shade val="88000"/>
                      <a:satMod val="110000"/>
                    </a:srgbClr>
                  </a:solidFill>
                  <a:prstDash val="solid"/>
                </a:ln>
                <a:solidFill>
                  <a:srgbClr val="00B050"/>
                </a:solidFill>
                <a:cs typeface="Arial" panose="020B0604020202020204"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2"/>
            <a:ext cx="2571768" cy="523220"/>
          </a:xfrm>
          <a:prstGeom prst="rect">
            <a:avLst/>
          </a:prstGeom>
          <a:noFill/>
          <a:ln w="9525">
            <a:noFill/>
          </a:ln>
        </p:spPr>
        <p:txBody>
          <a:bodyPr wrap="square">
            <a:spAutoFit/>
          </a:bodyPr>
          <a:lstStyle/>
          <a:p>
            <a:pPr marL="342900" indent="-342900"/>
            <a:r>
              <a:rPr lang="vi-VN" sz="2800" b="1" dirty="0">
                <a:solidFill>
                  <a:srgbClr val="0000CC"/>
                </a:solidFill>
                <a:latin typeface="Arial" panose="020B0604020202020204" pitchFamily="34" charset="0"/>
              </a:rPr>
              <a:t>KHỞI ĐỘNG</a:t>
            </a:r>
            <a:endParaRPr sz="2800" b="1" dirty="0">
              <a:solidFill>
                <a:srgbClr val="0000CC"/>
              </a:solidFill>
              <a:latin typeface="Arial" panose="020B0604020202020204" pitchFamily="34" charset="0"/>
            </a:endParaRPr>
          </a:p>
        </p:txBody>
      </p:sp>
      <p:sp>
        <p:nvSpPr>
          <p:cNvPr id="6" name="Rounded Rectangle 5"/>
          <p:cNvSpPr/>
          <p:nvPr/>
        </p:nvSpPr>
        <p:spPr>
          <a:xfrm>
            <a:off x="2000232" y="4429132"/>
            <a:ext cx="6215106" cy="20717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FF0000"/>
                </a:solidFill>
                <a:latin typeface="Times New Roman" pitchFamily="18" charset="0"/>
                <a:ea typeface="Calibri" pitchFamily="34" charset="0"/>
                <a:cs typeface="Times New Roman" pitchFamily="18" charset="0"/>
              </a:rPr>
              <a:t>Em hãy nêu các công việc để trồng và chăm sóc cây cải xanh mà em đã biết?</a:t>
            </a:r>
            <a:endParaRPr lang="vi-VN" sz="3200" dirty="0">
              <a:solidFill>
                <a:srgbClr val="FF0000"/>
              </a:solidFill>
              <a:latin typeface="Times New Roman" pitchFamily="18" charset="0"/>
              <a:cs typeface="Times New Roman" pitchFamily="18" charset="0"/>
            </a:endParaRPr>
          </a:p>
        </p:txBody>
      </p:sp>
      <p:pic>
        <p:nvPicPr>
          <p:cNvPr id="35842" name="Picture 2" descr="C:\Users\BeachNail\Pictures\cải 1.jfif"/>
          <p:cNvPicPr>
            <a:picLocks noChangeAspect="1" noChangeArrowheads="1"/>
          </p:cNvPicPr>
          <p:nvPr/>
        </p:nvPicPr>
        <p:blipFill>
          <a:blip r:embed="rId3"/>
          <a:srcRect/>
          <a:stretch>
            <a:fillRect/>
          </a:stretch>
        </p:blipFill>
        <p:spPr bwMode="auto">
          <a:xfrm>
            <a:off x="3938588" y="1060267"/>
            <a:ext cx="3133742" cy="2968808"/>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2"/>
            <a:ext cx="2571768" cy="954107"/>
          </a:xfrm>
          <a:prstGeom prst="rect">
            <a:avLst/>
          </a:prstGeom>
          <a:noFill/>
          <a:ln w="9525">
            <a:noFill/>
          </a:ln>
        </p:spPr>
        <p:txBody>
          <a:bodyPr wrap="square">
            <a:spAutoFit/>
          </a:bodyPr>
          <a:lstStyle/>
          <a:p>
            <a:pPr marL="342900" indent="-342900"/>
            <a:r>
              <a:rPr lang="vi-VN" sz="2800" b="1" dirty="0">
                <a:solidFill>
                  <a:srgbClr val="0000CC"/>
                </a:solidFill>
                <a:latin typeface="Arial" panose="020B0604020202020204" pitchFamily="34" charset="0"/>
              </a:rPr>
              <a:t>Quy trình trồng trọt</a:t>
            </a:r>
            <a:endParaRPr sz="2800" b="1" dirty="0">
              <a:solidFill>
                <a:srgbClr val="0000CC"/>
              </a:solidFill>
              <a:latin typeface="Arial" panose="020B0604020202020204" pitchFamily="34" charset="0"/>
            </a:endParaRPr>
          </a:p>
        </p:txBody>
      </p:sp>
      <p:sp>
        <p:nvSpPr>
          <p:cNvPr id="6" name="Rounded Rectangle 5"/>
          <p:cNvSpPr/>
          <p:nvPr/>
        </p:nvSpPr>
        <p:spPr>
          <a:xfrm>
            <a:off x="214282" y="2714620"/>
            <a:ext cx="6357982" cy="392909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dirty="0">
                <a:solidFill>
                  <a:srgbClr val="FF0000"/>
                </a:solidFill>
                <a:latin typeface="Times New Roman" pitchFamily="18" charset="0"/>
                <a:cs typeface="Times New Roman" pitchFamily="18" charset="0"/>
              </a:rPr>
              <a:t>Quy trình trồng trọt gồm 5 bước:</a:t>
            </a:r>
          </a:p>
          <a:p>
            <a:pPr lvl="0" algn="just"/>
            <a:r>
              <a:rPr lang="vi-VN" sz="3000" dirty="0">
                <a:solidFill>
                  <a:srgbClr val="FF0000"/>
                </a:solidFill>
                <a:latin typeface="Times New Roman" pitchFamily="18" charset="0"/>
                <a:cs typeface="Times New Roman" pitchFamily="18" charset="0"/>
              </a:rPr>
              <a:t>+ Bước 1. Chuẩn bị đất trồng;</a:t>
            </a:r>
          </a:p>
          <a:p>
            <a:pPr lvl="0" algn="just"/>
            <a:r>
              <a:rPr lang="vi-VN" sz="3000" dirty="0">
                <a:solidFill>
                  <a:srgbClr val="FF0000"/>
                </a:solidFill>
                <a:latin typeface="Times New Roman" pitchFamily="18" charset="0"/>
                <a:cs typeface="Times New Roman" pitchFamily="18" charset="0"/>
              </a:rPr>
              <a:t>+ Bước 2. Chuẩn bị giống cây trồng;</a:t>
            </a:r>
          </a:p>
          <a:p>
            <a:pPr lvl="0" algn="just"/>
            <a:r>
              <a:rPr lang="vi-VN" sz="3000" dirty="0">
                <a:solidFill>
                  <a:srgbClr val="FF0000"/>
                </a:solidFill>
                <a:latin typeface="Times New Roman" pitchFamily="18" charset="0"/>
                <a:cs typeface="Times New Roman" pitchFamily="18" charset="0"/>
              </a:rPr>
              <a:t>+ Bước 3. Gieo trồng;</a:t>
            </a:r>
          </a:p>
          <a:p>
            <a:pPr lvl="0" algn="just"/>
            <a:r>
              <a:rPr lang="vi-VN" sz="3000" dirty="0">
                <a:solidFill>
                  <a:srgbClr val="FF0000"/>
                </a:solidFill>
                <a:latin typeface="Times New Roman" pitchFamily="18" charset="0"/>
                <a:cs typeface="Times New Roman" pitchFamily="18" charset="0"/>
              </a:rPr>
              <a:t>+ Bước 4. Chăm sóc cây;</a:t>
            </a:r>
          </a:p>
          <a:p>
            <a:pPr lvl="0" algn="just"/>
            <a:r>
              <a:rPr lang="vi-VN" sz="3000" dirty="0">
                <a:solidFill>
                  <a:srgbClr val="FF0000"/>
                </a:solidFill>
                <a:latin typeface="Times New Roman" pitchFamily="18" charset="0"/>
                <a:cs typeface="Times New Roman" pitchFamily="18" charset="0"/>
              </a:rPr>
              <a:t>+ Bước 5. Thu hoạch.</a:t>
            </a:r>
          </a:p>
        </p:txBody>
      </p:sp>
      <p:pic>
        <p:nvPicPr>
          <p:cNvPr id="35842" name="Picture 2" descr="C:\Users\BeachNail\Pictures\cải 1.jfif"/>
          <p:cNvPicPr>
            <a:picLocks noChangeAspect="1" noChangeArrowheads="1"/>
          </p:cNvPicPr>
          <p:nvPr/>
        </p:nvPicPr>
        <p:blipFill>
          <a:blip r:embed="rId3"/>
          <a:srcRect/>
          <a:stretch>
            <a:fillRect/>
          </a:stretch>
        </p:blipFill>
        <p:spPr bwMode="auto">
          <a:xfrm>
            <a:off x="5643570" y="928670"/>
            <a:ext cx="3133742" cy="2968808"/>
          </a:xfrm>
          <a:prstGeom prst="rect">
            <a:avLst/>
          </a:prstGeom>
          <a:noFill/>
        </p:spPr>
      </p:pic>
      <p:sp>
        <p:nvSpPr>
          <p:cNvPr id="7" name="Oval 6"/>
          <p:cNvSpPr/>
          <p:nvPr/>
        </p:nvSpPr>
        <p:spPr>
          <a:xfrm>
            <a:off x="3786182" y="2214554"/>
            <a:ext cx="7000892" cy="4357694"/>
          </a:xfrm>
          <a:prstGeom prst="ellipse">
            <a:avLst/>
          </a:prstGeom>
          <a:solidFill>
            <a:srgbClr val="00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a:solidFill>
                  <a:schemeClr val="tx1"/>
                </a:solidFill>
              </a:rPr>
              <a:t>Cây cải xanh được trồng </a:t>
            </a:r>
          </a:p>
          <a:p>
            <a:pPr algn="ctr"/>
            <a:r>
              <a:rPr lang="vi-VN" sz="4800" dirty="0">
                <a:solidFill>
                  <a:schemeClr val="tx1"/>
                </a:solidFill>
              </a:rPr>
              <a:t>như thế nào?</a:t>
            </a:r>
            <a:endParaRPr lang="en-US" sz="4800" dirty="0">
              <a:solidFill>
                <a:schemeClr val="tx1"/>
              </a:solidFill>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1. Chuẩn bị</a:t>
            </a:r>
            <a:endParaRPr lang="en-US" sz="2800" dirty="0">
              <a:solidFill>
                <a:srgbClr val="0000CC"/>
              </a:solidFill>
            </a:endParaRPr>
          </a:p>
          <a:p>
            <a:pPr marL="342900" indent="-342900"/>
            <a:endParaRPr sz="2800" b="1" dirty="0">
              <a:solidFill>
                <a:srgbClr val="0000CC"/>
              </a:solidFill>
              <a:latin typeface="Arial" panose="020B0604020202020204" pitchFamily="34" charset="0"/>
            </a:endParaRPr>
          </a:p>
        </p:txBody>
      </p:sp>
      <p:sp>
        <p:nvSpPr>
          <p:cNvPr id="6" name="Rounded Rectangle 5"/>
          <p:cNvSpPr/>
          <p:nvPr/>
        </p:nvSpPr>
        <p:spPr>
          <a:xfrm>
            <a:off x="1928794" y="4429132"/>
            <a:ext cx="6215106" cy="20717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dirty="0">
                <a:solidFill>
                  <a:srgbClr val="000000"/>
                </a:solidFill>
                <a:latin typeface="Calibri" pitchFamily="34" charset="0"/>
                <a:ea typeface="Calibri" pitchFamily="34" charset="0"/>
                <a:cs typeface="Times New Roman" pitchFamily="18" charset="0"/>
              </a:rPr>
              <a:t>Chuẩn bị trồng cây cải xanh gồm các công việc: </a:t>
            </a:r>
            <a:endParaRPr lang="en-US" sz="1100" dirty="0">
              <a:solidFill>
                <a:schemeClr val="tx1"/>
              </a:solidFill>
              <a:latin typeface="Arial" pitchFamily="34" charset="0"/>
              <a:cs typeface="Arial" pitchFamily="34" charset="0"/>
            </a:endParaRPr>
          </a:p>
          <a:p>
            <a:pPr lvl="0" algn="just" eaLnBrk="0" hangingPunct="0"/>
            <a:r>
              <a:rPr lang="vi-VN" sz="2400" dirty="0">
                <a:solidFill>
                  <a:srgbClr val="000000"/>
                </a:solidFill>
                <a:latin typeface="Calibri" pitchFamily="34" charset="0"/>
                <a:ea typeface="Calibri" pitchFamily="34" charset="0"/>
                <a:cs typeface="Times New Roman" pitchFamily="18" charset="0"/>
              </a:rPr>
              <a:t>- chuẩn bị đất trồng, </a:t>
            </a:r>
            <a:endParaRPr lang="en-US" sz="1100" dirty="0">
              <a:solidFill>
                <a:schemeClr val="tx1"/>
              </a:solidFill>
              <a:latin typeface="Arial" pitchFamily="34" charset="0"/>
              <a:cs typeface="Arial" pitchFamily="34" charset="0"/>
            </a:endParaRPr>
          </a:p>
          <a:p>
            <a:pPr lvl="0" algn="just" eaLnBrk="0" hangingPunct="0"/>
            <a:r>
              <a:rPr lang="vi-VN" sz="2400" dirty="0">
                <a:solidFill>
                  <a:srgbClr val="000000"/>
                </a:solidFill>
                <a:latin typeface="Calibri" pitchFamily="34" charset="0"/>
                <a:ea typeface="Calibri" pitchFamily="34" charset="0"/>
                <a:cs typeface="Times New Roman" pitchFamily="18" charset="0"/>
              </a:rPr>
              <a:t>- chuẩn bị hạt giống cải xanh,</a:t>
            </a:r>
            <a:endParaRPr lang="en-US" sz="1100" dirty="0">
              <a:solidFill>
                <a:schemeClr val="tx1"/>
              </a:solidFill>
              <a:latin typeface="Arial" pitchFamily="34" charset="0"/>
              <a:cs typeface="Arial" pitchFamily="34" charset="0"/>
            </a:endParaRPr>
          </a:p>
          <a:p>
            <a:pPr lvl="0" algn="just" eaLnBrk="0" hangingPunct="0"/>
            <a:r>
              <a:rPr lang="vi-VN" sz="2400" dirty="0">
                <a:solidFill>
                  <a:srgbClr val="000000"/>
                </a:solidFill>
                <a:latin typeface="Calibri" pitchFamily="34" charset="0"/>
                <a:ea typeface="Calibri" pitchFamily="34" charset="0"/>
                <a:cs typeface="Times New Roman" pitchFamily="18" charset="0"/>
              </a:rPr>
              <a:t>- chuẩn bị phân bón và dụng cụ trồng cây.</a:t>
            </a:r>
            <a:endParaRPr lang="vi-VN" sz="3200" dirty="0">
              <a:solidFill>
                <a:schemeClr val="tx1"/>
              </a:solidFill>
              <a:latin typeface="Arial" pitchFamily="34" charset="0"/>
              <a:cs typeface="Arial" pitchFamily="34" charset="0"/>
            </a:endParaRPr>
          </a:p>
        </p:txBody>
      </p:sp>
      <p:pic>
        <p:nvPicPr>
          <p:cNvPr id="52226" name="Picture 2" descr="C:\Users\BeachNail\Pictures\ươm.jfif"/>
          <p:cNvPicPr>
            <a:picLocks noChangeAspect="1" noChangeArrowheads="1"/>
          </p:cNvPicPr>
          <p:nvPr/>
        </p:nvPicPr>
        <p:blipFill>
          <a:blip r:embed="rId3"/>
          <a:srcRect/>
          <a:stretch>
            <a:fillRect/>
          </a:stretch>
        </p:blipFill>
        <p:spPr bwMode="auto">
          <a:xfrm>
            <a:off x="571472" y="2500306"/>
            <a:ext cx="2857500" cy="1600200"/>
          </a:xfrm>
          <a:prstGeom prst="rect">
            <a:avLst/>
          </a:prstGeom>
          <a:noFill/>
        </p:spPr>
      </p:pic>
      <p:pic>
        <p:nvPicPr>
          <p:cNvPr id="52227" name="Picture 3" descr="C:\Users\BeachNail\Pictures\hạt cải.jfif"/>
          <p:cNvPicPr>
            <a:picLocks noChangeAspect="1" noChangeArrowheads="1"/>
          </p:cNvPicPr>
          <p:nvPr/>
        </p:nvPicPr>
        <p:blipFill>
          <a:blip r:embed="rId4"/>
          <a:srcRect/>
          <a:stretch>
            <a:fillRect/>
          </a:stretch>
        </p:blipFill>
        <p:spPr bwMode="auto">
          <a:xfrm>
            <a:off x="3714744" y="2214554"/>
            <a:ext cx="2143125" cy="2143125"/>
          </a:xfrm>
          <a:prstGeom prst="rect">
            <a:avLst/>
          </a:prstGeom>
          <a:noFill/>
        </p:spPr>
      </p:pic>
      <p:pic>
        <p:nvPicPr>
          <p:cNvPr id="52228" name="Picture 4" descr="C:\Users\BeachNail\Pictures\download.jfif"/>
          <p:cNvPicPr>
            <a:picLocks noChangeAspect="1" noChangeArrowheads="1"/>
          </p:cNvPicPr>
          <p:nvPr/>
        </p:nvPicPr>
        <p:blipFill>
          <a:blip r:embed="rId5"/>
          <a:srcRect/>
          <a:stretch>
            <a:fillRect/>
          </a:stretch>
        </p:blipFill>
        <p:spPr bwMode="auto">
          <a:xfrm>
            <a:off x="6357950" y="1643050"/>
            <a:ext cx="1695450" cy="2695575"/>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2. Yêu cầu kỹ thuật</a:t>
            </a:r>
            <a:endParaRPr lang="en-US" sz="2800" dirty="0">
              <a:solidFill>
                <a:srgbClr val="0000CC"/>
              </a:solidFill>
            </a:endParaRPr>
          </a:p>
          <a:p>
            <a:pPr marL="342900" indent="-342900"/>
            <a:endParaRPr sz="2800" b="1" dirty="0">
              <a:solidFill>
                <a:srgbClr val="0000CC"/>
              </a:solidFill>
              <a:latin typeface="Arial" panose="020B0604020202020204" pitchFamily="34" charset="0"/>
            </a:endParaRPr>
          </a:p>
        </p:txBody>
      </p:sp>
      <p:sp>
        <p:nvSpPr>
          <p:cNvPr id="6" name="Rounded Rectangle 5"/>
          <p:cNvSpPr/>
          <p:nvPr/>
        </p:nvSpPr>
        <p:spPr>
          <a:xfrm>
            <a:off x="1928794" y="4429132"/>
            <a:ext cx="6215106" cy="150019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rPr>
              <a:t>Vì sao bao bì thuốc bảo vệ thực vật cần bỏ đúng nơi quy định?</a:t>
            </a:r>
            <a:endParaRPr lang="en-US" sz="2400" dirty="0">
              <a:solidFill>
                <a:srgbClr val="FF0000"/>
              </a:solidFill>
            </a:endParaRPr>
          </a:p>
        </p:txBody>
      </p:sp>
      <p:sp>
        <p:nvSpPr>
          <p:cNvPr id="8" name="Rectangle 7"/>
          <p:cNvSpPr/>
          <p:nvPr/>
        </p:nvSpPr>
        <p:spPr>
          <a:xfrm>
            <a:off x="428596" y="2500306"/>
            <a:ext cx="4429156"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dirty="0">
                <a:solidFill>
                  <a:srgbClr val="FF0000"/>
                </a:solidFill>
                <a:latin typeface="Calibri" pitchFamily="34" charset="0"/>
                <a:ea typeface="Calibri" pitchFamily="34" charset="0"/>
                <a:cs typeface="Times New Roman" pitchFamily="18" charset="0"/>
              </a:rPr>
              <a:t>Cây cải xanh sau khi trồng có biểu hiện như thế nào là đạt yêu cầu?</a:t>
            </a:r>
            <a:endParaRPr lang="vi-VN" sz="3200" dirty="0">
              <a:solidFill>
                <a:srgbClr val="FF0000"/>
              </a:solidFill>
              <a:latin typeface="Arial" pitchFamily="34" charset="0"/>
              <a:cs typeface="Arial" pitchFamily="34" charset="0"/>
            </a:endParaRPr>
          </a:p>
        </p:txBody>
      </p:sp>
      <p:pic>
        <p:nvPicPr>
          <p:cNvPr id="54274" name="Picture 2" descr="C:\Users\BeachNail\Pictures\cải 2.jfif"/>
          <p:cNvPicPr>
            <a:picLocks noChangeAspect="1" noChangeArrowheads="1"/>
          </p:cNvPicPr>
          <p:nvPr/>
        </p:nvPicPr>
        <p:blipFill>
          <a:blip r:embed="rId3"/>
          <a:srcRect/>
          <a:stretch>
            <a:fillRect/>
          </a:stretch>
        </p:blipFill>
        <p:spPr bwMode="auto">
          <a:xfrm>
            <a:off x="5286380" y="1785926"/>
            <a:ext cx="3429024" cy="2571768"/>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2. Yêu cầu kỹ thuật</a:t>
            </a:r>
            <a:endParaRPr lang="en-US" sz="2800" dirty="0">
              <a:solidFill>
                <a:srgbClr val="0000CC"/>
              </a:solidFill>
            </a:endParaRPr>
          </a:p>
          <a:p>
            <a:pPr marL="342900" indent="-342900"/>
            <a:endParaRPr sz="2800" b="1" dirty="0">
              <a:solidFill>
                <a:srgbClr val="0000CC"/>
              </a:solidFill>
              <a:latin typeface="Arial" panose="020B0604020202020204" pitchFamily="34" charset="0"/>
            </a:endParaRPr>
          </a:p>
        </p:txBody>
      </p:sp>
      <p:sp>
        <p:nvSpPr>
          <p:cNvPr id="6" name="Rounded Rectangle 5"/>
          <p:cNvSpPr/>
          <p:nvPr/>
        </p:nvSpPr>
        <p:spPr>
          <a:xfrm>
            <a:off x="428596" y="4572008"/>
            <a:ext cx="7786742" cy="20717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dirty="0">
                <a:solidFill>
                  <a:srgbClr val="0000CC"/>
                </a:solidFill>
              </a:rPr>
              <a:t>Cải xanh có thể thu hoạch được sau 30 – 40 ngày (hoặc cao trên 15 cm); </a:t>
            </a:r>
          </a:p>
          <a:p>
            <a:pPr lvl="0" algn="just"/>
            <a:r>
              <a:rPr lang="vi-VN" sz="2400" dirty="0">
                <a:solidFill>
                  <a:srgbClr val="0000CC"/>
                </a:solidFill>
              </a:rPr>
              <a:t>không bị sâu, bệnh; lá cải còn nguyên vẹn, đều màu và có màu xanh đậm.</a:t>
            </a:r>
            <a:endParaRPr lang="vi-VN" sz="3200" dirty="0">
              <a:solidFill>
                <a:srgbClr val="0000CC"/>
              </a:solidFill>
              <a:latin typeface="Arial" pitchFamily="34" charset="0"/>
              <a:cs typeface="Arial" pitchFamily="34" charset="0"/>
            </a:endParaRPr>
          </a:p>
        </p:txBody>
      </p:sp>
      <p:pic>
        <p:nvPicPr>
          <p:cNvPr id="55298" name="Picture 2" descr="C:\Users\BeachNail\Pictures\cải 7.jfif"/>
          <p:cNvPicPr>
            <a:picLocks noChangeAspect="1" noChangeArrowheads="1"/>
          </p:cNvPicPr>
          <p:nvPr/>
        </p:nvPicPr>
        <p:blipFill>
          <a:blip r:embed="rId3"/>
          <a:srcRect/>
          <a:stretch>
            <a:fillRect/>
          </a:stretch>
        </p:blipFill>
        <p:spPr bwMode="auto">
          <a:xfrm>
            <a:off x="2428860" y="2285992"/>
            <a:ext cx="5357849" cy="2162123"/>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lang="en-US" sz="2800" dirty="0">
              <a:solidFill>
                <a:srgbClr val="0000CC"/>
              </a:solidFill>
            </a:endParaRPr>
          </a:p>
          <a:p>
            <a:pPr marL="342900" indent="-342900"/>
            <a:endParaRPr sz="2800" b="1" dirty="0">
              <a:solidFill>
                <a:srgbClr val="0000CC"/>
              </a:solidFill>
              <a:latin typeface="Arial" panose="020B0604020202020204" pitchFamily="34" charset="0"/>
            </a:endParaRPr>
          </a:p>
        </p:txBody>
      </p:sp>
      <p:sp>
        <p:nvSpPr>
          <p:cNvPr id="6" name="Rounded Rectangle 5"/>
          <p:cNvSpPr/>
          <p:nvPr/>
        </p:nvSpPr>
        <p:spPr>
          <a:xfrm>
            <a:off x="428596" y="4572008"/>
            <a:ext cx="7786742" cy="2071702"/>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FF0000"/>
                </a:solidFill>
              </a:rPr>
              <a:t>Em hãy liên hệ với quy trình trồng trọt để nêu được quy trình trồng cây cải xanh?</a:t>
            </a:r>
            <a:endParaRPr lang="vi-VN" sz="3200" dirty="0">
              <a:solidFill>
                <a:srgbClr val="FF0000"/>
              </a:solidFill>
              <a:latin typeface="Arial" pitchFamily="34" charset="0"/>
              <a:cs typeface="Arial" pitchFamily="34" charset="0"/>
            </a:endParaRPr>
          </a:p>
        </p:txBody>
      </p:sp>
      <p:pic>
        <p:nvPicPr>
          <p:cNvPr id="55298" name="Picture 2" descr="C:\Users\BeachNail\Pictures\cải 7.jfif"/>
          <p:cNvPicPr>
            <a:picLocks noChangeAspect="1" noChangeArrowheads="1"/>
          </p:cNvPicPr>
          <p:nvPr/>
        </p:nvPicPr>
        <p:blipFill>
          <a:blip r:embed="rId3"/>
          <a:srcRect/>
          <a:stretch>
            <a:fillRect/>
          </a:stretch>
        </p:blipFill>
        <p:spPr bwMode="auto">
          <a:xfrm>
            <a:off x="5286380" y="2214554"/>
            <a:ext cx="3540539" cy="2143139"/>
          </a:xfrm>
          <a:prstGeom prst="rect">
            <a:avLst/>
          </a:prstGeom>
          <a:noFill/>
        </p:spPr>
      </p:pic>
      <p:sp>
        <p:nvSpPr>
          <p:cNvPr id="8" name="Rectangle 7"/>
          <p:cNvSpPr/>
          <p:nvPr/>
        </p:nvSpPr>
        <p:spPr>
          <a:xfrm>
            <a:off x="285720" y="2285992"/>
            <a:ext cx="4643470" cy="200026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000" dirty="0">
                <a:solidFill>
                  <a:srgbClr val="6600FF"/>
                </a:solidFill>
                <a:latin typeface="Times New Roman" pitchFamily="18" charset="0"/>
                <a:cs typeface="Times New Roman" pitchFamily="18" charset="0"/>
              </a:rPr>
              <a:t>Quy trình trồng trọt gồm 5 bước:</a:t>
            </a:r>
          </a:p>
          <a:p>
            <a:pPr lvl="0" algn="just"/>
            <a:r>
              <a:rPr lang="vi-VN" sz="2000" dirty="0">
                <a:solidFill>
                  <a:srgbClr val="6600FF"/>
                </a:solidFill>
                <a:latin typeface="Times New Roman" pitchFamily="18" charset="0"/>
                <a:cs typeface="Times New Roman" pitchFamily="18" charset="0"/>
              </a:rPr>
              <a:t>+ Bước 1. Chuẩn bị đất trồng;</a:t>
            </a:r>
          </a:p>
          <a:p>
            <a:pPr lvl="0" algn="just"/>
            <a:r>
              <a:rPr lang="vi-VN" sz="2000" dirty="0">
                <a:solidFill>
                  <a:srgbClr val="6600FF"/>
                </a:solidFill>
                <a:latin typeface="Times New Roman" pitchFamily="18" charset="0"/>
                <a:cs typeface="Times New Roman" pitchFamily="18" charset="0"/>
              </a:rPr>
              <a:t>+ Bước 2. Chuẩn bị giống cây trồng;</a:t>
            </a:r>
          </a:p>
          <a:p>
            <a:pPr lvl="0" algn="just"/>
            <a:r>
              <a:rPr lang="vi-VN" sz="2000" dirty="0">
                <a:solidFill>
                  <a:srgbClr val="6600FF"/>
                </a:solidFill>
                <a:latin typeface="Times New Roman" pitchFamily="18" charset="0"/>
                <a:cs typeface="Times New Roman" pitchFamily="18" charset="0"/>
              </a:rPr>
              <a:t>+ Bước 3. Gieo trồng;</a:t>
            </a:r>
          </a:p>
          <a:p>
            <a:pPr lvl="0" algn="just"/>
            <a:r>
              <a:rPr lang="vi-VN" sz="2000" dirty="0">
                <a:solidFill>
                  <a:srgbClr val="6600FF"/>
                </a:solidFill>
                <a:latin typeface="Times New Roman" pitchFamily="18" charset="0"/>
                <a:cs typeface="Times New Roman" pitchFamily="18" charset="0"/>
              </a:rPr>
              <a:t>+ Bước 4. Chăm sóc cây;</a:t>
            </a:r>
          </a:p>
          <a:p>
            <a:pPr lvl="0" algn="just"/>
            <a:r>
              <a:rPr lang="vi-VN" sz="2000" dirty="0">
                <a:solidFill>
                  <a:srgbClr val="6600FF"/>
                </a:solidFill>
                <a:latin typeface="Times New Roman" pitchFamily="18" charset="0"/>
                <a:cs typeface="Times New Roman" pitchFamily="18" charset="0"/>
              </a:rPr>
              <a:t>+ Bước 5. Thu hoạch.</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sz="2800" b="1" dirty="0">
              <a:solidFill>
                <a:srgbClr val="0000CC"/>
              </a:solidFill>
              <a:latin typeface="Arial" panose="020B0604020202020204" pitchFamily="34" charset="0"/>
            </a:endParaRPr>
          </a:p>
        </p:txBody>
      </p:sp>
      <p:pic>
        <p:nvPicPr>
          <p:cNvPr id="58370" name="Picture 2" descr="C:\Users\BeachNail\Downloads\0cba145d318bf3d5aa9a.jpg"/>
          <p:cNvPicPr>
            <a:picLocks noChangeAspect="1" noChangeArrowheads="1"/>
          </p:cNvPicPr>
          <p:nvPr/>
        </p:nvPicPr>
        <p:blipFill>
          <a:blip r:embed="rId3"/>
          <a:srcRect/>
          <a:stretch>
            <a:fillRect/>
          </a:stretch>
        </p:blipFill>
        <p:spPr bwMode="auto">
          <a:xfrm>
            <a:off x="428596" y="1714488"/>
            <a:ext cx="7996256" cy="2518394"/>
          </a:xfrm>
          <a:prstGeom prst="rect">
            <a:avLst/>
          </a:prstGeom>
          <a:noFill/>
        </p:spPr>
      </p:pic>
      <p:pic>
        <p:nvPicPr>
          <p:cNvPr id="58371" name="Picture 3" descr="C:\Users\BeachNail\Downloads\4900bce399355b6b0224.jpg"/>
          <p:cNvPicPr>
            <a:picLocks noChangeAspect="1" noChangeArrowheads="1"/>
          </p:cNvPicPr>
          <p:nvPr/>
        </p:nvPicPr>
        <p:blipFill>
          <a:blip r:embed="rId4"/>
          <a:srcRect/>
          <a:stretch>
            <a:fillRect/>
          </a:stretch>
        </p:blipFill>
        <p:spPr bwMode="auto">
          <a:xfrm>
            <a:off x="285720" y="4225667"/>
            <a:ext cx="8072494" cy="2632333"/>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sz="2800" b="1" dirty="0">
              <a:solidFill>
                <a:srgbClr val="0000CC"/>
              </a:solidFill>
              <a:latin typeface="Arial" panose="020B0604020202020204" pitchFamily="34" charset="0"/>
            </a:endParaRPr>
          </a:p>
        </p:txBody>
      </p:sp>
      <p:pic>
        <p:nvPicPr>
          <p:cNvPr id="59394" name="Picture 2" descr="C:\Users\BeachNail\Downloads\4bc1e464c1b203ec5aa3.jpg"/>
          <p:cNvPicPr>
            <a:picLocks noChangeAspect="1" noChangeArrowheads="1"/>
          </p:cNvPicPr>
          <p:nvPr/>
        </p:nvPicPr>
        <p:blipFill>
          <a:blip r:embed="rId3"/>
          <a:srcRect/>
          <a:stretch>
            <a:fillRect/>
          </a:stretch>
        </p:blipFill>
        <p:spPr bwMode="auto">
          <a:xfrm>
            <a:off x="357158" y="1714488"/>
            <a:ext cx="8526036" cy="4857784"/>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82</TotalTime>
  <Words>795</Words>
  <Application>Microsoft Office PowerPoint</Application>
  <PresentationFormat>On-screen Show (4:3)</PresentationFormat>
  <Paragraphs>94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Watermark</vt:lpstr>
      <vt:lpstr>PowerPoint Presentation</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 I. Hướng dẫn trồng cây cải xanh 4. Thực hành </vt:lpstr>
      <vt:lpstr>Bài 5 – TRỒNG VÀ CHĂM SÓC CÂY CẢI XANH </vt:lpstr>
      <vt:lpstr>Bài 5 – TRỒNG VÀ CHĂM SÓC CÂY CẢI XANH II. LUYỆN TẬP </vt:lpstr>
      <vt:lpstr>Bài 5 – TRỒNG VÀ CHĂM SÓC CÂY CẢI XANH III. VẬN DỤNG </vt:lpstr>
      <vt:lpstr>PowerPoint Presentation</vt:lpstr>
    </vt:vector>
  </TitlesOfParts>
  <Manager>Du An-Mien Phi-STEM</Manager>
  <Company>Du An-Mien Phi-STEM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dc:description>Du An-Mien Phi-STEM</dc:description>
  <cp:lastModifiedBy>Nghiêm Xuân</cp:lastModifiedBy>
  <cp:revision>328</cp:revision>
  <dcterms:created xsi:type="dcterms:W3CDTF">2010-10-12T15:58:01Z</dcterms:created>
  <dcterms:modified xsi:type="dcterms:W3CDTF">2022-08-11T09:47:56Z</dcterms:modified>
  <cp:category>Du An-Mien Phi-STEM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42F6759DA7694BAF85F488BA83E06214</vt:lpwstr>
  </property>
  <property fmtid="{D5CDD505-2E9C-101B-9397-08002B2CF9AE}" pid="4" name="KSOProductBuildVer">
    <vt:lpwstr>1033-11.2.0.10382</vt:lpwstr>
  </property>
</Properties>
</file>