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Josefin Sans Regular" panose="020B0604020202020204" charset="0"/>
      <p:regular r:id="rId27"/>
    </p:embeddedFont>
    <p:embeddedFont>
      <p:font typeface="Muli Regular" panose="020B0604020202020204" charset="0"/>
      <p:regular r:id="rId28"/>
    </p:embeddedFont>
    <p:embeddedFont>
      <p:font typeface="Muli Regular Bold" panose="020B0604020202020204" charset="0"/>
      <p:regular r:id="rId29"/>
    </p:embeddedFont>
    <p:embeddedFont>
      <p:font typeface="Saira Black"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5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9.png"/><Relationship Id="rId18" Type="http://schemas.openxmlformats.org/officeDocument/2006/relationships/image" Target="../media/image63.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6.svg"/><Relationship Id="rId17" Type="http://schemas.openxmlformats.org/officeDocument/2006/relationships/image" Target="../media/image62.png"/><Relationship Id="rId2" Type="http://schemas.openxmlformats.org/officeDocument/2006/relationships/image" Target="../media/image37.png"/><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svg"/><Relationship Id="rId15" Type="http://schemas.openxmlformats.org/officeDocument/2006/relationships/image" Target="../media/image51.png"/><Relationship Id="rId10" Type="http://schemas.openxmlformats.org/officeDocument/2006/relationships/image" Target="../media/image27.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50.sv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9.png"/><Relationship Id="rId18" Type="http://schemas.openxmlformats.org/officeDocument/2006/relationships/image" Target="../media/image66.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6.svg"/><Relationship Id="rId17" Type="http://schemas.openxmlformats.org/officeDocument/2006/relationships/image" Target="../media/image65.png"/><Relationship Id="rId2" Type="http://schemas.openxmlformats.org/officeDocument/2006/relationships/image" Target="../media/image37.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svg"/><Relationship Id="rId15" Type="http://schemas.openxmlformats.org/officeDocument/2006/relationships/image" Target="../media/image51.png"/><Relationship Id="rId10" Type="http://schemas.openxmlformats.org/officeDocument/2006/relationships/image" Target="../media/image27.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50.sv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1.png"/><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1.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5.png"/><Relationship Id="rId7" Type="http://schemas.openxmlformats.org/officeDocument/2006/relationships/image" Target="../media/image6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1.png"/><Relationship Id="rId4" Type="http://schemas.openxmlformats.org/officeDocument/2006/relationships/image" Target="../media/image46.sv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1.png"/><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image" Target="../media/image45.png"/><Relationship Id="rId7" Type="http://schemas.openxmlformats.org/officeDocument/2006/relationships/image" Target="../media/image7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51.png"/><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51.png"/><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51.png"/><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2.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gif"/></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5.png"/><Relationship Id="rId7" Type="http://schemas.openxmlformats.org/officeDocument/2006/relationships/image" Target="../media/image7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51.png"/><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6.svg"/><Relationship Id="rId3" Type="http://schemas.openxmlformats.org/officeDocument/2006/relationships/image" Target="../media/image50.svg"/><Relationship Id="rId7" Type="http://schemas.openxmlformats.org/officeDocument/2006/relationships/image" Target="../media/image82.svg"/><Relationship Id="rId12"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4.svg"/><Relationship Id="rId5" Type="http://schemas.openxmlformats.org/officeDocument/2006/relationships/image" Target="../media/image80.sv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1.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svg"/><Relationship Id="rId5" Type="http://schemas.openxmlformats.org/officeDocument/2006/relationships/image" Target="../media/image8.svg"/><Relationship Id="rId15" Type="http://schemas.openxmlformats.org/officeDocument/2006/relationships/image" Target="../media/image33.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20.sv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2.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slideLayout" Target="../slideLayouts/slideLayout7.xml"/><Relationship Id="rId7" Type="http://schemas.openxmlformats.org/officeDocument/2006/relationships/image" Target="../media/image40.svg"/><Relationship Id="rId12" Type="http://schemas.openxmlformats.org/officeDocument/2006/relationships/image" Target="../media/image27.png"/><Relationship Id="rId17" Type="http://schemas.openxmlformats.org/officeDocument/2006/relationships/image" Target="../media/image49.png"/><Relationship Id="rId2" Type="http://schemas.openxmlformats.org/officeDocument/2006/relationships/video" Target="../media/media1.mp4"/><Relationship Id="rId16" Type="http://schemas.openxmlformats.org/officeDocument/2006/relationships/image" Target="../media/image48.svg"/><Relationship Id="rId20" Type="http://schemas.openxmlformats.org/officeDocument/2006/relationships/image" Target="../media/image52.png"/><Relationship Id="rId1" Type="http://schemas.microsoft.com/office/2007/relationships/media" Target="../media/media1.mp4"/><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7.png"/><Relationship Id="rId10" Type="http://schemas.openxmlformats.org/officeDocument/2006/relationships/image" Target="../media/image43.png"/><Relationship Id="rId19" Type="http://schemas.openxmlformats.org/officeDocument/2006/relationships/image" Target="../media/image51.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6.sv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4.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46.sv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46.sv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8.gif"/><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1.png"/><Relationship Id="rId4" Type="http://schemas.openxmlformats.org/officeDocument/2006/relationships/image" Target="../media/image46.sv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9.pn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6.svg"/><Relationship Id="rId17" Type="http://schemas.openxmlformats.org/officeDocument/2006/relationships/image" Target="../media/image60.png"/><Relationship Id="rId2" Type="http://schemas.openxmlformats.org/officeDocument/2006/relationships/image" Target="../media/image37.png"/><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svg"/><Relationship Id="rId15" Type="http://schemas.openxmlformats.org/officeDocument/2006/relationships/image" Target="../media/image51.png"/><Relationship Id="rId10" Type="http://schemas.openxmlformats.org/officeDocument/2006/relationships/image" Target="../media/image27.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169"/>
          <a:stretch>
            <a:fillRect/>
          </a:stretch>
        </p:blipFill>
        <p:spPr>
          <a:xfrm>
            <a:off x="-270074" y="6141445"/>
            <a:ext cx="2597548" cy="222369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438175" y="219499"/>
            <a:ext cx="3507784" cy="248733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3900"/>
          <a:stretch>
            <a:fillRect/>
          </a:stretch>
        </p:blipFill>
        <p:spPr>
          <a:xfrm rot="244735">
            <a:off x="14187221" y="3276018"/>
            <a:ext cx="1474078" cy="500188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5403"/>
          <a:stretch>
            <a:fillRect/>
          </a:stretch>
        </p:blipFill>
        <p:spPr>
          <a:xfrm>
            <a:off x="14564445" y="5077134"/>
            <a:ext cx="5008916" cy="435232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8765" b="35425"/>
          <a:stretch>
            <a:fillRect/>
          </a:stretch>
        </p:blipFill>
        <p:spPr>
          <a:xfrm rot="351354">
            <a:off x="17234152" y="5716778"/>
            <a:ext cx="1305486" cy="330608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9210" b="42364"/>
          <a:stretch>
            <a:fillRect/>
          </a:stretch>
        </p:blipFill>
        <p:spPr>
          <a:xfrm rot="-119311">
            <a:off x="10653874" y="5816296"/>
            <a:ext cx="1438700" cy="329893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863695" y="7361156"/>
            <a:ext cx="9401500" cy="4167332"/>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49921" y="2485409"/>
            <a:ext cx="3073946" cy="2179707"/>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23"/>
          <a:stretch>
            <a:fillRect/>
          </a:stretch>
        </p:blipFill>
        <p:spPr>
          <a:xfrm>
            <a:off x="11932310" y="3819410"/>
            <a:ext cx="2493823" cy="5731846"/>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15277" y="7023430"/>
            <a:ext cx="4214413" cy="4114800"/>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6892" y="9429454"/>
            <a:ext cx="7315200" cy="2649233"/>
          </a:xfrm>
          <a:prstGeom prst="rect">
            <a:avLst/>
          </a:prstGeom>
        </p:spPr>
      </p:pic>
      <p:sp>
        <p:nvSpPr>
          <p:cNvPr id="13" name="TextBox 13"/>
          <p:cNvSpPr txBox="1"/>
          <p:nvPr/>
        </p:nvSpPr>
        <p:spPr>
          <a:xfrm>
            <a:off x="1028700" y="1038225"/>
            <a:ext cx="7103166" cy="2409825"/>
          </a:xfrm>
          <a:prstGeom prst="rect">
            <a:avLst/>
          </a:prstGeom>
        </p:spPr>
        <p:txBody>
          <a:bodyPr lIns="0" tIns="0" rIns="0" bIns="0" rtlCol="0" anchor="t">
            <a:spAutoFit/>
          </a:bodyPr>
          <a:lstStyle/>
          <a:p>
            <a:pPr algn="ctr">
              <a:lnSpc>
                <a:spcPts val="9599"/>
              </a:lnSpc>
            </a:pPr>
            <a:r>
              <a:rPr lang="en-US" sz="7999">
                <a:solidFill>
                  <a:srgbClr val="004AAD"/>
                </a:solidFill>
                <a:latin typeface="Saira Black"/>
              </a:rPr>
              <a:t>CÔNG NGHỆ 7</a:t>
            </a:r>
          </a:p>
          <a:p>
            <a:pPr algn="ctr">
              <a:lnSpc>
                <a:spcPts val="9599"/>
              </a:lnSpc>
            </a:pPr>
            <a:r>
              <a:rPr lang="en-US" sz="7999">
                <a:solidFill>
                  <a:srgbClr val="004AAD"/>
                </a:solidFill>
                <a:latin typeface="Saira Black"/>
              </a:rPr>
              <a:t>CTST</a:t>
            </a:r>
          </a:p>
        </p:txBody>
      </p:sp>
      <p:sp>
        <p:nvSpPr>
          <p:cNvPr id="14" name="TextBox 14"/>
          <p:cNvSpPr txBox="1"/>
          <p:nvPr/>
        </p:nvSpPr>
        <p:spPr>
          <a:xfrm>
            <a:off x="5799483" y="3790835"/>
            <a:ext cx="2570436" cy="388620"/>
          </a:xfrm>
          <a:prstGeom prst="rect">
            <a:avLst/>
          </a:prstGeom>
        </p:spPr>
        <p:txBody>
          <a:bodyPr lIns="0" tIns="0" rIns="0" bIns="0" rtlCol="0" anchor="t">
            <a:spAutoFit/>
          </a:bodyPr>
          <a:lstStyle/>
          <a:p>
            <a:pPr>
              <a:lnSpc>
                <a:spcPts val="3120"/>
              </a:lnSpc>
            </a:pPr>
            <a:r>
              <a:rPr lang="en-US" sz="2400">
                <a:solidFill>
                  <a:srgbClr val="404040"/>
                </a:solidFill>
                <a:latin typeface="Muli Regular Bold"/>
              </a:rPr>
              <a:t>THẦY TRUNG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3684" y="9355799"/>
            <a:ext cx="733129" cy="7398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96597">
            <a:off x="2620557" y="9257136"/>
            <a:ext cx="991376" cy="139451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069">
            <a:off x="-398795" y="5803299"/>
            <a:ext cx="2630771" cy="477532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7372" y="9479840"/>
            <a:ext cx="610217" cy="615815"/>
          </a:xfrm>
          <a:prstGeom prst="rect">
            <a:avLst/>
          </a:prstGeom>
        </p:spPr>
      </p:pic>
      <p:pic>
        <p:nvPicPr>
          <p:cNvPr id="6" name="Picture 6"/>
          <p:cNvPicPr>
            <a:picLocks noChangeAspect="1"/>
          </p:cNvPicPr>
          <p:nvPr/>
        </p:nvPicPr>
        <p:blipFill>
          <a:blip r:embed="rId10"/>
          <a:srcRect/>
          <a:stretch>
            <a:fillRect/>
          </a:stretch>
        </p:blipFill>
        <p:spPr>
          <a:xfrm>
            <a:off x="3663294" y="0"/>
            <a:ext cx="9066594" cy="121487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301777">
            <a:off x="2477986" y="-553449"/>
            <a:ext cx="2049812" cy="204981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693297" y="5735290"/>
            <a:ext cx="1594703" cy="4521064"/>
          </a:xfrm>
          <a:prstGeom prst="rect">
            <a:avLst/>
          </a:prstGeom>
        </p:spPr>
      </p:pic>
      <p:pic>
        <p:nvPicPr>
          <p:cNvPr id="9" name="Picture 9"/>
          <p:cNvPicPr>
            <a:picLocks noChangeAspect="1"/>
          </p:cNvPicPr>
          <p:nvPr/>
        </p:nvPicPr>
        <p:blipFill>
          <a:blip r:embed="rId15"/>
          <a:srcRect/>
          <a:stretch>
            <a:fillRect/>
          </a:stretch>
        </p:blipFill>
        <p:spPr>
          <a:xfrm>
            <a:off x="14871333" y="-405725"/>
            <a:ext cx="3910960" cy="3241208"/>
          </a:xfrm>
          <a:prstGeom prst="rect">
            <a:avLst/>
          </a:prstGeom>
        </p:spPr>
      </p:pic>
      <p:pic>
        <p:nvPicPr>
          <p:cNvPr id="10" name="Picture 10"/>
          <p:cNvPicPr>
            <a:picLocks noChangeAspect="1"/>
          </p:cNvPicPr>
          <p:nvPr/>
        </p:nvPicPr>
        <p:blipFill>
          <a:blip r:embed="rId15"/>
          <a:srcRect/>
          <a:stretch>
            <a:fillRect/>
          </a:stretch>
        </p:blipFill>
        <p:spPr>
          <a:xfrm rot="-5400000">
            <a:off x="-1038890" y="-405725"/>
            <a:ext cx="3910960" cy="3241208"/>
          </a:xfrm>
          <a:prstGeom prst="rect">
            <a:avLst/>
          </a:prstGeom>
        </p:spPr>
      </p:pic>
      <p:pic>
        <p:nvPicPr>
          <p:cNvPr id="11" name="Picture 11"/>
          <p:cNvPicPr>
            <a:picLocks noChangeAspect="1"/>
          </p:cNvPicPr>
          <p:nvPr/>
        </p:nvPicPr>
        <p:blipFill>
          <a:blip r:embed="rId16"/>
          <a:srcRect/>
          <a:stretch>
            <a:fillRect/>
          </a:stretch>
        </p:blipFill>
        <p:spPr>
          <a:xfrm>
            <a:off x="4834085" y="3570919"/>
            <a:ext cx="8749482" cy="6685435"/>
          </a:xfrm>
          <a:prstGeom prst="rect">
            <a:avLst/>
          </a:prstGeom>
        </p:spPr>
      </p:pic>
      <p:pic>
        <p:nvPicPr>
          <p:cNvPr id="12"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453751" y="3765783"/>
            <a:ext cx="2006497" cy="2126090"/>
          </a:xfrm>
          <a:prstGeom prst="rect">
            <a:avLst/>
          </a:prstGeom>
        </p:spPr>
      </p:pic>
      <p:sp>
        <p:nvSpPr>
          <p:cNvPr id="13" name="TextBox 13"/>
          <p:cNvSpPr txBox="1"/>
          <p:nvPr/>
        </p:nvSpPr>
        <p:spPr>
          <a:xfrm>
            <a:off x="1121033" y="1802650"/>
            <a:ext cx="447526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I-KHÁI NIỆM GIÂM CÀNH</a:t>
            </a:r>
          </a:p>
        </p:txBody>
      </p:sp>
      <p:sp>
        <p:nvSpPr>
          <p:cNvPr id="14" name="TextBox 14"/>
          <p:cNvSpPr txBox="1"/>
          <p:nvPr/>
        </p:nvSpPr>
        <p:spPr>
          <a:xfrm>
            <a:off x="149749" y="2259850"/>
            <a:ext cx="16093684" cy="914400"/>
          </a:xfrm>
          <a:prstGeom prst="rect">
            <a:avLst/>
          </a:prstGeom>
        </p:spPr>
        <p:txBody>
          <a:bodyPr lIns="0" tIns="0" rIns="0" bIns="0" rtlCol="0" anchor="t">
            <a:spAutoFit/>
          </a:bodyPr>
          <a:lstStyle/>
          <a:p>
            <a:pPr algn="ctr">
              <a:lnSpc>
                <a:spcPts val="3600"/>
              </a:lnSpc>
            </a:pPr>
            <a:r>
              <a:rPr lang="en-US" sz="3000">
                <a:solidFill>
                  <a:srgbClr val="FF1616"/>
                </a:solidFill>
                <a:latin typeface="Saira Black"/>
              </a:rPr>
              <a:t>II- QUY TRÌNH NHÂN GIỐNG CÂY TRỒNG BẰNG PHƯƠNG PHÁP GIÂM CÀNH </a:t>
            </a:r>
          </a:p>
          <a:p>
            <a:pPr algn="ctr">
              <a:lnSpc>
                <a:spcPts val="3600"/>
              </a:lnSpc>
              <a:spcBef>
                <a:spcPct val="0"/>
              </a:spcBef>
            </a:pPr>
            <a:endParaRPr lang="en-US" sz="3000">
              <a:solidFill>
                <a:srgbClr val="FF1616"/>
              </a:solidFill>
              <a:latin typeface="Saira Black"/>
            </a:endParaRPr>
          </a:p>
        </p:txBody>
      </p:sp>
      <p:sp>
        <p:nvSpPr>
          <p:cNvPr id="15" name="TextBox 15"/>
          <p:cNvSpPr txBox="1"/>
          <p:nvPr/>
        </p:nvSpPr>
        <p:spPr>
          <a:xfrm>
            <a:off x="748605" y="2940887"/>
            <a:ext cx="16510695" cy="476250"/>
          </a:xfrm>
          <a:prstGeom prst="rect">
            <a:avLst/>
          </a:prstGeom>
        </p:spPr>
        <p:txBody>
          <a:bodyPr lIns="0" tIns="0" rIns="0" bIns="0" rtlCol="0" anchor="t">
            <a:spAutoFit/>
          </a:bodyPr>
          <a:lstStyle/>
          <a:p>
            <a:pPr algn="ctr">
              <a:lnSpc>
                <a:spcPts val="3840"/>
              </a:lnSpc>
              <a:spcBef>
                <a:spcPct val="0"/>
              </a:spcBef>
            </a:pPr>
            <a:r>
              <a:rPr lang="en-US" sz="3200">
                <a:solidFill>
                  <a:srgbClr val="004AAD"/>
                </a:solidFill>
                <a:latin typeface="Saira Black"/>
              </a:rPr>
              <a:t>LÀM VIỆC THEO CẶP: SẮP XẾP CÁC BƯỚC GIÂM CÀNH THÀNH QUY TRÌNH HOÀN CHỈNH</a:t>
            </a:r>
          </a:p>
        </p:txBody>
      </p:sp>
      <p:sp>
        <p:nvSpPr>
          <p:cNvPr id="16" name="TextBox 16"/>
          <p:cNvSpPr txBox="1"/>
          <p:nvPr/>
        </p:nvSpPr>
        <p:spPr>
          <a:xfrm>
            <a:off x="14871333" y="6244297"/>
            <a:ext cx="1327100" cy="457200"/>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Saira Black"/>
              </a:rPr>
              <a:t>2 PHÚT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3684" y="9355799"/>
            <a:ext cx="733129" cy="7398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96597">
            <a:off x="2620557" y="9257136"/>
            <a:ext cx="991376" cy="139451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069">
            <a:off x="-398795" y="5803299"/>
            <a:ext cx="2630771" cy="477532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7372" y="9479840"/>
            <a:ext cx="610217" cy="615815"/>
          </a:xfrm>
          <a:prstGeom prst="rect">
            <a:avLst/>
          </a:prstGeom>
        </p:spPr>
      </p:pic>
      <p:pic>
        <p:nvPicPr>
          <p:cNvPr id="6" name="Picture 6"/>
          <p:cNvPicPr>
            <a:picLocks noChangeAspect="1"/>
          </p:cNvPicPr>
          <p:nvPr/>
        </p:nvPicPr>
        <p:blipFill>
          <a:blip r:embed="rId10"/>
          <a:srcRect/>
          <a:stretch>
            <a:fillRect/>
          </a:stretch>
        </p:blipFill>
        <p:spPr>
          <a:xfrm>
            <a:off x="3663294" y="0"/>
            <a:ext cx="9066594" cy="121487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301777">
            <a:off x="2477986" y="-553449"/>
            <a:ext cx="2049812" cy="204981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693297" y="5735290"/>
            <a:ext cx="1594703" cy="4521064"/>
          </a:xfrm>
          <a:prstGeom prst="rect">
            <a:avLst/>
          </a:prstGeom>
        </p:spPr>
      </p:pic>
      <p:pic>
        <p:nvPicPr>
          <p:cNvPr id="9" name="Picture 9"/>
          <p:cNvPicPr>
            <a:picLocks noChangeAspect="1"/>
          </p:cNvPicPr>
          <p:nvPr/>
        </p:nvPicPr>
        <p:blipFill>
          <a:blip r:embed="rId15"/>
          <a:srcRect/>
          <a:stretch>
            <a:fillRect/>
          </a:stretch>
        </p:blipFill>
        <p:spPr>
          <a:xfrm>
            <a:off x="14871333" y="-405725"/>
            <a:ext cx="3910960" cy="3241208"/>
          </a:xfrm>
          <a:prstGeom prst="rect">
            <a:avLst/>
          </a:prstGeom>
        </p:spPr>
      </p:pic>
      <p:pic>
        <p:nvPicPr>
          <p:cNvPr id="10" name="Picture 10"/>
          <p:cNvPicPr>
            <a:picLocks noChangeAspect="1"/>
          </p:cNvPicPr>
          <p:nvPr/>
        </p:nvPicPr>
        <p:blipFill>
          <a:blip r:embed="rId15"/>
          <a:srcRect/>
          <a:stretch>
            <a:fillRect/>
          </a:stretch>
        </p:blipFill>
        <p:spPr>
          <a:xfrm rot="-5400000">
            <a:off x="-1038890" y="-405725"/>
            <a:ext cx="3910960" cy="3241208"/>
          </a:xfrm>
          <a:prstGeom prst="rect">
            <a:avLst/>
          </a:prstGeom>
        </p:spPr>
      </p:pic>
      <p:pic>
        <p:nvPicPr>
          <p:cNvPr id="11" name="Picture 11"/>
          <p:cNvPicPr>
            <a:picLocks noChangeAspect="1"/>
          </p:cNvPicPr>
          <p:nvPr/>
        </p:nvPicPr>
        <p:blipFill>
          <a:blip r:embed="rId16"/>
          <a:srcRect/>
          <a:stretch>
            <a:fillRect/>
          </a:stretch>
        </p:blipFill>
        <p:spPr>
          <a:xfrm>
            <a:off x="4456736" y="3450956"/>
            <a:ext cx="9374528" cy="6644699"/>
          </a:xfrm>
          <a:prstGeom prst="rect">
            <a:avLst/>
          </a:prstGeom>
        </p:spPr>
      </p:pic>
      <p:pic>
        <p:nvPicPr>
          <p:cNvPr id="12"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048080" y="4784453"/>
            <a:ext cx="2412169" cy="2438774"/>
          </a:xfrm>
          <a:prstGeom prst="rect">
            <a:avLst/>
          </a:prstGeom>
        </p:spPr>
      </p:pic>
      <p:sp>
        <p:nvSpPr>
          <p:cNvPr id="13" name="TextBox 13"/>
          <p:cNvSpPr txBox="1"/>
          <p:nvPr/>
        </p:nvSpPr>
        <p:spPr>
          <a:xfrm>
            <a:off x="1121033" y="1802650"/>
            <a:ext cx="447526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I-KHÁI NIỆM GIÂM CÀNH</a:t>
            </a:r>
          </a:p>
        </p:txBody>
      </p:sp>
      <p:sp>
        <p:nvSpPr>
          <p:cNvPr id="14" name="TextBox 14"/>
          <p:cNvSpPr txBox="1"/>
          <p:nvPr/>
        </p:nvSpPr>
        <p:spPr>
          <a:xfrm>
            <a:off x="149749" y="2259850"/>
            <a:ext cx="16093684" cy="914400"/>
          </a:xfrm>
          <a:prstGeom prst="rect">
            <a:avLst/>
          </a:prstGeom>
        </p:spPr>
        <p:txBody>
          <a:bodyPr lIns="0" tIns="0" rIns="0" bIns="0" rtlCol="0" anchor="t">
            <a:spAutoFit/>
          </a:bodyPr>
          <a:lstStyle/>
          <a:p>
            <a:pPr algn="ctr">
              <a:lnSpc>
                <a:spcPts val="3600"/>
              </a:lnSpc>
            </a:pPr>
            <a:r>
              <a:rPr lang="en-US" sz="3000">
                <a:solidFill>
                  <a:srgbClr val="FF1616"/>
                </a:solidFill>
                <a:latin typeface="Saira Black"/>
              </a:rPr>
              <a:t>II- QUY TRÌNH NHÂN GIỐNG CÂY TRỒNG BẰNG PHƯƠNG PHÁP GIÂM CÀNH </a:t>
            </a:r>
          </a:p>
          <a:p>
            <a:pPr algn="ctr">
              <a:lnSpc>
                <a:spcPts val="3600"/>
              </a:lnSpc>
              <a:spcBef>
                <a:spcPct val="0"/>
              </a:spcBef>
            </a:pPr>
            <a:endParaRPr lang="en-US" sz="3000">
              <a:solidFill>
                <a:srgbClr val="FF1616"/>
              </a:solidFill>
              <a:latin typeface="Saira Black"/>
            </a:endParaRPr>
          </a:p>
        </p:txBody>
      </p:sp>
      <p:sp>
        <p:nvSpPr>
          <p:cNvPr id="15" name="TextBox 15"/>
          <p:cNvSpPr txBox="1"/>
          <p:nvPr/>
        </p:nvSpPr>
        <p:spPr>
          <a:xfrm>
            <a:off x="7323311" y="2940887"/>
            <a:ext cx="3361283" cy="476250"/>
          </a:xfrm>
          <a:prstGeom prst="rect">
            <a:avLst/>
          </a:prstGeom>
        </p:spPr>
        <p:txBody>
          <a:bodyPr lIns="0" tIns="0" rIns="0" bIns="0" rtlCol="0" anchor="t">
            <a:spAutoFit/>
          </a:bodyPr>
          <a:lstStyle/>
          <a:p>
            <a:pPr algn="ctr">
              <a:lnSpc>
                <a:spcPts val="3840"/>
              </a:lnSpc>
              <a:spcBef>
                <a:spcPct val="0"/>
              </a:spcBef>
            </a:pPr>
            <a:r>
              <a:rPr lang="en-US" sz="3200">
                <a:solidFill>
                  <a:srgbClr val="004AAD"/>
                </a:solidFill>
                <a:latin typeface="Saira Black"/>
              </a:rPr>
              <a:t>QUY TRÌNH ĐÚNG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63294" y="0"/>
            <a:ext cx="9066594" cy="121487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1777">
            <a:off x="2477986" y="-553449"/>
            <a:ext cx="2049812" cy="2049812"/>
          </a:xfrm>
          <a:prstGeom prst="rect">
            <a:avLst/>
          </a:prstGeom>
        </p:spPr>
      </p:pic>
      <p:pic>
        <p:nvPicPr>
          <p:cNvPr id="4" name="Picture 4"/>
          <p:cNvPicPr>
            <a:picLocks noChangeAspect="1"/>
          </p:cNvPicPr>
          <p:nvPr/>
        </p:nvPicPr>
        <p:blipFill>
          <a:blip r:embed="rId5"/>
          <a:srcRect/>
          <a:stretch>
            <a:fillRect/>
          </a:stretch>
        </p:blipFill>
        <p:spPr>
          <a:xfrm>
            <a:off x="14871333" y="-405725"/>
            <a:ext cx="3910960" cy="3241208"/>
          </a:xfrm>
          <a:prstGeom prst="rect">
            <a:avLst/>
          </a:prstGeom>
        </p:spPr>
      </p:pic>
      <p:pic>
        <p:nvPicPr>
          <p:cNvPr id="5" name="Picture 5"/>
          <p:cNvPicPr>
            <a:picLocks noChangeAspect="1"/>
          </p:cNvPicPr>
          <p:nvPr/>
        </p:nvPicPr>
        <p:blipFill>
          <a:blip r:embed="rId5"/>
          <a:srcRect/>
          <a:stretch>
            <a:fillRect/>
          </a:stretch>
        </p:blipFill>
        <p:spPr>
          <a:xfrm rot="-5400000">
            <a:off x="-1038890" y="-405725"/>
            <a:ext cx="3910960" cy="3241208"/>
          </a:xfrm>
          <a:prstGeom prst="rect">
            <a:avLst/>
          </a:prstGeom>
        </p:spPr>
      </p:pic>
      <p:pic>
        <p:nvPicPr>
          <p:cNvPr id="6" name="Picture 6"/>
          <p:cNvPicPr>
            <a:picLocks noChangeAspect="1"/>
          </p:cNvPicPr>
          <p:nvPr/>
        </p:nvPicPr>
        <p:blipFill>
          <a:blip r:embed="rId6"/>
          <a:srcRect/>
          <a:stretch>
            <a:fillRect/>
          </a:stretch>
        </p:blipFill>
        <p:spPr>
          <a:xfrm>
            <a:off x="635817" y="3028450"/>
            <a:ext cx="9374528" cy="6644699"/>
          </a:xfrm>
          <a:prstGeom prst="rect">
            <a:avLst/>
          </a:prstGeom>
        </p:spPr>
      </p:pic>
      <p:sp>
        <p:nvSpPr>
          <p:cNvPr id="7" name="TextBox 7"/>
          <p:cNvSpPr txBox="1"/>
          <p:nvPr/>
        </p:nvSpPr>
        <p:spPr>
          <a:xfrm>
            <a:off x="1121033" y="1802650"/>
            <a:ext cx="447526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I-KHÁI NIỆM GIÂM CÀNH</a:t>
            </a:r>
          </a:p>
        </p:txBody>
      </p:sp>
      <p:sp>
        <p:nvSpPr>
          <p:cNvPr id="8" name="TextBox 8"/>
          <p:cNvSpPr txBox="1"/>
          <p:nvPr/>
        </p:nvSpPr>
        <p:spPr>
          <a:xfrm>
            <a:off x="149749" y="2259850"/>
            <a:ext cx="16093684" cy="914400"/>
          </a:xfrm>
          <a:prstGeom prst="rect">
            <a:avLst/>
          </a:prstGeom>
        </p:spPr>
        <p:txBody>
          <a:bodyPr lIns="0" tIns="0" rIns="0" bIns="0" rtlCol="0" anchor="t">
            <a:spAutoFit/>
          </a:bodyPr>
          <a:lstStyle/>
          <a:p>
            <a:pPr algn="ctr">
              <a:lnSpc>
                <a:spcPts val="3600"/>
              </a:lnSpc>
            </a:pPr>
            <a:r>
              <a:rPr lang="en-US" sz="3000">
                <a:solidFill>
                  <a:srgbClr val="FF1616"/>
                </a:solidFill>
                <a:latin typeface="Saira Black"/>
              </a:rPr>
              <a:t>II- QUY TRÌNH NHÂN GIỐNG CÂY TRỒNG BẰNG PHƯƠNG PHÁP GIÂM CÀNH </a:t>
            </a:r>
          </a:p>
          <a:p>
            <a:pPr algn="ctr">
              <a:lnSpc>
                <a:spcPts val="3600"/>
              </a:lnSpc>
              <a:spcBef>
                <a:spcPct val="0"/>
              </a:spcBef>
            </a:pPr>
            <a:endParaRPr lang="en-US" sz="3000">
              <a:solidFill>
                <a:srgbClr val="FF1616"/>
              </a:solidFill>
              <a:latin typeface="Saira Black"/>
            </a:endParaRPr>
          </a:p>
        </p:txBody>
      </p:sp>
      <p:sp>
        <p:nvSpPr>
          <p:cNvPr id="9" name="TextBox 9"/>
          <p:cNvSpPr txBox="1"/>
          <p:nvPr/>
        </p:nvSpPr>
        <p:spPr>
          <a:xfrm>
            <a:off x="10679990" y="4000500"/>
            <a:ext cx="6755865" cy="2428875"/>
          </a:xfrm>
          <a:prstGeom prst="rect">
            <a:avLst/>
          </a:prstGeom>
        </p:spPr>
        <p:txBody>
          <a:bodyPr lIns="0" tIns="0" rIns="0" bIns="0" rtlCol="0" anchor="t">
            <a:spAutoFit/>
          </a:bodyPr>
          <a:lstStyle/>
          <a:p>
            <a:pPr>
              <a:lnSpc>
                <a:spcPts val="3840"/>
              </a:lnSpc>
              <a:spcBef>
                <a:spcPct val="0"/>
              </a:spcBef>
            </a:pPr>
            <a:r>
              <a:rPr lang="en-US" sz="3200">
                <a:solidFill>
                  <a:srgbClr val="004AAD"/>
                </a:solidFill>
                <a:latin typeface="Josefin Sans Regular"/>
              </a:rPr>
              <a:t>+ Vì sao đoạn cành giâm nên cắt vát và tỉa bớt lá?</a:t>
            </a:r>
          </a:p>
          <a:p>
            <a:pPr>
              <a:lnSpc>
                <a:spcPts val="3840"/>
              </a:lnSpc>
              <a:spcBef>
                <a:spcPct val="0"/>
              </a:spcBef>
            </a:pPr>
            <a:r>
              <a:rPr lang="en-US" sz="3200">
                <a:solidFill>
                  <a:srgbClr val="004AAD"/>
                </a:solidFill>
                <a:latin typeface="Josefin Sans Regular"/>
              </a:rPr>
              <a:t>+ Cho biết ưu điểm và nhược điểm của từng cách cắm cành giâm vào giá thể?</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63294" y="0"/>
            <a:ext cx="9066594" cy="121487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1777">
            <a:off x="2477986" y="-553449"/>
            <a:ext cx="2049812" cy="2049812"/>
          </a:xfrm>
          <a:prstGeom prst="rect">
            <a:avLst/>
          </a:prstGeom>
        </p:spPr>
      </p:pic>
      <p:pic>
        <p:nvPicPr>
          <p:cNvPr id="4" name="Picture 4"/>
          <p:cNvPicPr>
            <a:picLocks noChangeAspect="1"/>
          </p:cNvPicPr>
          <p:nvPr/>
        </p:nvPicPr>
        <p:blipFill>
          <a:blip r:embed="rId5"/>
          <a:srcRect/>
          <a:stretch>
            <a:fillRect/>
          </a:stretch>
        </p:blipFill>
        <p:spPr>
          <a:xfrm>
            <a:off x="14871333" y="-405725"/>
            <a:ext cx="3910960" cy="3241208"/>
          </a:xfrm>
          <a:prstGeom prst="rect">
            <a:avLst/>
          </a:prstGeom>
        </p:spPr>
      </p:pic>
      <p:pic>
        <p:nvPicPr>
          <p:cNvPr id="5" name="Picture 5"/>
          <p:cNvPicPr>
            <a:picLocks noChangeAspect="1"/>
          </p:cNvPicPr>
          <p:nvPr/>
        </p:nvPicPr>
        <p:blipFill>
          <a:blip r:embed="rId5"/>
          <a:srcRect/>
          <a:stretch>
            <a:fillRect/>
          </a:stretch>
        </p:blipFill>
        <p:spPr>
          <a:xfrm rot="-5400000">
            <a:off x="-1038890" y="-405725"/>
            <a:ext cx="3910960" cy="3241208"/>
          </a:xfrm>
          <a:prstGeom prst="rect">
            <a:avLst/>
          </a:prstGeom>
        </p:spPr>
      </p:pic>
      <p:pic>
        <p:nvPicPr>
          <p:cNvPr id="6" name="Picture 6"/>
          <p:cNvPicPr>
            <a:picLocks noChangeAspect="1"/>
          </p:cNvPicPr>
          <p:nvPr/>
        </p:nvPicPr>
        <p:blipFill>
          <a:blip r:embed="rId6"/>
          <a:srcRect/>
          <a:stretch>
            <a:fillRect/>
          </a:stretch>
        </p:blipFill>
        <p:spPr>
          <a:xfrm>
            <a:off x="635817" y="3028450"/>
            <a:ext cx="9374528" cy="6644699"/>
          </a:xfrm>
          <a:prstGeom prst="rect">
            <a:avLst/>
          </a:prstGeom>
        </p:spPr>
      </p:pic>
      <p:pic>
        <p:nvPicPr>
          <p:cNvPr id="7" name="Picture 7"/>
          <p:cNvPicPr>
            <a:picLocks noChangeAspect="1"/>
          </p:cNvPicPr>
          <p:nvPr/>
        </p:nvPicPr>
        <p:blipFill>
          <a:blip r:embed="rId7"/>
          <a:srcRect/>
          <a:stretch>
            <a:fillRect/>
          </a:stretch>
        </p:blipFill>
        <p:spPr>
          <a:xfrm>
            <a:off x="10320608" y="3743714"/>
            <a:ext cx="6938692" cy="4259395"/>
          </a:xfrm>
          <a:prstGeom prst="rect">
            <a:avLst/>
          </a:prstGeom>
        </p:spPr>
      </p:pic>
      <p:sp>
        <p:nvSpPr>
          <p:cNvPr id="8" name="TextBox 8"/>
          <p:cNvSpPr txBox="1"/>
          <p:nvPr/>
        </p:nvSpPr>
        <p:spPr>
          <a:xfrm>
            <a:off x="1121033" y="1802650"/>
            <a:ext cx="447526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I-KHÁI NIỆM GIÂM CÀNH</a:t>
            </a:r>
          </a:p>
        </p:txBody>
      </p:sp>
      <p:sp>
        <p:nvSpPr>
          <p:cNvPr id="9" name="TextBox 9"/>
          <p:cNvSpPr txBox="1"/>
          <p:nvPr/>
        </p:nvSpPr>
        <p:spPr>
          <a:xfrm>
            <a:off x="149749" y="2259850"/>
            <a:ext cx="16093684" cy="914400"/>
          </a:xfrm>
          <a:prstGeom prst="rect">
            <a:avLst/>
          </a:prstGeom>
        </p:spPr>
        <p:txBody>
          <a:bodyPr lIns="0" tIns="0" rIns="0" bIns="0" rtlCol="0" anchor="t">
            <a:spAutoFit/>
          </a:bodyPr>
          <a:lstStyle/>
          <a:p>
            <a:pPr algn="ctr">
              <a:lnSpc>
                <a:spcPts val="3600"/>
              </a:lnSpc>
            </a:pPr>
            <a:r>
              <a:rPr lang="en-US" sz="3000">
                <a:solidFill>
                  <a:srgbClr val="FF1616"/>
                </a:solidFill>
                <a:latin typeface="Saira Black"/>
              </a:rPr>
              <a:t>II- QUY TRÌNH NHÂN GIỐNG CÂY TRỒNG BẰNG PHƯƠNG PHÁP GIÂM CÀNH </a:t>
            </a:r>
          </a:p>
          <a:p>
            <a:pPr algn="ctr">
              <a:lnSpc>
                <a:spcPts val="3600"/>
              </a:lnSpc>
              <a:spcBef>
                <a:spcPct val="0"/>
              </a:spcBef>
            </a:pPr>
            <a:endParaRPr lang="en-US" sz="3000">
              <a:solidFill>
                <a:srgbClr val="FF1616"/>
              </a:solidFill>
              <a:latin typeface="Saira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63294" y="0"/>
            <a:ext cx="9066594" cy="121487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1777">
            <a:off x="2477986" y="-553449"/>
            <a:ext cx="2049812" cy="2049812"/>
          </a:xfrm>
          <a:prstGeom prst="rect">
            <a:avLst/>
          </a:prstGeom>
        </p:spPr>
      </p:pic>
      <p:pic>
        <p:nvPicPr>
          <p:cNvPr id="4" name="Picture 4"/>
          <p:cNvPicPr>
            <a:picLocks noChangeAspect="1"/>
          </p:cNvPicPr>
          <p:nvPr/>
        </p:nvPicPr>
        <p:blipFill>
          <a:blip r:embed="rId5"/>
          <a:srcRect/>
          <a:stretch>
            <a:fillRect/>
          </a:stretch>
        </p:blipFill>
        <p:spPr>
          <a:xfrm>
            <a:off x="14871333" y="-405725"/>
            <a:ext cx="3910960" cy="3241208"/>
          </a:xfrm>
          <a:prstGeom prst="rect">
            <a:avLst/>
          </a:prstGeom>
        </p:spPr>
      </p:pic>
      <p:pic>
        <p:nvPicPr>
          <p:cNvPr id="5" name="Picture 5"/>
          <p:cNvPicPr>
            <a:picLocks noChangeAspect="1"/>
          </p:cNvPicPr>
          <p:nvPr/>
        </p:nvPicPr>
        <p:blipFill>
          <a:blip r:embed="rId5"/>
          <a:srcRect/>
          <a:stretch>
            <a:fillRect/>
          </a:stretch>
        </p:blipFill>
        <p:spPr>
          <a:xfrm rot="-5400000">
            <a:off x="-1038890" y="-405725"/>
            <a:ext cx="3910960" cy="3241208"/>
          </a:xfrm>
          <a:prstGeom prst="rect">
            <a:avLst/>
          </a:prstGeom>
        </p:spPr>
      </p:pic>
      <p:pic>
        <p:nvPicPr>
          <p:cNvPr id="6" name="Picture 6"/>
          <p:cNvPicPr>
            <a:picLocks noChangeAspect="1"/>
          </p:cNvPicPr>
          <p:nvPr/>
        </p:nvPicPr>
        <p:blipFill>
          <a:blip r:embed="rId6"/>
          <a:srcRect/>
          <a:stretch>
            <a:fillRect/>
          </a:stretch>
        </p:blipFill>
        <p:spPr>
          <a:xfrm>
            <a:off x="635817" y="3028450"/>
            <a:ext cx="9374528" cy="6644699"/>
          </a:xfrm>
          <a:prstGeom prst="rect">
            <a:avLst/>
          </a:prstGeom>
        </p:spPr>
      </p:pic>
      <p:pic>
        <p:nvPicPr>
          <p:cNvPr id="7" name="Picture 7"/>
          <p:cNvPicPr>
            <a:picLocks noChangeAspect="1"/>
          </p:cNvPicPr>
          <p:nvPr/>
        </p:nvPicPr>
        <p:blipFill>
          <a:blip r:embed="rId7"/>
          <a:srcRect/>
          <a:stretch>
            <a:fillRect/>
          </a:stretch>
        </p:blipFill>
        <p:spPr>
          <a:xfrm>
            <a:off x="10290814" y="3174250"/>
            <a:ext cx="7494954" cy="1554747"/>
          </a:xfrm>
          <a:prstGeom prst="rect">
            <a:avLst/>
          </a:prstGeom>
        </p:spPr>
      </p:pic>
      <p:pic>
        <p:nvPicPr>
          <p:cNvPr id="8" name="Picture 8"/>
          <p:cNvPicPr>
            <a:picLocks noChangeAspect="1"/>
          </p:cNvPicPr>
          <p:nvPr/>
        </p:nvPicPr>
        <p:blipFill>
          <a:blip r:embed="rId8"/>
          <a:srcRect/>
          <a:stretch>
            <a:fillRect/>
          </a:stretch>
        </p:blipFill>
        <p:spPr>
          <a:xfrm>
            <a:off x="10494599" y="4728997"/>
            <a:ext cx="7291169" cy="2318968"/>
          </a:xfrm>
          <a:prstGeom prst="rect">
            <a:avLst/>
          </a:prstGeom>
        </p:spPr>
      </p:pic>
      <p:sp>
        <p:nvSpPr>
          <p:cNvPr id="9" name="TextBox 9"/>
          <p:cNvSpPr txBox="1"/>
          <p:nvPr/>
        </p:nvSpPr>
        <p:spPr>
          <a:xfrm>
            <a:off x="1121033" y="1802650"/>
            <a:ext cx="447526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I-KHÁI NIỆM GIÂM CÀNH</a:t>
            </a:r>
          </a:p>
        </p:txBody>
      </p:sp>
      <p:sp>
        <p:nvSpPr>
          <p:cNvPr id="10" name="TextBox 10"/>
          <p:cNvSpPr txBox="1"/>
          <p:nvPr/>
        </p:nvSpPr>
        <p:spPr>
          <a:xfrm>
            <a:off x="149749" y="2259850"/>
            <a:ext cx="16093684" cy="914400"/>
          </a:xfrm>
          <a:prstGeom prst="rect">
            <a:avLst/>
          </a:prstGeom>
        </p:spPr>
        <p:txBody>
          <a:bodyPr lIns="0" tIns="0" rIns="0" bIns="0" rtlCol="0" anchor="t">
            <a:spAutoFit/>
          </a:bodyPr>
          <a:lstStyle/>
          <a:p>
            <a:pPr algn="ctr">
              <a:lnSpc>
                <a:spcPts val="3600"/>
              </a:lnSpc>
            </a:pPr>
            <a:r>
              <a:rPr lang="en-US" sz="3000">
                <a:solidFill>
                  <a:srgbClr val="FF1616"/>
                </a:solidFill>
                <a:latin typeface="Saira Black"/>
              </a:rPr>
              <a:t>II- QUY TRÌNH NHÂN GIỐNG CÂY TRỒNG BẰNG PHƯƠNG PHÁP GIÂM CÀNH </a:t>
            </a:r>
          </a:p>
          <a:p>
            <a:pPr algn="ctr">
              <a:lnSpc>
                <a:spcPts val="3600"/>
              </a:lnSpc>
              <a:spcBef>
                <a:spcPct val="0"/>
              </a:spcBef>
            </a:pPr>
            <a:endParaRPr lang="en-US" sz="3000">
              <a:solidFill>
                <a:srgbClr val="FF1616"/>
              </a:solidFill>
              <a:latin typeface="Saira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63294" y="0"/>
            <a:ext cx="9066594" cy="121487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1777">
            <a:off x="2477986" y="-553449"/>
            <a:ext cx="2049812" cy="2049812"/>
          </a:xfrm>
          <a:prstGeom prst="rect">
            <a:avLst/>
          </a:prstGeom>
        </p:spPr>
      </p:pic>
      <p:pic>
        <p:nvPicPr>
          <p:cNvPr id="4" name="Picture 4"/>
          <p:cNvPicPr>
            <a:picLocks noChangeAspect="1"/>
          </p:cNvPicPr>
          <p:nvPr/>
        </p:nvPicPr>
        <p:blipFill>
          <a:blip r:embed="rId5"/>
          <a:srcRect/>
          <a:stretch>
            <a:fillRect/>
          </a:stretch>
        </p:blipFill>
        <p:spPr>
          <a:xfrm>
            <a:off x="14871333" y="-405725"/>
            <a:ext cx="3910960" cy="3241208"/>
          </a:xfrm>
          <a:prstGeom prst="rect">
            <a:avLst/>
          </a:prstGeom>
        </p:spPr>
      </p:pic>
      <p:pic>
        <p:nvPicPr>
          <p:cNvPr id="5" name="Picture 5"/>
          <p:cNvPicPr>
            <a:picLocks noChangeAspect="1"/>
          </p:cNvPicPr>
          <p:nvPr/>
        </p:nvPicPr>
        <p:blipFill>
          <a:blip r:embed="rId5"/>
          <a:srcRect/>
          <a:stretch>
            <a:fillRect/>
          </a:stretch>
        </p:blipFill>
        <p:spPr>
          <a:xfrm rot="-5400000">
            <a:off x="-1038890" y="-405725"/>
            <a:ext cx="3910960" cy="3241208"/>
          </a:xfrm>
          <a:prstGeom prst="rect">
            <a:avLst/>
          </a:prstGeom>
        </p:spPr>
      </p:pic>
      <p:pic>
        <p:nvPicPr>
          <p:cNvPr id="6" name="Picture 6"/>
          <p:cNvPicPr>
            <a:picLocks noChangeAspect="1"/>
          </p:cNvPicPr>
          <p:nvPr/>
        </p:nvPicPr>
        <p:blipFill>
          <a:blip r:embed="rId6"/>
          <a:srcRect/>
          <a:stretch>
            <a:fillRect/>
          </a:stretch>
        </p:blipFill>
        <p:spPr>
          <a:xfrm>
            <a:off x="635817" y="3028450"/>
            <a:ext cx="9374528" cy="6644699"/>
          </a:xfrm>
          <a:prstGeom prst="rect">
            <a:avLst/>
          </a:prstGeom>
        </p:spPr>
      </p:pic>
      <p:pic>
        <p:nvPicPr>
          <p:cNvPr id="7" name="Picture 7"/>
          <p:cNvPicPr>
            <a:picLocks noChangeAspect="1"/>
          </p:cNvPicPr>
          <p:nvPr/>
        </p:nvPicPr>
        <p:blipFill>
          <a:blip r:embed="rId7"/>
          <a:srcRect/>
          <a:stretch>
            <a:fillRect/>
          </a:stretch>
        </p:blipFill>
        <p:spPr>
          <a:xfrm>
            <a:off x="11087767" y="3486221"/>
            <a:ext cx="5739046" cy="5114799"/>
          </a:xfrm>
          <a:prstGeom prst="rect">
            <a:avLst/>
          </a:prstGeom>
        </p:spPr>
      </p:pic>
      <p:sp>
        <p:nvSpPr>
          <p:cNvPr id="8" name="TextBox 8"/>
          <p:cNvSpPr txBox="1"/>
          <p:nvPr/>
        </p:nvSpPr>
        <p:spPr>
          <a:xfrm>
            <a:off x="1121033" y="1802650"/>
            <a:ext cx="447526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I-KHÁI NIỆM GIÂM CÀNH</a:t>
            </a:r>
          </a:p>
        </p:txBody>
      </p:sp>
      <p:sp>
        <p:nvSpPr>
          <p:cNvPr id="9" name="TextBox 9"/>
          <p:cNvSpPr txBox="1"/>
          <p:nvPr/>
        </p:nvSpPr>
        <p:spPr>
          <a:xfrm>
            <a:off x="149749" y="2259850"/>
            <a:ext cx="16093684" cy="914400"/>
          </a:xfrm>
          <a:prstGeom prst="rect">
            <a:avLst/>
          </a:prstGeom>
        </p:spPr>
        <p:txBody>
          <a:bodyPr lIns="0" tIns="0" rIns="0" bIns="0" rtlCol="0" anchor="t">
            <a:spAutoFit/>
          </a:bodyPr>
          <a:lstStyle/>
          <a:p>
            <a:pPr algn="ctr">
              <a:lnSpc>
                <a:spcPts val="3600"/>
              </a:lnSpc>
            </a:pPr>
            <a:r>
              <a:rPr lang="en-US" sz="3000">
                <a:solidFill>
                  <a:srgbClr val="FF1616"/>
                </a:solidFill>
                <a:latin typeface="Saira Black"/>
              </a:rPr>
              <a:t>II- QUY TRÌNH NHÂN GIỐNG CÂY TRỒNG BẰNG PHƯƠNG PHÁP GIÂM CÀNH </a:t>
            </a:r>
          </a:p>
          <a:p>
            <a:pPr algn="ctr">
              <a:lnSpc>
                <a:spcPts val="3600"/>
              </a:lnSpc>
              <a:spcBef>
                <a:spcPct val="0"/>
              </a:spcBef>
            </a:pPr>
            <a:endParaRPr lang="en-US" sz="3000">
              <a:solidFill>
                <a:srgbClr val="FF1616"/>
              </a:solidFill>
              <a:latin typeface="Saira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63294" y="0"/>
            <a:ext cx="9066594" cy="121487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1777">
            <a:off x="2477986" y="-553449"/>
            <a:ext cx="2049812" cy="2049812"/>
          </a:xfrm>
          <a:prstGeom prst="rect">
            <a:avLst/>
          </a:prstGeom>
        </p:spPr>
      </p:pic>
      <p:pic>
        <p:nvPicPr>
          <p:cNvPr id="4" name="Picture 4"/>
          <p:cNvPicPr>
            <a:picLocks noChangeAspect="1"/>
          </p:cNvPicPr>
          <p:nvPr/>
        </p:nvPicPr>
        <p:blipFill>
          <a:blip r:embed="rId5"/>
          <a:srcRect/>
          <a:stretch>
            <a:fillRect/>
          </a:stretch>
        </p:blipFill>
        <p:spPr>
          <a:xfrm>
            <a:off x="14871333" y="-405725"/>
            <a:ext cx="3910960" cy="3241208"/>
          </a:xfrm>
          <a:prstGeom prst="rect">
            <a:avLst/>
          </a:prstGeom>
        </p:spPr>
      </p:pic>
      <p:pic>
        <p:nvPicPr>
          <p:cNvPr id="5" name="Picture 5"/>
          <p:cNvPicPr>
            <a:picLocks noChangeAspect="1"/>
          </p:cNvPicPr>
          <p:nvPr/>
        </p:nvPicPr>
        <p:blipFill>
          <a:blip r:embed="rId5"/>
          <a:srcRect/>
          <a:stretch>
            <a:fillRect/>
          </a:stretch>
        </p:blipFill>
        <p:spPr>
          <a:xfrm rot="-5400000">
            <a:off x="-1038890" y="-405725"/>
            <a:ext cx="3910960" cy="3241208"/>
          </a:xfrm>
          <a:prstGeom prst="rect">
            <a:avLst/>
          </a:prstGeom>
        </p:spPr>
      </p:pic>
      <p:sp>
        <p:nvSpPr>
          <p:cNvPr id="6" name="TextBox 6"/>
          <p:cNvSpPr txBox="1"/>
          <p:nvPr/>
        </p:nvSpPr>
        <p:spPr>
          <a:xfrm>
            <a:off x="1121033" y="1802650"/>
            <a:ext cx="447526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I-KHÁI NIỆM GIÂM CÀNH</a:t>
            </a:r>
          </a:p>
        </p:txBody>
      </p:sp>
      <p:sp>
        <p:nvSpPr>
          <p:cNvPr id="7" name="TextBox 7"/>
          <p:cNvSpPr txBox="1"/>
          <p:nvPr/>
        </p:nvSpPr>
        <p:spPr>
          <a:xfrm>
            <a:off x="149749" y="2307475"/>
            <a:ext cx="16093684" cy="914400"/>
          </a:xfrm>
          <a:prstGeom prst="rect">
            <a:avLst/>
          </a:prstGeom>
        </p:spPr>
        <p:txBody>
          <a:bodyPr lIns="0" tIns="0" rIns="0" bIns="0" rtlCol="0" anchor="t">
            <a:spAutoFit/>
          </a:bodyPr>
          <a:lstStyle/>
          <a:p>
            <a:pPr algn="ctr">
              <a:lnSpc>
                <a:spcPts val="3600"/>
              </a:lnSpc>
            </a:pPr>
            <a:r>
              <a:rPr lang="en-US" sz="3000">
                <a:solidFill>
                  <a:srgbClr val="FF1616"/>
                </a:solidFill>
                <a:latin typeface="Saira Black"/>
              </a:rPr>
              <a:t>II- QUY TRÌNH NHÂN GIỐNG CÂY TRỒNG BẰNG PHƯƠNG PHÁP GIÂM CÀNH </a:t>
            </a:r>
          </a:p>
          <a:p>
            <a:pPr algn="ctr">
              <a:lnSpc>
                <a:spcPts val="3600"/>
              </a:lnSpc>
              <a:spcBef>
                <a:spcPct val="0"/>
              </a:spcBef>
            </a:pPr>
            <a:endParaRPr lang="en-US" sz="3000">
              <a:solidFill>
                <a:srgbClr val="FF1616"/>
              </a:solidFill>
              <a:latin typeface="Saira Black"/>
            </a:endParaRPr>
          </a:p>
        </p:txBody>
      </p:sp>
      <p:sp>
        <p:nvSpPr>
          <p:cNvPr id="8" name="TextBox 8"/>
          <p:cNvSpPr txBox="1"/>
          <p:nvPr/>
        </p:nvSpPr>
        <p:spPr>
          <a:xfrm>
            <a:off x="2171700" y="2835483"/>
            <a:ext cx="276195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III-THỰC HÀNH </a:t>
            </a:r>
          </a:p>
        </p:txBody>
      </p:sp>
      <p:sp>
        <p:nvSpPr>
          <p:cNvPr id="9" name="TextBox 9"/>
          <p:cNvSpPr txBox="1"/>
          <p:nvPr/>
        </p:nvSpPr>
        <p:spPr>
          <a:xfrm>
            <a:off x="1121033" y="3740358"/>
            <a:ext cx="16303586" cy="3209925"/>
          </a:xfrm>
          <a:prstGeom prst="rect">
            <a:avLst/>
          </a:prstGeom>
        </p:spPr>
        <p:txBody>
          <a:bodyPr lIns="0" tIns="0" rIns="0" bIns="0" rtlCol="0" anchor="t">
            <a:spAutoFit/>
          </a:bodyPr>
          <a:lstStyle/>
          <a:p>
            <a:pPr>
              <a:lnSpc>
                <a:spcPts val="3600"/>
              </a:lnSpc>
              <a:spcBef>
                <a:spcPct val="0"/>
              </a:spcBef>
            </a:pPr>
            <a:r>
              <a:rPr lang="en-US" sz="3000">
                <a:solidFill>
                  <a:srgbClr val="004AAD"/>
                </a:solidFill>
                <a:latin typeface="Josefin Sans Regular"/>
              </a:rPr>
              <a:t>Nguyên vật liệu và dụng cụ:  các nhóm HS chuẩn bị đầy đủ nguyền vật liệu, dụng cụ cần thiết cho bài thực hành; </a:t>
            </a:r>
          </a:p>
          <a:p>
            <a:pPr>
              <a:lnSpc>
                <a:spcPts val="3600"/>
              </a:lnSpc>
              <a:spcBef>
                <a:spcPct val="0"/>
              </a:spcBef>
            </a:pPr>
            <a:r>
              <a:rPr lang="en-US" sz="3000">
                <a:solidFill>
                  <a:srgbClr val="004AAD"/>
                </a:solidFill>
                <a:latin typeface="Josefin Sans Regular"/>
              </a:rPr>
              <a:t>+ Mẫu thực vật: Chuẩn bị cành bánh tẻ của một số loại cây phổ biến (rau muống, khoai lang, khoai mì,..) mối loại 10 cành.</a:t>
            </a:r>
          </a:p>
          <a:p>
            <a:pPr>
              <a:lnSpc>
                <a:spcPts val="3600"/>
              </a:lnSpc>
              <a:spcBef>
                <a:spcPct val="0"/>
              </a:spcBef>
            </a:pPr>
            <a:r>
              <a:rPr lang="en-US" sz="3000">
                <a:solidFill>
                  <a:srgbClr val="004AAD"/>
                </a:solidFill>
                <a:latin typeface="Josefin Sans Regular"/>
              </a:rPr>
              <a:t>+ Dụng cụ: dao, kéo, khay đầt hay luống đất ẩm, thuốc kích thích ra rễ, nước sạch, lọ thuỷ tinh, binh tưới nước.</a:t>
            </a:r>
          </a:p>
          <a:p>
            <a:pPr>
              <a:lnSpc>
                <a:spcPts val="3600"/>
              </a:lnSpc>
              <a:spcBef>
                <a:spcPct val="0"/>
              </a:spcBef>
            </a:pPr>
            <a:r>
              <a:rPr lang="en-US" sz="3000">
                <a:solidFill>
                  <a:srgbClr val="004AAD"/>
                </a:solidFill>
                <a:latin typeface="Josefin Sans Regular"/>
              </a:rPr>
              <a:t>- Thực hành giâm cành theo gợi ý bảng 4.1 trang 24, 25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63294" y="0"/>
            <a:ext cx="9066594" cy="121487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1777">
            <a:off x="2477986" y="-553449"/>
            <a:ext cx="2049812" cy="2049812"/>
          </a:xfrm>
          <a:prstGeom prst="rect">
            <a:avLst/>
          </a:prstGeom>
        </p:spPr>
      </p:pic>
      <p:pic>
        <p:nvPicPr>
          <p:cNvPr id="4" name="Picture 4"/>
          <p:cNvPicPr>
            <a:picLocks noChangeAspect="1"/>
          </p:cNvPicPr>
          <p:nvPr/>
        </p:nvPicPr>
        <p:blipFill>
          <a:blip r:embed="rId5"/>
          <a:srcRect/>
          <a:stretch>
            <a:fillRect/>
          </a:stretch>
        </p:blipFill>
        <p:spPr>
          <a:xfrm>
            <a:off x="14871333" y="-405725"/>
            <a:ext cx="3910960" cy="3241208"/>
          </a:xfrm>
          <a:prstGeom prst="rect">
            <a:avLst/>
          </a:prstGeom>
        </p:spPr>
      </p:pic>
      <p:pic>
        <p:nvPicPr>
          <p:cNvPr id="5" name="Picture 5"/>
          <p:cNvPicPr>
            <a:picLocks noChangeAspect="1"/>
          </p:cNvPicPr>
          <p:nvPr/>
        </p:nvPicPr>
        <p:blipFill>
          <a:blip r:embed="rId5"/>
          <a:srcRect/>
          <a:stretch>
            <a:fillRect/>
          </a:stretch>
        </p:blipFill>
        <p:spPr>
          <a:xfrm rot="-5400000">
            <a:off x="-1038890" y="-405725"/>
            <a:ext cx="3910960" cy="3241208"/>
          </a:xfrm>
          <a:prstGeom prst="rect">
            <a:avLst/>
          </a:prstGeom>
        </p:spPr>
      </p:pic>
      <p:pic>
        <p:nvPicPr>
          <p:cNvPr id="6" name="Picture 6"/>
          <p:cNvPicPr>
            <a:picLocks noChangeAspect="1"/>
          </p:cNvPicPr>
          <p:nvPr/>
        </p:nvPicPr>
        <p:blipFill>
          <a:blip r:embed="rId6"/>
          <a:srcRect/>
          <a:stretch>
            <a:fillRect/>
          </a:stretch>
        </p:blipFill>
        <p:spPr>
          <a:xfrm>
            <a:off x="1291657" y="3340308"/>
            <a:ext cx="6243620" cy="6914704"/>
          </a:xfrm>
          <a:prstGeom prst="rect">
            <a:avLst/>
          </a:prstGeom>
        </p:spPr>
      </p:pic>
      <p:pic>
        <p:nvPicPr>
          <p:cNvPr id="7" name="Picture 7"/>
          <p:cNvPicPr>
            <a:picLocks noChangeAspect="1"/>
          </p:cNvPicPr>
          <p:nvPr/>
        </p:nvPicPr>
        <p:blipFill>
          <a:blip r:embed="rId7"/>
          <a:srcRect/>
          <a:stretch>
            <a:fillRect/>
          </a:stretch>
        </p:blipFill>
        <p:spPr>
          <a:xfrm>
            <a:off x="7645497" y="3340308"/>
            <a:ext cx="7045551" cy="5999956"/>
          </a:xfrm>
          <a:prstGeom prst="rect">
            <a:avLst/>
          </a:prstGeom>
        </p:spPr>
      </p:pic>
      <p:pic>
        <p:nvPicPr>
          <p:cNvPr id="8" name="Picture 8"/>
          <p:cNvPicPr>
            <a:picLocks noChangeAspect="1"/>
          </p:cNvPicPr>
          <p:nvPr/>
        </p:nvPicPr>
        <p:blipFill>
          <a:blip r:embed="rId8"/>
          <a:srcRect/>
          <a:stretch>
            <a:fillRect/>
          </a:stretch>
        </p:blipFill>
        <p:spPr>
          <a:xfrm>
            <a:off x="15123836" y="3340308"/>
            <a:ext cx="2699955" cy="2659456"/>
          </a:xfrm>
          <a:prstGeom prst="rect">
            <a:avLst/>
          </a:prstGeom>
        </p:spPr>
      </p:pic>
      <p:sp>
        <p:nvSpPr>
          <p:cNvPr id="9" name="TextBox 9"/>
          <p:cNvSpPr txBox="1"/>
          <p:nvPr/>
        </p:nvSpPr>
        <p:spPr>
          <a:xfrm>
            <a:off x="1121033" y="1802650"/>
            <a:ext cx="447526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I-KHÁI NIỆM GIÂM CÀNH</a:t>
            </a:r>
          </a:p>
        </p:txBody>
      </p:sp>
      <p:sp>
        <p:nvSpPr>
          <p:cNvPr id="10" name="TextBox 10"/>
          <p:cNvSpPr txBox="1"/>
          <p:nvPr/>
        </p:nvSpPr>
        <p:spPr>
          <a:xfrm>
            <a:off x="149749" y="2307475"/>
            <a:ext cx="16093684" cy="914400"/>
          </a:xfrm>
          <a:prstGeom prst="rect">
            <a:avLst/>
          </a:prstGeom>
        </p:spPr>
        <p:txBody>
          <a:bodyPr lIns="0" tIns="0" rIns="0" bIns="0" rtlCol="0" anchor="t">
            <a:spAutoFit/>
          </a:bodyPr>
          <a:lstStyle/>
          <a:p>
            <a:pPr algn="ctr">
              <a:lnSpc>
                <a:spcPts val="3600"/>
              </a:lnSpc>
            </a:pPr>
            <a:r>
              <a:rPr lang="en-US" sz="3000">
                <a:solidFill>
                  <a:srgbClr val="FF1616"/>
                </a:solidFill>
                <a:latin typeface="Saira Black"/>
              </a:rPr>
              <a:t>II- QUY TRÌNH NHÂN GIỐNG CÂY TRỒNG BẰNG PHƯƠNG PHÁP GIÂM CÀNH </a:t>
            </a:r>
          </a:p>
          <a:p>
            <a:pPr algn="ctr">
              <a:lnSpc>
                <a:spcPts val="3600"/>
              </a:lnSpc>
              <a:spcBef>
                <a:spcPct val="0"/>
              </a:spcBef>
            </a:pPr>
            <a:endParaRPr lang="en-US" sz="3000">
              <a:solidFill>
                <a:srgbClr val="FF1616"/>
              </a:solidFill>
              <a:latin typeface="Saira Black"/>
            </a:endParaRPr>
          </a:p>
        </p:txBody>
      </p:sp>
      <p:sp>
        <p:nvSpPr>
          <p:cNvPr id="11" name="TextBox 11"/>
          <p:cNvSpPr txBox="1"/>
          <p:nvPr/>
        </p:nvSpPr>
        <p:spPr>
          <a:xfrm>
            <a:off x="2171700" y="2835483"/>
            <a:ext cx="276195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III-THỰC HÀNH </a:t>
            </a:r>
          </a:p>
        </p:txBody>
      </p:sp>
      <p:sp>
        <p:nvSpPr>
          <p:cNvPr id="12" name="TextBox 12"/>
          <p:cNvSpPr txBox="1"/>
          <p:nvPr/>
        </p:nvSpPr>
        <p:spPr>
          <a:xfrm>
            <a:off x="14871333" y="6340459"/>
            <a:ext cx="3192843" cy="1371600"/>
          </a:xfrm>
          <a:prstGeom prst="rect">
            <a:avLst/>
          </a:prstGeom>
        </p:spPr>
        <p:txBody>
          <a:bodyPr lIns="0" tIns="0" rIns="0" bIns="0" rtlCol="0" anchor="t">
            <a:spAutoFit/>
          </a:bodyPr>
          <a:lstStyle/>
          <a:p>
            <a:pPr algn="ctr">
              <a:lnSpc>
                <a:spcPts val="3600"/>
              </a:lnSpc>
            </a:pPr>
            <a:r>
              <a:rPr lang="en-US" sz="3000">
                <a:solidFill>
                  <a:srgbClr val="004AAD"/>
                </a:solidFill>
                <a:latin typeface="Saira Black"/>
              </a:rPr>
              <a:t>THỜI GIAN: 20'</a:t>
            </a:r>
          </a:p>
          <a:p>
            <a:pPr algn="ctr">
              <a:lnSpc>
                <a:spcPts val="3600"/>
              </a:lnSpc>
              <a:spcBef>
                <a:spcPct val="0"/>
              </a:spcBef>
            </a:pPr>
            <a:r>
              <a:rPr lang="en-US" sz="3000">
                <a:solidFill>
                  <a:srgbClr val="004AAD"/>
                </a:solidFill>
                <a:latin typeface="Saira Black"/>
              </a:rPr>
              <a:t>BÁO CÁO: MỖI NHÓM 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63294" y="0"/>
            <a:ext cx="9066594" cy="121487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1777">
            <a:off x="2477986" y="-553449"/>
            <a:ext cx="2049812" cy="2049812"/>
          </a:xfrm>
          <a:prstGeom prst="rect">
            <a:avLst/>
          </a:prstGeom>
        </p:spPr>
      </p:pic>
      <p:pic>
        <p:nvPicPr>
          <p:cNvPr id="4" name="Picture 4"/>
          <p:cNvPicPr>
            <a:picLocks noChangeAspect="1"/>
          </p:cNvPicPr>
          <p:nvPr/>
        </p:nvPicPr>
        <p:blipFill>
          <a:blip r:embed="rId5"/>
          <a:srcRect/>
          <a:stretch>
            <a:fillRect/>
          </a:stretch>
        </p:blipFill>
        <p:spPr>
          <a:xfrm>
            <a:off x="14871333" y="-405725"/>
            <a:ext cx="3910960" cy="3241208"/>
          </a:xfrm>
          <a:prstGeom prst="rect">
            <a:avLst/>
          </a:prstGeom>
        </p:spPr>
      </p:pic>
      <p:pic>
        <p:nvPicPr>
          <p:cNvPr id="5" name="Picture 5"/>
          <p:cNvPicPr>
            <a:picLocks noChangeAspect="1"/>
          </p:cNvPicPr>
          <p:nvPr/>
        </p:nvPicPr>
        <p:blipFill>
          <a:blip r:embed="rId5"/>
          <a:srcRect/>
          <a:stretch>
            <a:fillRect/>
          </a:stretch>
        </p:blipFill>
        <p:spPr>
          <a:xfrm rot="-5400000">
            <a:off x="-1038890" y="-405725"/>
            <a:ext cx="3910960" cy="3241208"/>
          </a:xfrm>
          <a:prstGeom prst="rect">
            <a:avLst/>
          </a:prstGeom>
        </p:spPr>
      </p:pic>
      <p:pic>
        <p:nvPicPr>
          <p:cNvPr id="6" name="Picture 6"/>
          <p:cNvPicPr>
            <a:picLocks noChangeAspect="1"/>
          </p:cNvPicPr>
          <p:nvPr/>
        </p:nvPicPr>
        <p:blipFill>
          <a:blip r:embed="rId6"/>
          <a:srcRect/>
          <a:stretch>
            <a:fillRect/>
          </a:stretch>
        </p:blipFill>
        <p:spPr>
          <a:xfrm>
            <a:off x="4125376" y="2393200"/>
            <a:ext cx="10037249" cy="7419732"/>
          </a:xfrm>
          <a:prstGeom prst="rect">
            <a:avLst/>
          </a:prstGeom>
        </p:spPr>
      </p:pic>
      <p:sp>
        <p:nvSpPr>
          <p:cNvPr id="7" name="TextBox 7"/>
          <p:cNvSpPr txBox="1"/>
          <p:nvPr/>
        </p:nvSpPr>
        <p:spPr>
          <a:xfrm>
            <a:off x="7670371" y="1574050"/>
            <a:ext cx="3192843" cy="457200"/>
          </a:xfrm>
          <a:prstGeom prst="rect">
            <a:avLst/>
          </a:prstGeom>
        </p:spPr>
        <p:txBody>
          <a:bodyPr lIns="0" tIns="0" rIns="0" bIns="0" rtlCol="0" anchor="t">
            <a:spAutoFit/>
          </a:bodyPr>
          <a:lstStyle/>
          <a:p>
            <a:pPr algn="ctr">
              <a:lnSpc>
                <a:spcPts val="3600"/>
              </a:lnSpc>
              <a:spcBef>
                <a:spcPct val="0"/>
              </a:spcBef>
            </a:pPr>
            <a:r>
              <a:rPr lang="en-US" sz="3000">
                <a:solidFill>
                  <a:srgbClr val="004AAD"/>
                </a:solidFill>
                <a:latin typeface="Saira Black"/>
              </a:rPr>
              <a:t>LUYỆN TẬP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63294" y="0"/>
            <a:ext cx="9066594" cy="121487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1777">
            <a:off x="2477986" y="-553449"/>
            <a:ext cx="2049812" cy="2049812"/>
          </a:xfrm>
          <a:prstGeom prst="rect">
            <a:avLst/>
          </a:prstGeom>
        </p:spPr>
      </p:pic>
      <p:pic>
        <p:nvPicPr>
          <p:cNvPr id="4" name="Picture 4"/>
          <p:cNvPicPr>
            <a:picLocks noChangeAspect="1"/>
          </p:cNvPicPr>
          <p:nvPr/>
        </p:nvPicPr>
        <p:blipFill>
          <a:blip r:embed="rId5"/>
          <a:srcRect/>
          <a:stretch>
            <a:fillRect/>
          </a:stretch>
        </p:blipFill>
        <p:spPr>
          <a:xfrm>
            <a:off x="14871333" y="-405725"/>
            <a:ext cx="3910960" cy="3241208"/>
          </a:xfrm>
          <a:prstGeom prst="rect">
            <a:avLst/>
          </a:prstGeom>
        </p:spPr>
      </p:pic>
      <p:pic>
        <p:nvPicPr>
          <p:cNvPr id="5" name="Picture 5"/>
          <p:cNvPicPr>
            <a:picLocks noChangeAspect="1"/>
          </p:cNvPicPr>
          <p:nvPr/>
        </p:nvPicPr>
        <p:blipFill>
          <a:blip r:embed="rId5"/>
          <a:srcRect/>
          <a:stretch>
            <a:fillRect/>
          </a:stretch>
        </p:blipFill>
        <p:spPr>
          <a:xfrm rot="-5400000">
            <a:off x="-1038890" y="-405725"/>
            <a:ext cx="3910960" cy="3241208"/>
          </a:xfrm>
          <a:prstGeom prst="rect">
            <a:avLst/>
          </a:prstGeom>
        </p:spPr>
      </p:pic>
      <p:pic>
        <p:nvPicPr>
          <p:cNvPr id="6" name="Picture 6"/>
          <p:cNvPicPr>
            <a:picLocks noChangeAspect="1"/>
          </p:cNvPicPr>
          <p:nvPr/>
        </p:nvPicPr>
        <p:blipFill>
          <a:blip r:embed="rId6"/>
          <a:srcRect/>
          <a:stretch>
            <a:fillRect/>
          </a:stretch>
        </p:blipFill>
        <p:spPr>
          <a:xfrm>
            <a:off x="3341590" y="2393200"/>
            <a:ext cx="11850404" cy="7081042"/>
          </a:xfrm>
          <a:prstGeom prst="rect">
            <a:avLst/>
          </a:prstGeom>
        </p:spPr>
      </p:pic>
      <p:sp>
        <p:nvSpPr>
          <p:cNvPr id="7" name="TextBox 7"/>
          <p:cNvSpPr txBox="1"/>
          <p:nvPr/>
        </p:nvSpPr>
        <p:spPr>
          <a:xfrm>
            <a:off x="7670371" y="1574050"/>
            <a:ext cx="3192843" cy="457200"/>
          </a:xfrm>
          <a:prstGeom prst="rect">
            <a:avLst/>
          </a:prstGeom>
        </p:spPr>
        <p:txBody>
          <a:bodyPr lIns="0" tIns="0" rIns="0" bIns="0" rtlCol="0" anchor="t">
            <a:spAutoFit/>
          </a:bodyPr>
          <a:lstStyle/>
          <a:p>
            <a:pPr algn="ctr">
              <a:lnSpc>
                <a:spcPts val="3600"/>
              </a:lnSpc>
              <a:spcBef>
                <a:spcPct val="0"/>
              </a:spcBef>
            </a:pPr>
            <a:r>
              <a:rPr lang="en-US" sz="3000">
                <a:solidFill>
                  <a:srgbClr val="004AAD"/>
                </a:solidFill>
                <a:latin typeface="Saira Black"/>
              </a:rPr>
              <a:t>LUYỆN TẬP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6276" y="4774711"/>
            <a:ext cx="7316136" cy="324296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9210" b="42364"/>
          <a:stretch>
            <a:fillRect/>
          </a:stretch>
        </p:blipFill>
        <p:spPr>
          <a:xfrm rot="240148">
            <a:off x="14156629" y="2309033"/>
            <a:ext cx="1236985" cy="283640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3" t="12444" r="63562" b="27319"/>
          <a:stretch>
            <a:fillRect/>
          </a:stretch>
        </p:blipFill>
        <p:spPr>
          <a:xfrm>
            <a:off x="12901983" y="2894752"/>
            <a:ext cx="1157165" cy="235057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942844" y="4514613"/>
            <a:ext cx="2369568" cy="275531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155316" y="3802624"/>
            <a:ext cx="2241869" cy="3037015"/>
          </a:xfrm>
          <a:prstGeom prst="rect">
            <a:avLst/>
          </a:prstGeom>
        </p:spPr>
      </p:pic>
      <p:pic>
        <p:nvPicPr>
          <p:cNvPr id="7" name="Picture 7"/>
          <p:cNvPicPr>
            <a:picLocks noChangeAspect="1"/>
          </p:cNvPicPr>
          <p:nvPr/>
        </p:nvPicPr>
        <p:blipFill>
          <a:blip r:embed="rId12"/>
          <a:srcRect/>
          <a:stretch>
            <a:fillRect/>
          </a:stretch>
        </p:blipFill>
        <p:spPr>
          <a:xfrm>
            <a:off x="520960" y="835307"/>
            <a:ext cx="13811354" cy="1850653"/>
          </a:xfrm>
          <a:prstGeom prst="rect">
            <a:avLst/>
          </a:prstGeom>
        </p:spPr>
      </p:pic>
      <p:pic>
        <p:nvPicPr>
          <p:cNvPr id="8" name="Picture 8"/>
          <p:cNvPicPr>
            <a:picLocks noChangeAspect="1"/>
          </p:cNvPicPr>
          <p:nvPr/>
        </p:nvPicPr>
        <p:blipFill>
          <a:blip r:embed="rId13"/>
          <a:srcRect/>
          <a:stretch>
            <a:fillRect/>
          </a:stretch>
        </p:blipFill>
        <p:spPr>
          <a:xfrm>
            <a:off x="-180561" y="1861007"/>
            <a:ext cx="10176837" cy="3460125"/>
          </a:xfrm>
          <a:prstGeom prst="rect">
            <a:avLst/>
          </a:prstGeom>
        </p:spPr>
      </p:pic>
      <p:pic>
        <p:nvPicPr>
          <p:cNvPr id="9" name="Picture 9"/>
          <p:cNvPicPr>
            <a:picLocks noChangeAspect="1"/>
          </p:cNvPicPr>
          <p:nvPr/>
        </p:nvPicPr>
        <p:blipFill>
          <a:blip r:embed="rId14"/>
          <a:srcRect/>
          <a:stretch>
            <a:fillRect/>
          </a:stretch>
        </p:blipFill>
        <p:spPr>
          <a:xfrm>
            <a:off x="2573029" y="5472643"/>
            <a:ext cx="3153404" cy="481435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63294" y="0"/>
            <a:ext cx="9066594" cy="121487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1777">
            <a:off x="2477986" y="-553449"/>
            <a:ext cx="2049812" cy="2049812"/>
          </a:xfrm>
          <a:prstGeom prst="rect">
            <a:avLst/>
          </a:prstGeom>
        </p:spPr>
      </p:pic>
      <p:pic>
        <p:nvPicPr>
          <p:cNvPr id="4" name="Picture 4"/>
          <p:cNvPicPr>
            <a:picLocks noChangeAspect="1"/>
          </p:cNvPicPr>
          <p:nvPr/>
        </p:nvPicPr>
        <p:blipFill>
          <a:blip r:embed="rId5"/>
          <a:srcRect/>
          <a:stretch>
            <a:fillRect/>
          </a:stretch>
        </p:blipFill>
        <p:spPr>
          <a:xfrm>
            <a:off x="14871333" y="-405725"/>
            <a:ext cx="3910960" cy="3241208"/>
          </a:xfrm>
          <a:prstGeom prst="rect">
            <a:avLst/>
          </a:prstGeom>
        </p:spPr>
      </p:pic>
      <p:pic>
        <p:nvPicPr>
          <p:cNvPr id="5" name="Picture 5"/>
          <p:cNvPicPr>
            <a:picLocks noChangeAspect="1"/>
          </p:cNvPicPr>
          <p:nvPr/>
        </p:nvPicPr>
        <p:blipFill>
          <a:blip r:embed="rId5"/>
          <a:srcRect/>
          <a:stretch>
            <a:fillRect/>
          </a:stretch>
        </p:blipFill>
        <p:spPr>
          <a:xfrm rot="-5400000">
            <a:off x="-1038890" y="-405725"/>
            <a:ext cx="3910960" cy="3241208"/>
          </a:xfrm>
          <a:prstGeom prst="rect">
            <a:avLst/>
          </a:prstGeom>
        </p:spPr>
      </p:pic>
      <p:grpSp>
        <p:nvGrpSpPr>
          <p:cNvPr id="6" name="Group 6"/>
          <p:cNvGrpSpPr>
            <a:grpSpLocks noChangeAspect="1"/>
          </p:cNvGrpSpPr>
          <p:nvPr/>
        </p:nvGrpSpPr>
        <p:grpSpPr>
          <a:xfrm>
            <a:off x="752686" y="2214948"/>
            <a:ext cx="5246391" cy="5246370"/>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38888" r="-38888"/>
              </a:stretch>
            </a:blipFill>
          </p:spPr>
        </p:sp>
      </p:grpSp>
      <p:grpSp>
        <p:nvGrpSpPr>
          <p:cNvPr id="8" name="Group 8"/>
          <p:cNvGrpSpPr>
            <a:grpSpLocks noChangeAspect="1"/>
          </p:cNvGrpSpPr>
          <p:nvPr/>
        </p:nvGrpSpPr>
        <p:grpSpPr>
          <a:xfrm>
            <a:off x="6520805" y="2214948"/>
            <a:ext cx="5246391" cy="5246370"/>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5073" r="-25073"/>
              </a:stretch>
            </a:blipFill>
          </p:spPr>
        </p:sp>
      </p:grpSp>
      <p:grpSp>
        <p:nvGrpSpPr>
          <p:cNvPr id="10" name="Group 10"/>
          <p:cNvGrpSpPr>
            <a:grpSpLocks noChangeAspect="1"/>
          </p:cNvGrpSpPr>
          <p:nvPr/>
        </p:nvGrpSpPr>
        <p:grpSpPr>
          <a:xfrm>
            <a:off x="12248138" y="2214948"/>
            <a:ext cx="5246391" cy="5246370"/>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4999" r="-24999"/>
              </a:stretch>
            </a:blipFill>
          </p:spPr>
        </p:sp>
      </p:grpSp>
      <p:sp>
        <p:nvSpPr>
          <p:cNvPr id="12" name="TextBox 12"/>
          <p:cNvSpPr txBox="1"/>
          <p:nvPr/>
        </p:nvSpPr>
        <p:spPr>
          <a:xfrm>
            <a:off x="7670371" y="1574050"/>
            <a:ext cx="3192843" cy="457200"/>
          </a:xfrm>
          <a:prstGeom prst="rect">
            <a:avLst/>
          </a:prstGeom>
        </p:spPr>
        <p:txBody>
          <a:bodyPr lIns="0" tIns="0" rIns="0" bIns="0" rtlCol="0" anchor="t">
            <a:spAutoFit/>
          </a:bodyPr>
          <a:lstStyle/>
          <a:p>
            <a:pPr algn="ctr">
              <a:lnSpc>
                <a:spcPts val="3600"/>
              </a:lnSpc>
              <a:spcBef>
                <a:spcPct val="0"/>
              </a:spcBef>
            </a:pPr>
            <a:r>
              <a:rPr lang="en-US" sz="3000">
                <a:solidFill>
                  <a:srgbClr val="004AAD"/>
                </a:solidFill>
                <a:latin typeface="Saira Black"/>
              </a:rPr>
              <a:t>VẬN DỤNG</a:t>
            </a:r>
          </a:p>
        </p:txBody>
      </p:sp>
      <p:sp>
        <p:nvSpPr>
          <p:cNvPr id="13" name="TextBox 13"/>
          <p:cNvSpPr txBox="1"/>
          <p:nvPr/>
        </p:nvSpPr>
        <p:spPr>
          <a:xfrm>
            <a:off x="4096979" y="7823268"/>
            <a:ext cx="10253514" cy="914400"/>
          </a:xfrm>
          <a:prstGeom prst="rect">
            <a:avLst/>
          </a:prstGeom>
        </p:spPr>
        <p:txBody>
          <a:bodyPr lIns="0" tIns="0" rIns="0" bIns="0" rtlCol="0" anchor="t">
            <a:spAutoFit/>
          </a:bodyPr>
          <a:lstStyle/>
          <a:p>
            <a:pPr algn="ctr">
              <a:lnSpc>
                <a:spcPts val="3600"/>
              </a:lnSpc>
            </a:pPr>
            <a:r>
              <a:rPr lang="en-US" sz="3000">
                <a:solidFill>
                  <a:srgbClr val="004AAD"/>
                </a:solidFill>
                <a:latin typeface="Saira Black"/>
              </a:rPr>
              <a:t>EM HÃY CHỌN 1 CÂY PHÙ HỢP ĐỂ THỰC HIỆN GIÂM CÀNH</a:t>
            </a:r>
          </a:p>
          <a:p>
            <a:pPr algn="ctr">
              <a:lnSpc>
                <a:spcPts val="3600"/>
              </a:lnSpc>
              <a:spcBef>
                <a:spcPct val="0"/>
              </a:spcBef>
            </a:pPr>
            <a:r>
              <a:rPr lang="en-US" sz="3000">
                <a:solidFill>
                  <a:srgbClr val="004AAD"/>
                </a:solidFill>
                <a:latin typeface="Saira Black"/>
              </a:rPr>
              <a:t>CHỤP HÌNH GỬI THẦY KHI CÂY SỐNG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BDEEB"/>
        </a:solidFill>
        <a:effectLst/>
      </p:bgPr>
    </p:bg>
    <p:spTree>
      <p:nvGrpSpPr>
        <p:cNvPr id="1" name=""/>
        <p:cNvGrpSpPr/>
        <p:nvPr/>
      </p:nvGrpSpPr>
      <p:grpSpPr>
        <a:xfrm>
          <a:off x="0" y="0"/>
          <a:ext cx="0" cy="0"/>
          <a:chOff x="0" y="0"/>
          <a:chExt cx="0" cy="0"/>
        </a:xfrm>
      </p:grpSpPr>
      <p:sp>
        <p:nvSpPr>
          <p:cNvPr id="2" name="TextBox 2"/>
          <p:cNvSpPr txBox="1"/>
          <p:nvPr/>
        </p:nvSpPr>
        <p:spPr>
          <a:xfrm>
            <a:off x="1389318" y="1114425"/>
            <a:ext cx="10627118" cy="1369695"/>
          </a:xfrm>
          <a:prstGeom prst="rect">
            <a:avLst/>
          </a:prstGeom>
        </p:spPr>
        <p:txBody>
          <a:bodyPr lIns="0" tIns="0" rIns="0" bIns="0" rtlCol="0" anchor="t">
            <a:spAutoFit/>
          </a:bodyPr>
          <a:lstStyle/>
          <a:p>
            <a:pPr>
              <a:lnSpc>
                <a:spcPts val="10560"/>
              </a:lnSpc>
            </a:pPr>
            <a:r>
              <a:rPr lang="en-US" sz="9600">
                <a:solidFill>
                  <a:srgbClr val="152A69"/>
                </a:solidFill>
                <a:latin typeface="Muli Regular"/>
              </a:rPr>
              <a:t>DẶN DÒ</a:t>
            </a:r>
          </a:p>
        </p:txBody>
      </p:sp>
      <p:grpSp>
        <p:nvGrpSpPr>
          <p:cNvPr id="3" name="Group 3"/>
          <p:cNvGrpSpPr/>
          <p:nvPr/>
        </p:nvGrpSpPr>
        <p:grpSpPr>
          <a:xfrm>
            <a:off x="1389318" y="4985700"/>
            <a:ext cx="11851117" cy="3038130"/>
            <a:chOff x="0" y="0"/>
            <a:chExt cx="33494571" cy="8586604"/>
          </a:xfrm>
        </p:grpSpPr>
        <p:sp>
          <p:nvSpPr>
            <p:cNvPr id="4" name="Freeform 4"/>
            <p:cNvSpPr/>
            <p:nvPr/>
          </p:nvSpPr>
          <p:spPr>
            <a:xfrm>
              <a:off x="0" y="0"/>
              <a:ext cx="33494569" cy="8586604"/>
            </a:xfrm>
            <a:custGeom>
              <a:avLst/>
              <a:gdLst/>
              <a:ahLst/>
              <a:cxnLst/>
              <a:rect l="l" t="t" r="r" b="b"/>
              <a:pathLst>
                <a:path w="33494569" h="8586604">
                  <a:moveTo>
                    <a:pt x="33189769" y="0"/>
                  </a:moveTo>
                  <a:lnTo>
                    <a:pt x="304800" y="0"/>
                  </a:lnTo>
                  <a:cubicBezTo>
                    <a:pt x="135890" y="0"/>
                    <a:pt x="0" y="135890"/>
                    <a:pt x="0" y="304800"/>
                  </a:cubicBezTo>
                  <a:lnTo>
                    <a:pt x="0" y="8281804"/>
                  </a:lnTo>
                  <a:cubicBezTo>
                    <a:pt x="0" y="8450714"/>
                    <a:pt x="135890" y="8586604"/>
                    <a:pt x="304800" y="8586604"/>
                  </a:cubicBezTo>
                  <a:lnTo>
                    <a:pt x="33189769" y="8586604"/>
                  </a:lnTo>
                  <a:cubicBezTo>
                    <a:pt x="33358680" y="8586604"/>
                    <a:pt x="33494569" y="8450714"/>
                    <a:pt x="33494569" y="8281804"/>
                  </a:cubicBezTo>
                  <a:lnTo>
                    <a:pt x="33494569" y="304800"/>
                  </a:lnTo>
                  <a:cubicBezTo>
                    <a:pt x="33494569" y="135890"/>
                    <a:pt x="33358680" y="0"/>
                    <a:pt x="33189769" y="0"/>
                  </a:cubicBezTo>
                  <a:close/>
                </a:path>
              </a:pathLst>
            </a:custGeom>
            <a:solidFill>
              <a:srgbClr val="FFFFFF"/>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62618" y="4935633"/>
            <a:ext cx="1912460" cy="542192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04826" y="6687590"/>
            <a:ext cx="2515584" cy="360305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65946">
            <a:off x="16233089" y="4595218"/>
            <a:ext cx="859060" cy="78096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685095" y="9346980"/>
            <a:ext cx="644284" cy="65019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46557"/>
          <a:stretch>
            <a:fillRect/>
          </a:stretch>
        </p:blipFill>
        <p:spPr>
          <a:xfrm>
            <a:off x="13759506" y="1028700"/>
            <a:ext cx="3499794" cy="1823625"/>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005051" y="3171998"/>
            <a:ext cx="2470768" cy="2470768"/>
          </a:xfrm>
          <a:prstGeom prst="rect">
            <a:avLst/>
          </a:prstGeom>
        </p:spPr>
      </p:pic>
      <p:sp>
        <p:nvSpPr>
          <p:cNvPr id="11" name="TextBox 11"/>
          <p:cNvSpPr txBox="1"/>
          <p:nvPr/>
        </p:nvSpPr>
        <p:spPr>
          <a:xfrm>
            <a:off x="2086663" y="5573544"/>
            <a:ext cx="9929773" cy="1602666"/>
          </a:xfrm>
          <a:prstGeom prst="rect">
            <a:avLst/>
          </a:prstGeom>
        </p:spPr>
        <p:txBody>
          <a:bodyPr lIns="0" tIns="0" rIns="0" bIns="0" rtlCol="0" anchor="t">
            <a:spAutoFit/>
          </a:bodyPr>
          <a:lstStyle/>
          <a:p>
            <a:pPr algn="ctr">
              <a:lnSpc>
                <a:spcPts val="6347"/>
              </a:lnSpc>
            </a:pPr>
            <a:r>
              <a:rPr lang="en-US" sz="5289">
                <a:solidFill>
                  <a:srgbClr val="152A69"/>
                </a:solidFill>
                <a:latin typeface="Saira Black"/>
              </a:rPr>
              <a:t>HOÀN THÀNH MẪU GIÂM CÀNH</a:t>
            </a:r>
          </a:p>
          <a:p>
            <a:pPr algn="ctr">
              <a:lnSpc>
                <a:spcPts val="6347"/>
              </a:lnSpc>
              <a:spcBef>
                <a:spcPct val="0"/>
              </a:spcBef>
            </a:pPr>
            <a:r>
              <a:rPr lang="en-US" sz="5289">
                <a:solidFill>
                  <a:srgbClr val="152A69"/>
                </a:solidFill>
                <a:latin typeface="Saira Black"/>
              </a:rPr>
              <a:t>HỌC BÀI, CHUẨN BỊ BÀI SAU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67764" y="3475388"/>
            <a:ext cx="1879035" cy="133240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34746" y="3131522"/>
            <a:ext cx="1879035" cy="133240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9210" b="42364"/>
          <a:stretch>
            <a:fillRect/>
          </a:stretch>
        </p:blipFill>
        <p:spPr>
          <a:xfrm rot="143070">
            <a:off x="11796171" y="6813338"/>
            <a:ext cx="1309687" cy="300310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9210" b="42364"/>
          <a:stretch>
            <a:fillRect/>
          </a:stretch>
        </p:blipFill>
        <p:spPr>
          <a:xfrm rot="143070">
            <a:off x="10410423" y="7559582"/>
            <a:ext cx="1309687" cy="300310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9210" b="42364"/>
          <a:stretch>
            <a:fillRect/>
          </a:stretch>
        </p:blipFill>
        <p:spPr>
          <a:xfrm rot="-796370" flipH="1">
            <a:off x="14003845" y="5642103"/>
            <a:ext cx="1309687" cy="300310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3900"/>
          <a:stretch>
            <a:fillRect/>
          </a:stretch>
        </p:blipFill>
        <p:spPr>
          <a:xfrm>
            <a:off x="16604819" y="6196038"/>
            <a:ext cx="1308962" cy="444160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108710" y="8435873"/>
            <a:ext cx="9276525" cy="220177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451015" y="7143656"/>
            <a:ext cx="3748239" cy="2698732"/>
          </a:xfrm>
          <a:prstGeom prst="rect">
            <a:avLst/>
          </a:prstGeom>
        </p:spPr>
      </p:pic>
      <p:pic>
        <p:nvPicPr>
          <p:cNvPr id="10" name="Picture 10"/>
          <p:cNvPicPr>
            <a:picLocks noChangeAspect="1"/>
          </p:cNvPicPr>
          <p:nvPr/>
        </p:nvPicPr>
        <p:blipFill>
          <a:blip r:embed="rId16"/>
          <a:srcRect/>
          <a:stretch>
            <a:fillRect/>
          </a:stretch>
        </p:blipFill>
        <p:spPr>
          <a:xfrm>
            <a:off x="316381" y="1714801"/>
            <a:ext cx="4293094" cy="2833442"/>
          </a:xfrm>
          <a:prstGeom prst="rect">
            <a:avLst/>
          </a:prstGeom>
        </p:spPr>
      </p:pic>
      <p:pic>
        <p:nvPicPr>
          <p:cNvPr id="11" name="Picture 11"/>
          <p:cNvPicPr>
            <a:picLocks noChangeAspect="1"/>
          </p:cNvPicPr>
          <p:nvPr/>
        </p:nvPicPr>
        <p:blipFill>
          <a:blip r:embed="rId17"/>
          <a:srcRect/>
          <a:stretch>
            <a:fillRect/>
          </a:stretch>
        </p:blipFill>
        <p:spPr>
          <a:xfrm>
            <a:off x="7031678" y="1808919"/>
            <a:ext cx="4869909" cy="2739324"/>
          </a:xfrm>
          <a:prstGeom prst="rect">
            <a:avLst/>
          </a:prstGeom>
        </p:spPr>
      </p:pic>
      <p:sp>
        <p:nvSpPr>
          <p:cNvPr id="12" name="TextBox 12"/>
          <p:cNvSpPr txBox="1"/>
          <p:nvPr/>
        </p:nvSpPr>
        <p:spPr>
          <a:xfrm>
            <a:off x="1676892" y="4686300"/>
            <a:ext cx="1572071" cy="457200"/>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Saira Black"/>
              </a:rPr>
              <a:t>CÂY MÍA</a:t>
            </a:r>
          </a:p>
        </p:txBody>
      </p:sp>
      <p:sp>
        <p:nvSpPr>
          <p:cNvPr id="13" name="TextBox 13"/>
          <p:cNvSpPr txBox="1"/>
          <p:nvPr/>
        </p:nvSpPr>
        <p:spPr>
          <a:xfrm>
            <a:off x="8504612" y="4807794"/>
            <a:ext cx="2115741" cy="457200"/>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Saira Black"/>
              </a:rPr>
              <a:t>CÂY CHANH</a:t>
            </a:r>
          </a:p>
        </p:txBody>
      </p:sp>
      <p:sp>
        <p:nvSpPr>
          <p:cNvPr id="14" name="TextBox 14"/>
          <p:cNvSpPr txBox="1"/>
          <p:nvPr/>
        </p:nvSpPr>
        <p:spPr>
          <a:xfrm>
            <a:off x="1258957" y="5415793"/>
            <a:ext cx="10183656" cy="2743200"/>
          </a:xfrm>
          <a:prstGeom prst="rect">
            <a:avLst/>
          </a:prstGeom>
        </p:spPr>
        <p:txBody>
          <a:bodyPr lIns="0" tIns="0" rIns="0" bIns="0" rtlCol="0" anchor="t">
            <a:spAutoFit/>
          </a:bodyPr>
          <a:lstStyle/>
          <a:p>
            <a:pPr algn="ctr">
              <a:lnSpc>
                <a:spcPts val="3600"/>
              </a:lnSpc>
            </a:pPr>
            <a:r>
              <a:rPr lang="en-US" sz="3000">
                <a:solidFill>
                  <a:srgbClr val="000000"/>
                </a:solidFill>
                <a:latin typeface="Saira Black"/>
              </a:rPr>
              <a:t>MỖI ĐỘI CỬ 1 BẠN LÊN BẢNG</a:t>
            </a:r>
          </a:p>
          <a:p>
            <a:pPr algn="just">
              <a:lnSpc>
                <a:spcPts val="3600"/>
              </a:lnSpc>
            </a:pPr>
            <a:r>
              <a:rPr lang="en-US" sz="3000">
                <a:solidFill>
                  <a:srgbClr val="FF1616"/>
                </a:solidFill>
                <a:latin typeface="Saira Black"/>
              </a:rPr>
              <a:t>+ NỘI DUNG:</a:t>
            </a:r>
            <a:r>
              <a:rPr lang="en-US" sz="3000">
                <a:solidFill>
                  <a:srgbClr val="000000"/>
                </a:solidFill>
                <a:latin typeface="Saira Black"/>
              </a:rPr>
              <a:t> LIỆT KÊ NHỮNG CÁCH TẠO CÂY CON TỪ 2 CÂY TRÊN</a:t>
            </a:r>
          </a:p>
          <a:p>
            <a:pPr algn="just">
              <a:lnSpc>
                <a:spcPts val="3600"/>
              </a:lnSpc>
            </a:pPr>
            <a:r>
              <a:rPr lang="en-US" sz="3000">
                <a:solidFill>
                  <a:srgbClr val="000000"/>
                </a:solidFill>
                <a:latin typeface="Saira Black"/>
              </a:rPr>
              <a:t>+ THỜI GIAN </a:t>
            </a:r>
            <a:r>
              <a:rPr lang="en-US" sz="3000">
                <a:solidFill>
                  <a:srgbClr val="FF1616"/>
                </a:solidFill>
                <a:latin typeface="Saira Black"/>
              </a:rPr>
              <a:t>60S</a:t>
            </a:r>
          </a:p>
          <a:p>
            <a:pPr algn="just">
              <a:lnSpc>
                <a:spcPts val="3600"/>
              </a:lnSpc>
            </a:pPr>
            <a:r>
              <a:rPr lang="en-US" sz="3000">
                <a:solidFill>
                  <a:srgbClr val="000000"/>
                </a:solidFill>
                <a:latin typeface="Saira Black"/>
              </a:rPr>
              <a:t>+ CỔ ĐỘNG TỰ DO</a:t>
            </a:r>
          </a:p>
          <a:p>
            <a:pPr algn="just">
              <a:lnSpc>
                <a:spcPts val="3600"/>
              </a:lnSpc>
            </a:pPr>
            <a:r>
              <a:rPr lang="en-US" sz="3000">
                <a:solidFill>
                  <a:srgbClr val="000000"/>
                </a:solidFill>
                <a:latin typeface="Saira Black"/>
              </a:rPr>
              <a:t>ĐỘI NÀO </a:t>
            </a:r>
            <a:r>
              <a:rPr lang="en-US" sz="3000">
                <a:solidFill>
                  <a:srgbClr val="FF1616"/>
                </a:solidFill>
                <a:latin typeface="Saira Black"/>
              </a:rPr>
              <a:t>NHIỀU ĐÁP ÁN ĐÚNG</a:t>
            </a:r>
            <a:r>
              <a:rPr lang="en-US" sz="3000">
                <a:solidFill>
                  <a:srgbClr val="000000"/>
                </a:solidFill>
                <a:latin typeface="Saira Black"/>
              </a:rPr>
              <a:t> HƠN SẼ THẮNG</a:t>
            </a:r>
          </a:p>
        </p:txBody>
      </p:sp>
      <p:sp>
        <p:nvSpPr>
          <p:cNvPr id="15" name="TextBox 15"/>
          <p:cNvSpPr txBox="1"/>
          <p:nvPr/>
        </p:nvSpPr>
        <p:spPr>
          <a:xfrm>
            <a:off x="6350784" y="581025"/>
            <a:ext cx="2753320" cy="590550"/>
          </a:xfrm>
          <a:prstGeom prst="rect">
            <a:avLst/>
          </a:prstGeom>
        </p:spPr>
        <p:txBody>
          <a:bodyPr lIns="0" tIns="0" rIns="0" bIns="0" rtlCol="0" anchor="t">
            <a:spAutoFit/>
          </a:bodyPr>
          <a:lstStyle/>
          <a:p>
            <a:pPr algn="ctr">
              <a:lnSpc>
                <a:spcPts val="4799"/>
              </a:lnSpc>
              <a:spcBef>
                <a:spcPct val="0"/>
              </a:spcBef>
            </a:pPr>
            <a:r>
              <a:rPr lang="en-US" sz="3999">
                <a:solidFill>
                  <a:srgbClr val="004AAD"/>
                </a:solidFill>
                <a:latin typeface="Saira Black"/>
              </a:rPr>
              <a:t>KHỞI ĐỘNG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6276" y="4774711"/>
            <a:ext cx="7316136" cy="324296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9210" b="42364"/>
          <a:stretch>
            <a:fillRect/>
          </a:stretch>
        </p:blipFill>
        <p:spPr>
          <a:xfrm rot="240148">
            <a:off x="14156629" y="2309033"/>
            <a:ext cx="1236985" cy="283640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3" t="12444" r="63562" b="27319"/>
          <a:stretch>
            <a:fillRect/>
          </a:stretch>
        </p:blipFill>
        <p:spPr>
          <a:xfrm>
            <a:off x="12901983" y="2894752"/>
            <a:ext cx="1157165" cy="235057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942844" y="4514613"/>
            <a:ext cx="2369568" cy="2755312"/>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155316" y="3802624"/>
            <a:ext cx="2241869" cy="3037015"/>
          </a:xfrm>
          <a:prstGeom prst="rect">
            <a:avLst/>
          </a:prstGeom>
        </p:spPr>
      </p:pic>
      <p:pic>
        <p:nvPicPr>
          <p:cNvPr id="7" name="Picture 7"/>
          <p:cNvPicPr>
            <a:picLocks noChangeAspect="1"/>
          </p:cNvPicPr>
          <p:nvPr/>
        </p:nvPicPr>
        <p:blipFill>
          <a:blip r:embed="rId12"/>
          <a:srcRect/>
          <a:stretch>
            <a:fillRect/>
          </a:stretch>
        </p:blipFill>
        <p:spPr>
          <a:xfrm>
            <a:off x="520960" y="835307"/>
            <a:ext cx="13811354" cy="1850653"/>
          </a:xfrm>
          <a:prstGeom prst="rect">
            <a:avLst/>
          </a:prstGeom>
        </p:spPr>
      </p:pic>
      <p:pic>
        <p:nvPicPr>
          <p:cNvPr id="8" name="Picture 8"/>
          <p:cNvPicPr>
            <a:picLocks noChangeAspect="1"/>
          </p:cNvPicPr>
          <p:nvPr/>
        </p:nvPicPr>
        <p:blipFill>
          <a:blip r:embed="rId13"/>
          <a:srcRect/>
          <a:stretch>
            <a:fillRect/>
          </a:stretch>
        </p:blipFill>
        <p:spPr>
          <a:xfrm>
            <a:off x="-180561" y="1861007"/>
            <a:ext cx="10176837" cy="3460125"/>
          </a:xfrm>
          <a:prstGeom prst="rect">
            <a:avLst/>
          </a:prstGeom>
        </p:spPr>
      </p:pic>
      <p:pic>
        <p:nvPicPr>
          <p:cNvPr id="9" name="Picture 9"/>
          <p:cNvPicPr>
            <a:picLocks noChangeAspect="1"/>
          </p:cNvPicPr>
          <p:nvPr/>
        </p:nvPicPr>
        <p:blipFill>
          <a:blip r:embed="rId14"/>
          <a:srcRect/>
          <a:stretch>
            <a:fillRect/>
          </a:stretch>
        </p:blipFill>
        <p:spPr>
          <a:xfrm>
            <a:off x="1166256" y="6522316"/>
            <a:ext cx="8989059" cy="3526957"/>
          </a:xfrm>
          <a:prstGeom prst="rect">
            <a:avLst/>
          </a:prstGeom>
        </p:spPr>
      </p:pic>
      <p:sp>
        <p:nvSpPr>
          <p:cNvPr id="10" name="TextBox 10"/>
          <p:cNvSpPr txBox="1"/>
          <p:nvPr/>
        </p:nvSpPr>
        <p:spPr>
          <a:xfrm>
            <a:off x="1028700" y="4784236"/>
            <a:ext cx="8940254" cy="1200150"/>
          </a:xfrm>
          <a:prstGeom prst="rect">
            <a:avLst/>
          </a:prstGeom>
        </p:spPr>
        <p:txBody>
          <a:bodyPr lIns="0" tIns="0" rIns="0" bIns="0" rtlCol="0" anchor="t">
            <a:spAutoFit/>
          </a:bodyPr>
          <a:lstStyle/>
          <a:p>
            <a:pPr algn="ctr">
              <a:lnSpc>
                <a:spcPts val="9599"/>
              </a:lnSpc>
              <a:spcBef>
                <a:spcPct val="0"/>
              </a:spcBef>
            </a:pPr>
            <a:r>
              <a:rPr lang="en-US" sz="7999">
                <a:solidFill>
                  <a:srgbClr val="FF1616"/>
                </a:solidFill>
                <a:latin typeface="Saira Black"/>
              </a:rPr>
              <a:t>MỤC TIÊU BÀI HỌC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93684" y="9355799"/>
            <a:ext cx="733129" cy="739855"/>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96597">
            <a:off x="2620557" y="9257136"/>
            <a:ext cx="991376" cy="1394518"/>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7069">
            <a:off x="-398795" y="5803299"/>
            <a:ext cx="2630771" cy="4775326"/>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277372" y="9479840"/>
            <a:ext cx="610217" cy="615815"/>
          </a:xfrm>
          <a:prstGeom prst="rect">
            <a:avLst/>
          </a:prstGeom>
        </p:spPr>
      </p:pic>
      <p:pic>
        <p:nvPicPr>
          <p:cNvPr id="6" name="Picture 6"/>
          <p:cNvPicPr>
            <a:picLocks noChangeAspect="1"/>
          </p:cNvPicPr>
          <p:nvPr/>
        </p:nvPicPr>
        <p:blipFill>
          <a:blip r:embed="rId12"/>
          <a:srcRect/>
          <a:stretch>
            <a:fillRect/>
          </a:stretch>
        </p:blipFill>
        <p:spPr>
          <a:xfrm>
            <a:off x="3663294" y="0"/>
            <a:ext cx="9066594" cy="1214879"/>
          </a:xfrm>
          <a:prstGeom prst="rect">
            <a:avLst/>
          </a:prstGeom>
        </p:spPr>
      </p:pic>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01777">
            <a:off x="2477986" y="-553449"/>
            <a:ext cx="2049812" cy="2049812"/>
          </a:xfrm>
          <a:prstGeom prst="rect">
            <a:avLst/>
          </a:prstGeom>
        </p:spPr>
      </p:pic>
      <p:pic>
        <p:nvPicPr>
          <p:cNvPr id="8" name="Picture 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836470" y="1927341"/>
            <a:ext cx="11654178" cy="7677190"/>
          </a:xfrm>
          <a:prstGeom prst="rect">
            <a:avLst/>
          </a:prstGeom>
        </p:spPr>
      </p:pic>
      <p:pic>
        <p:nvPicPr>
          <p:cNvPr id="9" name="Picture 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693297" y="5735290"/>
            <a:ext cx="1594703" cy="4521064"/>
          </a:xfrm>
          <a:prstGeom prst="rect">
            <a:avLst/>
          </a:prstGeom>
        </p:spPr>
      </p:pic>
      <p:pic>
        <p:nvPicPr>
          <p:cNvPr id="10" name="Picture 10"/>
          <p:cNvPicPr>
            <a:picLocks noChangeAspect="1"/>
          </p:cNvPicPr>
          <p:nvPr/>
        </p:nvPicPr>
        <p:blipFill>
          <a:blip r:embed="rId19"/>
          <a:srcRect/>
          <a:stretch>
            <a:fillRect/>
          </a:stretch>
        </p:blipFill>
        <p:spPr>
          <a:xfrm>
            <a:off x="14871333" y="-405725"/>
            <a:ext cx="3910960" cy="3241208"/>
          </a:xfrm>
          <a:prstGeom prst="rect">
            <a:avLst/>
          </a:prstGeom>
        </p:spPr>
      </p:pic>
      <p:pic>
        <p:nvPicPr>
          <p:cNvPr id="11" name="Picture 11"/>
          <p:cNvPicPr>
            <a:picLocks noChangeAspect="1"/>
          </p:cNvPicPr>
          <p:nvPr/>
        </p:nvPicPr>
        <p:blipFill>
          <a:blip r:embed="rId19"/>
          <a:srcRect/>
          <a:stretch>
            <a:fillRect/>
          </a:stretch>
        </p:blipFill>
        <p:spPr>
          <a:xfrm rot="-5400000">
            <a:off x="-1038890" y="-405725"/>
            <a:ext cx="3910960" cy="3241208"/>
          </a:xfrm>
          <a:prstGeom prst="rect">
            <a:avLst/>
          </a:prstGeom>
        </p:spPr>
      </p:pic>
      <p:sp>
        <p:nvSpPr>
          <p:cNvPr id="12" name="TextBox 12"/>
          <p:cNvSpPr txBox="1"/>
          <p:nvPr/>
        </p:nvSpPr>
        <p:spPr>
          <a:xfrm>
            <a:off x="1121033" y="1802650"/>
            <a:ext cx="447526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I-KHÁI NIỆM GIÂM CÀNH</a:t>
            </a:r>
          </a:p>
        </p:txBody>
      </p:sp>
      <p:sp>
        <p:nvSpPr>
          <p:cNvPr id="13" name="TextBox 13"/>
          <p:cNvSpPr txBox="1"/>
          <p:nvPr/>
        </p:nvSpPr>
        <p:spPr>
          <a:xfrm>
            <a:off x="916590" y="4177796"/>
            <a:ext cx="4678280" cy="1371600"/>
          </a:xfrm>
          <a:prstGeom prst="rect">
            <a:avLst/>
          </a:prstGeom>
        </p:spPr>
        <p:txBody>
          <a:bodyPr lIns="0" tIns="0" rIns="0" bIns="0" rtlCol="0" anchor="t">
            <a:spAutoFit/>
          </a:bodyPr>
          <a:lstStyle/>
          <a:p>
            <a:pPr algn="ctr">
              <a:lnSpc>
                <a:spcPts val="3600"/>
              </a:lnSpc>
              <a:spcBef>
                <a:spcPct val="0"/>
              </a:spcBef>
            </a:pPr>
            <a:r>
              <a:rPr lang="en-US" sz="3000">
                <a:solidFill>
                  <a:srgbClr val="004AAD"/>
                </a:solidFill>
                <a:latin typeface="Saira Black"/>
              </a:rPr>
              <a:t>CÁC EM CÙNG QUAN SÁT CLIP TẠO CÂY CON KHÔNG PHẢI TỪ HẠT SAU</a:t>
            </a:r>
          </a:p>
        </p:txBody>
      </p:sp>
      <p:pic>
        <p:nvPicPr>
          <p:cNvPr id="14" name="CN7_CTST_Bài 4_Giâm cành">
            <a:hlinkClick r:id="" action="ppaction://media"/>
            <a:extLst>
              <a:ext uri="{FF2B5EF4-FFF2-40B4-BE49-F238E27FC236}">
                <a16:creationId xmlns:a16="http://schemas.microsoft.com/office/drawing/2014/main" id="{2E65086C-CE98-2275-A2BF-9255AD8DE25D}"/>
              </a:ext>
            </a:extLst>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6212186" y="2329586"/>
            <a:ext cx="10998755" cy="6374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65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63294" y="0"/>
            <a:ext cx="9066594" cy="121487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1777">
            <a:off x="2477986" y="-553449"/>
            <a:ext cx="2049812" cy="2049812"/>
          </a:xfrm>
          <a:prstGeom prst="rect">
            <a:avLst/>
          </a:prstGeom>
        </p:spPr>
      </p:pic>
      <p:pic>
        <p:nvPicPr>
          <p:cNvPr id="4" name="Picture 4"/>
          <p:cNvPicPr>
            <a:picLocks noChangeAspect="1"/>
          </p:cNvPicPr>
          <p:nvPr/>
        </p:nvPicPr>
        <p:blipFill>
          <a:blip r:embed="rId5"/>
          <a:srcRect/>
          <a:stretch>
            <a:fillRect/>
          </a:stretch>
        </p:blipFill>
        <p:spPr>
          <a:xfrm>
            <a:off x="14871333" y="-405725"/>
            <a:ext cx="3910960" cy="3241208"/>
          </a:xfrm>
          <a:prstGeom prst="rect">
            <a:avLst/>
          </a:prstGeom>
        </p:spPr>
      </p:pic>
      <p:pic>
        <p:nvPicPr>
          <p:cNvPr id="5" name="Picture 5"/>
          <p:cNvPicPr>
            <a:picLocks noChangeAspect="1"/>
          </p:cNvPicPr>
          <p:nvPr/>
        </p:nvPicPr>
        <p:blipFill>
          <a:blip r:embed="rId5"/>
          <a:srcRect/>
          <a:stretch>
            <a:fillRect/>
          </a:stretch>
        </p:blipFill>
        <p:spPr>
          <a:xfrm rot="-5400000">
            <a:off x="-1038890" y="-405725"/>
            <a:ext cx="3910960" cy="3241208"/>
          </a:xfrm>
          <a:prstGeom prst="rect">
            <a:avLst/>
          </a:prstGeom>
        </p:spPr>
      </p:pic>
      <p:pic>
        <p:nvPicPr>
          <p:cNvPr id="6" name="Picture 6"/>
          <p:cNvPicPr>
            <a:picLocks noChangeAspect="1"/>
          </p:cNvPicPr>
          <p:nvPr/>
        </p:nvPicPr>
        <p:blipFill>
          <a:blip r:embed="rId6"/>
          <a:srcRect/>
          <a:stretch>
            <a:fillRect/>
          </a:stretch>
        </p:blipFill>
        <p:spPr>
          <a:xfrm>
            <a:off x="1298453" y="2516891"/>
            <a:ext cx="10804726" cy="5253218"/>
          </a:xfrm>
          <a:prstGeom prst="rect">
            <a:avLst/>
          </a:prstGeom>
        </p:spPr>
      </p:pic>
      <p:pic>
        <p:nvPicPr>
          <p:cNvPr id="7" name="Picture 7"/>
          <p:cNvPicPr>
            <a:picLocks noChangeAspect="1"/>
          </p:cNvPicPr>
          <p:nvPr/>
        </p:nvPicPr>
        <p:blipFill>
          <a:blip r:embed="rId7"/>
          <a:srcRect/>
          <a:stretch>
            <a:fillRect/>
          </a:stretch>
        </p:blipFill>
        <p:spPr>
          <a:xfrm>
            <a:off x="12440786" y="1802650"/>
            <a:ext cx="4861094" cy="7626592"/>
          </a:xfrm>
          <a:prstGeom prst="rect">
            <a:avLst/>
          </a:prstGeom>
        </p:spPr>
      </p:pic>
      <p:sp>
        <p:nvSpPr>
          <p:cNvPr id="8" name="TextBox 8"/>
          <p:cNvSpPr txBox="1"/>
          <p:nvPr/>
        </p:nvSpPr>
        <p:spPr>
          <a:xfrm>
            <a:off x="1121033" y="1802650"/>
            <a:ext cx="447526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I-KHÁI NIỆM GIÂM CÀNH</a:t>
            </a:r>
          </a:p>
        </p:txBody>
      </p:sp>
      <p:sp>
        <p:nvSpPr>
          <p:cNvPr id="9" name="TextBox 9"/>
          <p:cNvSpPr txBox="1"/>
          <p:nvPr/>
        </p:nvSpPr>
        <p:spPr>
          <a:xfrm>
            <a:off x="7291953" y="1802650"/>
            <a:ext cx="4071491" cy="457200"/>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Saira Black"/>
              </a:rPr>
              <a:t>LÀM VIỆC THEO NHÓM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63294" y="0"/>
            <a:ext cx="9066594" cy="121487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1777">
            <a:off x="2477986" y="-553449"/>
            <a:ext cx="2049812" cy="2049812"/>
          </a:xfrm>
          <a:prstGeom prst="rect">
            <a:avLst/>
          </a:prstGeom>
        </p:spPr>
      </p:pic>
      <p:pic>
        <p:nvPicPr>
          <p:cNvPr id="4" name="Picture 4"/>
          <p:cNvPicPr>
            <a:picLocks noChangeAspect="1"/>
          </p:cNvPicPr>
          <p:nvPr/>
        </p:nvPicPr>
        <p:blipFill>
          <a:blip r:embed="rId5"/>
          <a:srcRect/>
          <a:stretch>
            <a:fillRect/>
          </a:stretch>
        </p:blipFill>
        <p:spPr>
          <a:xfrm>
            <a:off x="14871333" y="-405725"/>
            <a:ext cx="3910960" cy="3241208"/>
          </a:xfrm>
          <a:prstGeom prst="rect">
            <a:avLst/>
          </a:prstGeom>
        </p:spPr>
      </p:pic>
      <p:pic>
        <p:nvPicPr>
          <p:cNvPr id="5" name="Picture 5"/>
          <p:cNvPicPr>
            <a:picLocks noChangeAspect="1"/>
          </p:cNvPicPr>
          <p:nvPr/>
        </p:nvPicPr>
        <p:blipFill>
          <a:blip r:embed="rId5"/>
          <a:srcRect/>
          <a:stretch>
            <a:fillRect/>
          </a:stretch>
        </p:blipFill>
        <p:spPr>
          <a:xfrm rot="-5400000">
            <a:off x="-1038890" y="-405725"/>
            <a:ext cx="3910960" cy="3241208"/>
          </a:xfrm>
          <a:prstGeom prst="rect">
            <a:avLst/>
          </a:prstGeom>
        </p:spPr>
      </p:pic>
      <p:pic>
        <p:nvPicPr>
          <p:cNvPr id="6" name="Picture 6"/>
          <p:cNvPicPr>
            <a:picLocks noChangeAspect="1"/>
          </p:cNvPicPr>
          <p:nvPr/>
        </p:nvPicPr>
        <p:blipFill>
          <a:blip r:embed="rId6"/>
          <a:srcRect/>
          <a:stretch>
            <a:fillRect/>
          </a:stretch>
        </p:blipFill>
        <p:spPr>
          <a:xfrm>
            <a:off x="762687" y="2620666"/>
            <a:ext cx="10921029" cy="4384355"/>
          </a:xfrm>
          <a:prstGeom prst="rect">
            <a:avLst/>
          </a:prstGeom>
        </p:spPr>
      </p:pic>
      <p:pic>
        <p:nvPicPr>
          <p:cNvPr id="7" name="Picture 7"/>
          <p:cNvPicPr>
            <a:picLocks noChangeAspect="1"/>
          </p:cNvPicPr>
          <p:nvPr/>
        </p:nvPicPr>
        <p:blipFill>
          <a:blip r:embed="rId7"/>
          <a:srcRect/>
          <a:stretch>
            <a:fillRect/>
          </a:stretch>
        </p:blipFill>
        <p:spPr>
          <a:xfrm>
            <a:off x="12139065" y="2031250"/>
            <a:ext cx="4705573" cy="7227050"/>
          </a:xfrm>
          <a:prstGeom prst="rect">
            <a:avLst/>
          </a:prstGeom>
        </p:spPr>
      </p:pic>
      <p:sp>
        <p:nvSpPr>
          <p:cNvPr id="8" name="TextBox 8"/>
          <p:cNvSpPr txBox="1"/>
          <p:nvPr/>
        </p:nvSpPr>
        <p:spPr>
          <a:xfrm>
            <a:off x="1121033" y="1802650"/>
            <a:ext cx="447526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I-KHÁI NIỆM GIÂM CÀNH</a:t>
            </a:r>
          </a:p>
        </p:txBody>
      </p:sp>
      <p:sp>
        <p:nvSpPr>
          <p:cNvPr id="9" name="TextBox 9"/>
          <p:cNvSpPr txBox="1"/>
          <p:nvPr/>
        </p:nvSpPr>
        <p:spPr>
          <a:xfrm>
            <a:off x="7291953" y="1802650"/>
            <a:ext cx="4071491" cy="457200"/>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Saira Black"/>
              </a:rPr>
              <a:t>LÀM VIỆC THEO NHÓM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63294" y="0"/>
            <a:ext cx="9066594" cy="121487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01777">
            <a:off x="2477986" y="-553449"/>
            <a:ext cx="2049812" cy="2049812"/>
          </a:xfrm>
          <a:prstGeom prst="rect">
            <a:avLst/>
          </a:prstGeom>
        </p:spPr>
      </p:pic>
      <p:pic>
        <p:nvPicPr>
          <p:cNvPr id="4" name="Picture 4"/>
          <p:cNvPicPr>
            <a:picLocks noChangeAspect="1"/>
          </p:cNvPicPr>
          <p:nvPr/>
        </p:nvPicPr>
        <p:blipFill>
          <a:blip r:embed="rId5"/>
          <a:srcRect/>
          <a:stretch>
            <a:fillRect/>
          </a:stretch>
        </p:blipFill>
        <p:spPr>
          <a:xfrm>
            <a:off x="14871333" y="-405725"/>
            <a:ext cx="3910960" cy="3241208"/>
          </a:xfrm>
          <a:prstGeom prst="rect">
            <a:avLst/>
          </a:prstGeom>
        </p:spPr>
      </p:pic>
      <p:pic>
        <p:nvPicPr>
          <p:cNvPr id="5" name="Picture 5"/>
          <p:cNvPicPr>
            <a:picLocks noChangeAspect="1"/>
          </p:cNvPicPr>
          <p:nvPr/>
        </p:nvPicPr>
        <p:blipFill>
          <a:blip r:embed="rId5"/>
          <a:srcRect/>
          <a:stretch>
            <a:fillRect/>
          </a:stretch>
        </p:blipFill>
        <p:spPr>
          <a:xfrm rot="-5400000">
            <a:off x="-1038890" y="-405725"/>
            <a:ext cx="3910960" cy="3241208"/>
          </a:xfrm>
          <a:prstGeom prst="rect">
            <a:avLst/>
          </a:prstGeom>
        </p:spPr>
      </p:pic>
      <p:grpSp>
        <p:nvGrpSpPr>
          <p:cNvPr id="6" name="Group 6"/>
          <p:cNvGrpSpPr>
            <a:grpSpLocks noChangeAspect="1"/>
          </p:cNvGrpSpPr>
          <p:nvPr/>
        </p:nvGrpSpPr>
        <p:grpSpPr>
          <a:xfrm>
            <a:off x="1121033" y="2520315"/>
            <a:ext cx="5246391" cy="5246370"/>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16666" r="-16666"/>
              </a:stretch>
            </a:blipFill>
          </p:spPr>
        </p:sp>
      </p:grpSp>
      <p:pic>
        <p:nvPicPr>
          <p:cNvPr id="8" name="Picture 8"/>
          <p:cNvPicPr>
            <a:picLocks noChangeAspect="1"/>
          </p:cNvPicPr>
          <p:nvPr/>
        </p:nvPicPr>
        <p:blipFill>
          <a:blip r:embed="rId7"/>
          <a:srcRect/>
          <a:stretch>
            <a:fillRect/>
          </a:stretch>
        </p:blipFill>
        <p:spPr>
          <a:xfrm>
            <a:off x="6367424" y="2043445"/>
            <a:ext cx="1676271" cy="1584076"/>
          </a:xfrm>
          <a:prstGeom prst="rect">
            <a:avLst/>
          </a:prstGeom>
        </p:spPr>
      </p:pic>
      <p:sp>
        <p:nvSpPr>
          <p:cNvPr id="9" name="TextBox 9"/>
          <p:cNvSpPr txBox="1"/>
          <p:nvPr/>
        </p:nvSpPr>
        <p:spPr>
          <a:xfrm>
            <a:off x="1121033" y="1802650"/>
            <a:ext cx="447526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I-KHÁI NIỆM GIÂM CÀNH</a:t>
            </a:r>
          </a:p>
        </p:txBody>
      </p:sp>
      <p:sp>
        <p:nvSpPr>
          <p:cNvPr id="10" name="TextBox 10"/>
          <p:cNvSpPr txBox="1"/>
          <p:nvPr/>
        </p:nvSpPr>
        <p:spPr>
          <a:xfrm>
            <a:off x="6690291" y="3686175"/>
            <a:ext cx="10569009" cy="2914650"/>
          </a:xfrm>
          <a:prstGeom prst="rect">
            <a:avLst/>
          </a:prstGeom>
        </p:spPr>
        <p:txBody>
          <a:bodyPr lIns="0" tIns="0" rIns="0" bIns="0" rtlCol="0" anchor="t">
            <a:spAutoFit/>
          </a:bodyPr>
          <a:lstStyle/>
          <a:p>
            <a:pPr algn="ctr">
              <a:lnSpc>
                <a:spcPts val="3840"/>
              </a:lnSpc>
              <a:spcBef>
                <a:spcPct val="0"/>
              </a:spcBef>
            </a:pPr>
            <a:r>
              <a:rPr lang="en-US" sz="3200">
                <a:solidFill>
                  <a:srgbClr val="004AAD"/>
                </a:solidFill>
                <a:latin typeface="Josefin Sans Regular"/>
              </a:rPr>
              <a:t>Giâm cành là phương pháp nhân giống vô tính, được thực hiện bằng cách sử dụng một đoạn tách từ cây mẹ và trồng vào giá thể. Trong điều kiện môi trường thích hợp cành giâmn sẽ phát triển thành cây hoàn chỉnh</a:t>
            </a:r>
          </a:p>
          <a:p>
            <a:pPr algn="ctr">
              <a:lnSpc>
                <a:spcPts val="3840"/>
              </a:lnSpc>
              <a:spcBef>
                <a:spcPct val="0"/>
              </a:spcBef>
            </a:pPr>
            <a:r>
              <a:rPr lang="en-US" sz="3200">
                <a:solidFill>
                  <a:srgbClr val="004AAD"/>
                </a:solidFill>
                <a:latin typeface="Josefin Sans Regular"/>
              </a:rPr>
              <a:t>+ Các loại cây chọn giâm thường có đặc điểm ra rễ phụ nhanh như mía, sắn, khoai lang,…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3684" y="9355799"/>
            <a:ext cx="733129" cy="7398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96597">
            <a:off x="2620557" y="9257136"/>
            <a:ext cx="991376" cy="139451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069">
            <a:off x="-398795" y="5803299"/>
            <a:ext cx="2630771" cy="4775326"/>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7372" y="9479840"/>
            <a:ext cx="610217" cy="615815"/>
          </a:xfrm>
          <a:prstGeom prst="rect">
            <a:avLst/>
          </a:prstGeom>
        </p:spPr>
      </p:pic>
      <p:pic>
        <p:nvPicPr>
          <p:cNvPr id="6" name="Picture 6"/>
          <p:cNvPicPr>
            <a:picLocks noChangeAspect="1"/>
          </p:cNvPicPr>
          <p:nvPr/>
        </p:nvPicPr>
        <p:blipFill>
          <a:blip r:embed="rId10"/>
          <a:srcRect/>
          <a:stretch>
            <a:fillRect/>
          </a:stretch>
        </p:blipFill>
        <p:spPr>
          <a:xfrm>
            <a:off x="3663294" y="0"/>
            <a:ext cx="9066594" cy="121487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301777">
            <a:off x="2477986" y="-553449"/>
            <a:ext cx="2049812" cy="204981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693297" y="5735290"/>
            <a:ext cx="1594703" cy="4521064"/>
          </a:xfrm>
          <a:prstGeom prst="rect">
            <a:avLst/>
          </a:prstGeom>
        </p:spPr>
      </p:pic>
      <p:pic>
        <p:nvPicPr>
          <p:cNvPr id="9" name="Picture 9"/>
          <p:cNvPicPr>
            <a:picLocks noChangeAspect="1"/>
          </p:cNvPicPr>
          <p:nvPr/>
        </p:nvPicPr>
        <p:blipFill>
          <a:blip r:embed="rId15"/>
          <a:srcRect/>
          <a:stretch>
            <a:fillRect/>
          </a:stretch>
        </p:blipFill>
        <p:spPr>
          <a:xfrm>
            <a:off x="14871333" y="-405725"/>
            <a:ext cx="3910960" cy="3241208"/>
          </a:xfrm>
          <a:prstGeom prst="rect">
            <a:avLst/>
          </a:prstGeom>
        </p:spPr>
      </p:pic>
      <p:pic>
        <p:nvPicPr>
          <p:cNvPr id="10" name="Picture 10"/>
          <p:cNvPicPr>
            <a:picLocks noChangeAspect="1"/>
          </p:cNvPicPr>
          <p:nvPr/>
        </p:nvPicPr>
        <p:blipFill>
          <a:blip r:embed="rId15"/>
          <a:srcRect/>
          <a:stretch>
            <a:fillRect/>
          </a:stretch>
        </p:blipFill>
        <p:spPr>
          <a:xfrm rot="-5400000">
            <a:off x="-1038890" y="-405725"/>
            <a:ext cx="3910960" cy="3241208"/>
          </a:xfrm>
          <a:prstGeom prst="rect">
            <a:avLst/>
          </a:prstGeom>
        </p:spPr>
      </p:pic>
      <p:pic>
        <p:nvPicPr>
          <p:cNvPr id="11" name="Picture 11"/>
          <p:cNvPicPr>
            <a:picLocks noChangeAspect="1"/>
          </p:cNvPicPr>
          <p:nvPr/>
        </p:nvPicPr>
        <p:blipFill>
          <a:blip r:embed="rId16"/>
          <a:srcRect/>
          <a:stretch>
            <a:fillRect/>
          </a:stretch>
        </p:blipFill>
        <p:spPr>
          <a:xfrm>
            <a:off x="1811989" y="3170358"/>
            <a:ext cx="11625840" cy="3038572"/>
          </a:xfrm>
          <a:prstGeom prst="rect">
            <a:avLst/>
          </a:prstGeom>
        </p:spPr>
      </p:pic>
      <p:grpSp>
        <p:nvGrpSpPr>
          <p:cNvPr id="12" name="Group 12"/>
          <p:cNvGrpSpPr>
            <a:grpSpLocks noChangeAspect="1"/>
          </p:cNvGrpSpPr>
          <p:nvPr/>
        </p:nvGrpSpPr>
        <p:grpSpPr>
          <a:xfrm>
            <a:off x="13437830" y="2520315"/>
            <a:ext cx="5246391" cy="5246370"/>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a:stretch>
                <a:fillRect l="-23994" r="-29596"/>
              </a:stretch>
            </a:blipFill>
          </p:spPr>
        </p:sp>
      </p:grpSp>
      <p:sp>
        <p:nvSpPr>
          <p:cNvPr id="14" name="TextBox 14"/>
          <p:cNvSpPr txBox="1"/>
          <p:nvPr/>
        </p:nvSpPr>
        <p:spPr>
          <a:xfrm>
            <a:off x="1121033" y="1802650"/>
            <a:ext cx="4475262" cy="457200"/>
          </a:xfrm>
          <a:prstGeom prst="rect">
            <a:avLst/>
          </a:prstGeom>
        </p:spPr>
        <p:txBody>
          <a:bodyPr lIns="0" tIns="0" rIns="0" bIns="0" rtlCol="0" anchor="t">
            <a:spAutoFit/>
          </a:bodyPr>
          <a:lstStyle/>
          <a:p>
            <a:pPr algn="ctr">
              <a:lnSpc>
                <a:spcPts val="3600"/>
              </a:lnSpc>
              <a:spcBef>
                <a:spcPct val="0"/>
              </a:spcBef>
            </a:pPr>
            <a:r>
              <a:rPr lang="en-US" sz="3000">
                <a:solidFill>
                  <a:srgbClr val="FF1616"/>
                </a:solidFill>
                <a:latin typeface="Saira Black"/>
              </a:rPr>
              <a:t>I-KHÁI NIỆM GIÂM CÀNH</a:t>
            </a:r>
          </a:p>
        </p:txBody>
      </p:sp>
      <p:sp>
        <p:nvSpPr>
          <p:cNvPr id="15" name="TextBox 15"/>
          <p:cNvSpPr txBox="1"/>
          <p:nvPr/>
        </p:nvSpPr>
        <p:spPr>
          <a:xfrm>
            <a:off x="149749" y="2259850"/>
            <a:ext cx="16093684" cy="914400"/>
          </a:xfrm>
          <a:prstGeom prst="rect">
            <a:avLst/>
          </a:prstGeom>
        </p:spPr>
        <p:txBody>
          <a:bodyPr lIns="0" tIns="0" rIns="0" bIns="0" rtlCol="0" anchor="t">
            <a:spAutoFit/>
          </a:bodyPr>
          <a:lstStyle/>
          <a:p>
            <a:pPr algn="ctr">
              <a:lnSpc>
                <a:spcPts val="3600"/>
              </a:lnSpc>
            </a:pPr>
            <a:r>
              <a:rPr lang="en-US" sz="3000">
                <a:solidFill>
                  <a:srgbClr val="FF1616"/>
                </a:solidFill>
                <a:latin typeface="Saira Black"/>
              </a:rPr>
              <a:t>II- QUY TRÌNH NHÂN GIỐNG CÂY TRỒNG BẰNG PHƯƠNG PHÁP GIÂM CÀNH </a:t>
            </a:r>
          </a:p>
          <a:p>
            <a:pPr algn="ctr">
              <a:lnSpc>
                <a:spcPts val="3600"/>
              </a:lnSpc>
              <a:spcBef>
                <a:spcPct val="0"/>
              </a:spcBef>
            </a:pPr>
            <a:endParaRPr lang="en-US" sz="3000">
              <a:solidFill>
                <a:srgbClr val="FF1616"/>
              </a:solidFill>
              <a:latin typeface="Saira Black"/>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518</Words>
  <Application>Microsoft Office PowerPoint</Application>
  <PresentationFormat>Custom</PresentationFormat>
  <Paragraphs>60</Paragraphs>
  <Slides>21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Muli Regular</vt:lpstr>
      <vt:lpstr>Saira Black</vt:lpstr>
      <vt:lpstr>Muli Regular Bold</vt:lpstr>
      <vt:lpstr>Josefin Sans Regular</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Du An-Mien Phi-STEM</Manager>
  <Company>Du An-Mien Phi-STEM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An-Mien Phi-STEM</dc:title>
  <dc:subject>Du An-Mien Phi-STEM</dc:subject>
  <dc:creator>Du An-Mien Phi-STEM</dc:creator>
  <dc:description>Du An-Mien Phi-STEM</dc:description>
  <cp:lastModifiedBy>Nghiêm Xuân</cp:lastModifiedBy>
  <cp:revision>3</cp:revision>
  <dcterms:created xsi:type="dcterms:W3CDTF">2006-08-16T00:00:00Z</dcterms:created>
  <dcterms:modified xsi:type="dcterms:W3CDTF">2022-08-11T09:47:15Z</dcterms:modified>
  <cp:category>Du An-Mien Phi-STEM</cp:category>
  <dc:identifier>DAFHYq7G9JA</dc:identifier>
</cp:coreProperties>
</file>