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6"/>
  </p:notesMasterIdLst>
  <p:sldIdLst>
    <p:sldId id="257" r:id="rId2"/>
    <p:sldId id="339" r:id="rId3"/>
    <p:sldId id="324" r:id="rId4"/>
    <p:sldId id="259" r:id="rId5"/>
    <p:sldId id="270" r:id="rId6"/>
    <p:sldId id="325" r:id="rId7"/>
    <p:sldId id="340" r:id="rId8"/>
    <p:sldId id="326" r:id="rId9"/>
    <p:sldId id="334" r:id="rId10"/>
    <p:sldId id="335" r:id="rId11"/>
    <p:sldId id="262" r:id="rId12"/>
    <p:sldId id="312" r:id="rId13"/>
    <p:sldId id="329" r:id="rId14"/>
    <p:sldId id="341" r:id="rId15"/>
    <p:sldId id="337" r:id="rId16"/>
    <p:sldId id="317" r:id="rId17"/>
    <p:sldId id="328" r:id="rId18"/>
    <p:sldId id="342" r:id="rId19"/>
    <p:sldId id="320" r:id="rId20"/>
    <p:sldId id="321" r:id="rId21"/>
    <p:sldId id="333" r:id="rId22"/>
    <p:sldId id="343" r:id="rId23"/>
    <p:sldId id="344" r:id="rId24"/>
    <p:sldId id="345" r:id="rId25"/>
    <p:sldId id="346" r:id="rId26"/>
    <p:sldId id="347" r:id="rId27"/>
    <p:sldId id="348" r:id="rId28"/>
    <p:sldId id="331" r:id="rId29"/>
    <p:sldId id="332" r:id="rId30"/>
    <p:sldId id="314" r:id="rId31"/>
    <p:sldId id="349" r:id="rId32"/>
    <p:sldId id="350" r:id="rId33"/>
    <p:sldId id="351" r:id="rId34"/>
    <p:sldId id="293" r:id="rId35"/>
  </p:sldIdLst>
  <p:sldSz cx="9144000" cy="5143500" type="screen16x9"/>
  <p:notesSz cx="6858000" cy="9144000"/>
  <p:embeddedFontLst>
    <p:embeddedFont>
      <p:font typeface="Cambria" panose="02040503050406030204" pitchFamily="18" charset="0"/>
      <p:regular r:id="rId37"/>
      <p:bold r:id="rId38"/>
      <p:italic r:id="rId39"/>
      <p:boldItalic r:id="rId40"/>
    </p:embeddedFont>
    <p:embeddedFont>
      <p:font typeface="Gloria Hallelujah" panose="020B0604020202020204" charset="0"/>
      <p:regular r:id="rId41"/>
    </p:embeddedFont>
    <p:embeddedFont>
      <p:font typeface="Raleway" pitchFamily="2" charset="-93"/>
      <p:regular r:id="rId42"/>
      <p:bold r:id="rId43"/>
      <p:italic r:id="rId44"/>
      <p:boldItalic r:id="rId45"/>
    </p:embeddedFont>
    <p:embeddedFont>
      <p:font typeface="Raleway Thin" panose="020F0502020204030204" pitchFamily="2" charset="-93"/>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BFE"/>
    <a:srgbClr val="D3F8FD"/>
    <a:srgbClr val="0D8173"/>
    <a:srgbClr val="82B6B0"/>
    <a:srgbClr val="FFE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8A2AAB-B7F0-4733-8D74-AA4F2597F492}">
  <a:tblStyle styleId="{798A2AAB-B7F0-4733-8D74-AA4F2597F49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378" y="2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4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ccf3902700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ccf3902700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ccf3902700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ccf3902700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0366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ccf3902700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ccf3902700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8757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ccffd0e25e_0_1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ccffd0e25e_0_1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4"/>
        <p:cNvGrpSpPr/>
        <p:nvPr/>
      </p:nvGrpSpPr>
      <p:grpSpPr>
        <a:xfrm>
          <a:off x="0" y="0"/>
          <a:ext cx="0" cy="0"/>
          <a:chOff x="0" y="0"/>
          <a:chExt cx="0" cy="0"/>
        </a:xfrm>
      </p:grpSpPr>
      <p:sp>
        <p:nvSpPr>
          <p:cNvPr id="3395" name="Google Shape;3395;gcec13a25d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6" name="Google Shape;3396;gcec13a25d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4"/>
          <p:cNvSpPr/>
          <p:nvPr/>
        </p:nvSpPr>
        <p:spPr>
          <a:xfrm>
            <a:off x="-410657" y="-145804"/>
            <a:ext cx="4197745" cy="1131860"/>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6752784">
            <a:off x="2051407" y="216393"/>
            <a:ext cx="1195911" cy="1089409"/>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72725" y="2861528"/>
            <a:ext cx="2676986" cy="2789665"/>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594726" y="4161014"/>
            <a:ext cx="3033994" cy="1250590"/>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027407" y="-371325"/>
            <a:ext cx="3627154" cy="2893677"/>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713225" y="1564120"/>
            <a:ext cx="7717500" cy="3043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1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2pPr>
            <a:lvl3pPr marL="1371600" lvl="2"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3pPr>
            <a:lvl4pPr marL="1828800" lvl="3"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4pPr>
            <a:lvl5pPr marL="2286000" lvl="4"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5pPr>
            <a:lvl6pPr marL="2743200" lvl="5"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6pPr>
            <a:lvl7pPr marL="3200400" lvl="6"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7pPr>
            <a:lvl8pPr marL="3657600" lvl="7"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8pPr>
            <a:lvl9pPr marL="4114800" lvl="8"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9pPr>
          </a:lstStyle>
          <a:p>
            <a:endParaRPr/>
          </a:p>
        </p:txBody>
      </p:sp>
      <p:grpSp>
        <p:nvGrpSpPr>
          <p:cNvPr id="107" name="Google Shape;107;p4"/>
          <p:cNvGrpSpPr/>
          <p:nvPr/>
        </p:nvGrpSpPr>
        <p:grpSpPr>
          <a:xfrm rot="1800041">
            <a:off x="8665997" y="4106761"/>
            <a:ext cx="221773" cy="200885"/>
            <a:chOff x="1640475" y="1197075"/>
            <a:chExt cx="55475" cy="50250"/>
          </a:xfrm>
        </p:grpSpPr>
        <p:sp>
          <p:nvSpPr>
            <p:cNvPr id="108" name="Google Shape;108;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4"/>
          <p:cNvGrpSpPr/>
          <p:nvPr/>
        </p:nvGrpSpPr>
        <p:grpSpPr>
          <a:xfrm rot="-9900030">
            <a:off x="667534" y="4625752"/>
            <a:ext cx="215932" cy="195605"/>
            <a:chOff x="1640475" y="1197075"/>
            <a:chExt cx="55475" cy="50250"/>
          </a:xfrm>
        </p:grpSpPr>
        <p:sp>
          <p:nvSpPr>
            <p:cNvPr id="112" name="Google Shape;112;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4"/>
          <p:cNvGrpSpPr/>
          <p:nvPr/>
        </p:nvGrpSpPr>
        <p:grpSpPr>
          <a:xfrm rot="-5400000">
            <a:off x="8514555" y="2548984"/>
            <a:ext cx="244822" cy="221773"/>
            <a:chOff x="1640475" y="1197075"/>
            <a:chExt cx="55475" cy="50250"/>
          </a:xfrm>
        </p:grpSpPr>
        <p:sp>
          <p:nvSpPr>
            <p:cNvPr id="116" name="Google Shape;116;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4"/>
          <p:cNvGrpSpPr/>
          <p:nvPr/>
        </p:nvGrpSpPr>
        <p:grpSpPr>
          <a:xfrm rot="-5400000">
            <a:off x="313974" y="982572"/>
            <a:ext cx="221772" cy="200884"/>
            <a:chOff x="1640475" y="1197075"/>
            <a:chExt cx="55475" cy="50250"/>
          </a:xfrm>
        </p:grpSpPr>
        <p:sp>
          <p:nvSpPr>
            <p:cNvPr id="121" name="Google Shape;121;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4"/>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650986">
            <a:off x="1480420" y="4695682"/>
            <a:ext cx="1027315" cy="24067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5463834" y="-171500"/>
            <a:ext cx="3715991" cy="18955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flipH="1">
            <a:off x="6310157" y="3340499"/>
            <a:ext cx="3132243" cy="2074976"/>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flipH="1">
            <a:off x="-305030" y="3501099"/>
            <a:ext cx="3502005" cy="1817658"/>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flipH="1">
            <a:off x="-172967" y="-346475"/>
            <a:ext cx="3877467" cy="2004202"/>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29"/>
          <p:cNvGrpSpPr/>
          <p:nvPr/>
        </p:nvGrpSpPr>
        <p:grpSpPr>
          <a:xfrm rot="899994">
            <a:off x="1016472" y="201882"/>
            <a:ext cx="454166" cy="411416"/>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9"/>
          <p:cNvGrpSpPr/>
          <p:nvPr/>
        </p:nvGrpSpPr>
        <p:grpSpPr>
          <a:xfrm rot="-765977">
            <a:off x="8251989" y="1521724"/>
            <a:ext cx="279616" cy="253294"/>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29"/>
          <p:cNvSpPr/>
          <p:nvPr/>
        </p:nvSpPr>
        <p:spPr>
          <a:xfrm rot="-1686808" flipH="1">
            <a:off x="3194336" y="4571863"/>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rot="117" flipH="1">
            <a:off x="7874199" y="150134"/>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29"/>
          <p:cNvGrpSpPr/>
          <p:nvPr/>
        </p:nvGrpSpPr>
        <p:grpSpPr>
          <a:xfrm rot="-4475517">
            <a:off x="7432742" y="4442182"/>
            <a:ext cx="197770" cy="213810"/>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29"/>
          <p:cNvSpPr/>
          <p:nvPr/>
        </p:nvSpPr>
        <p:spPr>
          <a:xfrm>
            <a:off x="891612" y="4121988"/>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368157">
            <a:off x="8269118" y="4245138"/>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29"/>
          <p:cNvGrpSpPr/>
          <p:nvPr/>
        </p:nvGrpSpPr>
        <p:grpSpPr>
          <a:xfrm rot="-765935">
            <a:off x="274629" y="3048883"/>
            <a:ext cx="221762" cy="200885"/>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798"/>
        <p:cNvGrpSpPr/>
        <p:nvPr/>
      </p:nvGrpSpPr>
      <p:grpSpPr>
        <a:xfrm>
          <a:off x="0" y="0"/>
          <a:ext cx="0" cy="0"/>
          <a:chOff x="0" y="0"/>
          <a:chExt cx="0" cy="0"/>
        </a:xfrm>
      </p:grpSpPr>
      <p:sp>
        <p:nvSpPr>
          <p:cNvPr id="799" name="Google Shape;799;p30"/>
          <p:cNvSpPr/>
          <p:nvPr/>
        </p:nvSpPr>
        <p:spPr>
          <a:xfrm>
            <a:off x="-128824" y="4059063"/>
            <a:ext cx="3566130" cy="1156248"/>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7070064" y="-128785"/>
            <a:ext cx="2145942" cy="1053151"/>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445550" y="-291750"/>
            <a:ext cx="4706555" cy="1587067"/>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7237760" y="3032148"/>
            <a:ext cx="2387697" cy="2484758"/>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rot="10800000">
            <a:off x="7573482" y="3136804"/>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rot="10800000">
            <a:off x="7341532" y="3544979"/>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rot="10800000">
            <a:off x="7022857" y="2140429"/>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rot="9893225">
            <a:off x="1777086" y="371868"/>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30"/>
          <p:cNvGrpSpPr/>
          <p:nvPr/>
        </p:nvGrpSpPr>
        <p:grpSpPr>
          <a:xfrm rot="5400000">
            <a:off x="278835" y="4536755"/>
            <a:ext cx="221772" cy="200884"/>
            <a:chOff x="1640475" y="1197075"/>
            <a:chExt cx="55475" cy="50250"/>
          </a:xfrm>
        </p:grpSpPr>
        <p:sp>
          <p:nvSpPr>
            <p:cNvPr id="808" name="Google Shape;808;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30"/>
          <p:cNvSpPr/>
          <p:nvPr/>
        </p:nvSpPr>
        <p:spPr>
          <a:xfrm rot="-834203">
            <a:off x="8546511" y="363435"/>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 name="Google Shape;812;p30"/>
          <p:cNvGrpSpPr/>
          <p:nvPr/>
        </p:nvGrpSpPr>
        <p:grpSpPr>
          <a:xfrm rot="4654902">
            <a:off x="7263554" y="408293"/>
            <a:ext cx="433642" cy="392824"/>
            <a:chOff x="1640475" y="1197075"/>
            <a:chExt cx="55475" cy="50250"/>
          </a:xfrm>
        </p:grpSpPr>
        <p:sp>
          <p:nvSpPr>
            <p:cNvPr id="813" name="Google Shape;813;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0"/>
          <p:cNvGrpSpPr/>
          <p:nvPr/>
        </p:nvGrpSpPr>
        <p:grpSpPr>
          <a:xfrm rot="5400000">
            <a:off x="571217" y="1059896"/>
            <a:ext cx="244822" cy="221773"/>
            <a:chOff x="1640475" y="1197075"/>
            <a:chExt cx="55475" cy="50250"/>
          </a:xfrm>
        </p:grpSpPr>
        <p:sp>
          <p:nvSpPr>
            <p:cNvPr id="817" name="Google Shape;817;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30"/>
          <p:cNvSpPr/>
          <p:nvPr/>
        </p:nvSpPr>
        <p:spPr>
          <a:xfrm rot="6477717">
            <a:off x="8298149" y="4511777"/>
            <a:ext cx="580167" cy="1359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 name="Google Shape;821;p30"/>
          <p:cNvGrpSpPr/>
          <p:nvPr/>
        </p:nvGrpSpPr>
        <p:grpSpPr>
          <a:xfrm rot="5400000">
            <a:off x="7550086" y="4483922"/>
            <a:ext cx="221772" cy="200884"/>
            <a:chOff x="1640475" y="1197075"/>
            <a:chExt cx="55475" cy="50250"/>
          </a:xfrm>
        </p:grpSpPr>
        <p:sp>
          <p:nvSpPr>
            <p:cNvPr id="822" name="Google Shape;822;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6975401" y="2798485"/>
            <a:ext cx="2665937" cy="277815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517990" y="4092608"/>
            <a:ext cx="3021471" cy="1245429"/>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5299521" y="-196435"/>
            <a:ext cx="4180419" cy="112718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543725" y="-421026"/>
            <a:ext cx="3612183" cy="2881733"/>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1945325" y="2102150"/>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2178925" y="1689425"/>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1769975" y="2562250"/>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rot="-906775">
            <a:off x="7086838" y="2961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31"/>
          <p:cNvGrpSpPr/>
          <p:nvPr/>
        </p:nvGrpSpPr>
        <p:grpSpPr>
          <a:xfrm rot="-5400000">
            <a:off x="8646175" y="1002690"/>
            <a:ext cx="221772" cy="200884"/>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1"/>
          <p:cNvSpPr/>
          <p:nvPr/>
        </p:nvSpPr>
        <p:spPr>
          <a:xfrm rot="9965797">
            <a:off x="-506318" y="3859694"/>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31"/>
          <p:cNvGrpSpPr/>
          <p:nvPr/>
        </p:nvGrpSpPr>
        <p:grpSpPr>
          <a:xfrm rot="-6145098">
            <a:off x="376587" y="480362"/>
            <a:ext cx="433642" cy="392824"/>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1"/>
          <p:cNvGrpSpPr/>
          <p:nvPr/>
        </p:nvGrpSpPr>
        <p:grpSpPr>
          <a:xfrm rot="-5400000">
            <a:off x="1758442" y="4714359"/>
            <a:ext cx="244822" cy="221773"/>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31"/>
          <p:cNvSpPr/>
          <p:nvPr/>
        </p:nvSpPr>
        <p:spPr>
          <a:xfrm rot="-308323">
            <a:off x="1184892" y="245385"/>
            <a:ext cx="580167" cy="13591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1"/>
          <p:cNvGrpSpPr/>
          <p:nvPr/>
        </p:nvGrpSpPr>
        <p:grpSpPr>
          <a:xfrm rot="-5400000">
            <a:off x="8191474" y="4616297"/>
            <a:ext cx="221772" cy="200884"/>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6"/>
        <p:cNvGrpSpPr/>
        <p:nvPr/>
      </p:nvGrpSpPr>
      <p:grpSpPr>
        <a:xfrm>
          <a:off x="0" y="0"/>
          <a:ext cx="0" cy="0"/>
          <a:chOff x="0" y="0"/>
          <a:chExt cx="0" cy="0"/>
        </a:xfrm>
      </p:grpSpPr>
      <p:sp>
        <p:nvSpPr>
          <p:cNvPr id="177" name="Google Shape;177;p7"/>
          <p:cNvSpPr/>
          <p:nvPr/>
        </p:nvSpPr>
        <p:spPr>
          <a:xfrm>
            <a:off x="-212202" y="2778871"/>
            <a:ext cx="2502288" cy="2607656"/>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6580375" y="4142426"/>
            <a:ext cx="2928340" cy="1246805"/>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0710" y="-32232"/>
            <a:ext cx="3923803" cy="1058013"/>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5957247" y="-243037"/>
            <a:ext cx="3390448" cy="2704882"/>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txBox="1">
            <a:spLocks noGrp="1"/>
          </p:cNvSpPr>
          <p:nvPr>
            <p:ph type="body" idx="1"/>
          </p:nvPr>
        </p:nvSpPr>
        <p:spPr>
          <a:xfrm>
            <a:off x="5169350" y="1897913"/>
            <a:ext cx="2997000" cy="2265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Thin"/>
              <a:buChar char="●"/>
              <a:defRPr sz="1400">
                <a:solidFill>
                  <a:schemeClr val="dk1"/>
                </a:solidFill>
                <a:latin typeface="Raleway Thin"/>
                <a:ea typeface="Raleway Thin"/>
                <a:cs typeface="Raleway Thin"/>
                <a:sym typeface="Raleway Thin"/>
              </a:defRPr>
            </a:lvl1pPr>
            <a:lvl2pPr marL="914400" lvl="1"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2pPr>
            <a:lvl3pPr marL="1371600" lvl="2"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3pPr>
            <a:lvl4pPr marL="1828800" lvl="3"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4pPr>
            <a:lvl5pPr marL="2286000" lvl="4"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5pPr>
            <a:lvl6pPr marL="2743200" lvl="5"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6pPr>
            <a:lvl7pPr marL="3200400" lvl="6"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7pPr>
            <a:lvl8pPr marL="3657600" lvl="7"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8pPr>
            <a:lvl9pPr marL="4114800" lvl="8"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9pPr>
          </a:lstStyle>
          <a:p>
            <a:endParaRPr/>
          </a:p>
        </p:txBody>
      </p:sp>
      <p:grpSp>
        <p:nvGrpSpPr>
          <p:cNvPr id="182" name="Google Shape;182;p7"/>
          <p:cNvGrpSpPr/>
          <p:nvPr/>
        </p:nvGrpSpPr>
        <p:grpSpPr>
          <a:xfrm rot="1800041">
            <a:off x="8665997" y="4106761"/>
            <a:ext cx="221773" cy="200885"/>
            <a:chOff x="1640475" y="1197075"/>
            <a:chExt cx="55475" cy="50250"/>
          </a:xfrm>
        </p:grpSpPr>
        <p:sp>
          <p:nvSpPr>
            <p:cNvPr id="183" name="Google Shape;183;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7"/>
          <p:cNvGrpSpPr/>
          <p:nvPr/>
        </p:nvGrpSpPr>
        <p:grpSpPr>
          <a:xfrm rot="-9900030">
            <a:off x="667534" y="4625752"/>
            <a:ext cx="215932" cy="195605"/>
            <a:chOff x="1640475" y="1197075"/>
            <a:chExt cx="55475" cy="50250"/>
          </a:xfrm>
        </p:grpSpPr>
        <p:sp>
          <p:nvSpPr>
            <p:cNvPr id="187" name="Google Shape;187;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7"/>
          <p:cNvGrpSpPr/>
          <p:nvPr/>
        </p:nvGrpSpPr>
        <p:grpSpPr>
          <a:xfrm rot="-5400000">
            <a:off x="8514555" y="2548984"/>
            <a:ext cx="244822" cy="221773"/>
            <a:chOff x="1640475" y="1197075"/>
            <a:chExt cx="55475" cy="50250"/>
          </a:xfrm>
        </p:grpSpPr>
        <p:sp>
          <p:nvSpPr>
            <p:cNvPr id="191" name="Google Shape;191;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7"/>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7"/>
          <p:cNvGrpSpPr/>
          <p:nvPr/>
        </p:nvGrpSpPr>
        <p:grpSpPr>
          <a:xfrm rot="-5400000">
            <a:off x="313974" y="982572"/>
            <a:ext cx="221772" cy="200884"/>
            <a:chOff x="1640475" y="1197075"/>
            <a:chExt cx="55475" cy="50250"/>
          </a:xfrm>
        </p:grpSpPr>
        <p:sp>
          <p:nvSpPr>
            <p:cNvPr id="196" name="Google Shape;196;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7"/>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rot="-807259">
            <a:off x="1440942" y="4787382"/>
            <a:ext cx="1060734" cy="24849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txBox="1">
            <a:spLocks noGrp="1"/>
          </p:cNvSpPr>
          <p:nvPr>
            <p:ph type="title"/>
          </p:nvPr>
        </p:nvSpPr>
        <p:spPr>
          <a:xfrm>
            <a:off x="3284000" y="759398"/>
            <a:ext cx="25764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2"/>
        <p:cNvGrpSpPr/>
        <p:nvPr/>
      </p:nvGrpSpPr>
      <p:grpSpPr>
        <a:xfrm>
          <a:off x="0" y="0"/>
          <a:ext cx="0" cy="0"/>
          <a:chOff x="0" y="0"/>
          <a:chExt cx="0" cy="0"/>
        </a:xfrm>
      </p:grpSpPr>
      <p:sp>
        <p:nvSpPr>
          <p:cNvPr id="203" name="Google Shape;203;p8"/>
          <p:cNvSpPr/>
          <p:nvPr/>
        </p:nvSpPr>
        <p:spPr>
          <a:xfrm>
            <a:off x="-42230" y="3467513"/>
            <a:ext cx="3634529" cy="1998485"/>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288300" y="-384812"/>
            <a:ext cx="3133499" cy="2020960"/>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7304265" y="-384807"/>
            <a:ext cx="1985649" cy="2326869"/>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5568694" y="4237688"/>
            <a:ext cx="3721240" cy="1536322"/>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txBox="1">
            <a:spLocks noGrp="1"/>
          </p:cNvSpPr>
          <p:nvPr>
            <p:ph type="title"/>
          </p:nvPr>
        </p:nvSpPr>
        <p:spPr>
          <a:xfrm>
            <a:off x="2756200" y="1967475"/>
            <a:ext cx="3631500" cy="10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08" name="Google Shape;208;p8"/>
          <p:cNvGrpSpPr/>
          <p:nvPr/>
        </p:nvGrpSpPr>
        <p:grpSpPr>
          <a:xfrm rot="4517592">
            <a:off x="8550732" y="3940914"/>
            <a:ext cx="221771" cy="200883"/>
            <a:chOff x="1640475" y="1197075"/>
            <a:chExt cx="55475" cy="50250"/>
          </a:xfrm>
        </p:grpSpPr>
        <p:sp>
          <p:nvSpPr>
            <p:cNvPr id="209" name="Google Shape;209;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8"/>
          <p:cNvGrpSpPr/>
          <p:nvPr/>
        </p:nvGrpSpPr>
        <p:grpSpPr>
          <a:xfrm rot="7199963">
            <a:off x="965918" y="4533021"/>
            <a:ext cx="215935" cy="195604"/>
            <a:chOff x="1640475" y="1197075"/>
            <a:chExt cx="55475" cy="50250"/>
          </a:xfrm>
        </p:grpSpPr>
        <p:sp>
          <p:nvSpPr>
            <p:cNvPr id="213" name="Google Shape;213;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8"/>
          <p:cNvSpPr/>
          <p:nvPr/>
        </p:nvSpPr>
        <p:spPr>
          <a:xfrm rot="2368484">
            <a:off x="3584583" y="348032"/>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8"/>
          <p:cNvGrpSpPr/>
          <p:nvPr/>
        </p:nvGrpSpPr>
        <p:grpSpPr>
          <a:xfrm rot="-9900000">
            <a:off x="1490015" y="185475"/>
            <a:ext cx="347165" cy="314462"/>
            <a:chOff x="1640475" y="1197075"/>
            <a:chExt cx="55475" cy="50250"/>
          </a:xfrm>
        </p:grpSpPr>
        <p:sp>
          <p:nvSpPr>
            <p:cNvPr id="218" name="Google Shape;218;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8"/>
          <p:cNvGrpSpPr/>
          <p:nvPr/>
        </p:nvGrpSpPr>
        <p:grpSpPr>
          <a:xfrm rot="-9900030">
            <a:off x="7815634" y="527852"/>
            <a:ext cx="215932" cy="195605"/>
            <a:chOff x="1640475" y="1197075"/>
            <a:chExt cx="55475" cy="50250"/>
          </a:xfrm>
        </p:grpSpPr>
        <p:sp>
          <p:nvSpPr>
            <p:cNvPr id="222" name="Google Shape;222;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8"/>
          <p:cNvSpPr/>
          <p:nvPr/>
        </p:nvSpPr>
        <p:spPr>
          <a:xfrm rot="-8289780">
            <a:off x="7855805" y="1479192"/>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rot="-120">
            <a:off x="8278108" y="4777486"/>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4"/>
        <p:cNvGrpSpPr/>
        <p:nvPr/>
      </p:nvGrpSpPr>
      <p:grpSpPr>
        <a:xfrm>
          <a:off x="0" y="0"/>
          <a:ext cx="0" cy="0"/>
          <a:chOff x="0" y="0"/>
          <a:chExt cx="0" cy="0"/>
        </a:xfrm>
      </p:grpSpPr>
      <p:sp>
        <p:nvSpPr>
          <p:cNvPr id="255" name="Google Shape;255;p10"/>
          <p:cNvSpPr txBox="1">
            <a:spLocks noGrp="1"/>
          </p:cNvSpPr>
          <p:nvPr>
            <p:ph type="title"/>
          </p:nvPr>
        </p:nvSpPr>
        <p:spPr>
          <a:xfrm>
            <a:off x="821675" y="3707975"/>
            <a:ext cx="2881200" cy="723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56" name="Google Shape;256;p10"/>
          <p:cNvSpPr/>
          <p:nvPr/>
        </p:nvSpPr>
        <p:spPr>
          <a:xfrm>
            <a:off x="5777548" y="-948481"/>
            <a:ext cx="4112727" cy="2805948"/>
          </a:xfrm>
          <a:custGeom>
            <a:avLst/>
            <a:gdLst/>
            <a:ahLst/>
            <a:cxnLst/>
            <a:rect l="l" t="t" r="r" b="b"/>
            <a:pathLst>
              <a:path w="166828" h="113820" extrusionOk="0">
                <a:moveTo>
                  <a:pt x="37921" y="1"/>
                </a:moveTo>
                <a:cubicBezTo>
                  <a:pt x="36836" y="1"/>
                  <a:pt x="35541" y="330"/>
                  <a:pt x="34305" y="1407"/>
                </a:cubicBezTo>
                <a:cubicBezTo>
                  <a:pt x="23972" y="10416"/>
                  <a:pt x="8738" y="14467"/>
                  <a:pt x="4398" y="27982"/>
                </a:cubicBezTo>
                <a:cubicBezTo>
                  <a:pt x="0" y="41680"/>
                  <a:pt x="7520" y="58250"/>
                  <a:pt x="21045" y="63486"/>
                </a:cubicBezTo>
                <a:cubicBezTo>
                  <a:pt x="22997" y="64243"/>
                  <a:pt x="25102" y="64731"/>
                  <a:pt x="27186" y="64731"/>
                </a:cubicBezTo>
                <a:cubicBezTo>
                  <a:pt x="28926" y="64731"/>
                  <a:pt x="30652" y="64391"/>
                  <a:pt x="32263" y="63581"/>
                </a:cubicBezTo>
                <a:cubicBezTo>
                  <a:pt x="35432" y="61989"/>
                  <a:pt x="37547" y="59068"/>
                  <a:pt x="39281" y="56069"/>
                </a:cubicBezTo>
                <a:cubicBezTo>
                  <a:pt x="41088" y="52945"/>
                  <a:pt x="42569" y="49589"/>
                  <a:pt x="44777" y="46713"/>
                </a:cubicBezTo>
                <a:cubicBezTo>
                  <a:pt x="46806" y="44071"/>
                  <a:pt x="49700" y="42214"/>
                  <a:pt x="52852" y="41193"/>
                </a:cubicBezTo>
                <a:cubicBezTo>
                  <a:pt x="54502" y="40658"/>
                  <a:pt x="56271" y="40357"/>
                  <a:pt x="58033" y="40357"/>
                </a:cubicBezTo>
                <a:cubicBezTo>
                  <a:pt x="59582" y="40357"/>
                  <a:pt x="61125" y="40589"/>
                  <a:pt x="62577" y="41099"/>
                </a:cubicBezTo>
                <a:cubicBezTo>
                  <a:pt x="65894" y="42264"/>
                  <a:pt x="68169" y="44781"/>
                  <a:pt x="69461" y="48008"/>
                </a:cubicBezTo>
                <a:cubicBezTo>
                  <a:pt x="70920" y="51651"/>
                  <a:pt x="71214" y="55625"/>
                  <a:pt x="72500" y="59321"/>
                </a:cubicBezTo>
                <a:cubicBezTo>
                  <a:pt x="73761" y="62945"/>
                  <a:pt x="76246" y="66870"/>
                  <a:pt x="80098" y="68098"/>
                </a:cubicBezTo>
                <a:cubicBezTo>
                  <a:pt x="80924" y="68361"/>
                  <a:pt x="81738" y="68476"/>
                  <a:pt x="82539" y="68476"/>
                </a:cubicBezTo>
                <a:cubicBezTo>
                  <a:pt x="84915" y="68476"/>
                  <a:pt x="87181" y="67468"/>
                  <a:pt x="89338" y="66338"/>
                </a:cubicBezTo>
                <a:cubicBezTo>
                  <a:pt x="91372" y="65273"/>
                  <a:pt x="93666" y="63918"/>
                  <a:pt x="96008" y="63918"/>
                </a:cubicBezTo>
                <a:cubicBezTo>
                  <a:pt x="96706" y="63918"/>
                  <a:pt x="97408" y="64039"/>
                  <a:pt x="98109" y="64323"/>
                </a:cubicBezTo>
                <a:cubicBezTo>
                  <a:pt x="101824" y="65830"/>
                  <a:pt x="103218" y="70593"/>
                  <a:pt x="104170" y="74096"/>
                </a:cubicBezTo>
                <a:cubicBezTo>
                  <a:pt x="105294" y="78232"/>
                  <a:pt x="106341" y="82392"/>
                  <a:pt x="107639" y="86478"/>
                </a:cubicBezTo>
                <a:cubicBezTo>
                  <a:pt x="110173" y="94464"/>
                  <a:pt x="113842" y="102270"/>
                  <a:pt x="120376" y="107758"/>
                </a:cubicBezTo>
                <a:cubicBezTo>
                  <a:pt x="124773" y="111451"/>
                  <a:pt x="130232" y="113819"/>
                  <a:pt x="135852" y="113819"/>
                </a:cubicBezTo>
                <a:cubicBezTo>
                  <a:pt x="137764" y="113819"/>
                  <a:pt x="139695" y="113545"/>
                  <a:pt x="141609" y="112956"/>
                </a:cubicBezTo>
                <a:cubicBezTo>
                  <a:pt x="148075" y="110966"/>
                  <a:pt x="152915" y="105717"/>
                  <a:pt x="156292" y="100059"/>
                </a:cubicBezTo>
                <a:cubicBezTo>
                  <a:pt x="159974" y="93886"/>
                  <a:pt x="162303" y="87008"/>
                  <a:pt x="164024" y="80059"/>
                </a:cubicBezTo>
                <a:cubicBezTo>
                  <a:pt x="165781" y="72965"/>
                  <a:pt x="166828" y="65469"/>
                  <a:pt x="165704" y="58187"/>
                </a:cubicBezTo>
                <a:cubicBezTo>
                  <a:pt x="164530" y="50572"/>
                  <a:pt x="160681" y="43928"/>
                  <a:pt x="154464" y="39322"/>
                </a:cubicBezTo>
                <a:cubicBezTo>
                  <a:pt x="147232" y="33964"/>
                  <a:pt x="138199" y="31294"/>
                  <a:pt x="129697" y="28706"/>
                </a:cubicBezTo>
                <a:cubicBezTo>
                  <a:pt x="120365" y="25866"/>
                  <a:pt x="110897" y="23505"/>
                  <a:pt x="101432" y="21160"/>
                </a:cubicBezTo>
                <a:cubicBezTo>
                  <a:pt x="82523" y="16474"/>
                  <a:pt x="63390" y="11839"/>
                  <a:pt x="45718" y="3432"/>
                </a:cubicBezTo>
                <a:cubicBezTo>
                  <a:pt x="43955" y="2593"/>
                  <a:pt x="42210" y="1715"/>
                  <a:pt x="40486" y="799"/>
                </a:cubicBezTo>
                <a:cubicBezTo>
                  <a:pt x="40674" y="722"/>
                  <a:pt x="39528" y="1"/>
                  <a:pt x="379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80"/>
        <p:cNvGrpSpPr/>
        <p:nvPr/>
      </p:nvGrpSpPr>
      <p:grpSpPr>
        <a:xfrm>
          <a:off x="0" y="0"/>
          <a:ext cx="0" cy="0"/>
          <a:chOff x="0" y="0"/>
          <a:chExt cx="0" cy="0"/>
        </a:xfrm>
      </p:grpSpPr>
      <p:sp>
        <p:nvSpPr>
          <p:cNvPr id="281" name="Google Shape;281;p13"/>
          <p:cNvSpPr/>
          <p:nvPr/>
        </p:nvSpPr>
        <p:spPr>
          <a:xfrm>
            <a:off x="5203188" y="3304363"/>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450899" y="3428735"/>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317690" y="-239105"/>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5829867" y="-831076"/>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txBox="1">
            <a:spLocks noGrp="1"/>
          </p:cNvSpPr>
          <p:nvPr>
            <p:ph type="title"/>
          </p:nvPr>
        </p:nvSpPr>
        <p:spPr>
          <a:xfrm>
            <a:off x="2288175" y="673625"/>
            <a:ext cx="45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86" name="Google Shape;286;p13"/>
          <p:cNvSpPr txBox="1">
            <a:spLocks noGrp="1"/>
          </p:cNvSpPr>
          <p:nvPr>
            <p:ph type="title" idx="2"/>
          </p:nvPr>
        </p:nvSpPr>
        <p:spPr>
          <a:xfrm>
            <a:off x="800269"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7" name="Google Shape;287;p13"/>
          <p:cNvSpPr txBox="1">
            <a:spLocks noGrp="1"/>
          </p:cNvSpPr>
          <p:nvPr>
            <p:ph type="subTitle" idx="1"/>
          </p:nvPr>
        </p:nvSpPr>
        <p:spPr>
          <a:xfrm>
            <a:off x="704869" y="26503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88" name="Google Shape;288;p13"/>
          <p:cNvSpPr txBox="1">
            <a:spLocks noGrp="1"/>
          </p:cNvSpPr>
          <p:nvPr>
            <p:ph type="title" idx="3"/>
          </p:nvPr>
        </p:nvSpPr>
        <p:spPr>
          <a:xfrm>
            <a:off x="3419624"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9" name="Google Shape;289;p13"/>
          <p:cNvSpPr txBox="1">
            <a:spLocks noGrp="1"/>
          </p:cNvSpPr>
          <p:nvPr>
            <p:ph type="subTitle" idx="4"/>
          </p:nvPr>
        </p:nvSpPr>
        <p:spPr>
          <a:xfrm>
            <a:off x="3324974" y="26503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0" name="Google Shape;290;p13"/>
          <p:cNvSpPr txBox="1">
            <a:spLocks noGrp="1"/>
          </p:cNvSpPr>
          <p:nvPr>
            <p:ph type="title" idx="5"/>
          </p:nvPr>
        </p:nvSpPr>
        <p:spPr>
          <a:xfrm>
            <a:off x="800269"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1" name="Google Shape;291;p13"/>
          <p:cNvSpPr txBox="1">
            <a:spLocks noGrp="1"/>
          </p:cNvSpPr>
          <p:nvPr>
            <p:ph type="subTitle" idx="6"/>
          </p:nvPr>
        </p:nvSpPr>
        <p:spPr>
          <a:xfrm>
            <a:off x="704869" y="40837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2" name="Google Shape;292;p13"/>
          <p:cNvSpPr txBox="1">
            <a:spLocks noGrp="1"/>
          </p:cNvSpPr>
          <p:nvPr>
            <p:ph type="title" idx="7"/>
          </p:nvPr>
        </p:nvSpPr>
        <p:spPr>
          <a:xfrm>
            <a:off x="3419624"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3" name="Google Shape;293;p13"/>
          <p:cNvSpPr txBox="1">
            <a:spLocks noGrp="1"/>
          </p:cNvSpPr>
          <p:nvPr>
            <p:ph type="subTitle" idx="8"/>
          </p:nvPr>
        </p:nvSpPr>
        <p:spPr>
          <a:xfrm>
            <a:off x="3324749" y="40837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4" name="Google Shape;294;p13"/>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 name="Google Shape;295;p13"/>
          <p:cNvSpPr txBox="1">
            <a:spLocks noGrp="1"/>
          </p:cNvSpPr>
          <p:nvPr>
            <p:ph type="subTitle" idx="13"/>
          </p:nvPr>
        </p:nvSpPr>
        <p:spPr>
          <a:xfrm>
            <a:off x="5944778" y="2650375"/>
            <a:ext cx="24939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6" name="Google Shape;296;p13"/>
          <p:cNvSpPr txBox="1">
            <a:spLocks noGrp="1"/>
          </p:cNvSpPr>
          <p:nvPr>
            <p:ph type="title" idx="14"/>
          </p:nvPr>
        </p:nvSpPr>
        <p:spPr>
          <a:xfrm>
            <a:off x="6038978"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7" name="Google Shape;297;p13"/>
          <p:cNvSpPr txBox="1">
            <a:spLocks noGrp="1"/>
          </p:cNvSpPr>
          <p:nvPr>
            <p:ph type="subTitle" idx="15"/>
          </p:nvPr>
        </p:nvSpPr>
        <p:spPr>
          <a:xfrm>
            <a:off x="5944328" y="4083775"/>
            <a:ext cx="24948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grpSp>
        <p:nvGrpSpPr>
          <p:cNvPr id="298" name="Google Shape;298;p13"/>
          <p:cNvGrpSpPr/>
          <p:nvPr/>
        </p:nvGrpSpPr>
        <p:grpSpPr>
          <a:xfrm rot="-900055">
            <a:off x="1167109" y="4603778"/>
            <a:ext cx="215934" cy="195605"/>
            <a:chOff x="1640475" y="1197075"/>
            <a:chExt cx="55475" cy="50250"/>
          </a:xfrm>
        </p:grpSpPr>
        <p:sp>
          <p:nvSpPr>
            <p:cNvPr id="299" name="Google Shape;29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13"/>
          <p:cNvGrpSpPr/>
          <p:nvPr/>
        </p:nvGrpSpPr>
        <p:grpSpPr>
          <a:xfrm rot="-8100037">
            <a:off x="377992" y="990483"/>
            <a:ext cx="359745" cy="325869"/>
            <a:chOff x="1640475" y="1197075"/>
            <a:chExt cx="55475" cy="50250"/>
          </a:xfrm>
        </p:grpSpPr>
        <p:sp>
          <p:nvSpPr>
            <p:cNvPr id="303" name="Google Shape;303;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13"/>
          <p:cNvSpPr/>
          <p:nvPr/>
        </p:nvSpPr>
        <p:spPr>
          <a:xfrm rot="9000131" flipH="1">
            <a:off x="391072" y="2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rot="-9899901" flipH="1">
            <a:off x="4997960" y="47838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13"/>
          <p:cNvGrpSpPr/>
          <p:nvPr/>
        </p:nvGrpSpPr>
        <p:grpSpPr>
          <a:xfrm rot="-5399917">
            <a:off x="6572843" y="4726244"/>
            <a:ext cx="228601" cy="207085"/>
            <a:chOff x="1640475" y="1197075"/>
            <a:chExt cx="55475" cy="50250"/>
          </a:xfrm>
        </p:grpSpPr>
        <p:sp>
          <p:nvSpPr>
            <p:cNvPr id="309" name="Google Shape;30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143173" flipH="1">
            <a:off x="2772855" y="285646"/>
            <a:ext cx="970033" cy="22723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3"/>
          <p:cNvGrpSpPr/>
          <p:nvPr/>
        </p:nvGrpSpPr>
        <p:grpSpPr>
          <a:xfrm rot="-8100136">
            <a:off x="8520138" y="497852"/>
            <a:ext cx="296715" cy="268776"/>
            <a:chOff x="1640475" y="1197075"/>
            <a:chExt cx="55475" cy="50250"/>
          </a:xfrm>
        </p:grpSpPr>
        <p:sp>
          <p:nvSpPr>
            <p:cNvPr id="314" name="Google Shape;314;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3"/>
          <p:cNvSpPr/>
          <p:nvPr/>
        </p:nvSpPr>
        <p:spPr>
          <a:xfrm rot="-2700202">
            <a:off x="-77262" y="3989952"/>
            <a:ext cx="1057332" cy="82380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SECTION_HEADER_1_1_1_1">
    <p:spTree>
      <p:nvGrpSpPr>
        <p:cNvPr id="1" name="Shape 458"/>
        <p:cNvGrpSpPr/>
        <p:nvPr/>
      </p:nvGrpSpPr>
      <p:grpSpPr>
        <a:xfrm>
          <a:off x="0" y="0"/>
          <a:ext cx="0" cy="0"/>
          <a:chOff x="0" y="0"/>
          <a:chExt cx="0" cy="0"/>
        </a:xfrm>
      </p:grpSpPr>
      <p:sp>
        <p:nvSpPr>
          <p:cNvPr id="459" name="Google Shape;459;p18"/>
          <p:cNvSpPr/>
          <p:nvPr/>
        </p:nvSpPr>
        <p:spPr>
          <a:xfrm>
            <a:off x="5726076" y="4091973"/>
            <a:ext cx="3570338" cy="1157559"/>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8"/>
          <p:cNvSpPr/>
          <p:nvPr/>
        </p:nvSpPr>
        <p:spPr>
          <a:xfrm>
            <a:off x="-59308" y="-102238"/>
            <a:ext cx="2148376" cy="1054346"/>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8"/>
          <p:cNvSpPr/>
          <p:nvPr/>
        </p:nvSpPr>
        <p:spPr>
          <a:xfrm>
            <a:off x="4901501" y="-265225"/>
            <a:ext cx="4711729" cy="1588867"/>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8"/>
          <p:cNvSpPr/>
          <p:nvPr/>
        </p:nvSpPr>
        <p:spPr>
          <a:xfrm>
            <a:off x="-469225" y="2180388"/>
            <a:ext cx="2390568" cy="3410945"/>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8"/>
          <p:cNvSpPr txBox="1">
            <a:spLocks noGrp="1"/>
          </p:cNvSpPr>
          <p:nvPr>
            <p:ph type="title"/>
          </p:nvPr>
        </p:nvSpPr>
        <p:spPr>
          <a:xfrm>
            <a:off x="3305550" y="758952"/>
            <a:ext cx="25329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464" name="Google Shape;464;p18"/>
          <p:cNvGrpSpPr/>
          <p:nvPr/>
        </p:nvGrpSpPr>
        <p:grpSpPr>
          <a:xfrm>
            <a:off x="8468128" y="4269006"/>
            <a:ext cx="334498" cy="303002"/>
            <a:chOff x="1640475" y="1197075"/>
            <a:chExt cx="55475" cy="50250"/>
          </a:xfrm>
        </p:grpSpPr>
        <p:sp>
          <p:nvSpPr>
            <p:cNvPr id="465" name="Google Shape;465;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18"/>
          <p:cNvGrpSpPr/>
          <p:nvPr/>
        </p:nvGrpSpPr>
        <p:grpSpPr>
          <a:xfrm rot="-900055">
            <a:off x="7309384" y="441644"/>
            <a:ext cx="215934" cy="195605"/>
            <a:chOff x="1640475" y="1197075"/>
            <a:chExt cx="55475" cy="50250"/>
          </a:xfrm>
        </p:grpSpPr>
        <p:sp>
          <p:nvSpPr>
            <p:cNvPr id="469" name="Google Shape;469;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8"/>
          <p:cNvSpPr/>
          <p:nvPr/>
        </p:nvSpPr>
        <p:spPr>
          <a:xfrm rot="-597364">
            <a:off x="8063728" y="362773"/>
            <a:ext cx="889045" cy="20828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18"/>
          <p:cNvGrpSpPr/>
          <p:nvPr/>
        </p:nvGrpSpPr>
        <p:grpSpPr>
          <a:xfrm rot="6300033">
            <a:off x="791192" y="4293414"/>
            <a:ext cx="244638" cy="221601"/>
            <a:chOff x="1640475" y="1197075"/>
            <a:chExt cx="55475" cy="50250"/>
          </a:xfrm>
        </p:grpSpPr>
        <p:sp>
          <p:nvSpPr>
            <p:cNvPr id="474" name="Google Shape;474;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18"/>
          <p:cNvGrpSpPr/>
          <p:nvPr/>
        </p:nvGrpSpPr>
        <p:grpSpPr>
          <a:xfrm rot="-5400136">
            <a:off x="965669" y="276383"/>
            <a:ext cx="420678" cy="381051"/>
            <a:chOff x="1640475" y="1197075"/>
            <a:chExt cx="55475" cy="50250"/>
          </a:xfrm>
        </p:grpSpPr>
        <p:sp>
          <p:nvSpPr>
            <p:cNvPr id="478" name="Google Shape;478;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18"/>
          <p:cNvSpPr/>
          <p:nvPr/>
        </p:nvSpPr>
        <p:spPr>
          <a:xfrm rot="899834">
            <a:off x="1279450" y="4731447"/>
            <a:ext cx="974747" cy="22837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rot="-6300069" flipH="1">
            <a:off x="88991" y="506327"/>
            <a:ext cx="510483" cy="754763"/>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rot="6293788">
            <a:off x="7197469" y="4177421"/>
            <a:ext cx="959267" cy="701802"/>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626"/>
        <p:cNvGrpSpPr/>
        <p:nvPr/>
      </p:nvGrpSpPr>
      <p:grpSpPr>
        <a:xfrm>
          <a:off x="0" y="0"/>
          <a:ext cx="0" cy="0"/>
          <a:chOff x="0" y="0"/>
          <a:chExt cx="0" cy="0"/>
        </a:xfrm>
      </p:grpSpPr>
      <p:sp>
        <p:nvSpPr>
          <p:cNvPr id="627" name="Google Shape;627;p24"/>
          <p:cNvSpPr/>
          <p:nvPr/>
        </p:nvSpPr>
        <p:spPr>
          <a:xfrm>
            <a:off x="-215846" y="3590328"/>
            <a:ext cx="3937248" cy="1852861"/>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4"/>
          <p:cNvSpPr/>
          <p:nvPr/>
        </p:nvSpPr>
        <p:spPr>
          <a:xfrm>
            <a:off x="-500950" y="-338112"/>
            <a:ext cx="3394487" cy="1873699"/>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4"/>
          <p:cNvSpPr/>
          <p:nvPr/>
        </p:nvSpPr>
        <p:spPr>
          <a:xfrm>
            <a:off x="7494194" y="-264852"/>
            <a:ext cx="2151033" cy="2157317"/>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p:nvPr/>
        </p:nvSpPr>
        <p:spPr>
          <a:xfrm>
            <a:off x="5476804" y="4242891"/>
            <a:ext cx="4031181" cy="1424375"/>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4"/>
          <p:cNvSpPr txBox="1">
            <a:spLocks noGrp="1"/>
          </p:cNvSpPr>
          <p:nvPr>
            <p:ph type="title" hasCustomPrompt="1"/>
          </p:nvPr>
        </p:nvSpPr>
        <p:spPr>
          <a:xfrm>
            <a:off x="1193550"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2" name="Google Shape;632;p24"/>
          <p:cNvSpPr txBox="1">
            <a:spLocks noGrp="1"/>
          </p:cNvSpPr>
          <p:nvPr>
            <p:ph type="subTitle" idx="1"/>
          </p:nvPr>
        </p:nvSpPr>
        <p:spPr>
          <a:xfrm>
            <a:off x="782775"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3" name="Google Shape;633;p24"/>
          <p:cNvSpPr txBox="1">
            <a:spLocks noGrp="1"/>
          </p:cNvSpPr>
          <p:nvPr>
            <p:ph type="title" idx="2" hasCustomPrompt="1"/>
          </p:nvPr>
        </p:nvSpPr>
        <p:spPr>
          <a:xfrm>
            <a:off x="3799363"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4" name="Google Shape;634;p24"/>
          <p:cNvSpPr txBox="1">
            <a:spLocks noGrp="1"/>
          </p:cNvSpPr>
          <p:nvPr>
            <p:ph type="subTitle" idx="3"/>
          </p:nvPr>
        </p:nvSpPr>
        <p:spPr>
          <a:xfrm>
            <a:off x="3388813"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5" name="Google Shape;635;p24"/>
          <p:cNvSpPr txBox="1">
            <a:spLocks noGrp="1"/>
          </p:cNvSpPr>
          <p:nvPr>
            <p:ph type="title" idx="4" hasCustomPrompt="1"/>
          </p:nvPr>
        </p:nvSpPr>
        <p:spPr>
          <a:xfrm>
            <a:off x="6405200"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6" name="Google Shape;636;p24"/>
          <p:cNvSpPr txBox="1">
            <a:spLocks noGrp="1"/>
          </p:cNvSpPr>
          <p:nvPr>
            <p:ph type="subTitle" idx="5"/>
          </p:nvPr>
        </p:nvSpPr>
        <p:spPr>
          <a:xfrm>
            <a:off x="5994850"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7" name="Google Shape;637;p24"/>
          <p:cNvSpPr txBox="1">
            <a:spLocks noGrp="1"/>
          </p:cNvSpPr>
          <p:nvPr>
            <p:ph type="title" idx="6"/>
          </p:nvPr>
        </p:nvSpPr>
        <p:spPr>
          <a:xfrm>
            <a:off x="3388950" y="758952"/>
            <a:ext cx="23664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638" name="Google Shape;638;p24"/>
          <p:cNvSpPr txBox="1">
            <a:spLocks noGrp="1"/>
          </p:cNvSpPr>
          <p:nvPr>
            <p:ph type="title" idx="7"/>
          </p:nvPr>
        </p:nvSpPr>
        <p:spPr>
          <a:xfrm>
            <a:off x="3433985" y="1482450"/>
            <a:ext cx="2276100" cy="444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00">
                <a:solidFill>
                  <a:schemeClr val="dk1"/>
                </a:solidFill>
              </a:defRPr>
            </a:lvl1pPr>
            <a:lvl2pPr lvl="1" rtl="0">
              <a:spcBef>
                <a:spcPts val="0"/>
              </a:spcBef>
              <a:spcAft>
                <a:spcPts val="0"/>
              </a:spcAft>
              <a:buClr>
                <a:schemeClr val="dk1"/>
              </a:buClr>
              <a:buSzPts val="1800"/>
              <a:buNone/>
              <a:defRPr sz="1800">
                <a:solidFill>
                  <a:schemeClr val="dk1"/>
                </a:solidFill>
              </a:defRPr>
            </a:lvl2pPr>
            <a:lvl3pPr lvl="2" rtl="0">
              <a:spcBef>
                <a:spcPts val="0"/>
              </a:spcBef>
              <a:spcAft>
                <a:spcPts val="0"/>
              </a:spcAft>
              <a:buClr>
                <a:schemeClr val="dk1"/>
              </a:buClr>
              <a:buSzPts val="1800"/>
              <a:buNone/>
              <a:defRPr sz="1800">
                <a:solidFill>
                  <a:schemeClr val="dk1"/>
                </a:solidFill>
              </a:defRPr>
            </a:lvl3pPr>
            <a:lvl4pPr lvl="3" rtl="0">
              <a:spcBef>
                <a:spcPts val="0"/>
              </a:spcBef>
              <a:spcAft>
                <a:spcPts val="0"/>
              </a:spcAft>
              <a:buClr>
                <a:schemeClr val="dk1"/>
              </a:buClr>
              <a:buSzPts val="1800"/>
              <a:buNone/>
              <a:defRPr sz="1800">
                <a:solidFill>
                  <a:schemeClr val="dk1"/>
                </a:solidFill>
              </a:defRPr>
            </a:lvl4pPr>
            <a:lvl5pPr lvl="4" rtl="0">
              <a:spcBef>
                <a:spcPts val="0"/>
              </a:spcBef>
              <a:spcAft>
                <a:spcPts val="0"/>
              </a:spcAft>
              <a:buClr>
                <a:schemeClr val="dk1"/>
              </a:buClr>
              <a:buSzPts val="1800"/>
              <a:buNone/>
              <a:defRPr sz="1800">
                <a:solidFill>
                  <a:schemeClr val="dk1"/>
                </a:solidFill>
              </a:defRPr>
            </a:lvl5pPr>
            <a:lvl6pPr lvl="5" rtl="0">
              <a:spcBef>
                <a:spcPts val="0"/>
              </a:spcBef>
              <a:spcAft>
                <a:spcPts val="0"/>
              </a:spcAft>
              <a:buClr>
                <a:schemeClr val="dk1"/>
              </a:buClr>
              <a:buSzPts val="1800"/>
              <a:buNone/>
              <a:defRPr sz="1800">
                <a:solidFill>
                  <a:schemeClr val="dk1"/>
                </a:solidFill>
              </a:defRPr>
            </a:lvl6pPr>
            <a:lvl7pPr lvl="6" rtl="0">
              <a:spcBef>
                <a:spcPts val="0"/>
              </a:spcBef>
              <a:spcAft>
                <a:spcPts val="0"/>
              </a:spcAft>
              <a:buClr>
                <a:schemeClr val="dk1"/>
              </a:buClr>
              <a:buSzPts val="1800"/>
              <a:buNone/>
              <a:defRPr sz="1800">
                <a:solidFill>
                  <a:schemeClr val="dk1"/>
                </a:solidFill>
              </a:defRPr>
            </a:lvl7pPr>
            <a:lvl8pPr lvl="7" rtl="0">
              <a:spcBef>
                <a:spcPts val="0"/>
              </a:spcBef>
              <a:spcAft>
                <a:spcPts val="0"/>
              </a:spcAft>
              <a:buClr>
                <a:schemeClr val="dk1"/>
              </a:buClr>
              <a:buSzPts val="1800"/>
              <a:buNone/>
              <a:defRPr sz="1800">
                <a:solidFill>
                  <a:schemeClr val="dk1"/>
                </a:solidFill>
              </a:defRPr>
            </a:lvl8pPr>
            <a:lvl9pPr lvl="8" rtl="0">
              <a:spcBef>
                <a:spcPts val="0"/>
              </a:spcBef>
              <a:spcAft>
                <a:spcPts val="0"/>
              </a:spcAft>
              <a:buClr>
                <a:schemeClr val="dk1"/>
              </a:buClr>
              <a:buSzPts val="1800"/>
              <a:buNone/>
              <a:defRPr sz="1800">
                <a:solidFill>
                  <a:schemeClr val="dk1"/>
                </a:solidFill>
              </a:defRPr>
            </a:lvl9pPr>
          </a:lstStyle>
          <a:p>
            <a:endParaRPr/>
          </a:p>
        </p:txBody>
      </p:sp>
      <p:grpSp>
        <p:nvGrpSpPr>
          <p:cNvPr id="639" name="Google Shape;639;p24"/>
          <p:cNvGrpSpPr/>
          <p:nvPr/>
        </p:nvGrpSpPr>
        <p:grpSpPr>
          <a:xfrm rot="4517592">
            <a:off x="8550732" y="3940914"/>
            <a:ext cx="221771" cy="200883"/>
            <a:chOff x="1640475" y="1197075"/>
            <a:chExt cx="55475" cy="50250"/>
          </a:xfrm>
        </p:grpSpPr>
        <p:sp>
          <p:nvSpPr>
            <p:cNvPr id="640" name="Google Shape;640;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24"/>
          <p:cNvGrpSpPr/>
          <p:nvPr/>
        </p:nvGrpSpPr>
        <p:grpSpPr>
          <a:xfrm rot="7199963">
            <a:off x="965918" y="4533021"/>
            <a:ext cx="215935" cy="195604"/>
            <a:chOff x="1640475" y="1197075"/>
            <a:chExt cx="55475" cy="50250"/>
          </a:xfrm>
        </p:grpSpPr>
        <p:sp>
          <p:nvSpPr>
            <p:cNvPr id="644" name="Google Shape;644;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24"/>
          <p:cNvSpPr/>
          <p:nvPr/>
        </p:nvSpPr>
        <p:spPr>
          <a:xfrm rot="2368484">
            <a:off x="3584583" y="348032"/>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 name="Google Shape;648;p24"/>
          <p:cNvGrpSpPr/>
          <p:nvPr/>
        </p:nvGrpSpPr>
        <p:grpSpPr>
          <a:xfrm rot="-9900000">
            <a:off x="1490015" y="185475"/>
            <a:ext cx="347165" cy="314462"/>
            <a:chOff x="1640475" y="1197075"/>
            <a:chExt cx="55475" cy="50250"/>
          </a:xfrm>
        </p:grpSpPr>
        <p:sp>
          <p:nvSpPr>
            <p:cNvPr id="649" name="Google Shape;649;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4"/>
          <p:cNvGrpSpPr/>
          <p:nvPr/>
        </p:nvGrpSpPr>
        <p:grpSpPr>
          <a:xfrm rot="-9900030">
            <a:off x="7815634" y="527852"/>
            <a:ext cx="215932" cy="195605"/>
            <a:chOff x="1640475" y="1197075"/>
            <a:chExt cx="55475" cy="50250"/>
          </a:xfrm>
        </p:grpSpPr>
        <p:sp>
          <p:nvSpPr>
            <p:cNvPr id="653" name="Google Shape;653;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24"/>
          <p:cNvSpPr/>
          <p:nvPr/>
        </p:nvSpPr>
        <p:spPr>
          <a:xfrm rot="-8289780">
            <a:off x="7855805" y="1479192"/>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rot="-120">
            <a:off x="8278108" y="4777486"/>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4"/>
          <p:cNvSpPr txBox="1">
            <a:spLocks noGrp="1"/>
          </p:cNvSpPr>
          <p:nvPr>
            <p:ph type="title" idx="8" hasCustomPrompt="1"/>
          </p:nvPr>
        </p:nvSpPr>
        <p:spPr>
          <a:xfrm>
            <a:off x="1193550"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59" name="Google Shape;659;p24"/>
          <p:cNvSpPr txBox="1">
            <a:spLocks noGrp="1"/>
          </p:cNvSpPr>
          <p:nvPr>
            <p:ph type="subTitle" idx="9"/>
          </p:nvPr>
        </p:nvSpPr>
        <p:spPr>
          <a:xfrm>
            <a:off x="782775"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60" name="Google Shape;660;p24"/>
          <p:cNvSpPr txBox="1">
            <a:spLocks noGrp="1"/>
          </p:cNvSpPr>
          <p:nvPr>
            <p:ph type="title" idx="13" hasCustomPrompt="1"/>
          </p:nvPr>
        </p:nvSpPr>
        <p:spPr>
          <a:xfrm>
            <a:off x="3799363"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61" name="Google Shape;661;p24"/>
          <p:cNvSpPr txBox="1">
            <a:spLocks noGrp="1"/>
          </p:cNvSpPr>
          <p:nvPr>
            <p:ph type="subTitle" idx="14"/>
          </p:nvPr>
        </p:nvSpPr>
        <p:spPr>
          <a:xfrm>
            <a:off x="3388813"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62" name="Google Shape;662;p24"/>
          <p:cNvSpPr txBox="1">
            <a:spLocks noGrp="1"/>
          </p:cNvSpPr>
          <p:nvPr>
            <p:ph type="title" idx="15" hasCustomPrompt="1"/>
          </p:nvPr>
        </p:nvSpPr>
        <p:spPr>
          <a:xfrm>
            <a:off x="6405200"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63" name="Google Shape;663;p24"/>
          <p:cNvSpPr txBox="1">
            <a:spLocks noGrp="1"/>
          </p:cNvSpPr>
          <p:nvPr>
            <p:ph type="subTitle" idx="16"/>
          </p:nvPr>
        </p:nvSpPr>
        <p:spPr>
          <a:xfrm>
            <a:off x="5994850"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SECTION_HEADER_1_1_2">
    <p:spTree>
      <p:nvGrpSpPr>
        <p:cNvPr id="1" name="Shape 693"/>
        <p:cNvGrpSpPr/>
        <p:nvPr/>
      </p:nvGrpSpPr>
      <p:grpSpPr>
        <a:xfrm>
          <a:off x="0" y="0"/>
          <a:ext cx="0" cy="0"/>
          <a:chOff x="0" y="0"/>
          <a:chExt cx="0" cy="0"/>
        </a:xfrm>
      </p:grpSpPr>
      <p:sp>
        <p:nvSpPr>
          <p:cNvPr id="694" name="Google Shape;694;p26"/>
          <p:cNvSpPr/>
          <p:nvPr/>
        </p:nvSpPr>
        <p:spPr>
          <a:xfrm rot="10800000">
            <a:off x="-127660" y="-68768"/>
            <a:ext cx="3533063" cy="1145474"/>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rot="10800000">
            <a:off x="7069948" y="4249330"/>
            <a:ext cx="2125947" cy="1043338"/>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rot="10800000">
            <a:off x="-375576" y="3881671"/>
            <a:ext cx="4662538" cy="1572279"/>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rot="10800000">
            <a:off x="7235914" y="-341425"/>
            <a:ext cx="2365611" cy="3375334"/>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txBox="1">
            <a:spLocks noGrp="1"/>
          </p:cNvSpPr>
          <p:nvPr>
            <p:ph type="title"/>
          </p:nvPr>
        </p:nvSpPr>
        <p:spPr>
          <a:xfrm>
            <a:off x="3387900" y="758952"/>
            <a:ext cx="2368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699" name="Google Shape;699;p26"/>
          <p:cNvGrpSpPr/>
          <p:nvPr/>
        </p:nvGrpSpPr>
        <p:grpSpPr>
          <a:xfrm rot="6299945">
            <a:off x="7791608" y="4563485"/>
            <a:ext cx="359746" cy="325869"/>
            <a:chOff x="1640475" y="1197075"/>
            <a:chExt cx="55475" cy="50250"/>
          </a:xfrm>
        </p:grpSpPr>
        <p:sp>
          <p:nvSpPr>
            <p:cNvPr id="700" name="Google Shape;700;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26"/>
          <p:cNvSpPr/>
          <p:nvPr/>
        </p:nvSpPr>
        <p:spPr>
          <a:xfrm rot="8615811" flipH="1">
            <a:off x="227163" y="4598042"/>
            <a:ext cx="848090" cy="171654"/>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rot="-9000285">
            <a:off x="6559102" y="234098"/>
            <a:ext cx="970034" cy="22723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26"/>
          <p:cNvGrpSpPr/>
          <p:nvPr/>
        </p:nvGrpSpPr>
        <p:grpSpPr>
          <a:xfrm rot="10799841">
            <a:off x="1610677" y="4510494"/>
            <a:ext cx="239902" cy="217311"/>
            <a:chOff x="1640475" y="1197075"/>
            <a:chExt cx="55475" cy="50250"/>
          </a:xfrm>
        </p:grpSpPr>
        <p:sp>
          <p:nvSpPr>
            <p:cNvPr id="706" name="Google Shape;706;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26"/>
          <p:cNvGrpSpPr/>
          <p:nvPr/>
        </p:nvGrpSpPr>
        <p:grpSpPr>
          <a:xfrm rot="-5400235">
            <a:off x="8116150" y="635400"/>
            <a:ext cx="243108" cy="220216"/>
            <a:chOff x="1640475" y="1197075"/>
            <a:chExt cx="55475" cy="50250"/>
          </a:xfrm>
        </p:grpSpPr>
        <p:sp>
          <p:nvSpPr>
            <p:cNvPr id="710" name="Google Shape;710;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3" name="Google Shape;713;p26"/>
          <p:cNvSpPr/>
          <p:nvPr/>
        </p:nvSpPr>
        <p:spPr>
          <a:xfrm rot="-9900095">
            <a:off x="8349145" y="4056062"/>
            <a:ext cx="424434" cy="627506"/>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rot="-3511162">
            <a:off x="1058077" y="269341"/>
            <a:ext cx="738535" cy="540314"/>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26"/>
          <p:cNvGrpSpPr/>
          <p:nvPr/>
        </p:nvGrpSpPr>
        <p:grpSpPr>
          <a:xfrm rot="-10374925">
            <a:off x="329402" y="488210"/>
            <a:ext cx="359745" cy="325867"/>
            <a:chOff x="1640475" y="1197075"/>
            <a:chExt cx="55475" cy="50250"/>
          </a:xfrm>
        </p:grpSpPr>
        <p:sp>
          <p:nvSpPr>
            <p:cNvPr id="716" name="Google Shape;716;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TITLE_AND_BODY_1_1_1">
    <p:spTree>
      <p:nvGrpSpPr>
        <p:cNvPr id="1" name="Shape 719"/>
        <p:cNvGrpSpPr/>
        <p:nvPr/>
      </p:nvGrpSpPr>
      <p:grpSpPr>
        <a:xfrm>
          <a:off x="0" y="0"/>
          <a:ext cx="0" cy="0"/>
          <a:chOff x="0" y="0"/>
          <a:chExt cx="0" cy="0"/>
        </a:xfrm>
      </p:grpSpPr>
      <p:sp>
        <p:nvSpPr>
          <p:cNvPr id="720" name="Google Shape;720;p27"/>
          <p:cNvSpPr/>
          <p:nvPr/>
        </p:nvSpPr>
        <p:spPr>
          <a:xfrm>
            <a:off x="-128026" y="4106413"/>
            <a:ext cx="3465023" cy="1209053"/>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7140208" y="-213544"/>
            <a:ext cx="2085100" cy="1101248"/>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51977" y="-424375"/>
            <a:ext cx="4573114" cy="1659548"/>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213473" y="3051297"/>
            <a:ext cx="2320001" cy="2598236"/>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txBox="1">
            <a:spLocks noGrp="1"/>
          </p:cNvSpPr>
          <p:nvPr>
            <p:ph type="title"/>
          </p:nvPr>
        </p:nvSpPr>
        <p:spPr>
          <a:xfrm>
            <a:off x="1693050" y="445025"/>
            <a:ext cx="5757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5" name="Google Shape;725;p27"/>
          <p:cNvSpPr txBox="1">
            <a:spLocks noGrp="1"/>
          </p:cNvSpPr>
          <p:nvPr>
            <p:ph type="body" idx="1"/>
          </p:nvPr>
        </p:nvSpPr>
        <p:spPr>
          <a:xfrm>
            <a:off x="713225" y="1442650"/>
            <a:ext cx="7717500" cy="3129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4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2pPr>
            <a:lvl3pPr marL="1371600" lvl="2"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3pPr>
            <a:lvl4pPr marL="1828800" lvl="3"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4pPr>
            <a:lvl5pPr marL="2286000" lvl="4"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5pPr>
            <a:lvl6pPr marL="2743200" lvl="5"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6pPr>
            <a:lvl7pPr marL="3200400" lvl="6"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7pPr>
            <a:lvl8pPr marL="3657600" lvl="7"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8pPr>
            <a:lvl9pPr marL="4114800" lvl="8"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9pPr>
          </a:lstStyle>
          <a:p>
            <a:endParaRPr/>
          </a:p>
        </p:txBody>
      </p:sp>
      <p:grpSp>
        <p:nvGrpSpPr>
          <p:cNvPr id="726" name="Google Shape;726;p27"/>
          <p:cNvGrpSpPr/>
          <p:nvPr/>
        </p:nvGrpSpPr>
        <p:grpSpPr>
          <a:xfrm rot="899945">
            <a:off x="7776598" y="266617"/>
            <a:ext cx="359746" cy="325869"/>
            <a:chOff x="1640475" y="1197075"/>
            <a:chExt cx="55475" cy="50250"/>
          </a:xfrm>
        </p:grpSpPr>
        <p:sp>
          <p:nvSpPr>
            <p:cNvPr id="727" name="Google Shape;727;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0" name="Google Shape;730;p27"/>
          <p:cNvSpPr/>
          <p:nvPr/>
        </p:nvSpPr>
        <p:spPr>
          <a:xfrm rot="997180" flipH="1">
            <a:off x="220521" y="343717"/>
            <a:ext cx="848082" cy="171653"/>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rot="-10262709">
            <a:off x="6864155" y="4703248"/>
            <a:ext cx="970031" cy="22723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2" name="Google Shape;732;p27"/>
          <p:cNvGrpSpPr/>
          <p:nvPr/>
        </p:nvGrpSpPr>
        <p:grpSpPr>
          <a:xfrm rot="-3600132">
            <a:off x="1590800" y="402690"/>
            <a:ext cx="239901" cy="217311"/>
            <a:chOff x="1640475" y="1197075"/>
            <a:chExt cx="55475" cy="50250"/>
          </a:xfrm>
        </p:grpSpPr>
        <p:sp>
          <p:nvSpPr>
            <p:cNvPr id="733" name="Google Shape;733;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27"/>
          <p:cNvGrpSpPr/>
          <p:nvPr/>
        </p:nvGrpSpPr>
        <p:grpSpPr>
          <a:xfrm rot="10799765">
            <a:off x="8163975" y="4278850"/>
            <a:ext cx="243108" cy="220216"/>
            <a:chOff x="1640475" y="1197075"/>
            <a:chExt cx="55475" cy="50250"/>
          </a:xfrm>
        </p:grpSpPr>
        <p:sp>
          <p:nvSpPr>
            <p:cNvPr id="737" name="Google Shape;737;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 name="Google Shape;740;p27"/>
          <p:cNvSpPr/>
          <p:nvPr/>
        </p:nvSpPr>
        <p:spPr>
          <a:xfrm flipH="1">
            <a:off x="8391886" y="405626"/>
            <a:ext cx="510489" cy="754774"/>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7"/>
          <p:cNvSpPr/>
          <p:nvPr/>
        </p:nvSpPr>
        <p:spPr>
          <a:xfrm rot="-9876870">
            <a:off x="896524" y="4221099"/>
            <a:ext cx="959264" cy="7018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27"/>
          <p:cNvGrpSpPr/>
          <p:nvPr/>
        </p:nvGrpSpPr>
        <p:grpSpPr>
          <a:xfrm rot="-5400000">
            <a:off x="268420" y="4295778"/>
            <a:ext cx="359744" cy="325866"/>
            <a:chOff x="1640475" y="1197075"/>
            <a:chExt cx="55475" cy="50250"/>
          </a:xfrm>
        </p:grpSpPr>
        <p:sp>
          <p:nvSpPr>
            <p:cNvPr id="743" name="Google Shape;743;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1pPr>
            <a:lvl2pPr marL="914400" lvl="1"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2pPr>
            <a:lvl3pPr marL="1371600" lvl="2"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3pPr>
            <a:lvl4pPr marL="1828800" lvl="3"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4pPr>
            <a:lvl5pPr marL="2286000" lvl="4"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5pPr>
            <a:lvl6pPr marL="2743200" lvl="5"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6pPr>
            <a:lvl7pPr marL="3200400" lvl="6"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7pPr>
            <a:lvl8pPr marL="3657600" lvl="7"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8pPr>
            <a:lvl9pPr marL="4114800" lvl="8"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6" r:id="rId4"/>
    <p:sldLayoutId id="2147483659" r:id="rId5"/>
    <p:sldLayoutId id="2147483664" r:id="rId6"/>
    <p:sldLayoutId id="2147483670" r:id="rId7"/>
    <p:sldLayoutId id="2147483672" r:id="rId8"/>
    <p:sldLayoutId id="2147483673" r:id="rId9"/>
    <p:sldLayoutId id="2147483675" r:id="rId10"/>
    <p:sldLayoutId id="2147483676" r:id="rId11"/>
    <p:sldLayoutId id="21474836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70CE7FEA-C71E-4081-91ED-47B2823B1BDD}"/>
              </a:ext>
            </a:extLst>
          </p:cNvPr>
          <p:cNvSpPr/>
          <p:nvPr/>
        </p:nvSpPr>
        <p:spPr>
          <a:xfrm>
            <a:off x="95171" y="859491"/>
            <a:ext cx="3759652" cy="342451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err="1">
                <a:solidFill>
                  <a:schemeClr val="tx1"/>
                </a:solidFill>
                <a:latin typeface="Times New Roman" panose="02020603050405020304" pitchFamily="18" charset="0"/>
                <a:cs typeface="Times New Roman" panose="02020603050405020304" pitchFamily="18" charset="0"/>
              </a:rPr>
              <a:t>Hoạt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động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của</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Mèo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và</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chuột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có</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gọi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là</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cảm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ứng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không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Vì</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sao</a:t>
            </a:r>
            <a:r>
              <a:rPr lang="en-US" sz="4000" dirty="0">
                <a:solidFill>
                  <a:schemeClr val="tx1"/>
                </a:solidFill>
                <a:latin typeface="Times New Roman" panose="02020603050405020304" pitchFamily="18" charset="0"/>
                <a:cs typeface="Times New Roman" panose="02020603050405020304" pitchFamily="18" charset="0"/>
              </a:rPr>
              <a:t>?</a:t>
            </a:r>
            <a:endParaRPr lang="vi-VN" sz="4000" dirty="0">
              <a:solidFill>
                <a:schemeClr val="tx1"/>
              </a:solidFill>
              <a:latin typeface="Times New Roman" panose="02020603050405020304" pitchFamily="18" charset="0"/>
              <a:cs typeface="Times New Roman" panose="02020603050405020304" pitchFamily="18" charset="0"/>
            </a:endParaRPr>
          </a:p>
        </p:txBody>
      </p:sp>
      <p:pic>
        <p:nvPicPr>
          <p:cNvPr id="17" name="Picture 14">
            <a:extLst>
              <a:ext uri="{FF2B5EF4-FFF2-40B4-BE49-F238E27FC236}">
                <a16:creationId xmlns:a16="http://schemas.microsoft.com/office/drawing/2014/main" id="{EA989785-12DD-49FD-8A43-640B05560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585">
            <a:off x="3874111" y="1172083"/>
            <a:ext cx="703969" cy="769748"/>
          </a:xfrm>
          <a:prstGeom prst="rect">
            <a:avLst/>
          </a:prstGeom>
        </p:spPr>
      </p:pic>
      <p:pic>
        <p:nvPicPr>
          <p:cNvPr id="19" name="image1131.jpeg">
            <a:extLst>
              <a:ext uri="{FF2B5EF4-FFF2-40B4-BE49-F238E27FC236}">
                <a16:creationId xmlns:a16="http://schemas.microsoft.com/office/drawing/2014/main" id="{E85CAA84-0CCD-BF1F-1C30-C16FD10FEAF8}"/>
              </a:ext>
            </a:extLst>
          </p:cNvPr>
          <p:cNvPicPr>
            <a:picLocks noChangeAspect="1"/>
          </p:cNvPicPr>
          <p:nvPr/>
        </p:nvPicPr>
        <p:blipFill>
          <a:blip r:embed="rId5" cstate="print"/>
          <a:stretch>
            <a:fillRect/>
          </a:stretch>
        </p:blipFill>
        <p:spPr>
          <a:xfrm>
            <a:off x="4572001" y="564776"/>
            <a:ext cx="4355432" cy="39350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3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147407-DF52-53A7-8CD4-36BA042FC05B}"/>
              </a:ext>
            </a:extLst>
          </p:cNvPr>
          <p:cNvGraphicFramePr>
            <a:graphicFrameLocks noGrp="1"/>
          </p:cNvGraphicFramePr>
          <p:nvPr>
            <p:extLst>
              <p:ext uri="{D42A27DB-BD31-4B8C-83A1-F6EECF244321}">
                <p14:modId xmlns:p14="http://schemas.microsoft.com/office/powerpoint/2010/main" val="3222672845"/>
              </p:ext>
            </p:extLst>
          </p:nvPr>
        </p:nvGraphicFramePr>
        <p:xfrm>
          <a:off x="347768" y="435431"/>
          <a:ext cx="8448464" cy="3657600"/>
        </p:xfrm>
        <a:graphic>
          <a:graphicData uri="http://schemas.openxmlformats.org/drawingml/2006/table">
            <a:tbl>
              <a:tblPr firstRow="1" firstCol="1" bandRow="1">
                <a:tableStyleId>{798A2AAB-B7F0-4733-8D74-AA4F2597F492}</a:tableStyleId>
              </a:tblPr>
              <a:tblGrid>
                <a:gridCol w="4224685">
                  <a:extLst>
                    <a:ext uri="{9D8B030D-6E8A-4147-A177-3AD203B41FA5}">
                      <a16:colId xmlns:a16="http://schemas.microsoft.com/office/drawing/2014/main" val="2031637030"/>
                    </a:ext>
                  </a:extLst>
                </a:gridCol>
                <a:gridCol w="4223779">
                  <a:extLst>
                    <a:ext uri="{9D8B030D-6E8A-4147-A177-3AD203B41FA5}">
                      <a16:colId xmlns:a16="http://schemas.microsoft.com/office/drawing/2014/main" val="644091093"/>
                    </a:ext>
                  </a:extLst>
                </a:gridCol>
              </a:tblGrid>
              <a:tr h="239916">
                <a:tc>
                  <a:txBody>
                    <a:bodyPr/>
                    <a:lstStyle/>
                    <a:p>
                      <a:pPr algn="ctr"/>
                      <a:r>
                        <a:rPr lang="en-US" sz="2400">
                          <a:ln>
                            <a:solidFill>
                              <a:schemeClr val="tx1"/>
                            </a:solidFill>
                          </a:ln>
                          <a:solidFill>
                            <a:schemeClr val="bg2">
                              <a:lumMod val="50000"/>
                            </a:schemeClr>
                          </a:solidFill>
                          <a:effectLst/>
                          <a:latin typeface="Times New Roman" panose="02020603050405020304" pitchFamily="18" charset="0"/>
                          <a:cs typeface="Times New Roman" panose="02020603050405020304" pitchFamily="18" charset="0"/>
                        </a:rPr>
                        <a:t>Tập tính bẩm sinh</a:t>
                      </a:r>
                      <a:endParaRPr lang="vi-VN" sz="2400">
                        <a:ln>
                          <a:solidFill>
                            <a:schemeClr val="tx1"/>
                          </a:solidFill>
                        </a:ln>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a:ln>
                            <a:solidFill>
                              <a:schemeClr val="tx1"/>
                            </a:solidFill>
                          </a:ln>
                          <a:solidFill>
                            <a:schemeClr val="bg2">
                              <a:lumMod val="50000"/>
                            </a:schemeClr>
                          </a:solidFill>
                          <a:effectLst/>
                          <a:latin typeface="Times New Roman" panose="02020603050405020304" pitchFamily="18" charset="0"/>
                          <a:cs typeface="Times New Roman" panose="02020603050405020304" pitchFamily="18" charset="0"/>
                        </a:rPr>
                        <a:t>Tập tính học được</a:t>
                      </a:r>
                      <a:endParaRPr lang="vi-VN" sz="2400">
                        <a:ln>
                          <a:solidFill>
                            <a:schemeClr val="tx1"/>
                          </a:solidFill>
                        </a:ln>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639325595"/>
                  </a:ext>
                </a:extLst>
              </a:tr>
              <a:tr h="719747">
                <a:tc>
                  <a:txBody>
                    <a:bodyPr/>
                    <a:lstStyle/>
                    <a:p>
                      <a:pPr algn="just"/>
                      <a:r>
                        <a:rPr lang="de-DE" sz="2400">
                          <a:effectLst/>
                          <a:latin typeface="Times New Roman" panose="02020603050405020304" pitchFamily="18" charset="0"/>
                          <a:cs typeface="Times New Roman" panose="02020603050405020304" pitchFamily="18" charset="0"/>
                        </a:rPr>
                        <a:t>Tập tính bẩm sinh ngay từ khi sinh ra đã có</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Tập tính học được hình thành trong quá trình sống của cá thể, do học tập, rèn luyện mà có</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6919977"/>
                  </a:ext>
                </a:extLst>
              </a:tr>
              <a:tr h="260347">
                <a:tc>
                  <a:txBody>
                    <a:bodyPr/>
                    <a:lstStyle/>
                    <a:p>
                      <a:pPr algn="just"/>
                      <a:r>
                        <a:rPr lang="de-DE" sz="2400">
                          <a:effectLst/>
                          <a:latin typeface="Times New Roman" panose="02020603050405020304" pitchFamily="18" charset="0"/>
                          <a:cs typeface="Times New Roman" panose="02020603050405020304" pitchFamily="18" charset="0"/>
                        </a:rPr>
                        <a:t>Mang tính bản năng.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Không mang tính bản năng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2770106"/>
                  </a:ext>
                </a:extLst>
              </a:tr>
              <a:tr h="479831">
                <a:tc>
                  <a:txBody>
                    <a:bodyPr/>
                    <a:lstStyle/>
                    <a:p>
                      <a:pPr algn="just"/>
                      <a:r>
                        <a:rPr lang="de-DE" sz="2400">
                          <a:effectLst/>
                          <a:latin typeface="Times New Roman" panose="02020603050405020304" pitchFamily="18" charset="0"/>
                          <a:cs typeface="Times New Roman" panose="02020603050405020304" pitchFamily="18" charset="0"/>
                        </a:rPr>
                        <a:t>Được di truyền từ bố mẹ, được quyết định bởi nhân tố di truyền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Không bị chi phối bởi nhân tố di truyền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5739677"/>
                  </a:ext>
                </a:extLst>
              </a:tr>
              <a:tr h="719747">
                <a:tc>
                  <a:txBody>
                    <a:bodyPr/>
                    <a:lstStyle/>
                    <a:p>
                      <a:pPr algn="just"/>
                      <a:r>
                        <a:rPr lang="de-DE" sz="2400">
                          <a:effectLst/>
                          <a:latin typeface="Times New Roman" panose="02020603050405020304" pitchFamily="18" charset="0"/>
                          <a:cs typeface="Times New Roman" panose="02020603050405020304" pitchFamily="18" charset="0"/>
                        </a:rPr>
                        <a:t>Không thay đổi, không chịu ảnh hưởng của điều kiện và hoàn cảnh sống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Dễ thay đổi và chịu ảnh hưởng của điều kiện và hoàn cảnh sống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62302"/>
                  </a:ext>
                </a:extLst>
              </a:tr>
            </a:tbl>
          </a:graphicData>
        </a:graphic>
      </p:graphicFrame>
    </p:spTree>
    <p:extLst>
      <p:ext uri="{BB962C8B-B14F-4D97-AF65-F5344CB8AC3E}">
        <p14:creationId xmlns:p14="http://schemas.microsoft.com/office/powerpoint/2010/main" val="3458797046"/>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D020EA7-3834-50F6-E2AB-83021A115C84}"/>
              </a:ext>
            </a:extLst>
          </p:cNvPr>
          <p:cNvGraphicFramePr>
            <a:graphicFrameLocks noGrp="1"/>
          </p:cNvGraphicFramePr>
          <p:nvPr>
            <p:extLst>
              <p:ext uri="{D42A27DB-BD31-4B8C-83A1-F6EECF244321}">
                <p14:modId xmlns:p14="http://schemas.microsoft.com/office/powerpoint/2010/main" val="2641457817"/>
              </p:ext>
            </p:extLst>
          </p:nvPr>
        </p:nvGraphicFramePr>
        <p:xfrm>
          <a:off x="209883" y="420918"/>
          <a:ext cx="8724234" cy="4023360"/>
        </p:xfrm>
        <a:graphic>
          <a:graphicData uri="http://schemas.openxmlformats.org/drawingml/2006/table">
            <a:tbl>
              <a:tblPr firstRow="1" firstCol="1" bandRow="1">
                <a:tableStyleId>{798A2AAB-B7F0-4733-8D74-AA4F2597F492}</a:tableStyleId>
              </a:tblPr>
              <a:tblGrid>
                <a:gridCol w="4362585">
                  <a:extLst>
                    <a:ext uri="{9D8B030D-6E8A-4147-A177-3AD203B41FA5}">
                      <a16:colId xmlns:a16="http://schemas.microsoft.com/office/drawing/2014/main" val="2031637030"/>
                    </a:ext>
                  </a:extLst>
                </a:gridCol>
                <a:gridCol w="4361649">
                  <a:extLst>
                    <a:ext uri="{9D8B030D-6E8A-4147-A177-3AD203B41FA5}">
                      <a16:colId xmlns:a16="http://schemas.microsoft.com/office/drawing/2014/main" val="644091093"/>
                    </a:ext>
                  </a:extLst>
                </a:gridCol>
              </a:tblGrid>
              <a:tr h="239916">
                <a:tc>
                  <a:txBody>
                    <a:bodyPr/>
                    <a:lstStyle/>
                    <a:p>
                      <a:pPr algn="ctr"/>
                      <a:r>
                        <a:rPr lang="en-US" sz="2400">
                          <a:effectLst/>
                          <a:latin typeface="Times New Roman" panose="02020603050405020304" pitchFamily="18" charset="0"/>
                          <a:cs typeface="Times New Roman" panose="02020603050405020304" pitchFamily="18" charset="0"/>
                        </a:rPr>
                        <a:t>Tập tính bẩm sinh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a:effectLst/>
                          <a:latin typeface="Times New Roman" panose="02020603050405020304" pitchFamily="18" charset="0"/>
                          <a:cs typeface="Times New Roman" panose="02020603050405020304" pitchFamily="18" charset="0"/>
                        </a:rPr>
                        <a:t>Tập tính học được</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639325595"/>
                  </a:ext>
                </a:extLst>
              </a:tr>
              <a:tr h="959662">
                <a:tc>
                  <a:txBody>
                    <a:bodyPr/>
                    <a:lstStyle/>
                    <a:p>
                      <a:pPr algn="just"/>
                      <a:r>
                        <a:rPr lang="de-DE" sz="2400">
                          <a:effectLst/>
                          <a:latin typeface="Times New Roman" panose="02020603050405020304" pitchFamily="18" charset="0"/>
                          <a:cs typeface="Times New Roman" panose="02020603050405020304" pitchFamily="18" charset="0"/>
                        </a:rPr>
                        <a:t>Các tác động và hoạt động cơ thể xảy ra liên tục theo một trình tự nhất định tương ứng với kích thích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Các hoạt động xảy ra có thể khác nhau tùy theo điều kiện tập luyện và biểu hiện thay đổi trước cùng một kích thích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455164"/>
                  </a:ext>
                </a:extLst>
              </a:tr>
              <a:tr h="479831">
                <a:tc>
                  <a:txBody>
                    <a:bodyPr/>
                    <a:lstStyle/>
                    <a:p>
                      <a:pPr algn="just"/>
                      <a:r>
                        <a:rPr lang="de-DE" sz="2400">
                          <a:effectLst/>
                          <a:latin typeface="Times New Roman" panose="02020603050405020304" pitchFamily="18" charset="0"/>
                          <a:cs typeface="Times New Roman" panose="02020603050405020304" pitchFamily="18" charset="0"/>
                        </a:rPr>
                        <a:t>Có cả ở động vật bậ thấp và động vật bậc cao</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Ở những hóm động vật bậc cao</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1226691"/>
                  </a:ext>
                </a:extLst>
              </a:tr>
              <a:tr h="959662">
                <a:tc>
                  <a:txBody>
                    <a:bodyPr/>
                    <a:lstStyle/>
                    <a:p>
                      <a:pPr algn="just"/>
                      <a:r>
                        <a:rPr lang="de-DE" sz="2400">
                          <a:effectLst/>
                          <a:latin typeface="Times New Roman" panose="02020603050405020304" pitchFamily="18" charset="0"/>
                          <a:cs typeface="Times New Roman" panose="02020603050405020304" pitchFamily="18" charset="0"/>
                        </a:rPr>
                        <a:t>Ví dụ: Nhện giăng tơ, thú con bú sữa mẹ, ...</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Ví dụ: Động vật chạy trốn khi bị đổi bắt, Khỉ trèo lên ghế lấy thức ăn trên cao hoặc dùng đá đập hạt cứng để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121843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9395EB1-37D3-4035-B2D0-295D97B922D1}"/>
              </a:ext>
            </a:extLst>
          </p:cNvPr>
          <p:cNvSpPr/>
          <p:nvPr/>
        </p:nvSpPr>
        <p:spPr>
          <a:xfrm>
            <a:off x="246742" y="265339"/>
            <a:ext cx="5695453" cy="682855"/>
          </a:xfrm>
          <a:prstGeom prst="roundRect">
            <a:avLst/>
          </a:prstGeom>
          <a:solidFill>
            <a:schemeClr val="accent2">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400">
                <a:solidFill>
                  <a:schemeClr val="tx1"/>
                </a:solidFill>
                <a:latin typeface="Times New Roman" panose="02020603050405020304" pitchFamily="18" charset="0"/>
                <a:cs typeface="Times New Roman" panose="02020603050405020304" pitchFamily="18" charset="0"/>
              </a:rPr>
              <a:t>HS quan sát hình 28.2 và trả lời câu hỏi:</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3" name="Picture 6">
            <a:extLst>
              <a:ext uri="{FF2B5EF4-FFF2-40B4-BE49-F238E27FC236}">
                <a16:creationId xmlns:a16="http://schemas.microsoft.com/office/drawing/2014/main" id="{08A0D8BA-893F-4A4D-98AC-9DF94EBD68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31821" y="265339"/>
            <a:ext cx="346605" cy="406546"/>
          </a:xfrm>
          <a:prstGeom prst="rect">
            <a:avLst/>
          </a:prstGeom>
        </p:spPr>
      </p:pic>
      <p:pic>
        <p:nvPicPr>
          <p:cNvPr id="14" name="Picture 13">
            <a:extLst>
              <a:ext uri="{FF2B5EF4-FFF2-40B4-BE49-F238E27FC236}">
                <a16:creationId xmlns:a16="http://schemas.microsoft.com/office/drawing/2014/main" id="{A5513F33-EE72-4EA7-9B04-51136EEF8E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6551136" y="2659618"/>
            <a:ext cx="2596694" cy="2422007"/>
          </a:xfrm>
          <a:prstGeom prst="rect">
            <a:avLst/>
          </a:prstGeom>
        </p:spPr>
      </p:pic>
      <p:grpSp>
        <p:nvGrpSpPr>
          <p:cNvPr id="10" name="Group 9">
            <a:extLst>
              <a:ext uri="{FF2B5EF4-FFF2-40B4-BE49-F238E27FC236}">
                <a16:creationId xmlns:a16="http://schemas.microsoft.com/office/drawing/2014/main" id="{3D21E178-ACE4-6CFC-D7F5-6388B53EFC59}"/>
              </a:ext>
            </a:extLst>
          </p:cNvPr>
          <p:cNvGrpSpPr/>
          <p:nvPr/>
        </p:nvGrpSpPr>
        <p:grpSpPr>
          <a:xfrm>
            <a:off x="344513" y="1155153"/>
            <a:ext cx="3574343" cy="3723008"/>
            <a:chOff x="344513" y="1155153"/>
            <a:chExt cx="3574343" cy="3723008"/>
          </a:xfrm>
        </p:grpSpPr>
        <p:pic>
          <p:nvPicPr>
            <p:cNvPr id="7" name="docshape1095">
              <a:extLst>
                <a:ext uri="{FF2B5EF4-FFF2-40B4-BE49-F238E27FC236}">
                  <a16:creationId xmlns:a16="http://schemas.microsoft.com/office/drawing/2014/main" id="{2CB0A209-381D-53D2-3770-816306BC60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513" y="1155153"/>
              <a:ext cx="3574343" cy="372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ocshape1096">
              <a:extLst>
                <a:ext uri="{FF2B5EF4-FFF2-40B4-BE49-F238E27FC236}">
                  <a16:creationId xmlns:a16="http://schemas.microsoft.com/office/drawing/2014/main" id="{E4FC8D55-F8B8-EA71-6F51-DBFF6431987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7955" y="1545938"/>
              <a:ext cx="1454558" cy="88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docshape1097">
            <a:extLst>
              <a:ext uri="{FF2B5EF4-FFF2-40B4-BE49-F238E27FC236}">
                <a16:creationId xmlns:a16="http://schemas.microsoft.com/office/drawing/2014/main" id="{A92BCCD1-CC8A-ED37-317D-5D46E10739E1}"/>
              </a:ext>
            </a:extLst>
          </p:cNvPr>
          <p:cNvSpPr txBox="1">
            <a:spLocks noChangeArrowheads="1"/>
          </p:cNvSpPr>
          <p:nvPr/>
        </p:nvSpPr>
        <p:spPr bwMode="auto">
          <a:xfrm>
            <a:off x="2443310" y="1518814"/>
            <a:ext cx="1000123" cy="20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tabLst>
                <a:tab pos="212090" algn="l"/>
                <a:tab pos="546100" algn="l"/>
              </a:tabLst>
            </a:pPr>
            <a:r>
              <a:rPr lang="en-US" sz="850" spc="-25">
                <a:solidFill>
                  <a:srgbClr val="D6D6D6"/>
                </a:solidFill>
                <a:effectLst/>
                <a:latin typeface="Cambria" panose="02040503050406030204" pitchFamily="18" charset="0"/>
                <a:ea typeface="Calibri" panose="020F0502020204030204" pitchFamily="34" charset="0"/>
                <a:cs typeface="Times New Roman" panose="02020603050405020304" pitchFamily="18" charset="0"/>
              </a:rPr>
              <a:t>qq</a:t>
            </a:r>
            <a:r>
              <a:rPr lang="en-US" sz="850">
                <a:solidFill>
                  <a:srgbClr val="D6D6D6"/>
                </a:solidFill>
                <a:effectLst/>
                <a:latin typeface="Cambria" panose="02040503050406030204" pitchFamily="18" charset="0"/>
                <a:ea typeface="Calibri" panose="020F0502020204030204" pitchFamily="34" charset="0"/>
                <a:cs typeface="Times New Roman" panose="02020603050405020304" pitchFamily="18" charset="0"/>
              </a:rPr>
              <a:t>	</a:t>
            </a:r>
            <a:r>
              <a:rPr lang="en-US" sz="850" spc="-25">
                <a:solidFill>
                  <a:srgbClr val="CFCFCF"/>
                </a:solidFill>
                <a:effectLst/>
                <a:latin typeface="Cambria" panose="02040503050406030204" pitchFamily="18" charset="0"/>
                <a:ea typeface="Calibri" panose="020F0502020204030204" pitchFamily="34" charset="0"/>
                <a:cs typeface="Times New Roman" panose="02020603050405020304" pitchFamily="18" charset="0"/>
              </a:rPr>
              <a:t>_.’</a:t>
            </a:r>
            <a:r>
              <a:rPr lang="en-US" sz="850">
                <a:solidFill>
                  <a:srgbClr val="CFCFCF"/>
                </a:solidFill>
                <a:effectLst/>
                <a:latin typeface="Cambria" panose="02040503050406030204" pitchFamily="18" charset="0"/>
                <a:ea typeface="Calibri" panose="020F0502020204030204" pitchFamily="34" charset="0"/>
                <a:cs typeface="Times New Roman" panose="02020603050405020304" pitchFamily="18" charset="0"/>
              </a:rPr>
              <a:t>	</a:t>
            </a:r>
            <a:r>
              <a:rPr lang="en-US" sz="850" spc="-25">
                <a:solidFill>
                  <a:srgbClr val="DADADA"/>
                </a:solidFill>
                <a:effectLst/>
                <a:latin typeface="Cambria" panose="02040503050406030204" pitchFamily="18" charset="0"/>
                <a:ea typeface="Calibri" panose="020F0502020204030204" pitchFamily="34" charset="0"/>
                <a:cs typeface="Times New Roman" panose="02020603050405020304" pitchFamily="18" charset="0"/>
              </a:rPr>
              <a:t>'.w</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peech Bubble: Rectangle with Corners Rounded 3">
            <a:extLst>
              <a:ext uri="{FF2B5EF4-FFF2-40B4-BE49-F238E27FC236}">
                <a16:creationId xmlns:a16="http://schemas.microsoft.com/office/drawing/2014/main" id="{92DB8E5D-B5B9-55DA-D2E8-279D6F44E495}"/>
              </a:ext>
            </a:extLst>
          </p:cNvPr>
          <p:cNvSpPr/>
          <p:nvPr/>
        </p:nvSpPr>
        <p:spPr>
          <a:xfrm>
            <a:off x="4432049" y="1497694"/>
            <a:ext cx="4238174" cy="2148111"/>
          </a:xfrm>
          <a:prstGeom prst="wedgeRoundRectCallout">
            <a:avLst>
              <a:gd name="adj1" fmla="val -61586"/>
              <a:gd name="adj2" fmla="val 77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Nêu ý nghĩa của mỗi tập tính đối với động vật, con người ở hình a, b, c, d?</a:t>
            </a:r>
            <a:endParaRPr kumimoji="0" lang="vi-VN"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Cho biết tập tính nào là bẩm sinh, tập tính nào là học được?</a:t>
            </a:r>
            <a:endParaRPr kumimoji="0" lang="vi-VN"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18977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3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3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573603-09C4-03D6-27E3-6143FA231E61}"/>
              </a:ext>
            </a:extLst>
          </p:cNvPr>
          <p:cNvPicPr>
            <a:picLocks noChangeAspect="1"/>
          </p:cNvPicPr>
          <p:nvPr/>
        </p:nvPicPr>
        <p:blipFill>
          <a:blip r:embed="rId2"/>
          <a:stretch>
            <a:fillRect/>
          </a:stretch>
        </p:blipFill>
        <p:spPr>
          <a:xfrm>
            <a:off x="580117" y="547460"/>
            <a:ext cx="2221139" cy="2024290"/>
          </a:xfrm>
          <a:prstGeom prst="rect">
            <a:avLst/>
          </a:prstGeom>
        </p:spPr>
      </p:pic>
      <p:pic>
        <p:nvPicPr>
          <p:cNvPr id="7" name="Picture 6">
            <a:extLst>
              <a:ext uri="{FF2B5EF4-FFF2-40B4-BE49-F238E27FC236}">
                <a16:creationId xmlns:a16="http://schemas.microsoft.com/office/drawing/2014/main" id="{CBF1ED66-50FA-502C-FBA1-E40EE6DC4AAE}"/>
              </a:ext>
            </a:extLst>
          </p:cNvPr>
          <p:cNvPicPr>
            <a:picLocks noChangeAspect="1"/>
          </p:cNvPicPr>
          <p:nvPr/>
        </p:nvPicPr>
        <p:blipFill>
          <a:blip r:embed="rId3"/>
          <a:stretch>
            <a:fillRect/>
          </a:stretch>
        </p:blipFill>
        <p:spPr>
          <a:xfrm>
            <a:off x="580117" y="2571750"/>
            <a:ext cx="2221139" cy="2188936"/>
          </a:xfrm>
          <a:prstGeom prst="rect">
            <a:avLst/>
          </a:prstGeom>
        </p:spPr>
      </p:pic>
      <p:sp>
        <p:nvSpPr>
          <p:cNvPr id="8" name="Arrow: Right 7">
            <a:extLst>
              <a:ext uri="{FF2B5EF4-FFF2-40B4-BE49-F238E27FC236}">
                <a16:creationId xmlns:a16="http://schemas.microsoft.com/office/drawing/2014/main" id="{18650B3B-01D6-EDFE-EDA3-E6FDEEA64D22}"/>
              </a:ext>
            </a:extLst>
          </p:cNvPr>
          <p:cNvSpPr/>
          <p:nvPr/>
        </p:nvSpPr>
        <p:spPr>
          <a:xfrm>
            <a:off x="3106057" y="1364343"/>
            <a:ext cx="1204686" cy="348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Arrow: Right 9">
            <a:extLst>
              <a:ext uri="{FF2B5EF4-FFF2-40B4-BE49-F238E27FC236}">
                <a16:creationId xmlns:a16="http://schemas.microsoft.com/office/drawing/2014/main" id="{D34004F7-E1D9-30FF-2565-C9E80C591265}"/>
              </a:ext>
            </a:extLst>
          </p:cNvPr>
          <p:cNvSpPr/>
          <p:nvPr/>
        </p:nvSpPr>
        <p:spPr>
          <a:xfrm>
            <a:off x="3106057" y="3354161"/>
            <a:ext cx="1204686" cy="348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DA84531B-7E09-7709-1E45-FB9AA87C5E81}"/>
              </a:ext>
            </a:extLst>
          </p:cNvPr>
          <p:cNvSpPr/>
          <p:nvPr/>
        </p:nvSpPr>
        <p:spPr>
          <a:xfrm>
            <a:off x="4455887" y="957942"/>
            <a:ext cx="4484913" cy="1117601"/>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a: Nhện giăng tơ để bắt mồi bằng mạng nhện.</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95DD974D-8740-11B3-EA1C-1F2328C2D8F7}"/>
              </a:ext>
            </a:extLst>
          </p:cNvPr>
          <p:cNvSpPr/>
          <p:nvPr/>
        </p:nvSpPr>
        <p:spPr>
          <a:xfrm>
            <a:off x="4310743" y="2969531"/>
            <a:ext cx="4484913" cy="1117601"/>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b: Khỉ dùng đá đập hạt cứng để ăn.</a:t>
            </a:r>
            <a:endParaRPr lang="vi-VN"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557721"/>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18650B3B-01D6-EDFE-EDA3-E6FDEEA64D22}"/>
              </a:ext>
            </a:extLst>
          </p:cNvPr>
          <p:cNvSpPr/>
          <p:nvPr/>
        </p:nvSpPr>
        <p:spPr>
          <a:xfrm>
            <a:off x="3106057" y="1364343"/>
            <a:ext cx="1204686" cy="348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Arrow: Right 9">
            <a:extLst>
              <a:ext uri="{FF2B5EF4-FFF2-40B4-BE49-F238E27FC236}">
                <a16:creationId xmlns:a16="http://schemas.microsoft.com/office/drawing/2014/main" id="{D34004F7-E1D9-30FF-2565-C9E80C591265}"/>
              </a:ext>
            </a:extLst>
          </p:cNvPr>
          <p:cNvSpPr/>
          <p:nvPr/>
        </p:nvSpPr>
        <p:spPr>
          <a:xfrm>
            <a:off x="3106057" y="3354161"/>
            <a:ext cx="1204686" cy="348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DA84531B-7E09-7709-1E45-FB9AA87C5E81}"/>
              </a:ext>
            </a:extLst>
          </p:cNvPr>
          <p:cNvSpPr/>
          <p:nvPr/>
        </p:nvSpPr>
        <p:spPr>
          <a:xfrm>
            <a:off x="4455887" y="957942"/>
            <a:ext cx="4484913" cy="1117601"/>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a: Nhện giăng tơ để bắt mồi bằng mạng nhện.</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95DD974D-8740-11B3-EA1C-1F2328C2D8F7}"/>
              </a:ext>
            </a:extLst>
          </p:cNvPr>
          <p:cNvSpPr/>
          <p:nvPr/>
        </p:nvSpPr>
        <p:spPr>
          <a:xfrm>
            <a:off x="4310743" y="2969531"/>
            <a:ext cx="4484913" cy="1117601"/>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b: Khỉ dùng đá đập hạt cứng để ăn.</a:t>
            </a:r>
            <a:endParaRPr lang="vi-VN" sz="240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09FE847-A04A-E991-88B7-ED9C19EAA41C}"/>
              </a:ext>
            </a:extLst>
          </p:cNvPr>
          <p:cNvPicPr>
            <a:picLocks noChangeAspect="1"/>
          </p:cNvPicPr>
          <p:nvPr/>
        </p:nvPicPr>
        <p:blipFill>
          <a:blip r:embed="rId2"/>
          <a:stretch>
            <a:fillRect/>
          </a:stretch>
        </p:blipFill>
        <p:spPr>
          <a:xfrm>
            <a:off x="454705" y="313418"/>
            <a:ext cx="2361066" cy="2258332"/>
          </a:xfrm>
          <a:prstGeom prst="rect">
            <a:avLst/>
          </a:prstGeom>
        </p:spPr>
      </p:pic>
      <p:pic>
        <p:nvPicPr>
          <p:cNvPr id="6" name="Picture 5">
            <a:extLst>
              <a:ext uri="{FF2B5EF4-FFF2-40B4-BE49-F238E27FC236}">
                <a16:creationId xmlns:a16="http://schemas.microsoft.com/office/drawing/2014/main" id="{EAC3CC07-9D44-977C-CFDF-C5287FD8CB45}"/>
              </a:ext>
            </a:extLst>
          </p:cNvPr>
          <p:cNvPicPr>
            <a:picLocks noChangeAspect="1"/>
          </p:cNvPicPr>
          <p:nvPr/>
        </p:nvPicPr>
        <p:blipFill>
          <a:blip r:embed="rId3"/>
          <a:stretch>
            <a:fillRect/>
          </a:stretch>
        </p:blipFill>
        <p:spPr>
          <a:xfrm>
            <a:off x="454705" y="2571751"/>
            <a:ext cx="2361066" cy="2258332"/>
          </a:xfrm>
          <a:prstGeom prst="rect">
            <a:avLst/>
          </a:prstGeom>
        </p:spPr>
      </p:pic>
    </p:spTree>
    <p:extLst>
      <p:ext uri="{BB962C8B-B14F-4D97-AF65-F5344CB8AC3E}">
        <p14:creationId xmlns:p14="http://schemas.microsoft.com/office/powerpoint/2010/main" val="268705111"/>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134.png">
            <a:extLst>
              <a:ext uri="{FF2B5EF4-FFF2-40B4-BE49-F238E27FC236}">
                <a16:creationId xmlns:a16="http://schemas.microsoft.com/office/drawing/2014/main" id="{FBD22299-3802-D17F-DBC5-F4491BE3DABF}"/>
              </a:ext>
            </a:extLst>
          </p:cNvPr>
          <p:cNvPicPr>
            <a:picLocks noChangeAspect="1"/>
          </p:cNvPicPr>
          <p:nvPr/>
        </p:nvPicPr>
        <p:blipFill>
          <a:blip r:embed="rId2" cstate="print"/>
          <a:stretch>
            <a:fillRect/>
          </a:stretch>
        </p:blipFill>
        <p:spPr>
          <a:xfrm>
            <a:off x="3434230" y="953911"/>
            <a:ext cx="3097199" cy="388671"/>
          </a:xfrm>
          <a:prstGeom prst="rect">
            <a:avLst/>
          </a:prstGeom>
        </p:spPr>
      </p:pic>
      <p:sp>
        <p:nvSpPr>
          <p:cNvPr id="7" name="Rectangle: Rounded Corners 6">
            <a:extLst>
              <a:ext uri="{FF2B5EF4-FFF2-40B4-BE49-F238E27FC236}">
                <a16:creationId xmlns:a16="http://schemas.microsoft.com/office/drawing/2014/main" id="{1DA73C2D-0EFC-1531-1294-A561574B7AC5}"/>
              </a:ext>
            </a:extLst>
          </p:cNvPr>
          <p:cNvSpPr/>
          <p:nvPr/>
        </p:nvSpPr>
        <p:spPr>
          <a:xfrm>
            <a:off x="3434231" y="1357096"/>
            <a:ext cx="3097199" cy="3606790"/>
          </a:xfrm>
          <a:prstGeom prst="roundRect">
            <a:avLst>
              <a:gd name="adj" fmla="val 50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50"/>
              </a:spcBef>
            </a:pPr>
            <a:r>
              <a:rPr lang="vi-VN" sz="2000" b="1">
                <a:solidFill>
                  <a:srgbClr val="212121"/>
                </a:solidFill>
                <a:effectLst/>
                <a:latin typeface="+mj-lt"/>
                <a:ea typeface="Times New Roman" panose="02020603050405020304" pitchFamily="18" charset="0"/>
                <a:cs typeface="Times New Roman" panose="02020603050405020304" pitchFamily="18" charset="0"/>
              </a:rPr>
              <a:t>Tập</a:t>
            </a:r>
            <a:r>
              <a:rPr lang="vi-VN" sz="2000" b="1" spc="-5">
                <a:solidFill>
                  <a:srgbClr val="212121"/>
                </a:solidFill>
                <a:effectLst/>
                <a:latin typeface="+mj-lt"/>
                <a:ea typeface="Times New Roman" panose="02020603050405020304" pitchFamily="18" charset="0"/>
                <a:cs typeface="Times New Roman" panose="02020603050405020304" pitchFamily="18" charset="0"/>
              </a:rPr>
              <a:t> </a:t>
            </a:r>
            <a:r>
              <a:rPr lang="vi-VN" sz="2000" b="1">
                <a:solidFill>
                  <a:srgbClr val="212121"/>
                </a:solidFill>
                <a:effectLst/>
                <a:latin typeface="+mj-lt"/>
                <a:ea typeface="Times New Roman" panose="02020603050405020304" pitchFamily="18" charset="0"/>
                <a:cs typeface="Times New Roman" panose="02020603050405020304" pitchFamily="18" charset="0"/>
              </a:rPr>
              <a:t>tính</a:t>
            </a:r>
            <a:r>
              <a:rPr lang="vi-VN" sz="2000" b="1" spc="-5">
                <a:solidFill>
                  <a:srgbClr val="212121"/>
                </a:solidFill>
                <a:effectLst/>
                <a:latin typeface="+mj-lt"/>
                <a:ea typeface="Times New Roman" panose="02020603050405020304" pitchFamily="18" charset="0"/>
                <a:cs typeface="Times New Roman" panose="02020603050405020304" pitchFamily="18" charset="0"/>
              </a:rPr>
              <a:t> bảo vệ lãnh thổ</a:t>
            </a:r>
            <a:endParaRPr lang="vi-VN" sz="2000" b="1" spc="-5">
              <a:latin typeface="+mj-lt"/>
              <a:ea typeface="Times New Roman" panose="02020603050405020304" pitchFamily="18" charset="0"/>
            </a:endParaRPr>
          </a:p>
          <a:p>
            <a:pPr algn="just">
              <a:spcBef>
                <a:spcPts val="350"/>
              </a:spcBef>
            </a:pPr>
            <a:r>
              <a:rPr lang="vi-VN" sz="2000" b="1">
                <a:solidFill>
                  <a:srgbClr val="232323"/>
                </a:solidFill>
                <a:effectLst/>
                <a:latin typeface="+mj-lt"/>
                <a:ea typeface="Times New Roman" panose="02020603050405020304" pitchFamily="18" charset="0"/>
                <a:cs typeface="Times New Roman" panose="02020603050405020304" pitchFamily="18" charset="0"/>
              </a:rPr>
              <a:t>Một số loài động vật </a:t>
            </a:r>
            <a:r>
              <a:rPr lang="vi-VN" sz="2000" b="1">
                <a:solidFill>
                  <a:srgbClr val="2A2A2A"/>
                </a:solidFill>
                <a:effectLst/>
                <a:latin typeface="+mj-lt"/>
                <a:ea typeface="Times New Roman" panose="02020603050405020304" pitchFamily="18" charset="0"/>
                <a:cs typeface="Times New Roman" panose="02020603050405020304" pitchFamily="18" charset="0"/>
              </a:rPr>
              <a:t>(hổ, </a:t>
            </a:r>
            <a:r>
              <a:rPr lang="vi-VN" sz="2000" b="1">
                <a:solidFill>
                  <a:srgbClr val="262626"/>
                </a:solidFill>
                <a:effectLst/>
                <a:latin typeface="+mj-lt"/>
                <a:ea typeface="Times New Roman" panose="02020603050405020304" pitchFamily="18" charset="0"/>
                <a:cs typeface="Times New Roman" panose="02020603050405020304" pitchFamily="18" charset="0"/>
              </a:rPr>
              <a:t>chó</a:t>
            </a:r>
            <a:r>
              <a:rPr lang="vi-VN" sz="2000" b="1" spc="-35">
                <a:solidFill>
                  <a:srgbClr val="262626"/>
                </a:solidFill>
                <a:effectLst/>
                <a:latin typeface="+mj-lt"/>
                <a:ea typeface="Times New Roman" panose="02020603050405020304" pitchFamily="18" charset="0"/>
                <a:cs typeface="Times New Roman" panose="02020603050405020304" pitchFamily="18" charset="0"/>
              </a:rPr>
              <a:t> </a:t>
            </a:r>
            <a:r>
              <a:rPr lang="vi-VN" sz="2000" b="1">
                <a:solidFill>
                  <a:srgbClr val="232323"/>
                </a:solidFill>
                <a:effectLst/>
                <a:latin typeface="+mj-lt"/>
                <a:ea typeface="Times New Roman" panose="02020603050405020304" pitchFamily="18" charset="0"/>
                <a:cs typeface="Times New Roman" panose="02020603050405020304" pitchFamily="18" charset="0"/>
              </a:rPr>
              <a:t>sói,...) </a:t>
            </a:r>
            <a:r>
              <a:rPr lang="vi-VN" sz="2000" b="1">
                <a:solidFill>
                  <a:srgbClr val="262626"/>
                </a:solidFill>
                <a:effectLst/>
                <a:latin typeface="+mj-lt"/>
                <a:ea typeface="Times New Roman" panose="02020603050405020304" pitchFamily="18" charset="0"/>
                <a:cs typeface="Times New Roman" panose="02020603050405020304" pitchFamily="18" charset="0"/>
              </a:rPr>
              <a:t>có</a:t>
            </a:r>
            <a:r>
              <a:rPr lang="vi-VN" sz="2000" b="1" spc="-25">
                <a:solidFill>
                  <a:srgbClr val="262626"/>
                </a:solidFill>
                <a:effectLst/>
                <a:latin typeface="+mj-lt"/>
                <a:ea typeface="Times New Roman" panose="02020603050405020304" pitchFamily="18" charset="0"/>
                <a:cs typeface="Times New Roman" panose="02020603050405020304" pitchFamily="18" charset="0"/>
              </a:rPr>
              <a:t> </a:t>
            </a:r>
            <a:r>
              <a:rPr lang="vi-VN" sz="2000" b="1">
                <a:solidFill>
                  <a:srgbClr val="262626"/>
                </a:solidFill>
                <a:effectLst/>
                <a:latin typeface="+mj-lt"/>
                <a:ea typeface="Times New Roman" panose="02020603050405020304" pitchFamily="18" charset="0"/>
                <a:cs typeface="Times New Roman" panose="02020603050405020304" pitchFamily="18" charset="0"/>
              </a:rPr>
              <a:t>tập</a:t>
            </a:r>
            <a:r>
              <a:rPr lang="vi-VN" sz="2000" b="1" spc="-30">
                <a:solidFill>
                  <a:srgbClr val="262626"/>
                </a:solidFill>
                <a:effectLst/>
                <a:latin typeface="+mj-lt"/>
                <a:ea typeface="Times New Roman" panose="02020603050405020304" pitchFamily="18" charset="0"/>
                <a:cs typeface="Times New Roman" panose="02020603050405020304" pitchFamily="18" charset="0"/>
              </a:rPr>
              <a:t> </a:t>
            </a:r>
            <a:r>
              <a:rPr lang="vi-VN" sz="2000" b="1">
                <a:solidFill>
                  <a:srgbClr val="262626"/>
                </a:solidFill>
                <a:effectLst/>
                <a:latin typeface="+mj-lt"/>
                <a:ea typeface="Times New Roman" panose="02020603050405020304" pitchFamily="18" charset="0"/>
                <a:cs typeface="Times New Roman" panose="02020603050405020304" pitchFamily="18" charset="0"/>
              </a:rPr>
              <a:t>tính</a:t>
            </a:r>
            <a:r>
              <a:rPr lang="vi-VN" sz="2000" b="1" spc="-10">
                <a:solidFill>
                  <a:srgbClr val="262626"/>
                </a:solidFill>
                <a:effectLst/>
                <a:latin typeface="+mj-lt"/>
                <a:ea typeface="Times New Roman" panose="02020603050405020304" pitchFamily="18" charset="0"/>
                <a:cs typeface="Times New Roman" panose="02020603050405020304" pitchFamily="18" charset="0"/>
              </a:rPr>
              <a:t> dùng mùi, nước tiểu, phân, ... để đánh dấu lãnh thổ của mình và cảnh báo các loài khác không được xâm nhập</a:t>
            </a:r>
            <a:r>
              <a:rPr lang="vi-VN" sz="2000" b="1">
                <a:solidFill>
                  <a:srgbClr val="242424"/>
                </a:solidFill>
                <a:effectLst/>
                <a:latin typeface="+mj-lt"/>
                <a:ea typeface="Times New Roman" panose="02020603050405020304" pitchFamily="18" charset="0"/>
                <a:cs typeface="Times New Roman" panose="02020603050405020304" pitchFamily="18" charset="0"/>
              </a:rPr>
              <a:t>.</a:t>
            </a:r>
            <a:r>
              <a:rPr lang="vi-VN" sz="2000" b="1" spc="35">
                <a:solidFill>
                  <a:srgbClr val="242424"/>
                </a:solidFill>
                <a:effectLst/>
                <a:latin typeface="+mj-lt"/>
                <a:ea typeface="Times New Roman" panose="02020603050405020304" pitchFamily="18" charset="0"/>
                <a:cs typeface="Times New Roman" panose="02020603050405020304" pitchFamily="18" charset="0"/>
              </a:rPr>
              <a:t> Khi có đối tượng xâm nhập lãnh thổ, chúng có thể chiến đấu quyết liệt để bảo vệ.</a:t>
            </a:r>
            <a:endParaRPr lang="vi-VN" sz="2000" b="1">
              <a:effectLst/>
              <a:latin typeface="+mj-lt"/>
              <a:ea typeface="Times New Roman" panose="02020603050405020304" pitchFamily="18" charset="0"/>
            </a:endParaRPr>
          </a:p>
        </p:txBody>
      </p:sp>
      <p:sp>
        <p:nvSpPr>
          <p:cNvPr id="15" name="TextBox 14">
            <a:extLst>
              <a:ext uri="{FF2B5EF4-FFF2-40B4-BE49-F238E27FC236}">
                <a16:creationId xmlns:a16="http://schemas.microsoft.com/office/drawing/2014/main" id="{D4299D2A-39AA-5463-0503-CE7A87A14C4F}"/>
              </a:ext>
            </a:extLst>
          </p:cNvPr>
          <p:cNvSpPr txBox="1"/>
          <p:nvPr/>
        </p:nvSpPr>
        <p:spPr>
          <a:xfrm>
            <a:off x="653143" y="2156251"/>
            <a:ext cx="2975428" cy="830997"/>
          </a:xfrm>
          <a:prstGeom prst="rect">
            <a:avLst/>
          </a:prstGeom>
          <a:noFill/>
        </p:spPr>
        <p:txBody>
          <a:bodyPr wrap="square">
            <a:spAutoFit/>
          </a:bodyPr>
          <a:lstStyle/>
          <a:p>
            <a:r>
              <a:rPr lang="en-US" sz="2400">
                <a:effectLst/>
                <a:latin typeface="Times New Roman" panose="02020603050405020304" pitchFamily="18" charset="0"/>
                <a:ea typeface="Calibri" panose="020F0502020204030204" pitchFamily="34" charset="0"/>
                <a:cs typeface="Times New Roman" panose="02020603050405020304" pitchFamily="18" charset="0"/>
              </a:rPr>
              <a:t>- HS đọc mục em có biết SGK trang 134</a:t>
            </a:r>
            <a:endParaRPr lang="vi-VN" sz="2400">
              <a:latin typeface="Times New Roman" panose="02020603050405020304" pitchFamily="18" charset="0"/>
              <a:cs typeface="Times New Roman" panose="02020603050405020304" pitchFamily="18" charset="0"/>
            </a:endParaRPr>
          </a:p>
        </p:txBody>
      </p:sp>
      <p:pic>
        <p:nvPicPr>
          <p:cNvPr id="9221" name="Picture 5" descr="Hình ảnh nam học sinh nhí ngồi đọc sách - PNG">
            <a:extLst>
              <a:ext uri="{FF2B5EF4-FFF2-40B4-BE49-F238E27FC236}">
                <a16:creationId xmlns:a16="http://schemas.microsoft.com/office/drawing/2014/main" id="{08B0C31D-414C-5E3C-3B04-E6A39F343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169" y="1851451"/>
            <a:ext cx="2519831" cy="291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0303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BE962AD-5E69-284C-700D-858C740F2549}"/>
              </a:ext>
            </a:extLst>
          </p:cNvPr>
          <p:cNvSpPr txBox="1"/>
          <p:nvPr/>
        </p:nvSpPr>
        <p:spPr>
          <a:xfrm>
            <a:off x="878114" y="174171"/>
            <a:ext cx="3360057" cy="461665"/>
          </a:xfrm>
          <a:prstGeom prst="rect">
            <a:avLst/>
          </a:prstGeom>
          <a:noFill/>
        </p:spPr>
        <p:txBody>
          <a:bodyPr wrap="square">
            <a:spAutoFit/>
          </a:bodyPr>
          <a:lstStyle/>
          <a:p>
            <a:r>
              <a:rPr lang="en-US" sz="2400">
                <a:effectLst/>
                <a:latin typeface="Times New Roman" panose="02020603050405020304" pitchFamily="18" charset="0"/>
                <a:ea typeface="Calibri" panose="020F0502020204030204" pitchFamily="34" charset="0"/>
                <a:cs typeface="Times New Roman" panose="02020603050405020304" pitchFamily="18" charset="0"/>
              </a:rPr>
              <a:t>HS thảo luận theo cặp đôi</a:t>
            </a:r>
            <a:endParaRPr lang="vi-VN" sz="240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F1DB72C5-D14F-3F7F-E388-07ED05122B2A}"/>
              </a:ext>
            </a:extLst>
          </p:cNvPr>
          <p:cNvGraphicFramePr>
            <a:graphicFrameLocks noGrp="1"/>
          </p:cNvGraphicFramePr>
          <p:nvPr>
            <p:extLst>
              <p:ext uri="{D42A27DB-BD31-4B8C-83A1-F6EECF244321}">
                <p14:modId xmlns:p14="http://schemas.microsoft.com/office/powerpoint/2010/main" val="2155158293"/>
              </p:ext>
            </p:extLst>
          </p:nvPr>
        </p:nvGraphicFramePr>
        <p:xfrm>
          <a:off x="222340" y="635835"/>
          <a:ext cx="4683491" cy="4549141"/>
        </p:xfrm>
        <a:graphic>
          <a:graphicData uri="http://schemas.openxmlformats.org/drawingml/2006/table">
            <a:tbl>
              <a:tblPr firstRow="1" firstCol="1" bandRow="1">
                <a:tableStyleId>{798A2AAB-B7F0-4733-8D74-AA4F2597F492}</a:tableStyleId>
              </a:tblPr>
              <a:tblGrid>
                <a:gridCol w="1974651">
                  <a:extLst>
                    <a:ext uri="{9D8B030D-6E8A-4147-A177-3AD203B41FA5}">
                      <a16:colId xmlns:a16="http://schemas.microsoft.com/office/drawing/2014/main" val="1550879453"/>
                    </a:ext>
                  </a:extLst>
                </a:gridCol>
                <a:gridCol w="781827">
                  <a:extLst>
                    <a:ext uri="{9D8B030D-6E8A-4147-A177-3AD203B41FA5}">
                      <a16:colId xmlns:a16="http://schemas.microsoft.com/office/drawing/2014/main" val="617543573"/>
                    </a:ext>
                  </a:extLst>
                </a:gridCol>
                <a:gridCol w="765948">
                  <a:extLst>
                    <a:ext uri="{9D8B030D-6E8A-4147-A177-3AD203B41FA5}">
                      <a16:colId xmlns:a16="http://schemas.microsoft.com/office/drawing/2014/main" val="1105684060"/>
                    </a:ext>
                  </a:extLst>
                </a:gridCol>
                <a:gridCol w="1161065">
                  <a:extLst>
                    <a:ext uri="{9D8B030D-6E8A-4147-A177-3AD203B41FA5}">
                      <a16:colId xmlns:a16="http://schemas.microsoft.com/office/drawing/2014/main" val="280745210"/>
                    </a:ext>
                  </a:extLst>
                </a:gridCol>
              </a:tblGrid>
              <a:tr h="1575817">
                <a:tc>
                  <a:txBody>
                    <a:bodyPr/>
                    <a:lstStyle/>
                    <a:p>
                      <a:pPr algn="ctr"/>
                      <a:r>
                        <a:rPr lang="en-US" sz="2000">
                          <a:effectLst/>
                          <a:latin typeface="Times New Roman" panose="02020603050405020304" pitchFamily="18" charset="0"/>
                          <a:cs typeface="Times New Roman" panose="02020603050405020304" pitchFamily="18" charset="0"/>
                        </a:rPr>
                        <a:t>Tiêu chí so sánh</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Tập tính bẩm sinh</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Tập tính học được</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Ý nghĩa</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4640474"/>
                  </a:ext>
                </a:extLst>
              </a:tr>
              <a:tr h="393954">
                <a:tc>
                  <a:txBody>
                    <a:bodyPr/>
                    <a:lstStyle/>
                    <a:p>
                      <a:pPr algn="just"/>
                      <a:r>
                        <a:rPr lang="en-US" sz="2000">
                          <a:effectLst/>
                          <a:latin typeface="Times New Roman" panose="02020603050405020304" pitchFamily="18" charset="0"/>
                          <a:cs typeface="Times New Roman" panose="02020603050405020304" pitchFamily="18" charset="0"/>
                        </a:rPr>
                        <a:t>Chim, cá di cư</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0406851"/>
                  </a:ext>
                </a:extLst>
              </a:tr>
              <a:tr h="787908">
                <a:tc>
                  <a:txBody>
                    <a:bodyPr/>
                    <a:lstStyle/>
                    <a:p>
                      <a:pPr algn="just"/>
                      <a:r>
                        <a:rPr lang="en-US" sz="2000">
                          <a:effectLst/>
                          <a:latin typeface="Times New Roman" panose="02020603050405020304" pitchFamily="18" charset="0"/>
                          <a:cs typeface="Times New Roman" panose="02020603050405020304" pitchFamily="18" charset="0"/>
                        </a:rPr>
                        <a:t>Ong, Kiến sống thành đàn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1993117"/>
                  </a:ext>
                </a:extLst>
              </a:tr>
              <a:tr h="787908">
                <a:tc>
                  <a:txBody>
                    <a:bodyPr/>
                    <a:lstStyle/>
                    <a:p>
                      <a:pPr algn="just"/>
                      <a:r>
                        <a:rPr lang="en-US" sz="2000">
                          <a:effectLst/>
                          <a:latin typeface="Times New Roman" panose="02020603050405020304" pitchFamily="18" charset="0"/>
                          <a:cs typeface="Times New Roman" panose="02020603050405020304" pitchFamily="18" charset="0"/>
                        </a:rPr>
                        <a:t>Chó tiết nước bọt khi ngửi thức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450809"/>
                  </a:ext>
                </a:extLst>
              </a:tr>
              <a:tr h="393954">
                <a:tc>
                  <a:txBody>
                    <a:bodyPr/>
                    <a:lstStyle/>
                    <a:p>
                      <a:pPr algn="just"/>
                      <a:r>
                        <a:rPr lang="en-US" sz="2000">
                          <a:effectLst/>
                          <a:latin typeface="Times New Roman" panose="02020603050405020304" pitchFamily="18" charset="0"/>
                          <a:cs typeface="Times New Roman" panose="02020603050405020304" pitchFamily="18" charset="0"/>
                        </a:rPr>
                        <a:t>Mèo rình bắt Chuột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123124"/>
                  </a:ext>
                </a:extLst>
              </a:tr>
              <a:tr h="393954">
                <a:tc>
                  <a:txBody>
                    <a:bodyPr/>
                    <a:lstStyle/>
                    <a:p>
                      <a:pPr algn="just"/>
                      <a:r>
                        <a:rPr lang="en-US" sz="2000">
                          <a:effectLst/>
                          <a:latin typeface="Times New Roman" panose="02020603050405020304" pitchFamily="18" charset="0"/>
                          <a:cs typeface="Times New Roman" panose="02020603050405020304" pitchFamily="18" charset="0"/>
                        </a:rPr>
                        <a:t>Chim ấp trứng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2115136"/>
                  </a:ext>
                </a:extLst>
              </a:tr>
            </a:tbl>
          </a:graphicData>
        </a:graphic>
      </p:graphicFrame>
      <p:sp>
        <p:nvSpPr>
          <p:cNvPr id="4" name="Thought Bubble: Cloud 3">
            <a:extLst>
              <a:ext uri="{FF2B5EF4-FFF2-40B4-BE49-F238E27FC236}">
                <a16:creationId xmlns:a16="http://schemas.microsoft.com/office/drawing/2014/main" id="{DBA37F4F-FE75-A5BF-1E3D-7E2D22BE1222}"/>
              </a:ext>
            </a:extLst>
          </p:cNvPr>
          <p:cNvSpPr/>
          <p:nvPr/>
        </p:nvSpPr>
        <p:spPr>
          <a:xfrm>
            <a:off x="5254170" y="405003"/>
            <a:ext cx="3889830" cy="3164114"/>
          </a:xfrm>
          <a:prstGeom prst="cloudCallout">
            <a:avLst>
              <a:gd name="adj1" fmla="val -56654"/>
              <a:gd name="adj2" fmla="val 68922"/>
            </a:avLst>
          </a:prstGeom>
          <a:ln>
            <a:solidFill>
              <a:srgbClr val="E6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 biết những tập tính có trong Bảng 28.1 là tập tính bẩm sinh hay tập tính học được? Nêu ý nghĩa của tập tính đó đối với động vật?</a:t>
            </a:r>
            <a:endParaRPr lang="vi-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7214746"/>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7D99ED4-86BF-71DF-CBEC-9A665D7628EF}"/>
              </a:ext>
            </a:extLst>
          </p:cNvPr>
          <p:cNvGraphicFramePr>
            <a:graphicFrameLocks noGrp="1"/>
          </p:cNvGraphicFramePr>
          <p:nvPr>
            <p:extLst>
              <p:ext uri="{D42A27DB-BD31-4B8C-83A1-F6EECF244321}">
                <p14:modId xmlns:p14="http://schemas.microsoft.com/office/powerpoint/2010/main" val="1825854972"/>
              </p:ext>
            </p:extLst>
          </p:nvPr>
        </p:nvGraphicFramePr>
        <p:xfrm>
          <a:off x="213755" y="281484"/>
          <a:ext cx="8668988" cy="4556760"/>
        </p:xfrm>
        <a:graphic>
          <a:graphicData uri="http://schemas.openxmlformats.org/drawingml/2006/table">
            <a:tbl>
              <a:tblPr firstRow="1" firstCol="1" bandRow="1">
                <a:tableStyleId>{798A2AAB-B7F0-4733-8D74-AA4F2597F492}</a:tableStyleId>
              </a:tblPr>
              <a:tblGrid>
                <a:gridCol w="2167016">
                  <a:extLst>
                    <a:ext uri="{9D8B030D-6E8A-4147-A177-3AD203B41FA5}">
                      <a16:colId xmlns:a16="http://schemas.microsoft.com/office/drawing/2014/main" val="2739068699"/>
                    </a:ext>
                  </a:extLst>
                </a:gridCol>
                <a:gridCol w="1247703">
                  <a:extLst>
                    <a:ext uri="{9D8B030D-6E8A-4147-A177-3AD203B41FA5}">
                      <a16:colId xmlns:a16="http://schemas.microsoft.com/office/drawing/2014/main" val="2697278845"/>
                    </a:ext>
                  </a:extLst>
                </a:gridCol>
                <a:gridCol w="1314495">
                  <a:extLst>
                    <a:ext uri="{9D8B030D-6E8A-4147-A177-3AD203B41FA5}">
                      <a16:colId xmlns:a16="http://schemas.microsoft.com/office/drawing/2014/main" val="1512884735"/>
                    </a:ext>
                  </a:extLst>
                </a:gridCol>
                <a:gridCol w="3939774">
                  <a:extLst>
                    <a:ext uri="{9D8B030D-6E8A-4147-A177-3AD203B41FA5}">
                      <a16:colId xmlns:a16="http://schemas.microsoft.com/office/drawing/2014/main" val="3621531626"/>
                    </a:ext>
                  </a:extLst>
                </a:gridCol>
              </a:tblGrid>
              <a:tr h="359610">
                <a:tc>
                  <a:txBody>
                    <a:bodyPr/>
                    <a:lstStyle/>
                    <a:p>
                      <a:pPr algn="ctr"/>
                      <a:r>
                        <a:rPr lang="en-US" sz="2300" b="1">
                          <a:effectLst/>
                          <a:latin typeface="Times New Roman" panose="02020603050405020304" pitchFamily="18" charset="0"/>
                          <a:cs typeface="Times New Roman" panose="02020603050405020304" pitchFamily="18" charset="0"/>
                        </a:rPr>
                        <a:t>Tiêu chí so sánh</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300" b="1">
                          <a:effectLst/>
                          <a:latin typeface="Times New Roman" panose="02020603050405020304" pitchFamily="18" charset="0"/>
                          <a:cs typeface="Times New Roman" panose="02020603050405020304" pitchFamily="18" charset="0"/>
                        </a:rPr>
                        <a:t>Tập tính bẩm sinh</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300" b="1">
                          <a:effectLst/>
                          <a:latin typeface="Times New Roman" panose="02020603050405020304" pitchFamily="18" charset="0"/>
                          <a:cs typeface="Times New Roman" panose="02020603050405020304" pitchFamily="18" charset="0"/>
                        </a:rPr>
                        <a:t>Tập tính học được</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300" b="1">
                          <a:effectLst/>
                          <a:latin typeface="Times New Roman" panose="02020603050405020304" pitchFamily="18" charset="0"/>
                          <a:cs typeface="Times New Roman" panose="02020603050405020304" pitchFamily="18" charset="0"/>
                        </a:rPr>
                        <a:t>Ý nghĩa</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31822247"/>
                  </a:ext>
                </a:extLst>
              </a:tr>
              <a:tr h="719221">
                <a:tc>
                  <a:txBody>
                    <a:bodyPr/>
                    <a:lstStyle/>
                    <a:p>
                      <a:pPr algn="just"/>
                      <a:r>
                        <a:rPr lang="en-US" sz="2300">
                          <a:effectLst/>
                          <a:latin typeface="Times New Roman" panose="02020603050405020304" pitchFamily="18" charset="0"/>
                          <a:cs typeface="Times New Roman" panose="02020603050405020304" pitchFamily="18" charset="0"/>
                        </a:rPr>
                        <a:t>Chim, cá di cư</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300">
                          <a:effectLst/>
                          <a:latin typeface="Times New Roman" panose="02020603050405020304" pitchFamily="18" charset="0"/>
                          <a:cs typeface="Times New Roman" panose="02020603050405020304" pitchFamily="18" charset="0"/>
                        </a:rPr>
                        <a:t> </a:t>
                      </a:r>
                    </a:p>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529135"/>
                  </a:ext>
                </a:extLst>
              </a:tr>
              <a:tr h="539416">
                <a:tc>
                  <a:txBody>
                    <a:bodyPr/>
                    <a:lstStyle/>
                    <a:p>
                      <a:pPr algn="just"/>
                      <a:r>
                        <a:rPr lang="vi-VN" sz="2300">
                          <a:effectLst/>
                          <a:latin typeface="Times New Roman" panose="02020603050405020304" pitchFamily="18" charset="0"/>
                          <a:cs typeface="Times New Roman" panose="02020603050405020304" pitchFamily="18" charset="0"/>
                        </a:rPr>
                        <a:t>Ong, Kiến sống thành đàn</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300">
                          <a:effectLst/>
                          <a:latin typeface="Times New Roman" panose="02020603050405020304" pitchFamily="18" charset="0"/>
                          <a:cs typeface="Times New Roman" panose="02020603050405020304" pitchFamily="18" charset="0"/>
                        </a:rPr>
                        <a:t> </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5775586"/>
                  </a:ext>
                </a:extLst>
              </a:tr>
              <a:tr h="539416">
                <a:tc>
                  <a:txBody>
                    <a:bodyPr/>
                    <a:lstStyle/>
                    <a:p>
                      <a:pPr algn="just"/>
                      <a:r>
                        <a:rPr lang="vi-VN" sz="2300">
                          <a:effectLst/>
                          <a:latin typeface="Times New Roman" panose="02020603050405020304" pitchFamily="18" charset="0"/>
                          <a:cs typeface="Times New Roman" panose="02020603050405020304" pitchFamily="18" charset="0"/>
                        </a:rPr>
                        <a:t>Chó tiết nước bọt khi ngửi thức ăn</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300">
                          <a:effectLst/>
                          <a:latin typeface="Times New Roman" panose="02020603050405020304" pitchFamily="18" charset="0"/>
                          <a:cs typeface="Times New Roman" panose="02020603050405020304" pitchFamily="18" charset="0"/>
                        </a:rPr>
                        <a:t> </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1301250"/>
                  </a:ext>
                </a:extLst>
              </a:tr>
            </a:tbl>
          </a:graphicData>
        </a:graphic>
      </p:graphicFrame>
      <p:sp>
        <p:nvSpPr>
          <p:cNvPr id="4" name="TextBox 3">
            <a:extLst>
              <a:ext uri="{FF2B5EF4-FFF2-40B4-BE49-F238E27FC236}">
                <a16:creationId xmlns:a16="http://schemas.microsoft.com/office/drawing/2014/main" id="{DA2368E9-AB18-72A7-3358-8DFA6DE62625}"/>
              </a:ext>
            </a:extLst>
          </p:cNvPr>
          <p:cNvSpPr txBox="1"/>
          <p:nvPr/>
        </p:nvSpPr>
        <p:spPr>
          <a:xfrm>
            <a:off x="2801258" y="1766203"/>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A29C29F-CCCF-7012-5208-4C10789E8087}"/>
              </a:ext>
            </a:extLst>
          </p:cNvPr>
          <p:cNvSpPr txBox="1"/>
          <p:nvPr/>
        </p:nvSpPr>
        <p:spPr>
          <a:xfrm>
            <a:off x="2801258" y="2993888"/>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45A3E06-1D4F-0F5F-C30C-8B0641BB56D5}"/>
              </a:ext>
            </a:extLst>
          </p:cNvPr>
          <p:cNvSpPr txBox="1"/>
          <p:nvPr/>
        </p:nvSpPr>
        <p:spPr>
          <a:xfrm>
            <a:off x="4120078" y="4004546"/>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96D2BD5-7B8A-0EE6-099F-57B49C5E9271}"/>
              </a:ext>
            </a:extLst>
          </p:cNvPr>
          <p:cNvSpPr txBox="1"/>
          <p:nvPr/>
        </p:nvSpPr>
        <p:spPr>
          <a:xfrm>
            <a:off x="4949372" y="1335317"/>
            <a:ext cx="3947886" cy="1323439"/>
          </a:xfrm>
          <a:prstGeom prst="rect">
            <a:avLst/>
          </a:prstGeom>
          <a:noFill/>
        </p:spPr>
        <p:txBody>
          <a:bodyPr wrap="square" rtlCol="0">
            <a:spAutoFit/>
          </a:bodyPr>
          <a:lstStyle/>
          <a:p>
            <a:pPr algn="just"/>
            <a:r>
              <a:rPr lang="vi-VN" sz="2000">
                <a:effectLst/>
                <a:latin typeface="Times New Roman" panose="02020603050405020304" pitchFamily="18" charset="0"/>
                <a:cs typeface="Times New Roman" panose="02020603050405020304" pitchFamily="18" charset="0"/>
              </a:rPr>
              <a:t>Thay đổi nơi sống theo mùa, tránh được các điều kiện bất lợi của môi trường sống, tìm đến nơi có điều kiện sống tốt hơn.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A3CE4D47-2F50-719E-44B3-A8FE14D98E6C}"/>
              </a:ext>
            </a:extLst>
          </p:cNvPr>
          <p:cNvSpPr txBox="1"/>
          <p:nvPr/>
        </p:nvSpPr>
        <p:spPr>
          <a:xfrm>
            <a:off x="4949371" y="2716890"/>
            <a:ext cx="3947886" cy="1015663"/>
          </a:xfrm>
          <a:prstGeom prst="rect">
            <a:avLst/>
          </a:prstGeom>
          <a:noFill/>
        </p:spPr>
        <p:txBody>
          <a:bodyPr wrap="square" rtlCol="0">
            <a:spAutoFit/>
          </a:bodyPr>
          <a:lstStyle/>
          <a:p>
            <a:pPr algn="just"/>
            <a:r>
              <a:rPr lang="vi-VN" sz="2000">
                <a:effectLst/>
                <a:latin typeface="Times New Roman" panose="02020603050405020304" pitchFamily="18" charset="0"/>
                <a:cs typeface="Times New Roman" panose="02020603050405020304" pitchFamily="18" charset="0"/>
              </a:rPr>
              <a:t>Đem lại lợi ích trong việc tìm mồi, tìm nơi ở và chống lại kẻ thù hiệu quả hơn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D9D597-CEF3-E2F2-AA4D-7561DAF69407}"/>
              </a:ext>
            </a:extLst>
          </p:cNvPr>
          <p:cNvSpPr txBox="1"/>
          <p:nvPr/>
        </p:nvSpPr>
        <p:spPr>
          <a:xfrm>
            <a:off x="4949371" y="3790687"/>
            <a:ext cx="3947886" cy="1015663"/>
          </a:xfrm>
          <a:prstGeom prst="rect">
            <a:avLst/>
          </a:prstGeom>
          <a:noFill/>
        </p:spPr>
        <p:txBody>
          <a:bodyPr wrap="square" rtlCol="0">
            <a:spAutoFit/>
          </a:bodyPr>
          <a:lstStyle/>
          <a:p>
            <a:pPr algn="just"/>
            <a:r>
              <a:rPr lang="en-US" sz="2000">
                <a:effectLst/>
                <a:latin typeface="Times New Roman" panose="02020603050405020304" pitchFamily="18" charset="0"/>
                <a:cs typeface="Times New Roman" panose="02020603050405020304" pitchFamily="18" charset="0"/>
              </a:rPr>
              <a:t>Mùi vị trong thức ăn khiến chó bị đau rát, chúng tiết ra nhiều nước bọt bể đẩy mùi vị đi khỏi miệng.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2491625"/>
      </p:ext>
    </p:extLst>
  </p:cSld>
  <p:clrMapOvr>
    <a:masterClrMapping/>
  </p:clrMapOvr>
  <mc:AlternateContent xmlns:mc="http://schemas.openxmlformats.org/markup-compatibility/2006" xmlns:p14="http://schemas.microsoft.com/office/powerpoint/2010/main">
    <mc:Choice Requires="p14">
      <p:transition p14:dur="300" advClick="0">
        <p:wipe/>
      </p:transition>
    </mc:Choice>
    <mc:Fallback xmlns="">
      <p:transition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circle(in)">
                                      <p:cBhvr>
                                        <p:cTn id="22" dur="20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circle(in)">
                                      <p:cBhvr>
                                        <p:cTn id="32"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7D99ED4-86BF-71DF-CBEC-9A665D7628EF}"/>
              </a:ext>
            </a:extLst>
          </p:cNvPr>
          <p:cNvGraphicFramePr>
            <a:graphicFrameLocks noGrp="1"/>
          </p:cNvGraphicFramePr>
          <p:nvPr>
            <p:extLst>
              <p:ext uri="{D42A27DB-BD31-4B8C-83A1-F6EECF244321}">
                <p14:modId xmlns:p14="http://schemas.microsoft.com/office/powerpoint/2010/main" val="4117855624"/>
              </p:ext>
            </p:extLst>
          </p:nvPr>
        </p:nvGraphicFramePr>
        <p:xfrm>
          <a:off x="237506" y="484688"/>
          <a:ext cx="8668988" cy="4389120"/>
        </p:xfrm>
        <a:graphic>
          <a:graphicData uri="http://schemas.openxmlformats.org/drawingml/2006/table">
            <a:tbl>
              <a:tblPr firstRow="1" firstCol="1" bandRow="1">
                <a:tableStyleId>{798A2AAB-B7F0-4733-8D74-AA4F2597F492}</a:tableStyleId>
              </a:tblPr>
              <a:tblGrid>
                <a:gridCol w="2167016">
                  <a:extLst>
                    <a:ext uri="{9D8B030D-6E8A-4147-A177-3AD203B41FA5}">
                      <a16:colId xmlns:a16="http://schemas.microsoft.com/office/drawing/2014/main" val="2739068699"/>
                    </a:ext>
                  </a:extLst>
                </a:gridCol>
                <a:gridCol w="1247703">
                  <a:extLst>
                    <a:ext uri="{9D8B030D-6E8A-4147-A177-3AD203B41FA5}">
                      <a16:colId xmlns:a16="http://schemas.microsoft.com/office/drawing/2014/main" val="2697278845"/>
                    </a:ext>
                  </a:extLst>
                </a:gridCol>
                <a:gridCol w="1314495">
                  <a:extLst>
                    <a:ext uri="{9D8B030D-6E8A-4147-A177-3AD203B41FA5}">
                      <a16:colId xmlns:a16="http://schemas.microsoft.com/office/drawing/2014/main" val="1512884735"/>
                    </a:ext>
                  </a:extLst>
                </a:gridCol>
                <a:gridCol w="3939774">
                  <a:extLst>
                    <a:ext uri="{9D8B030D-6E8A-4147-A177-3AD203B41FA5}">
                      <a16:colId xmlns:a16="http://schemas.microsoft.com/office/drawing/2014/main" val="3621531626"/>
                    </a:ext>
                  </a:extLst>
                </a:gridCol>
              </a:tblGrid>
              <a:tr h="359610">
                <a:tc>
                  <a:txBody>
                    <a:bodyPr/>
                    <a:lstStyle/>
                    <a:p>
                      <a:pPr algn="ctr"/>
                      <a:r>
                        <a:rPr lang="en-US" sz="2400" b="1">
                          <a:effectLst/>
                          <a:latin typeface="Times New Roman" panose="02020603050405020304" pitchFamily="18" charset="0"/>
                          <a:cs typeface="Times New Roman" panose="02020603050405020304" pitchFamily="18" charset="0"/>
                        </a:rPr>
                        <a:t>Tiêu chí so sánh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a:effectLst/>
                          <a:latin typeface="Times New Roman" panose="02020603050405020304" pitchFamily="18" charset="0"/>
                          <a:cs typeface="Times New Roman" panose="02020603050405020304" pitchFamily="18" charset="0"/>
                        </a:rPr>
                        <a:t>Tập tính bẩm sinh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a:effectLst/>
                          <a:latin typeface="Times New Roman" panose="02020603050405020304" pitchFamily="18" charset="0"/>
                          <a:cs typeface="Times New Roman" panose="02020603050405020304" pitchFamily="18" charset="0"/>
                        </a:rPr>
                        <a:t>Tập tính học được</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a:effectLst/>
                          <a:latin typeface="Times New Roman" panose="02020603050405020304" pitchFamily="18" charset="0"/>
                          <a:cs typeface="Times New Roman" panose="02020603050405020304" pitchFamily="18" charset="0"/>
                        </a:rPr>
                        <a:t>Ý nghĩa</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31822247"/>
                  </a:ext>
                </a:extLst>
              </a:tr>
              <a:tr h="359610">
                <a:tc>
                  <a:txBody>
                    <a:bodyPr/>
                    <a:lstStyle/>
                    <a:p>
                      <a:pPr algn="just"/>
                      <a:r>
                        <a:rPr lang="en-US" sz="2400">
                          <a:effectLst/>
                          <a:latin typeface="Times New Roman" panose="02020603050405020304" pitchFamily="18" charset="0"/>
                          <a:cs typeface="Times New Roman" panose="02020603050405020304" pitchFamily="18" charset="0"/>
                        </a:rPr>
                        <a:t>Mèo rình bắt Chuột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514393"/>
                  </a:ext>
                </a:extLst>
              </a:tr>
              <a:tr h="899026">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a:effectLst/>
                          <a:latin typeface="Times New Roman" panose="02020603050405020304" pitchFamily="18" charset="0"/>
                          <a:cs typeface="Times New Roman" panose="02020603050405020304" pitchFamily="18" charset="0"/>
                        </a:rPr>
                        <a:t>Chim ấp trứng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r>
                        <a:rPr lang="vi-VN"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8204693"/>
                  </a:ext>
                </a:extLst>
              </a:tr>
            </a:tbl>
          </a:graphicData>
        </a:graphic>
      </p:graphicFrame>
      <p:sp>
        <p:nvSpPr>
          <p:cNvPr id="4" name="TextBox 3">
            <a:extLst>
              <a:ext uri="{FF2B5EF4-FFF2-40B4-BE49-F238E27FC236}">
                <a16:creationId xmlns:a16="http://schemas.microsoft.com/office/drawing/2014/main" id="{1B4E873E-1E58-28D8-A0C3-8F83C669CB46}"/>
              </a:ext>
            </a:extLst>
          </p:cNvPr>
          <p:cNvSpPr txBox="1"/>
          <p:nvPr/>
        </p:nvSpPr>
        <p:spPr>
          <a:xfrm>
            <a:off x="2797300" y="3394147"/>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E59A40B-B22E-A798-A858-2BF8C16166F7}"/>
              </a:ext>
            </a:extLst>
          </p:cNvPr>
          <p:cNvSpPr txBox="1"/>
          <p:nvPr/>
        </p:nvSpPr>
        <p:spPr>
          <a:xfrm>
            <a:off x="4078516" y="1866758"/>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51C963E-28F2-F798-5BB1-B96DC2CC02E7}"/>
              </a:ext>
            </a:extLst>
          </p:cNvPr>
          <p:cNvSpPr txBox="1"/>
          <p:nvPr/>
        </p:nvSpPr>
        <p:spPr>
          <a:xfrm>
            <a:off x="2784764" y="1914486"/>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49EC1F0-78FA-7ACF-9A7D-6FC600D1CDD4}"/>
              </a:ext>
            </a:extLst>
          </p:cNvPr>
          <p:cNvSpPr txBox="1"/>
          <p:nvPr/>
        </p:nvSpPr>
        <p:spPr>
          <a:xfrm>
            <a:off x="4958608" y="1773540"/>
            <a:ext cx="3947886" cy="830997"/>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Kiếm mồi, đuổi bắt, thách thức</a:t>
            </a:r>
            <a:endParaRPr lang="vi-VN"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43B0DB0-B2B4-2EB5-CC4D-D13676D5C334}"/>
              </a:ext>
            </a:extLst>
          </p:cNvPr>
          <p:cNvSpPr txBox="1"/>
          <p:nvPr/>
        </p:nvSpPr>
        <p:spPr>
          <a:xfrm>
            <a:off x="4958608" y="2811435"/>
            <a:ext cx="3947886" cy="1938992"/>
          </a:xfrm>
          <a:prstGeom prst="rect">
            <a:avLst/>
          </a:prstGeom>
          <a:noFill/>
        </p:spPr>
        <p:txBody>
          <a:bodyPr wrap="square" rtlCol="0">
            <a:spAutoFit/>
          </a:bodyPr>
          <a:lstStyle/>
          <a:p>
            <a:pPr lvl="0" algn="just">
              <a:defRPr/>
            </a:pPr>
            <a:r>
              <a:rPr lang="vi-VN" sz="2400">
                <a:latin typeface="Times New Roman" panose="02020603050405020304" pitchFamily="18" charset="0"/>
                <a:cs typeface="Times New Roman" panose="02020603050405020304" pitchFamily="18" charset="0"/>
              </a:rPr>
              <a:t>Giúp cho phôi bên trong phát triển, nếu phôi bên trong trứng đã được thụ tinh thì sau một thời gian ấp phôi sẻ phát triển và nở thành con non.</a:t>
            </a:r>
            <a:endParaRPr lang="vi-VN"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4999151"/>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ircle(in)">
                                      <p:cBhvr>
                                        <p:cTn id="2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9A923E9-DEB9-33BD-F07F-AE4E421CBF08}"/>
              </a:ext>
            </a:extLst>
          </p:cNvPr>
          <p:cNvSpPr txBox="1"/>
          <p:nvPr/>
        </p:nvSpPr>
        <p:spPr>
          <a:xfrm>
            <a:off x="283028" y="139803"/>
            <a:ext cx="8577943" cy="1200329"/>
          </a:xfrm>
          <a:prstGeom prst="rect">
            <a:avLst/>
          </a:prstGeom>
          <a:solidFill>
            <a:schemeClr val="bg1"/>
          </a:solidFill>
        </p:spPr>
        <p:txBody>
          <a:bodyPr wrap="square">
            <a:spAutoFit/>
          </a:bodyPr>
          <a:lstStyle/>
          <a:p>
            <a:pPr algn="just"/>
            <a:r>
              <a:rPr lang="en-US" sz="24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HS quan sát hình ảnh một số tập tính của một số loài động vật ở địa phương và một số loài động vật khác. Sau đó, ghi chép thông tin về tập tính của động vật quan sát được theo mẫu bảng 28.2.</a:t>
            </a:r>
            <a:endParaRPr lang="vi-VN" sz="24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C1A471B-7A7B-6572-7CC5-F02AA72ECC4D}"/>
              </a:ext>
            </a:extLst>
          </p:cNvPr>
          <p:cNvGraphicFramePr>
            <a:graphicFrameLocks noGrp="1"/>
          </p:cNvGraphicFramePr>
          <p:nvPr>
            <p:extLst>
              <p:ext uri="{D42A27DB-BD31-4B8C-83A1-F6EECF244321}">
                <p14:modId xmlns:p14="http://schemas.microsoft.com/office/powerpoint/2010/main" val="18763447"/>
              </p:ext>
            </p:extLst>
          </p:nvPr>
        </p:nvGraphicFramePr>
        <p:xfrm>
          <a:off x="1190171" y="1910715"/>
          <a:ext cx="6328226" cy="1828800"/>
        </p:xfrm>
        <a:graphic>
          <a:graphicData uri="http://schemas.openxmlformats.org/drawingml/2006/table">
            <a:tbl>
              <a:tblPr firstRow="1" firstCol="1" bandRow="1">
                <a:tableStyleId>{798A2AAB-B7F0-4733-8D74-AA4F2597F492}</a:tableStyleId>
              </a:tblPr>
              <a:tblGrid>
                <a:gridCol w="1683658">
                  <a:extLst>
                    <a:ext uri="{9D8B030D-6E8A-4147-A177-3AD203B41FA5}">
                      <a16:colId xmlns:a16="http://schemas.microsoft.com/office/drawing/2014/main" val="1306458768"/>
                    </a:ext>
                  </a:extLst>
                </a:gridCol>
                <a:gridCol w="1973942">
                  <a:extLst>
                    <a:ext uri="{9D8B030D-6E8A-4147-A177-3AD203B41FA5}">
                      <a16:colId xmlns:a16="http://schemas.microsoft.com/office/drawing/2014/main" val="3946404894"/>
                    </a:ext>
                  </a:extLst>
                </a:gridCol>
                <a:gridCol w="2670626">
                  <a:extLst>
                    <a:ext uri="{9D8B030D-6E8A-4147-A177-3AD203B41FA5}">
                      <a16:colId xmlns:a16="http://schemas.microsoft.com/office/drawing/2014/main" val="633867803"/>
                    </a:ext>
                  </a:extLst>
                </a:gridCol>
              </a:tblGrid>
              <a:tr h="0">
                <a:tc>
                  <a:txBody>
                    <a:bodyPr/>
                    <a:lstStyle/>
                    <a:p>
                      <a:pPr algn="ctr"/>
                      <a:r>
                        <a:rPr lang="en-US" sz="2400" b="1">
                          <a:effectLst/>
                          <a:latin typeface="Times New Roman" panose="02020603050405020304" pitchFamily="18" charset="0"/>
                          <a:cs typeface="Times New Roman" panose="02020603050405020304" pitchFamily="18" charset="0"/>
                        </a:rPr>
                        <a:t>Tên động vật</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a:effectLst/>
                          <a:latin typeface="Times New Roman" panose="02020603050405020304" pitchFamily="18" charset="0"/>
                          <a:cs typeface="Times New Roman" panose="02020603050405020304" pitchFamily="18" charset="0"/>
                        </a:rPr>
                        <a:t>Tên tập tính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a:effectLst/>
                          <a:latin typeface="Times New Roman" panose="02020603050405020304" pitchFamily="18" charset="0"/>
                          <a:cs typeface="Times New Roman" panose="02020603050405020304" pitchFamily="18" charset="0"/>
                        </a:rPr>
                        <a:t>Cách thể hiện tập tính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3873606"/>
                  </a:ext>
                </a:extLst>
              </a:tr>
              <a:tr h="0">
                <a:tc>
                  <a:txBody>
                    <a:bodyPr/>
                    <a:lstStyle/>
                    <a:p>
                      <a:pPr algn="just"/>
                      <a:r>
                        <a:rPr lang="en-US" sz="2400">
                          <a:effectLst/>
                          <a:latin typeface="Times New Roman" panose="02020603050405020304" pitchFamily="18" charset="0"/>
                          <a:cs typeface="Times New Roman" panose="02020603050405020304" pitchFamily="18" charset="0"/>
                        </a:rPr>
                        <a:t>Con hổ</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effectLst/>
                          <a:latin typeface="Times New Roman" panose="02020603050405020304" pitchFamily="18" charset="0"/>
                          <a:cs typeface="Times New Roman" panose="02020603050405020304" pitchFamily="18" charset="0"/>
                        </a:rPr>
                        <a:t>Săn mồi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effectLst/>
                          <a:latin typeface="Times New Roman" panose="02020603050405020304" pitchFamily="18" charset="0"/>
                          <a:cs typeface="Times New Roman" panose="02020603050405020304" pitchFamily="18" charset="0"/>
                        </a:rPr>
                        <a:t>Ẩn nấp rình mồi, rượt mồi, vồ mồi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6816707"/>
                  </a:ext>
                </a:extLst>
              </a:tr>
              <a:tr h="0">
                <a:tc>
                  <a:txBody>
                    <a:bodyPr/>
                    <a:lstStyle/>
                    <a:p>
                      <a:pPr algn="ctr"/>
                      <a:r>
                        <a:rPr lang="en-US" sz="2400">
                          <a:effectLst/>
                          <a:latin typeface="Times New Roman" panose="02020603050405020304" pitchFamily="18" charset="0"/>
                          <a:cs typeface="Times New Roman" panose="02020603050405020304" pitchFamily="18" charset="0"/>
                        </a:rPr>
                        <a: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effectLst/>
                          <a:latin typeface="Times New Roman" panose="02020603050405020304" pitchFamily="18" charset="0"/>
                          <a:cs typeface="Times New Roman" panose="02020603050405020304" pitchFamily="18" charset="0"/>
                        </a:rPr>
                        <a: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effectLst/>
                          <a:latin typeface="Times New Roman" panose="02020603050405020304" pitchFamily="18" charset="0"/>
                          <a:cs typeface="Times New Roman" panose="02020603050405020304" pitchFamily="18" charset="0"/>
                        </a:rPr>
                        <a: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280617"/>
                  </a:ext>
                </a:extLst>
              </a:tr>
            </a:tbl>
          </a:graphicData>
        </a:graphic>
      </p:graphicFrame>
    </p:spTree>
    <p:extLst>
      <p:ext uri="{BB962C8B-B14F-4D97-AF65-F5344CB8AC3E}">
        <p14:creationId xmlns:p14="http://schemas.microsoft.com/office/powerpoint/2010/main" val="2863126908"/>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70CE7FEA-C71E-4081-91ED-47B2823B1BDD}"/>
              </a:ext>
            </a:extLst>
          </p:cNvPr>
          <p:cNvSpPr/>
          <p:nvPr/>
        </p:nvSpPr>
        <p:spPr>
          <a:xfrm>
            <a:off x="-293570" y="-222949"/>
            <a:ext cx="4973400" cy="515470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de-DE" sz="3600" dirty="0">
                <a:solidFill>
                  <a:schemeClr val="tx1"/>
                </a:solidFill>
                <a:latin typeface="Times New Roman" panose="02020603050405020304" pitchFamily="18" charset="0"/>
                <a:cs typeface="Times New Roman" panose="02020603050405020304" pitchFamily="18" charset="0"/>
              </a:rPr>
              <a:t>Hoạt động của Mèo và Chuột không được gọi là cảm ứng, đây là tập tính bắt Chuột của Mèo. Việc Mèo kiếm thức ăn khi đói mang tính bẩm sinh. Việc rình, vồ mồi, cách săn mồi do Mèo học được;</a:t>
            </a:r>
            <a:endParaRPr lang="vi-VN"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Mèo bắt chuột | Tạp chí Quê Hương Online | Ủy ban Nhà nước về người Việt  Nam ở nước ngoài">
            <a:extLst>
              <a:ext uri="{FF2B5EF4-FFF2-40B4-BE49-F238E27FC236}">
                <a16:creationId xmlns:a16="http://schemas.microsoft.com/office/drawing/2014/main" id="{BFB9BE88-A67B-9BE6-8FC6-0EFDAB60F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626" y="637677"/>
            <a:ext cx="3970872" cy="3333475"/>
          </a:xfrm>
          <a:prstGeom prst="rect">
            <a:avLst/>
          </a:prstGeom>
          <a:noFill/>
          <a:extLst>
            <a:ext uri="{909E8E84-426E-40DD-AFC4-6F175D3DCCD1}">
              <a14:hiddenFill xmlns:a14="http://schemas.microsoft.com/office/drawing/2010/main">
                <a:solidFill>
                  <a:srgbClr val="FFFFFF"/>
                </a:solidFill>
              </a14:hiddenFill>
            </a:ext>
          </a:extLst>
        </p:spPr>
      </p:pic>
      <p:sp>
        <p:nvSpPr>
          <p:cNvPr id="3" name="Tiêu đề 2">
            <a:extLst>
              <a:ext uri="{FF2B5EF4-FFF2-40B4-BE49-F238E27FC236}">
                <a16:creationId xmlns:a16="http://schemas.microsoft.com/office/drawing/2014/main" id="{3D4789A3-565F-E52E-36AD-984479967DAD}"/>
              </a:ext>
            </a:extLst>
          </p:cNvPr>
          <p:cNvSpPr>
            <a:spLocks noGrp="1"/>
          </p:cNvSpPr>
          <p:nvPr>
            <p:ph type="title"/>
          </p:nvPr>
        </p:nvSpPr>
        <p:spPr/>
        <p:txBody>
          <a:bodyPr/>
          <a:lstStyle/>
          <a:p>
            <a:r>
              <a:rPr lang="en-US" dirty="0"/>
              <a:t>\</a:t>
            </a:r>
            <a:endParaRPr lang="vi-VN" dirty="0"/>
          </a:p>
        </p:txBody>
      </p:sp>
    </p:spTree>
    <p:extLst>
      <p:ext uri="{BB962C8B-B14F-4D97-AF65-F5344CB8AC3E}">
        <p14:creationId xmlns:p14="http://schemas.microsoft.com/office/powerpoint/2010/main" val="877460973"/>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ập tính của kiến - Luật Hoàng Phi">
            <a:extLst>
              <a:ext uri="{FF2B5EF4-FFF2-40B4-BE49-F238E27FC236}">
                <a16:creationId xmlns:a16="http://schemas.microsoft.com/office/drawing/2014/main" id="{06ACC46A-8429-DD1A-11D0-5C28B21CC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6343"/>
            <a:ext cx="2857500" cy="35433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ư tử sống ở đâu? Các loài, tuổi thọ, đặc điểm và tập tính - IAS Links">
            <a:extLst>
              <a:ext uri="{FF2B5EF4-FFF2-40B4-BE49-F238E27FC236}">
                <a16:creationId xmlns:a16="http://schemas.microsoft.com/office/drawing/2014/main" id="{21294AF2-224E-1B49-CC6D-04797D95C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99" y="856344"/>
            <a:ext cx="3180443" cy="35433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Tập tính sinh sản thú vị của loài gà - Hanoi1000">
            <a:extLst>
              <a:ext uri="{FF2B5EF4-FFF2-40B4-BE49-F238E27FC236}">
                <a16:creationId xmlns:a16="http://schemas.microsoft.com/office/drawing/2014/main" id="{505D71C6-1BA4-0500-D265-C8A21A52D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7943" y="856344"/>
            <a:ext cx="3106057"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242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9A46AA7D-702F-434C-0576-203F01524130}"/>
              </a:ext>
            </a:extLst>
          </p:cNvPr>
          <p:cNvSpPr txBox="1"/>
          <p:nvPr/>
        </p:nvSpPr>
        <p:spPr>
          <a:xfrm>
            <a:off x="551543" y="608899"/>
            <a:ext cx="6473371" cy="461665"/>
          </a:xfrm>
          <a:prstGeom prst="rect">
            <a:avLst/>
          </a:prstGeom>
          <a:noFill/>
        </p:spPr>
        <p:txBody>
          <a:bodyPr wrap="square">
            <a:spAutoFit/>
          </a:bodyPr>
          <a:lstStyle/>
          <a:p>
            <a:pPr algn="just"/>
            <a:r>
              <a:rPr lang="en-US" sz="2400">
                <a:effectLst/>
                <a:latin typeface="Times New Roman" panose="02020603050405020304" pitchFamily="18" charset="0"/>
                <a:ea typeface="Arial" panose="020B0604020202020204" pitchFamily="34" charset="0"/>
                <a:cs typeface="Times New Roman" panose="02020603050405020304" pitchFamily="18" charset="0"/>
              </a:rPr>
              <a:t>HS đọc mục II SGK trang 134 và trả lời câu hỏi: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DDCBB141-2587-9D00-D658-41BDAA45FEC7}"/>
              </a:ext>
            </a:extLst>
          </p:cNvPr>
          <p:cNvSpPr txBox="1"/>
          <p:nvPr/>
        </p:nvSpPr>
        <p:spPr>
          <a:xfrm>
            <a:off x="551543" y="979367"/>
            <a:ext cx="7532913" cy="830997"/>
          </a:xfrm>
          <a:prstGeom prst="rect">
            <a:avLst/>
          </a:prstGeom>
          <a:noFill/>
        </p:spPr>
        <p:txBody>
          <a:bodyPr wrap="square">
            <a:spAutoFit/>
          </a:bodyPr>
          <a:lstStyle/>
          <a:p>
            <a:pPr algn="just"/>
            <a:r>
              <a:rPr lang="en-US" sz="2400" b="1" i="1">
                <a:effectLst/>
                <a:latin typeface="Times New Roman" panose="02020603050405020304" pitchFamily="18" charset="0"/>
                <a:ea typeface="Arial" panose="020B0604020202020204" pitchFamily="34" charset="0"/>
                <a:cs typeface="Times New Roman" panose="02020603050405020304" pitchFamily="18" charset="0"/>
              </a:rPr>
              <a:t>? Nêu một số ứng dụng hiểu biết về tập tính của động vật vào thực tiễn?</a:t>
            </a:r>
            <a:endParaRPr lang="vi-VN" sz="2400" b="1" i="1">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Giá huấn luyện chó ở TPHCM (chi phí trọn gói A-Z) cho hơn 40 giống chó">
            <a:extLst>
              <a:ext uri="{FF2B5EF4-FFF2-40B4-BE49-F238E27FC236}">
                <a16:creationId xmlns:a16="http://schemas.microsoft.com/office/drawing/2014/main" id="{49188475-726B-CA4C-A375-74878600F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43" y="1868420"/>
            <a:ext cx="3532634" cy="235508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0FE6C79A-D0CB-EB72-D752-47E0B3178569}"/>
              </a:ext>
            </a:extLst>
          </p:cNvPr>
          <p:cNvSpPr txBox="1"/>
          <p:nvPr/>
        </p:nvSpPr>
        <p:spPr>
          <a:xfrm>
            <a:off x="551544" y="4223509"/>
            <a:ext cx="3532634"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 chó đi săn, bắt kẻ gian, phát hiện ma túy</a:t>
            </a:r>
            <a:endParaRPr lang="vi-VN" sz="1800" b="1">
              <a:latin typeface="Times New Roman" panose="02020603050405020304" pitchFamily="18" charset="0"/>
              <a:cs typeface="Times New Roman" panose="02020603050405020304" pitchFamily="18" charset="0"/>
            </a:endParaRPr>
          </a:p>
        </p:txBody>
      </p:sp>
      <p:pic>
        <p:nvPicPr>
          <p:cNvPr id="15364" name="Picture 4" descr="Bù nhìn là gì? | Lazi.vn - Cộng đồng Tri thức &amp; Giáo dục">
            <a:extLst>
              <a:ext uri="{FF2B5EF4-FFF2-40B4-BE49-F238E27FC236}">
                <a16:creationId xmlns:a16="http://schemas.microsoft.com/office/drawing/2014/main" id="{EC54F1FD-EAC5-D1F5-4CE5-494AB9C9F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824" y="1888171"/>
            <a:ext cx="3553789" cy="242872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0C769906-3B19-E273-8581-7BA566723543}"/>
              </a:ext>
            </a:extLst>
          </p:cNvPr>
          <p:cNvSpPr txBox="1"/>
          <p:nvPr/>
        </p:nvSpPr>
        <p:spPr>
          <a:xfrm>
            <a:off x="5145317" y="4279563"/>
            <a:ext cx="3381829"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 bù nhìn ở ruộng nương để đuổi chim phá hại mùa màng</a:t>
            </a:r>
            <a:endParaRPr lang="vi-VN" sz="1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53870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362"/>
                                        </p:tgtEl>
                                        <p:attrNameLst>
                                          <p:attrName>style.visibility</p:attrName>
                                        </p:attrNameLst>
                                      </p:cBhvr>
                                      <p:to>
                                        <p:strVal val="visible"/>
                                      </p:to>
                                    </p:set>
                                    <p:anim calcmode="lin" valueType="num">
                                      <p:cBhvr additive="base">
                                        <p:cTn id="18" dur="500" fill="hold"/>
                                        <p:tgtEl>
                                          <p:spTgt spid="15362"/>
                                        </p:tgtEl>
                                        <p:attrNameLst>
                                          <p:attrName>ppt_x</p:attrName>
                                        </p:attrNameLst>
                                      </p:cBhvr>
                                      <p:tavLst>
                                        <p:tav tm="0">
                                          <p:val>
                                            <p:strVal val="#ppt_x"/>
                                          </p:val>
                                        </p:tav>
                                        <p:tav tm="100000">
                                          <p:val>
                                            <p:strVal val="#ppt_x"/>
                                          </p:val>
                                        </p:tav>
                                      </p:tavLst>
                                    </p:anim>
                                    <p:anim calcmode="lin" valueType="num">
                                      <p:cBhvr additive="base">
                                        <p:cTn id="19" dur="500" fill="hold"/>
                                        <p:tgtEl>
                                          <p:spTgt spid="1536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364"/>
                                        </p:tgtEl>
                                        <p:attrNameLst>
                                          <p:attrName>style.visibility</p:attrName>
                                        </p:attrNameLst>
                                      </p:cBhvr>
                                      <p:to>
                                        <p:strVal val="visible"/>
                                      </p:to>
                                    </p:set>
                                    <p:animEffect transition="in" filter="fade">
                                      <p:cBhvr>
                                        <p:cTn id="28" dur="1000"/>
                                        <p:tgtEl>
                                          <p:spTgt spid="15364"/>
                                        </p:tgtEl>
                                      </p:cBhvr>
                                    </p:animEffect>
                                    <p:anim calcmode="lin" valueType="num">
                                      <p:cBhvr>
                                        <p:cTn id="29" dur="1000" fill="hold"/>
                                        <p:tgtEl>
                                          <p:spTgt spid="15364"/>
                                        </p:tgtEl>
                                        <p:attrNameLst>
                                          <p:attrName>ppt_x</p:attrName>
                                        </p:attrNameLst>
                                      </p:cBhvr>
                                      <p:tavLst>
                                        <p:tav tm="0">
                                          <p:val>
                                            <p:strVal val="#ppt_x"/>
                                          </p:val>
                                        </p:tav>
                                        <p:tav tm="100000">
                                          <p:val>
                                            <p:strVal val="#ppt_x"/>
                                          </p:val>
                                        </p:tav>
                                      </p:tavLst>
                                    </p:anim>
                                    <p:anim calcmode="lin" valueType="num">
                                      <p:cBhvr>
                                        <p:cTn id="30" dur="1000" fill="hold"/>
                                        <p:tgtEl>
                                          <p:spTgt spid="1536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0FE6C79A-D0CB-EB72-D752-47E0B3178569}"/>
              </a:ext>
            </a:extLst>
          </p:cNvPr>
          <p:cNvSpPr txBox="1"/>
          <p:nvPr/>
        </p:nvSpPr>
        <p:spPr>
          <a:xfrm>
            <a:off x="551544" y="4223509"/>
            <a:ext cx="3532634"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 dụng các loài thiên địch để tiêu diệt các nhóm sâu hại cây trồng.</a:t>
            </a:r>
            <a:endParaRPr lang="vi-VN" sz="1800" b="1">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0C769906-3B19-E273-8581-7BA566723543}"/>
              </a:ext>
            </a:extLst>
          </p:cNvPr>
          <p:cNvSpPr txBox="1"/>
          <p:nvPr/>
        </p:nvSpPr>
        <p:spPr>
          <a:xfrm>
            <a:off x="5145317" y="4279563"/>
            <a:ext cx="3381829"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 bẫy đèn ban đêm diệt côn trùng có hại</a:t>
            </a:r>
            <a:endParaRPr lang="vi-VN" sz="1800" b="1">
              <a:latin typeface="Times New Roman" panose="02020603050405020304" pitchFamily="18" charset="0"/>
              <a:cs typeface="Times New Roman" panose="02020603050405020304" pitchFamily="18" charset="0"/>
            </a:endParaRPr>
          </a:p>
        </p:txBody>
      </p:sp>
      <p:pic>
        <p:nvPicPr>
          <p:cNvPr id="16386" name="Picture 2" descr="Thuốc hóa học sẽ ảnh hưởng đến các loài thiên dịch như thế nào?">
            <a:extLst>
              <a:ext uri="{FF2B5EF4-FFF2-40B4-BE49-F238E27FC236}">
                <a16:creationId xmlns:a16="http://schemas.microsoft.com/office/drawing/2014/main" id="{313B94D9-EAA0-C7EF-50EF-88765B578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70" y="828675"/>
            <a:ext cx="3931943" cy="319178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Nông nghiệp sạch - BẪY ĐÈN DIỆT BƯƠM BƯỚM VÀ NGÀI ĐÊM Bẫy đèn cũng được sử  dụng để tiêu diệt lũ bươm bướm, ngài đêm rất tốt. Nhất là đối với">
            <a:extLst>
              <a:ext uri="{FF2B5EF4-FFF2-40B4-BE49-F238E27FC236}">
                <a16:creationId xmlns:a16="http://schemas.microsoft.com/office/drawing/2014/main" id="{63E4F4C4-025E-5A9A-D789-7D86156A8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287" y="828675"/>
            <a:ext cx="3931943" cy="319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02257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16388"/>
                                        </p:tgtEl>
                                        <p:attrNameLst>
                                          <p:attrName>style.visibility</p:attrName>
                                        </p:attrNameLst>
                                      </p:cBhvr>
                                      <p:to>
                                        <p:strVal val="visible"/>
                                      </p:to>
                                    </p:set>
                                    <p:animEffect transition="in" filter="fade">
                                      <p:cBhvr>
                                        <p:cTn id="16"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0FE6C79A-D0CB-EB72-D752-47E0B3178569}"/>
              </a:ext>
            </a:extLst>
          </p:cNvPr>
          <p:cNvSpPr txBox="1"/>
          <p:nvPr/>
        </p:nvSpPr>
        <p:spPr>
          <a:xfrm>
            <a:off x="349770" y="4005799"/>
            <a:ext cx="2944973" cy="923330"/>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 dụng các loài thiên địch để tiêu diệt các nhóm sâu hại cây trồng.</a:t>
            </a:r>
            <a:endParaRPr lang="vi-VN" sz="1800" b="1">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0C769906-3B19-E273-8581-7BA566723543}"/>
              </a:ext>
            </a:extLst>
          </p:cNvPr>
          <p:cNvSpPr txBox="1"/>
          <p:nvPr/>
        </p:nvSpPr>
        <p:spPr>
          <a:xfrm>
            <a:off x="3410861" y="4005799"/>
            <a:ext cx="2699655"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 bẫy đèn ban đêm diệt côn trùng có hại</a:t>
            </a:r>
            <a:endParaRPr lang="vi-VN" sz="1800" b="1">
              <a:latin typeface="Times New Roman" panose="02020603050405020304" pitchFamily="18" charset="0"/>
              <a:cs typeface="Times New Roman" panose="02020603050405020304" pitchFamily="18" charset="0"/>
            </a:endParaRPr>
          </a:p>
        </p:txBody>
      </p:sp>
      <p:pic>
        <p:nvPicPr>
          <p:cNvPr id="16386" name="Picture 2" descr="Thuốc hóa học sẽ ảnh hưởng đến các loài thiên dịch như thế nào?">
            <a:extLst>
              <a:ext uri="{FF2B5EF4-FFF2-40B4-BE49-F238E27FC236}">
                <a16:creationId xmlns:a16="http://schemas.microsoft.com/office/drawing/2014/main" id="{313B94D9-EAA0-C7EF-50EF-88765B578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70" y="828675"/>
            <a:ext cx="2944973" cy="30321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Nông nghiệp sạch - BẪY ĐÈN DIỆT BƯƠM BƯỚM VÀ NGÀI ĐÊM Bẫy đèn cũng được sử  dụng để tiêu diệt lũ bươm bướm, ngài đêm rất tốt. Nhất là đối với">
            <a:extLst>
              <a:ext uri="{FF2B5EF4-FFF2-40B4-BE49-F238E27FC236}">
                <a16:creationId xmlns:a16="http://schemas.microsoft.com/office/drawing/2014/main" id="{63E4F4C4-025E-5A9A-D789-7D86156A8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862" y="828675"/>
            <a:ext cx="2699655" cy="3032125"/>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TOP 8 giống Chó chăn cừu Nổi tiếng &amp; Phổ Biến Nhất Thế giới">
            <a:extLst>
              <a:ext uri="{FF2B5EF4-FFF2-40B4-BE49-F238E27FC236}">
                <a16:creationId xmlns:a16="http://schemas.microsoft.com/office/drawing/2014/main" id="{C413DD49-FBA8-7B09-E373-409443C22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5657" y="828675"/>
            <a:ext cx="2628900" cy="3032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BCF8411-3780-C745-16A7-9750550D7CC7}"/>
              </a:ext>
            </a:extLst>
          </p:cNvPr>
          <p:cNvSpPr txBox="1"/>
          <p:nvPr/>
        </p:nvSpPr>
        <p:spPr>
          <a:xfrm>
            <a:off x="6255658" y="4005799"/>
            <a:ext cx="2628900"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Huấn luyện chó chăn cừu</a:t>
            </a:r>
            <a:endParaRPr lang="vi-VN" sz="1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024889"/>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additive="base">
                                        <p:cTn id="11" dur="500" fill="hold"/>
                                        <p:tgtEl>
                                          <p:spTgt spid="16386"/>
                                        </p:tgtEl>
                                        <p:attrNameLst>
                                          <p:attrName>ppt_x</p:attrName>
                                        </p:attrNameLst>
                                      </p:cBhvr>
                                      <p:tavLst>
                                        <p:tav tm="0">
                                          <p:val>
                                            <p:strVal val="#ppt_x"/>
                                          </p:val>
                                        </p:tav>
                                        <p:tav tm="100000">
                                          <p:val>
                                            <p:strVal val="#ppt_x"/>
                                          </p:val>
                                        </p:tav>
                                      </p:tavLst>
                                    </p:anim>
                                    <p:anim calcmode="lin" valueType="num">
                                      <p:cBhvr additive="base">
                                        <p:cTn id="12"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1000"/>
                                        <p:tgtEl>
                                          <p:spTgt spid="16388"/>
                                        </p:tgtEl>
                                      </p:cBhvr>
                                    </p:animEffect>
                                    <p:anim calcmode="lin" valueType="num">
                                      <p:cBhvr>
                                        <p:cTn id="23" dur="1000" fill="hold"/>
                                        <p:tgtEl>
                                          <p:spTgt spid="16388"/>
                                        </p:tgtEl>
                                        <p:attrNameLst>
                                          <p:attrName>ppt_x</p:attrName>
                                        </p:attrNameLst>
                                      </p:cBhvr>
                                      <p:tavLst>
                                        <p:tav tm="0">
                                          <p:val>
                                            <p:strVal val="#ppt_x"/>
                                          </p:val>
                                        </p:tav>
                                        <p:tav tm="100000">
                                          <p:val>
                                            <p:strVal val="#ppt_x"/>
                                          </p:val>
                                        </p:tav>
                                      </p:tavLst>
                                    </p:anim>
                                    <p:anim calcmode="lin" valueType="num">
                                      <p:cBhvr>
                                        <p:cTn id="24"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7410"/>
                                        </p:tgtEl>
                                        <p:attrNameLst>
                                          <p:attrName>style.visibility</p:attrName>
                                        </p:attrNameLst>
                                      </p:cBhvr>
                                      <p:to>
                                        <p:strVal val="visible"/>
                                      </p:to>
                                    </p:set>
                                    <p:animEffect transition="in" filter="wipe(down)">
                                      <p:cBhvr>
                                        <p:cTn id="29" dur="500"/>
                                        <p:tgtEl>
                                          <p:spTgt spid="174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0FE6C79A-D0CB-EB72-D752-47E0B3178569}"/>
              </a:ext>
            </a:extLst>
          </p:cNvPr>
          <p:cNvSpPr txBox="1"/>
          <p:nvPr/>
        </p:nvSpPr>
        <p:spPr>
          <a:xfrm>
            <a:off x="348343" y="552852"/>
            <a:ext cx="5818801" cy="461665"/>
          </a:xfrm>
          <a:prstGeom prst="rect">
            <a:avLst/>
          </a:prstGeom>
          <a:noFill/>
        </p:spPr>
        <p:txBody>
          <a:bodyPr wrap="square">
            <a:spAutoFit/>
          </a:bodyPr>
          <a:lstStyle/>
          <a:p>
            <a:pPr algn="just"/>
            <a:r>
              <a:rPr lang="en-US" sz="2400">
                <a:effectLst/>
                <a:latin typeface="Times New Roman" panose="02020603050405020304" pitchFamily="18" charset="0"/>
                <a:ea typeface="Arial" panose="020B0604020202020204" pitchFamily="34" charset="0"/>
                <a:cs typeface="Times New Roman" panose="02020603050405020304" pitchFamily="18" charset="0"/>
              </a:rPr>
              <a:t>HS thảo luận theo cặp đôi và trả lời câu hỏi: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3EC1AF4-9A71-12C2-55B8-11C90E7F0021}"/>
              </a:ext>
            </a:extLst>
          </p:cNvPr>
          <p:cNvSpPr txBox="1"/>
          <p:nvPr/>
        </p:nvSpPr>
        <p:spPr>
          <a:xfrm>
            <a:off x="1161143" y="1216821"/>
            <a:ext cx="6299200" cy="3046988"/>
          </a:xfrm>
          <a:prstGeom prst="rect">
            <a:avLst/>
          </a:prstGeom>
          <a:noFill/>
        </p:spPr>
        <p:txBody>
          <a:bodyPr wrap="square">
            <a:spAutoFit/>
          </a:bodyPr>
          <a:lstStyle/>
          <a:p>
            <a:pPr algn="just"/>
            <a:r>
              <a:rPr lang="vi-VN" sz="2400">
                <a:effectLst/>
                <a:latin typeface="+mj-lt"/>
                <a:ea typeface="Arial" panose="020B0604020202020204" pitchFamily="34" charset="0"/>
                <a:cs typeface="Times New Roman" panose="02020603050405020304" pitchFamily="18" charset="0"/>
              </a:rPr>
              <a:t>? Nêu cơ sở của việc ghi âm tiếng mèo để đuổi chuột?</a:t>
            </a:r>
            <a:endParaRPr lang="vi-VN" sz="2400">
              <a:effectLst/>
              <a:latin typeface="+mj-lt"/>
              <a:ea typeface="Calibri" panose="020F0502020204030204" pitchFamily="34" charset="0"/>
              <a:cs typeface="Times New Roman" panose="02020603050405020304" pitchFamily="18" charset="0"/>
            </a:endParaRPr>
          </a:p>
          <a:p>
            <a:pPr algn="just"/>
            <a:r>
              <a:rPr lang="vi-VN" sz="2400">
                <a:effectLst/>
                <a:latin typeface="+mj-lt"/>
                <a:ea typeface="Arial" panose="020B0604020202020204" pitchFamily="34" charset="0"/>
                <a:cs typeface="Times New Roman" panose="02020603050405020304" pitchFamily="18" charset="0"/>
              </a:rPr>
              <a:t> ? Vì sao người ta có thể dùng biện pháp bẫy đèn ban đêm diệt côn trùng có hại?</a:t>
            </a:r>
            <a:endParaRPr lang="vi-VN" sz="2400">
              <a:effectLst/>
              <a:latin typeface="+mj-lt"/>
              <a:ea typeface="Calibri" panose="020F0502020204030204" pitchFamily="34" charset="0"/>
              <a:cs typeface="Times New Roman" panose="02020603050405020304" pitchFamily="18" charset="0"/>
            </a:endParaRPr>
          </a:p>
          <a:p>
            <a:pPr algn="just"/>
            <a:r>
              <a:rPr lang="vi-VN" sz="2400">
                <a:effectLst/>
                <a:latin typeface="+mj-lt"/>
                <a:ea typeface="Arial" panose="020B0604020202020204" pitchFamily="34" charset="0"/>
                <a:cs typeface="Times New Roman" panose="02020603050405020304" pitchFamily="18" charset="0"/>
              </a:rPr>
              <a:t> ? Vì sao người dân miền biển thường câu Mực vào ban đêm?</a:t>
            </a:r>
            <a:endParaRPr lang="vi-VN" sz="2400">
              <a:effectLst/>
              <a:latin typeface="+mj-lt"/>
              <a:ea typeface="Calibri" panose="020F0502020204030204" pitchFamily="34" charset="0"/>
              <a:cs typeface="Times New Roman" panose="02020603050405020304" pitchFamily="18" charset="0"/>
            </a:endParaRPr>
          </a:p>
          <a:p>
            <a:pPr algn="just"/>
            <a:r>
              <a:rPr lang="vi-VN" sz="2400">
                <a:effectLst/>
                <a:latin typeface="+mj-lt"/>
                <a:ea typeface="Arial" panose="020B0604020202020204" pitchFamily="34" charset="0"/>
                <a:cs typeface="Times New Roman" panose="02020603050405020304" pitchFamily="18" charset="0"/>
              </a:rPr>
              <a:t> ? Người ta dạy Chó nghiệp vụ dựa trên cơ sở khoa học nào?</a:t>
            </a:r>
            <a:endParaRPr lang="vi-VN" sz="24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712035"/>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pic>
        <p:nvPicPr>
          <p:cNvPr id="25604" name="Picture 4" descr="Tiếng Mèo Kêu Đuổi Chuột Hiệu Quả Nhất| tiếng mèo kêu đuổi chuột [MỚI CẬP  NHẬT] - TƯ VẤN SINH VIÊN HCM">
            <a:extLst>
              <a:ext uri="{FF2B5EF4-FFF2-40B4-BE49-F238E27FC236}">
                <a16:creationId xmlns:a16="http://schemas.microsoft.com/office/drawing/2014/main" id="{4E136D6E-0E26-7093-2D45-7062D66DA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28" y="893081"/>
            <a:ext cx="3423943" cy="3417661"/>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Côn Trùng &amp; Ánh Sáng - PestsInsider">
            <a:extLst>
              <a:ext uri="{FF2B5EF4-FFF2-40B4-BE49-F238E27FC236}">
                <a16:creationId xmlns:a16="http://schemas.microsoft.com/office/drawing/2014/main" id="{A0821B67-D9A4-F064-08E4-4CCF468CA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629" y="893082"/>
            <a:ext cx="3686629" cy="341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104712"/>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606"/>
                                        </p:tgtEl>
                                        <p:attrNameLst>
                                          <p:attrName>style.visibility</p:attrName>
                                        </p:attrNameLst>
                                      </p:cBhvr>
                                      <p:to>
                                        <p:strVal val="visible"/>
                                      </p:to>
                                    </p:set>
                                    <p:animEffect transition="in" filter="fade">
                                      <p:cBhvr>
                                        <p:cTn id="13" dur="1000"/>
                                        <p:tgtEl>
                                          <p:spTgt spid="25606"/>
                                        </p:tgtEl>
                                      </p:cBhvr>
                                    </p:animEffect>
                                    <p:anim calcmode="lin" valueType="num">
                                      <p:cBhvr>
                                        <p:cTn id="14" dur="1000" fill="hold"/>
                                        <p:tgtEl>
                                          <p:spTgt spid="25606"/>
                                        </p:tgtEl>
                                        <p:attrNameLst>
                                          <p:attrName>ppt_x</p:attrName>
                                        </p:attrNameLst>
                                      </p:cBhvr>
                                      <p:tavLst>
                                        <p:tav tm="0">
                                          <p:val>
                                            <p:strVal val="#ppt_x"/>
                                          </p:val>
                                        </p:tav>
                                        <p:tav tm="100000">
                                          <p:val>
                                            <p:strVal val="#ppt_x"/>
                                          </p:val>
                                        </p:tav>
                                      </p:tavLst>
                                    </p:anim>
                                    <p:anim calcmode="lin" valueType="num">
                                      <p:cBhvr>
                                        <p:cTn id="15" dur="1000" fill="hold"/>
                                        <p:tgtEl>
                                          <p:spTgt spid="25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3EC1AF4-9A71-12C2-55B8-11C90E7F0021}"/>
              </a:ext>
            </a:extLst>
          </p:cNvPr>
          <p:cNvSpPr txBox="1"/>
          <p:nvPr/>
        </p:nvSpPr>
        <p:spPr>
          <a:xfrm>
            <a:off x="4296229" y="1048255"/>
            <a:ext cx="4681032" cy="3046988"/>
          </a:xfrm>
          <a:prstGeom prst="rect">
            <a:avLst/>
          </a:prstGeom>
          <a:no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r>
              <a:rPr lang="de-DE" sz="2400">
                <a:effectLst/>
                <a:latin typeface="Times New Roman" panose="02020603050405020304" pitchFamily="18" charset="0"/>
                <a:ea typeface="Arial" panose="020B0604020202020204" pitchFamily="34" charset="0"/>
                <a:cs typeface="Times New Roman" panose="02020603050405020304" pitchFamily="18" charset="0"/>
              </a:rPr>
              <a:t>gười dân miền biển thường câu Mực vào ban đêm vì mực bị thu hút bởi nguồn sáng do ngư dân tạo ra. Chiếu ánh sáng xuống mặt nước, ánh đèn sẽ thu hút động vật phù du, con mồi nhỏ, các loài cá nhỏ, theo đó mực cũng sẽ bị thu hút đến tìm thức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4578" name="Picture 2" descr="Trải Nghiệm Câu Mực Đêm Ở Cửa Lò">
            <a:extLst>
              <a:ext uri="{FF2B5EF4-FFF2-40B4-BE49-F238E27FC236}">
                <a16:creationId xmlns:a16="http://schemas.microsoft.com/office/drawing/2014/main" id="{0ABE03FB-BFDC-28A5-1774-5A50EECD8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82" y="1048256"/>
            <a:ext cx="3839204" cy="304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206912"/>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3EC1AF4-9A71-12C2-55B8-11C90E7F0021}"/>
              </a:ext>
            </a:extLst>
          </p:cNvPr>
          <p:cNvSpPr txBox="1"/>
          <p:nvPr/>
        </p:nvSpPr>
        <p:spPr>
          <a:xfrm>
            <a:off x="4905828" y="1417588"/>
            <a:ext cx="4019029" cy="2308324"/>
          </a:xfrm>
          <a:prstGeom prst="rect">
            <a:avLst/>
          </a:prstGeom>
          <a:noFill/>
        </p:spPr>
        <p:txBody>
          <a:bodyPr wrap="square">
            <a:spAutoFit/>
          </a:bodyPr>
          <a:lstStyle/>
          <a:p>
            <a:pPr algn="just"/>
            <a:r>
              <a:rPr lang="de-DE" sz="2400">
                <a:effectLst/>
                <a:latin typeface="Times New Roman" panose="02020603050405020304" pitchFamily="18" charset="0"/>
                <a:ea typeface="Arial" panose="020B0604020202020204" pitchFamily="34" charset="0"/>
                <a:cs typeface="Times New Roman" panose="02020603050405020304" pitchFamily="18" charset="0"/>
              </a:rPr>
              <a:t>Người ta dạy Chó nghiệp vụ dựa trên cơ sở khoa học phát triển các phản xạ có điều kiện bẩm sinh và mới được hình thành, các thói quen phục tùng. Kết luận chung là sự vâng lời.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3554" name="Picture 2" descr="1️⃣Trường huấn luyện chó nghiệp vụ quận 2 ⭐ TRUNG ĐỨC năm 2022">
            <a:extLst>
              <a:ext uri="{FF2B5EF4-FFF2-40B4-BE49-F238E27FC236}">
                <a16:creationId xmlns:a16="http://schemas.microsoft.com/office/drawing/2014/main" id="{21BDF69B-7602-94E5-B121-CE91F0F7A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71" y="1152524"/>
            <a:ext cx="4222229" cy="304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312900"/>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943;p39">
            <a:extLst>
              <a:ext uri="{FF2B5EF4-FFF2-40B4-BE49-F238E27FC236}">
                <a16:creationId xmlns:a16="http://schemas.microsoft.com/office/drawing/2014/main" id="{551F8F77-EC83-4B84-BC69-114415F1CA81}"/>
              </a:ext>
            </a:extLst>
          </p:cNvPr>
          <p:cNvGrpSpPr/>
          <p:nvPr/>
        </p:nvGrpSpPr>
        <p:grpSpPr>
          <a:xfrm>
            <a:off x="1196477" y="56589"/>
            <a:ext cx="6751038" cy="938596"/>
            <a:chOff x="7728915" y="2370420"/>
            <a:chExt cx="1034472" cy="222546"/>
          </a:xfrm>
        </p:grpSpPr>
        <p:sp>
          <p:nvSpPr>
            <p:cNvPr id="6" name="Google Shape;944;p39">
              <a:extLst>
                <a:ext uri="{FF2B5EF4-FFF2-40B4-BE49-F238E27FC236}">
                  <a16:creationId xmlns:a16="http://schemas.microsoft.com/office/drawing/2014/main" id="{A2D815FD-8FCA-4E90-BD60-302AEE1A3275}"/>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45;p39">
              <a:extLst>
                <a:ext uri="{FF2B5EF4-FFF2-40B4-BE49-F238E27FC236}">
                  <a16:creationId xmlns:a16="http://schemas.microsoft.com/office/drawing/2014/main" id="{CFEF2361-CCA3-4EEE-8EB1-BEA79CEC01B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6;p39">
              <a:extLst>
                <a:ext uri="{FF2B5EF4-FFF2-40B4-BE49-F238E27FC236}">
                  <a16:creationId xmlns:a16="http://schemas.microsoft.com/office/drawing/2014/main" id="{B8D88E5F-637F-445F-B18A-87290D3B1200}"/>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47;p39">
              <a:extLst>
                <a:ext uri="{FF2B5EF4-FFF2-40B4-BE49-F238E27FC236}">
                  <a16:creationId xmlns:a16="http://schemas.microsoft.com/office/drawing/2014/main" id="{5B67842C-B45F-447A-8FD9-AD7E5577B0FA}"/>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8;p39">
              <a:extLst>
                <a:ext uri="{FF2B5EF4-FFF2-40B4-BE49-F238E27FC236}">
                  <a16:creationId xmlns:a16="http://schemas.microsoft.com/office/drawing/2014/main" id="{557606F9-7311-43A7-AB7B-C3C9098BC9D2}"/>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9;p39">
              <a:extLst>
                <a:ext uri="{FF2B5EF4-FFF2-40B4-BE49-F238E27FC236}">
                  <a16:creationId xmlns:a16="http://schemas.microsoft.com/office/drawing/2014/main" id="{5FFA2EE9-98FD-4752-BAEB-C4FA58B726B2}"/>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50;p39">
              <a:extLst>
                <a:ext uri="{FF2B5EF4-FFF2-40B4-BE49-F238E27FC236}">
                  <a16:creationId xmlns:a16="http://schemas.microsoft.com/office/drawing/2014/main" id="{4AF06C76-D068-428E-A9CF-19C08714BE18}"/>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925;p37">
            <a:extLst>
              <a:ext uri="{FF2B5EF4-FFF2-40B4-BE49-F238E27FC236}">
                <a16:creationId xmlns:a16="http://schemas.microsoft.com/office/drawing/2014/main" id="{83A7CD1D-2852-4065-8335-5BADADA53781}"/>
              </a:ext>
            </a:extLst>
          </p:cNvPr>
          <p:cNvSpPr txBox="1">
            <a:spLocks/>
          </p:cNvSpPr>
          <p:nvPr/>
        </p:nvSpPr>
        <p:spPr>
          <a:xfrm>
            <a:off x="2074049" y="147421"/>
            <a:ext cx="4973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Gloria Hallelujah"/>
              <a:buNone/>
              <a:defRPr sz="34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9pPr>
          </a:lstStyle>
          <a:p>
            <a:r>
              <a:rPr lang="en-US" sz="3200" b="1" dirty="0">
                <a:solidFill>
                  <a:schemeClr val="tx1">
                    <a:lumMod val="75000"/>
                    <a:lumOff val="25000"/>
                  </a:schemeClr>
                </a:solidFill>
                <a:latin typeface="+mj-lt"/>
              </a:rPr>
              <a:t>LUYỆN TẬP</a:t>
            </a:r>
          </a:p>
        </p:txBody>
      </p:sp>
      <p:graphicFrame>
        <p:nvGraphicFramePr>
          <p:cNvPr id="2" name="Table 1">
            <a:extLst>
              <a:ext uri="{FF2B5EF4-FFF2-40B4-BE49-F238E27FC236}">
                <a16:creationId xmlns:a16="http://schemas.microsoft.com/office/drawing/2014/main" id="{FF017237-74BE-EDA4-917A-E771BE9617C5}"/>
              </a:ext>
            </a:extLst>
          </p:cNvPr>
          <p:cNvGraphicFramePr>
            <a:graphicFrameLocks noGrp="1"/>
          </p:cNvGraphicFramePr>
          <p:nvPr>
            <p:extLst>
              <p:ext uri="{D42A27DB-BD31-4B8C-83A1-F6EECF244321}">
                <p14:modId xmlns:p14="http://schemas.microsoft.com/office/powerpoint/2010/main" val="2818635283"/>
              </p:ext>
            </p:extLst>
          </p:nvPr>
        </p:nvGraphicFramePr>
        <p:xfrm>
          <a:off x="116115" y="1999386"/>
          <a:ext cx="8911771" cy="2919840"/>
        </p:xfrm>
        <a:graphic>
          <a:graphicData uri="http://schemas.openxmlformats.org/drawingml/2006/table">
            <a:tbl>
              <a:tblPr firstRow="1" firstCol="1" bandRow="1">
                <a:tableStyleId>{798A2AAB-B7F0-4733-8D74-AA4F2597F492}</a:tableStyleId>
              </a:tblPr>
              <a:tblGrid>
                <a:gridCol w="2902856">
                  <a:extLst>
                    <a:ext uri="{9D8B030D-6E8A-4147-A177-3AD203B41FA5}">
                      <a16:colId xmlns:a16="http://schemas.microsoft.com/office/drawing/2014/main" val="207300647"/>
                    </a:ext>
                  </a:extLst>
                </a:gridCol>
                <a:gridCol w="4876800">
                  <a:extLst>
                    <a:ext uri="{9D8B030D-6E8A-4147-A177-3AD203B41FA5}">
                      <a16:colId xmlns:a16="http://schemas.microsoft.com/office/drawing/2014/main" val="2856687025"/>
                    </a:ext>
                  </a:extLst>
                </a:gridCol>
                <a:gridCol w="1132115">
                  <a:extLst>
                    <a:ext uri="{9D8B030D-6E8A-4147-A177-3AD203B41FA5}">
                      <a16:colId xmlns:a16="http://schemas.microsoft.com/office/drawing/2014/main" val="1121418914"/>
                    </a:ext>
                  </a:extLst>
                </a:gridCol>
              </a:tblGrid>
              <a:tr h="409140">
                <a:tc>
                  <a:txBody>
                    <a:bodyPr/>
                    <a:lstStyle/>
                    <a:p>
                      <a:pPr algn="ctr"/>
                      <a:r>
                        <a:rPr lang="en-US" sz="2000">
                          <a:effectLst/>
                          <a:latin typeface="Times New Roman" panose="02020603050405020304" pitchFamily="18" charset="0"/>
                          <a:cs typeface="Times New Roman" panose="02020603050405020304" pitchFamily="18" charset="0"/>
                        </a:rPr>
                        <a:t>A. Hiện tượng cảm ứng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B. Lợi ích đối với con người</a:t>
                      </a: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Đáp án</a:t>
                      </a: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8208016"/>
                  </a:ext>
                </a:extLst>
              </a:tr>
              <a:tr h="545519">
                <a:tc>
                  <a:txBody>
                    <a:bodyPr/>
                    <a:lstStyle/>
                    <a:p>
                      <a:pPr algn="just"/>
                      <a:r>
                        <a:rPr lang="en-US" sz="2000">
                          <a:effectLst/>
                          <a:latin typeface="Times New Roman" panose="02020603050405020304" pitchFamily="18" charset="0"/>
                          <a:cs typeface="Times New Roman" panose="02020603050405020304" pitchFamily="18" charset="0"/>
                        </a:rPr>
                        <a:t>1. Ăn ngủ đúng giờ</a:t>
                      </a:r>
                      <a:endParaRPr lang="vi-VN" sz="2000">
                        <a:effectLst/>
                        <a:latin typeface="Times New Roman" panose="02020603050405020304" pitchFamily="18" charset="0"/>
                        <a:cs typeface="Times New Roman" panose="02020603050405020304" pitchFamily="18" charset="0"/>
                      </a:endParaRPr>
                    </a:p>
                    <a:p>
                      <a:pPr algn="just"/>
                      <a:r>
                        <a:rPr lang="en-U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a. Giảm công sức kêu gọi, tránh lãng phí và quản lý được nuồn thức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065087"/>
                  </a:ext>
                </a:extLst>
              </a:tr>
              <a:tr h="681900">
                <a:tc>
                  <a:txBody>
                    <a:bodyPr/>
                    <a:lstStyle/>
                    <a:p>
                      <a:pPr algn="just"/>
                      <a:r>
                        <a:rPr lang="en-US" sz="2000">
                          <a:effectLst/>
                          <a:latin typeface="Times New Roman" panose="02020603050405020304" pitchFamily="18" charset="0"/>
                          <a:cs typeface="Times New Roman" panose="02020603050405020304" pitchFamily="18" charset="0"/>
                        </a:rPr>
                        <a:t>2. Đi vệ sinh đúng chỗ</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b. Giúp vật nuôi hình thành thói quen tốt, nhờ đó chúng sinh trưởng và phát triển tốt hơn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5486749"/>
                  </a:ext>
                </a:extLst>
              </a:tr>
              <a:tr h="545519">
                <a:tc>
                  <a:txBody>
                    <a:bodyPr/>
                    <a:lstStyle/>
                    <a:p>
                      <a:pPr algn="just"/>
                      <a:r>
                        <a:rPr lang="en-US" sz="2000">
                          <a:effectLst/>
                          <a:latin typeface="Times New Roman" panose="02020603050405020304" pitchFamily="18" charset="0"/>
                          <a:cs typeface="Times New Roman" panose="02020603050405020304" pitchFamily="18" charset="0"/>
                        </a:rPr>
                        <a:t>3. Nghe hiệu lệnh là về chuồng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c. Hạn chế sự mất vệ sinh và giảm công sức vệ sinh chuồng trại</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7772605"/>
                  </a:ext>
                </a:extLst>
              </a:tr>
              <a:tr h="545519">
                <a:tc>
                  <a:txBody>
                    <a:bodyPr/>
                    <a:lstStyle/>
                    <a:p>
                      <a:pPr algn="just"/>
                      <a:r>
                        <a:rPr lang="en-US" sz="2000">
                          <a:effectLst/>
                          <a:latin typeface="Times New Roman" panose="02020603050405020304" pitchFamily="18" charset="0"/>
                          <a:cs typeface="Times New Roman" panose="02020603050405020304" pitchFamily="18" charset="0"/>
                        </a:rPr>
                        <a:t>4. Nghe hiệu lệnh là đến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d. Giúp người chăn nuôi giảm công sức lùa vật nuôi về chồng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073372"/>
                  </a:ext>
                </a:extLst>
              </a:tr>
            </a:tbl>
          </a:graphicData>
        </a:graphic>
      </p:graphicFrame>
      <p:sp>
        <p:nvSpPr>
          <p:cNvPr id="4" name="Rectangle 1">
            <a:extLst>
              <a:ext uri="{FF2B5EF4-FFF2-40B4-BE49-F238E27FC236}">
                <a16:creationId xmlns:a16="http://schemas.microsoft.com/office/drawing/2014/main" id="{CD073600-DA18-5A3B-5F3B-BEE8CF163C77}"/>
              </a:ext>
            </a:extLst>
          </p:cNvPr>
          <p:cNvSpPr>
            <a:spLocks noChangeArrowheads="1"/>
          </p:cNvSpPr>
          <p:nvPr/>
        </p:nvSpPr>
        <p:spPr bwMode="auto">
          <a:xfrm>
            <a:off x="116115" y="965627"/>
            <a:ext cx="89117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 1: </a:t>
            </a:r>
            <a:r>
              <a:rPr kumimoji="0" lang="en-US" altLang="vi-VN" sz="24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Ghép các ứng dụng hiểu biết về tập tính của vật nuôi vào thực tiễn (ở cột A) với lợi ích đối với con người (ở cột B) cho phù hợp:</a:t>
            </a:r>
            <a:endParaRPr kumimoji="0" lang="en-US"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8F8A50F-9612-6B56-47B9-14A930913AE8}"/>
              </a:ext>
            </a:extLst>
          </p:cNvPr>
          <p:cNvSpPr txBox="1"/>
          <p:nvPr/>
        </p:nvSpPr>
        <p:spPr>
          <a:xfrm>
            <a:off x="8037667" y="2478784"/>
            <a:ext cx="8595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a:effectLst/>
                <a:latin typeface="Times New Roman" panose="02020603050405020304" pitchFamily="18" charset="0"/>
                <a:ea typeface="Calibri" panose="020F0502020204030204" pitchFamily="34" charset="0"/>
                <a:cs typeface="Times New Roman" panose="02020603050405020304" pitchFamily="18" charset="0"/>
              </a:rPr>
              <a:t>1 - b</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4794C682-88F6-3FDF-9920-7BF486C5A894}"/>
              </a:ext>
            </a:extLst>
          </p:cNvPr>
          <p:cNvSpPr txBox="1"/>
          <p:nvPr/>
        </p:nvSpPr>
        <p:spPr>
          <a:xfrm>
            <a:off x="8037667" y="3143211"/>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2 - c</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DB9B020-FC35-E542-537F-9CD862EDA185}"/>
              </a:ext>
            </a:extLst>
          </p:cNvPr>
          <p:cNvSpPr txBox="1"/>
          <p:nvPr/>
        </p:nvSpPr>
        <p:spPr>
          <a:xfrm>
            <a:off x="8037667" y="3736055"/>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3 - d</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826D6D5-D5B1-B77F-40A0-C982C5EC3623}"/>
              </a:ext>
            </a:extLst>
          </p:cNvPr>
          <p:cNvSpPr txBox="1"/>
          <p:nvPr/>
        </p:nvSpPr>
        <p:spPr>
          <a:xfrm>
            <a:off x="8037667" y="4398241"/>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4 - a</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4696456"/>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barn(inVertical)">
                                      <p:cBhvr>
                                        <p:cTn id="36"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943;p39">
            <a:extLst>
              <a:ext uri="{FF2B5EF4-FFF2-40B4-BE49-F238E27FC236}">
                <a16:creationId xmlns:a16="http://schemas.microsoft.com/office/drawing/2014/main" id="{CBC8DA80-AF4F-4DED-9FC5-C10C49E19512}"/>
              </a:ext>
            </a:extLst>
          </p:cNvPr>
          <p:cNvGrpSpPr/>
          <p:nvPr/>
        </p:nvGrpSpPr>
        <p:grpSpPr>
          <a:xfrm>
            <a:off x="1196477" y="85616"/>
            <a:ext cx="6751038" cy="938596"/>
            <a:chOff x="7728915" y="2370420"/>
            <a:chExt cx="1034472" cy="222546"/>
          </a:xfrm>
        </p:grpSpPr>
        <p:sp>
          <p:nvSpPr>
            <p:cNvPr id="6" name="Google Shape;944;p39">
              <a:extLst>
                <a:ext uri="{FF2B5EF4-FFF2-40B4-BE49-F238E27FC236}">
                  <a16:creationId xmlns:a16="http://schemas.microsoft.com/office/drawing/2014/main" id="{A0991D35-9601-4CE5-B2F0-2E9C21CEAE4F}"/>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7" name="Google Shape;945;p39">
              <a:extLst>
                <a:ext uri="{FF2B5EF4-FFF2-40B4-BE49-F238E27FC236}">
                  <a16:creationId xmlns:a16="http://schemas.microsoft.com/office/drawing/2014/main" id="{815F3592-A986-44FC-BD0A-3DEEA2EB21A6}"/>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8" name="Google Shape;946;p39">
              <a:extLst>
                <a:ext uri="{FF2B5EF4-FFF2-40B4-BE49-F238E27FC236}">
                  <a16:creationId xmlns:a16="http://schemas.microsoft.com/office/drawing/2014/main" id="{1E4BCC8A-E13C-4E0A-AEF7-4AFC4763D6B1}"/>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Times New Roman" panose="02020603050405020304" pitchFamily="18" charset="0"/>
                <a:cs typeface="Times New Roman" panose="02020603050405020304" pitchFamily="18" charset="0"/>
              </a:endParaRPr>
            </a:p>
          </p:txBody>
        </p:sp>
        <p:sp>
          <p:nvSpPr>
            <p:cNvPr id="9" name="Google Shape;947;p39">
              <a:extLst>
                <a:ext uri="{FF2B5EF4-FFF2-40B4-BE49-F238E27FC236}">
                  <a16:creationId xmlns:a16="http://schemas.microsoft.com/office/drawing/2014/main" id="{7770E87B-3148-4605-B0BD-DD101644A5FA}"/>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0" name="Google Shape;948;p39">
              <a:extLst>
                <a:ext uri="{FF2B5EF4-FFF2-40B4-BE49-F238E27FC236}">
                  <a16:creationId xmlns:a16="http://schemas.microsoft.com/office/drawing/2014/main" id="{02009057-8D14-4489-831B-631938CC11D1}"/>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1" name="Google Shape;949;p39">
              <a:extLst>
                <a:ext uri="{FF2B5EF4-FFF2-40B4-BE49-F238E27FC236}">
                  <a16:creationId xmlns:a16="http://schemas.microsoft.com/office/drawing/2014/main" id="{72BD57B6-80AF-4987-9488-36107DDC8652}"/>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2" name="Google Shape;950;p39">
              <a:extLst>
                <a:ext uri="{FF2B5EF4-FFF2-40B4-BE49-F238E27FC236}">
                  <a16:creationId xmlns:a16="http://schemas.microsoft.com/office/drawing/2014/main" id="{74CA158F-F6C6-4ED3-9320-6DD4193BD4FA}"/>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grpSp>
      <p:sp>
        <p:nvSpPr>
          <p:cNvPr id="4" name="Google Shape;925;p37">
            <a:extLst>
              <a:ext uri="{FF2B5EF4-FFF2-40B4-BE49-F238E27FC236}">
                <a16:creationId xmlns:a16="http://schemas.microsoft.com/office/drawing/2014/main" id="{73FEC9EB-2FDE-4569-84B6-178ACE86D347}"/>
              </a:ext>
            </a:extLst>
          </p:cNvPr>
          <p:cNvSpPr txBox="1">
            <a:spLocks/>
          </p:cNvSpPr>
          <p:nvPr/>
        </p:nvSpPr>
        <p:spPr>
          <a:xfrm>
            <a:off x="2111404" y="134367"/>
            <a:ext cx="4973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Gloria Hallelujah"/>
              <a:buNone/>
              <a:defRPr sz="34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9pPr>
          </a:lstStyle>
          <a:p>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LUYỆN TẬP</a:t>
            </a:r>
          </a:p>
        </p:txBody>
      </p:sp>
      <p:sp>
        <p:nvSpPr>
          <p:cNvPr id="14" name="TextBox 13">
            <a:extLst>
              <a:ext uri="{FF2B5EF4-FFF2-40B4-BE49-F238E27FC236}">
                <a16:creationId xmlns:a16="http://schemas.microsoft.com/office/drawing/2014/main" id="{50EACCC6-2380-5129-E554-02B831D09626}"/>
              </a:ext>
            </a:extLst>
          </p:cNvPr>
          <p:cNvSpPr txBox="1"/>
          <p:nvPr/>
        </p:nvSpPr>
        <p:spPr>
          <a:xfrm>
            <a:off x="233737" y="1207548"/>
            <a:ext cx="8853713" cy="1015663"/>
          </a:xfrm>
          <a:prstGeom prst="rect">
            <a:avLst/>
          </a:prstGeom>
          <a:noFill/>
        </p:spPr>
        <p:txBody>
          <a:bodyPr wrap="square">
            <a:spAutoFit/>
          </a:bodyPr>
          <a:lstStyle/>
          <a:p>
            <a:pPr algn="just"/>
            <a:r>
              <a:rPr lang="en-US" sz="2000" b="1">
                <a:effectLst/>
                <a:latin typeface="Times New Roman" panose="02020603050405020304" pitchFamily="18" charset="0"/>
                <a:ea typeface="Arial" panose="020B0604020202020204" pitchFamily="34" charset="0"/>
                <a:cs typeface="Times New Roman" panose="02020603050405020304" pitchFamily="18" charset="0"/>
              </a:rPr>
              <a:t>Câu 2:</a:t>
            </a:r>
            <a:r>
              <a:rPr lang="en-US" sz="2000">
                <a:effectLst/>
                <a:latin typeface="Times New Roman" panose="02020603050405020304" pitchFamily="18" charset="0"/>
                <a:ea typeface="Arial" panose="020B0604020202020204" pitchFamily="34" charset="0"/>
                <a:cs typeface="Times New Roman" panose="02020603050405020304" pitchFamily="18" charset="0"/>
              </a:rPr>
              <a:t> Con người đã vận dụng những hiểu biết về tập tính của động vật vào thực tiễn để có những ứng dụng trong đời sống. hãy cho biết con người đã ứng dụng các tập tính trong bảng vào đời sống như thế nào?</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1442F474-05EC-BA06-9739-A66AF213D57E}"/>
              </a:ext>
            </a:extLst>
          </p:cNvPr>
          <p:cNvGraphicFramePr>
            <a:graphicFrameLocks noGrp="1"/>
          </p:cNvGraphicFramePr>
          <p:nvPr>
            <p:extLst>
              <p:ext uri="{D42A27DB-BD31-4B8C-83A1-F6EECF244321}">
                <p14:modId xmlns:p14="http://schemas.microsoft.com/office/powerpoint/2010/main" val="3938688741"/>
              </p:ext>
            </p:extLst>
          </p:nvPr>
        </p:nvGraphicFramePr>
        <p:xfrm>
          <a:off x="291040" y="2406547"/>
          <a:ext cx="8561920" cy="2498186"/>
        </p:xfrm>
        <a:graphic>
          <a:graphicData uri="http://schemas.openxmlformats.org/drawingml/2006/table">
            <a:tbl>
              <a:tblPr firstRow="1" firstCol="1" bandRow="1">
                <a:tableStyleId>{798A2AAB-B7F0-4733-8D74-AA4F2597F492}</a:tableStyleId>
              </a:tblPr>
              <a:tblGrid>
                <a:gridCol w="4279966">
                  <a:extLst>
                    <a:ext uri="{9D8B030D-6E8A-4147-A177-3AD203B41FA5}">
                      <a16:colId xmlns:a16="http://schemas.microsoft.com/office/drawing/2014/main" val="2368895613"/>
                    </a:ext>
                  </a:extLst>
                </a:gridCol>
                <a:gridCol w="4281954">
                  <a:extLst>
                    <a:ext uri="{9D8B030D-6E8A-4147-A177-3AD203B41FA5}">
                      <a16:colId xmlns:a16="http://schemas.microsoft.com/office/drawing/2014/main" val="696372114"/>
                    </a:ext>
                  </a:extLst>
                </a:gridCol>
              </a:tblGrid>
              <a:tr h="416364">
                <a:tc>
                  <a:txBody>
                    <a:bodyPr/>
                    <a:lstStyle/>
                    <a:p>
                      <a:pPr algn="ctr"/>
                      <a:r>
                        <a:rPr lang="en-US" sz="2000" b="1">
                          <a:effectLst/>
                          <a:latin typeface="Times New Roman" panose="02020603050405020304" pitchFamily="18" charset="0"/>
                          <a:cs typeface="Times New Roman" panose="02020603050405020304" pitchFamily="18" charset="0"/>
                        </a:rPr>
                        <a:t>Hiện tượng cảm ứng</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effectLst/>
                          <a:latin typeface="Times New Roman" panose="02020603050405020304" pitchFamily="18" charset="0"/>
                          <a:cs typeface="Times New Roman" panose="02020603050405020304" pitchFamily="18" charset="0"/>
                        </a:rPr>
                        <a:t>Ứng dụng của con người</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9849763"/>
                  </a:ext>
                </a:extLst>
              </a:tr>
              <a:tr h="416364">
                <a:tc>
                  <a:txBody>
                    <a:bodyPr/>
                    <a:lstStyle/>
                    <a:p>
                      <a:pPr algn="just"/>
                      <a:r>
                        <a:rPr lang="en-US" sz="2000">
                          <a:effectLst/>
                          <a:latin typeface="Times New Roman" panose="02020603050405020304" pitchFamily="18" charset="0"/>
                          <a:cs typeface="Times New Roman" panose="02020603050405020304" pitchFamily="18" charset="0"/>
                        </a:rPr>
                        <a:t>Tính hướng sáng của côn trùng gây hại</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180903"/>
                  </a:ext>
                </a:extLst>
              </a:tr>
              <a:tr h="416364">
                <a:tc>
                  <a:txBody>
                    <a:bodyPr/>
                    <a:lstStyle/>
                    <a:p>
                      <a:pPr algn="just"/>
                      <a:r>
                        <a:rPr lang="en-US" sz="2000">
                          <a:effectLst/>
                          <a:latin typeface="Times New Roman" panose="02020603050405020304" pitchFamily="18" charset="0"/>
                          <a:cs typeface="Times New Roman" panose="02020603050405020304" pitchFamily="18" charset="0"/>
                        </a:rPr>
                        <a:t>Tính hướng sáng của cá</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70162"/>
                  </a:ext>
                </a:extLst>
              </a:tr>
              <a:tr h="416364">
                <a:tc>
                  <a:txBody>
                    <a:bodyPr/>
                    <a:lstStyle/>
                    <a:p>
                      <a:pPr algn="just"/>
                      <a:r>
                        <a:rPr lang="en-US" sz="2000">
                          <a:effectLst/>
                          <a:latin typeface="Times New Roman" panose="02020603050405020304" pitchFamily="18" charset="0"/>
                          <a:cs typeface="Times New Roman" panose="02020603050405020304" pitchFamily="18" charset="0"/>
                        </a:rPr>
                        <a:t>Chim di cư về phương nam tránh rét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1073020"/>
                  </a:ext>
                </a:extLst>
              </a:tr>
              <a:tr h="832730">
                <a:tc>
                  <a:txBody>
                    <a:bodyPr/>
                    <a:lstStyle/>
                    <a:p>
                      <a:pPr algn="just"/>
                      <a:r>
                        <a:rPr lang="en-US" sz="2000">
                          <a:effectLst/>
                          <a:latin typeface="Times New Roman" panose="02020603050405020304" pitchFamily="18" charset="0"/>
                          <a:cs typeface="Times New Roman" panose="02020603050405020304" pitchFamily="18" charset="0"/>
                        </a:rPr>
                        <a:t>Chim yến cư trú và làm tổ ở những nơi ánh sáng yếu</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8560697"/>
                  </a:ext>
                </a:extLst>
              </a:tr>
            </a:tbl>
          </a:graphicData>
        </a:graphic>
      </p:graphicFrame>
      <p:sp>
        <p:nvSpPr>
          <p:cNvPr id="16" name="TextBox 15">
            <a:extLst>
              <a:ext uri="{FF2B5EF4-FFF2-40B4-BE49-F238E27FC236}">
                <a16:creationId xmlns:a16="http://schemas.microsoft.com/office/drawing/2014/main" id="{A060EB9E-3DB5-43EA-D734-25F90347B184}"/>
              </a:ext>
            </a:extLst>
          </p:cNvPr>
          <p:cNvSpPr txBox="1"/>
          <p:nvPr/>
        </p:nvSpPr>
        <p:spPr>
          <a:xfrm>
            <a:off x="4598104" y="2800052"/>
            <a:ext cx="2946400" cy="400110"/>
          </a:xfrm>
          <a:prstGeom prst="rect">
            <a:avLst/>
          </a:prstGeom>
          <a:noFill/>
        </p:spPr>
        <p:txBody>
          <a:bodyPr wrap="square" rtlCol="0">
            <a:spAutoFit/>
          </a:bodyPr>
          <a:lstStyle/>
          <a:p>
            <a:pPr algn="just"/>
            <a:r>
              <a:rPr lang="en-US" sz="2000">
                <a:effectLst/>
                <a:latin typeface="Times New Roman" panose="02020603050405020304" pitchFamily="18" charset="0"/>
                <a:cs typeface="Times New Roman" panose="02020603050405020304" pitchFamily="18" charset="0"/>
              </a:rPr>
              <a:t>Dùng đèn để bẫy côn trùng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30411BF-A2D9-B8D6-6E91-DFEBB2C64234}"/>
              </a:ext>
            </a:extLst>
          </p:cNvPr>
          <p:cNvSpPr txBox="1"/>
          <p:nvPr/>
        </p:nvSpPr>
        <p:spPr>
          <a:xfrm>
            <a:off x="4598104" y="3226985"/>
            <a:ext cx="4254856" cy="400110"/>
          </a:xfrm>
          <a:prstGeom prst="rect">
            <a:avLst/>
          </a:prstGeom>
          <a:noFill/>
        </p:spPr>
        <p:txBody>
          <a:bodyPr wrap="square" rtlCol="0">
            <a:spAutoFit/>
          </a:bodyPr>
          <a:lstStyle/>
          <a:p>
            <a:pPr algn="just"/>
            <a:r>
              <a:rPr lang="en-US" sz="2000">
                <a:effectLst/>
                <a:latin typeface="Times New Roman" panose="02020603050405020304" pitchFamily="18" charset="0"/>
                <a:cs typeface="Times New Roman" panose="02020603050405020304" pitchFamily="18" charset="0"/>
              </a:rPr>
              <a:t>Dùng đèn để thu hút cá trong đánh bắt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2E2398A9-78E1-1464-DDD9-0C0F1AD718A7}"/>
              </a:ext>
            </a:extLst>
          </p:cNvPr>
          <p:cNvSpPr txBox="1"/>
          <p:nvPr/>
        </p:nvSpPr>
        <p:spPr>
          <a:xfrm>
            <a:off x="4562007" y="4096909"/>
            <a:ext cx="4290953" cy="707886"/>
          </a:xfrm>
          <a:prstGeom prst="rect">
            <a:avLst/>
          </a:prstGeom>
          <a:noFill/>
        </p:spPr>
        <p:txBody>
          <a:bodyPr wrap="square" rtlCol="0">
            <a:spAutoFit/>
          </a:bodyPr>
          <a:lstStyle/>
          <a:p>
            <a:pPr algn="just"/>
            <a:r>
              <a:rPr lang="en-US" sz="2000">
                <a:effectLst/>
                <a:latin typeface="Times New Roman" panose="02020603050405020304" pitchFamily="18" charset="0"/>
                <a:ea typeface="Arial" panose="020B0604020202020204" pitchFamily="34" charset="0"/>
                <a:cs typeface="Times New Roman" panose="02020603050405020304" pitchFamily="18" charset="0"/>
              </a:rPr>
              <a:t>Làm nhà nuôi có ánh sáng rất yếu để chim yến cư trú và làm tổ</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BCD32FA6-42CE-61B0-B715-82B252D980E9}"/>
              </a:ext>
            </a:extLst>
          </p:cNvPr>
          <p:cNvSpPr txBox="1"/>
          <p:nvPr/>
        </p:nvSpPr>
        <p:spPr>
          <a:xfrm>
            <a:off x="4571246" y="3648042"/>
            <a:ext cx="4254856" cy="400110"/>
          </a:xfrm>
          <a:prstGeom prst="rect">
            <a:avLst/>
          </a:prstGeom>
          <a:noFill/>
        </p:spPr>
        <p:txBody>
          <a:bodyPr wrap="square" rtlCol="0">
            <a:spAutoFit/>
          </a:bodyPr>
          <a:lstStyle/>
          <a:p>
            <a:pPr algn="just"/>
            <a:r>
              <a:rPr lang="en-US" sz="2000">
                <a:effectLst/>
                <a:latin typeface="Times New Roman" panose="02020603050405020304" pitchFamily="18" charset="0"/>
                <a:ea typeface="Arial" panose="020B0604020202020204" pitchFamily="34" charset="0"/>
                <a:cs typeface="Times New Roman" panose="02020603050405020304" pitchFamily="18" charset="0"/>
              </a:rPr>
              <a:t>Nhận biết sự thay đổi về thời tiết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235712"/>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circle(in)">
                                      <p:cBhvr>
                                        <p:cTn id="39"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 Horizontal 2">
            <a:extLst>
              <a:ext uri="{FF2B5EF4-FFF2-40B4-BE49-F238E27FC236}">
                <a16:creationId xmlns:a16="http://schemas.microsoft.com/office/drawing/2014/main" id="{A8CC96CF-5B13-4E81-AB24-9586906500D2}"/>
              </a:ext>
            </a:extLst>
          </p:cNvPr>
          <p:cNvSpPr/>
          <p:nvPr/>
        </p:nvSpPr>
        <p:spPr>
          <a:xfrm>
            <a:off x="754528" y="485628"/>
            <a:ext cx="7366000" cy="2573867"/>
          </a:xfrm>
          <a:prstGeom prst="horizontalScroll">
            <a:avLst/>
          </a:prstGeom>
          <a:solidFill>
            <a:srgbClr val="0D8173"/>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Times New Roman" panose="02020603050405020304" pitchFamily="18" charset="0"/>
                <a:cs typeface="Times New Roman" panose="02020603050405020304" pitchFamily="18" charset="0"/>
              </a:rPr>
              <a:t>BÀI 28:</a:t>
            </a:r>
            <a:endParaRPr lang="en-US" sz="4000" b="1" dirty="0">
              <a:solidFill>
                <a:schemeClr val="bg1"/>
              </a:solidFill>
              <a:latin typeface="Times New Roman" panose="02020603050405020304" pitchFamily="18" charset="0"/>
              <a:cs typeface="Times New Roman" panose="02020603050405020304" pitchFamily="18" charset="0"/>
            </a:endParaRPr>
          </a:p>
          <a:p>
            <a:pPr algn="ctr"/>
            <a:r>
              <a:rPr lang="en-US" sz="4000" b="1">
                <a:solidFill>
                  <a:schemeClr val="bg1"/>
                </a:solidFill>
                <a:latin typeface="Times New Roman" panose="02020603050405020304" pitchFamily="18" charset="0"/>
                <a:cs typeface="Times New Roman" panose="02020603050405020304" pitchFamily="18" charset="0"/>
              </a:rPr>
              <a:t>TẬP TÍNH Ở ĐỘNG VẬT</a:t>
            </a:r>
            <a:endParaRPr lang="en-US" sz="4000" b="1" dirty="0">
              <a:solidFill>
                <a:schemeClr val="bg1"/>
              </a:solidFill>
              <a:latin typeface="Times New Roman" panose="02020603050405020304" pitchFamily="18" charset="0"/>
              <a:cs typeface="Times New Roman" panose="02020603050405020304" pitchFamily="18" charset="0"/>
            </a:endParaRPr>
          </a:p>
        </p:txBody>
      </p:sp>
      <p:pic>
        <p:nvPicPr>
          <p:cNvPr id="4" name="Picture 6">
            <a:extLst>
              <a:ext uri="{FF2B5EF4-FFF2-40B4-BE49-F238E27FC236}">
                <a16:creationId xmlns:a16="http://schemas.microsoft.com/office/drawing/2014/main" id="{97AC02F0-8E67-484F-808D-897C16F9C1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48014" y="2924579"/>
            <a:ext cx="2647971" cy="2218921"/>
          </a:xfrm>
          <a:prstGeom prst="rect">
            <a:avLst/>
          </a:prstGeom>
        </p:spPr>
      </p:pic>
    </p:spTree>
    <p:extLst>
      <p:ext uri="{BB962C8B-B14F-4D97-AF65-F5344CB8AC3E}">
        <p14:creationId xmlns:p14="http://schemas.microsoft.com/office/powerpoint/2010/main" val="15367627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id="{1BE4D9BF-5E33-5E51-79FE-03334EFE829E}"/>
              </a:ext>
            </a:extLst>
          </p:cNvPr>
          <p:cNvSpPr txBox="1"/>
          <p:nvPr/>
        </p:nvSpPr>
        <p:spPr>
          <a:xfrm>
            <a:off x="748928" y="1786920"/>
            <a:ext cx="7338445" cy="1569660"/>
          </a:xfrm>
          <a:prstGeom prst="rect">
            <a:avLst/>
          </a:prstGeom>
          <a:noFill/>
        </p:spPr>
        <p:txBody>
          <a:bodyPr wrap="square">
            <a:spAutoFit/>
          </a:bodyPr>
          <a:lstStyle/>
          <a:p>
            <a:pPr algn="just"/>
            <a:r>
              <a:rPr lang="en-US" sz="2400">
                <a:effectLst/>
                <a:latin typeface="Times New Roman" panose="02020603050405020304" pitchFamily="18" charset="0"/>
                <a:ea typeface="Calibri" panose="020F0502020204030204" pitchFamily="34" charset="0"/>
                <a:cs typeface="Times New Roman" panose="02020603050405020304" pitchFamily="18" charset="0"/>
              </a:rPr>
              <a:t>? Đọc sách là một thói quen tốt, đây là tập tính học được ở người. Em hãy vận dụng kiến thức về cảm ứng ở sinh vật, xây dựng các bước để hình thành thói quen này cho bản thân?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352185"/>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13" name="TextBox 12">
            <a:extLst>
              <a:ext uri="{FF2B5EF4-FFF2-40B4-BE49-F238E27FC236}">
                <a16:creationId xmlns:a16="http://schemas.microsoft.com/office/drawing/2014/main" id="{63897345-04B5-4B59-EC8C-654AD3CA99A5}"/>
              </a:ext>
            </a:extLst>
          </p:cNvPr>
          <p:cNvSpPr txBox="1"/>
          <p:nvPr/>
        </p:nvSpPr>
        <p:spPr>
          <a:xfrm>
            <a:off x="653143" y="1969739"/>
            <a:ext cx="7663543" cy="2308324"/>
          </a:xfrm>
          <a:prstGeom prst="rect">
            <a:avLst/>
          </a:prstGeom>
          <a:solidFill>
            <a:schemeClr val="bg1"/>
          </a:solid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hình thành thói quen đọc sách, cần lặp đi lặp lại các bước sau:</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1: Chọn sách mình yêu thích.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2: Chọn thời gian đọc phù hợp.</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3: Đọc hằng ngày vào thời gian đã chọn.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4: Tự đánh giá thói quen đọc sách của cá nhân.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6641551"/>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anim calcmode="lin" valueType="num">
                                      <p:cBhvr>
                                        <p:cTn id="1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down)">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circle(in)">
                                      <p:cBhvr>
                                        <p:cTn id="25" dur="20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barn(inVertical)">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down)">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id="{1BE4D9BF-5E33-5E51-79FE-03334EFE829E}"/>
              </a:ext>
            </a:extLst>
          </p:cNvPr>
          <p:cNvSpPr txBox="1"/>
          <p:nvPr/>
        </p:nvSpPr>
        <p:spPr>
          <a:xfrm>
            <a:off x="748928" y="1786920"/>
            <a:ext cx="7338445" cy="1938992"/>
          </a:xfrm>
          <a:prstGeom prst="rect">
            <a:avLst/>
          </a:prstGeom>
          <a:noFill/>
        </p:spPr>
        <p:txBody>
          <a:bodyPr wrap="square">
            <a:spAutoFit/>
          </a:bodyPr>
          <a:lstStyle/>
          <a:p>
            <a:pPr algn="just"/>
            <a:r>
              <a:rPr lang="en-US" sz="2400">
                <a:effectLst/>
                <a:latin typeface="Times New Roman" panose="02020603050405020304" pitchFamily="18" charset="0"/>
                <a:ea typeface="Calibri" panose="020F0502020204030204" pitchFamily="34" charset="0"/>
                <a:cs typeface="Times New Roman" panose="02020603050405020304" pitchFamily="18" charset="0"/>
              </a:rPr>
              <a:t>? Khi nuôi gà, vịt người nông dân chỉ cần dùng tiếng gọi quen thuộc là gà, vịt từ xa đã chạy về ăn. Tập tính này của vật nuôi có lợi cho sinh vật và cả người người chăn nuôi. Em hãy nêu cách thức hình thành tập tính trên cho vật nuôi?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2206316"/>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id="{1BE4D9BF-5E33-5E51-79FE-03334EFE829E}"/>
              </a:ext>
            </a:extLst>
          </p:cNvPr>
          <p:cNvSpPr txBox="1"/>
          <p:nvPr/>
        </p:nvSpPr>
        <p:spPr>
          <a:xfrm>
            <a:off x="595086" y="1482120"/>
            <a:ext cx="7866743" cy="3416320"/>
          </a:xfrm>
          <a:prstGeom prst="rect">
            <a:avLst/>
          </a:prstGeom>
          <a:solidFill>
            <a:schemeClr val="bg1"/>
          </a:solid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hình thành tập tính nghe hiệu lệnh về ăn, người chăn nuôi nên làm như sau:</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Gọi vật nuôi vào những thời điểm nhất định (mỗi lần gọi bằng tiếng gọi giống nhau), khi vật nuôi đến thì cho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Vào những ngày sau, cũng gọi và cho ăn vào thời điểm đó và chi cho ăn khi gọi.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Sau nhiều ngày được cho ăn khi được gọi (bằng một âm thanh quen thuộc), vật nuôi sẻ có tập tính nghe tiếng gọi là chạy về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6994227"/>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circle(in)">
                                      <p:cBhvr>
                                        <p:cTn id="13" dur="20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fade">
                                      <p:cBhvr>
                                        <p:cTn id="18" dur="1000"/>
                                        <p:tgtEl>
                                          <p:spTgt spid="20">
                                            <p:txEl>
                                              <p:pRg st="1" end="1"/>
                                            </p:txEl>
                                          </p:spTgt>
                                        </p:tgtEl>
                                      </p:cBhvr>
                                    </p:animEffect>
                                    <p:anim calcmode="lin" valueType="num">
                                      <p:cBhvr>
                                        <p:cTn id="1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xEl>
                                              <p:pRg st="3" end="3"/>
                                            </p:txEl>
                                          </p:spTgt>
                                        </p:tgtEl>
                                        <p:attrNameLst>
                                          <p:attrName>style.visibility</p:attrName>
                                        </p:attrNameLst>
                                      </p:cBhvr>
                                      <p:to>
                                        <p:strVal val="visible"/>
                                      </p:to>
                                    </p:set>
                                    <p:animEffect transition="in" filter="fade">
                                      <p:cBhvr>
                                        <p:cTn id="2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97"/>
        <p:cNvGrpSpPr/>
        <p:nvPr/>
      </p:nvGrpSpPr>
      <p:grpSpPr>
        <a:xfrm>
          <a:off x="0" y="0"/>
          <a:ext cx="0" cy="0"/>
          <a:chOff x="0" y="0"/>
          <a:chExt cx="0" cy="0"/>
        </a:xfrm>
      </p:grpSpPr>
      <p:sp>
        <p:nvSpPr>
          <p:cNvPr id="8" name="TextBox 5">
            <a:extLst>
              <a:ext uri="{FF2B5EF4-FFF2-40B4-BE49-F238E27FC236}">
                <a16:creationId xmlns:a16="http://schemas.microsoft.com/office/drawing/2014/main" id="{2045E89E-6481-4B79-821B-F28DCEFAC5B7}"/>
              </a:ext>
            </a:extLst>
          </p:cNvPr>
          <p:cNvSpPr txBox="1"/>
          <p:nvPr/>
        </p:nvSpPr>
        <p:spPr>
          <a:xfrm>
            <a:off x="808128" y="1586296"/>
            <a:ext cx="7527743" cy="1354217"/>
          </a:xfrm>
          <a:prstGeom prst="rect">
            <a:avLst/>
          </a:prstGeom>
        </p:spPr>
        <p:txBody>
          <a:bodyPr wrap="square" lIns="0" tIns="0" rIns="0" bIns="0" rtlCol="0" anchor="t">
            <a:sp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CẢM ƠN CÁC EM ĐÃ LẮNG NGHE BÀI GIẢNG!</a:t>
            </a:r>
          </a:p>
        </p:txBody>
      </p:sp>
      <p:pic>
        <p:nvPicPr>
          <p:cNvPr id="9" name="Picture 2">
            <a:extLst>
              <a:ext uri="{FF2B5EF4-FFF2-40B4-BE49-F238E27FC236}">
                <a16:creationId xmlns:a16="http://schemas.microsoft.com/office/drawing/2014/main" id="{32901303-039C-4528-8AAD-FFFF13A786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49286" y="2940513"/>
            <a:ext cx="2352454" cy="2118877"/>
          </a:xfrm>
          <a:prstGeom prst="rect">
            <a:avLst/>
          </a:prstGeom>
        </p:spPr>
      </p:pic>
      <p:pic>
        <p:nvPicPr>
          <p:cNvPr id="10" name="Picture 9">
            <a:extLst>
              <a:ext uri="{FF2B5EF4-FFF2-40B4-BE49-F238E27FC236}">
                <a16:creationId xmlns:a16="http://schemas.microsoft.com/office/drawing/2014/main" id="{0CD06773-C52D-4A4A-9244-0E8440FEA8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31654" y="3453070"/>
            <a:ext cx="552948" cy="1263881"/>
          </a:xfrm>
          <a:prstGeom prst="rect">
            <a:avLst/>
          </a:prstGeom>
        </p:spPr>
      </p:pic>
      <p:pic>
        <p:nvPicPr>
          <p:cNvPr id="11" name="Picture 10">
            <a:extLst>
              <a:ext uri="{FF2B5EF4-FFF2-40B4-BE49-F238E27FC236}">
                <a16:creationId xmlns:a16="http://schemas.microsoft.com/office/drawing/2014/main" id="{7B3A4EEA-1EC2-47D6-9432-6F72C267ED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3848" y="3845258"/>
            <a:ext cx="1539439" cy="10275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18" name="Google Shape;940;p39">
            <a:extLst>
              <a:ext uri="{FF2B5EF4-FFF2-40B4-BE49-F238E27FC236}">
                <a16:creationId xmlns:a16="http://schemas.microsoft.com/office/drawing/2014/main" id="{791D943C-9443-4C31-8A8F-175A6C7BDC4D}"/>
              </a:ext>
            </a:extLst>
          </p:cNvPr>
          <p:cNvSpPr/>
          <p:nvPr/>
        </p:nvSpPr>
        <p:spPr>
          <a:xfrm rot="10709925" flipH="1">
            <a:off x="2005445" y="2791999"/>
            <a:ext cx="5113128" cy="99800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sp>
        <p:nvSpPr>
          <p:cNvPr id="940" name="Google Shape;940;p39"/>
          <p:cNvSpPr/>
          <p:nvPr/>
        </p:nvSpPr>
        <p:spPr>
          <a:xfrm rot="10709925" flipH="1">
            <a:off x="2031880" y="1576100"/>
            <a:ext cx="5113128" cy="99800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grpSp>
        <p:nvGrpSpPr>
          <p:cNvPr id="943" name="Google Shape;943;p39"/>
          <p:cNvGrpSpPr/>
          <p:nvPr/>
        </p:nvGrpSpPr>
        <p:grpSpPr>
          <a:xfrm>
            <a:off x="1196477" y="332355"/>
            <a:ext cx="6751038" cy="938596"/>
            <a:chOff x="7728915" y="2370420"/>
            <a:chExt cx="1034472" cy="222546"/>
          </a:xfrm>
        </p:grpSpPr>
        <p:sp>
          <p:nvSpPr>
            <p:cNvPr id="944" name="Google Shape;944;p39"/>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5" name="Google Shape;945;p39"/>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6" name="Google Shape;946;p39"/>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947" name="Google Shape;947;p39"/>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8" name="Google Shape;948;p39"/>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9" name="Google Shape;949;p39"/>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0" name="Google Shape;950;p39"/>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60" name="Google Shape;960;p39">
            <a:hlinkClick r:id="rId3" action="ppaction://hlinksldjump"/>
          </p:cNvPr>
          <p:cNvSpPr txBox="1">
            <a:spLocks noGrp="1"/>
          </p:cNvSpPr>
          <p:nvPr>
            <p:ph type="title" idx="9"/>
          </p:nvPr>
        </p:nvSpPr>
        <p:spPr>
          <a:xfrm>
            <a:off x="2003576" y="3027150"/>
            <a:ext cx="5137519" cy="527700"/>
          </a:xfrm>
          <a:prstGeom prst="rect">
            <a:avLst/>
          </a:prstGeom>
        </p:spPr>
        <p:txBody>
          <a:bodyPr spcFirstLastPara="1" wrap="square" lIns="91425" tIns="91425" rIns="91425" bIns="91425" anchor="ctr" anchorCtr="0">
            <a:noAutofit/>
          </a:bodyPr>
          <a:lstStyle/>
          <a:p>
            <a:pPr lvl="0">
              <a:buSzPts val="1100"/>
            </a:pPr>
            <a:r>
              <a:rPr lang="en-US" sz="2500" b="1" dirty="0">
                <a:solidFill>
                  <a:schemeClr val="tx1">
                    <a:lumMod val="75000"/>
                    <a:lumOff val="25000"/>
                  </a:schemeClr>
                </a:solidFill>
                <a:latin typeface="Times New Roman" panose="02020603050405020304" pitchFamily="18" charset="0"/>
                <a:cs typeface="Times New Roman" panose="02020603050405020304" pitchFamily="18" charset="0"/>
              </a:rPr>
              <a:t>II</a:t>
            </a:r>
            <a:r>
              <a:rPr lang="en-US" sz="2500" b="1">
                <a:solidFill>
                  <a:schemeClr val="tx1">
                    <a:lumMod val="75000"/>
                    <a:lumOff val="25000"/>
                  </a:schemeClr>
                </a:solidFill>
                <a:latin typeface="Times New Roman" panose="02020603050405020304" pitchFamily="18" charset="0"/>
                <a:cs typeface="Times New Roman" panose="02020603050405020304" pitchFamily="18" charset="0"/>
              </a:rPr>
              <a:t>. ỨNG DỤNG HIỂU BIẾT VỀ TẬP TÍNH VÀO THỰC TIỂN</a:t>
            </a:r>
            <a:endParaRPr sz="25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7" name="Google Shape;925;p37">
            <a:extLst>
              <a:ext uri="{FF2B5EF4-FFF2-40B4-BE49-F238E27FC236}">
                <a16:creationId xmlns:a16="http://schemas.microsoft.com/office/drawing/2014/main" id="{DB96521A-2A5F-426D-8283-86AFBC0FF35C}"/>
              </a:ext>
            </a:extLst>
          </p:cNvPr>
          <p:cNvSpPr txBox="1">
            <a:spLocks noGrp="1"/>
          </p:cNvSpPr>
          <p:nvPr>
            <p:ph type="title"/>
          </p:nvPr>
        </p:nvSpPr>
        <p:spPr>
          <a:xfrm>
            <a:off x="2111404" y="381106"/>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tx1">
                    <a:lumMod val="75000"/>
                    <a:lumOff val="25000"/>
                  </a:schemeClr>
                </a:solidFill>
                <a:latin typeface="+mj-lt"/>
              </a:rPr>
              <a:t>NỘI DUNG BÀI HỌC</a:t>
            </a:r>
            <a:endParaRPr sz="3200" b="1" dirty="0">
              <a:solidFill>
                <a:schemeClr val="tx1">
                  <a:lumMod val="75000"/>
                  <a:lumOff val="25000"/>
                </a:schemeClr>
              </a:solidFill>
              <a:latin typeface="+mj-lt"/>
            </a:endParaRPr>
          </a:p>
        </p:txBody>
      </p:sp>
      <p:sp>
        <p:nvSpPr>
          <p:cNvPr id="23" name="Title 22">
            <a:extLst>
              <a:ext uri="{FF2B5EF4-FFF2-40B4-BE49-F238E27FC236}">
                <a16:creationId xmlns:a16="http://schemas.microsoft.com/office/drawing/2014/main" id="{569D7EFF-A686-4051-8EC5-0ED9E6FCD0DF}"/>
              </a:ext>
            </a:extLst>
          </p:cNvPr>
          <p:cNvSpPr>
            <a:spLocks noGrp="1"/>
          </p:cNvSpPr>
          <p:nvPr>
            <p:ph type="title" idx="3"/>
          </p:nvPr>
        </p:nvSpPr>
        <p:spPr>
          <a:xfrm>
            <a:off x="1901276" y="1811250"/>
            <a:ext cx="5321463" cy="527700"/>
          </a:xfrm>
        </p:spPr>
        <p:txBody>
          <a:bodyPr/>
          <a:lstStyle/>
          <a:p>
            <a:r>
              <a:rPr lang="en-US" sz="2500" b="1" dirty="0">
                <a:solidFill>
                  <a:schemeClr val="tx1">
                    <a:lumMod val="75000"/>
                    <a:lumOff val="25000"/>
                  </a:schemeClr>
                </a:solidFill>
                <a:latin typeface="Times New Roman" panose="02020603050405020304" pitchFamily="18" charset="0"/>
                <a:cs typeface="Times New Roman" panose="02020603050405020304" pitchFamily="18" charset="0"/>
              </a:rPr>
              <a:t>I</a:t>
            </a:r>
            <a:r>
              <a:rPr lang="en-US" sz="2500" b="1">
                <a:solidFill>
                  <a:schemeClr val="tx1">
                    <a:lumMod val="75000"/>
                    <a:lumOff val="25000"/>
                  </a:schemeClr>
                </a:solidFill>
                <a:latin typeface="Times New Roman" panose="02020603050405020304" pitchFamily="18" charset="0"/>
                <a:cs typeface="Times New Roman" panose="02020603050405020304" pitchFamily="18" charset="0"/>
              </a:rPr>
              <a:t>. KHÁI NIỆM VÀ VAI TRÒ CỦA TẬP TÍNH Ở ĐỘNG VẬT</a:t>
            </a:r>
            <a:endParaRPr lang="en-US" sz="25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64" name="Picture 7">
            <a:extLst>
              <a:ext uri="{FF2B5EF4-FFF2-40B4-BE49-F238E27FC236}">
                <a16:creationId xmlns:a16="http://schemas.microsoft.com/office/drawing/2014/main" id="{A768E7E3-5857-4FB7-9FD2-CBC998A9BC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717096" y="1428129"/>
            <a:ext cx="1688512" cy="346522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9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99"/>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300"/>
                                        <p:tgtEl>
                                          <p:spTgt spid="64"/>
                                        </p:tgtEl>
                                      </p:cBhvr>
                                    </p:animEffect>
                                  </p:childTnLst>
                                </p:cTn>
                              </p:par>
                              <p:par>
                                <p:cTn id="14" presetID="22" presetClass="entr" presetSubtype="8" fill="hold" nodeType="withEffect">
                                  <p:stCondLst>
                                    <p:cond delay="0"/>
                                  </p:stCondLst>
                                  <p:childTnLst>
                                    <p:set>
                                      <p:cBhvr>
                                        <p:cTn id="15" dur="1" fill="hold">
                                          <p:stCondLst>
                                            <p:cond delay="0"/>
                                          </p:stCondLst>
                                        </p:cTn>
                                        <p:tgtEl>
                                          <p:spTgt spid="940"/>
                                        </p:tgtEl>
                                        <p:attrNameLst>
                                          <p:attrName>style.visibility</p:attrName>
                                        </p:attrNameLst>
                                      </p:cBhvr>
                                      <p:to>
                                        <p:strVal val="visible"/>
                                      </p:to>
                                    </p:set>
                                    <p:animEffect transition="in" filter="wipe(left)">
                                      <p:cBhvr>
                                        <p:cTn id="16" dur="300"/>
                                        <p:tgtEl>
                                          <p:spTgt spid="94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3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60"/>
                                        </p:tgtEl>
                                        <p:attrNameLst>
                                          <p:attrName>style.visibility</p:attrName>
                                        </p:attrNameLst>
                                      </p:cBhvr>
                                      <p:to>
                                        <p:strVal val="visible"/>
                                      </p:to>
                                    </p:set>
                                    <p:animEffect transition="in" filter="wipe(left)">
                                      <p:cBhvr>
                                        <p:cTn id="24" dur="300"/>
                                        <p:tgtEl>
                                          <p:spTgt spid="960"/>
                                        </p:tgtEl>
                                      </p:cBhvr>
                                    </p:animEffect>
                                  </p:childTnLst>
                                </p:cTn>
                              </p:par>
                              <p:par>
                                <p:cTn id="25" presetID="2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 grpId="0"/>
      <p:bldP spid="37"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86" name="Google Shape;925;p37">
            <a:extLst>
              <a:ext uri="{FF2B5EF4-FFF2-40B4-BE49-F238E27FC236}">
                <a16:creationId xmlns:a16="http://schemas.microsoft.com/office/drawing/2014/main" id="{D43066B7-AD74-4A93-A2F7-827224419C2C}"/>
              </a:ext>
            </a:extLst>
          </p:cNvPr>
          <p:cNvSpPr txBox="1">
            <a:spLocks/>
          </p:cNvSpPr>
          <p:nvPr/>
        </p:nvSpPr>
        <p:spPr>
          <a:xfrm>
            <a:off x="852502" y="153556"/>
            <a:ext cx="743899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Gloria Hallelujah"/>
              <a:buNone/>
              <a:defRPr sz="34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9pPr>
          </a:lstStyle>
          <a:p>
            <a:r>
              <a:rPr lang="en-US" sz="3200" b="1">
                <a:solidFill>
                  <a:schemeClr val="tx1">
                    <a:lumMod val="75000"/>
                    <a:lumOff val="25000"/>
                  </a:schemeClr>
                </a:solidFill>
                <a:latin typeface="Times New Roman" panose="02020603050405020304" pitchFamily="18" charset="0"/>
                <a:cs typeface="Times New Roman" panose="02020603050405020304" pitchFamily="18" charset="0"/>
              </a:rPr>
              <a:t>I. KHÁI NIỆM VÀ VAI TRÒ CỦA TẬP TÍNH Ở ĐỘNG VẬT</a:t>
            </a:r>
            <a:endParaRPr lang="en-US" sz="3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40" name="Picture 39">
            <a:extLst>
              <a:ext uri="{FF2B5EF4-FFF2-40B4-BE49-F238E27FC236}">
                <a16:creationId xmlns:a16="http://schemas.microsoft.com/office/drawing/2014/main" id="{1A76DAA7-0EBF-4DD4-B20E-CE4F5BB5AF79}"/>
              </a:ext>
            </a:extLst>
          </p:cNvPr>
          <p:cNvPicPr>
            <a:picLocks noChangeAspect="1"/>
          </p:cNvPicPr>
          <p:nvPr/>
        </p:nvPicPr>
        <p:blipFill>
          <a:blip r:embed="rId3"/>
          <a:stretch>
            <a:fillRect/>
          </a:stretch>
        </p:blipFill>
        <p:spPr>
          <a:xfrm>
            <a:off x="1102070" y="1772086"/>
            <a:ext cx="2073826" cy="2772905"/>
          </a:xfrm>
          <a:prstGeom prst="rect">
            <a:avLst/>
          </a:prstGeom>
        </p:spPr>
      </p:pic>
      <p:sp>
        <p:nvSpPr>
          <p:cNvPr id="41" name="Freeform 10">
            <a:extLst>
              <a:ext uri="{FF2B5EF4-FFF2-40B4-BE49-F238E27FC236}">
                <a16:creationId xmlns:a16="http://schemas.microsoft.com/office/drawing/2014/main" id="{8B54D291-AEC4-42C2-9ED8-4B4DC6E8B879}"/>
              </a:ext>
            </a:extLst>
          </p:cNvPr>
          <p:cNvSpPr/>
          <p:nvPr/>
        </p:nvSpPr>
        <p:spPr>
          <a:xfrm flipH="1">
            <a:off x="3212224" y="1437952"/>
            <a:ext cx="4925962" cy="1307537"/>
          </a:xfrm>
          <a:custGeom>
            <a:avLst/>
            <a:gdLst/>
            <a:ahLst/>
            <a:cxnLst/>
            <a:rect l="l" t="t" r="r" b="b"/>
            <a:pathLst>
              <a:path w="26370006" h="4725744">
                <a:moveTo>
                  <a:pt x="25747706" y="4155513"/>
                </a:moveTo>
                <a:cubicBezTo>
                  <a:pt x="25747706" y="4149163"/>
                  <a:pt x="25748976" y="4144083"/>
                  <a:pt x="25748976" y="4136463"/>
                </a:cubicBezTo>
                <a:lnTo>
                  <a:pt x="25748976" y="490220"/>
                </a:lnTo>
                <a:cubicBezTo>
                  <a:pt x="25748976" y="220980"/>
                  <a:pt x="25539426" y="0"/>
                  <a:pt x="25282886" y="0"/>
                </a:cubicBezTo>
                <a:lnTo>
                  <a:pt x="467360" y="0"/>
                </a:lnTo>
                <a:cubicBezTo>
                  <a:pt x="210820" y="0"/>
                  <a:pt x="0" y="220980"/>
                  <a:pt x="0" y="490220"/>
                </a:cubicBezTo>
                <a:lnTo>
                  <a:pt x="0" y="4136463"/>
                </a:lnTo>
                <a:cubicBezTo>
                  <a:pt x="0" y="4405704"/>
                  <a:pt x="209550" y="4626683"/>
                  <a:pt x="466090" y="4626683"/>
                </a:cubicBezTo>
                <a:lnTo>
                  <a:pt x="25281615" y="4626683"/>
                </a:lnTo>
                <a:cubicBezTo>
                  <a:pt x="25394645" y="4626683"/>
                  <a:pt x="25498785" y="4583504"/>
                  <a:pt x="25578795" y="4513654"/>
                </a:cubicBezTo>
                <a:cubicBezTo>
                  <a:pt x="25709606" y="4584774"/>
                  <a:pt x="26022024" y="4725744"/>
                  <a:pt x="26368735" y="4518733"/>
                </a:cubicBezTo>
                <a:cubicBezTo>
                  <a:pt x="26370006" y="4518733"/>
                  <a:pt x="26057585" y="4520004"/>
                  <a:pt x="25747706" y="4155513"/>
                </a:cubicBezTo>
                <a:lnTo>
                  <a:pt x="25747706" y="4155513"/>
                </a:lnTo>
                <a:close/>
              </a:path>
            </a:pathLst>
          </a:custGeom>
          <a:solidFill>
            <a:srgbClr val="003849"/>
          </a:solidFill>
          <a:ln w="28575">
            <a:solidFill>
              <a:schemeClr val="tx2">
                <a:lumMod val="10000"/>
              </a:schemeClr>
            </a:solidFill>
          </a:ln>
        </p:spPr>
        <p:style>
          <a:lnRef idx="2">
            <a:schemeClr val="dk1"/>
          </a:lnRef>
          <a:fillRef idx="1">
            <a:schemeClr val="lt1"/>
          </a:fillRef>
          <a:effectRef idx="0">
            <a:schemeClr val="dk1"/>
          </a:effectRef>
          <a:fontRef idx="minor">
            <a:schemeClr val="dk1"/>
          </a:fontRef>
        </p:style>
        <p:txBody>
          <a:bodyPr numCol="1" anchor="ctr"/>
          <a:lstStyle/>
          <a:p>
            <a:pPr lvl="1" algn="dist"/>
            <a:endParaRPr lang="en-US" sz="5000" dirty="0">
              <a:solidFill>
                <a:srgbClr val="91612F"/>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640AAA70-498C-4E96-858C-76E42D8AF4CD}"/>
              </a:ext>
            </a:extLst>
          </p:cNvPr>
          <p:cNvSpPr txBox="1"/>
          <p:nvPr/>
        </p:nvSpPr>
        <p:spPr>
          <a:xfrm>
            <a:off x="3384832" y="1459946"/>
            <a:ext cx="4718754" cy="1133965"/>
          </a:xfrm>
          <a:prstGeom prst="rect">
            <a:avLst/>
          </a:prstGeom>
          <a:noFill/>
        </p:spPr>
        <p:txBody>
          <a:bodyPr wrap="square" rtlCol="0">
            <a:spAutoFit/>
          </a:bodyPr>
          <a:lstStyle/>
          <a:p>
            <a:pPr algn="just">
              <a:lnSpc>
                <a:spcPct val="150000"/>
              </a:lnSpc>
            </a:pPr>
            <a:r>
              <a:rPr lang="en-US" sz="2400">
                <a:solidFill>
                  <a:schemeClr val="bg1"/>
                </a:solidFill>
                <a:latin typeface="Times New Roman" panose="02020603050405020304" pitchFamily="18" charset="0"/>
                <a:cs typeface="Times New Roman" panose="02020603050405020304" pitchFamily="18" charset="0"/>
              </a:rPr>
              <a:t>HS đọc thông tin mục I SGK trang 133 và trả lời câu hỏi:</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4" name="Picture 4">
            <a:extLst>
              <a:ext uri="{FF2B5EF4-FFF2-40B4-BE49-F238E27FC236}">
                <a16:creationId xmlns:a16="http://schemas.microsoft.com/office/drawing/2014/main" id="{BD1FA3CA-3A63-4642-8619-450ACD0D95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89387" y="3323502"/>
            <a:ext cx="1520684" cy="1569738"/>
          </a:xfrm>
          <a:prstGeom prst="rect">
            <a:avLst/>
          </a:prstGeom>
        </p:spPr>
      </p:pic>
      <p:pic>
        <p:nvPicPr>
          <p:cNvPr id="45" name="Picture 3">
            <a:extLst>
              <a:ext uri="{FF2B5EF4-FFF2-40B4-BE49-F238E27FC236}">
                <a16:creationId xmlns:a16="http://schemas.microsoft.com/office/drawing/2014/main" id="{F107C8BA-05A8-48AE-A667-55FA9ED03C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1096418">
            <a:off x="7198121" y="4054382"/>
            <a:ext cx="639150" cy="939927"/>
          </a:xfrm>
          <a:prstGeom prst="rect">
            <a:avLst/>
          </a:prstGeom>
        </p:spPr>
      </p:pic>
      <p:sp>
        <p:nvSpPr>
          <p:cNvPr id="9" name="Freeform 10">
            <a:extLst>
              <a:ext uri="{FF2B5EF4-FFF2-40B4-BE49-F238E27FC236}">
                <a16:creationId xmlns:a16="http://schemas.microsoft.com/office/drawing/2014/main" id="{77A31711-14D2-6207-67A4-FD2B7BFF4149}"/>
              </a:ext>
            </a:extLst>
          </p:cNvPr>
          <p:cNvSpPr/>
          <p:nvPr/>
        </p:nvSpPr>
        <p:spPr>
          <a:xfrm flipH="1">
            <a:off x="3212223" y="2803416"/>
            <a:ext cx="5209881" cy="1443731"/>
          </a:xfrm>
          <a:custGeom>
            <a:avLst/>
            <a:gdLst/>
            <a:ahLst/>
            <a:cxnLst/>
            <a:rect l="l" t="t" r="r" b="b"/>
            <a:pathLst>
              <a:path w="26370006" h="4725744">
                <a:moveTo>
                  <a:pt x="25747706" y="4155513"/>
                </a:moveTo>
                <a:cubicBezTo>
                  <a:pt x="25747706" y="4149163"/>
                  <a:pt x="25748976" y="4144083"/>
                  <a:pt x="25748976" y="4136463"/>
                </a:cubicBezTo>
                <a:lnTo>
                  <a:pt x="25748976" y="490220"/>
                </a:lnTo>
                <a:cubicBezTo>
                  <a:pt x="25748976" y="220980"/>
                  <a:pt x="25539426" y="0"/>
                  <a:pt x="25282886" y="0"/>
                </a:cubicBezTo>
                <a:lnTo>
                  <a:pt x="467360" y="0"/>
                </a:lnTo>
                <a:cubicBezTo>
                  <a:pt x="210820" y="0"/>
                  <a:pt x="0" y="220980"/>
                  <a:pt x="0" y="490220"/>
                </a:cubicBezTo>
                <a:lnTo>
                  <a:pt x="0" y="4136463"/>
                </a:lnTo>
                <a:cubicBezTo>
                  <a:pt x="0" y="4405704"/>
                  <a:pt x="209550" y="4626683"/>
                  <a:pt x="466090" y="4626683"/>
                </a:cubicBezTo>
                <a:lnTo>
                  <a:pt x="25281615" y="4626683"/>
                </a:lnTo>
                <a:cubicBezTo>
                  <a:pt x="25394645" y="4626683"/>
                  <a:pt x="25498785" y="4583504"/>
                  <a:pt x="25578795" y="4513654"/>
                </a:cubicBezTo>
                <a:cubicBezTo>
                  <a:pt x="25709606" y="4584774"/>
                  <a:pt x="26022024" y="4725744"/>
                  <a:pt x="26368735" y="4518733"/>
                </a:cubicBezTo>
                <a:cubicBezTo>
                  <a:pt x="26370006" y="4518733"/>
                  <a:pt x="26057585" y="4520004"/>
                  <a:pt x="25747706" y="4155513"/>
                </a:cubicBezTo>
                <a:lnTo>
                  <a:pt x="25747706" y="4155513"/>
                </a:lnTo>
                <a:close/>
              </a:path>
            </a:pathLst>
          </a:custGeom>
          <a:solidFill>
            <a:srgbClr val="003849"/>
          </a:solidFill>
          <a:ln w="28575">
            <a:solidFill>
              <a:schemeClr val="tx2">
                <a:lumMod val="10000"/>
              </a:schemeClr>
            </a:solidFill>
          </a:ln>
        </p:spPr>
        <p:style>
          <a:lnRef idx="2">
            <a:schemeClr val="dk1"/>
          </a:lnRef>
          <a:fillRef idx="1">
            <a:schemeClr val="lt1"/>
          </a:fillRef>
          <a:effectRef idx="0">
            <a:schemeClr val="dk1"/>
          </a:effectRef>
          <a:fontRef idx="minor">
            <a:schemeClr val="dk1"/>
          </a:fontRef>
        </p:style>
        <p:txBody>
          <a:bodyPr numCol="1" anchor="ctr"/>
          <a:lstStyle/>
          <a:p>
            <a:pPr algn="ctr"/>
            <a:r>
              <a:rPr lang="en-US" sz="2400">
                <a:solidFill>
                  <a:schemeClr val="bg1"/>
                </a:solidFill>
                <a:latin typeface="Times New Roman" panose="02020603050405020304" pitchFamily="18" charset="0"/>
                <a:cs typeface="Times New Roman" panose="02020603050405020304" pitchFamily="18" charset="0"/>
              </a:rPr>
              <a:t>? Tập tính là gì?</a:t>
            </a:r>
            <a:endParaRPr lang="vi-VN" sz="2400">
              <a:solidFill>
                <a:schemeClr val="bg1"/>
              </a:solidFill>
              <a:latin typeface="Times New Roman" panose="02020603050405020304" pitchFamily="18" charset="0"/>
              <a:cs typeface="Times New Roman" panose="02020603050405020304" pitchFamily="18" charset="0"/>
            </a:endParaRPr>
          </a:p>
          <a:p>
            <a:pPr algn="ctr"/>
            <a:r>
              <a:rPr lang="en-US" sz="2400">
                <a:solidFill>
                  <a:schemeClr val="bg1"/>
                </a:solidFill>
                <a:latin typeface="Times New Roman" panose="02020603050405020304" pitchFamily="18" charset="0"/>
                <a:cs typeface="Times New Roman" panose="02020603050405020304" pitchFamily="18" charset="0"/>
              </a:rPr>
              <a:t>? Cho ví dụ tập tính ở động vật mà em biết?</a:t>
            </a:r>
            <a:endParaRPr lang="vi-VN"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300"/>
                                        <p:tgtEl>
                                          <p:spTgt spid="4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left)">
                                      <p:cBhvr>
                                        <p:cTn id="14" dur="300"/>
                                        <p:tgtEl>
                                          <p:spTgt spid="4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300"/>
                                        <p:tgtEl>
                                          <p:spTgt spid="42"/>
                                        </p:tgtEl>
                                      </p:cBhvr>
                                    </p:animEffect>
                                  </p:childTnLst>
                                </p:cTn>
                              </p:par>
                              <p:par>
                                <p:cTn id="18" presetID="22" presetClass="entr" presetSubtype="8"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300"/>
                                        <p:tgtEl>
                                          <p:spTgt spid="44"/>
                                        </p:tgtEl>
                                      </p:cBhvr>
                                    </p:animEffect>
                                  </p:childTnLst>
                                </p:cTn>
                              </p:par>
                              <p:par>
                                <p:cTn id="21" presetID="22" presetClass="entr" presetSubtype="8"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3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41" grpId="0" animBg="1"/>
      <p:bldP spid="42"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6CEC75E3-F94C-43FE-FBAF-FAFA49932EA8}"/>
              </a:ext>
            </a:extLst>
          </p:cNvPr>
          <p:cNvSpPr txBox="1"/>
          <p:nvPr/>
        </p:nvSpPr>
        <p:spPr>
          <a:xfrm>
            <a:off x="331695" y="17205"/>
            <a:ext cx="8738464" cy="1754326"/>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tính</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chuỗi</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phản</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ứng</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vật</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trả</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lời</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kích</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thích</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môi</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tính</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vật</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rất</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đa</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dạng</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phong</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phú</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vi-VN"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050" name="Picture 2" descr="15 loại tổ chim có kiến trúc đặc biệt đến mức ngay cả loài người cũng thấy  thán phục">
            <a:extLst>
              <a:ext uri="{FF2B5EF4-FFF2-40B4-BE49-F238E27FC236}">
                <a16:creationId xmlns:a16="http://schemas.microsoft.com/office/drawing/2014/main" id="{2565766A-3F52-491B-5B66-5F2B0261D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99" y="1978051"/>
            <a:ext cx="220434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ằm mơ thấy nhện là điềm gì, đánh con gì? - susucaokhoe">
            <a:extLst>
              <a:ext uri="{FF2B5EF4-FFF2-40B4-BE49-F238E27FC236}">
                <a16:creationId xmlns:a16="http://schemas.microsoft.com/office/drawing/2014/main" id="{98E0B046-F757-2B12-F1BD-873A70610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70" y="1978051"/>
            <a:ext cx="2483645" cy="23394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ài 31-32. Tập tính của động vật - Hoc24">
            <a:extLst>
              <a:ext uri="{FF2B5EF4-FFF2-40B4-BE49-F238E27FC236}">
                <a16:creationId xmlns:a16="http://schemas.microsoft.com/office/drawing/2014/main" id="{7886E2CB-1FFE-4778-261A-9DB94B977E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238" y="2034849"/>
            <a:ext cx="2619375" cy="23339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BF332FA-2C5B-389F-2095-B9E04BFBDFC1}"/>
              </a:ext>
            </a:extLst>
          </p:cNvPr>
          <p:cNvSpPr txBox="1"/>
          <p:nvPr/>
        </p:nvSpPr>
        <p:spPr>
          <a:xfrm>
            <a:off x="735958" y="4417799"/>
            <a:ext cx="1667021" cy="400110"/>
          </a:xfrm>
          <a:prstGeom prst="rect">
            <a:avLst/>
          </a:prstGeom>
          <a:noFill/>
        </p:spPr>
        <p:txBody>
          <a:bodyPr wrap="square">
            <a:spAutoFit/>
          </a:bodyPr>
          <a:lstStyle/>
          <a:p>
            <a:pPr algn="just"/>
            <a:r>
              <a:rPr lang="en-US" sz="2000" b="1">
                <a:effectLst/>
                <a:latin typeface="Times New Roman" panose="02020603050405020304" pitchFamily="18" charset="0"/>
                <a:ea typeface="Calibri" panose="020F0502020204030204" pitchFamily="34" charset="0"/>
                <a:cs typeface="Times New Roman" panose="02020603050405020304" pitchFamily="18" charset="0"/>
              </a:rPr>
              <a:t>Chim làm tổ.</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31C3FC4-E65C-E93A-E7A7-5B2F02DBFC31}"/>
              </a:ext>
            </a:extLst>
          </p:cNvPr>
          <p:cNvSpPr txBox="1"/>
          <p:nvPr/>
        </p:nvSpPr>
        <p:spPr>
          <a:xfrm>
            <a:off x="3465060" y="4417799"/>
            <a:ext cx="1982866" cy="400110"/>
          </a:xfrm>
          <a:prstGeom prst="rect">
            <a:avLst/>
          </a:prstGeom>
          <a:noFill/>
        </p:spPr>
        <p:txBody>
          <a:bodyPr wrap="square">
            <a:spAutoFit/>
          </a:bodyPr>
          <a:lstStyle/>
          <a:p>
            <a:pPr algn="just"/>
            <a:r>
              <a:rPr lang="en-US" sz="2000" b="1">
                <a:effectLst/>
                <a:latin typeface="Times New Roman" panose="02020603050405020304" pitchFamily="18" charset="0"/>
                <a:ea typeface="Calibri" panose="020F0502020204030204" pitchFamily="34" charset="0"/>
                <a:cs typeface="Times New Roman" panose="02020603050405020304" pitchFamily="18" charset="0"/>
              </a:rPr>
              <a:t>Nhện giăng tơ.</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AFE7E41F-C078-1132-7AFF-240B6031CDF6}"/>
              </a:ext>
            </a:extLst>
          </p:cNvPr>
          <p:cNvSpPr txBox="1"/>
          <p:nvPr/>
        </p:nvSpPr>
        <p:spPr>
          <a:xfrm>
            <a:off x="6079670" y="4417799"/>
            <a:ext cx="2658794" cy="400110"/>
          </a:xfrm>
          <a:prstGeom prst="rect">
            <a:avLst/>
          </a:prstGeom>
          <a:noFill/>
        </p:spPr>
        <p:txBody>
          <a:bodyPr wrap="square">
            <a:spAutoFit/>
          </a:bodyPr>
          <a:lstStyle/>
          <a:p>
            <a:r>
              <a:rPr lang="en-US" sz="2000" b="1">
                <a:effectLst/>
                <a:latin typeface="Times New Roman" panose="02020603050405020304" pitchFamily="18" charset="0"/>
                <a:ea typeface="Calibri" panose="020F0502020204030204" pitchFamily="34" charset="0"/>
                <a:cs typeface="Times New Roman" panose="02020603050405020304" pitchFamily="18" charset="0"/>
              </a:rPr>
              <a:t> Thú con bú sữa mẹ.</a:t>
            </a:r>
            <a:endParaRPr lang="vi-VN" sz="2000"/>
          </a:p>
        </p:txBody>
      </p:sp>
    </p:spTree>
    <p:extLst>
      <p:ext uri="{BB962C8B-B14F-4D97-AF65-F5344CB8AC3E}">
        <p14:creationId xmlns:p14="http://schemas.microsoft.com/office/powerpoint/2010/main" val="101269857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down)">
                                      <p:cBhvr>
                                        <p:cTn id="15" dur="500"/>
                                        <p:tgtEl>
                                          <p:spTgt spid="205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barn(inVertical)">
                                      <p:cBhvr>
                                        <p:cTn id="23" dur="500"/>
                                        <p:tgtEl>
                                          <p:spTgt spid="205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2" name="TextBox 11">
            <a:extLst>
              <a:ext uri="{FF2B5EF4-FFF2-40B4-BE49-F238E27FC236}">
                <a16:creationId xmlns:a16="http://schemas.microsoft.com/office/drawing/2014/main" id="{CBF332FA-2C5B-389F-2095-B9E04BFBDFC1}"/>
              </a:ext>
            </a:extLst>
          </p:cNvPr>
          <p:cNvSpPr txBox="1"/>
          <p:nvPr/>
        </p:nvSpPr>
        <p:spPr>
          <a:xfrm>
            <a:off x="324854" y="3193335"/>
            <a:ext cx="2463606" cy="707886"/>
          </a:xfrm>
          <a:prstGeom prst="rect">
            <a:avLst/>
          </a:prstGeom>
          <a:noFill/>
        </p:spPr>
        <p:txBody>
          <a:bodyPr wrap="square">
            <a:spAutoFit/>
          </a:bodyPr>
          <a:lstStyle/>
          <a:p>
            <a:pPr algn="ctr"/>
            <a:r>
              <a:rPr lang="en-US" sz="2000" b="1">
                <a:effectLst/>
                <a:latin typeface="Times New Roman" panose="02020603050405020304" pitchFamily="18" charset="0"/>
                <a:ea typeface="Calibri" panose="020F0502020204030204" pitchFamily="34" charset="0"/>
                <a:cs typeface="Times New Roman" panose="02020603050405020304" pitchFamily="18" charset="0"/>
              </a:rPr>
              <a:t>Kiến sống thành từng đàn</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31C3FC4-E65C-E93A-E7A7-5B2F02DBFC31}"/>
              </a:ext>
            </a:extLst>
          </p:cNvPr>
          <p:cNvSpPr txBox="1"/>
          <p:nvPr/>
        </p:nvSpPr>
        <p:spPr>
          <a:xfrm>
            <a:off x="3065002" y="3193335"/>
            <a:ext cx="2491736" cy="1323439"/>
          </a:xfrm>
          <a:prstGeom prst="rect">
            <a:avLst/>
          </a:prstGeom>
          <a:noFill/>
        </p:spPr>
        <p:txBody>
          <a:bodyPr wrap="square">
            <a:spAutoFit/>
          </a:bodyPr>
          <a:lstStyle/>
          <a:p>
            <a:pPr algn="ctr"/>
            <a:r>
              <a:rPr lang="en-US" sz="2000" b="1">
                <a:effectLst/>
                <a:latin typeface="Times New Roman" panose="02020603050405020304" pitchFamily="18" charset="0"/>
                <a:ea typeface="Calibri" panose="020F0502020204030204" pitchFamily="34" charset="0"/>
                <a:cs typeface="Times New Roman" panose="02020603050405020304" pitchFamily="18" charset="0"/>
              </a:rPr>
              <a:t>Ong bắp cày cái con đẻ trứng vào rệp vừng như Ong bắp cày mẹ</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AFE7E41F-C078-1132-7AFF-240B6031CDF6}"/>
              </a:ext>
            </a:extLst>
          </p:cNvPr>
          <p:cNvSpPr txBox="1"/>
          <p:nvPr/>
        </p:nvSpPr>
        <p:spPr>
          <a:xfrm>
            <a:off x="6075944" y="3193335"/>
            <a:ext cx="2658794" cy="1323439"/>
          </a:xfrm>
          <a:prstGeom prst="rect">
            <a:avLst/>
          </a:prstGeom>
          <a:noFill/>
        </p:spPr>
        <p:txBody>
          <a:bodyPr wrap="square">
            <a:spAutoFit/>
          </a:bodyPr>
          <a:lstStyle/>
          <a:p>
            <a:pPr algn="ctr"/>
            <a:r>
              <a:rPr lang="en-US" sz="2000" b="1">
                <a:effectLst/>
                <a:latin typeface="Times New Roman" panose="02020603050405020304" pitchFamily="18" charset="0"/>
                <a:ea typeface="Calibri" panose="020F0502020204030204" pitchFamily="34" charset="0"/>
                <a:cs typeface="Times New Roman" panose="02020603050405020304" pitchFamily="18" charset="0"/>
              </a:rPr>
              <a:t>Chim Cánh cụt ở Bắc cực sống thành đàn để sưởi ấm lẫn nhau, chống lại giá rét</a:t>
            </a:r>
            <a:endParaRPr lang="vi-VN" sz="2000" b="1">
              <a:latin typeface="Times New Roman" panose="02020603050405020304" pitchFamily="18" charset="0"/>
              <a:cs typeface="Times New Roman" panose="02020603050405020304" pitchFamily="18" charset="0"/>
            </a:endParaRPr>
          </a:p>
        </p:txBody>
      </p:sp>
      <p:pic>
        <p:nvPicPr>
          <p:cNvPr id="3074" name="Picture 2" descr="Hướng dẫn cách diệt Kiến Lửa đơn giản và hiệu quả">
            <a:extLst>
              <a:ext uri="{FF2B5EF4-FFF2-40B4-BE49-F238E27FC236}">
                <a16:creationId xmlns:a16="http://schemas.microsoft.com/office/drawing/2014/main" id="{549AD2EC-ED97-B740-5F0E-6F0F3C63A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62" y="628039"/>
            <a:ext cx="2379198" cy="25117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ơ chế đẻ trứng ký sinh của ong bắp cày - Thiên địch trong tự nhiên">
            <a:extLst>
              <a:ext uri="{FF2B5EF4-FFF2-40B4-BE49-F238E27FC236}">
                <a16:creationId xmlns:a16="http://schemas.microsoft.com/office/drawing/2014/main" id="{A71E3C98-A89D-96E6-CF4D-5C779E6F4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366" y="628039"/>
            <a:ext cx="2335242" cy="25117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ách chim cánh cụt “làm việc nhóm” để giữ ấm khiến bạn phải thán phục | Báo  Dân trí">
            <a:extLst>
              <a:ext uri="{FF2B5EF4-FFF2-40B4-BE49-F238E27FC236}">
                <a16:creationId xmlns:a16="http://schemas.microsoft.com/office/drawing/2014/main" id="{78999012-4C60-73C9-5E08-9E0510C8BA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432" y="628039"/>
            <a:ext cx="2908713" cy="251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026277"/>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par>
                                <p:cTn id="16" presetID="6" presetClass="entr" presetSubtype="16"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circle(in)">
                                      <p:cBhvr>
                                        <p:cTn id="18" dur="20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nodeType="withEffect">
                                  <p:stCondLst>
                                    <p:cond delay="0"/>
                                  </p:stCondLst>
                                  <p:childTnLst>
                                    <p:set>
                                      <p:cBhvr>
                                        <p:cTn id="25" dur="1" fill="hold">
                                          <p:stCondLst>
                                            <p:cond delay="0"/>
                                          </p:stCondLst>
                                        </p:cTn>
                                        <p:tgtEl>
                                          <p:spTgt spid="3078"/>
                                        </p:tgtEl>
                                        <p:attrNameLst>
                                          <p:attrName>style.visibility</p:attrName>
                                        </p:attrNameLst>
                                      </p:cBhvr>
                                      <p:to>
                                        <p:strVal val="visible"/>
                                      </p:to>
                                    </p:set>
                                    <p:animEffect transition="in" filter="wipe(down)">
                                      <p:cBhvr>
                                        <p:cTn id="2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22E46C-7903-4B5B-AAEE-0375ED0080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085" y="0"/>
            <a:ext cx="1683207" cy="1303720"/>
          </a:xfrm>
          <a:prstGeom prst="rect">
            <a:avLst/>
          </a:prstGeom>
        </p:spPr>
      </p:pic>
      <p:pic>
        <p:nvPicPr>
          <p:cNvPr id="10" name="Picture 13">
            <a:extLst>
              <a:ext uri="{FF2B5EF4-FFF2-40B4-BE49-F238E27FC236}">
                <a16:creationId xmlns:a16="http://schemas.microsoft.com/office/drawing/2014/main" id="{77620D02-02AE-46FB-8A13-84F69FA068A4}"/>
              </a:ext>
            </a:extLst>
          </p:cNvPr>
          <p:cNvPicPr>
            <a:picLocks noChangeAspect="1"/>
          </p:cNvPicPr>
          <p:nvPr/>
        </p:nvPicPr>
        <p:blipFill>
          <a:blip r:embed="rId4"/>
          <a:srcRect/>
          <a:stretch>
            <a:fillRect/>
          </a:stretch>
        </p:blipFill>
        <p:spPr>
          <a:xfrm>
            <a:off x="6003742" y="1734972"/>
            <a:ext cx="2632258" cy="2043290"/>
          </a:xfrm>
          <a:prstGeom prst="rect">
            <a:avLst/>
          </a:prstGeom>
        </p:spPr>
      </p:pic>
      <p:sp>
        <p:nvSpPr>
          <p:cNvPr id="8" name="TextBox 7">
            <a:extLst>
              <a:ext uri="{FF2B5EF4-FFF2-40B4-BE49-F238E27FC236}">
                <a16:creationId xmlns:a16="http://schemas.microsoft.com/office/drawing/2014/main" id="{DB13775B-42BA-287C-34BF-E8A671E80690}"/>
              </a:ext>
            </a:extLst>
          </p:cNvPr>
          <p:cNvSpPr txBox="1"/>
          <p:nvPr/>
        </p:nvSpPr>
        <p:spPr>
          <a:xfrm>
            <a:off x="634609" y="1020618"/>
            <a:ext cx="5649663"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sz="2400">
                <a:ln>
                  <a:solidFill>
                    <a:schemeClr val="tx1"/>
                  </a:solidFill>
                </a:ln>
                <a:effectLst/>
                <a:latin typeface="Times New Roman" panose="02020603050405020304" pitchFamily="18" charset="0"/>
                <a:ea typeface="Arial" panose="020B0604020202020204" pitchFamily="34" charset="0"/>
                <a:cs typeface="Times New Roman" panose="02020603050405020304" pitchFamily="18" charset="0"/>
              </a:rPr>
              <a:t>? Nêu vai trò của tập tính đối với động vật?</a:t>
            </a:r>
            <a:endParaRPr lang="vi-VN" sz="2400">
              <a:ln>
                <a:solidFill>
                  <a:schemeClr val="tx1"/>
                </a:solidFill>
              </a:ln>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Speech Bubble: Rectangle with Corners Rounded 11">
            <a:extLst>
              <a:ext uri="{FF2B5EF4-FFF2-40B4-BE49-F238E27FC236}">
                <a16:creationId xmlns:a16="http://schemas.microsoft.com/office/drawing/2014/main" id="{BD6CCDC8-7132-1B90-7F88-BB308945F37D}"/>
              </a:ext>
            </a:extLst>
          </p:cNvPr>
          <p:cNvSpPr/>
          <p:nvPr/>
        </p:nvSpPr>
        <p:spPr>
          <a:xfrm>
            <a:off x="351692" y="2872645"/>
            <a:ext cx="2743200" cy="1885072"/>
          </a:xfrm>
          <a:prstGeom prst="wedgeRoundRectCallout">
            <a:avLst>
              <a:gd name="adj1" fmla="val 52016"/>
              <a:gd name="adj2" fmla="val -121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 vai trò quan trọng vì liên quan mật thiết đến sự tồn tại và phát triển nòi giống.</a:t>
            </a:r>
            <a:endParaRPr lang="vi-VN"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peech Bubble: Rectangle with Corners Rounded 12">
            <a:extLst>
              <a:ext uri="{FF2B5EF4-FFF2-40B4-BE49-F238E27FC236}">
                <a16:creationId xmlns:a16="http://schemas.microsoft.com/office/drawing/2014/main" id="{2F8A51FA-4BCE-A434-70C8-F3D6DA7C9B49}"/>
              </a:ext>
            </a:extLst>
          </p:cNvPr>
          <p:cNvSpPr/>
          <p:nvPr/>
        </p:nvSpPr>
        <p:spPr>
          <a:xfrm>
            <a:off x="3517363" y="2872644"/>
            <a:ext cx="2236763" cy="1885071"/>
          </a:xfrm>
          <a:prstGeom prst="wedgeRoundRectCallout">
            <a:avLst>
              <a:gd name="adj1" fmla="val -66745"/>
              <a:gd name="adj2" fmla="val -121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 tập tính đảm bảo cho động vật thích nghi với môi trường.</a:t>
            </a:r>
            <a:endParaRPr lang="vi-VN"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5702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3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31EA8937-B5FC-480F-B784-DAC6DD2FBA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a:off x="1698629" y="-1077033"/>
            <a:ext cx="4933952" cy="7507113"/>
          </a:xfrm>
          <a:prstGeom prst="rect">
            <a:avLst/>
          </a:prstGeom>
        </p:spPr>
      </p:pic>
      <p:pic>
        <p:nvPicPr>
          <p:cNvPr id="7" name="Picture 11">
            <a:extLst>
              <a:ext uri="{FF2B5EF4-FFF2-40B4-BE49-F238E27FC236}">
                <a16:creationId xmlns:a16="http://schemas.microsoft.com/office/drawing/2014/main" id="{69D40A81-A1F8-47ED-A321-9431EA148C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15601" y="1612806"/>
            <a:ext cx="1911834" cy="3306631"/>
          </a:xfrm>
          <a:prstGeom prst="rect">
            <a:avLst/>
          </a:prstGeom>
        </p:spPr>
      </p:pic>
      <p:sp>
        <p:nvSpPr>
          <p:cNvPr id="8" name="TextBox 7">
            <a:extLst>
              <a:ext uri="{FF2B5EF4-FFF2-40B4-BE49-F238E27FC236}">
                <a16:creationId xmlns:a16="http://schemas.microsoft.com/office/drawing/2014/main" id="{650BC1E8-583C-8850-A282-5A2641D59EBA}"/>
              </a:ext>
            </a:extLst>
          </p:cNvPr>
          <p:cNvSpPr txBox="1"/>
          <p:nvPr/>
        </p:nvSpPr>
        <p:spPr>
          <a:xfrm>
            <a:off x="870860" y="578919"/>
            <a:ext cx="6981372" cy="830997"/>
          </a:xfrm>
          <a:prstGeom prst="rect">
            <a:avLst/>
          </a:prstGeom>
          <a:noFill/>
        </p:spPr>
        <p:txBody>
          <a:bodyPr wrap="square">
            <a:spAutoFit/>
          </a:bodyPr>
          <a:lstStyle/>
          <a:p>
            <a:r>
              <a:rPr lang="en-US" sz="2400">
                <a:solidFill>
                  <a:schemeClr val="bg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HS thảo luận theo cặp đôi, đọc thông tin SGK trang 134 và trả lời câu hỏi:</a:t>
            </a:r>
            <a:endParaRPr lang="vi-VN" sz="2400">
              <a:solidFill>
                <a:schemeClr val="bg2">
                  <a:lumMod val="50000"/>
                </a:schemeClr>
              </a:solidFill>
              <a:latin typeface="Times New Roman" panose="02020603050405020304" pitchFamily="18" charset="0"/>
              <a:cs typeface="Times New Roman" panose="02020603050405020304" pitchFamily="18" charset="0"/>
            </a:endParaRPr>
          </a:p>
        </p:txBody>
      </p:sp>
      <p:pic>
        <p:nvPicPr>
          <p:cNvPr id="4098" name="Picture 2" descr="10 kĩ thuật dạy học tích cực dành cho các thầy cô - ETEP">
            <a:extLst>
              <a:ext uri="{FF2B5EF4-FFF2-40B4-BE49-F238E27FC236}">
                <a16:creationId xmlns:a16="http://schemas.microsoft.com/office/drawing/2014/main" id="{A6D24FE7-A205-41AA-0F3C-085B09458C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6803" y="1618374"/>
            <a:ext cx="2124075" cy="24912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DF8CBAFB-93AC-19AB-508D-C9CC19420EEA}"/>
              </a:ext>
            </a:extLst>
          </p:cNvPr>
          <p:cNvGraphicFramePr>
            <a:graphicFrameLocks noGrp="1"/>
          </p:cNvGraphicFramePr>
          <p:nvPr>
            <p:extLst>
              <p:ext uri="{D42A27DB-BD31-4B8C-83A1-F6EECF244321}">
                <p14:modId xmlns:p14="http://schemas.microsoft.com/office/powerpoint/2010/main" val="1826987556"/>
              </p:ext>
            </p:extLst>
          </p:nvPr>
        </p:nvGraphicFramePr>
        <p:xfrm>
          <a:off x="1311035" y="2825918"/>
          <a:ext cx="3183890" cy="1828800"/>
        </p:xfrm>
        <a:graphic>
          <a:graphicData uri="http://schemas.openxmlformats.org/drawingml/2006/table">
            <a:tbl>
              <a:tblPr firstRow="1" firstCol="1" bandRow="1">
                <a:tableStyleId>{798A2AAB-B7F0-4733-8D74-AA4F2597F492}</a:tableStyleId>
              </a:tblPr>
              <a:tblGrid>
                <a:gridCol w="1591945">
                  <a:extLst>
                    <a:ext uri="{9D8B030D-6E8A-4147-A177-3AD203B41FA5}">
                      <a16:colId xmlns:a16="http://schemas.microsoft.com/office/drawing/2014/main" val="137450712"/>
                    </a:ext>
                  </a:extLst>
                </a:gridCol>
                <a:gridCol w="1591945">
                  <a:extLst>
                    <a:ext uri="{9D8B030D-6E8A-4147-A177-3AD203B41FA5}">
                      <a16:colId xmlns:a16="http://schemas.microsoft.com/office/drawing/2014/main" val="1760115099"/>
                    </a:ext>
                  </a:extLst>
                </a:gridCol>
              </a:tblGrid>
              <a:tr h="0">
                <a:tc>
                  <a:txBody>
                    <a:bodyPr/>
                    <a:lstStyle/>
                    <a:p>
                      <a:pPr algn="ctr"/>
                      <a:r>
                        <a:rPr lang="vi-VN" sz="2400">
                          <a:effectLst/>
                          <a:latin typeface="+mj-lt"/>
                        </a:rPr>
                        <a:t>Tập tính bẩm sinh</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a:effectLst/>
                          <a:latin typeface="+mj-lt"/>
                        </a:rPr>
                        <a:t>Tập tính học được</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72883"/>
                  </a:ext>
                </a:extLst>
              </a:tr>
              <a:tr h="0">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8514348"/>
                  </a:ext>
                </a:extLst>
              </a:tr>
              <a:tr h="0">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788800"/>
                  </a:ext>
                </a:extLst>
              </a:tr>
              <a:tr h="0">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3362449"/>
                  </a:ext>
                </a:extLst>
              </a:tr>
            </a:tbl>
          </a:graphicData>
        </a:graphic>
      </p:graphicFrame>
      <p:sp>
        <p:nvSpPr>
          <p:cNvPr id="5" name="Rectangle 3">
            <a:extLst>
              <a:ext uri="{FF2B5EF4-FFF2-40B4-BE49-F238E27FC236}">
                <a16:creationId xmlns:a16="http://schemas.microsoft.com/office/drawing/2014/main" id="{B29B3243-4A2B-D149-F7F7-92F6F395A3C9}"/>
              </a:ext>
            </a:extLst>
          </p:cNvPr>
          <p:cNvSpPr>
            <a:spLocks noChangeArrowheads="1"/>
          </p:cNvSpPr>
          <p:nvPr/>
        </p:nvSpPr>
        <p:spPr bwMode="auto">
          <a:xfrm>
            <a:off x="870860" y="1509477"/>
            <a:ext cx="42259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Em hãy phân biệt tập tính bẩm sinh và tập tính học được của động vật theo bảng mẫu sau:</a:t>
            </a:r>
            <a:endParaRPr kumimoji="0" lang="en-US"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152345"/>
      </p:ext>
    </p:extLst>
  </p:cSld>
  <p:clrMapOvr>
    <a:masterClrMapping/>
  </p:clrMapOvr>
  <mc:AlternateContent xmlns:mc="http://schemas.openxmlformats.org/markup-compatibility/2006" xmlns:p14="http://schemas.microsoft.com/office/powerpoint/2010/main">
    <mc:Choice Requires="p14">
      <p:transition p14:dur="300">
        <p:push dir="r"/>
      </p:transition>
    </mc:Choice>
    <mc:Fallback xmlns="">
      <p:transition>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3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3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arn(inVertic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2075</Words>
  <Application>Microsoft Office PowerPoint</Application>
  <PresentationFormat>Trình chiếu Trên màn hình (16:9)</PresentationFormat>
  <Paragraphs>203</Paragraphs>
  <Slides>34</Slides>
  <Notes>8</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34</vt:i4>
      </vt:variant>
    </vt:vector>
  </HeadingPairs>
  <TitlesOfParts>
    <vt:vector size="42" baseType="lpstr">
      <vt:lpstr>Gloria Hallelujah</vt:lpstr>
      <vt:lpstr>Raleway</vt:lpstr>
      <vt:lpstr>Arial</vt:lpstr>
      <vt:lpstr>Cambria</vt:lpstr>
      <vt:lpstr>Calibri</vt:lpstr>
      <vt:lpstr>Raleway Thin</vt:lpstr>
      <vt:lpstr>Times New Roman</vt:lpstr>
      <vt:lpstr>Team Building Class for Elementary by Slidesgo</vt:lpstr>
      <vt:lpstr>Bản trình bày PowerPoint</vt:lpstr>
      <vt:lpstr>\</vt:lpstr>
      <vt:lpstr>Bản trình bày PowerPoint</vt:lpstr>
      <vt:lpstr>II. ỨNG DỤNG HIỂU BIẾT VỀ TẬP TÍNH VÀO THỰC TIỂN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NGÀY HÔM NAY!</dc:title>
  <dc:creator>ASUS</dc:creator>
  <cp:lastModifiedBy>ASUS</cp:lastModifiedBy>
  <cp:revision>112</cp:revision>
  <dcterms:modified xsi:type="dcterms:W3CDTF">2024-03-27T08:04:44Z</dcterms:modified>
</cp:coreProperties>
</file>