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8" r:id="rId2"/>
    <p:sldId id="259" r:id="rId3"/>
    <p:sldId id="260" r:id="rId4"/>
    <p:sldId id="261" r:id="rId5"/>
    <p:sldId id="263" r:id="rId6"/>
    <p:sldId id="264" r:id="rId7"/>
    <p:sldId id="262" r:id="rId8"/>
    <p:sldId id="265" r:id="rId9"/>
    <p:sldId id="266" r:id="rId10"/>
    <p:sldId id="267" r:id="rId11"/>
    <p:sldId id="279" r:id="rId12"/>
    <p:sldId id="302" r:id="rId13"/>
    <p:sldId id="293" r:id="rId14"/>
    <p:sldId id="294" r:id="rId15"/>
    <p:sldId id="295" r:id="rId16"/>
    <p:sldId id="269" r:id="rId17"/>
    <p:sldId id="296" r:id="rId18"/>
    <p:sldId id="281" r:id="rId19"/>
    <p:sldId id="282" r:id="rId20"/>
    <p:sldId id="271" r:id="rId21"/>
    <p:sldId id="303" r:id="rId22"/>
    <p:sldId id="283" r:id="rId23"/>
    <p:sldId id="272" r:id="rId24"/>
    <p:sldId id="273" r:id="rId25"/>
    <p:sldId id="287" r:id="rId26"/>
    <p:sldId id="289" r:id="rId27"/>
    <p:sldId id="274" r:id="rId28"/>
    <p:sldId id="301" r:id="rId29"/>
    <p:sldId id="300" r:id="rId30"/>
    <p:sldId id="297" r:id="rId31"/>
    <p:sldId id="298" r:id="rId32"/>
    <p:sldId id="299" r:id="rId33"/>
    <p:sldId id="2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D15"/>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8" autoAdjust="0"/>
    <p:restoredTop sz="94660"/>
  </p:normalViewPr>
  <p:slideViewPr>
    <p:cSldViewPr snapToGrid="0">
      <p:cViewPr varScale="1">
        <p:scale>
          <a:sx n="64" d="100"/>
          <a:sy n="64" d="100"/>
        </p:scale>
        <p:origin x="119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AE41A-E2DC-4BD5-A43F-0B50944CA20F}" type="datetimeFigureOut">
              <a:rPr lang="vi-VN" smtClean="0"/>
              <a:t>13/01/2025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94328-1035-4020-9D88-5CC77E8EF76A}" type="slidenum">
              <a:rPr lang="vi-VN" smtClean="0"/>
              <a:t>‹#›</a:t>
            </a:fld>
            <a:endParaRPr lang="vi-VN"/>
          </a:p>
        </p:txBody>
      </p:sp>
    </p:spTree>
    <p:extLst>
      <p:ext uri="{BB962C8B-B14F-4D97-AF65-F5344CB8AC3E}">
        <p14:creationId xmlns:p14="http://schemas.microsoft.com/office/powerpoint/2010/main" val="117727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b="1" dirty="0"/>
          </a:p>
        </p:txBody>
      </p:sp>
      <p:sp>
        <p:nvSpPr>
          <p:cNvPr id="4" name="Slide Number Placeholder 3"/>
          <p:cNvSpPr>
            <a:spLocks noGrp="1"/>
          </p:cNvSpPr>
          <p:nvPr>
            <p:ph type="sldNum" sz="quarter" idx="5"/>
          </p:nvPr>
        </p:nvSpPr>
        <p:spPr/>
        <p:txBody>
          <a:bodyPr/>
          <a:lstStyle/>
          <a:p>
            <a:fld id="{57094328-1035-4020-9D88-5CC77E8EF76A}" type="slidenum">
              <a:rPr lang="vi-VN" smtClean="0"/>
              <a:t>10</a:t>
            </a:fld>
            <a:endParaRPr lang="vi-VN"/>
          </a:p>
        </p:txBody>
      </p:sp>
    </p:spTree>
    <p:extLst>
      <p:ext uri="{BB962C8B-B14F-4D97-AF65-F5344CB8AC3E}">
        <p14:creationId xmlns:p14="http://schemas.microsoft.com/office/powerpoint/2010/main" val="10991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dirty="0"/>
              <a:t>Loài là 1 trong các bậc của thế giới sông, ngoài ra </a:t>
            </a:r>
            <a:r>
              <a:rPr lang="vi-VN" b="1" dirty="0" err="1"/>
              <a:t>TGS</a:t>
            </a:r>
            <a:r>
              <a:rPr lang="vi-VN" b="1" dirty="0"/>
              <a:t> còn những bậc phân loại nào…</a:t>
            </a:r>
            <a:r>
              <a:rPr lang="vi-VN" b="1" dirty="0">
                <a:sym typeface="Wingdings" panose="05000000000000000000" pitchFamily="2" charset="2"/>
              </a:rPr>
              <a:t> bài mới</a:t>
            </a:r>
            <a:endParaRPr lang="vi-VN" b="1" dirty="0"/>
          </a:p>
          <a:p>
            <a:endParaRPr lang="vi-VN" dirty="0"/>
          </a:p>
        </p:txBody>
      </p:sp>
      <p:sp>
        <p:nvSpPr>
          <p:cNvPr id="4" name="Slide Number Placeholder 3"/>
          <p:cNvSpPr>
            <a:spLocks noGrp="1"/>
          </p:cNvSpPr>
          <p:nvPr>
            <p:ph type="sldNum" sz="quarter" idx="5"/>
          </p:nvPr>
        </p:nvSpPr>
        <p:spPr/>
        <p:txBody>
          <a:bodyPr/>
          <a:lstStyle/>
          <a:p>
            <a:fld id="{57094328-1035-4020-9D88-5CC77E8EF76A}" type="slidenum">
              <a:rPr lang="vi-VN" smtClean="0"/>
              <a:t>11</a:t>
            </a:fld>
            <a:endParaRPr lang="vi-VN"/>
          </a:p>
        </p:txBody>
      </p:sp>
    </p:spTree>
    <p:extLst>
      <p:ext uri="{BB962C8B-B14F-4D97-AF65-F5344CB8AC3E}">
        <p14:creationId xmlns:p14="http://schemas.microsoft.com/office/powerpoint/2010/main" val="292299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dirty="0">
                <a:solidFill>
                  <a:srgbClr val="4A4A4A"/>
                </a:solidFill>
                <a:effectLst/>
                <a:latin typeface="Muli"/>
              </a:rPr>
              <a:t>Khi vào trong nhà sách, em dễ dàng tìm được quyển sách mình cần trong cửa hàng vì chúng đã được sắp xếp vào từng nhóm khác nhau. Vậy để có thể dễ dàng tìm ra một loài sinh vật trong vô số các loài sinh vật trong tự nhiên, các nhà khoa học đã phân loại thế giới sống như thế nào?</a:t>
            </a:r>
            <a:endParaRPr lang="vi-VN" b="1" dirty="0"/>
          </a:p>
        </p:txBody>
      </p:sp>
      <p:sp>
        <p:nvSpPr>
          <p:cNvPr id="4" name="Slide Number Placeholder 3"/>
          <p:cNvSpPr>
            <a:spLocks noGrp="1"/>
          </p:cNvSpPr>
          <p:nvPr>
            <p:ph type="sldNum" sz="quarter" idx="5"/>
          </p:nvPr>
        </p:nvSpPr>
        <p:spPr/>
        <p:txBody>
          <a:bodyPr/>
          <a:lstStyle/>
          <a:p>
            <a:fld id="{57094328-1035-4020-9D88-5CC77E8EF76A}" type="slidenum">
              <a:rPr lang="vi-VN" smtClean="0"/>
              <a:t>12</a:t>
            </a:fld>
            <a:endParaRPr lang="vi-VN"/>
          </a:p>
        </p:txBody>
      </p:sp>
    </p:spTree>
    <p:extLst>
      <p:ext uri="{BB962C8B-B14F-4D97-AF65-F5344CB8AC3E}">
        <p14:creationId xmlns:p14="http://schemas.microsoft.com/office/powerpoint/2010/main" val="81598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dirty="0">
                <a:solidFill>
                  <a:srgbClr val="4A4A4A"/>
                </a:solidFill>
                <a:effectLst/>
                <a:latin typeface="Muli"/>
              </a:rPr>
              <a:t>Phân loại thế giới sống giúp cho việc xác định tên sinh vật và quan hệ họ hàng giữa các nhóm sinh vật với nhau được thuận lợi.</a:t>
            </a:r>
            <a:endParaRPr lang="vi-VN" b="1" dirty="0"/>
          </a:p>
        </p:txBody>
      </p:sp>
      <p:sp>
        <p:nvSpPr>
          <p:cNvPr id="4" name="Slide Number Placeholder 3"/>
          <p:cNvSpPr>
            <a:spLocks noGrp="1"/>
          </p:cNvSpPr>
          <p:nvPr>
            <p:ph type="sldNum" sz="quarter" idx="5"/>
          </p:nvPr>
        </p:nvSpPr>
        <p:spPr/>
        <p:txBody>
          <a:bodyPr/>
          <a:lstStyle/>
          <a:p>
            <a:fld id="{57094328-1035-4020-9D88-5CC77E8EF76A}" type="slidenum">
              <a:rPr lang="vi-VN" smtClean="0"/>
              <a:t>14</a:t>
            </a:fld>
            <a:endParaRPr lang="vi-VN"/>
          </a:p>
        </p:txBody>
      </p:sp>
    </p:spTree>
    <p:extLst>
      <p:ext uri="{BB962C8B-B14F-4D97-AF65-F5344CB8AC3E}">
        <p14:creationId xmlns:p14="http://schemas.microsoft.com/office/powerpoint/2010/main" val="66578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Cho biết bậc thấp nhất, cao nhất?</a:t>
            </a:r>
          </a:p>
        </p:txBody>
      </p:sp>
      <p:sp>
        <p:nvSpPr>
          <p:cNvPr id="4" name="Slide Number Placeholder 3"/>
          <p:cNvSpPr>
            <a:spLocks noGrp="1"/>
          </p:cNvSpPr>
          <p:nvPr>
            <p:ph type="sldNum" sz="quarter" idx="5"/>
          </p:nvPr>
        </p:nvSpPr>
        <p:spPr/>
        <p:txBody>
          <a:bodyPr/>
          <a:lstStyle/>
          <a:p>
            <a:fld id="{57094328-1035-4020-9D88-5CC77E8EF76A}" type="slidenum">
              <a:rPr lang="vi-VN" smtClean="0"/>
              <a:t>17</a:t>
            </a:fld>
            <a:endParaRPr lang="vi-VN"/>
          </a:p>
        </p:txBody>
      </p:sp>
    </p:spTree>
    <p:extLst>
      <p:ext uri="{BB962C8B-B14F-4D97-AF65-F5344CB8AC3E}">
        <p14:creationId xmlns:p14="http://schemas.microsoft.com/office/powerpoint/2010/main" val="402020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Có mấy cách gọi tên</a:t>
            </a:r>
          </a:p>
        </p:txBody>
      </p:sp>
      <p:sp>
        <p:nvSpPr>
          <p:cNvPr id="4" name="Slide Number Placeholder 3"/>
          <p:cNvSpPr>
            <a:spLocks noGrp="1"/>
          </p:cNvSpPr>
          <p:nvPr>
            <p:ph type="sldNum" sz="quarter" idx="5"/>
          </p:nvPr>
        </p:nvSpPr>
        <p:spPr/>
        <p:txBody>
          <a:bodyPr/>
          <a:lstStyle/>
          <a:p>
            <a:fld id="{57094328-1035-4020-9D88-5CC77E8EF76A}" type="slidenum">
              <a:rPr lang="vi-VN" smtClean="0"/>
              <a:t>21</a:t>
            </a:fld>
            <a:endParaRPr lang="vi-VN"/>
          </a:p>
        </p:txBody>
      </p:sp>
    </p:spTree>
    <p:extLst>
      <p:ext uri="{BB962C8B-B14F-4D97-AF65-F5344CB8AC3E}">
        <p14:creationId xmlns:p14="http://schemas.microsoft.com/office/powerpoint/2010/main" val="193579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094328-1035-4020-9D88-5CC77E8EF76A}" type="slidenum">
              <a:rPr lang="vi-VN" smtClean="0"/>
              <a:t>23</a:t>
            </a:fld>
            <a:endParaRPr lang="vi-VN"/>
          </a:p>
        </p:txBody>
      </p:sp>
    </p:spTree>
    <p:extLst>
      <p:ext uri="{BB962C8B-B14F-4D97-AF65-F5344CB8AC3E}">
        <p14:creationId xmlns:p14="http://schemas.microsoft.com/office/powerpoint/2010/main" val="59208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3683510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74220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3264318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887569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032311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53666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255608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10426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632697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662064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12014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752296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77042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593898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419735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DCEFBB-4DAC-487E-8932-7CC46828D0D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836716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DCEFBB-4DAC-487E-8932-7CC46828D0D3}"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572530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DCEFBB-4DAC-487E-8932-7CC46828D0D3}"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616242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CEFBB-4DAC-487E-8932-7CC46828D0D3}"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112447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CEFBB-4DAC-487E-8932-7CC46828D0D3}"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259348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DCEFBB-4DAC-487E-8932-7CC46828D0D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757897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DCEFBB-4DAC-487E-8932-7CC46828D0D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63200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2038266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119111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410814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8451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84514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344190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3346315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0534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CEFBB-4DAC-487E-8932-7CC46828D0D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E5636-D75D-4069-A351-2C1050F76B32}" type="slidenum">
              <a:rPr lang="en-US" smtClean="0"/>
              <a:t>‹#›</a:t>
            </a:fld>
            <a:endParaRPr lang="en-US"/>
          </a:p>
        </p:txBody>
      </p:sp>
    </p:spTree>
    <p:extLst>
      <p:ext uri="{BB962C8B-B14F-4D97-AF65-F5344CB8AC3E}">
        <p14:creationId xmlns:p14="http://schemas.microsoft.com/office/powerpoint/2010/main" val="1824313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CEFBB-4DAC-487E-8932-7CC46828D0D3}"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E5636-D75D-4069-A351-2C1050F76B32}" type="slidenum">
              <a:rPr lang="en-US" smtClean="0"/>
              <a:t>‹#›</a:t>
            </a:fld>
            <a:endParaRPr lang="en-US"/>
          </a:p>
        </p:txBody>
      </p:sp>
    </p:spTree>
    <p:extLst>
      <p:ext uri="{BB962C8B-B14F-4D97-AF65-F5344CB8AC3E}">
        <p14:creationId xmlns:p14="http://schemas.microsoft.com/office/powerpoint/2010/main" val="246560018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78" r:id="rId4"/>
    <p:sldLayoutId id="2147483677" r:id="rId5"/>
    <p:sldLayoutId id="2147483676" r:id="rId6"/>
    <p:sldLayoutId id="2147483675" r:id="rId7"/>
    <p:sldLayoutId id="2147483674" r:id="rId8"/>
    <p:sldLayoutId id="2147483673" r:id="rId9"/>
    <p:sldLayoutId id="2147483672" r:id="rId10"/>
    <p:sldLayoutId id="2147483671" r:id="rId11"/>
    <p:sldLayoutId id="2147483670" r:id="rId12"/>
    <p:sldLayoutId id="2147483669" r:id="rId13"/>
    <p:sldLayoutId id="2147483668" r:id="rId14"/>
    <p:sldLayoutId id="2147483667" r:id="rId15"/>
    <p:sldLayoutId id="2147483666" r:id="rId16"/>
    <p:sldLayoutId id="2147483664" r:id="rId17"/>
    <p:sldLayoutId id="2147483663" r:id="rId18"/>
    <p:sldLayoutId id="2147483662" r:id="rId19"/>
    <p:sldLayoutId id="2147483661" r:id="rId20"/>
    <p:sldLayoutId id="2147483660" r:id="rId21"/>
    <p:sldLayoutId id="2147483651" r:id="rId22"/>
    <p:sldLayoutId id="2147483652" r:id="rId23"/>
    <p:sldLayoutId id="2147483653" r:id="rId24"/>
    <p:sldLayoutId id="2147483654" r:id="rId25"/>
    <p:sldLayoutId id="2147483655" r:id="rId26"/>
    <p:sldLayoutId id="2147483679" r:id="rId27"/>
    <p:sldLayoutId id="2147483656" r:id="rId28"/>
    <p:sldLayoutId id="2147483657" r:id="rId29"/>
    <p:sldLayoutId id="2147483658" r:id="rId30"/>
    <p:sldLayoutId id="214748365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648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5910166"/>
          </a:xfrm>
          <a:prstGeom prst="rect">
            <a:avLst/>
          </a:prstGeom>
        </p:spPr>
      </p:pic>
      <p:pic>
        <p:nvPicPr>
          <p:cNvPr id="3" name="Picture 2"/>
          <p:cNvPicPr>
            <a:picLocks noChangeAspect="1"/>
          </p:cNvPicPr>
          <p:nvPr/>
        </p:nvPicPr>
        <p:blipFill>
          <a:blip r:embed="rId4"/>
          <a:stretch>
            <a:fillRect/>
          </a:stretch>
        </p:blipFill>
        <p:spPr>
          <a:xfrm>
            <a:off x="0" y="5750169"/>
            <a:ext cx="12191999" cy="933369"/>
          </a:xfrm>
          <a:prstGeom prst="rect">
            <a:avLst/>
          </a:prstGeom>
        </p:spPr>
      </p:pic>
      <p:pic>
        <p:nvPicPr>
          <p:cNvPr id="4" name="Picture 3"/>
          <p:cNvPicPr>
            <a:picLocks noChangeAspect="1"/>
          </p:cNvPicPr>
          <p:nvPr/>
        </p:nvPicPr>
        <p:blipFill>
          <a:blip r:embed="rId5"/>
          <a:stretch>
            <a:fillRect/>
          </a:stretch>
        </p:blipFill>
        <p:spPr>
          <a:xfrm>
            <a:off x="7473463" y="5750169"/>
            <a:ext cx="1230922" cy="917169"/>
          </a:xfrm>
          <a:prstGeom prst="rect">
            <a:avLst/>
          </a:prstGeom>
        </p:spPr>
      </p:pic>
    </p:spTree>
    <p:extLst>
      <p:ext uri="{BB962C8B-B14F-4D97-AF65-F5344CB8AC3E}">
        <p14:creationId xmlns:p14="http://schemas.microsoft.com/office/powerpoint/2010/main" val="3757758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63251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3" name="Group 1062">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64" name="Rectangle 1063">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5" name="Rectangle 1064">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1026" name="Picture 2">
            <a:extLst>
              <a:ext uri="{FF2B5EF4-FFF2-40B4-BE49-F238E27FC236}">
                <a16:creationId xmlns:a16="http://schemas.microsoft.com/office/drawing/2014/main" id="{E4C3E060-3C77-2DF5-1049-B43D8DCD9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42" r="1" b="1"/>
          <a:stretch/>
        </p:blipFill>
        <p:spPr bwMode="auto">
          <a:xfrm>
            <a:off x="122716" y="115738"/>
            <a:ext cx="11938653" cy="661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9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BF0E3-D371-4AF4-B352-E4BF8E3476FA}"/>
              </a:ext>
            </a:extLst>
          </p:cNvPr>
          <p:cNvPicPr>
            <a:picLocks noChangeAspect="1"/>
          </p:cNvPicPr>
          <p:nvPr/>
        </p:nvPicPr>
        <p:blipFill>
          <a:blip r:embed="rId2"/>
          <a:stretch>
            <a:fillRect/>
          </a:stretch>
        </p:blipFill>
        <p:spPr>
          <a:xfrm>
            <a:off x="-7961" y="0"/>
            <a:ext cx="12166600" cy="7417832"/>
          </a:xfrm>
          <a:prstGeom prst="rect">
            <a:avLst/>
          </a:prstGeom>
        </p:spPr>
      </p:pic>
      <p:sp>
        <p:nvSpPr>
          <p:cNvPr id="3" name="TextBox 2">
            <a:extLst>
              <a:ext uri="{FF2B5EF4-FFF2-40B4-BE49-F238E27FC236}">
                <a16:creationId xmlns:a16="http://schemas.microsoft.com/office/drawing/2014/main" id="{BFFFD661-78F4-42D9-A53E-2AC86EEBBB40}"/>
              </a:ext>
            </a:extLst>
          </p:cNvPr>
          <p:cNvSpPr txBox="1"/>
          <p:nvPr/>
        </p:nvSpPr>
        <p:spPr>
          <a:xfrm>
            <a:off x="698500" y="530892"/>
            <a:ext cx="10795000" cy="2077403"/>
          </a:xfrm>
          <a:prstGeom prst="roundRect">
            <a:avLst>
              <a:gd name="adj" fmla="val 50000"/>
            </a:avLst>
          </a:prstGeom>
          <a:solidFill>
            <a:schemeClr val="bg1">
              <a:alpha val="81000"/>
            </a:schemeClr>
          </a:solidFill>
        </p:spPr>
        <p:txBody>
          <a:bodyPr wrap="square" lIns="0" tIns="0" rIns="0" bIns="0" rtlCol="0">
            <a:spAutoFit/>
          </a:bodyPr>
          <a:lstStyle/>
          <a:p>
            <a:pPr algn="ctr"/>
            <a:r>
              <a:rPr lang="en-SG" sz="4800">
                <a:solidFill>
                  <a:schemeClr val="accent6">
                    <a:lumMod val="75000"/>
                  </a:schemeClr>
                </a:solidFill>
                <a:latin typeface="#9Slide03 SFU Futura_05" panose="00000800000000000000" pitchFamily="2" charset="0"/>
              </a:rPr>
              <a:t>CHỦ ĐỀ 8: </a:t>
            </a:r>
          </a:p>
          <a:p>
            <a:pPr algn="ctr"/>
            <a:r>
              <a:rPr lang="en-SG" sz="4800">
                <a:solidFill>
                  <a:schemeClr val="accent6">
                    <a:lumMod val="75000"/>
                  </a:schemeClr>
                </a:solidFill>
                <a:latin typeface="#9Slide03 SFU Futura_05" panose="00000800000000000000" pitchFamily="2" charset="0"/>
              </a:rPr>
              <a:t>ĐA DẠNG THẾ GIỚI SỐNG</a:t>
            </a:r>
          </a:p>
        </p:txBody>
      </p:sp>
      <p:sp>
        <p:nvSpPr>
          <p:cNvPr id="4" name="Rectangle: Rounded Corners 3">
            <a:extLst>
              <a:ext uri="{FF2B5EF4-FFF2-40B4-BE49-F238E27FC236}">
                <a16:creationId xmlns:a16="http://schemas.microsoft.com/office/drawing/2014/main" id="{03B1E336-DF9F-4FB6-8D09-E8E40A7D8693}"/>
              </a:ext>
            </a:extLst>
          </p:cNvPr>
          <p:cNvSpPr/>
          <p:nvPr/>
        </p:nvSpPr>
        <p:spPr>
          <a:xfrm>
            <a:off x="703050" y="3124200"/>
            <a:ext cx="10785901" cy="2210937"/>
          </a:xfrm>
          <a:prstGeom prst="roundRect">
            <a:avLst>
              <a:gd name="adj" fmla="val 9289"/>
            </a:avLst>
          </a:prstGeom>
          <a:solidFill>
            <a:schemeClr val="accent6">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effectLst/>
                <a:latin typeface="Times New Roman" panose="02020603050405020304" pitchFamily="18" charset="0"/>
                <a:ea typeface="Calibri" panose="020F0502020204030204" pitchFamily="34" charset="0"/>
              </a:rPr>
              <a:t>Bài 22: PHÂN LOẠI THẾ GIỚI SỐNG</a:t>
            </a:r>
            <a:endParaRPr lang="en-US" sz="4400">
              <a:solidFill>
                <a:schemeClr val="tx2">
                  <a:lumMod val="50000"/>
                </a:schemeClr>
              </a:solidFill>
            </a:endParaRPr>
          </a:p>
        </p:txBody>
      </p:sp>
    </p:spTree>
    <p:extLst>
      <p:ext uri="{BB962C8B-B14F-4D97-AF65-F5344CB8AC3E}">
        <p14:creationId xmlns:p14="http://schemas.microsoft.com/office/powerpoint/2010/main" val="281707951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CFF68E-E2CD-4CA6-B3E4-2AA7C907F8AD}"/>
              </a:ext>
            </a:extLst>
          </p:cNvPr>
          <p:cNvSpPr txBox="1"/>
          <p:nvPr/>
        </p:nvSpPr>
        <p:spPr>
          <a:xfrm>
            <a:off x="493019" y="2326045"/>
            <a:ext cx="11386831" cy="3497945"/>
          </a:xfrm>
          <a:prstGeom prst="rect">
            <a:avLst/>
          </a:prstGeom>
          <a:noFill/>
          <a:ln w="28575">
            <a:solidFill>
              <a:srgbClr val="7030A0"/>
            </a:solidFill>
            <a:prstDash val="sysDash"/>
          </a:ln>
        </p:spPr>
        <p:txBody>
          <a:bodyPr wrap="square" lIns="0" tIns="0" rIns="0" bIns="0" rtlCol="0">
            <a:spAutoFit/>
          </a:bodyPr>
          <a:lstStyle/>
          <a:p>
            <a:pPr algn="just">
              <a:lnSpc>
                <a:spcPct val="115000"/>
              </a:lnSpc>
              <a:spcBef>
                <a:spcPts val="600"/>
              </a:spcBef>
              <a:spcAft>
                <a:spcPts val="600"/>
              </a:spcAft>
            </a:pPr>
            <a:r>
              <a:rPr lang="en-US" sz="4800" b="1" dirty="0" err="1">
                <a:solidFill>
                  <a:srgbClr val="002060"/>
                </a:solidFill>
                <a:effectLst/>
                <a:latin typeface="Times New Roman" panose="02020603050405020304" pitchFamily="18" charset="0"/>
                <a:ea typeface="Calibri" panose="020F0502020204030204" pitchFamily="34" charset="0"/>
              </a:rPr>
              <a:t>Câu</a:t>
            </a:r>
            <a:r>
              <a:rPr lang="en-US" sz="4800" b="1" dirty="0">
                <a:solidFill>
                  <a:srgbClr val="002060"/>
                </a:solidFill>
                <a:effectLst/>
                <a:latin typeface="Times New Roman" panose="02020603050405020304" pitchFamily="18" charset="0"/>
                <a:ea typeface="Calibri" panose="020F0502020204030204" pitchFamily="34" charset="0"/>
              </a:rPr>
              <a:t> 3: </a:t>
            </a:r>
            <a:r>
              <a:rPr lang="en-US" sz="4800" dirty="0" err="1">
                <a:solidFill>
                  <a:srgbClr val="002060"/>
                </a:solidFill>
                <a:effectLst/>
                <a:latin typeface="Times New Roman" panose="02020603050405020304" pitchFamily="18" charset="0"/>
                <a:ea typeface="Calibri" panose="020F0502020204030204" pitchFamily="34" charset="0"/>
              </a:rPr>
              <a:t>Tại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sao</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cần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phải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phân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loại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thế</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giới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sống</a:t>
            </a:r>
            <a:r>
              <a:rPr lang="en-US" sz="4800" dirty="0">
                <a:solidFill>
                  <a:srgbClr val="002060"/>
                </a:solidFill>
                <a:effectLst/>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4800" b="1" dirty="0" err="1">
                <a:solidFill>
                  <a:srgbClr val="002060"/>
                </a:solidFill>
                <a:effectLst/>
                <a:latin typeface="Times New Roman" panose="02020603050405020304" pitchFamily="18" charset="0"/>
                <a:ea typeface="Calibri" panose="020F0502020204030204" pitchFamily="34" charset="0"/>
              </a:rPr>
              <a:t>Câu</a:t>
            </a:r>
            <a:r>
              <a:rPr lang="en-US" sz="4800" b="1" dirty="0">
                <a:solidFill>
                  <a:srgbClr val="002060"/>
                </a:solidFill>
                <a:effectLst/>
                <a:latin typeface="Times New Roman" panose="02020603050405020304" pitchFamily="18" charset="0"/>
                <a:ea typeface="Calibri" panose="020F0502020204030204" pitchFamily="34" charset="0"/>
              </a:rPr>
              <a:t> 4: </a:t>
            </a:r>
            <a:r>
              <a:rPr lang="en-US" sz="4800" dirty="0" err="1">
                <a:solidFill>
                  <a:srgbClr val="002060"/>
                </a:solidFill>
                <a:effectLst/>
                <a:latin typeface="Times New Roman" panose="02020603050405020304" pitchFamily="18" charset="0"/>
                <a:ea typeface="Calibri" panose="020F0502020204030204" pitchFamily="34" charset="0"/>
              </a:rPr>
              <a:t>Có</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thể</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căn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cứ</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vào</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những</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tiêu</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chí</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nào</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để</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phân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loại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sinh</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vật</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Phân</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loại</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là</a:t>
            </a:r>
            <a:r>
              <a:rPr lang="en-US" sz="4800" dirty="0">
                <a:solidFill>
                  <a:srgbClr val="002060"/>
                </a:solidFill>
                <a:effectLst/>
                <a:latin typeface="Times New Roman" panose="02020603050405020304" pitchFamily="18" charset="0"/>
                <a:ea typeface="Calibri" panose="020F0502020204030204" pitchFamily="34" charset="0"/>
              </a:rPr>
              <a:t> </a:t>
            </a:r>
            <a:r>
              <a:rPr lang="en-US" sz="4800" dirty="0" err="1">
                <a:solidFill>
                  <a:srgbClr val="002060"/>
                </a:solidFill>
                <a:effectLst/>
                <a:latin typeface="Times New Roman" panose="02020603050405020304" pitchFamily="18" charset="0"/>
                <a:ea typeface="Calibri" panose="020F0502020204030204" pitchFamily="34" charset="0"/>
              </a:rPr>
              <a:t>gì</a:t>
            </a:r>
            <a:r>
              <a:rPr lang="en-US" sz="4800" dirty="0">
                <a:solidFill>
                  <a:srgbClr val="002060"/>
                </a:solidFill>
                <a:effectLst/>
                <a:latin typeface="Times New Roman" panose="02020603050405020304" pitchFamily="18" charset="0"/>
                <a:ea typeface="Calibri" panose="020F0502020204030204" pitchFamily="34" charset="0"/>
              </a:rPr>
              <a:t>?</a:t>
            </a:r>
            <a:endParaRPr lang="en-US" sz="4800" dirty="0">
              <a:solidFill>
                <a:srgbClr val="002060"/>
              </a:solidFill>
            </a:endParaRPr>
          </a:p>
        </p:txBody>
      </p:sp>
      <p:pic>
        <p:nvPicPr>
          <p:cNvPr id="4" name="Picture 3">
            <a:extLst>
              <a:ext uri="{FF2B5EF4-FFF2-40B4-BE49-F238E27FC236}">
                <a16:creationId xmlns:a16="http://schemas.microsoft.com/office/drawing/2014/main" id="{33166EF7-A17F-448C-A640-9532BDD4A16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2222">
                        <a14:foregroundMark x1="35833" y1="61389" x2="42500" y2="67500"/>
                        <a14:foregroundMark x1="57778" y1="62778" x2="67500" y2="73611"/>
                        <a14:foregroundMark x1="91111" y1="44444" x2="92222" y2="51667"/>
                      </a14:backgroundRemoval>
                    </a14:imgEffect>
                  </a14:imgLayer>
                </a14:imgProps>
              </a:ext>
            </a:extLst>
          </a:blip>
          <a:srcRect t="20339" b="15254"/>
          <a:stretch/>
        </p:blipFill>
        <p:spPr>
          <a:xfrm>
            <a:off x="0" y="308443"/>
            <a:ext cx="2922214" cy="1882104"/>
          </a:xfrm>
          <a:prstGeom prst="rect">
            <a:avLst/>
          </a:prstGeom>
        </p:spPr>
      </p:pic>
      <p:pic>
        <p:nvPicPr>
          <p:cNvPr id="5" name="Picture 4">
            <a:extLst>
              <a:ext uri="{FF2B5EF4-FFF2-40B4-BE49-F238E27FC236}">
                <a16:creationId xmlns:a16="http://schemas.microsoft.com/office/drawing/2014/main" id="{19A86BED-6380-4D0F-A458-93B0699C532C}"/>
              </a:ext>
            </a:extLst>
          </p:cNvPr>
          <p:cNvPicPr>
            <a:picLocks noChangeAspect="1"/>
          </p:cNvPicPr>
          <p:nvPr/>
        </p:nvPicPr>
        <p:blipFill>
          <a:blip r:embed="rId5"/>
          <a:stretch>
            <a:fillRect/>
          </a:stretch>
        </p:blipFill>
        <p:spPr>
          <a:xfrm>
            <a:off x="-3875157" y="838200"/>
            <a:ext cx="3810330" cy="3810330"/>
          </a:xfrm>
          <a:prstGeom prst="rect">
            <a:avLst/>
          </a:prstGeom>
        </p:spPr>
      </p:pic>
      <p:sp>
        <p:nvSpPr>
          <p:cNvPr id="7" name="Flowchart: Document 6">
            <a:extLst>
              <a:ext uri="{FF2B5EF4-FFF2-40B4-BE49-F238E27FC236}">
                <a16:creationId xmlns:a16="http://schemas.microsoft.com/office/drawing/2014/main" id="{8C090BBB-B92B-4356-AD06-C01D2470E4FD}"/>
              </a:ext>
            </a:extLst>
          </p:cNvPr>
          <p:cNvSpPr/>
          <p:nvPr/>
        </p:nvSpPr>
        <p:spPr>
          <a:xfrm flipV="1">
            <a:off x="0" y="5943600"/>
            <a:ext cx="12192000" cy="2181926"/>
          </a:xfrm>
          <a:prstGeom prst="flowChartDocument">
            <a:avLst/>
          </a:prstGeom>
          <a:solidFill>
            <a:srgbClr val="F2E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0DF31BC-2825-3A97-D8F5-6FEF39A0BD18}"/>
              </a:ext>
            </a:extLst>
          </p:cNvPr>
          <p:cNvSpPr txBox="1"/>
          <p:nvPr/>
        </p:nvSpPr>
        <p:spPr>
          <a:xfrm>
            <a:off x="3366198" y="131939"/>
            <a:ext cx="8651631" cy="1938992"/>
          </a:xfrm>
          <a:prstGeom prst="rect">
            <a:avLst/>
          </a:prstGeom>
          <a:noFill/>
        </p:spPr>
        <p:txBody>
          <a:bodyPr wrap="square" rtlCol="0">
            <a:spAutoFit/>
          </a:bodyPr>
          <a:lstStyle/>
          <a:p>
            <a:r>
              <a:rPr lang="vi-VN" sz="6000" b="1" dirty="0">
                <a:solidFill>
                  <a:srgbClr val="FF0000"/>
                </a:solidFill>
                <a:latin typeface="+mj-lt"/>
              </a:rPr>
              <a:t>1. Sự cần thiết của việc phân loại thế giới sống</a:t>
            </a:r>
          </a:p>
        </p:txBody>
      </p:sp>
    </p:spTree>
    <p:extLst>
      <p:ext uri="{BB962C8B-B14F-4D97-AF65-F5344CB8AC3E}">
        <p14:creationId xmlns:p14="http://schemas.microsoft.com/office/powerpoint/2010/main" val="41507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EE0778-3D9E-4B9E-BB73-13FFDFCEEF96}"/>
              </a:ext>
            </a:extLst>
          </p:cNvPr>
          <p:cNvSpPr txBox="1"/>
          <p:nvPr/>
        </p:nvSpPr>
        <p:spPr>
          <a:xfrm>
            <a:off x="88490" y="5529345"/>
            <a:ext cx="12192000" cy="1007234"/>
          </a:xfrm>
          <a:prstGeom prst="round2DiagRect">
            <a:avLst>
              <a:gd name="adj1" fmla="val 16667"/>
              <a:gd name="adj2" fmla="val 50000"/>
            </a:avLst>
          </a:prstGeom>
          <a:solidFill>
            <a:schemeClr val="accent4">
              <a:lumMod val="75000"/>
            </a:schemeClr>
          </a:solidFill>
        </p:spPr>
        <p:txBody>
          <a:bodyPr wrap="square" lIns="0" tIns="0" rIns="0" bIns="0" rtlCol="0">
            <a:spAutoFit/>
          </a:bodyPr>
          <a:lstStyle/>
          <a:p>
            <a:pPr indent="25400" algn="ctr">
              <a:lnSpc>
                <a:spcPct val="115000"/>
              </a:lnSpc>
              <a:spcBef>
                <a:spcPts val="600"/>
              </a:spcBef>
              <a:spcAft>
                <a:spcPts val="600"/>
              </a:spcAft>
            </a:pPr>
            <a:r>
              <a:rPr lang="en-US" sz="4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 tiêu chí để phân loại sinh vật</a:t>
            </a:r>
          </a:p>
        </p:txBody>
      </p:sp>
      <p:pic>
        <p:nvPicPr>
          <p:cNvPr id="5" name="Picture 4">
            <a:extLst>
              <a:ext uri="{FF2B5EF4-FFF2-40B4-BE49-F238E27FC236}">
                <a16:creationId xmlns:a16="http://schemas.microsoft.com/office/drawing/2014/main" id="{B1F2B0FD-78C9-4028-8870-BD8E1943E7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747973" y="-491081"/>
            <a:ext cx="5521656" cy="3024310"/>
          </a:xfrm>
          <a:prstGeom prst="rect">
            <a:avLst/>
          </a:prstGeom>
          <a:noFill/>
        </p:spPr>
      </p:pic>
      <p:pic>
        <p:nvPicPr>
          <p:cNvPr id="7" name="Picture 6">
            <a:extLst>
              <a:ext uri="{FF2B5EF4-FFF2-40B4-BE49-F238E27FC236}">
                <a16:creationId xmlns:a16="http://schemas.microsoft.com/office/drawing/2014/main" id="{8D1E0269-D5D6-458D-A2A9-C2A0007FE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96" y="185759"/>
            <a:ext cx="3443785" cy="5165678"/>
          </a:xfrm>
          <a:prstGeom prst="rect">
            <a:avLst/>
          </a:prstGeom>
        </p:spPr>
      </p:pic>
      <p:sp>
        <p:nvSpPr>
          <p:cNvPr id="2" name="Rectangle: Rounded Corners 1">
            <a:extLst>
              <a:ext uri="{FF2B5EF4-FFF2-40B4-BE49-F238E27FC236}">
                <a16:creationId xmlns:a16="http://schemas.microsoft.com/office/drawing/2014/main" id="{448CE8E7-FE3E-8AE0-5C1F-794A751FA687}"/>
              </a:ext>
            </a:extLst>
          </p:cNvPr>
          <p:cNvSpPr/>
          <p:nvPr/>
        </p:nvSpPr>
        <p:spPr>
          <a:xfrm>
            <a:off x="2749927" y="1856389"/>
            <a:ext cx="3572215" cy="3672956"/>
          </a:xfrm>
          <a:prstGeom prst="round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3D074288-7557-4D3C-A768-8218084939B8}"/>
              </a:ext>
            </a:extLst>
          </p:cNvPr>
          <p:cNvSpPr txBox="1"/>
          <p:nvPr/>
        </p:nvSpPr>
        <p:spPr>
          <a:xfrm>
            <a:off x="2769363" y="1965895"/>
            <a:ext cx="3657600" cy="3385542"/>
          </a:xfrm>
          <a:prstGeom prst="rect">
            <a:avLst/>
          </a:prstGeom>
          <a:noFill/>
        </p:spPr>
        <p:txBody>
          <a:bodyPr wrap="square" lIns="0" tIns="0" rIns="0" bIns="0" rtlCol="0">
            <a:spAutoFit/>
          </a:bodyPr>
          <a:lstStyle/>
          <a:p>
            <a:pPr algn="ctr"/>
            <a:r>
              <a:rPr lang="en-SG" sz="4400" b="1" dirty="0" err="1">
                <a:solidFill>
                  <a:srgbClr val="FF0000"/>
                </a:solidFill>
                <a:latin typeface="Times New Roman" panose="02020603050405020304" pitchFamily="18" charset="0"/>
                <a:cs typeface="Times New Roman" panose="02020603050405020304" pitchFamily="18" charset="0"/>
              </a:rPr>
              <a:t>Cây</a:t>
            </a:r>
            <a:r>
              <a:rPr lang="en-SG" sz="4400" b="1" dirty="0">
                <a:solidFill>
                  <a:srgbClr val="FF0000"/>
                </a:solidFill>
                <a:latin typeface="Times New Roman" panose="02020603050405020304" pitchFamily="18" charset="0"/>
                <a:cs typeface="Times New Roman" panose="02020603050405020304" pitchFamily="18" charset="0"/>
              </a:rPr>
              <a:t> </a:t>
            </a:r>
            <a:r>
              <a:rPr lang="en-SG" sz="4400" b="1" dirty="0" err="1">
                <a:solidFill>
                  <a:srgbClr val="FF0000"/>
                </a:solidFill>
                <a:latin typeface="Times New Roman" panose="02020603050405020304" pitchFamily="18" charset="0"/>
                <a:cs typeface="Times New Roman" panose="02020603050405020304" pitchFamily="18" charset="0"/>
              </a:rPr>
              <a:t>cà</a:t>
            </a:r>
            <a:r>
              <a:rPr lang="en-SG" sz="4400" b="1" dirty="0">
                <a:solidFill>
                  <a:srgbClr val="FF0000"/>
                </a:solidFill>
                <a:latin typeface="Times New Roman" panose="02020603050405020304" pitchFamily="18" charset="0"/>
                <a:cs typeface="Times New Roman" panose="02020603050405020304" pitchFamily="18" charset="0"/>
              </a:rPr>
              <a:t> </a:t>
            </a:r>
            <a:r>
              <a:rPr lang="en-SG" sz="4400" b="1" dirty="0" err="1">
                <a:solidFill>
                  <a:srgbClr val="FF0000"/>
                </a:solidFill>
                <a:latin typeface="Times New Roman" panose="02020603050405020304" pitchFamily="18" charset="0"/>
                <a:cs typeface="Times New Roman" panose="02020603050405020304" pitchFamily="18" charset="0"/>
              </a:rPr>
              <a:t>chua</a:t>
            </a:r>
            <a:r>
              <a:rPr lang="en-SG" sz="4400" b="1" dirty="0">
                <a:solidFill>
                  <a:srgbClr val="FF0000"/>
                </a:solidFill>
                <a:latin typeface="Times New Roman" panose="02020603050405020304" pitchFamily="18" charset="0"/>
                <a:cs typeface="Times New Roman" panose="02020603050405020304" pitchFamily="18" charset="0"/>
              </a:rPr>
              <a:t> </a:t>
            </a:r>
          </a:p>
          <a:p>
            <a:pPr algn="ctr"/>
            <a:r>
              <a:rPr lang="en-SG" sz="4400" dirty="0" err="1">
                <a:latin typeface="Times New Roman" panose="02020603050405020304" pitchFamily="18" charset="0"/>
                <a:cs typeface="Times New Roman" panose="02020603050405020304" pitchFamily="18" charset="0"/>
              </a:rPr>
              <a:t>Cơ</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thể</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đa</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bào</a:t>
            </a:r>
            <a:r>
              <a:rPr lang="en-SG" sz="4400" dirty="0">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TB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cạn</a:t>
            </a:r>
            <a:r>
              <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6825754-D6C7-4250-3057-D81383FC26CF}"/>
              </a:ext>
            </a:extLst>
          </p:cNvPr>
          <p:cNvSpPr/>
          <p:nvPr/>
        </p:nvSpPr>
        <p:spPr>
          <a:xfrm>
            <a:off x="7688826" y="2041260"/>
            <a:ext cx="4024182" cy="3234812"/>
          </a:xfrm>
          <a:prstGeom prst="round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SG" sz="4000" b="1" dirty="0" err="1">
                <a:solidFill>
                  <a:srgbClr val="FF0000"/>
                </a:solidFill>
                <a:latin typeface="Times New Roman" panose="02020603050405020304" pitchFamily="18" charset="0"/>
                <a:cs typeface="Times New Roman" panose="02020603050405020304" pitchFamily="18" charset="0"/>
              </a:rPr>
              <a:t>Trùng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roi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xanh</a:t>
            </a:r>
            <a:endParaRPr lang="en-SG" sz="4000" b="1" dirty="0">
              <a:solidFill>
                <a:srgbClr val="FF0000"/>
              </a:solidFill>
              <a:latin typeface="Times New Roman" panose="02020603050405020304" pitchFamily="18" charset="0"/>
              <a:cs typeface="Times New Roman" panose="02020603050405020304" pitchFamily="18" charset="0"/>
            </a:endParaRPr>
          </a:p>
          <a:p>
            <a:pPr algn="just"/>
            <a:r>
              <a:rPr lang="en-SG" sz="4000" dirty="0" err="1">
                <a:solidFill>
                  <a:schemeClr val="tx1"/>
                </a:solidFill>
                <a:latin typeface="Times New Roman" panose="02020603050405020304" pitchFamily="18" charset="0"/>
                <a:cs typeface="Times New Roman" panose="02020603050405020304" pitchFamily="18" charset="0"/>
              </a:rPr>
              <a:t>Cơ</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thể</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đơn</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bào</a:t>
            </a:r>
            <a:r>
              <a:rPr lang="en-SG" sz="4000" dirty="0">
                <a:solidFill>
                  <a:schemeClr val="tx1"/>
                </a:solidFill>
                <a:latin typeface="Times New Roman" panose="02020603050405020304" pitchFamily="18" charset="0"/>
                <a:cs typeface="Times New Roman" panose="02020603050405020304" pitchFamily="18" charset="0"/>
              </a:rPr>
              <a:t>, TB </a:t>
            </a:r>
            <a:r>
              <a:rPr lang="en-SG" sz="4000" dirty="0" err="1">
                <a:solidFill>
                  <a:schemeClr val="tx1"/>
                </a:solidFill>
                <a:latin typeface="Times New Roman" panose="02020603050405020304" pitchFamily="18" charset="0"/>
                <a:cs typeface="Times New Roman" panose="02020603050405020304" pitchFamily="18" charset="0"/>
              </a:rPr>
              <a:t>nhân</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sơ</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dị</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dưỡng</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sống</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dưới</a:t>
            </a:r>
            <a:r>
              <a:rPr lang="en-SG" sz="4000" dirty="0">
                <a:solidFill>
                  <a:schemeClr val="tx1"/>
                </a:solidFill>
                <a:latin typeface="Times New Roman" panose="02020603050405020304" pitchFamily="18" charset="0"/>
                <a:cs typeface="Times New Roman" panose="02020603050405020304" pitchFamily="18" charset="0"/>
              </a:rPr>
              <a:t> </a:t>
            </a:r>
            <a:r>
              <a:rPr lang="en-SG" sz="4000" dirty="0" err="1">
                <a:solidFill>
                  <a:schemeClr val="tx1"/>
                </a:solidFill>
                <a:latin typeface="Times New Roman" panose="02020603050405020304" pitchFamily="18" charset="0"/>
                <a:cs typeface="Times New Roman" panose="02020603050405020304" pitchFamily="18" charset="0"/>
              </a:rPr>
              <a:t>nước</a:t>
            </a:r>
            <a:r>
              <a:rPr lang="en-SG" sz="400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269604" y="1786919"/>
            <a:ext cx="9652791" cy="3785652"/>
          </a:xfrm>
          <a:prstGeom prst="rect">
            <a:avLst/>
          </a:prstGeom>
          <a:solidFill>
            <a:schemeClr val="bg1"/>
          </a:solidFill>
          <a:ln>
            <a:solidFill>
              <a:schemeClr val="bg1"/>
            </a:solid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sz="6000" dirty="0">
                <a:cs typeface="Times New Roman" panose="02020603050405020304" pitchFamily="18" charset="0"/>
              </a:rPr>
              <a:t>Quan </a:t>
            </a:r>
            <a:r>
              <a:rPr lang="en-US" sz="6000" dirty="0" err="1">
                <a:cs typeface="Times New Roman" panose="02020603050405020304" pitchFamily="18" charset="0"/>
              </a:rPr>
              <a:t>sát</a:t>
            </a:r>
            <a:r>
              <a:rPr lang="en-US" sz="6000" dirty="0">
                <a:cs typeface="Times New Roman" panose="02020603050405020304" pitchFamily="18" charset="0"/>
              </a:rPr>
              <a:t> H 22.2 , </a:t>
            </a:r>
            <a:r>
              <a:rPr lang="en-US" sz="6000" dirty="0" err="1">
                <a:cs typeface="Times New Roman" panose="02020603050405020304" pitchFamily="18" charset="0"/>
              </a:rPr>
              <a:t>em</a:t>
            </a:r>
            <a:r>
              <a:rPr lang="en-US" sz="6000" dirty="0">
                <a:cs typeface="Times New Roman" panose="02020603050405020304" pitchFamily="18" charset="0"/>
              </a:rPr>
              <a:t> </a:t>
            </a:r>
            <a:r>
              <a:rPr lang="en-US" sz="6000" dirty="0" err="1">
                <a:cs typeface="Times New Roman" panose="02020603050405020304" pitchFamily="18" charset="0"/>
              </a:rPr>
              <a:t>hãy</a:t>
            </a:r>
            <a:r>
              <a:rPr lang="en-US" sz="6000" dirty="0">
                <a:cs typeface="Times New Roman" panose="02020603050405020304" pitchFamily="18" charset="0"/>
              </a:rPr>
              <a:t> </a:t>
            </a:r>
            <a:r>
              <a:rPr lang="en-US" sz="6000" dirty="0" err="1">
                <a:cs typeface="Times New Roman" panose="02020603050405020304" pitchFamily="18" charset="0"/>
              </a:rPr>
              <a:t>kể</a:t>
            </a:r>
            <a:r>
              <a:rPr lang="en-US" sz="6000" dirty="0">
                <a:cs typeface="Times New Roman" panose="02020603050405020304" pitchFamily="18" charset="0"/>
              </a:rPr>
              <a:t> </a:t>
            </a:r>
            <a:r>
              <a:rPr lang="en-US" sz="6000" dirty="0" err="1">
                <a:cs typeface="Times New Roman" panose="02020603050405020304" pitchFamily="18" charset="0"/>
              </a:rPr>
              <a:t>tên</a:t>
            </a:r>
            <a:r>
              <a:rPr lang="en-US" sz="6000" dirty="0">
                <a:cs typeface="Times New Roman" panose="02020603050405020304" pitchFamily="18" charset="0"/>
              </a:rPr>
              <a:t> </a:t>
            </a:r>
            <a:r>
              <a:rPr lang="en-US" sz="6000" dirty="0" err="1">
                <a:cs typeface="Times New Roman" panose="02020603050405020304" pitchFamily="18" charset="0"/>
              </a:rPr>
              <a:t>các</a:t>
            </a:r>
            <a:r>
              <a:rPr lang="en-US" sz="6000" dirty="0">
                <a:cs typeface="Times New Roman" panose="02020603050405020304" pitchFamily="18" charset="0"/>
              </a:rPr>
              <a:t> </a:t>
            </a:r>
            <a:r>
              <a:rPr lang="en-US" sz="6000" dirty="0" err="1">
                <a:cs typeface="Times New Roman" panose="02020603050405020304" pitchFamily="18" charset="0"/>
              </a:rPr>
              <a:t>bậc</a:t>
            </a:r>
            <a:r>
              <a:rPr lang="en-US" sz="6000" dirty="0">
                <a:cs typeface="Times New Roman" panose="02020603050405020304" pitchFamily="18" charset="0"/>
              </a:rPr>
              <a:t> </a:t>
            </a:r>
            <a:r>
              <a:rPr lang="en-US" sz="6000" dirty="0" err="1">
                <a:cs typeface="Times New Roman" panose="02020603050405020304" pitchFamily="18" charset="0"/>
              </a:rPr>
              <a:t>phân</a:t>
            </a:r>
            <a:r>
              <a:rPr lang="en-US" sz="6000" dirty="0">
                <a:cs typeface="Times New Roman" panose="02020603050405020304" pitchFamily="18" charset="0"/>
              </a:rPr>
              <a:t> </a:t>
            </a:r>
            <a:r>
              <a:rPr lang="en-US" sz="6000" dirty="0" err="1">
                <a:cs typeface="Times New Roman" panose="02020603050405020304" pitchFamily="18" charset="0"/>
              </a:rPr>
              <a:t>loại</a:t>
            </a:r>
            <a:r>
              <a:rPr lang="en-US" sz="6000" dirty="0">
                <a:cs typeface="Times New Roman" panose="02020603050405020304" pitchFamily="18" charset="0"/>
              </a:rPr>
              <a:t> </a:t>
            </a:r>
            <a:r>
              <a:rPr lang="en-US" sz="6000" dirty="0" err="1">
                <a:cs typeface="Times New Roman" panose="02020603050405020304" pitchFamily="18" charset="0"/>
              </a:rPr>
              <a:t>sinh</a:t>
            </a:r>
            <a:r>
              <a:rPr lang="en-US" sz="6000" dirty="0">
                <a:cs typeface="Times New Roman" panose="02020603050405020304" pitchFamily="18" charset="0"/>
              </a:rPr>
              <a:t> </a:t>
            </a:r>
            <a:r>
              <a:rPr lang="en-US" sz="6000" dirty="0" err="1">
                <a:cs typeface="Times New Roman" panose="02020603050405020304" pitchFamily="18" charset="0"/>
              </a:rPr>
              <a:t>vật</a:t>
            </a:r>
            <a:r>
              <a:rPr lang="en-US" sz="6000" dirty="0">
                <a:cs typeface="Times New Roman" panose="02020603050405020304" pitchFamily="18" charset="0"/>
              </a:rPr>
              <a:t> </a:t>
            </a:r>
            <a:r>
              <a:rPr lang="en-US" sz="6000" dirty="0" err="1">
                <a:cs typeface="Times New Roman" panose="02020603050405020304" pitchFamily="18" charset="0"/>
              </a:rPr>
              <a:t>theo</a:t>
            </a:r>
            <a:r>
              <a:rPr lang="en-US" sz="6000" dirty="0">
                <a:cs typeface="Times New Roman" panose="02020603050405020304" pitchFamily="18" charset="0"/>
              </a:rPr>
              <a:t> </a:t>
            </a:r>
            <a:r>
              <a:rPr lang="en-US" sz="6000" dirty="0" err="1">
                <a:cs typeface="Times New Roman" panose="02020603050405020304" pitchFamily="18" charset="0"/>
              </a:rPr>
              <a:t>thứ</a:t>
            </a:r>
            <a:r>
              <a:rPr lang="en-US" sz="6000" dirty="0">
                <a:cs typeface="Times New Roman" panose="02020603050405020304" pitchFamily="18" charset="0"/>
              </a:rPr>
              <a:t> </a:t>
            </a:r>
            <a:r>
              <a:rPr lang="en-US" sz="6000" dirty="0" err="1">
                <a:cs typeface="Times New Roman" panose="02020603050405020304" pitchFamily="18" charset="0"/>
              </a:rPr>
              <a:t>tự</a:t>
            </a:r>
            <a:r>
              <a:rPr lang="en-US" sz="6000" dirty="0">
                <a:cs typeface="Times New Roman" panose="02020603050405020304" pitchFamily="18" charset="0"/>
              </a:rPr>
              <a:t> </a:t>
            </a:r>
            <a:r>
              <a:rPr lang="en-US" sz="6000" dirty="0" err="1">
                <a:cs typeface="Times New Roman" panose="02020603050405020304" pitchFamily="18" charset="0"/>
              </a:rPr>
              <a:t>từ</a:t>
            </a:r>
            <a:r>
              <a:rPr lang="en-US" sz="6000" dirty="0">
                <a:cs typeface="Times New Roman" panose="02020603050405020304" pitchFamily="18" charset="0"/>
              </a:rPr>
              <a:t> </a:t>
            </a:r>
            <a:r>
              <a:rPr lang="en-US" sz="6000" dirty="0" err="1">
                <a:cs typeface="Times New Roman" panose="02020603050405020304" pitchFamily="18" charset="0"/>
              </a:rPr>
              <a:t>thấp</a:t>
            </a:r>
            <a:r>
              <a:rPr lang="en-US" sz="6000" dirty="0">
                <a:cs typeface="Times New Roman" panose="02020603050405020304" pitchFamily="18" charset="0"/>
              </a:rPr>
              <a:t> </a:t>
            </a:r>
            <a:r>
              <a:rPr lang="en-US" sz="6000" dirty="0" err="1">
                <a:cs typeface="Times New Roman" panose="02020603050405020304" pitchFamily="18" charset="0"/>
              </a:rPr>
              <a:t>đến</a:t>
            </a:r>
            <a:r>
              <a:rPr lang="en-US" sz="6000" dirty="0">
                <a:cs typeface="Times New Roman" panose="02020603050405020304" pitchFamily="18" charset="0"/>
              </a:rPr>
              <a:t> </a:t>
            </a:r>
            <a:r>
              <a:rPr lang="en-US" sz="6000" dirty="0" err="1">
                <a:cs typeface="Times New Roman" panose="02020603050405020304" pitchFamily="18" charset="0"/>
              </a:rPr>
              <a:t>cao</a:t>
            </a:r>
            <a:r>
              <a:rPr lang="en-US" sz="6000" dirty="0">
                <a:cs typeface="Times New Roman" panose="02020603050405020304" pitchFamily="18" charset="0"/>
              </a:rPr>
              <a:t> </a:t>
            </a:r>
            <a:r>
              <a:rPr lang="en-US" sz="6000" dirty="0" err="1">
                <a:cs typeface="Times New Roman" panose="02020603050405020304" pitchFamily="18" charset="0"/>
              </a:rPr>
              <a:t>trong</a:t>
            </a:r>
            <a:r>
              <a:rPr lang="en-US" sz="6000" dirty="0">
                <a:cs typeface="Times New Roman" panose="02020603050405020304" pitchFamily="18" charset="0"/>
              </a:rPr>
              <a:t> </a:t>
            </a:r>
            <a:r>
              <a:rPr lang="en-US" sz="6000" dirty="0" err="1">
                <a:cs typeface="Times New Roman" panose="02020603050405020304" pitchFamily="18" charset="0"/>
              </a:rPr>
              <a:t>thế</a:t>
            </a:r>
            <a:r>
              <a:rPr lang="en-US" sz="6000" dirty="0">
                <a:cs typeface="Times New Roman" panose="02020603050405020304" pitchFamily="18" charset="0"/>
              </a:rPr>
              <a:t> </a:t>
            </a:r>
            <a:r>
              <a:rPr lang="en-US" sz="6000" dirty="0" err="1">
                <a:cs typeface="Times New Roman" panose="02020603050405020304" pitchFamily="18" charset="0"/>
              </a:rPr>
              <a:t>giới</a:t>
            </a:r>
            <a:r>
              <a:rPr lang="en-US" sz="6000" dirty="0">
                <a:cs typeface="Times New Roman" panose="02020603050405020304" pitchFamily="18" charset="0"/>
              </a:rPr>
              <a:t> </a:t>
            </a:r>
            <a:r>
              <a:rPr lang="en-US" sz="6000" dirty="0" err="1">
                <a:cs typeface="Times New Roman" panose="02020603050405020304" pitchFamily="18" charset="0"/>
              </a:rPr>
              <a:t>sống</a:t>
            </a:r>
            <a:r>
              <a:rPr lang="en-US" sz="6000" dirty="0">
                <a:cs typeface="Times New Roman" panose="02020603050405020304" pitchFamily="18" charset="0"/>
              </a:rPr>
              <a:t>?</a:t>
            </a:r>
            <a:endParaRPr lang="vi-VN" sz="6000" dirty="0">
              <a:cs typeface="Times New Roman" panose="02020603050405020304" pitchFamily="18" charset="0"/>
            </a:endParaRPr>
          </a:p>
        </p:txBody>
      </p:sp>
      <p:sp>
        <p:nvSpPr>
          <p:cNvPr id="9" name="Rectangle 8"/>
          <p:cNvSpPr/>
          <p:nvPr/>
        </p:nvSpPr>
        <p:spPr>
          <a:xfrm>
            <a:off x="1595438" y="6211889"/>
            <a:ext cx="9072562" cy="522287"/>
          </a:xfrm>
          <a:prstGeom prst="rect">
            <a:avLst/>
          </a:prstGeom>
          <a:solidFill>
            <a:schemeClr val="bg1"/>
          </a:solidFill>
          <a:ln>
            <a:solidFill>
              <a:schemeClr val="bg1"/>
            </a:solidFill>
          </a:ln>
        </p:spPr>
        <p:txBody>
          <a:bodyPr>
            <a:spAutoFit/>
          </a:bodyPr>
          <a:lstStyle/>
          <a:p>
            <a:pPr marL="457200" indent="306070" algn="just">
              <a:defRPr/>
            </a:pPr>
            <a:r>
              <a:rPr lang="vi-VN" sz="2800" b="1" dirty="0">
                <a:solidFill>
                  <a:prstClr val="black"/>
                </a:solidFill>
                <a:latin typeface="Times New Roman"/>
                <a:ea typeface="Cardo"/>
              </a:rPr>
              <a:t>Loài →  Chi →  Họ →  Bộ → Lớp → Ngành → Giới</a:t>
            </a:r>
            <a:endParaRPr lang="en-US" sz="2800" b="1" dirty="0">
              <a:solidFill>
                <a:prstClr val="black"/>
              </a:solidFill>
              <a:latin typeface="Times New Roman"/>
              <a:ea typeface="Times New Roman"/>
            </a:endParaRPr>
          </a:p>
        </p:txBody>
      </p:sp>
      <p:sp>
        <p:nvSpPr>
          <p:cNvPr id="2" name="Rectangle 1"/>
          <p:cNvSpPr/>
          <p:nvPr/>
        </p:nvSpPr>
        <p:spPr>
          <a:xfrm>
            <a:off x="2208628" y="6251882"/>
            <a:ext cx="1026941" cy="48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22368" y="6251882"/>
            <a:ext cx="1154210" cy="48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83990" y="6211889"/>
            <a:ext cx="1046797" cy="48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95997" y="6231886"/>
            <a:ext cx="955944" cy="48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37006" y="6251882"/>
            <a:ext cx="1154210" cy="48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85428" y="6291875"/>
            <a:ext cx="1486708" cy="48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212358" y="6271879"/>
            <a:ext cx="1154210" cy="48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B4B519-E86B-1DE1-28EC-D951F5F86934}"/>
              </a:ext>
            </a:extLst>
          </p:cNvPr>
          <p:cNvSpPr txBox="1"/>
          <p:nvPr/>
        </p:nvSpPr>
        <p:spPr>
          <a:xfrm>
            <a:off x="1474840" y="131939"/>
            <a:ext cx="10542990" cy="1015663"/>
          </a:xfrm>
          <a:prstGeom prst="rect">
            <a:avLst/>
          </a:prstGeom>
          <a:noFill/>
        </p:spPr>
        <p:txBody>
          <a:bodyPr wrap="square" rtlCol="0">
            <a:spAutoFit/>
          </a:bodyPr>
          <a:lstStyle/>
          <a:p>
            <a:r>
              <a:rPr lang="vi-VN" sz="6000" b="1" dirty="0">
                <a:solidFill>
                  <a:srgbClr val="FF0000"/>
                </a:solidFill>
                <a:latin typeface="+mj-lt"/>
              </a:rPr>
              <a:t>2. Các bậc phân loại sinh vật</a:t>
            </a:r>
          </a:p>
        </p:txBody>
      </p:sp>
    </p:spTree>
    <p:extLst>
      <p:ext uri="{BB962C8B-B14F-4D97-AF65-F5344CB8AC3E}">
        <p14:creationId xmlns:p14="http://schemas.microsoft.com/office/powerpoint/2010/main" val="403959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AED5-D13E-E150-6156-EC22E7A4E582}"/>
              </a:ext>
            </a:extLst>
          </p:cNvPr>
          <p:cNvSpPr>
            <a:spLocks noGrp="1"/>
          </p:cNvSpPr>
          <p:nvPr>
            <p:ph type="title"/>
          </p:nvPr>
        </p:nvSpPr>
        <p:spPr/>
        <p:txBody>
          <a:bodyPr/>
          <a:lstStyle/>
          <a:p>
            <a:endParaRPr lang="vi-VN"/>
          </a:p>
        </p:txBody>
      </p:sp>
      <p:pic>
        <p:nvPicPr>
          <p:cNvPr id="1026" name="Picture 2">
            <a:extLst>
              <a:ext uri="{FF2B5EF4-FFF2-40B4-BE49-F238E27FC236}">
                <a16:creationId xmlns:a16="http://schemas.microsoft.com/office/drawing/2014/main" id="{9E515783-B24C-3034-72FB-002226E73F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47" y="0"/>
            <a:ext cx="10759729" cy="581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683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26984" y="0"/>
            <a:ext cx="2371429" cy="1609859"/>
          </a:xfrm>
          <a:prstGeom prst="rect">
            <a:avLst/>
          </a:prstGeom>
        </p:spPr>
      </p:pic>
      <p:pic>
        <p:nvPicPr>
          <p:cNvPr id="5" name="Picture 4"/>
          <p:cNvPicPr>
            <a:picLocks noChangeAspect="1"/>
          </p:cNvPicPr>
          <p:nvPr/>
        </p:nvPicPr>
        <p:blipFill>
          <a:blip r:embed="rId3"/>
          <a:stretch>
            <a:fillRect/>
          </a:stretch>
        </p:blipFill>
        <p:spPr>
          <a:xfrm>
            <a:off x="0" y="2253803"/>
            <a:ext cx="5306096" cy="4482246"/>
          </a:xfrm>
          <a:prstGeom prst="rect">
            <a:avLst/>
          </a:prstGeom>
        </p:spPr>
      </p:pic>
      <p:pic>
        <p:nvPicPr>
          <p:cNvPr id="2" name="Picture 1"/>
          <p:cNvPicPr>
            <a:picLocks noChangeAspect="1"/>
          </p:cNvPicPr>
          <p:nvPr/>
        </p:nvPicPr>
        <p:blipFill>
          <a:blip r:embed="rId4"/>
          <a:stretch>
            <a:fillRect/>
          </a:stretch>
        </p:blipFill>
        <p:spPr>
          <a:xfrm>
            <a:off x="5924282" y="1609859"/>
            <a:ext cx="6267718" cy="5126190"/>
          </a:xfrm>
          <a:prstGeom prst="rect">
            <a:avLst/>
          </a:prstGeom>
        </p:spPr>
      </p:pic>
      <p:pic>
        <p:nvPicPr>
          <p:cNvPr id="3" name="Picture 2"/>
          <p:cNvPicPr>
            <a:picLocks noChangeAspect="1"/>
          </p:cNvPicPr>
          <p:nvPr/>
        </p:nvPicPr>
        <p:blipFill>
          <a:blip r:embed="rId5"/>
          <a:stretch>
            <a:fillRect/>
          </a:stretch>
        </p:blipFill>
        <p:spPr>
          <a:xfrm>
            <a:off x="7302321" y="0"/>
            <a:ext cx="2331076" cy="1609859"/>
          </a:xfrm>
          <a:prstGeom prst="rect">
            <a:avLst/>
          </a:prstGeom>
        </p:spPr>
      </p:pic>
      <p:sp>
        <p:nvSpPr>
          <p:cNvPr id="7" name="Rectangle 6"/>
          <p:cNvSpPr/>
          <p:nvPr/>
        </p:nvSpPr>
        <p:spPr>
          <a:xfrm>
            <a:off x="9826580" y="2588654"/>
            <a:ext cx="2365420" cy="566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26580" y="3155523"/>
            <a:ext cx="2365420" cy="514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26580" y="3709515"/>
            <a:ext cx="2365420" cy="566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26580" y="4275585"/>
            <a:ext cx="2365420" cy="553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26580" y="4893169"/>
            <a:ext cx="2365420" cy="850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26580" y="5807569"/>
            <a:ext cx="2365420" cy="850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9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stretch>
            <a:fillRect/>
          </a:stretch>
        </p:blipFill>
        <p:spPr>
          <a:xfrm>
            <a:off x="4636394" y="0"/>
            <a:ext cx="7302323" cy="656822"/>
          </a:xfrm>
          <a:prstGeom prst="rect">
            <a:avLst/>
          </a:prstGeom>
        </p:spPr>
      </p:pic>
      <p:sp>
        <p:nvSpPr>
          <p:cNvPr id="7" name="Rectangle 6"/>
          <p:cNvSpPr/>
          <p:nvPr/>
        </p:nvSpPr>
        <p:spPr>
          <a:xfrm>
            <a:off x="193183" y="3429000"/>
            <a:ext cx="2756079" cy="2962141"/>
          </a:xfrm>
          <a:prstGeom prst="rect">
            <a:avLst/>
          </a:prstGeom>
          <a:solidFill>
            <a:srgbClr val="050D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mj-lt"/>
              </a:rPr>
              <a:t>Hai sinh vật này cùng giới nhưng khác ngành. Sự khác nhau rất lớn về: đặc điểm sinh học, lối sống, môi trường sống...</a:t>
            </a:r>
            <a:endParaRPr lang="en-US" sz="2800" dirty="0">
              <a:solidFill>
                <a:schemeClr val="bg1"/>
              </a:solidFill>
              <a:latin typeface="+mj-lt"/>
            </a:endParaRPr>
          </a:p>
        </p:txBody>
      </p:sp>
    </p:spTree>
    <p:extLst>
      <p:ext uri="{BB962C8B-B14F-4D97-AF65-F5344CB8AC3E}">
        <p14:creationId xmlns:p14="http://schemas.microsoft.com/office/powerpoint/2010/main" val="355891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stretch>
            <a:fillRect/>
          </a:stretch>
        </p:blipFill>
        <p:spPr>
          <a:xfrm>
            <a:off x="10403542" y="1"/>
            <a:ext cx="1788458" cy="984737"/>
          </a:xfrm>
          <a:prstGeom prst="rect">
            <a:avLst/>
          </a:prstGeom>
        </p:spPr>
      </p:pic>
      <p:pic>
        <p:nvPicPr>
          <p:cNvPr id="6" name="Picture 5"/>
          <p:cNvPicPr>
            <a:picLocks noChangeAspect="1"/>
          </p:cNvPicPr>
          <p:nvPr/>
        </p:nvPicPr>
        <p:blipFill>
          <a:blip r:embed="rId4"/>
          <a:stretch>
            <a:fillRect/>
          </a:stretch>
        </p:blipFill>
        <p:spPr>
          <a:xfrm>
            <a:off x="0" y="0"/>
            <a:ext cx="12192000" cy="6596743"/>
          </a:xfrm>
          <a:prstGeom prst="rect">
            <a:avLst/>
          </a:prstGeom>
        </p:spPr>
      </p:pic>
    </p:spTree>
    <p:extLst>
      <p:ext uri="{BB962C8B-B14F-4D97-AF65-F5344CB8AC3E}">
        <p14:creationId xmlns:p14="http://schemas.microsoft.com/office/powerpoint/2010/main" val="219385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478734" y="0"/>
            <a:ext cx="115135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eaLnBrk="0" hangingPunct="0">
              <a:tabLst>
                <a:tab pos="269875" algn="l"/>
              </a:tabLst>
              <a:defRPr>
                <a:solidFill>
                  <a:schemeClr val="tx1"/>
                </a:solidFill>
                <a:latin typeface="Times New Roman" panose="02020603050405020304" pitchFamily="18" charset="0"/>
              </a:defRPr>
            </a:lvl1pPr>
            <a:lvl2pPr marL="742950" indent="-285750" eaLnBrk="0" hangingPunct="0">
              <a:tabLst>
                <a:tab pos="269875" algn="l"/>
              </a:tabLst>
              <a:defRPr>
                <a:solidFill>
                  <a:schemeClr val="tx1"/>
                </a:solidFill>
                <a:latin typeface="Times New Roman" panose="02020603050405020304" pitchFamily="18" charset="0"/>
              </a:defRPr>
            </a:lvl2pPr>
            <a:lvl3pPr marL="1143000" indent="-228600" eaLnBrk="0" hangingPunct="0">
              <a:tabLst>
                <a:tab pos="269875" algn="l"/>
              </a:tabLst>
              <a:defRPr>
                <a:solidFill>
                  <a:schemeClr val="tx1"/>
                </a:solidFill>
                <a:latin typeface="Times New Roman" panose="02020603050405020304" pitchFamily="18" charset="0"/>
              </a:defRPr>
            </a:lvl3pPr>
            <a:lvl4pPr marL="1600200" indent="-228600" eaLnBrk="0" hangingPunct="0">
              <a:tabLst>
                <a:tab pos="269875" algn="l"/>
              </a:tabLst>
              <a:defRPr>
                <a:solidFill>
                  <a:schemeClr val="tx1"/>
                </a:solidFill>
                <a:latin typeface="Times New Roman" panose="02020603050405020304" pitchFamily="18" charset="0"/>
              </a:defRPr>
            </a:lvl4pPr>
            <a:lvl5pPr marL="2057400" indent="-228600" eaLnBrk="0" hangingPunct="0">
              <a:tabLst>
                <a:tab pos="269875" algn="l"/>
              </a:tabLst>
              <a:defRPr>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9pPr>
          </a:lstStyle>
          <a:p>
            <a:pPr algn="just" eaLnBrk="1" hangingPunct="1"/>
            <a:r>
              <a:rPr lang="en-US" sz="4000" b="1" u="sng" dirty="0">
                <a:solidFill>
                  <a:srgbClr val="FF0000"/>
                </a:solidFill>
                <a:cs typeface="Times New Roman" panose="02020603050405020304" pitchFamily="18" charset="0"/>
              </a:rPr>
              <a:t>2</a:t>
            </a:r>
            <a:r>
              <a:rPr lang="vi-VN" sz="4000" b="1" u="sng" dirty="0">
                <a:solidFill>
                  <a:srgbClr val="FF0000"/>
                </a:solidFill>
                <a:cs typeface="Times New Roman" panose="02020603050405020304" pitchFamily="18" charset="0"/>
              </a:rPr>
              <a:t>. CÁC BẬC PHÂN LOẠI SINH VẬT</a:t>
            </a:r>
          </a:p>
        </p:txBody>
      </p:sp>
      <p:sp>
        <p:nvSpPr>
          <p:cNvPr id="2" name="Rectangle 1"/>
          <p:cNvSpPr/>
          <p:nvPr/>
        </p:nvSpPr>
        <p:spPr>
          <a:xfrm>
            <a:off x="279042" y="967961"/>
            <a:ext cx="11244364" cy="4401205"/>
          </a:xfrm>
          <a:prstGeom prst="rect">
            <a:avLst/>
          </a:prstGeom>
        </p:spPr>
        <p:txBody>
          <a:bodyPr wrap="square">
            <a:spAutoFit/>
          </a:bodyPr>
          <a:lstStyle/>
          <a:p>
            <a:pPr algn="just">
              <a:defRPr/>
            </a:pP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Trong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nguyên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tắc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phân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loại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các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bậc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phân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loại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từ</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nhỏ</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đến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lớn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được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sắp</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xếp</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theo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trật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tự</a:t>
            </a:r>
            <a:r>
              <a:rPr lang="en-US" sz="4000" dirty="0">
                <a:solidFill>
                  <a:srgbClr val="0000CC"/>
                </a:solidFill>
                <a:latin typeface="Times New Roman" panose="02020603050405020304" pitchFamily="18" charset="0"/>
                <a:cs typeface="Times New Roman" panose="02020603050405020304" pitchFamily="18" charset="0"/>
              </a:rPr>
              <a:t>:</a:t>
            </a:r>
          </a:p>
          <a:p>
            <a:pPr algn="ctr">
              <a:defRPr/>
            </a:pPr>
            <a:r>
              <a:rPr lang="en-US" sz="4000" b="1" dirty="0" err="1">
                <a:solidFill>
                  <a:srgbClr val="0000CC"/>
                </a:solidFill>
                <a:latin typeface="Times New Roman" panose="02020603050405020304" pitchFamily="18" charset="0"/>
                <a:cs typeface="Times New Roman" panose="02020603050405020304" pitchFamily="18" charset="0"/>
              </a:rPr>
              <a:t>Loài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4000" b="1" dirty="0">
                <a:solidFill>
                  <a:srgbClr val="0000CC"/>
                </a:solidFill>
                <a:latin typeface="Times New Roman" panose="02020603050405020304" pitchFamily="18" charset="0"/>
                <a:cs typeface="Times New Roman" panose="02020603050405020304" pitchFamily="18" charset="0"/>
              </a:rPr>
              <a:t>  chi/ </a:t>
            </a:r>
            <a:r>
              <a:rPr lang="en-US" sz="4000" b="1" dirty="0" err="1">
                <a:solidFill>
                  <a:srgbClr val="0000CC"/>
                </a:solidFill>
                <a:latin typeface="Times New Roman" panose="02020603050405020304" pitchFamily="18" charset="0"/>
                <a:cs typeface="Times New Roman" panose="02020603050405020304" pitchFamily="18" charset="0"/>
              </a:rPr>
              <a:t>giống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bộ</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lớp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ngành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giới</a:t>
            </a:r>
            <a:r>
              <a:rPr lang="en-US" sz="4000" b="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ea typeface="Calibri" pitchFamily="34" charset="0"/>
              <a:cs typeface="Times New Roman" panose="02020603050405020304" pitchFamily="18" charset="0"/>
            </a:endParaRPr>
          </a:p>
          <a:p>
            <a:pPr algn="just">
              <a:defRPr/>
            </a:pPr>
            <a:r>
              <a:rPr lang="en-US" sz="4000" dirty="0" err="1">
                <a:solidFill>
                  <a:srgbClr val="0000CC"/>
                </a:solidFill>
                <a:latin typeface="Times New Roman" panose="02020603050405020304" pitchFamily="18" charset="0"/>
                <a:cs typeface="Times New Roman" panose="02020603050405020304" pitchFamily="18" charset="0"/>
              </a:rPr>
              <a:t>Trong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đó</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loài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bậc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phân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loại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cơ</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bản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bậc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phân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loại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càng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nhỏ</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thì</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sự</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khác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nhau</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giữa</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các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sinh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vật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cùng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bậc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càng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ít</a:t>
            </a:r>
            <a:r>
              <a:rPr lang="en-US" sz="40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6767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C9D5495-4931-9F63-1E2F-1F5F2AD78C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62" r="27282"/>
          <a:stretch/>
        </p:blipFill>
        <p:spPr bwMode="auto">
          <a:xfrm>
            <a:off x="8568363" y="318972"/>
            <a:ext cx="3505650" cy="56781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F8E55E5-EF35-1CD0-9017-7C712268E6A6}"/>
              </a:ext>
            </a:extLst>
          </p:cNvPr>
          <p:cNvPicPr>
            <a:picLocks noChangeAspect="1"/>
          </p:cNvPicPr>
          <p:nvPr/>
        </p:nvPicPr>
        <p:blipFill>
          <a:blip r:embed="rId4"/>
          <a:stretch>
            <a:fillRect/>
          </a:stretch>
        </p:blipFill>
        <p:spPr>
          <a:xfrm>
            <a:off x="246083" y="1935237"/>
            <a:ext cx="8622614" cy="4326770"/>
          </a:xfrm>
          <a:prstGeom prst="rect">
            <a:avLst/>
          </a:prstGeom>
        </p:spPr>
      </p:pic>
      <p:sp>
        <p:nvSpPr>
          <p:cNvPr id="28674" name="Rectangle 4"/>
          <p:cNvSpPr>
            <a:spLocks noChangeArrowheads="1"/>
          </p:cNvSpPr>
          <p:nvPr/>
        </p:nvSpPr>
        <p:spPr bwMode="auto">
          <a:xfrm>
            <a:off x="3001082" y="54090"/>
            <a:ext cx="61898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vi-VN" sz="4000" b="1" u="sng" dirty="0">
                <a:solidFill>
                  <a:srgbClr val="0000FF"/>
                </a:solidFill>
                <a:cs typeface="Times New Roman" panose="02020603050405020304" pitchFamily="18" charset="0"/>
              </a:rPr>
              <a:t>* Tìm hiểu cách gọi tên loài</a:t>
            </a:r>
            <a:endParaRPr lang="en-US" sz="4000" u="sng" dirty="0"/>
          </a:p>
        </p:txBody>
      </p:sp>
    </p:spTree>
    <p:extLst>
      <p:ext uri="{BB962C8B-B14F-4D97-AF65-F5344CB8AC3E}">
        <p14:creationId xmlns:p14="http://schemas.microsoft.com/office/powerpoint/2010/main" val="2438164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581" t="17318" r="2502" b="57976"/>
          <a:stretch/>
        </p:blipFill>
        <p:spPr bwMode="auto">
          <a:xfrm>
            <a:off x="2352367" y="78658"/>
            <a:ext cx="7993626" cy="220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415845" y="2281084"/>
            <a:ext cx="9866671" cy="4093267"/>
          </a:xfrm>
          <a:prstGeom prst="rect">
            <a:avLst/>
          </a:prstGeom>
        </p:spPr>
      </p:pic>
    </p:spTree>
    <p:extLst>
      <p:ext uri="{BB962C8B-B14F-4D97-AF65-F5344CB8AC3E}">
        <p14:creationId xmlns:p14="http://schemas.microsoft.com/office/powerpoint/2010/main" val="869733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7999"/>
          </a:xfrm>
          <a:prstGeom prst="rect">
            <a:avLst/>
          </a:prstGeom>
        </p:spPr>
      </p:pic>
      <p:pic>
        <p:nvPicPr>
          <p:cNvPr id="3" name="Picture 2"/>
          <p:cNvPicPr>
            <a:picLocks noChangeAspect="1"/>
          </p:cNvPicPr>
          <p:nvPr/>
        </p:nvPicPr>
        <p:blipFill>
          <a:blip r:embed="rId4"/>
          <a:stretch>
            <a:fillRect/>
          </a:stretch>
        </p:blipFill>
        <p:spPr>
          <a:xfrm>
            <a:off x="10656531" y="152897"/>
            <a:ext cx="1269305" cy="697109"/>
          </a:xfrm>
          <a:prstGeom prst="rect">
            <a:avLst/>
          </a:prstGeom>
        </p:spPr>
      </p:pic>
    </p:spTree>
    <p:extLst>
      <p:ext uri="{BB962C8B-B14F-4D97-AF65-F5344CB8AC3E}">
        <p14:creationId xmlns:p14="http://schemas.microsoft.com/office/powerpoint/2010/main" val="3702558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954107"/>
          </a:xfrm>
          <a:prstGeom prst="rect">
            <a:avLst/>
          </a:prstGeom>
          <a:solidFill>
            <a:schemeClr val="bg1"/>
          </a:solidFill>
          <a:ln>
            <a:solidFill>
              <a:schemeClr val="bg1"/>
            </a:solidFill>
          </a:ln>
        </p:spPr>
        <p:txBody>
          <a:bodyPr wrap="square">
            <a:spAutoFit/>
          </a:bodyPr>
          <a:lstStyle/>
          <a:p>
            <a:pPr indent="304800" algn="just">
              <a:defRPr/>
            </a:pPr>
            <a:r>
              <a:rPr lang="vi-VN" sz="2800" b="1" dirty="0">
                <a:solidFill>
                  <a:srgbClr val="0000FF"/>
                </a:solidFill>
                <a:latin typeface="+mj-lt"/>
                <a:cs typeface="Times New Roman" pitchFamily="18" charset="0"/>
              </a:rPr>
              <a:t> Luyện tập</a:t>
            </a:r>
            <a:endParaRPr lang="en-US" sz="2800" b="1" dirty="0">
              <a:latin typeface="+mj-lt"/>
              <a:cs typeface="Times New Roman" pitchFamily="18" charset="0"/>
            </a:endParaRPr>
          </a:p>
          <a:p>
            <a:pPr indent="304800" algn="just">
              <a:defRPr/>
            </a:pPr>
            <a:r>
              <a:rPr lang="vi-VN" sz="2800" b="1" dirty="0">
                <a:latin typeface="+mj-lt"/>
                <a:cs typeface="Times New Roman" pitchFamily="18" charset="0"/>
              </a:rPr>
              <a:t>    * Nêu cách gọi tên khoa học của một số loài sau đây, biết:</a:t>
            </a:r>
            <a:endParaRPr lang="en-US" sz="2800" b="1" dirty="0">
              <a:latin typeface="+mj-lt"/>
            </a:endParaRPr>
          </a:p>
        </p:txBody>
      </p:sp>
      <p:sp>
        <p:nvSpPr>
          <p:cNvPr id="8" name="TextBox 7"/>
          <p:cNvSpPr txBox="1"/>
          <p:nvPr/>
        </p:nvSpPr>
        <p:spPr>
          <a:xfrm>
            <a:off x="152400" y="6115297"/>
            <a:ext cx="11887200" cy="516255"/>
          </a:xfrm>
          <a:prstGeom prst="round2SameRect">
            <a:avLst/>
          </a:prstGeom>
          <a:solidFill>
            <a:schemeClr val="accent1">
              <a:lumMod val="20000"/>
              <a:lumOff val="80000"/>
            </a:schemeClr>
          </a:solidFill>
          <a:ln w="38100">
            <a:solidFill>
              <a:srgbClr val="3FAB9B"/>
            </a:solidFill>
          </a:ln>
        </p:spPr>
        <p:txBody>
          <a:bodyPr wrap="square" lIns="0" tIns="0" rIns="0" bIns="0">
            <a:spAutoFit/>
          </a:bodyPr>
          <a:lstStyle/>
          <a:p>
            <a:pPr>
              <a:defRPr/>
            </a:pPr>
            <a:r>
              <a:rPr lang="en-US" sz="3200" b="1" dirty="0" err="1">
                <a:solidFill>
                  <a:srgbClr val="B84F0B"/>
                </a:solidFill>
                <a:latin typeface="Times New Roman" panose="02020603050405020304" pitchFamily="18" charset="0"/>
                <a:cs typeface="Times New Roman" panose="02020603050405020304" pitchFamily="18" charset="0"/>
              </a:rPr>
              <a:t>Tên</a:t>
            </a:r>
            <a:r>
              <a:rPr lang="en-US" sz="3200" b="1" dirty="0">
                <a:solidFill>
                  <a:srgbClr val="B84F0B"/>
                </a:solidFill>
                <a:latin typeface="Times New Roman" panose="02020603050405020304" pitchFamily="18" charset="0"/>
                <a:cs typeface="Times New Roman" panose="02020603050405020304" pitchFamily="18" charset="0"/>
              </a:rPr>
              <a:t> </a:t>
            </a:r>
            <a:r>
              <a:rPr lang="en-US" sz="3200" b="1" dirty="0" err="1">
                <a:solidFill>
                  <a:srgbClr val="B84F0B"/>
                </a:solidFill>
                <a:latin typeface="Times New Roman" panose="02020603050405020304" pitchFamily="18" charset="0"/>
                <a:cs typeface="Times New Roman" panose="02020603050405020304" pitchFamily="18" charset="0"/>
              </a:rPr>
              <a:t>khoa</a:t>
            </a:r>
            <a:r>
              <a:rPr lang="en-US" sz="3200" b="1" dirty="0">
                <a:solidFill>
                  <a:srgbClr val="B84F0B"/>
                </a:solidFill>
                <a:latin typeface="Times New Roman" panose="02020603050405020304" pitchFamily="18" charset="0"/>
                <a:cs typeface="Times New Roman" panose="02020603050405020304" pitchFamily="18" charset="0"/>
              </a:rPr>
              <a:t> </a:t>
            </a:r>
            <a:r>
              <a:rPr lang="en-US" sz="3200" b="1" dirty="0" err="1">
                <a:solidFill>
                  <a:srgbClr val="B84F0B"/>
                </a:solidFill>
                <a:latin typeface="Times New Roman" panose="02020603050405020304" pitchFamily="18" charset="0"/>
                <a:cs typeface="Times New Roman" panose="02020603050405020304" pitchFamily="18" charset="0"/>
              </a:rPr>
              <a:t>học</a:t>
            </a:r>
            <a:r>
              <a:rPr lang="en-US" sz="3200" b="1" dirty="0">
                <a:solidFill>
                  <a:srgbClr val="B84F0B"/>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giống</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loài</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1" y="1065962"/>
            <a:ext cx="9414456" cy="4948472"/>
          </a:xfrm>
          <a:prstGeom prst="rect">
            <a:avLst/>
          </a:prstGeom>
        </p:spPr>
      </p:pic>
      <p:pic>
        <p:nvPicPr>
          <p:cNvPr id="6" name="Picture 5"/>
          <p:cNvPicPr>
            <a:picLocks noChangeAspect="1"/>
          </p:cNvPicPr>
          <p:nvPr/>
        </p:nvPicPr>
        <p:blipFill>
          <a:blip r:embed="rId3"/>
          <a:stretch>
            <a:fillRect/>
          </a:stretch>
        </p:blipFill>
        <p:spPr>
          <a:xfrm>
            <a:off x="9414453" y="1051003"/>
            <a:ext cx="2777543" cy="1093634"/>
          </a:xfrm>
          <a:prstGeom prst="rect">
            <a:avLst/>
          </a:prstGeom>
        </p:spPr>
      </p:pic>
      <p:pic>
        <p:nvPicPr>
          <p:cNvPr id="9" name="Picture 8"/>
          <p:cNvPicPr>
            <a:picLocks noChangeAspect="1"/>
          </p:cNvPicPr>
          <p:nvPr/>
        </p:nvPicPr>
        <p:blipFill>
          <a:blip r:embed="rId4"/>
          <a:stretch>
            <a:fillRect/>
          </a:stretch>
        </p:blipFill>
        <p:spPr>
          <a:xfrm>
            <a:off x="9414453" y="2155343"/>
            <a:ext cx="2777543" cy="804722"/>
          </a:xfrm>
          <a:prstGeom prst="rect">
            <a:avLst/>
          </a:prstGeom>
        </p:spPr>
      </p:pic>
      <p:pic>
        <p:nvPicPr>
          <p:cNvPr id="10" name="Picture 9"/>
          <p:cNvPicPr>
            <a:picLocks noChangeAspect="1"/>
          </p:cNvPicPr>
          <p:nvPr/>
        </p:nvPicPr>
        <p:blipFill>
          <a:blip r:embed="rId5"/>
          <a:stretch>
            <a:fillRect/>
          </a:stretch>
        </p:blipFill>
        <p:spPr>
          <a:xfrm>
            <a:off x="9414451" y="2957600"/>
            <a:ext cx="2777545" cy="1093634"/>
          </a:xfrm>
          <a:prstGeom prst="rect">
            <a:avLst/>
          </a:prstGeom>
        </p:spPr>
      </p:pic>
      <p:pic>
        <p:nvPicPr>
          <p:cNvPr id="11" name="Picture 10"/>
          <p:cNvPicPr>
            <a:picLocks noChangeAspect="1"/>
          </p:cNvPicPr>
          <p:nvPr/>
        </p:nvPicPr>
        <p:blipFill>
          <a:blip r:embed="rId6"/>
          <a:stretch>
            <a:fillRect/>
          </a:stretch>
        </p:blipFill>
        <p:spPr>
          <a:xfrm>
            <a:off x="9414454" y="4081946"/>
            <a:ext cx="2777545" cy="1095361"/>
          </a:xfrm>
          <a:prstGeom prst="rect">
            <a:avLst/>
          </a:prstGeom>
        </p:spPr>
      </p:pic>
      <p:pic>
        <p:nvPicPr>
          <p:cNvPr id="12" name="Picture 11"/>
          <p:cNvPicPr>
            <a:picLocks noChangeAspect="1"/>
          </p:cNvPicPr>
          <p:nvPr/>
        </p:nvPicPr>
        <p:blipFill>
          <a:blip r:embed="rId7"/>
          <a:stretch>
            <a:fillRect/>
          </a:stretch>
        </p:blipFill>
        <p:spPr>
          <a:xfrm>
            <a:off x="9414454" y="5166315"/>
            <a:ext cx="2777544" cy="837127"/>
          </a:xfrm>
          <a:prstGeom prst="rect">
            <a:avLst/>
          </a:prstGeom>
        </p:spPr>
      </p:pic>
      <p:sp>
        <p:nvSpPr>
          <p:cNvPr id="13" name="Rectangle 12"/>
          <p:cNvSpPr>
            <a:spLocks noChangeArrowheads="1"/>
          </p:cNvSpPr>
          <p:nvPr/>
        </p:nvSpPr>
        <p:spPr bwMode="auto">
          <a:xfrm>
            <a:off x="0" y="50451"/>
            <a:ext cx="12192000" cy="954087"/>
          </a:xfrm>
          <a:prstGeom prst="rect">
            <a:avLst/>
          </a:prstGeom>
          <a:solidFill>
            <a:schemeClr val="bg1"/>
          </a:solidFill>
          <a:ln>
            <a:solidFill>
              <a:schemeClr val="bg1"/>
            </a:solid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vi-VN" sz="2800" b="1" i="1" dirty="0">
                <a:solidFill>
                  <a:srgbClr val="000000"/>
                </a:solidFill>
                <a:cs typeface="Times New Roman" panose="02020603050405020304" pitchFamily="18" charset="0"/>
              </a:rPr>
              <a:t> Thông qua các nội dung thảo luận, </a:t>
            </a:r>
            <a:r>
              <a:rPr lang="en-US" sz="2800" b="1" i="1" dirty="0" err="1">
                <a:solidFill>
                  <a:srgbClr val="000000"/>
                </a:solidFill>
                <a:cs typeface="Times New Roman" panose="02020603050405020304" pitchFamily="18" charset="0"/>
              </a:rPr>
              <a:t>các</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em</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hãy</a:t>
            </a:r>
            <a:r>
              <a:rPr lang="vi-VN" sz="2800" b="1" i="1" dirty="0">
                <a:solidFill>
                  <a:srgbClr val="000000"/>
                </a:solidFill>
                <a:cs typeface="Times New Roman" panose="02020603050405020304" pitchFamily="18" charset="0"/>
              </a:rPr>
              <a:t> rút ra kết luận </a:t>
            </a:r>
            <a:r>
              <a:rPr lang="en-US" sz="2800" b="1" i="1" dirty="0" err="1">
                <a:solidFill>
                  <a:srgbClr val="000000"/>
                </a:solidFill>
                <a:cs typeface="Times New Roman" panose="02020603050405020304" pitchFamily="18" charset="0"/>
              </a:rPr>
              <a:t>về</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các</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bậc</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phân</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loại</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sinh</a:t>
            </a:r>
            <a:r>
              <a:rPr lang="en-US" sz="2800" b="1" i="1" dirty="0">
                <a:solidFill>
                  <a:srgbClr val="000000"/>
                </a:solidFill>
                <a:cs typeface="Times New Roman" panose="02020603050405020304" pitchFamily="18" charset="0"/>
              </a:rPr>
              <a:t> </a:t>
            </a:r>
            <a:r>
              <a:rPr lang="en-US" sz="2800" b="1" i="1" dirty="0" err="1">
                <a:solidFill>
                  <a:srgbClr val="000000"/>
                </a:solidFill>
                <a:cs typeface="Times New Roman" panose="02020603050405020304" pitchFamily="18" charset="0"/>
              </a:rPr>
              <a:t>vật</a:t>
            </a:r>
            <a:r>
              <a:rPr lang="en-US" sz="2800" b="1" i="1" dirty="0">
                <a:solidFill>
                  <a:srgbClr val="000000"/>
                </a:solidFill>
                <a:cs typeface="Times New Roman" panose="02020603050405020304" pitchFamily="18" charset="0"/>
              </a:rPr>
              <a:t>?</a:t>
            </a:r>
            <a:endParaRPr lang="en-US" sz="2800" dirty="0">
              <a:solidFill>
                <a:srgbClr val="000000"/>
              </a:solidFill>
            </a:endParaRPr>
          </a:p>
        </p:txBody>
      </p:sp>
    </p:spTree>
    <p:extLst>
      <p:ext uri="{BB962C8B-B14F-4D97-AF65-F5344CB8AC3E}">
        <p14:creationId xmlns:p14="http://schemas.microsoft.com/office/powerpoint/2010/main" val="14292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145" y="0"/>
            <a:ext cx="10849708" cy="584775"/>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BÀI 22: PHÂN LOẠI THẾ GIỚI SỐNG </a:t>
            </a:r>
            <a:endParaRPr lang="en-US" sz="32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0" y="522709"/>
            <a:ext cx="66118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eaLnBrk="0" hangingPunct="0">
              <a:tabLst>
                <a:tab pos="269875" algn="l"/>
              </a:tabLst>
              <a:defRPr>
                <a:solidFill>
                  <a:schemeClr val="tx1"/>
                </a:solidFill>
                <a:latin typeface="Times New Roman" panose="02020603050405020304" pitchFamily="18" charset="0"/>
              </a:defRPr>
            </a:lvl1pPr>
            <a:lvl2pPr marL="742950" indent="-285750" eaLnBrk="0" hangingPunct="0">
              <a:tabLst>
                <a:tab pos="269875" algn="l"/>
              </a:tabLst>
              <a:defRPr>
                <a:solidFill>
                  <a:schemeClr val="tx1"/>
                </a:solidFill>
                <a:latin typeface="Times New Roman" panose="02020603050405020304" pitchFamily="18" charset="0"/>
              </a:defRPr>
            </a:lvl2pPr>
            <a:lvl3pPr marL="1143000" indent="-228600" eaLnBrk="0" hangingPunct="0">
              <a:tabLst>
                <a:tab pos="269875" algn="l"/>
              </a:tabLst>
              <a:defRPr>
                <a:solidFill>
                  <a:schemeClr val="tx1"/>
                </a:solidFill>
                <a:latin typeface="Times New Roman" panose="02020603050405020304" pitchFamily="18" charset="0"/>
              </a:defRPr>
            </a:lvl3pPr>
            <a:lvl4pPr marL="1600200" indent="-228600" eaLnBrk="0" hangingPunct="0">
              <a:tabLst>
                <a:tab pos="269875" algn="l"/>
              </a:tabLst>
              <a:defRPr>
                <a:solidFill>
                  <a:schemeClr val="tx1"/>
                </a:solidFill>
                <a:latin typeface="Times New Roman" panose="02020603050405020304" pitchFamily="18" charset="0"/>
              </a:defRPr>
            </a:lvl4pPr>
            <a:lvl5pPr marL="2057400" indent="-228600" eaLnBrk="0" hangingPunct="0">
              <a:tabLst>
                <a:tab pos="269875" algn="l"/>
              </a:tabLst>
              <a:defRPr>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69875" algn="l"/>
              </a:tabLst>
              <a:defRPr>
                <a:solidFill>
                  <a:schemeClr val="tx1"/>
                </a:solidFill>
                <a:latin typeface="Times New Roman" panose="02020603050405020304" pitchFamily="18" charset="0"/>
              </a:defRPr>
            </a:lvl9pPr>
          </a:lstStyle>
          <a:p>
            <a:pPr algn="just" eaLnBrk="1" hangingPunct="1"/>
            <a:r>
              <a:rPr lang="en-US" sz="2800" b="1" u="sng" dirty="0">
                <a:solidFill>
                  <a:srgbClr val="FF0000"/>
                </a:solidFill>
                <a:cs typeface="Times New Roman" panose="02020603050405020304" pitchFamily="18" charset="0"/>
              </a:rPr>
              <a:t>2</a:t>
            </a:r>
            <a:r>
              <a:rPr lang="vi-VN" sz="2800" b="1" u="sng" dirty="0">
                <a:solidFill>
                  <a:srgbClr val="FF0000"/>
                </a:solidFill>
                <a:cs typeface="Times New Roman" panose="02020603050405020304" pitchFamily="18" charset="0"/>
              </a:rPr>
              <a:t>. CÁC BẬC PHÂN LOẠI SINH VẬT</a:t>
            </a:r>
          </a:p>
        </p:txBody>
      </p:sp>
      <p:sp>
        <p:nvSpPr>
          <p:cNvPr id="2" name="Rectangle 1"/>
          <p:cNvSpPr/>
          <p:nvPr/>
        </p:nvSpPr>
        <p:spPr>
          <a:xfrm>
            <a:off x="139520" y="1096577"/>
            <a:ext cx="11912958" cy="1569660"/>
          </a:xfrm>
          <a:prstGeom prst="rect">
            <a:avLst/>
          </a:prstGeom>
        </p:spPr>
        <p:txBody>
          <a:bodyPr wrap="square">
            <a:spAutoFit/>
          </a:bodyPr>
          <a:lstStyle/>
          <a:p>
            <a:pPr algn="just">
              <a:defRPr/>
            </a:pP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Trong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nguyên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tắc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loại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bậc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loại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từ</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nhỏ</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đến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lớn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được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sắp</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xếp</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theo</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trật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tự</a:t>
            </a:r>
            <a:r>
              <a:rPr lang="en-US" sz="2400" dirty="0">
                <a:solidFill>
                  <a:srgbClr val="0000CC"/>
                </a:solidFill>
                <a:latin typeface="Times New Roman" panose="02020603050405020304" pitchFamily="18" charset="0"/>
                <a:cs typeface="Times New Roman" panose="02020603050405020304" pitchFamily="18" charset="0"/>
              </a:rPr>
              <a:t>:</a:t>
            </a:r>
          </a:p>
          <a:p>
            <a:pPr algn="ctr">
              <a:defRPr/>
            </a:pPr>
            <a:r>
              <a:rPr lang="en-US" sz="2400" b="1" dirty="0" err="1">
                <a:solidFill>
                  <a:srgbClr val="0000CC"/>
                </a:solidFill>
                <a:latin typeface="Times New Roman" panose="02020603050405020304" pitchFamily="18" charset="0"/>
                <a:cs typeface="Times New Roman" panose="02020603050405020304" pitchFamily="18" charset="0"/>
              </a:rPr>
              <a:t>Loài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2400" b="1" dirty="0">
                <a:solidFill>
                  <a:srgbClr val="0000CC"/>
                </a:solidFill>
                <a:latin typeface="Times New Roman" panose="02020603050405020304" pitchFamily="18" charset="0"/>
                <a:cs typeface="Times New Roman" panose="02020603050405020304" pitchFamily="18" charset="0"/>
              </a:rPr>
              <a:t>  chi/ </a:t>
            </a:r>
            <a:r>
              <a:rPr lang="en-US" sz="2400" b="1" dirty="0" err="1">
                <a:solidFill>
                  <a:srgbClr val="0000CC"/>
                </a:solidFill>
                <a:latin typeface="Times New Roman" panose="02020603050405020304" pitchFamily="18" charset="0"/>
                <a:cs typeface="Times New Roman" panose="02020603050405020304" pitchFamily="18" charset="0"/>
              </a:rPr>
              <a:t>giống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họ</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bộ</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lớp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ngành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sym typeface="Symbol" pitchFamily="18" charset="2"/>
              </a:rPr>
              <a: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giới</a:t>
            </a:r>
            <a:r>
              <a:rPr lang="en-US" sz="2400" b="1" dirty="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ea typeface="Calibri" pitchFamily="34" charset="0"/>
              <a:cs typeface="Times New Roman" panose="02020603050405020304" pitchFamily="18" charset="0"/>
            </a:endParaRPr>
          </a:p>
          <a:p>
            <a:pPr algn="just">
              <a:defRPr/>
            </a:pPr>
            <a:r>
              <a:rPr lang="en-US" sz="2400" dirty="0" err="1">
                <a:solidFill>
                  <a:srgbClr val="0000CC"/>
                </a:solidFill>
                <a:latin typeface="Times New Roman" panose="02020603050405020304" pitchFamily="18" charset="0"/>
                <a:cs typeface="Times New Roman" panose="02020603050405020304" pitchFamily="18" charset="0"/>
              </a:rPr>
              <a:t>Trong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đó</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loài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bậc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loại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cơ</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bản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bậc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phân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loại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càng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nhỏ</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thì</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sự</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khác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nhau</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giữa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sinh</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vật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cùng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bậc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càng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ít</a:t>
            </a:r>
            <a:r>
              <a:rPr lang="en-US" sz="2400"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257906" y="2666237"/>
            <a:ext cx="11934093" cy="2246769"/>
          </a:xfrm>
          <a:prstGeom prst="rect">
            <a:avLst/>
          </a:prstGeom>
        </p:spPr>
        <p:txBody>
          <a:bodyPr wrap="square">
            <a:spAutoFit/>
          </a:bodyPr>
          <a:lstStyle/>
          <a:p>
            <a:pPr algn="just">
              <a:defRPr/>
            </a:pP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a:t>
            </a:r>
          </a:p>
          <a:p>
            <a:pPr algn="just">
              <a:defRPr/>
            </a:pPr>
            <a:r>
              <a:rPr lang="en-US" sz="2800" b="1" dirty="0" err="1">
                <a:solidFill>
                  <a:srgbClr val="0000CC"/>
                </a:solidFill>
                <a:latin typeface="Times New Roman" panose="02020603050405020304" pitchFamily="18" charset="0"/>
                <a:cs typeface="Times New Roman" panose="02020603050405020304" pitchFamily="18" charset="0"/>
              </a:rPr>
              <a:t>Tên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phổ</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phổ</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biến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loài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danh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lục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cứu</a:t>
            </a:r>
            <a:r>
              <a:rPr lang="en-US" sz="2800" dirty="0">
                <a:solidFill>
                  <a:srgbClr val="0000CC"/>
                </a:solidFill>
                <a:latin typeface="Times New Roman" panose="02020603050405020304" pitchFamily="18" charset="0"/>
                <a:cs typeface="Times New Roman" panose="02020603050405020304" pitchFamily="18" charset="0"/>
              </a:rPr>
              <a:t>.</a:t>
            </a:r>
          </a:p>
          <a:p>
            <a:pPr algn="just">
              <a:defRPr/>
            </a:pPr>
            <a:r>
              <a:rPr lang="en-US" sz="2800" b="1" dirty="0" err="1">
                <a:solidFill>
                  <a:srgbClr val="0000CC"/>
                </a:solidFill>
                <a:latin typeface="Times New Roman" panose="02020603050405020304" pitchFamily="18" charset="0"/>
                <a:cs typeface="Times New Roman" panose="02020603050405020304" pitchFamily="18" charset="0"/>
              </a:rPr>
              <a:t>Tên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khoa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học</a:t>
            </a:r>
            <a:r>
              <a:rPr lang="en-US" sz="2800" b="1"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loài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theo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chi/</a:t>
            </a:r>
            <a:r>
              <a:rPr lang="en-US" sz="2800" dirty="0" err="1">
                <a:solidFill>
                  <a:srgbClr val="0000CC"/>
                </a:solidFill>
                <a:latin typeface="Times New Roman" panose="02020603050405020304" pitchFamily="18" charset="0"/>
                <a:cs typeface="Times New Roman" panose="02020603050405020304" pitchFamily="18" charset="0"/>
              </a:rPr>
              <a:t>giống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loài</a:t>
            </a:r>
            <a:r>
              <a:rPr lang="en-US" sz="2800" dirty="0">
                <a:solidFill>
                  <a:srgbClr val="0000CC"/>
                </a:solidFill>
                <a:latin typeface="Times New Roman" panose="02020603050405020304" pitchFamily="18" charset="0"/>
                <a:cs typeface="Times New Roman" panose="02020603050405020304" pitchFamily="18" charset="0"/>
              </a:rPr>
              <a:t>.</a:t>
            </a:r>
          </a:p>
          <a:p>
            <a:pPr>
              <a:defRPr/>
            </a:pPr>
            <a:r>
              <a:rPr lang="en-US" sz="2800" b="1" dirty="0" err="1">
                <a:solidFill>
                  <a:srgbClr val="0000CC"/>
                </a:solidFill>
                <a:latin typeface="Times New Roman" panose="02020603050405020304" pitchFamily="18" charset="0"/>
                <a:cs typeface="Times New Roman" panose="02020603050405020304" pitchFamily="18" charset="0"/>
              </a:rPr>
              <a:t>Tên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địa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phương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truyền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thống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người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bản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địa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theo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vùng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miền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gia</a:t>
            </a:r>
            <a:r>
              <a:rPr lang="en-US" sz="2800" dirty="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pic>
        <p:nvPicPr>
          <p:cNvPr id="9" name="Picture 8"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06977" y="292386"/>
            <a:ext cx="1031875" cy="5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717723" y="4562321"/>
            <a:ext cx="10474276" cy="2295679"/>
          </a:xfrm>
          <a:prstGeom prst="rect">
            <a:avLst/>
          </a:prstGeom>
        </p:spPr>
      </p:pic>
    </p:spTree>
    <p:extLst>
      <p:ext uri="{BB962C8B-B14F-4D97-AF65-F5344CB8AC3E}">
        <p14:creationId xmlns:p14="http://schemas.microsoft.com/office/powerpoint/2010/main" val="76766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0" y="289249"/>
            <a:ext cx="11924522" cy="6688325"/>
          </a:xfrm>
          <a:prstGeom prst="rect">
            <a:avLst/>
          </a:prstGeom>
        </p:spPr>
      </p:pic>
      <p:pic>
        <p:nvPicPr>
          <p:cNvPr id="4" name="Picture 3"/>
          <p:cNvPicPr>
            <a:picLocks noChangeAspect="1"/>
          </p:cNvPicPr>
          <p:nvPr/>
        </p:nvPicPr>
        <p:blipFill>
          <a:blip r:embed="rId4"/>
          <a:stretch>
            <a:fillRect/>
          </a:stretch>
        </p:blipFill>
        <p:spPr>
          <a:xfrm>
            <a:off x="1" y="2278966"/>
            <a:ext cx="5190978" cy="786018"/>
          </a:xfrm>
          <a:prstGeom prst="rect">
            <a:avLst/>
          </a:prstGeom>
        </p:spPr>
      </p:pic>
    </p:spTree>
    <p:extLst>
      <p:ext uri="{BB962C8B-B14F-4D97-AF65-F5344CB8AC3E}">
        <p14:creationId xmlns:p14="http://schemas.microsoft.com/office/powerpoint/2010/main" val="244315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8467"/>
            <a:ext cx="12192000" cy="5929533"/>
          </a:xfrm>
          <a:prstGeom prst="rect">
            <a:avLst/>
          </a:prstGeom>
        </p:spPr>
      </p:pic>
      <p:sp>
        <p:nvSpPr>
          <p:cNvPr id="3" name="Rectangle 2"/>
          <p:cNvSpPr/>
          <p:nvPr/>
        </p:nvSpPr>
        <p:spPr>
          <a:xfrm>
            <a:off x="4052396" y="0"/>
            <a:ext cx="2989922" cy="769441"/>
          </a:xfrm>
          <a:prstGeom prst="rect">
            <a:avLst/>
          </a:prstGeom>
          <a:noFill/>
        </p:spPr>
        <p:txBody>
          <a:bodyPr wrap="none" lIns="91440" tIns="45720" rIns="91440" bIns="45720">
            <a:spAutoFit/>
          </a:bodyPr>
          <a:lstStyle/>
          <a:p>
            <a:pPr algn="ctr"/>
            <a:r>
              <a:rPr lang="vi-VN" sz="4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MỞ RỘNG</a:t>
            </a:r>
            <a:endParaRPr lang="en-US" sz="44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6841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FF0B3D-660D-3E4E-8ED0-2AA7B9758E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728" y="76200"/>
            <a:ext cx="2674715" cy="3455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D61611-136F-684D-B03B-20697C0C09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221" y="220408"/>
            <a:ext cx="2148486" cy="2786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B2AE61A-9E53-9DDB-9C56-8B74BC654E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1815" y="220408"/>
            <a:ext cx="2144289" cy="3004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E304A17-2D8A-F47D-0B57-C9719B3564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599" y="3080874"/>
            <a:ext cx="4648201" cy="1731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1AE59CC-948A-5538-C659-0518B2F99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5656" y="4906153"/>
            <a:ext cx="5408744" cy="1731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E0385F-0E13-3CA2-A5F6-5C7045D7EDE9}"/>
              </a:ext>
            </a:extLst>
          </p:cNvPr>
          <p:cNvSpPr txBox="1"/>
          <p:nvPr/>
        </p:nvSpPr>
        <p:spPr>
          <a:xfrm>
            <a:off x="1758348" y="5160264"/>
            <a:ext cx="1600200" cy="1477328"/>
          </a:xfrm>
          <a:prstGeom prst="rect">
            <a:avLst/>
          </a:prstGeom>
          <a:noFill/>
        </p:spPr>
        <p:txBody>
          <a:bodyPr wrap="square" lIns="0" tIns="0" rIns="0" bIns="0" rtlCol="0">
            <a:spAutoFit/>
          </a:bodyPr>
          <a:lstStyle/>
          <a:p>
            <a:pPr algn="l"/>
            <a:r>
              <a:rPr lang="vi-VN" sz="3200" b="1" dirty="0">
                <a:solidFill>
                  <a:srgbClr val="FF0000"/>
                </a:solidFill>
                <a:latin typeface="Times New Roman" panose="02020603050405020304" pitchFamily="18" charset="0"/>
                <a:cs typeface="Times New Roman" panose="02020603050405020304" pitchFamily="18" charset="0"/>
              </a:rPr>
              <a:t>1. Giới khởi sinh</a:t>
            </a:r>
          </a:p>
        </p:txBody>
      </p:sp>
      <p:sp>
        <p:nvSpPr>
          <p:cNvPr id="4" name="TextBox 3">
            <a:extLst>
              <a:ext uri="{FF2B5EF4-FFF2-40B4-BE49-F238E27FC236}">
                <a16:creationId xmlns:a16="http://schemas.microsoft.com/office/drawing/2014/main" id="{413FC0B9-12DA-95F5-4729-964DDBBC1D81}"/>
              </a:ext>
            </a:extLst>
          </p:cNvPr>
          <p:cNvSpPr txBox="1"/>
          <p:nvPr/>
        </p:nvSpPr>
        <p:spPr>
          <a:xfrm>
            <a:off x="467239" y="3500128"/>
            <a:ext cx="1600200" cy="1477328"/>
          </a:xfrm>
          <a:prstGeom prst="rect">
            <a:avLst/>
          </a:prstGeom>
          <a:noFill/>
        </p:spPr>
        <p:txBody>
          <a:bodyPr wrap="square" lIns="0" tIns="0" rIns="0" bIns="0" rtlCol="0">
            <a:spAutoFit/>
          </a:bodyPr>
          <a:lstStyle/>
          <a:p>
            <a:pPr algn="l"/>
            <a:r>
              <a:rPr lang="vi-VN" sz="3200" b="1" dirty="0">
                <a:solidFill>
                  <a:srgbClr val="FF0000"/>
                </a:solidFill>
                <a:latin typeface="Times New Roman" panose="02020603050405020304" pitchFamily="18" charset="0"/>
                <a:cs typeface="Times New Roman" panose="02020603050405020304" pitchFamily="18" charset="0"/>
              </a:rPr>
              <a:t>2. Giới nguyên sinh</a:t>
            </a:r>
          </a:p>
        </p:txBody>
      </p:sp>
      <p:sp>
        <p:nvSpPr>
          <p:cNvPr id="5" name="TextBox 4">
            <a:extLst>
              <a:ext uri="{FF2B5EF4-FFF2-40B4-BE49-F238E27FC236}">
                <a16:creationId xmlns:a16="http://schemas.microsoft.com/office/drawing/2014/main" id="{FBE242EE-1EC0-066D-83C9-86FB341F3BD4}"/>
              </a:ext>
            </a:extLst>
          </p:cNvPr>
          <p:cNvSpPr txBox="1"/>
          <p:nvPr/>
        </p:nvSpPr>
        <p:spPr>
          <a:xfrm>
            <a:off x="193289" y="381000"/>
            <a:ext cx="1066800" cy="1477328"/>
          </a:xfrm>
          <a:prstGeom prst="rect">
            <a:avLst/>
          </a:prstGeom>
          <a:noFill/>
        </p:spPr>
        <p:txBody>
          <a:bodyPr wrap="square" lIns="0" tIns="0" rIns="0" bIns="0" rtlCol="0">
            <a:spAutoFit/>
          </a:bodyPr>
          <a:lstStyle/>
          <a:p>
            <a:pPr algn="l"/>
            <a:r>
              <a:rPr lang="vi-VN" sz="3200" b="1" dirty="0">
                <a:solidFill>
                  <a:srgbClr val="FF0000"/>
                </a:solidFill>
                <a:latin typeface="Times New Roman" panose="02020603050405020304" pitchFamily="18" charset="0"/>
                <a:cs typeface="Times New Roman" panose="02020603050405020304" pitchFamily="18" charset="0"/>
              </a:rPr>
              <a:t>Giới thực vật</a:t>
            </a:r>
          </a:p>
        </p:txBody>
      </p:sp>
      <p:sp>
        <p:nvSpPr>
          <p:cNvPr id="6" name="TextBox 5">
            <a:extLst>
              <a:ext uri="{FF2B5EF4-FFF2-40B4-BE49-F238E27FC236}">
                <a16:creationId xmlns:a16="http://schemas.microsoft.com/office/drawing/2014/main" id="{3179F99F-B727-B36B-CD6A-BC5E90F37438}"/>
              </a:ext>
            </a:extLst>
          </p:cNvPr>
          <p:cNvSpPr txBox="1"/>
          <p:nvPr/>
        </p:nvSpPr>
        <p:spPr>
          <a:xfrm>
            <a:off x="3676459" y="533400"/>
            <a:ext cx="1066800" cy="984885"/>
          </a:xfrm>
          <a:prstGeom prst="rect">
            <a:avLst/>
          </a:prstGeom>
          <a:noFill/>
        </p:spPr>
        <p:txBody>
          <a:bodyPr wrap="square" lIns="0" tIns="0" rIns="0" bIns="0" rtlCol="0">
            <a:spAutoFit/>
          </a:bodyPr>
          <a:lstStyle/>
          <a:p>
            <a:pPr algn="l"/>
            <a:r>
              <a:rPr lang="vi-VN" sz="3200" b="1">
                <a:solidFill>
                  <a:srgbClr val="FF0000"/>
                </a:solidFill>
                <a:latin typeface="Times New Roman" panose="02020603050405020304" pitchFamily="18" charset="0"/>
                <a:cs typeface="Times New Roman" panose="02020603050405020304" pitchFamily="18" charset="0"/>
              </a:rPr>
              <a:t>Giới nấm</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EFB1A40-D795-0B3C-7264-34E0BC02A2E6}"/>
              </a:ext>
            </a:extLst>
          </p:cNvPr>
          <p:cNvSpPr txBox="1"/>
          <p:nvPr/>
        </p:nvSpPr>
        <p:spPr>
          <a:xfrm>
            <a:off x="7086600" y="822252"/>
            <a:ext cx="1066800" cy="1477328"/>
          </a:xfrm>
          <a:prstGeom prst="rect">
            <a:avLst/>
          </a:prstGeom>
          <a:noFill/>
        </p:spPr>
        <p:txBody>
          <a:bodyPr wrap="square" lIns="0" tIns="0" rIns="0" bIns="0" rtlCol="0">
            <a:spAutoFit/>
          </a:bodyPr>
          <a:lstStyle/>
          <a:p>
            <a:pPr algn="l"/>
            <a:r>
              <a:rPr lang="vi-VN" sz="3200" b="1" dirty="0">
                <a:solidFill>
                  <a:srgbClr val="FF0000"/>
                </a:solidFill>
                <a:latin typeface="Times New Roman" panose="02020603050405020304" pitchFamily="18" charset="0"/>
                <a:cs typeface="Times New Roman" panose="02020603050405020304" pitchFamily="18" charset="0"/>
              </a:rPr>
              <a:t>Giới động vật</a:t>
            </a:r>
          </a:p>
        </p:txBody>
      </p:sp>
    </p:spTree>
    <p:extLst>
      <p:ext uri="{BB962C8B-B14F-4D97-AF65-F5344CB8AC3E}">
        <p14:creationId xmlns:p14="http://schemas.microsoft.com/office/powerpoint/2010/main" val="32302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9701633-8DA2-E53F-5E45-3A14C20F8B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44" y="-167268"/>
            <a:ext cx="3969834" cy="39698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8281989-8604-E531-7583-429E74402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705" y="-243839"/>
            <a:ext cx="3969835" cy="3969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E8278B4-8BC8-F7C9-67B9-E5FF4218C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278" y="3635298"/>
            <a:ext cx="3979010" cy="33453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BF76C67-C014-1B50-A39B-CB7D288A0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6884" y="2081443"/>
            <a:ext cx="3015908" cy="3008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7A8408-F634-7AC7-D32B-428AF6EACF0D}"/>
              </a:ext>
            </a:extLst>
          </p:cNvPr>
          <p:cNvSpPr txBox="1"/>
          <p:nvPr/>
        </p:nvSpPr>
        <p:spPr>
          <a:xfrm>
            <a:off x="413951" y="3745638"/>
            <a:ext cx="1945214" cy="584775"/>
          </a:xfrm>
          <a:prstGeom prst="rect">
            <a:avLst/>
          </a:prstGeom>
          <a:noFill/>
        </p:spPr>
        <p:txBody>
          <a:bodyPr wrap="square" rtlCol="0">
            <a:spAutoFit/>
          </a:bodyPr>
          <a:lstStyle/>
          <a:p>
            <a:r>
              <a:rPr lang="vi-VN" sz="3200" dirty="0">
                <a:latin typeface="+mj-lt"/>
              </a:rPr>
              <a:t>Con thỏ</a:t>
            </a:r>
          </a:p>
        </p:txBody>
      </p:sp>
      <p:sp>
        <p:nvSpPr>
          <p:cNvPr id="7" name="TextBox 6">
            <a:extLst>
              <a:ext uri="{FF2B5EF4-FFF2-40B4-BE49-F238E27FC236}">
                <a16:creationId xmlns:a16="http://schemas.microsoft.com/office/drawing/2014/main" id="{2E97BA31-F9E1-84BE-5E28-F2734A1C685C}"/>
              </a:ext>
            </a:extLst>
          </p:cNvPr>
          <p:cNvSpPr txBox="1"/>
          <p:nvPr/>
        </p:nvSpPr>
        <p:spPr>
          <a:xfrm>
            <a:off x="4857135" y="3293192"/>
            <a:ext cx="6096000" cy="584775"/>
          </a:xfrm>
          <a:prstGeom prst="rect">
            <a:avLst/>
          </a:prstGeom>
          <a:noFill/>
        </p:spPr>
        <p:txBody>
          <a:bodyPr wrap="square">
            <a:spAutoFit/>
          </a:bodyPr>
          <a:lstStyle/>
          <a:p>
            <a:r>
              <a:rPr lang="vi-VN" sz="3200" b="0" i="0" dirty="0">
                <a:solidFill>
                  <a:srgbClr val="050D15"/>
                </a:solidFill>
                <a:effectLst/>
                <a:latin typeface="+mj-lt"/>
              </a:rPr>
              <a:t>Cây hoa sen</a:t>
            </a:r>
            <a:endParaRPr lang="vi-VN" sz="3200" dirty="0">
              <a:solidFill>
                <a:srgbClr val="050D15"/>
              </a:solidFill>
              <a:latin typeface="+mj-lt"/>
            </a:endParaRPr>
          </a:p>
        </p:txBody>
      </p:sp>
      <p:sp>
        <p:nvSpPr>
          <p:cNvPr id="9" name="TextBox 8">
            <a:extLst>
              <a:ext uri="{FF2B5EF4-FFF2-40B4-BE49-F238E27FC236}">
                <a16:creationId xmlns:a16="http://schemas.microsoft.com/office/drawing/2014/main" id="{EBB038BD-0C66-047D-CF27-EB74F9FFF63C}"/>
              </a:ext>
            </a:extLst>
          </p:cNvPr>
          <p:cNvSpPr txBox="1"/>
          <p:nvPr/>
        </p:nvSpPr>
        <p:spPr>
          <a:xfrm>
            <a:off x="1661328" y="5924970"/>
            <a:ext cx="6096000" cy="584775"/>
          </a:xfrm>
          <a:prstGeom prst="rect">
            <a:avLst/>
          </a:prstGeom>
          <a:noFill/>
        </p:spPr>
        <p:txBody>
          <a:bodyPr wrap="square">
            <a:spAutoFit/>
          </a:bodyPr>
          <a:lstStyle/>
          <a:p>
            <a:r>
              <a:rPr lang="vi-VN" sz="3200" b="0" i="0" dirty="0">
                <a:solidFill>
                  <a:srgbClr val="050D15"/>
                </a:solidFill>
                <a:effectLst/>
                <a:latin typeface="+mj-lt"/>
              </a:rPr>
              <a:t>Con cá rô phi</a:t>
            </a:r>
            <a:endParaRPr lang="vi-VN" sz="3200" dirty="0">
              <a:solidFill>
                <a:srgbClr val="050D15"/>
              </a:solidFill>
              <a:latin typeface="+mj-lt"/>
            </a:endParaRPr>
          </a:p>
        </p:txBody>
      </p:sp>
      <p:sp>
        <p:nvSpPr>
          <p:cNvPr id="11" name="TextBox 10">
            <a:extLst>
              <a:ext uri="{FF2B5EF4-FFF2-40B4-BE49-F238E27FC236}">
                <a16:creationId xmlns:a16="http://schemas.microsoft.com/office/drawing/2014/main" id="{884B6BB5-828C-003F-BE20-A5B11FD189A7}"/>
              </a:ext>
            </a:extLst>
          </p:cNvPr>
          <p:cNvSpPr txBox="1"/>
          <p:nvPr/>
        </p:nvSpPr>
        <p:spPr>
          <a:xfrm>
            <a:off x="8693915" y="5110813"/>
            <a:ext cx="6096000" cy="584775"/>
          </a:xfrm>
          <a:prstGeom prst="rect">
            <a:avLst/>
          </a:prstGeom>
          <a:noFill/>
        </p:spPr>
        <p:txBody>
          <a:bodyPr wrap="square">
            <a:spAutoFit/>
          </a:bodyPr>
          <a:lstStyle/>
          <a:p>
            <a:r>
              <a:rPr lang="vi-VN" sz="3200" b="0" i="0" dirty="0">
                <a:solidFill>
                  <a:srgbClr val="050D15"/>
                </a:solidFill>
                <a:effectLst/>
                <a:latin typeface="+mj-lt"/>
              </a:rPr>
              <a:t>Con chim bồ câu</a:t>
            </a:r>
            <a:endParaRPr lang="vi-VN" sz="3200" dirty="0">
              <a:solidFill>
                <a:srgbClr val="050D15"/>
              </a:solidFill>
              <a:latin typeface="+mj-lt"/>
            </a:endParaRPr>
          </a:p>
        </p:txBody>
      </p:sp>
    </p:spTree>
    <p:extLst>
      <p:ext uri="{BB962C8B-B14F-4D97-AF65-F5344CB8AC3E}">
        <p14:creationId xmlns:p14="http://schemas.microsoft.com/office/powerpoint/2010/main" val="3858089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738489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2FB4B-97E9-4FB8-AF05-1CD66AFB2673}"/>
              </a:ext>
            </a:extLst>
          </p:cNvPr>
          <p:cNvPicPr>
            <a:picLocks noChangeAspect="1"/>
          </p:cNvPicPr>
          <p:nvPr/>
        </p:nvPicPr>
        <p:blipFill rotWithShape="1">
          <a:blip r:embed="rId2"/>
          <a:srcRect t="10559" b="2982"/>
          <a:stretch/>
        </p:blipFill>
        <p:spPr>
          <a:xfrm>
            <a:off x="-76200" y="0"/>
            <a:ext cx="12268200" cy="6858000"/>
          </a:xfrm>
          <a:prstGeom prst="rect">
            <a:avLst/>
          </a:prstGeom>
        </p:spPr>
      </p:pic>
      <p:sp>
        <p:nvSpPr>
          <p:cNvPr id="4" name="TextBox 3">
            <a:extLst>
              <a:ext uri="{FF2B5EF4-FFF2-40B4-BE49-F238E27FC236}">
                <a16:creationId xmlns:a16="http://schemas.microsoft.com/office/drawing/2014/main" id="{8EA78E14-D22B-4DCE-9F6E-6B4D77017731}"/>
              </a:ext>
            </a:extLst>
          </p:cNvPr>
          <p:cNvSpPr txBox="1"/>
          <p:nvPr/>
        </p:nvSpPr>
        <p:spPr>
          <a:xfrm>
            <a:off x="764275" y="415395"/>
            <a:ext cx="7008125" cy="1653530"/>
          </a:xfrm>
          <a:prstGeom prst="rect">
            <a:avLst/>
          </a:prstGeom>
          <a:noFill/>
        </p:spPr>
        <p:txBody>
          <a:bodyPr wrap="square" lIns="0" tIns="0" rIns="0" bIns="0" rtlCol="0">
            <a:spAutoFit/>
          </a:bodyPr>
          <a:lstStyle/>
          <a:p>
            <a:pPr algn="just">
              <a:lnSpc>
                <a:spcPct val="115000"/>
              </a:lnSpc>
              <a:spcBef>
                <a:spcPts val="600"/>
              </a:spcBef>
              <a:spcAft>
                <a:spcPts val="600"/>
              </a:spcAft>
            </a:pPr>
            <a:r>
              <a:rPr lang="en-US" sz="3200" b="1">
                <a:solidFill>
                  <a:schemeClr val="accent6">
                    <a:lumMod val="75000"/>
                  </a:schemeClr>
                </a:solidFill>
                <a:effectLst/>
                <a:latin typeface="Times New Roman" panose="02020603050405020304" pitchFamily="18" charset="0"/>
                <a:ea typeface="Calibri" panose="020F0502020204030204" pitchFamily="34" charset="0"/>
              </a:rPr>
              <a:t>Câu 1.</a:t>
            </a:r>
            <a:r>
              <a:rPr lang="en-US" sz="3200">
                <a:solidFill>
                  <a:schemeClr val="accent6">
                    <a:lumMod val="75000"/>
                  </a:schemeClr>
                </a:solidFill>
                <a:effectLst/>
                <a:latin typeface="Times New Roman" panose="02020603050405020304" pitchFamily="18" charset="0"/>
                <a:ea typeface="Calibri" panose="020F0502020204030204" pitchFamily="34" charset="0"/>
              </a:rPr>
              <a:t> Thế giới sinh vật được phân loại thành các bậc phân loại từ nhỏ đến lớn theo trật tự:</a:t>
            </a:r>
          </a:p>
        </p:txBody>
      </p:sp>
      <p:sp>
        <p:nvSpPr>
          <p:cNvPr id="5" name="Rectangle: Rounded Corners 4">
            <a:extLst>
              <a:ext uri="{FF2B5EF4-FFF2-40B4-BE49-F238E27FC236}">
                <a16:creationId xmlns:a16="http://schemas.microsoft.com/office/drawing/2014/main" id="{3BCDDB60-ECA7-4630-AE4E-EA42163AC032}"/>
              </a:ext>
            </a:extLst>
          </p:cNvPr>
          <p:cNvSpPr/>
          <p:nvPr/>
        </p:nvSpPr>
        <p:spPr>
          <a:xfrm>
            <a:off x="1295400" y="2282979"/>
            <a:ext cx="6729484" cy="882555"/>
          </a:xfrm>
          <a:prstGeom prst="roundRect">
            <a:avLst/>
          </a:prstGeom>
          <a:solidFill>
            <a:srgbClr val="025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effectLst/>
                <a:latin typeface="Times New Roman" panose="02020603050405020304" pitchFamily="18" charset="0"/>
                <a:ea typeface="Calibri" panose="020F0502020204030204" pitchFamily="34" charset="0"/>
              </a:rPr>
              <a:t>loài – chi – họ – bộ – lớp – ngành – giới.</a:t>
            </a:r>
            <a:endParaRPr lang="en-US" sz="2800">
              <a:solidFill>
                <a:schemeClr val="bg1"/>
              </a:solidFill>
            </a:endParaRPr>
          </a:p>
        </p:txBody>
      </p:sp>
      <p:pic>
        <p:nvPicPr>
          <p:cNvPr id="6" name="Picture 5">
            <a:extLst>
              <a:ext uri="{FF2B5EF4-FFF2-40B4-BE49-F238E27FC236}">
                <a16:creationId xmlns:a16="http://schemas.microsoft.com/office/drawing/2014/main" id="{7D3DFC5A-36EB-49B4-A475-EC54DDFB192D}"/>
              </a:ext>
            </a:extLst>
          </p:cNvPr>
          <p:cNvPicPr>
            <a:picLocks noChangeAspect="1"/>
          </p:cNvPicPr>
          <p:nvPr/>
        </p:nvPicPr>
        <p:blipFill>
          <a:blip r:embed="rId3"/>
          <a:stretch>
            <a:fillRect/>
          </a:stretch>
        </p:blipFill>
        <p:spPr>
          <a:xfrm>
            <a:off x="-4191000" y="914400"/>
            <a:ext cx="3810000" cy="3810000"/>
          </a:xfrm>
          <a:prstGeom prst="rect">
            <a:avLst/>
          </a:prstGeom>
        </p:spPr>
      </p:pic>
      <p:sp>
        <p:nvSpPr>
          <p:cNvPr id="7" name="Rectangle: Rounded Corners 6">
            <a:extLst>
              <a:ext uri="{FF2B5EF4-FFF2-40B4-BE49-F238E27FC236}">
                <a16:creationId xmlns:a16="http://schemas.microsoft.com/office/drawing/2014/main" id="{969F5A5E-D464-4E80-B8CE-EFBC9A722891}"/>
              </a:ext>
            </a:extLst>
          </p:cNvPr>
          <p:cNvSpPr/>
          <p:nvPr/>
        </p:nvSpPr>
        <p:spPr>
          <a:xfrm>
            <a:off x="1309048" y="3438565"/>
            <a:ext cx="6729484" cy="882555"/>
          </a:xfrm>
          <a:prstGeom prst="roundRect">
            <a:avLst/>
          </a:prstGeom>
          <a:solidFill>
            <a:srgbClr val="7B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sz="2800">
                <a:solidFill>
                  <a:schemeClr val="tx2">
                    <a:lumMod val="50000"/>
                  </a:schemeClr>
                </a:solidFill>
                <a:effectLst/>
                <a:latin typeface="Times New Roman" panose="02020603050405020304" pitchFamily="18" charset="0"/>
                <a:ea typeface="Calibri" panose="020F0502020204030204" pitchFamily="34" charset="0"/>
              </a:rPr>
              <a:t>loài – họ – chi– bộ – lớp – ngành – giới.</a:t>
            </a:r>
          </a:p>
        </p:txBody>
      </p:sp>
      <p:sp>
        <p:nvSpPr>
          <p:cNvPr id="8" name="Rectangle: Rounded Corners 7">
            <a:extLst>
              <a:ext uri="{FF2B5EF4-FFF2-40B4-BE49-F238E27FC236}">
                <a16:creationId xmlns:a16="http://schemas.microsoft.com/office/drawing/2014/main" id="{2F881759-967D-4819-9CF9-B5C7EA6114CC}"/>
              </a:ext>
            </a:extLst>
          </p:cNvPr>
          <p:cNvSpPr/>
          <p:nvPr/>
        </p:nvSpPr>
        <p:spPr>
          <a:xfrm>
            <a:off x="1309048" y="4605804"/>
            <a:ext cx="6729484" cy="882555"/>
          </a:xfrm>
          <a:prstGeom prst="roundRect">
            <a:avLst/>
          </a:prstGeom>
          <a:solidFill>
            <a:srgbClr val="F9E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Times New Roman" panose="02020603050405020304" pitchFamily="18" charset="0"/>
                <a:ea typeface="Calibri" panose="020F0502020204030204" pitchFamily="34" charset="0"/>
              </a:rPr>
              <a:t>giới – ngành – bộ – lớp – họ – chi – loài.</a:t>
            </a:r>
            <a:endParaRPr lang="en-US" sz="2800">
              <a:solidFill>
                <a:schemeClr val="tx1"/>
              </a:solidFill>
            </a:endParaRPr>
          </a:p>
        </p:txBody>
      </p:sp>
      <p:sp>
        <p:nvSpPr>
          <p:cNvPr id="9" name="Rectangle: Rounded Corners 8">
            <a:extLst>
              <a:ext uri="{FF2B5EF4-FFF2-40B4-BE49-F238E27FC236}">
                <a16:creationId xmlns:a16="http://schemas.microsoft.com/office/drawing/2014/main" id="{64AEE82A-7740-4994-83E1-9D0B7EC81655}"/>
              </a:ext>
            </a:extLst>
          </p:cNvPr>
          <p:cNvSpPr/>
          <p:nvPr/>
        </p:nvSpPr>
        <p:spPr>
          <a:xfrm>
            <a:off x="1322696" y="5761390"/>
            <a:ext cx="6729484" cy="882555"/>
          </a:xfrm>
          <a:prstGeom prst="roundRect">
            <a:avLst/>
          </a:prstGeom>
          <a:solidFill>
            <a:srgbClr val="D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600"/>
              </a:spcAft>
            </a:pPr>
            <a:r>
              <a:rPr lang="en-US" sz="2800">
                <a:solidFill>
                  <a:schemeClr val="tx2">
                    <a:lumMod val="50000"/>
                  </a:schemeClr>
                </a:solidFill>
                <a:effectLst/>
                <a:latin typeface="Times New Roman" panose="02020603050405020304" pitchFamily="18" charset="0"/>
                <a:ea typeface="Calibri" panose="020F0502020204030204" pitchFamily="34" charset="0"/>
              </a:rPr>
              <a:t>giới – họ – lớp  –  ngành  – bộ  – chi – loài.</a:t>
            </a:r>
          </a:p>
        </p:txBody>
      </p:sp>
      <p:sp>
        <p:nvSpPr>
          <p:cNvPr id="10" name="Oval 9">
            <a:extLst>
              <a:ext uri="{FF2B5EF4-FFF2-40B4-BE49-F238E27FC236}">
                <a16:creationId xmlns:a16="http://schemas.microsoft.com/office/drawing/2014/main" id="{B705D4C6-D890-4405-9D71-6309D9888216}"/>
              </a:ext>
            </a:extLst>
          </p:cNvPr>
          <p:cNvSpPr/>
          <p:nvPr/>
        </p:nvSpPr>
        <p:spPr>
          <a:xfrm>
            <a:off x="217796" y="2306863"/>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A</a:t>
            </a:r>
            <a:endParaRPr lang="en-US" sz="4400">
              <a:solidFill>
                <a:schemeClr val="tx1"/>
              </a:solidFill>
            </a:endParaRPr>
          </a:p>
        </p:txBody>
      </p:sp>
      <p:sp>
        <p:nvSpPr>
          <p:cNvPr id="11" name="Oval 10">
            <a:extLst>
              <a:ext uri="{FF2B5EF4-FFF2-40B4-BE49-F238E27FC236}">
                <a16:creationId xmlns:a16="http://schemas.microsoft.com/office/drawing/2014/main" id="{3F179DA2-1CDF-487B-8453-60AE8C07AE83}"/>
              </a:ext>
            </a:extLst>
          </p:cNvPr>
          <p:cNvSpPr/>
          <p:nvPr/>
        </p:nvSpPr>
        <p:spPr>
          <a:xfrm>
            <a:off x="166048" y="342900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B</a:t>
            </a:r>
            <a:endParaRPr lang="en-US" sz="4400">
              <a:solidFill>
                <a:schemeClr val="tx1"/>
              </a:solidFill>
            </a:endParaRPr>
          </a:p>
        </p:txBody>
      </p:sp>
      <p:sp>
        <p:nvSpPr>
          <p:cNvPr id="12" name="Oval 11">
            <a:extLst>
              <a:ext uri="{FF2B5EF4-FFF2-40B4-BE49-F238E27FC236}">
                <a16:creationId xmlns:a16="http://schemas.microsoft.com/office/drawing/2014/main" id="{711E3249-AAD0-4E2C-87AB-D90F8E63D3C2}"/>
              </a:ext>
            </a:extLst>
          </p:cNvPr>
          <p:cNvSpPr/>
          <p:nvPr/>
        </p:nvSpPr>
        <p:spPr>
          <a:xfrm>
            <a:off x="166048" y="457200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C</a:t>
            </a:r>
            <a:endParaRPr lang="en-US" sz="4400">
              <a:solidFill>
                <a:schemeClr val="tx1"/>
              </a:solidFill>
            </a:endParaRPr>
          </a:p>
        </p:txBody>
      </p:sp>
      <p:sp>
        <p:nvSpPr>
          <p:cNvPr id="13" name="Oval 12">
            <a:extLst>
              <a:ext uri="{FF2B5EF4-FFF2-40B4-BE49-F238E27FC236}">
                <a16:creationId xmlns:a16="http://schemas.microsoft.com/office/drawing/2014/main" id="{0E067511-EF95-4F99-BBA0-A4E51DF2A1CA}"/>
              </a:ext>
            </a:extLst>
          </p:cNvPr>
          <p:cNvSpPr/>
          <p:nvPr/>
        </p:nvSpPr>
        <p:spPr>
          <a:xfrm>
            <a:off x="166048" y="5761390"/>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D</a:t>
            </a:r>
            <a:endParaRPr lang="en-US" sz="4400">
              <a:solidFill>
                <a:schemeClr val="tx1"/>
              </a:solidFill>
            </a:endParaRPr>
          </a:p>
        </p:txBody>
      </p:sp>
    </p:spTree>
    <p:extLst>
      <p:ext uri="{BB962C8B-B14F-4D97-AF65-F5344CB8AC3E}">
        <p14:creationId xmlns:p14="http://schemas.microsoft.com/office/powerpoint/2010/main" val="238998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50"/>
                                        <p:tgtEl>
                                          <p:spTgt spid="7"/>
                                        </p:tgtEl>
                                      </p:cBhvr>
                                    </p:animEffect>
                                    <p:anim calcmode="lin" valueType="num">
                                      <p:cBhvr>
                                        <p:cTn id="7" dur="250"/>
                                        <p:tgtEl>
                                          <p:spTgt spid="7"/>
                                        </p:tgtEl>
                                        <p:attrNameLst>
                                          <p:attrName>ppt_x</p:attrName>
                                        </p:attrNameLst>
                                      </p:cBhvr>
                                      <p:tavLst>
                                        <p:tav tm="0">
                                          <p:val>
                                            <p:strVal val="ppt_x"/>
                                          </p:val>
                                        </p:tav>
                                        <p:tav tm="100000">
                                          <p:val>
                                            <p:strVal val="ppt_x"/>
                                          </p:val>
                                        </p:tav>
                                      </p:tavLst>
                                    </p:anim>
                                    <p:anim calcmode="lin" valueType="num">
                                      <p:cBhvr>
                                        <p:cTn id="8" dur="250"/>
                                        <p:tgtEl>
                                          <p:spTgt spid="7"/>
                                        </p:tgtEl>
                                        <p:attrNameLst>
                                          <p:attrName>ppt_y</p:attrName>
                                        </p:attrNameLst>
                                      </p:cBhvr>
                                      <p:tavLst>
                                        <p:tav tm="0">
                                          <p:val>
                                            <p:strVal val="ppt_y"/>
                                          </p:val>
                                        </p:tav>
                                        <p:tav tm="100000">
                                          <p:val>
                                            <p:strVal val="ppt_y+.1"/>
                                          </p:val>
                                        </p:tav>
                                      </p:tavLst>
                                    </p:anim>
                                    <p:set>
                                      <p:cBhvr>
                                        <p:cTn id="9" dur="1" fill="hold">
                                          <p:stCondLst>
                                            <p:cond delay="24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250"/>
                                        <p:tgtEl>
                                          <p:spTgt spid="8"/>
                                        </p:tgtEl>
                                      </p:cBhvr>
                                    </p:animEffect>
                                    <p:anim calcmode="lin" valueType="num">
                                      <p:cBhvr>
                                        <p:cTn id="12" dur="250"/>
                                        <p:tgtEl>
                                          <p:spTgt spid="8"/>
                                        </p:tgtEl>
                                        <p:attrNameLst>
                                          <p:attrName>ppt_x</p:attrName>
                                        </p:attrNameLst>
                                      </p:cBhvr>
                                      <p:tavLst>
                                        <p:tav tm="0">
                                          <p:val>
                                            <p:strVal val="ppt_x"/>
                                          </p:val>
                                        </p:tav>
                                        <p:tav tm="100000">
                                          <p:val>
                                            <p:strVal val="ppt_x"/>
                                          </p:val>
                                        </p:tav>
                                      </p:tavLst>
                                    </p:anim>
                                    <p:anim calcmode="lin" valueType="num">
                                      <p:cBhvr>
                                        <p:cTn id="13" dur="250"/>
                                        <p:tgtEl>
                                          <p:spTgt spid="8"/>
                                        </p:tgtEl>
                                        <p:attrNameLst>
                                          <p:attrName>ppt_y</p:attrName>
                                        </p:attrNameLst>
                                      </p:cBhvr>
                                      <p:tavLst>
                                        <p:tav tm="0">
                                          <p:val>
                                            <p:strVal val="ppt_y"/>
                                          </p:val>
                                        </p:tav>
                                        <p:tav tm="100000">
                                          <p:val>
                                            <p:strVal val="ppt_y+.1"/>
                                          </p:val>
                                        </p:tav>
                                      </p:tavLst>
                                    </p:anim>
                                    <p:set>
                                      <p:cBhvr>
                                        <p:cTn id="14" dur="1" fill="hold">
                                          <p:stCondLst>
                                            <p:cond delay="249"/>
                                          </p:stCondLst>
                                        </p:cTn>
                                        <p:tgtEl>
                                          <p:spTgt spid="8"/>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250"/>
                                        <p:tgtEl>
                                          <p:spTgt spid="9"/>
                                        </p:tgtEl>
                                      </p:cBhvr>
                                    </p:animEffect>
                                    <p:anim calcmode="lin" valueType="num">
                                      <p:cBhvr>
                                        <p:cTn id="17" dur="250"/>
                                        <p:tgtEl>
                                          <p:spTgt spid="9"/>
                                        </p:tgtEl>
                                        <p:attrNameLst>
                                          <p:attrName>ppt_x</p:attrName>
                                        </p:attrNameLst>
                                      </p:cBhvr>
                                      <p:tavLst>
                                        <p:tav tm="0">
                                          <p:val>
                                            <p:strVal val="ppt_x"/>
                                          </p:val>
                                        </p:tav>
                                        <p:tav tm="100000">
                                          <p:val>
                                            <p:strVal val="ppt_x"/>
                                          </p:val>
                                        </p:tav>
                                      </p:tavLst>
                                    </p:anim>
                                    <p:anim calcmode="lin" valueType="num">
                                      <p:cBhvr>
                                        <p:cTn id="18" dur="250"/>
                                        <p:tgtEl>
                                          <p:spTgt spid="9"/>
                                        </p:tgtEl>
                                        <p:attrNameLst>
                                          <p:attrName>ppt_y</p:attrName>
                                        </p:attrNameLst>
                                      </p:cBhvr>
                                      <p:tavLst>
                                        <p:tav tm="0">
                                          <p:val>
                                            <p:strVal val="ppt_y"/>
                                          </p:val>
                                        </p:tav>
                                        <p:tav tm="100000">
                                          <p:val>
                                            <p:strVal val="ppt_y+.1"/>
                                          </p:val>
                                        </p:tav>
                                      </p:tavLst>
                                    </p:anim>
                                    <p:set>
                                      <p:cBhvr>
                                        <p:cTn id="19" dur="1" fill="hold">
                                          <p:stCondLst>
                                            <p:cond delay="249"/>
                                          </p:stCondLst>
                                        </p:cTn>
                                        <p:tgtEl>
                                          <p:spTgt spid="9"/>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250"/>
                                        <p:tgtEl>
                                          <p:spTgt spid="11"/>
                                        </p:tgtEl>
                                      </p:cBhvr>
                                    </p:animEffect>
                                    <p:anim calcmode="lin" valueType="num">
                                      <p:cBhvr>
                                        <p:cTn id="22" dur="250"/>
                                        <p:tgtEl>
                                          <p:spTgt spid="11"/>
                                        </p:tgtEl>
                                        <p:attrNameLst>
                                          <p:attrName>ppt_x</p:attrName>
                                        </p:attrNameLst>
                                      </p:cBhvr>
                                      <p:tavLst>
                                        <p:tav tm="0">
                                          <p:val>
                                            <p:strVal val="ppt_x"/>
                                          </p:val>
                                        </p:tav>
                                        <p:tav tm="100000">
                                          <p:val>
                                            <p:strVal val="ppt_x"/>
                                          </p:val>
                                        </p:tav>
                                      </p:tavLst>
                                    </p:anim>
                                    <p:anim calcmode="lin" valueType="num">
                                      <p:cBhvr>
                                        <p:cTn id="23" dur="250"/>
                                        <p:tgtEl>
                                          <p:spTgt spid="11"/>
                                        </p:tgtEl>
                                        <p:attrNameLst>
                                          <p:attrName>ppt_y</p:attrName>
                                        </p:attrNameLst>
                                      </p:cBhvr>
                                      <p:tavLst>
                                        <p:tav tm="0">
                                          <p:val>
                                            <p:strVal val="ppt_y"/>
                                          </p:val>
                                        </p:tav>
                                        <p:tav tm="100000">
                                          <p:val>
                                            <p:strVal val="ppt_y+.1"/>
                                          </p:val>
                                        </p:tav>
                                      </p:tavLst>
                                    </p:anim>
                                    <p:set>
                                      <p:cBhvr>
                                        <p:cTn id="24" dur="1" fill="hold">
                                          <p:stCondLst>
                                            <p:cond delay="249"/>
                                          </p:stCondLst>
                                        </p:cTn>
                                        <p:tgtEl>
                                          <p:spTgt spid="11"/>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250"/>
                                        <p:tgtEl>
                                          <p:spTgt spid="12"/>
                                        </p:tgtEl>
                                      </p:cBhvr>
                                    </p:animEffect>
                                    <p:anim calcmode="lin" valueType="num">
                                      <p:cBhvr>
                                        <p:cTn id="27" dur="250"/>
                                        <p:tgtEl>
                                          <p:spTgt spid="12"/>
                                        </p:tgtEl>
                                        <p:attrNameLst>
                                          <p:attrName>ppt_x</p:attrName>
                                        </p:attrNameLst>
                                      </p:cBhvr>
                                      <p:tavLst>
                                        <p:tav tm="0">
                                          <p:val>
                                            <p:strVal val="ppt_x"/>
                                          </p:val>
                                        </p:tav>
                                        <p:tav tm="100000">
                                          <p:val>
                                            <p:strVal val="ppt_x"/>
                                          </p:val>
                                        </p:tav>
                                      </p:tavLst>
                                    </p:anim>
                                    <p:anim calcmode="lin" valueType="num">
                                      <p:cBhvr>
                                        <p:cTn id="28" dur="250"/>
                                        <p:tgtEl>
                                          <p:spTgt spid="12"/>
                                        </p:tgtEl>
                                        <p:attrNameLst>
                                          <p:attrName>ppt_y</p:attrName>
                                        </p:attrNameLst>
                                      </p:cBhvr>
                                      <p:tavLst>
                                        <p:tav tm="0">
                                          <p:val>
                                            <p:strVal val="ppt_y"/>
                                          </p:val>
                                        </p:tav>
                                        <p:tav tm="100000">
                                          <p:val>
                                            <p:strVal val="ppt_y+.1"/>
                                          </p:val>
                                        </p:tav>
                                      </p:tavLst>
                                    </p:anim>
                                    <p:set>
                                      <p:cBhvr>
                                        <p:cTn id="29" dur="1" fill="hold">
                                          <p:stCondLst>
                                            <p:cond delay="249"/>
                                          </p:stCondLst>
                                        </p:cTn>
                                        <p:tgtEl>
                                          <p:spTgt spid="12"/>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250"/>
                                        <p:tgtEl>
                                          <p:spTgt spid="13"/>
                                        </p:tgtEl>
                                      </p:cBhvr>
                                    </p:animEffect>
                                    <p:anim calcmode="lin" valueType="num">
                                      <p:cBhvr>
                                        <p:cTn id="32" dur="250"/>
                                        <p:tgtEl>
                                          <p:spTgt spid="13"/>
                                        </p:tgtEl>
                                        <p:attrNameLst>
                                          <p:attrName>ppt_x</p:attrName>
                                        </p:attrNameLst>
                                      </p:cBhvr>
                                      <p:tavLst>
                                        <p:tav tm="0">
                                          <p:val>
                                            <p:strVal val="ppt_x"/>
                                          </p:val>
                                        </p:tav>
                                        <p:tav tm="100000">
                                          <p:val>
                                            <p:strVal val="ppt_x"/>
                                          </p:val>
                                        </p:tav>
                                      </p:tavLst>
                                    </p:anim>
                                    <p:anim calcmode="lin" valueType="num">
                                      <p:cBhvr>
                                        <p:cTn id="33" dur="250"/>
                                        <p:tgtEl>
                                          <p:spTgt spid="13"/>
                                        </p:tgtEl>
                                        <p:attrNameLst>
                                          <p:attrName>ppt_y</p:attrName>
                                        </p:attrNameLst>
                                      </p:cBhvr>
                                      <p:tavLst>
                                        <p:tav tm="0">
                                          <p:val>
                                            <p:strVal val="ppt_y"/>
                                          </p:val>
                                        </p:tav>
                                        <p:tav tm="100000">
                                          <p:val>
                                            <p:strVal val="ppt_y+.1"/>
                                          </p:val>
                                        </p:tav>
                                      </p:tavLst>
                                    </p:anim>
                                    <p:set>
                                      <p:cBhvr>
                                        <p:cTn id="34"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29ACCC-CBD0-4890-A1BA-28144433FDCB}"/>
              </a:ext>
            </a:extLst>
          </p:cNvPr>
          <p:cNvPicPr>
            <a:picLocks noChangeAspect="1"/>
          </p:cNvPicPr>
          <p:nvPr/>
        </p:nvPicPr>
        <p:blipFill>
          <a:blip r:embed="rId2"/>
          <a:stretch>
            <a:fillRect/>
          </a:stretch>
        </p:blipFill>
        <p:spPr>
          <a:xfrm>
            <a:off x="7961" y="-17705"/>
            <a:ext cx="12192000" cy="6858000"/>
          </a:xfrm>
          <a:prstGeom prst="rect">
            <a:avLst/>
          </a:prstGeom>
        </p:spPr>
      </p:pic>
      <p:sp>
        <p:nvSpPr>
          <p:cNvPr id="4" name="TextBox 3">
            <a:extLst>
              <a:ext uri="{FF2B5EF4-FFF2-40B4-BE49-F238E27FC236}">
                <a16:creationId xmlns:a16="http://schemas.microsoft.com/office/drawing/2014/main" id="{8EA78E14-D22B-4DCE-9F6E-6B4D77017731}"/>
              </a:ext>
            </a:extLst>
          </p:cNvPr>
          <p:cNvSpPr txBox="1"/>
          <p:nvPr/>
        </p:nvSpPr>
        <p:spPr>
          <a:xfrm>
            <a:off x="715939" y="531984"/>
            <a:ext cx="11049000" cy="2167966"/>
          </a:xfrm>
          <a:prstGeom prst="rect">
            <a:avLst/>
          </a:prstGeom>
          <a:solidFill>
            <a:schemeClr val="accent3">
              <a:lumMod val="20000"/>
              <a:lumOff val="80000"/>
              <a:alpha val="62000"/>
            </a:schemeClr>
          </a:solidFill>
        </p:spPr>
        <p:txBody>
          <a:bodyPr wrap="square" lIns="0" tIns="0" rIns="0" bIns="0" rtlCol="0">
            <a:spAutoFit/>
          </a:bodyPr>
          <a:lstStyle/>
          <a:p>
            <a:pPr algn="ctr">
              <a:lnSpc>
                <a:spcPct val="115000"/>
              </a:lnSpc>
              <a:spcBef>
                <a:spcPts val="600"/>
              </a:spcBef>
              <a:spcAft>
                <a:spcPts val="600"/>
              </a:spcAft>
            </a:pPr>
            <a:r>
              <a:rPr lang="vi-VN" sz="3600" b="1">
                <a:solidFill>
                  <a:schemeClr val="tx2">
                    <a:lumMod val="50000"/>
                  </a:schemeClr>
                </a:solidFill>
                <a:effectLst/>
                <a:latin typeface="Times New Roman" panose="02020603050405020304" pitchFamily="18" charset="0"/>
                <a:ea typeface="Calibri" panose="020F0502020204030204" pitchFamily="34" charset="0"/>
              </a:rPr>
              <a:t>Câu 2. </a:t>
            </a:r>
            <a:r>
              <a:rPr lang="vi-VN" sz="3600">
                <a:solidFill>
                  <a:schemeClr val="tx2">
                    <a:lumMod val="50000"/>
                  </a:schemeClr>
                </a:solidFill>
                <a:effectLst/>
                <a:latin typeface="Times New Roman" panose="02020603050405020304" pitchFamily="18" charset="0"/>
                <a:ea typeface="Calibri" panose="020F0502020204030204" pitchFamily="34" charset="0"/>
              </a:rPr>
              <a:t>Tên khoa học của loài người là </a:t>
            </a:r>
            <a:endParaRPr lang="en-SG" sz="3600">
              <a:solidFill>
                <a:schemeClr val="tx2">
                  <a:lumMod val="50000"/>
                </a:schemeClr>
              </a:solidFill>
              <a:effectLst/>
              <a:latin typeface="Times New Roman" panose="02020603050405020304" pitchFamily="18" charset="0"/>
              <a:ea typeface="Calibri" panose="020F0502020204030204" pitchFamily="34" charset="0"/>
            </a:endParaRPr>
          </a:p>
          <a:p>
            <a:pPr algn="ctr">
              <a:lnSpc>
                <a:spcPct val="115000"/>
              </a:lnSpc>
              <a:spcBef>
                <a:spcPts val="600"/>
              </a:spcBef>
              <a:spcAft>
                <a:spcPts val="600"/>
              </a:spcAft>
            </a:pPr>
            <a:r>
              <a:rPr lang="vi-VN" sz="3600" i="1">
                <a:solidFill>
                  <a:schemeClr val="tx2">
                    <a:lumMod val="50000"/>
                  </a:schemeClr>
                </a:solidFill>
                <a:effectLst/>
                <a:latin typeface="Times New Roman" panose="02020603050405020304" pitchFamily="18" charset="0"/>
                <a:ea typeface="Calibri" panose="020F0502020204030204" pitchFamily="34" charset="0"/>
              </a:rPr>
              <a:t>Homo sapiens </a:t>
            </a:r>
            <a:r>
              <a:rPr lang="vi-VN" sz="3600">
                <a:solidFill>
                  <a:schemeClr val="tx2">
                    <a:lumMod val="50000"/>
                  </a:schemeClr>
                </a:solidFill>
                <a:effectLst/>
                <a:latin typeface="Times New Roman" panose="02020603050405020304" pitchFamily="18" charset="0"/>
                <a:ea typeface="Calibri" panose="020F0502020204030204" pitchFamily="34" charset="0"/>
              </a:rPr>
              <a:t>Linnacus, 1758. </a:t>
            </a:r>
            <a:endParaRPr lang="en-SG" sz="3600">
              <a:solidFill>
                <a:schemeClr val="tx2">
                  <a:lumMod val="50000"/>
                </a:schemeClr>
              </a:solidFill>
              <a:effectLst/>
              <a:latin typeface="Times New Roman" panose="02020603050405020304" pitchFamily="18" charset="0"/>
              <a:ea typeface="Calibri" panose="020F0502020204030204" pitchFamily="34" charset="0"/>
            </a:endParaRPr>
          </a:p>
          <a:p>
            <a:pPr algn="ctr">
              <a:lnSpc>
                <a:spcPct val="115000"/>
              </a:lnSpc>
              <a:spcBef>
                <a:spcPts val="600"/>
              </a:spcBef>
              <a:spcAft>
                <a:spcPts val="600"/>
              </a:spcAft>
            </a:pPr>
            <a:r>
              <a:rPr lang="vi-VN" sz="3600">
                <a:solidFill>
                  <a:schemeClr val="tx2">
                    <a:lumMod val="50000"/>
                  </a:schemeClr>
                </a:solidFill>
                <a:effectLst/>
                <a:latin typeface="Times New Roman" panose="02020603050405020304" pitchFamily="18" charset="0"/>
                <a:ea typeface="Calibri" panose="020F0502020204030204" pitchFamily="34" charset="0"/>
              </a:rPr>
              <a:t>Hãy xác định tên giống, tên loài, tác giả, năm tìm ra loài đó.</a:t>
            </a:r>
            <a:endParaRPr lang="en-US" sz="3600">
              <a:solidFill>
                <a:schemeClr val="tx2">
                  <a:lumMod val="50000"/>
                </a:schemeClr>
              </a:solidFill>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7D3DFC5A-36EB-49B4-A475-EC54DDFB192D}"/>
              </a:ext>
            </a:extLst>
          </p:cNvPr>
          <p:cNvPicPr>
            <a:picLocks noChangeAspect="1"/>
          </p:cNvPicPr>
          <p:nvPr/>
        </p:nvPicPr>
        <p:blipFill>
          <a:blip r:embed="rId3"/>
          <a:stretch>
            <a:fillRect/>
          </a:stretch>
        </p:blipFill>
        <p:spPr>
          <a:xfrm>
            <a:off x="-4191000" y="914400"/>
            <a:ext cx="3810000" cy="3810000"/>
          </a:xfrm>
          <a:prstGeom prst="rect">
            <a:avLst/>
          </a:prstGeom>
        </p:spPr>
      </p:pic>
      <p:sp>
        <p:nvSpPr>
          <p:cNvPr id="14" name="TextBox 13">
            <a:extLst>
              <a:ext uri="{FF2B5EF4-FFF2-40B4-BE49-F238E27FC236}">
                <a16:creationId xmlns:a16="http://schemas.microsoft.com/office/drawing/2014/main" id="{97F741A7-015F-4CDD-AE44-F8FF13C7772E}"/>
              </a:ext>
            </a:extLst>
          </p:cNvPr>
          <p:cNvSpPr txBox="1"/>
          <p:nvPr/>
        </p:nvSpPr>
        <p:spPr>
          <a:xfrm>
            <a:off x="2438400" y="2835577"/>
            <a:ext cx="7696200" cy="738664"/>
          </a:xfrm>
          <a:prstGeom prst="rect">
            <a:avLst/>
          </a:prstGeom>
          <a:noFill/>
        </p:spPr>
        <p:txBody>
          <a:bodyPr wrap="square" lIns="0" tIns="0" rIns="0" bIns="0" rtlCol="0">
            <a:spAutoFit/>
          </a:bodyPr>
          <a:lstStyle/>
          <a:p>
            <a:pPr algn="l"/>
            <a:r>
              <a:rPr lang="vi-VN" sz="4800" i="1">
                <a:solidFill>
                  <a:schemeClr val="tx2">
                    <a:lumMod val="50000"/>
                  </a:schemeClr>
                </a:solidFill>
                <a:effectLst/>
                <a:latin typeface="Times New Roman" panose="02020603050405020304" pitchFamily="18" charset="0"/>
                <a:ea typeface="Calibri" panose="020F0502020204030204" pitchFamily="34" charset="0"/>
              </a:rPr>
              <a:t>Homo sapiens </a:t>
            </a:r>
            <a:r>
              <a:rPr lang="vi-VN" sz="4800">
                <a:solidFill>
                  <a:schemeClr val="tx2">
                    <a:lumMod val="50000"/>
                  </a:schemeClr>
                </a:solidFill>
                <a:effectLst/>
                <a:latin typeface="Times New Roman" panose="02020603050405020304" pitchFamily="18" charset="0"/>
                <a:ea typeface="Calibri" panose="020F0502020204030204" pitchFamily="34" charset="0"/>
              </a:rPr>
              <a:t>Linnacus, 1758.</a:t>
            </a:r>
            <a:endParaRPr lang="en-US" sz="4400">
              <a:solidFill>
                <a:schemeClr val="tx1">
                  <a:lumMod val="50000"/>
                  <a:lumOff val="50000"/>
                </a:schemeClr>
              </a:solidFill>
            </a:endParaRPr>
          </a:p>
        </p:txBody>
      </p:sp>
      <p:sp>
        <p:nvSpPr>
          <p:cNvPr id="15" name="Left Brace 14">
            <a:extLst>
              <a:ext uri="{FF2B5EF4-FFF2-40B4-BE49-F238E27FC236}">
                <a16:creationId xmlns:a16="http://schemas.microsoft.com/office/drawing/2014/main" id="{77C5EBA3-894A-434D-B798-83513E562A39}"/>
              </a:ext>
            </a:extLst>
          </p:cNvPr>
          <p:cNvSpPr/>
          <p:nvPr/>
        </p:nvSpPr>
        <p:spPr>
          <a:xfrm rot="16200000">
            <a:off x="2895600" y="3160047"/>
            <a:ext cx="457200"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36F7AE82-1E9C-4561-845F-7063799796ED}"/>
              </a:ext>
            </a:extLst>
          </p:cNvPr>
          <p:cNvSpPr txBox="1"/>
          <p:nvPr/>
        </p:nvSpPr>
        <p:spPr>
          <a:xfrm>
            <a:off x="2286000" y="4331732"/>
            <a:ext cx="1524000" cy="615553"/>
          </a:xfrm>
          <a:prstGeom prst="rect">
            <a:avLst/>
          </a:prstGeom>
          <a:noFill/>
        </p:spPr>
        <p:txBody>
          <a:bodyPr wrap="square" lIns="0" tIns="0" rIns="0" bIns="0" rtlCol="0">
            <a:spAutoFit/>
          </a:bodyPr>
          <a:lstStyle/>
          <a:p>
            <a:pPr algn="ctr"/>
            <a:r>
              <a:rPr lang="en-SG" sz="4000">
                <a:solidFill>
                  <a:schemeClr val="tx2">
                    <a:lumMod val="50000"/>
                  </a:schemeClr>
                </a:solidFill>
              </a:rPr>
              <a:t>Giống</a:t>
            </a:r>
            <a:endParaRPr lang="en-US" sz="4000">
              <a:solidFill>
                <a:schemeClr val="tx2">
                  <a:lumMod val="50000"/>
                </a:schemeClr>
              </a:solidFill>
            </a:endParaRPr>
          </a:p>
        </p:txBody>
      </p:sp>
      <p:sp>
        <p:nvSpPr>
          <p:cNvPr id="17" name="Left Brace 16">
            <a:extLst>
              <a:ext uri="{FF2B5EF4-FFF2-40B4-BE49-F238E27FC236}">
                <a16:creationId xmlns:a16="http://schemas.microsoft.com/office/drawing/2014/main" id="{23EF84E3-926E-486E-9EED-5F0AA5C5FEB4}"/>
              </a:ext>
            </a:extLst>
          </p:cNvPr>
          <p:cNvSpPr/>
          <p:nvPr/>
        </p:nvSpPr>
        <p:spPr>
          <a:xfrm rot="16200000">
            <a:off x="4776716" y="3160047"/>
            <a:ext cx="457200"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22F12E9B-88CD-410C-93F5-49197A292744}"/>
              </a:ext>
            </a:extLst>
          </p:cNvPr>
          <p:cNvSpPr txBox="1"/>
          <p:nvPr/>
        </p:nvSpPr>
        <p:spPr>
          <a:xfrm>
            <a:off x="4167116" y="4331732"/>
            <a:ext cx="1524000" cy="615553"/>
          </a:xfrm>
          <a:prstGeom prst="rect">
            <a:avLst/>
          </a:prstGeom>
          <a:noFill/>
        </p:spPr>
        <p:txBody>
          <a:bodyPr wrap="square" lIns="0" tIns="0" rIns="0" bIns="0" rtlCol="0">
            <a:spAutoFit/>
          </a:bodyPr>
          <a:lstStyle/>
          <a:p>
            <a:pPr algn="ctr"/>
            <a:r>
              <a:rPr lang="en-SG" sz="4000">
                <a:solidFill>
                  <a:schemeClr val="tx2">
                    <a:lumMod val="50000"/>
                  </a:schemeClr>
                </a:solidFill>
              </a:rPr>
              <a:t>Loài</a:t>
            </a:r>
            <a:endParaRPr lang="en-US" sz="4000">
              <a:solidFill>
                <a:schemeClr val="tx2">
                  <a:lumMod val="50000"/>
                </a:schemeClr>
              </a:solidFill>
            </a:endParaRPr>
          </a:p>
        </p:txBody>
      </p:sp>
      <p:sp>
        <p:nvSpPr>
          <p:cNvPr id="19" name="Left Brace 18">
            <a:extLst>
              <a:ext uri="{FF2B5EF4-FFF2-40B4-BE49-F238E27FC236}">
                <a16:creationId xmlns:a16="http://schemas.microsoft.com/office/drawing/2014/main" id="{AAD6C1EA-0078-4225-8426-9C73853B3C6B}"/>
              </a:ext>
            </a:extLst>
          </p:cNvPr>
          <p:cNvSpPr/>
          <p:nvPr/>
        </p:nvSpPr>
        <p:spPr>
          <a:xfrm rot="16200000">
            <a:off x="6986242" y="2871444"/>
            <a:ext cx="421354" cy="191296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FB2C7DB-1DBB-4E9A-A37C-31DDCCBE5A45}"/>
              </a:ext>
            </a:extLst>
          </p:cNvPr>
          <p:cNvSpPr txBox="1"/>
          <p:nvPr/>
        </p:nvSpPr>
        <p:spPr>
          <a:xfrm>
            <a:off x="6274558" y="4322633"/>
            <a:ext cx="1845291" cy="615553"/>
          </a:xfrm>
          <a:prstGeom prst="rect">
            <a:avLst/>
          </a:prstGeom>
          <a:noFill/>
        </p:spPr>
        <p:txBody>
          <a:bodyPr wrap="square" lIns="0" tIns="0" rIns="0" bIns="0" rtlCol="0">
            <a:spAutoFit/>
          </a:bodyPr>
          <a:lstStyle/>
          <a:p>
            <a:pPr algn="ctr"/>
            <a:r>
              <a:rPr lang="en-SG" sz="4000">
                <a:solidFill>
                  <a:schemeClr val="tx2">
                    <a:lumMod val="50000"/>
                  </a:schemeClr>
                </a:solidFill>
              </a:rPr>
              <a:t>Tác giả</a:t>
            </a:r>
            <a:endParaRPr lang="en-US" sz="4000">
              <a:solidFill>
                <a:schemeClr val="tx2">
                  <a:lumMod val="50000"/>
                </a:schemeClr>
              </a:solidFill>
            </a:endParaRPr>
          </a:p>
        </p:txBody>
      </p:sp>
      <p:sp>
        <p:nvSpPr>
          <p:cNvPr id="21" name="Left Brace 20">
            <a:extLst>
              <a:ext uri="{FF2B5EF4-FFF2-40B4-BE49-F238E27FC236}">
                <a16:creationId xmlns:a16="http://schemas.microsoft.com/office/drawing/2014/main" id="{86D6AC7D-0B11-4D45-9FC1-07979AD9457D}"/>
              </a:ext>
            </a:extLst>
          </p:cNvPr>
          <p:cNvSpPr/>
          <p:nvPr/>
        </p:nvSpPr>
        <p:spPr>
          <a:xfrm rot="16200000">
            <a:off x="9143726" y="3177969"/>
            <a:ext cx="421355"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42FFDBD8-CA0A-4DF3-9B6B-972D01E44521}"/>
              </a:ext>
            </a:extLst>
          </p:cNvPr>
          <p:cNvSpPr txBox="1"/>
          <p:nvPr/>
        </p:nvSpPr>
        <p:spPr>
          <a:xfrm>
            <a:off x="8702723" y="4358478"/>
            <a:ext cx="1323081" cy="615553"/>
          </a:xfrm>
          <a:prstGeom prst="rect">
            <a:avLst/>
          </a:prstGeom>
          <a:noFill/>
        </p:spPr>
        <p:txBody>
          <a:bodyPr wrap="square" lIns="0" tIns="0" rIns="0" bIns="0" rtlCol="0">
            <a:spAutoFit/>
          </a:bodyPr>
          <a:lstStyle/>
          <a:p>
            <a:pPr algn="ctr"/>
            <a:r>
              <a:rPr lang="en-SG" sz="4000">
                <a:solidFill>
                  <a:schemeClr val="tx2">
                    <a:lumMod val="50000"/>
                  </a:schemeClr>
                </a:solidFill>
              </a:rPr>
              <a:t>Năm</a:t>
            </a:r>
            <a:endParaRPr lang="en-US" sz="4000">
              <a:solidFill>
                <a:schemeClr val="tx2">
                  <a:lumMod val="50000"/>
                </a:schemeClr>
              </a:solidFill>
            </a:endParaRPr>
          </a:p>
        </p:txBody>
      </p:sp>
    </p:spTree>
    <p:extLst>
      <p:ext uri="{BB962C8B-B14F-4D97-AF65-F5344CB8AC3E}">
        <p14:creationId xmlns:p14="http://schemas.microsoft.com/office/powerpoint/2010/main" val="92266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animBg="1"/>
      <p:bldP spid="18" grpId="0"/>
      <p:bldP spid="19" grpId="0" animBg="1"/>
      <p:bldP spid="20" grpId="0"/>
      <p:bldP spid="2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12E128-C8BF-4BF3-9D45-6721573DFB46}"/>
              </a:ext>
            </a:extLst>
          </p:cNvPr>
          <p:cNvSpPr txBox="1"/>
          <p:nvPr/>
        </p:nvSpPr>
        <p:spPr>
          <a:xfrm>
            <a:off x="1143000" y="304800"/>
            <a:ext cx="10134600" cy="984885"/>
          </a:xfrm>
          <a:prstGeom prst="rect">
            <a:avLst/>
          </a:prstGeom>
          <a:noFill/>
        </p:spPr>
        <p:txBody>
          <a:bodyPr wrap="square" lIns="0" tIns="0" rIns="0" bIns="0" rtlCol="0">
            <a:spAutoFit/>
          </a:bodyPr>
          <a:lstStyle/>
          <a:p>
            <a:pPr algn="ctr"/>
            <a:r>
              <a:rPr lang="en-US" sz="3200" b="1">
                <a:solidFill>
                  <a:schemeClr val="accent6">
                    <a:lumMod val="75000"/>
                  </a:schemeClr>
                </a:solidFill>
                <a:effectLst/>
                <a:latin typeface="Times New Roman" panose="02020603050405020304" pitchFamily="18" charset="0"/>
                <a:ea typeface="Calibri" panose="020F0502020204030204" pitchFamily="34" charset="0"/>
              </a:rPr>
              <a:t>Câu 3</a:t>
            </a:r>
            <a:r>
              <a:rPr lang="en-US" sz="3200">
                <a:solidFill>
                  <a:schemeClr val="accent6">
                    <a:lumMod val="75000"/>
                  </a:schemeClr>
                </a:solidFill>
                <a:effectLst/>
                <a:latin typeface="Times New Roman" panose="02020603050405020304" pitchFamily="18" charset="0"/>
                <a:ea typeface="Calibri" panose="020F0502020204030204" pitchFamily="34" charset="0"/>
              </a:rPr>
              <a:t>. Quan sát hình ảnh và gọi tên các sinh vật, cho biết các sinh vật thuộc giới nào?</a:t>
            </a:r>
            <a:endParaRPr lang="en-US" sz="2800">
              <a:solidFill>
                <a:schemeClr val="accent6">
                  <a:lumMod val="75000"/>
                </a:schemeClr>
              </a:solidFill>
            </a:endParaRPr>
          </a:p>
        </p:txBody>
      </p:sp>
      <p:pic>
        <p:nvPicPr>
          <p:cNvPr id="6" name="Picture 5">
            <a:extLst>
              <a:ext uri="{FF2B5EF4-FFF2-40B4-BE49-F238E27FC236}">
                <a16:creationId xmlns:a16="http://schemas.microsoft.com/office/drawing/2014/main" id="{D2717762-0851-45CA-8166-BCD4FA04666E}"/>
              </a:ext>
            </a:extLst>
          </p:cNvPr>
          <p:cNvPicPr/>
          <p:nvPr/>
        </p:nvPicPr>
        <p:blipFill rotWithShape="1">
          <a:blip r:embed="rId2"/>
          <a:srcRect t="1809"/>
          <a:stretch/>
        </p:blipFill>
        <p:spPr bwMode="auto">
          <a:xfrm>
            <a:off x="1446094" y="1236886"/>
            <a:ext cx="9144000" cy="451333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879FAAB-A2B0-45A3-90C3-23196647A8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00"/>
          <a:stretch/>
        </p:blipFill>
        <p:spPr>
          <a:xfrm>
            <a:off x="0" y="5451202"/>
            <a:ext cx="4038600" cy="1406798"/>
          </a:xfrm>
          <a:prstGeom prst="rect">
            <a:avLst/>
          </a:prstGeom>
        </p:spPr>
      </p:pic>
      <p:pic>
        <p:nvPicPr>
          <p:cNvPr id="11" name="Picture 10">
            <a:extLst>
              <a:ext uri="{FF2B5EF4-FFF2-40B4-BE49-F238E27FC236}">
                <a16:creationId xmlns:a16="http://schemas.microsoft.com/office/drawing/2014/main" id="{F36A75C9-D20B-4F03-A944-5880FCA3F9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00"/>
          <a:stretch/>
        </p:blipFill>
        <p:spPr>
          <a:xfrm>
            <a:off x="4006755" y="5451202"/>
            <a:ext cx="4038600" cy="1406798"/>
          </a:xfrm>
          <a:prstGeom prst="rect">
            <a:avLst/>
          </a:prstGeom>
        </p:spPr>
      </p:pic>
      <p:pic>
        <p:nvPicPr>
          <p:cNvPr id="12" name="Picture 11">
            <a:extLst>
              <a:ext uri="{FF2B5EF4-FFF2-40B4-BE49-F238E27FC236}">
                <a16:creationId xmlns:a16="http://schemas.microsoft.com/office/drawing/2014/main" id="{2BD93088-8605-4994-A97C-0CB1D082D6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00"/>
          <a:stretch/>
        </p:blipFill>
        <p:spPr>
          <a:xfrm>
            <a:off x="8153400" y="5451202"/>
            <a:ext cx="4038600" cy="1406798"/>
          </a:xfrm>
          <a:prstGeom prst="rect">
            <a:avLst/>
          </a:prstGeom>
        </p:spPr>
      </p:pic>
    </p:spTree>
    <p:extLst>
      <p:ext uri="{BB962C8B-B14F-4D97-AF65-F5344CB8AC3E}">
        <p14:creationId xmlns:p14="http://schemas.microsoft.com/office/powerpoint/2010/main" val="359248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30308C-0620-4FFA-8C04-58C151706E37}"/>
              </a:ext>
            </a:extLst>
          </p:cNvPr>
          <p:cNvPicPr>
            <a:picLocks noChangeAspect="1"/>
          </p:cNvPicPr>
          <p:nvPr/>
        </p:nvPicPr>
        <p:blipFill>
          <a:blip r:embed="rId2"/>
          <a:stretch>
            <a:fillRect/>
          </a:stretch>
        </p:blipFill>
        <p:spPr>
          <a:xfrm>
            <a:off x="3575553" y="1024633"/>
            <a:ext cx="8481443" cy="3318768"/>
          </a:xfrm>
          <a:prstGeom prst="rect">
            <a:avLst/>
          </a:prstGeom>
        </p:spPr>
      </p:pic>
      <p:grpSp>
        <p:nvGrpSpPr>
          <p:cNvPr id="10" name="Group 9">
            <a:extLst>
              <a:ext uri="{FF2B5EF4-FFF2-40B4-BE49-F238E27FC236}">
                <a16:creationId xmlns:a16="http://schemas.microsoft.com/office/drawing/2014/main" id="{8288AB58-E92E-4F0C-8674-2EE14C85BBB0}"/>
              </a:ext>
            </a:extLst>
          </p:cNvPr>
          <p:cNvGrpSpPr/>
          <p:nvPr/>
        </p:nvGrpSpPr>
        <p:grpSpPr>
          <a:xfrm>
            <a:off x="1" y="23884"/>
            <a:ext cx="3810000" cy="2490716"/>
            <a:chOff x="1" y="23885"/>
            <a:chExt cx="3810000" cy="2490716"/>
          </a:xfrm>
        </p:grpSpPr>
        <p:pic>
          <p:nvPicPr>
            <p:cNvPr id="3" name="Picture 2">
              <a:extLst>
                <a:ext uri="{FF2B5EF4-FFF2-40B4-BE49-F238E27FC236}">
                  <a16:creationId xmlns:a16="http://schemas.microsoft.com/office/drawing/2014/main" id="{2A8DE6D5-E493-4E1E-8D71-0BD5432DF8A9}"/>
                </a:ext>
              </a:extLst>
            </p:cNvPr>
            <p:cNvPicPr>
              <a:picLocks noChangeAspect="1"/>
            </p:cNvPicPr>
            <p:nvPr/>
          </p:nvPicPr>
          <p:blipFill rotWithShape="1">
            <a:blip r:embed="rId3"/>
            <a:srcRect r="12310"/>
            <a:stretch/>
          </p:blipFill>
          <p:spPr>
            <a:xfrm>
              <a:off x="1" y="23885"/>
              <a:ext cx="3810000" cy="2490716"/>
            </a:xfrm>
            <a:prstGeom prst="rect">
              <a:avLst/>
            </a:prstGeom>
          </p:spPr>
        </p:pic>
        <p:sp>
          <p:nvSpPr>
            <p:cNvPr id="8" name="TextBox 7">
              <a:extLst>
                <a:ext uri="{FF2B5EF4-FFF2-40B4-BE49-F238E27FC236}">
                  <a16:creationId xmlns:a16="http://schemas.microsoft.com/office/drawing/2014/main" id="{83F7E4A9-35CC-4DA1-8381-AAABDF6AE907}"/>
                </a:ext>
              </a:extLst>
            </p:cNvPr>
            <p:cNvSpPr txBox="1"/>
            <p:nvPr/>
          </p:nvSpPr>
          <p:spPr>
            <a:xfrm>
              <a:off x="1066800" y="1316928"/>
              <a:ext cx="2475771" cy="553998"/>
            </a:xfrm>
            <a:prstGeom prst="rect">
              <a:avLst/>
            </a:prstGeom>
            <a:noFill/>
          </p:spPr>
          <p:txBody>
            <a:bodyPr wrap="square" lIns="0" tIns="0" rIns="0" bIns="0" rtlCol="0">
              <a:spAutoFit/>
            </a:bodyPr>
            <a:lstStyle/>
            <a:p>
              <a:pPr algn="ctr"/>
              <a:r>
                <a:rPr lang="en-SG" sz="3600">
                  <a:solidFill>
                    <a:srgbClr val="FF0000"/>
                  </a:solidFill>
                  <a:latin typeface="#9Slide03 BoosterNextFYBlack" panose="02000A03000000020004" pitchFamily="2" charset="0"/>
                </a:rPr>
                <a:t>VẬN DỤNG</a:t>
              </a:r>
              <a:endParaRPr lang="en-US" sz="3600">
                <a:solidFill>
                  <a:srgbClr val="FF0000"/>
                </a:solidFill>
                <a:latin typeface="#9Slide03 BoosterNextFYBlack" panose="02000A03000000020004" pitchFamily="2" charset="0"/>
              </a:endParaRPr>
            </a:p>
          </p:txBody>
        </p:sp>
      </p:grpSp>
      <p:pic>
        <p:nvPicPr>
          <p:cNvPr id="12" name="Picture 11">
            <a:extLst>
              <a:ext uri="{FF2B5EF4-FFF2-40B4-BE49-F238E27FC236}">
                <a16:creationId xmlns:a16="http://schemas.microsoft.com/office/drawing/2014/main" id="{C80A8A7C-DB2B-493E-B2CD-A3A4879015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000"/>
          <a:stretch/>
        </p:blipFill>
        <p:spPr>
          <a:xfrm>
            <a:off x="0" y="5451202"/>
            <a:ext cx="4038600" cy="1406798"/>
          </a:xfrm>
          <a:prstGeom prst="rect">
            <a:avLst/>
          </a:prstGeom>
        </p:spPr>
      </p:pic>
      <p:pic>
        <p:nvPicPr>
          <p:cNvPr id="13" name="Picture 12">
            <a:extLst>
              <a:ext uri="{FF2B5EF4-FFF2-40B4-BE49-F238E27FC236}">
                <a16:creationId xmlns:a16="http://schemas.microsoft.com/office/drawing/2014/main" id="{914D1514-1C68-47A6-B0DE-23CF1C2D2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000"/>
          <a:stretch/>
        </p:blipFill>
        <p:spPr>
          <a:xfrm>
            <a:off x="4267200" y="5451202"/>
            <a:ext cx="4038600" cy="1406798"/>
          </a:xfrm>
          <a:prstGeom prst="rect">
            <a:avLst/>
          </a:prstGeom>
        </p:spPr>
      </p:pic>
      <p:pic>
        <p:nvPicPr>
          <p:cNvPr id="14" name="Picture 13">
            <a:extLst>
              <a:ext uri="{FF2B5EF4-FFF2-40B4-BE49-F238E27FC236}">
                <a16:creationId xmlns:a16="http://schemas.microsoft.com/office/drawing/2014/main" id="{7B7DA5BA-6B11-4413-AE55-447E1AF3CE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000"/>
          <a:stretch/>
        </p:blipFill>
        <p:spPr>
          <a:xfrm>
            <a:off x="8382000" y="5451202"/>
            <a:ext cx="4038600" cy="1406798"/>
          </a:xfrm>
          <a:prstGeom prst="rect">
            <a:avLst/>
          </a:prstGeom>
        </p:spPr>
      </p:pic>
    </p:spTree>
    <p:extLst>
      <p:ext uri="{BB962C8B-B14F-4D97-AF65-F5344CB8AC3E}">
        <p14:creationId xmlns:p14="http://schemas.microsoft.com/office/powerpoint/2010/main" val="42111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1999" cy="6858000"/>
          </a:xfrm>
          <a:prstGeom prst="rect">
            <a:avLst/>
          </a:prstGeom>
        </p:spPr>
      </p:pic>
      <p:pic>
        <p:nvPicPr>
          <p:cNvPr id="4" name="y2mate.com - Hạt gạo làng ta  Trần Viết Bính Trần Đăng Khoa 50 Bài hát thiếu nhi hay nhất thế kỷ 20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0145" y="4638262"/>
            <a:ext cx="3781286" cy="2126973"/>
          </a:xfrm>
          <a:prstGeom prst="rect">
            <a:avLst/>
          </a:prstGeom>
        </p:spPr>
      </p:pic>
      <p:pic>
        <p:nvPicPr>
          <p:cNvPr id="5" name="Picture 4"/>
          <p:cNvPicPr>
            <a:picLocks noChangeAspect="1"/>
          </p:cNvPicPr>
          <p:nvPr/>
        </p:nvPicPr>
        <p:blipFill>
          <a:blip r:embed="rId6"/>
          <a:stretch>
            <a:fillRect/>
          </a:stretch>
        </p:blipFill>
        <p:spPr>
          <a:xfrm>
            <a:off x="-1" y="0"/>
            <a:ext cx="12191999" cy="6858000"/>
          </a:xfrm>
          <a:prstGeom prst="rect">
            <a:avLst/>
          </a:prstGeom>
        </p:spPr>
      </p:pic>
    </p:spTree>
    <p:extLst>
      <p:ext uri="{BB962C8B-B14F-4D97-AF65-F5344CB8AC3E}">
        <p14:creationId xmlns:p14="http://schemas.microsoft.com/office/powerpoint/2010/main" val="169194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9028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10393674" y="0"/>
            <a:ext cx="1798326" cy="1688123"/>
          </a:xfrm>
          <a:prstGeom prst="rect">
            <a:avLst/>
          </a:prstGeom>
        </p:spPr>
      </p:pic>
      <p:pic>
        <p:nvPicPr>
          <p:cNvPr id="4" name="Picture 3"/>
          <p:cNvPicPr>
            <a:picLocks noChangeAspect="1"/>
          </p:cNvPicPr>
          <p:nvPr/>
        </p:nvPicPr>
        <p:blipFill>
          <a:blip r:embed="rId4"/>
          <a:stretch>
            <a:fillRect/>
          </a:stretch>
        </p:blipFill>
        <p:spPr>
          <a:xfrm>
            <a:off x="8455435" y="2092569"/>
            <a:ext cx="2666667" cy="1846385"/>
          </a:xfrm>
          <a:prstGeom prst="rect">
            <a:avLst/>
          </a:prstGeom>
        </p:spPr>
      </p:pic>
      <p:pic>
        <p:nvPicPr>
          <p:cNvPr id="5" name="Picture 4"/>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481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3856557" y="6202262"/>
            <a:ext cx="914582" cy="655738"/>
          </a:xfrm>
          <a:prstGeom prst="rect">
            <a:avLst/>
          </a:prstGeom>
        </p:spPr>
      </p:pic>
      <p:pic>
        <p:nvPicPr>
          <p:cNvPr id="4" name="Picture 3"/>
          <p:cNvPicPr>
            <a:picLocks noChangeAspect="1"/>
          </p:cNvPicPr>
          <p:nvPr/>
        </p:nvPicPr>
        <p:blipFill>
          <a:blip r:embed="rId4"/>
          <a:stretch>
            <a:fillRect/>
          </a:stretch>
        </p:blipFill>
        <p:spPr>
          <a:xfrm>
            <a:off x="6263515" y="6202262"/>
            <a:ext cx="875839" cy="655738"/>
          </a:xfrm>
          <a:prstGeom prst="rect">
            <a:avLst/>
          </a:prstGeom>
        </p:spPr>
      </p:pic>
    </p:spTree>
    <p:extLst>
      <p:ext uri="{BB962C8B-B14F-4D97-AF65-F5344CB8AC3E}">
        <p14:creationId xmlns:p14="http://schemas.microsoft.com/office/powerpoint/2010/main" val="40950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pic>
        <p:nvPicPr>
          <p:cNvPr id="3" name="Picture 2"/>
          <p:cNvPicPr>
            <a:picLocks noChangeAspect="1"/>
          </p:cNvPicPr>
          <p:nvPr/>
        </p:nvPicPr>
        <p:blipFill>
          <a:blip r:embed="rId5"/>
          <a:stretch>
            <a:fillRect/>
          </a:stretch>
        </p:blipFill>
        <p:spPr>
          <a:xfrm>
            <a:off x="10249698" y="0"/>
            <a:ext cx="1942302" cy="1248508"/>
          </a:xfrm>
          <a:prstGeom prst="rect">
            <a:avLst/>
          </a:prstGeom>
        </p:spPr>
      </p:pic>
      <p:pic>
        <p:nvPicPr>
          <p:cNvPr id="4" name="Thế giới động vật_ Loài dơi Honduras đáng yêu nhất trên thế giớ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8938" y="1547445"/>
            <a:ext cx="7860324" cy="4941277"/>
          </a:xfrm>
          <a:prstGeom prst="rect">
            <a:avLst/>
          </a:prstGeom>
        </p:spPr>
      </p:pic>
    </p:spTree>
    <p:extLst>
      <p:ext uri="{BB962C8B-B14F-4D97-AF65-F5344CB8AC3E}">
        <p14:creationId xmlns:p14="http://schemas.microsoft.com/office/powerpoint/2010/main" val="1758090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558279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410</TotalTime>
  <Words>807</Words>
  <Application>Microsoft Office PowerPoint</Application>
  <PresentationFormat>Widescreen</PresentationFormat>
  <Paragraphs>74</Paragraphs>
  <Slides>33</Slides>
  <Notes>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#9Slide03 BoosterNextFYBlack</vt:lpstr>
      <vt:lpstr>#9Slide03 SFU Futura_05</vt:lpstr>
      <vt:lpstr>Aptos</vt:lpstr>
      <vt:lpstr>Arial</vt:lpstr>
      <vt:lpstr>Calibri</vt:lpstr>
      <vt:lpstr>Calibri Light</vt:lpstr>
      <vt:lpstr>Muli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NQC</dc:creator>
  <cp:lastModifiedBy>ASUS</cp:lastModifiedBy>
  <cp:revision>38</cp:revision>
  <dcterms:created xsi:type="dcterms:W3CDTF">2021-12-14T16:50:32Z</dcterms:created>
  <dcterms:modified xsi:type="dcterms:W3CDTF">2025-01-13T15:04:11Z</dcterms:modified>
</cp:coreProperties>
</file>