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8" r:id="rId2"/>
    <p:sldId id="256" r:id="rId3"/>
    <p:sldId id="257" r:id="rId4"/>
    <p:sldId id="277" r:id="rId5"/>
    <p:sldId id="272" r:id="rId6"/>
    <p:sldId id="271" r:id="rId7"/>
    <p:sldId id="273" r:id="rId8"/>
    <p:sldId id="274" r:id="rId9"/>
    <p:sldId id="262" r:id="rId10"/>
    <p:sldId id="281" r:id="rId11"/>
    <p:sldId id="260" r:id="rId12"/>
    <p:sldId id="278" r:id="rId13"/>
    <p:sldId id="279" r:id="rId14"/>
    <p:sldId id="280" r:id="rId15"/>
    <p:sldId id="261" r:id="rId16"/>
    <p:sldId id="263" r:id="rId17"/>
    <p:sldId id="264" r:id="rId18"/>
    <p:sldId id="275" r:id="rId19"/>
    <p:sldId id="267" r:id="rId20"/>
    <p:sldId id="270" r:id="rId21"/>
    <p:sldId id="265" r:id="rId22"/>
    <p:sldId id="266" r:id="rId23"/>
    <p:sldId id="258" r:id="rId24"/>
    <p:sldId id="269"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2B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76" autoAdjust="0"/>
  </p:normalViewPr>
  <p:slideViewPr>
    <p:cSldViewPr snapToGrid="0" showGuides="1">
      <p:cViewPr varScale="1">
        <p:scale>
          <a:sx n="78" d="100"/>
          <a:sy n="78" d="100"/>
        </p:scale>
        <p:origin x="835"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9T04:29:15.629"/>
    </inkml:context>
    <inkml:brush xml:id="br0">
      <inkml:brushProperty name="width" value="0.05292" units="cm"/>
      <inkml:brushProperty name="height" value="0.05292" units="cm"/>
      <inkml:brushProperty name="color" value="#1C1B1F"/>
    </inkml:brush>
  </inkml:definitions>
  <inkml:trace contextRef="#ctx0" brushRef="#br0">494 281,'19'0,"-19"18,0 37,-54-20,-1 20,20 36,-2-19,2 1,-2-19,2-17,17 18,0-2,-1 2,19-19,-17 18,-19 1,36-1,-19-17,1-2,1 2,17-19,0 37,-18-19,18-18,-19 19,19 18,0-38,0 37,0 1,0-37,0 36,0-17,19-1,-19 0,18 19,-1-18,1-2,1-17,-1 37,-18-19,35 1,-16-20,17 20,18-1,-1 19,-16-19,35 19,-37-20,37 20,-35-37,16 0,-16 19,-19-19,-1-1,20-17,-19 0,36 20,-1-3,19 1,18-18,19 0,16 18,2-18,-38 0,19 19,-36-19,-35 0,-2 0,-17 0,18 0,0 0,-17 0,-1 0,-1 0,20 0,16 0,-16 0,16 0,1 0,1 0,-38 0,19 0,-17 0,16-19,2 19,-19-18,-1 18,38-18,-38 18,19 0,18-17,-17-3,34 3,1-19,0-1,-18 19,1-18,-2 36,-34-19,16 1,0 1,2-21,-1 21,0-1,36-55,-19 37,2-18,-1-1,1 1,-20-1,-17 18,-1 2,20-20,-19 1,0 0,1-1,-19 19,0-19,0-18,0 38,0-38,0 0,-19 19,-17-19,-1 0,2 1,-19-1,-18 2,18-21,0 19,0 19,1-18,-2 17,1-36,1 37,-19 18,17-1,-17-17,-18 17,18 2,18 35,-18-18,-36-19,36 37,-18-18,18 0,18-1,-18 19,1 0,-1 0,-19 0,1 0,18 0,19 0,-2 19,20-19,16 0,1 0,-17 0,35 18,-19-18,-17 0,19 18,-20 0,19-18,1 0,-1 19,-1-19,1 18,1 0,-1-1,-19-17,19 20,-17-3,-2 1,2 0,16 19,1-37,-17 18,16 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493C3-E621-4686-9B41-20A3CFC4766E}" type="datetimeFigureOut">
              <a:rPr lang="vi-VN" smtClean="0"/>
              <a:t>19/11/2024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4C040-EF39-4A67-8CFD-CCD2A48A0403}" type="slidenum">
              <a:rPr lang="vi-VN" smtClean="0"/>
              <a:t>‹#›</a:t>
            </a:fld>
            <a:endParaRPr lang="vi-VN"/>
          </a:p>
        </p:txBody>
      </p:sp>
    </p:spTree>
    <p:extLst>
      <p:ext uri="{BB962C8B-B14F-4D97-AF65-F5344CB8AC3E}">
        <p14:creationId xmlns:p14="http://schemas.microsoft.com/office/powerpoint/2010/main" val="291924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3DF4C040-EF39-4A67-8CFD-CCD2A48A0403}" type="slidenum">
              <a:rPr lang="vi-VN" smtClean="0"/>
              <a:t>1</a:t>
            </a:fld>
            <a:endParaRPr lang="vi-VN"/>
          </a:p>
        </p:txBody>
      </p:sp>
    </p:spTree>
    <p:extLst>
      <p:ext uri="{BB962C8B-B14F-4D97-AF65-F5344CB8AC3E}">
        <p14:creationId xmlns:p14="http://schemas.microsoft.com/office/powerpoint/2010/main" val="2683037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Tìm tế bào tương ứng với hình dạng? Nhận xét về hình dạng các loại </a:t>
            </a:r>
            <a:r>
              <a:rPr lang="vi-VN" b="1" dirty="0" err="1"/>
              <a:t>TB</a:t>
            </a:r>
            <a:r>
              <a:rPr lang="vi-VN" b="1" dirty="0"/>
              <a:t>? </a:t>
            </a:r>
            <a:r>
              <a:rPr lang="vi-VN" b="0" i="0" dirty="0">
                <a:solidFill>
                  <a:srgbClr val="4A4A4A"/>
                </a:solidFill>
                <a:effectLst/>
                <a:latin typeface="Muli"/>
              </a:rPr>
              <a:t>❗Tế bào thần kinh (</a:t>
            </a:r>
            <a:r>
              <a:rPr lang="vi-VN" b="0" i="0" dirty="0" err="1">
                <a:solidFill>
                  <a:srgbClr val="4A4A4A"/>
                </a:solidFill>
                <a:effectLst/>
                <a:latin typeface="Muli"/>
              </a:rPr>
              <a:t>nơron</a:t>
            </a:r>
            <a:r>
              <a:rPr lang="vi-VN" b="0" i="0" dirty="0">
                <a:solidFill>
                  <a:srgbClr val="4A4A4A"/>
                </a:solidFill>
                <a:effectLst/>
                <a:latin typeface="Muli"/>
              </a:rPr>
              <a:t> thần kinh) có kích thước dài nhất, tế bào thần kinh có thể dài đến 1 mét.</a:t>
            </a:r>
            <a:endParaRPr lang="vi-VN" b="1" dirty="0"/>
          </a:p>
          <a:p>
            <a:endParaRPr lang="vi-VN" b="1" dirty="0"/>
          </a:p>
        </p:txBody>
      </p:sp>
      <p:sp>
        <p:nvSpPr>
          <p:cNvPr id="4" name="Slide Number Placeholder 3"/>
          <p:cNvSpPr>
            <a:spLocks noGrp="1"/>
          </p:cNvSpPr>
          <p:nvPr>
            <p:ph type="sldNum" sz="quarter" idx="5"/>
          </p:nvPr>
        </p:nvSpPr>
        <p:spPr/>
        <p:txBody>
          <a:bodyPr/>
          <a:lstStyle/>
          <a:p>
            <a:fld id="{3DF4C040-EF39-4A67-8CFD-CCD2A48A0403}" type="slidenum">
              <a:rPr lang="vi-VN" smtClean="0"/>
              <a:t>24</a:t>
            </a:fld>
            <a:endParaRPr lang="vi-VN"/>
          </a:p>
        </p:txBody>
      </p:sp>
    </p:spTree>
    <p:extLst>
      <p:ext uri="{BB962C8B-B14F-4D97-AF65-F5344CB8AC3E}">
        <p14:creationId xmlns:p14="http://schemas.microsoft.com/office/powerpoint/2010/main" val="21918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4800" b="1" dirty="0">
                <a:latin typeface="+mj-lt"/>
              </a:rPr>
              <a:t>Đơn vị cấu trúc nên cơ thể sinh vật là gì? </a:t>
            </a:r>
            <a:r>
              <a:rPr lang="vi-VN" sz="4800" b="1" dirty="0" err="1">
                <a:latin typeface="+mj-lt"/>
              </a:rPr>
              <a:t>GV</a:t>
            </a:r>
            <a:r>
              <a:rPr lang="vi-VN" sz="4800" b="1" dirty="0">
                <a:latin typeface="+mj-lt"/>
              </a:rPr>
              <a:t>: Mọi cơ thể sống đều </a:t>
            </a:r>
            <a:r>
              <a:rPr lang="vi-VN" sz="4800" b="1" dirty="0" err="1">
                <a:latin typeface="+mj-lt"/>
              </a:rPr>
              <a:t>đc</a:t>
            </a:r>
            <a:r>
              <a:rPr lang="vi-VN" sz="4800" b="1" dirty="0">
                <a:latin typeface="+mj-lt"/>
              </a:rPr>
              <a:t> cấu tạo từ </a:t>
            </a:r>
            <a:r>
              <a:rPr lang="vi-VN" sz="4800" b="1" dirty="0" err="1">
                <a:latin typeface="+mj-lt"/>
              </a:rPr>
              <a:t>TB</a:t>
            </a:r>
            <a:r>
              <a:rPr lang="vi-VN" sz="4800" b="1" dirty="0">
                <a:latin typeface="+mj-lt"/>
              </a:rPr>
              <a:t>. </a:t>
            </a:r>
            <a:r>
              <a:rPr lang="vi-VN" sz="4800" b="1" dirty="0" err="1">
                <a:latin typeface="+mj-lt"/>
              </a:rPr>
              <a:t>TB</a:t>
            </a:r>
            <a:r>
              <a:rPr lang="vi-VN" sz="4800" b="1" dirty="0">
                <a:latin typeface="+mj-lt"/>
              </a:rPr>
              <a:t> là đơn vị nhỏ nhất cấu tạo nên cơ thể sống.  Chức năng của </a:t>
            </a:r>
            <a:r>
              <a:rPr lang="vi-VN" sz="4800" b="1" dirty="0" err="1">
                <a:latin typeface="+mj-lt"/>
              </a:rPr>
              <a:t>TB</a:t>
            </a:r>
            <a:r>
              <a:rPr lang="vi-VN" sz="4800" b="1" dirty="0">
                <a:latin typeface="+mj-lt"/>
              </a:rPr>
              <a:t>?</a:t>
            </a:r>
          </a:p>
        </p:txBody>
      </p:sp>
      <p:sp>
        <p:nvSpPr>
          <p:cNvPr id="4" name="Slide Number Placeholder 3"/>
          <p:cNvSpPr>
            <a:spLocks noGrp="1"/>
          </p:cNvSpPr>
          <p:nvPr>
            <p:ph type="sldNum" sz="quarter" idx="5"/>
          </p:nvPr>
        </p:nvSpPr>
        <p:spPr/>
        <p:txBody>
          <a:bodyPr/>
          <a:lstStyle/>
          <a:p>
            <a:fld id="{3DF4C040-EF39-4A67-8CFD-CCD2A48A0403}" type="slidenum">
              <a:rPr lang="vi-VN" smtClean="0"/>
              <a:t>3</a:t>
            </a:fld>
            <a:endParaRPr lang="vi-VN"/>
          </a:p>
        </p:txBody>
      </p:sp>
    </p:spTree>
    <p:extLst>
      <p:ext uri="{BB962C8B-B14F-4D97-AF65-F5344CB8AC3E}">
        <p14:creationId xmlns:p14="http://schemas.microsoft.com/office/powerpoint/2010/main" val="219262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D71B8-2CA5-FA09-9F6D-569DE4156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7A543-AF70-E82C-BA84-7536149493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7C06E-A088-ECC0-FE58-8BE663BBBC9D}"/>
              </a:ext>
            </a:extLst>
          </p:cNvPr>
          <p:cNvSpPr>
            <a:spLocks noGrp="1"/>
          </p:cNvSpPr>
          <p:nvPr>
            <p:ph type="body" idx="1"/>
          </p:nvPr>
        </p:nvSpPr>
        <p:spPr/>
        <p:txBody>
          <a:bodyPr/>
          <a:lstStyle/>
          <a:p>
            <a:r>
              <a:rPr lang="vi-VN" b="1" i="0" dirty="0">
                <a:solidFill>
                  <a:srgbClr val="4A4A4A"/>
                </a:solidFill>
                <a:effectLst/>
                <a:latin typeface="Muli"/>
              </a:rPr>
              <a:t>- Các thành phần chính của </a:t>
            </a:r>
            <a:r>
              <a:rPr lang="vi-VN" b="1" i="0" dirty="0" err="1">
                <a:solidFill>
                  <a:srgbClr val="4A4A4A"/>
                </a:solidFill>
                <a:effectLst/>
                <a:latin typeface="Muli"/>
              </a:rPr>
              <a:t>tb</a:t>
            </a:r>
            <a:endParaRPr lang="vi-VN" b="1" dirty="0"/>
          </a:p>
        </p:txBody>
      </p:sp>
      <p:sp>
        <p:nvSpPr>
          <p:cNvPr id="4" name="Slide Number Placeholder 3">
            <a:extLst>
              <a:ext uri="{FF2B5EF4-FFF2-40B4-BE49-F238E27FC236}">
                <a16:creationId xmlns:a16="http://schemas.microsoft.com/office/drawing/2014/main" id="{76E1CABB-E4FB-6FD9-2DFD-897993B20DD7}"/>
              </a:ext>
            </a:extLst>
          </p:cNvPr>
          <p:cNvSpPr>
            <a:spLocks noGrp="1"/>
          </p:cNvSpPr>
          <p:nvPr>
            <p:ph type="sldNum" sz="quarter" idx="5"/>
          </p:nvPr>
        </p:nvSpPr>
        <p:spPr/>
        <p:txBody>
          <a:bodyPr/>
          <a:lstStyle/>
          <a:p>
            <a:fld id="{3DF4C040-EF39-4A67-8CFD-CCD2A48A0403}" type="slidenum">
              <a:rPr lang="vi-VN" smtClean="0"/>
              <a:t>5</a:t>
            </a:fld>
            <a:endParaRPr lang="vi-VN"/>
          </a:p>
        </p:txBody>
      </p:sp>
    </p:spTree>
    <p:extLst>
      <p:ext uri="{BB962C8B-B14F-4D97-AF65-F5344CB8AC3E}">
        <p14:creationId xmlns:p14="http://schemas.microsoft.com/office/powerpoint/2010/main" val="35528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Chức năng các thành phần của </a:t>
            </a:r>
            <a:r>
              <a:rPr lang="vi-VN" b="1" dirty="0" err="1"/>
              <a:t>tB</a:t>
            </a:r>
            <a:r>
              <a:rPr lang="vi-VN" b="1" dirty="0"/>
              <a:t>.</a:t>
            </a:r>
          </a:p>
        </p:txBody>
      </p:sp>
      <p:sp>
        <p:nvSpPr>
          <p:cNvPr id="4" name="Slide Number Placeholder 3"/>
          <p:cNvSpPr>
            <a:spLocks noGrp="1"/>
          </p:cNvSpPr>
          <p:nvPr>
            <p:ph type="sldNum" sz="quarter" idx="5"/>
          </p:nvPr>
        </p:nvSpPr>
        <p:spPr/>
        <p:txBody>
          <a:bodyPr/>
          <a:lstStyle/>
          <a:p>
            <a:fld id="{3DF4C040-EF39-4A67-8CFD-CCD2A48A0403}" type="slidenum">
              <a:rPr lang="vi-VN" smtClean="0"/>
              <a:t>6</a:t>
            </a:fld>
            <a:endParaRPr lang="vi-VN"/>
          </a:p>
        </p:txBody>
      </p:sp>
    </p:spTree>
    <p:extLst>
      <p:ext uri="{BB962C8B-B14F-4D97-AF65-F5344CB8AC3E}">
        <p14:creationId xmlns:p14="http://schemas.microsoft.com/office/powerpoint/2010/main" val="79078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Hoàn thành sơ đồ tư duy trong 3 phút, sau đó nhóm lên trình bày.</a:t>
            </a:r>
          </a:p>
        </p:txBody>
      </p:sp>
      <p:sp>
        <p:nvSpPr>
          <p:cNvPr id="4" name="Slide Number Placeholder 3"/>
          <p:cNvSpPr>
            <a:spLocks noGrp="1"/>
          </p:cNvSpPr>
          <p:nvPr>
            <p:ph type="sldNum" sz="quarter" idx="5"/>
          </p:nvPr>
        </p:nvSpPr>
        <p:spPr/>
        <p:txBody>
          <a:bodyPr/>
          <a:lstStyle/>
          <a:p>
            <a:fld id="{3DF4C040-EF39-4A67-8CFD-CCD2A48A0403}" type="slidenum">
              <a:rPr lang="vi-VN" smtClean="0"/>
              <a:t>7</a:t>
            </a:fld>
            <a:endParaRPr lang="vi-VN"/>
          </a:p>
        </p:txBody>
      </p:sp>
    </p:spTree>
    <p:extLst>
      <p:ext uri="{BB962C8B-B14F-4D97-AF65-F5344CB8AC3E}">
        <p14:creationId xmlns:p14="http://schemas.microsoft.com/office/powerpoint/2010/main" val="132370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i="0" dirty="0">
                <a:solidFill>
                  <a:srgbClr val="4A4A4A"/>
                </a:solidFill>
                <a:effectLst/>
                <a:latin typeface="Muli"/>
              </a:rPr>
              <a:t>Có hai loại tế bào: tế bào nhân sơ và tế bào nhân thực.</a:t>
            </a:r>
            <a:endParaRPr lang="vi-VN" b="1" dirty="0"/>
          </a:p>
        </p:txBody>
      </p:sp>
      <p:sp>
        <p:nvSpPr>
          <p:cNvPr id="4" name="Slide Number Placeholder 3"/>
          <p:cNvSpPr>
            <a:spLocks noGrp="1"/>
          </p:cNvSpPr>
          <p:nvPr>
            <p:ph type="sldNum" sz="quarter" idx="5"/>
          </p:nvPr>
        </p:nvSpPr>
        <p:spPr/>
        <p:txBody>
          <a:bodyPr/>
          <a:lstStyle/>
          <a:p>
            <a:fld id="{3DF4C040-EF39-4A67-8CFD-CCD2A48A0403}" type="slidenum">
              <a:rPr lang="vi-VN" smtClean="0"/>
              <a:t>11</a:t>
            </a:fld>
            <a:endParaRPr lang="vi-VN"/>
          </a:p>
        </p:txBody>
      </p:sp>
    </p:spTree>
    <p:extLst>
      <p:ext uri="{BB962C8B-B14F-4D97-AF65-F5344CB8AC3E}">
        <p14:creationId xmlns:p14="http://schemas.microsoft.com/office/powerpoint/2010/main" val="232838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TÌM ĐIỂM KHÁC NHAU--? LỤC LẠP, CHỨC NĂNG</a:t>
            </a:r>
          </a:p>
        </p:txBody>
      </p:sp>
      <p:sp>
        <p:nvSpPr>
          <p:cNvPr id="4" name="Slide Number Placeholder 3"/>
          <p:cNvSpPr>
            <a:spLocks noGrp="1"/>
          </p:cNvSpPr>
          <p:nvPr>
            <p:ph type="sldNum" sz="quarter" idx="5"/>
          </p:nvPr>
        </p:nvSpPr>
        <p:spPr/>
        <p:txBody>
          <a:bodyPr/>
          <a:lstStyle/>
          <a:p>
            <a:fld id="{3DF4C040-EF39-4A67-8CFD-CCD2A48A0403}" type="slidenum">
              <a:rPr lang="vi-VN" smtClean="0"/>
              <a:t>15</a:t>
            </a:fld>
            <a:endParaRPr lang="vi-VN"/>
          </a:p>
        </p:txBody>
      </p:sp>
    </p:spTree>
    <p:extLst>
      <p:ext uri="{BB962C8B-B14F-4D97-AF65-F5344CB8AC3E}">
        <p14:creationId xmlns:p14="http://schemas.microsoft.com/office/powerpoint/2010/main" val="203669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Dấu hiệu nào cho biết cơ thể em có sự lớn lên?</a:t>
            </a:r>
          </a:p>
        </p:txBody>
      </p:sp>
      <p:sp>
        <p:nvSpPr>
          <p:cNvPr id="4" name="Slide Number Placeholder 3"/>
          <p:cNvSpPr>
            <a:spLocks noGrp="1"/>
          </p:cNvSpPr>
          <p:nvPr>
            <p:ph type="sldNum" sz="quarter" idx="5"/>
          </p:nvPr>
        </p:nvSpPr>
        <p:spPr/>
        <p:txBody>
          <a:bodyPr/>
          <a:lstStyle/>
          <a:p>
            <a:fld id="{3DF4C040-EF39-4A67-8CFD-CCD2A48A0403}" type="slidenum">
              <a:rPr lang="vi-VN" smtClean="0"/>
              <a:t>16</a:t>
            </a:fld>
            <a:endParaRPr lang="vi-VN"/>
          </a:p>
        </p:txBody>
      </p:sp>
    </p:spTree>
    <p:extLst>
      <p:ext uri="{BB962C8B-B14F-4D97-AF65-F5344CB8AC3E}">
        <p14:creationId xmlns:p14="http://schemas.microsoft.com/office/powerpoint/2010/main" val="386218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Khi </a:t>
            </a:r>
            <a:r>
              <a:rPr lang="vi-VN" b="1" dirty="0" err="1"/>
              <a:t>Tb</a:t>
            </a:r>
            <a:r>
              <a:rPr lang="vi-VN" b="1" dirty="0"/>
              <a:t> sinh sản, </a:t>
            </a:r>
            <a:r>
              <a:rPr lang="vi-VN" b="1" dirty="0" err="1"/>
              <a:t>tb</a:t>
            </a:r>
            <a:r>
              <a:rPr lang="vi-VN" b="1" dirty="0"/>
              <a:t> tăng lên về cái gì? </a:t>
            </a:r>
          </a:p>
        </p:txBody>
      </p:sp>
      <p:sp>
        <p:nvSpPr>
          <p:cNvPr id="4" name="Slide Number Placeholder 3"/>
          <p:cNvSpPr>
            <a:spLocks noGrp="1"/>
          </p:cNvSpPr>
          <p:nvPr>
            <p:ph type="sldNum" sz="quarter" idx="5"/>
          </p:nvPr>
        </p:nvSpPr>
        <p:spPr/>
        <p:txBody>
          <a:bodyPr/>
          <a:lstStyle/>
          <a:p>
            <a:fld id="{3DF4C040-EF39-4A67-8CFD-CCD2A48A0403}" type="slidenum">
              <a:rPr lang="vi-VN" smtClean="0"/>
              <a:t>17</a:t>
            </a:fld>
            <a:endParaRPr lang="vi-VN"/>
          </a:p>
        </p:txBody>
      </p:sp>
    </p:spTree>
    <p:extLst>
      <p:ext uri="{BB962C8B-B14F-4D97-AF65-F5344CB8AC3E}">
        <p14:creationId xmlns:p14="http://schemas.microsoft.com/office/powerpoint/2010/main" val="3848535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4997-20DD-A23D-03B2-699C290128A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vi-VN"/>
          </a:p>
        </p:txBody>
      </p:sp>
      <p:sp>
        <p:nvSpPr>
          <p:cNvPr id="3" name="Subtitle 2">
            <a:extLst>
              <a:ext uri="{FF2B5EF4-FFF2-40B4-BE49-F238E27FC236}">
                <a16:creationId xmlns:a16="http://schemas.microsoft.com/office/drawing/2014/main" id="{515C8331-3F6B-9F02-4085-1344362DD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vi-VN"/>
          </a:p>
        </p:txBody>
      </p:sp>
      <p:sp>
        <p:nvSpPr>
          <p:cNvPr id="4" name="Date Placeholder 3">
            <a:extLst>
              <a:ext uri="{FF2B5EF4-FFF2-40B4-BE49-F238E27FC236}">
                <a16:creationId xmlns:a16="http://schemas.microsoft.com/office/drawing/2014/main" id="{D91D9323-CE72-1AAB-CE87-65AA5979AEA0}"/>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5A937F24-9407-C209-B7E9-359187E860E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4D1A3E8-2D83-2F80-37FA-E6BED73FF521}"/>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2298001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16905787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28243079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1515072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3805653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3527903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22826785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3104800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1111836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37795679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36249979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1431866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3734366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176255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36526650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424237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2509070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1463-EE70-C650-EF20-00097757336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vi-VN"/>
          </a:p>
        </p:txBody>
      </p:sp>
      <p:sp>
        <p:nvSpPr>
          <p:cNvPr id="3" name="Text Placeholder 2">
            <a:extLst>
              <a:ext uri="{FF2B5EF4-FFF2-40B4-BE49-F238E27FC236}">
                <a16:creationId xmlns:a16="http://schemas.microsoft.com/office/drawing/2014/main" id="{46F6D67D-655A-FC0C-AC46-6EE7750362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C67EE22-3D54-F898-4616-CF6A404C859B}"/>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B68C5060-B718-1E56-F0DF-57449CC100B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17F126A-B45C-F797-E7C8-8BF2CE560ADC}"/>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16029113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9013-6D11-AFB3-4CA9-0ADC6BDB5E7B}"/>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57202CC5-0AA4-3B63-50AA-05299877C28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Content Placeholder 3">
            <a:extLst>
              <a:ext uri="{FF2B5EF4-FFF2-40B4-BE49-F238E27FC236}">
                <a16:creationId xmlns:a16="http://schemas.microsoft.com/office/drawing/2014/main" id="{44A42110-EDC3-7A91-E5C4-82C2C1E7599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5" name="Date Placeholder 4">
            <a:extLst>
              <a:ext uri="{FF2B5EF4-FFF2-40B4-BE49-F238E27FC236}">
                <a16:creationId xmlns:a16="http://schemas.microsoft.com/office/drawing/2014/main" id="{D780E922-710C-E5F5-1459-6ADDC6316B43}"/>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6" name="Footer Placeholder 5">
            <a:extLst>
              <a:ext uri="{FF2B5EF4-FFF2-40B4-BE49-F238E27FC236}">
                <a16:creationId xmlns:a16="http://schemas.microsoft.com/office/drawing/2014/main" id="{B9FE59CB-735C-4236-DD63-DA4DDD57612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CB709A8-71CE-D1FD-497D-C761E3482298}"/>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3650149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1C11-CA50-CDA7-0A14-22D7F80EEFD0}"/>
              </a:ext>
            </a:extLst>
          </p:cNvPr>
          <p:cNvSpPr>
            <a:spLocks noGrp="1"/>
          </p:cNvSpPr>
          <p:nvPr>
            <p:ph type="title"/>
          </p:nvPr>
        </p:nvSpPr>
        <p:spPr>
          <a:xfrm>
            <a:off x="839788" y="365125"/>
            <a:ext cx="10515600" cy="1325563"/>
          </a:xfrm>
        </p:spPr>
        <p:txBody>
          <a:bodyPr/>
          <a:lstStyle/>
          <a:p>
            <a:r>
              <a:rPr lang="en-GB"/>
              <a:t>Click to edit Master title style</a:t>
            </a:r>
            <a:endParaRPr lang="vi-VN"/>
          </a:p>
        </p:txBody>
      </p:sp>
      <p:sp>
        <p:nvSpPr>
          <p:cNvPr id="3" name="Text Placeholder 2">
            <a:extLst>
              <a:ext uri="{FF2B5EF4-FFF2-40B4-BE49-F238E27FC236}">
                <a16:creationId xmlns:a16="http://schemas.microsoft.com/office/drawing/2014/main" id="{8B39A04D-94B0-418E-FF65-CE5541C0F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68C5F8-DB80-768E-DEB7-A0AF3FF53D2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5" name="Text Placeholder 4">
            <a:extLst>
              <a:ext uri="{FF2B5EF4-FFF2-40B4-BE49-F238E27FC236}">
                <a16:creationId xmlns:a16="http://schemas.microsoft.com/office/drawing/2014/main" id="{72E69120-5B09-2FCC-B637-B41CE9CE14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045051B-A6BE-36DC-350E-E9BC434837A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7" name="Date Placeholder 6">
            <a:extLst>
              <a:ext uri="{FF2B5EF4-FFF2-40B4-BE49-F238E27FC236}">
                <a16:creationId xmlns:a16="http://schemas.microsoft.com/office/drawing/2014/main" id="{6C0A2730-602B-ED38-2B73-50EFCC43DCED}"/>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8" name="Footer Placeholder 7">
            <a:extLst>
              <a:ext uri="{FF2B5EF4-FFF2-40B4-BE49-F238E27FC236}">
                <a16:creationId xmlns:a16="http://schemas.microsoft.com/office/drawing/2014/main" id="{D88F0F8F-ECF2-9E4F-F316-6757DFB8584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E9F74A0-3E1D-8C4D-1CF4-D3E5A1F5567F}"/>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2110742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42ED4-D508-69CD-556D-EDB9725E0E4C}"/>
              </a:ext>
            </a:extLst>
          </p:cNvPr>
          <p:cNvSpPr>
            <a:spLocks noGrp="1"/>
          </p:cNvSpPr>
          <p:nvPr>
            <p:ph type="title"/>
          </p:nvPr>
        </p:nvSpPr>
        <p:spPr/>
        <p:txBody>
          <a:bodyPr/>
          <a:lstStyle/>
          <a:p>
            <a:r>
              <a:rPr lang="en-GB"/>
              <a:t>Click to edit Master title style</a:t>
            </a:r>
            <a:endParaRPr lang="vi-VN"/>
          </a:p>
        </p:txBody>
      </p:sp>
      <p:sp>
        <p:nvSpPr>
          <p:cNvPr id="3" name="Date Placeholder 2">
            <a:extLst>
              <a:ext uri="{FF2B5EF4-FFF2-40B4-BE49-F238E27FC236}">
                <a16:creationId xmlns:a16="http://schemas.microsoft.com/office/drawing/2014/main" id="{DAAD8C17-3FEA-EF45-40E4-9729F8D8DF5C}"/>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4" name="Footer Placeholder 3">
            <a:extLst>
              <a:ext uri="{FF2B5EF4-FFF2-40B4-BE49-F238E27FC236}">
                <a16:creationId xmlns:a16="http://schemas.microsoft.com/office/drawing/2014/main" id="{D77B8B5B-13DD-6C46-2D04-3FAE9FC6747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A3C6A52-8476-A70D-7186-FFE937A0258A}"/>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4247308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FB1920-6799-1723-02D4-A4BB0973F6A1}"/>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3" name="Footer Placeholder 2">
            <a:extLst>
              <a:ext uri="{FF2B5EF4-FFF2-40B4-BE49-F238E27FC236}">
                <a16:creationId xmlns:a16="http://schemas.microsoft.com/office/drawing/2014/main" id="{600AA335-04C4-65F1-A1E6-DC87C249996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C7E5664-AAA3-45D7-50E9-77857C27692E}"/>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3975728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3163826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848F-0A93-193B-8F7F-1329EA7BD2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vi-VN"/>
          </a:p>
        </p:txBody>
      </p:sp>
      <p:sp>
        <p:nvSpPr>
          <p:cNvPr id="3" name="Content Placeholder 2">
            <a:extLst>
              <a:ext uri="{FF2B5EF4-FFF2-40B4-BE49-F238E27FC236}">
                <a16:creationId xmlns:a16="http://schemas.microsoft.com/office/drawing/2014/main" id="{A27EB611-0FE6-ED82-A9A7-00D645005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Text Placeholder 3">
            <a:extLst>
              <a:ext uri="{FF2B5EF4-FFF2-40B4-BE49-F238E27FC236}">
                <a16:creationId xmlns:a16="http://schemas.microsoft.com/office/drawing/2014/main" id="{0B78BDF1-6526-679C-F98A-A0EB261FF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E4205E-29D6-448C-F0C4-DD0493303393}"/>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6" name="Footer Placeholder 5">
            <a:extLst>
              <a:ext uri="{FF2B5EF4-FFF2-40B4-BE49-F238E27FC236}">
                <a16:creationId xmlns:a16="http://schemas.microsoft.com/office/drawing/2014/main" id="{03F0B7D3-8AF7-10EF-4D04-4E6C5AEEAD2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41806D4-70A6-89AF-6351-07FB756A0101}"/>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2511493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A463-B30E-2D9B-7A21-019443048DE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vi-VN"/>
          </a:p>
        </p:txBody>
      </p:sp>
      <p:sp>
        <p:nvSpPr>
          <p:cNvPr id="3" name="Picture Placeholder 2">
            <a:extLst>
              <a:ext uri="{FF2B5EF4-FFF2-40B4-BE49-F238E27FC236}">
                <a16:creationId xmlns:a16="http://schemas.microsoft.com/office/drawing/2014/main" id="{C8C090BD-AC70-7BC8-0D0E-BF5B42DDC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5476DC2-D14C-291E-9C0A-490D0873E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978BEF-7BAF-8D62-8918-B087F352FE96}"/>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6" name="Footer Placeholder 5">
            <a:extLst>
              <a:ext uri="{FF2B5EF4-FFF2-40B4-BE49-F238E27FC236}">
                <a16:creationId xmlns:a16="http://schemas.microsoft.com/office/drawing/2014/main" id="{690C5876-660D-C0B4-1FCA-D4015789CF3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93F8F89-D6E3-E01C-82F0-D2DE40B3936F}"/>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3839191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FEC3F-2A75-64EC-3D1C-F1F7DF910D27}"/>
              </a:ext>
            </a:extLst>
          </p:cNvPr>
          <p:cNvSpPr>
            <a:spLocks noGrp="1"/>
          </p:cNvSpPr>
          <p:nvPr>
            <p:ph type="title"/>
          </p:nvPr>
        </p:nvSpPr>
        <p:spPr/>
        <p:txBody>
          <a:bodyPr/>
          <a:lstStyle/>
          <a:p>
            <a:r>
              <a:rPr lang="en-GB"/>
              <a:t>Click to edit Master title style</a:t>
            </a:r>
            <a:endParaRPr lang="vi-VN"/>
          </a:p>
        </p:txBody>
      </p:sp>
      <p:sp>
        <p:nvSpPr>
          <p:cNvPr id="3" name="Vertical Text Placeholder 2">
            <a:extLst>
              <a:ext uri="{FF2B5EF4-FFF2-40B4-BE49-F238E27FC236}">
                <a16:creationId xmlns:a16="http://schemas.microsoft.com/office/drawing/2014/main" id="{A1AB7A3B-42AE-691A-EF91-14CF9302341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BC4D0551-2F78-8449-7FC2-1E84B2F818BE}"/>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F9F79176-1818-F579-E48C-EEDF5D57C8E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4AEE886-FDE6-B7F1-55FB-CB061FA4F1FA}"/>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23990311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6C806D-E5FD-7BF1-D361-DB6FEAFBB65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vi-VN"/>
          </a:p>
        </p:txBody>
      </p:sp>
      <p:sp>
        <p:nvSpPr>
          <p:cNvPr id="3" name="Vertical Text Placeholder 2">
            <a:extLst>
              <a:ext uri="{FF2B5EF4-FFF2-40B4-BE49-F238E27FC236}">
                <a16:creationId xmlns:a16="http://schemas.microsoft.com/office/drawing/2014/main" id="{EBC22C20-B346-7FDB-B1F8-302EBBAA3FF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75CBADEF-2A81-C3FC-21A9-8338EFF41406}"/>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35CB4B7F-F646-6BC2-E487-EF503A53ED1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74096CD-FFEB-73F0-899E-FD85262065C7}"/>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1967615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16427260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21431835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233954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753833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2693324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272D-F647-AD52-104D-51D8599AB635}"/>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980E316B-1DF9-3559-7B1D-1BDDA1ED8B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43B4B04-99BA-0272-FCB4-0E569814284F}"/>
              </a:ext>
            </a:extLst>
          </p:cNvPr>
          <p:cNvSpPr>
            <a:spLocks noGrp="1"/>
          </p:cNvSpPr>
          <p:nvPr>
            <p:ph type="dt" sz="half" idx="10"/>
          </p:nvPr>
        </p:nvSpPr>
        <p:spPr/>
        <p:txBody>
          <a:body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1E84D090-639E-430C-20D6-3FB674C3672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4FBD0C1-6E28-3236-02E8-B025C2885699}"/>
              </a:ext>
            </a:extLst>
          </p:cNvPr>
          <p:cNvSpPr>
            <a:spLocks noGrp="1"/>
          </p:cNvSpPr>
          <p:nvPr>
            <p:ph type="sldNum" sz="quarter" idx="12"/>
          </p:nvPr>
        </p:nvSpPr>
        <p:spPr/>
        <p:txBody>
          <a:bodyPr/>
          <a:lstStyle/>
          <a:p>
            <a:fld id="{A940CCF5-FDA5-4353-9F77-8F7C951516BA}" type="slidenum">
              <a:rPr lang="vi-VN" smtClean="0"/>
              <a:t>‹#›</a:t>
            </a:fld>
            <a:endParaRPr lang="vi-VN"/>
          </a:p>
        </p:txBody>
      </p:sp>
    </p:spTree>
    <p:extLst>
      <p:ext uri="{BB962C8B-B14F-4D97-AF65-F5344CB8AC3E}">
        <p14:creationId xmlns:p14="http://schemas.microsoft.com/office/powerpoint/2010/main" val="1624978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DEE3A6-5AD5-7C0B-8090-13729B1A8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vi-VN"/>
          </a:p>
        </p:txBody>
      </p:sp>
      <p:sp>
        <p:nvSpPr>
          <p:cNvPr id="3" name="Text Placeholder 2">
            <a:extLst>
              <a:ext uri="{FF2B5EF4-FFF2-40B4-BE49-F238E27FC236}">
                <a16:creationId xmlns:a16="http://schemas.microsoft.com/office/drawing/2014/main" id="{2435AD43-DFC6-3047-06EA-4A3604DC43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7DCAF6DE-6AF6-919E-3AED-A8AE85EC72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EB8B8D-7E0C-461E-A3C4-30E58BE47EF1}" type="datetimeFigureOut">
              <a:rPr lang="vi-VN" smtClean="0"/>
              <a:t>19/11/2024</a:t>
            </a:fld>
            <a:endParaRPr lang="vi-VN"/>
          </a:p>
        </p:txBody>
      </p:sp>
      <p:sp>
        <p:nvSpPr>
          <p:cNvPr id="5" name="Footer Placeholder 4">
            <a:extLst>
              <a:ext uri="{FF2B5EF4-FFF2-40B4-BE49-F238E27FC236}">
                <a16:creationId xmlns:a16="http://schemas.microsoft.com/office/drawing/2014/main" id="{589FD236-A0F9-8B4C-8D59-51A3B56A80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6644477C-6B1F-595B-D304-86A4B7023F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40CCF5-FDA5-4353-9F77-8F7C951516BA}" type="slidenum">
              <a:rPr lang="vi-VN" smtClean="0"/>
              <a:t>‹#›</a:t>
            </a:fld>
            <a:endParaRPr lang="vi-VN"/>
          </a:p>
        </p:txBody>
      </p:sp>
    </p:spTree>
    <p:extLst>
      <p:ext uri="{BB962C8B-B14F-4D97-AF65-F5344CB8AC3E}">
        <p14:creationId xmlns:p14="http://schemas.microsoft.com/office/powerpoint/2010/main" val="229642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 id="2147483672" r:id="rId12"/>
    <p:sldLayoutId id="2147483671" r:id="rId13"/>
    <p:sldLayoutId id="2147483670" r:id="rId14"/>
    <p:sldLayoutId id="2147483669" r:id="rId15"/>
    <p:sldLayoutId id="2147483668" r:id="rId16"/>
    <p:sldLayoutId id="2147483667" r:id="rId17"/>
    <p:sldLayoutId id="2147483666" r:id="rId18"/>
    <p:sldLayoutId id="2147483665" r:id="rId19"/>
    <p:sldLayoutId id="2147483664" r:id="rId20"/>
    <p:sldLayoutId id="2147483663" r:id="rId21"/>
    <p:sldLayoutId id="2147483662" r:id="rId22"/>
    <p:sldLayoutId id="2147483661" r:id="rId23"/>
    <p:sldLayoutId id="2147483660" r:id="rId24"/>
    <p:sldLayoutId id="2147483651" r:id="rId25"/>
    <p:sldLayoutId id="2147483652" r:id="rId26"/>
    <p:sldLayoutId id="2147483653" r:id="rId27"/>
    <p:sldLayoutId id="2147483654" r:id="rId28"/>
    <p:sldLayoutId id="2147483655" r:id="rId29"/>
    <p:sldLayoutId id="2147483656" r:id="rId30"/>
    <p:sldLayoutId id="2147483657" r:id="rId31"/>
    <p:sldLayoutId id="2147483658" r:id="rId32"/>
    <p:sldLayoutId id="2147483659" r:id="rId3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customXml" Target="../ink/ink1.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6.wdp"/><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27.png"/><Relationship Id="rId2" Type="http://schemas.openxmlformats.org/officeDocument/2006/relationships/notesSlide" Target="../notesSlides/notesSlide10.xml"/><Relationship Id="rId16" Type="http://schemas.openxmlformats.org/officeDocument/2006/relationships/image" Target="../media/image8.jpeg"/><Relationship Id="rId1" Type="http://schemas.openxmlformats.org/officeDocument/2006/relationships/slideLayout" Target="../slideLayouts/slideLayout2.xml"/><Relationship Id="rId6" Type="http://schemas.microsoft.com/office/2007/relationships/hdphoto" Target="../media/hdphoto5.wdp"/><Relationship Id="rId11" Type="http://schemas.microsoft.com/office/2007/relationships/hdphoto" Target="../media/hdphoto3.wdp"/><Relationship Id="rId5" Type="http://schemas.openxmlformats.org/officeDocument/2006/relationships/image" Target="../media/image25.png"/><Relationship Id="rId15" Type="http://schemas.microsoft.com/office/2007/relationships/hdphoto" Target="../media/hdphoto1.wdp"/><Relationship Id="rId10" Type="http://schemas.openxmlformats.org/officeDocument/2006/relationships/image" Target="../media/image7.png"/><Relationship Id="rId4" Type="http://schemas.microsoft.com/office/2007/relationships/hdphoto" Target="../media/hdphoto4.wdp"/><Relationship Id="rId9" Type="http://schemas.microsoft.com/office/2007/relationships/hdphoto" Target="../media/hdphoto2.wdp"/><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26" descr="Kết quả hình ảnh cho Hình ảnh lỗ tổ ong">
            <a:extLst>
              <a:ext uri="{FF2B5EF4-FFF2-40B4-BE49-F238E27FC236}">
                <a16:creationId xmlns:a16="http://schemas.microsoft.com/office/drawing/2014/main" id="{5B0D83D6-C744-243D-B620-EF601FB68080}"/>
              </a:ext>
            </a:extLst>
          </p:cNvPr>
          <p:cNvPicPr>
            <a:picLocks noChangeAspect="1" noChangeArrowheads="1"/>
          </p:cNvPicPr>
          <p:nvPr/>
        </p:nvPicPr>
        <p:blipFill>
          <a:blip r:embed="rId3"/>
          <a:srcRect t="6597" b="8832"/>
          <a:stretch/>
        </p:blipFill>
        <p:spPr bwMode="auto">
          <a:xfrm>
            <a:off x="1422400" y="86994"/>
            <a:ext cx="8757920" cy="4647566"/>
          </a:xfrm>
          <a:prstGeom prst="rect">
            <a:avLst/>
          </a:prstGeom>
          <a:noFill/>
        </p:spPr>
      </p:pic>
      <p:sp>
        <p:nvSpPr>
          <p:cNvPr id="7" name="Rectangle 6">
            <a:extLst>
              <a:ext uri="{FF2B5EF4-FFF2-40B4-BE49-F238E27FC236}">
                <a16:creationId xmlns:a16="http://schemas.microsoft.com/office/drawing/2014/main" id="{182B53BC-0D96-252D-C625-1FA34C89A813}"/>
              </a:ext>
            </a:extLst>
          </p:cNvPr>
          <p:cNvSpPr/>
          <p:nvPr/>
        </p:nvSpPr>
        <p:spPr>
          <a:xfrm>
            <a:off x="1412239" y="91440"/>
            <a:ext cx="8110451" cy="4673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18623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3483-CCA2-C1EF-0B43-FA175C35F4E9}"/>
              </a:ext>
            </a:extLst>
          </p:cNvPr>
          <p:cNvSpPr>
            <a:spLocks noGrp="1"/>
          </p:cNvSpPr>
          <p:nvPr>
            <p:ph type="title"/>
          </p:nvPr>
        </p:nvSpPr>
        <p:spPr>
          <a:xfrm>
            <a:off x="838199" y="412956"/>
            <a:ext cx="11147323" cy="5211096"/>
          </a:xfrm>
        </p:spPr>
        <p:txBody>
          <a:bodyPr>
            <a:noAutofit/>
          </a:bodyPr>
          <a:lstStyle/>
          <a:p>
            <a:pPr algn="ctr">
              <a:lnSpc>
                <a:spcPct val="150000"/>
              </a:lnSpc>
            </a:pPr>
            <a:r>
              <a:rPr lang="vi-VN" sz="5400" dirty="0"/>
              <a:t>1. Nêu các thành phần chính của một tế bào?</a:t>
            </a:r>
            <a:br>
              <a:rPr lang="vi-VN" sz="5400" dirty="0"/>
            </a:br>
            <a:r>
              <a:rPr lang="vi-VN" sz="5400" dirty="0"/>
              <a:t>2. Tế bào chia thành  mấy loại? </a:t>
            </a:r>
          </a:p>
        </p:txBody>
      </p:sp>
    </p:spTree>
    <p:extLst>
      <p:ext uri="{BB962C8B-B14F-4D97-AF65-F5344CB8AC3E}">
        <p14:creationId xmlns:p14="http://schemas.microsoft.com/office/powerpoint/2010/main" val="6782579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E2E3965-5D8C-CD20-937C-29A330FE3A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539"/>
          <a:stretch/>
        </p:blipFill>
        <p:spPr bwMode="auto">
          <a:xfrm>
            <a:off x="182880" y="1190944"/>
            <a:ext cx="12192000" cy="4766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4D7562-4156-4328-915A-5F9A9C2413B7}"/>
              </a:ext>
            </a:extLst>
          </p:cNvPr>
          <p:cNvSpPr txBox="1"/>
          <p:nvPr/>
        </p:nvSpPr>
        <p:spPr>
          <a:xfrm>
            <a:off x="985578" y="0"/>
            <a:ext cx="9933583" cy="1323439"/>
          </a:xfrm>
          <a:prstGeom prst="rect">
            <a:avLst/>
          </a:prstGeom>
          <a:noFill/>
        </p:spPr>
        <p:txBody>
          <a:bodyPr wrap="square">
            <a:spAutoFit/>
          </a:bodyPr>
          <a:lstStyle/>
          <a:p>
            <a:pPr algn="just"/>
            <a:r>
              <a:rPr lang="vi-VN" sz="4000" b="1" i="0" dirty="0">
                <a:solidFill>
                  <a:srgbClr val="342BED"/>
                </a:solidFill>
                <a:effectLst/>
                <a:latin typeface="+mj-lt"/>
              </a:rPr>
              <a:t>Chỉ ra đâu là tế bào nhân sơ, tế bào nhân thực?</a:t>
            </a:r>
          </a:p>
        </p:txBody>
      </p:sp>
      <p:sp>
        <p:nvSpPr>
          <p:cNvPr id="2" name="TextBox 1">
            <a:extLst>
              <a:ext uri="{FF2B5EF4-FFF2-40B4-BE49-F238E27FC236}">
                <a16:creationId xmlns:a16="http://schemas.microsoft.com/office/drawing/2014/main" id="{B156C431-9396-7111-D57C-1A4513223127}"/>
              </a:ext>
            </a:extLst>
          </p:cNvPr>
          <p:cNvSpPr txBox="1"/>
          <p:nvPr/>
        </p:nvSpPr>
        <p:spPr>
          <a:xfrm>
            <a:off x="2408903" y="5376329"/>
            <a:ext cx="2025446" cy="1015663"/>
          </a:xfrm>
          <a:prstGeom prst="rect">
            <a:avLst/>
          </a:prstGeom>
          <a:noFill/>
        </p:spPr>
        <p:txBody>
          <a:bodyPr wrap="square" rtlCol="0">
            <a:spAutoFit/>
          </a:bodyPr>
          <a:lstStyle/>
          <a:p>
            <a:r>
              <a:rPr lang="vi-VN" sz="6000" b="1">
                <a:solidFill>
                  <a:srgbClr val="FF0000"/>
                </a:solidFill>
                <a:latin typeface="+mj-lt"/>
              </a:rPr>
              <a:t>A</a:t>
            </a:r>
          </a:p>
        </p:txBody>
      </p:sp>
      <p:sp>
        <p:nvSpPr>
          <p:cNvPr id="3" name="TextBox 2">
            <a:extLst>
              <a:ext uri="{FF2B5EF4-FFF2-40B4-BE49-F238E27FC236}">
                <a16:creationId xmlns:a16="http://schemas.microsoft.com/office/drawing/2014/main" id="{15D12B90-7C2B-23ED-F137-31448E90C5CC}"/>
              </a:ext>
            </a:extLst>
          </p:cNvPr>
          <p:cNvSpPr txBox="1"/>
          <p:nvPr/>
        </p:nvSpPr>
        <p:spPr>
          <a:xfrm>
            <a:off x="7934632" y="5449624"/>
            <a:ext cx="2025446" cy="1015663"/>
          </a:xfrm>
          <a:prstGeom prst="rect">
            <a:avLst/>
          </a:prstGeom>
          <a:noFill/>
        </p:spPr>
        <p:txBody>
          <a:bodyPr wrap="square" rtlCol="0">
            <a:spAutoFit/>
          </a:bodyPr>
          <a:lstStyle/>
          <a:p>
            <a:r>
              <a:rPr lang="vi-VN" sz="6000" b="1" dirty="0">
                <a:solidFill>
                  <a:srgbClr val="FF0000"/>
                </a:solidFill>
                <a:latin typeface="+mj-lt"/>
              </a:rPr>
              <a:t>B</a:t>
            </a:r>
          </a:p>
        </p:txBody>
      </p:sp>
    </p:spTree>
    <p:extLst>
      <p:ext uri="{BB962C8B-B14F-4D97-AF65-F5344CB8AC3E}">
        <p14:creationId xmlns:p14="http://schemas.microsoft.com/office/powerpoint/2010/main" val="1899956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29275504-3E23-EC93-9408-35ACA1608CDA}"/>
              </a:ext>
            </a:extLst>
          </p:cNvPr>
          <p:cNvPicPr>
            <a:picLocks noChangeAspect="1"/>
          </p:cNvPicPr>
          <p:nvPr/>
        </p:nvPicPr>
        <p:blipFill>
          <a:blip r:embed="rId2" cstate="print">
            <a:extLst>
              <a:ext uri="{28A0092B-C50C-407E-A947-70E740481C1C}">
                <a14:useLocalDpi xmlns:a14="http://schemas.microsoft.com/office/drawing/2010/main" val="0"/>
              </a:ext>
            </a:extLst>
          </a:blip>
          <a:srcRect l="6064" t="4832" r="17129" b="70098"/>
          <a:stretch/>
        </p:blipFill>
        <p:spPr>
          <a:xfrm>
            <a:off x="152400" y="-111760"/>
            <a:ext cx="11704320" cy="6614160"/>
          </a:xfrm>
          <a:prstGeom prst="rect">
            <a:avLst/>
          </a:prstGeom>
        </p:spPr>
      </p:pic>
    </p:spTree>
    <p:extLst>
      <p:ext uri="{BB962C8B-B14F-4D97-AF65-F5344CB8AC3E}">
        <p14:creationId xmlns:p14="http://schemas.microsoft.com/office/powerpoint/2010/main" val="1990405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14519F-68E0-9CFA-BE2B-FC65A18F1910}"/>
              </a:ext>
            </a:extLst>
          </p:cNvPr>
          <p:cNvSpPr txBox="1"/>
          <p:nvPr/>
        </p:nvSpPr>
        <p:spPr>
          <a:xfrm>
            <a:off x="393291" y="326535"/>
            <a:ext cx="10805652" cy="5466433"/>
          </a:xfrm>
          <a:prstGeom prst="rect">
            <a:avLst/>
          </a:prstGeom>
          <a:noFill/>
        </p:spPr>
        <p:txBody>
          <a:bodyPr wrap="square">
            <a:spAutoFit/>
          </a:bodyPr>
          <a:lstStyle/>
          <a:p>
            <a:pPr algn="just">
              <a:lnSpc>
                <a:spcPct val="150000"/>
              </a:lnSpc>
            </a:pPr>
            <a:r>
              <a:rPr lang="vi-VN" sz="6000" b="0" i="0" dirty="0">
                <a:solidFill>
                  <a:srgbClr val="342BED"/>
                </a:solidFill>
                <a:effectLst/>
                <a:latin typeface="+mj-lt"/>
              </a:rPr>
              <a:t>Vật nào sau đây có cấu tạo từ tế bào?</a:t>
            </a:r>
          </a:p>
          <a:p>
            <a:pPr marL="514350" indent="-514350" algn="just">
              <a:lnSpc>
                <a:spcPct val="150000"/>
              </a:lnSpc>
              <a:buAutoNum type="alphaLcPeriod"/>
            </a:pPr>
            <a:r>
              <a:rPr lang="vi-VN" sz="6000" dirty="0">
                <a:latin typeface="+mj-lt"/>
              </a:rPr>
              <a:t>Xe ô tô                      b. Cây cầu</a:t>
            </a:r>
          </a:p>
          <a:p>
            <a:pPr algn="just">
              <a:lnSpc>
                <a:spcPct val="150000"/>
              </a:lnSpc>
            </a:pPr>
            <a:r>
              <a:rPr lang="vi-VN" sz="6000" b="0" i="0" dirty="0">
                <a:effectLst/>
                <a:latin typeface="+mj-lt"/>
              </a:rPr>
              <a:t>c. Cây bàng                  </a:t>
            </a:r>
            <a:r>
              <a:rPr lang="vi-VN" sz="6000" b="0" i="0" dirty="0" err="1">
                <a:effectLst/>
                <a:latin typeface="+mj-lt"/>
              </a:rPr>
              <a:t>d.Ngôi</a:t>
            </a:r>
            <a:r>
              <a:rPr lang="vi-VN" sz="6000" b="0" i="0" dirty="0">
                <a:effectLst/>
                <a:latin typeface="+mj-lt"/>
              </a:rPr>
              <a:t> nhà</a:t>
            </a:r>
          </a:p>
        </p:txBody>
      </p:sp>
    </p:spTree>
    <p:extLst>
      <p:ext uri="{BB962C8B-B14F-4D97-AF65-F5344CB8AC3E}">
        <p14:creationId xmlns:p14="http://schemas.microsoft.com/office/powerpoint/2010/main" val="388914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17: Tế bào">
            <a:extLst>
              <a:ext uri="{FF2B5EF4-FFF2-40B4-BE49-F238E27FC236}">
                <a16:creationId xmlns:a16="http://schemas.microsoft.com/office/drawing/2014/main" id="{A7D827C5-74D5-4988-4BD2-7E8228954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069" y="726300"/>
            <a:ext cx="4509627" cy="5682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13D29D8-D5A1-E2B0-FD5B-E92FD4B0FAD8}"/>
              </a:ext>
            </a:extLst>
          </p:cNvPr>
          <p:cNvSpPr txBox="1"/>
          <p:nvPr/>
        </p:nvSpPr>
        <p:spPr>
          <a:xfrm>
            <a:off x="973393" y="352676"/>
            <a:ext cx="10648336" cy="2477601"/>
          </a:xfrm>
          <a:prstGeom prst="rect">
            <a:avLst/>
          </a:prstGeom>
          <a:noFill/>
        </p:spPr>
        <p:txBody>
          <a:bodyPr wrap="square">
            <a:spAutoFit/>
          </a:bodyPr>
          <a:lstStyle/>
          <a:p>
            <a:pPr algn="just">
              <a:lnSpc>
                <a:spcPts val="1800"/>
              </a:lnSpc>
            </a:pPr>
            <a:r>
              <a:rPr lang="vi-VN" sz="4000" b="0" i="0" dirty="0">
                <a:solidFill>
                  <a:srgbClr val="342BED"/>
                </a:solidFill>
                <a:effectLst/>
                <a:latin typeface="+mj-lt"/>
              </a:rPr>
              <a:t>Quan sát tế bào bên và cho biết mũi tên đang chỉ </a:t>
            </a:r>
          </a:p>
          <a:p>
            <a:pPr algn="just">
              <a:lnSpc>
                <a:spcPct val="150000"/>
              </a:lnSpc>
            </a:pPr>
            <a:r>
              <a:rPr lang="vi-VN" sz="4000" b="0" i="0" dirty="0">
                <a:solidFill>
                  <a:srgbClr val="342BED"/>
                </a:solidFill>
                <a:effectLst/>
                <a:latin typeface="+mj-lt"/>
              </a:rPr>
              <a:t>vào thành phần nào của tế bào.</a:t>
            </a:r>
          </a:p>
          <a:p>
            <a:br>
              <a:rPr lang="vi-VN" sz="4000" dirty="0">
                <a:latin typeface="+mj-lt"/>
              </a:rPr>
            </a:br>
            <a:endParaRPr lang="vi-VN" sz="4000" dirty="0">
              <a:latin typeface="+mj-lt"/>
            </a:endParaRPr>
          </a:p>
        </p:txBody>
      </p:sp>
      <p:sp>
        <p:nvSpPr>
          <p:cNvPr id="7" name="TextBox 6">
            <a:extLst>
              <a:ext uri="{FF2B5EF4-FFF2-40B4-BE49-F238E27FC236}">
                <a16:creationId xmlns:a16="http://schemas.microsoft.com/office/drawing/2014/main" id="{BEBE3A5D-1ABE-5B14-B3FD-A46627DB3445}"/>
              </a:ext>
            </a:extLst>
          </p:cNvPr>
          <p:cNvSpPr txBox="1"/>
          <p:nvPr/>
        </p:nvSpPr>
        <p:spPr>
          <a:xfrm>
            <a:off x="1311069" y="1591477"/>
            <a:ext cx="6096000" cy="3675045"/>
          </a:xfrm>
          <a:prstGeom prst="rect">
            <a:avLst/>
          </a:prstGeom>
          <a:noFill/>
        </p:spPr>
        <p:txBody>
          <a:bodyPr wrap="square">
            <a:spAutoFit/>
          </a:bodyPr>
          <a:lstStyle/>
          <a:p>
            <a:pPr marL="742950" indent="-742950" algn="just">
              <a:lnSpc>
                <a:spcPct val="150000"/>
              </a:lnSpc>
              <a:buAutoNum type="alphaUcPeriod"/>
            </a:pPr>
            <a:r>
              <a:rPr lang="vi-VN" sz="4000" b="0" i="0" dirty="0">
                <a:solidFill>
                  <a:srgbClr val="000000"/>
                </a:solidFill>
                <a:effectLst/>
                <a:latin typeface="+mj-lt"/>
              </a:rPr>
              <a:t>Màng tế bào.              </a:t>
            </a:r>
          </a:p>
          <a:p>
            <a:pPr algn="just">
              <a:lnSpc>
                <a:spcPct val="150000"/>
              </a:lnSpc>
            </a:pPr>
            <a:r>
              <a:rPr lang="vi-VN" sz="4000" b="0" i="0" dirty="0">
                <a:solidFill>
                  <a:srgbClr val="000000"/>
                </a:solidFill>
                <a:effectLst/>
                <a:latin typeface="+mj-lt"/>
              </a:rPr>
              <a:t>B. Chất tế bào.</a:t>
            </a:r>
          </a:p>
          <a:p>
            <a:pPr algn="just">
              <a:lnSpc>
                <a:spcPct val="150000"/>
              </a:lnSpc>
            </a:pPr>
            <a:r>
              <a:rPr lang="vi-VN" sz="4000" b="0" i="0" dirty="0">
                <a:solidFill>
                  <a:srgbClr val="000000"/>
                </a:solidFill>
                <a:effectLst/>
                <a:latin typeface="+mj-lt"/>
              </a:rPr>
              <a:t>C. Nhân tế bào.               </a:t>
            </a:r>
          </a:p>
          <a:p>
            <a:pPr algn="just">
              <a:lnSpc>
                <a:spcPct val="150000"/>
              </a:lnSpc>
            </a:pPr>
            <a:r>
              <a:rPr lang="vi-VN" sz="4000" b="0" i="0" dirty="0">
                <a:solidFill>
                  <a:srgbClr val="000000"/>
                </a:solidFill>
                <a:effectLst/>
                <a:latin typeface="+mj-lt"/>
              </a:rPr>
              <a:t>D. Vùng nhân.</a:t>
            </a:r>
          </a:p>
        </p:txBody>
      </p:sp>
      <p:sp>
        <p:nvSpPr>
          <p:cNvPr id="8" name="TextBox 7">
            <a:extLst>
              <a:ext uri="{FF2B5EF4-FFF2-40B4-BE49-F238E27FC236}">
                <a16:creationId xmlns:a16="http://schemas.microsoft.com/office/drawing/2014/main" id="{9B781A6C-C070-DBA8-32D4-49F0952244FD}"/>
              </a:ext>
            </a:extLst>
          </p:cNvPr>
          <p:cNvSpPr txBox="1"/>
          <p:nvPr/>
        </p:nvSpPr>
        <p:spPr>
          <a:xfrm>
            <a:off x="688257" y="4598676"/>
            <a:ext cx="10648336" cy="1323439"/>
          </a:xfrm>
          <a:prstGeom prst="rect">
            <a:avLst/>
          </a:prstGeom>
          <a:noFill/>
        </p:spPr>
        <p:txBody>
          <a:bodyPr wrap="square">
            <a:spAutoFit/>
          </a:bodyPr>
          <a:lstStyle/>
          <a:p>
            <a:br>
              <a:rPr lang="vi-VN" sz="4000" dirty="0">
                <a:latin typeface="+mj-lt"/>
              </a:rPr>
            </a:br>
            <a:endParaRPr lang="vi-VN" sz="4000" dirty="0">
              <a:latin typeface="+mj-lt"/>
            </a:endParaRPr>
          </a:p>
        </p:txBody>
      </p:sp>
    </p:spTree>
    <p:extLst>
      <p:ext uri="{BB962C8B-B14F-4D97-AF65-F5344CB8AC3E}">
        <p14:creationId xmlns:p14="http://schemas.microsoft.com/office/powerpoint/2010/main" val="1447553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C79D5A16-C47E-A2FD-CFDA-3BB440D9A1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656"/>
          <a:stretch/>
        </p:blipFill>
        <p:spPr bwMode="auto">
          <a:xfrm>
            <a:off x="902493" y="780564"/>
            <a:ext cx="10387013" cy="4714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54FD34-8E57-7CA4-19E2-5A9111C270D5}"/>
              </a:ext>
            </a:extLst>
          </p:cNvPr>
          <p:cNvSpPr txBox="1"/>
          <p:nvPr/>
        </p:nvSpPr>
        <p:spPr>
          <a:xfrm>
            <a:off x="1413164" y="0"/>
            <a:ext cx="9933583" cy="646331"/>
          </a:xfrm>
          <a:prstGeom prst="rect">
            <a:avLst/>
          </a:prstGeom>
          <a:noFill/>
        </p:spPr>
        <p:txBody>
          <a:bodyPr wrap="square">
            <a:spAutoFit/>
          </a:bodyPr>
          <a:lstStyle/>
          <a:p>
            <a:pPr algn="just"/>
            <a:r>
              <a:rPr lang="vi-VN" sz="3600" b="1" dirty="0">
                <a:solidFill>
                  <a:srgbClr val="342BED"/>
                </a:solidFill>
                <a:latin typeface="+mj-lt"/>
              </a:rPr>
              <a:t>Đâu là tế bào thực vật , tế bào động vật?</a:t>
            </a:r>
            <a:endParaRPr lang="vi-VN" sz="3600" b="1" i="0" dirty="0">
              <a:solidFill>
                <a:srgbClr val="342BED"/>
              </a:solidFill>
              <a:effectLst/>
              <a:latin typeface="+mj-lt"/>
            </a:endParaRPr>
          </a:p>
        </p:txBody>
      </p:sp>
      <p:sp>
        <p:nvSpPr>
          <p:cNvPr id="3" name="TextBox 2">
            <a:extLst>
              <a:ext uri="{FF2B5EF4-FFF2-40B4-BE49-F238E27FC236}">
                <a16:creationId xmlns:a16="http://schemas.microsoft.com/office/drawing/2014/main" id="{7DACCC8B-42AA-B620-7AD3-B6B9F1AE1D33}"/>
              </a:ext>
            </a:extLst>
          </p:cNvPr>
          <p:cNvSpPr txBox="1"/>
          <p:nvPr/>
        </p:nvSpPr>
        <p:spPr>
          <a:xfrm>
            <a:off x="902493" y="780564"/>
            <a:ext cx="51067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4000">
                <a:latin typeface="+mj-lt"/>
              </a:rPr>
              <a:t>A</a:t>
            </a:r>
          </a:p>
        </p:txBody>
      </p:sp>
      <p:sp>
        <p:nvSpPr>
          <p:cNvPr id="5" name="TextBox 4">
            <a:extLst>
              <a:ext uri="{FF2B5EF4-FFF2-40B4-BE49-F238E27FC236}">
                <a16:creationId xmlns:a16="http://schemas.microsoft.com/office/drawing/2014/main" id="{4731DA4F-3800-95FB-DCB2-B77676CD659A}"/>
              </a:ext>
            </a:extLst>
          </p:cNvPr>
          <p:cNvSpPr txBox="1"/>
          <p:nvPr/>
        </p:nvSpPr>
        <p:spPr>
          <a:xfrm>
            <a:off x="9778638" y="888359"/>
            <a:ext cx="51067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vi-VN" sz="4000" dirty="0">
                <a:latin typeface="+mj-lt"/>
              </a:rPr>
              <a:t>B</a:t>
            </a:r>
          </a:p>
        </p:txBody>
      </p:sp>
    </p:spTree>
    <p:extLst>
      <p:ext uri="{BB962C8B-B14F-4D97-AF65-F5344CB8AC3E}">
        <p14:creationId xmlns:p14="http://schemas.microsoft.com/office/powerpoint/2010/main" val="2227534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5749E4-C74B-97E9-9FEB-3242EF7BA1CE}"/>
              </a:ext>
            </a:extLst>
          </p:cNvPr>
          <p:cNvSpPr txBox="1"/>
          <p:nvPr/>
        </p:nvSpPr>
        <p:spPr>
          <a:xfrm>
            <a:off x="1256531" y="219598"/>
            <a:ext cx="6094602" cy="1323439"/>
          </a:xfrm>
          <a:prstGeom prst="rect">
            <a:avLst/>
          </a:prstGeom>
          <a:noFill/>
        </p:spPr>
        <p:txBody>
          <a:bodyPr wrap="square">
            <a:spAutoFit/>
          </a:bodyPr>
          <a:lstStyle/>
          <a:p>
            <a:pPr algn="l"/>
            <a:r>
              <a:rPr lang="vi-VN" sz="4000" b="1" i="0" dirty="0">
                <a:solidFill>
                  <a:srgbClr val="FF0000"/>
                </a:solidFill>
                <a:effectLst/>
                <a:latin typeface="+mj-lt"/>
              </a:rPr>
              <a:t>2. Sự lớn lên và sinh sản của tế bào</a:t>
            </a:r>
          </a:p>
        </p:txBody>
      </p:sp>
      <p:pic>
        <p:nvPicPr>
          <p:cNvPr id="8194" name="Picture 2">
            <a:extLst>
              <a:ext uri="{FF2B5EF4-FFF2-40B4-BE49-F238E27FC236}">
                <a16:creationId xmlns:a16="http://schemas.microsoft.com/office/drawing/2014/main" id="{F2308F9D-41A9-5D18-6937-CDB2B17C79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 y="833119"/>
            <a:ext cx="11216639" cy="5795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483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699E4D7E-454F-C629-5117-75B802105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361" y="157480"/>
            <a:ext cx="8394700" cy="6543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B03E54-A721-5B85-6D3D-6BF276709226}"/>
              </a:ext>
            </a:extLst>
          </p:cNvPr>
          <p:cNvSpPr txBox="1"/>
          <p:nvPr/>
        </p:nvSpPr>
        <p:spPr>
          <a:xfrm>
            <a:off x="362939" y="14822"/>
            <a:ext cx="5733061" cy="707886"/>
          </a:xfrm>
          <a:prstGeom prst="rect">
            <a:avLst/>
          </a:prstGeom>
          <a:noFill/>
        </p:spPr>
        <p:txBody>
          <a:bodyPr wrap="square">
            <a:spAutoFit/>
          </a:bodyPr>
          <a:lstStyle/>
          <a:p>
            <a:pPr algn="l"/>
            <a:r>
              <a:rPr lang="vi-VN" sz="4000" b="1" i="0" dirty="0">
                <a:solidFill>
                  <a:srgbClr val="FF0000"/>
                </a:solidFill>
                <a:effectLst/>
                <a:latin typeface="+mj-lt"/>
              </a:rPr>
              <a:t>Sự sinh sản của tế bào</a:t>
            </a:r>
          </a:p>
        </p:txBody>
      </p:sp>
      <p:sp>
        <p:nvSpPr>
          <p:cNvPr id="2" name="TextBox 1">
            <a:extLst>
              <a:ext uri="{FF2B5EF4-FFF2-40B4-BE49-F238E27FC236}">
                <a16:creationId xmlns:a16="http://schemas.microsoft.com/office/drawing/2014/main" id="{435FD0D1-25FA-AEB2-893A-54E1096DA3C9}"/>
              </a:ext>
            </a:extLst>
          </p:cNvPr>
          <p:cNvSpPr txBox="1"/>
          <p:nvPr/>
        </p:nvSpPr>
        <p:spPr>
          <a:xfrm>
            <a:off x="205923" y="865366"/>
            <a:ext cx="4098224" cy="1569660"/>
          </a:xfrm>
          <a:prstGeom prst="rect">
            <a:avLst/>
          </a:prstGeom>
          <a:noFill/>
        </p:spPr>
        <p:txBody>
          <a:bodyPr wrap="square">
            <a:spAutoFit/>
          </a:bodyPr>
          <a:lstStyle/>
          <a:p>
            <a:pPr algn="just"/>
            <a:r>
              <a:rPr lang="vi-VN" sz="3200" b="1" i="0" dirty="0">
                <a:effectLst/>
                <a:latin typeface="+mj-lt"/>
              </a:rPr>
              <a:t>- Kết thúc lần phân bào I có……tế bào con</a:t>
            </a:r>
          </a:p>
        </p:txBody>
      </p:sp>
      <p:sp>
        <p:nvSpPr>
          <p:cNvPr id="3" name="TextBox 2">
            <a:extLst>
              <a:ext uri="{FF2B5EF4-FFF2-40B4-BE49-F238E27FC236}">
                <a16:creationId xmlns:a16="http://schemas.microsoft.com/office/drawing/2014/main" id="{C6512748-B27C-0347-DDD3-8A9AC1F4481D}"/>
              </a:ext>
            </a:extLst>
          </p:cNvPr>
          <p:cNvSpPr txBox="1"/>
          <p:nvPr/>
        </p:nvSpPr>
        <p:spPr>
          <a:xfrm>
            <a:off x="113559" y="2644170"/>
            <a:ext cx="4098224" cy="1569660"/>
          </a:xfrm>
          <a:prstGeom prst="rect">
            <a:avLst/>
          </a:prstGeom>
          <a:noFill/>
        </p:spPr>
        <p:txBody>
          <a:bodyPr wrap="square">
            <a:spAutoFit/>
          </a:bodyPr>
          <a:lstStyle/>
          <a:p>
            <a:pPr algn="just"/>
            <a:r>
              <a:rPr lang="vi-VN" sz="3200" b="1" i="0" dirty="0">
                <a:effectLst/>
                <a:latin typeface="+mj-lt"/>
              </a:rPr>
              <a:t>- Kết thúc lần phân </a:t>
            </a:r>
            <a:r>
              <a:rPr lang="vi-VN" sz="3200" b="1" i="0">
                <a:effectLst/>
                <a:latin typeface="+mj-lt"/>
              </a:rPr>
              <a:t>bào </a:t>
            </a:r>
            <a:r>
              <a:rPr lang="vi-VN" sz="3200" b="1" i="0" dirty="0" err="1">
                <a:effectLst/>
                <a:latin typeface="+mj-lt"/>
              </a:rPr>
              <a:t>II</a:t>
            </a:r>
            <a:r>
              <a:rPr lang="vi-VN" sz="3200" b="1" i="0" dirty="0">
                <a:effectLst/>
                <a:latin typeface="+mj-lt"/>
              </a:rPr>
              <a:t> có……tế bào con</a:t>
            </a:r>
          </a:p>
        </p:txBody>
      </p:sp>
      <p:sp>
        <p:nvSpPr>
          <p:cNvPr id="4" name="TextBox 3">
            <a:extLst>
              <a:ext uri="{FF2B5EF4-FFF2-40B4-BE49-F238E27FC236}">
                <a16:creationId xmlns:a16="http://schemas.microsoft.com/office/drawing/2014/main" id="{256860A0-6BD5-E8B1-ED55-62FB5CDF4E51}"/>
              </a:ext>
            </a:extLst>
          </p:cNvPr>
          <p:cNvSpPr txBox="1"/>
          <p:nvPr/>
        </p:nvSpPr>
        <p:spPr>
          <a:xfrm>
            <a:off x="0" y="4355233"/>
            <a:ext cx="3340841" cy="1569660"/>
          </a:xfrm>
          <a:prstGeom prst="rect">
            <a:avLst/>
          </a:prstGeom>
          <a:noFill/>
        </p:spPr>
        <p:txBody>
          <a:bodyPr wrap="square">
            <a:spAutoFit/>
          </a:bodyPr>
          <a:lstStyle/>
          <a:p>
            <a:pPr algn="just"/>
            <a:r>
              <a:rPr lang="vi-VN" sz="3200" b="1" i="0" dirty="0">
                <a:effectLst/>
                <a:latin typeface="+mj-lt"/>
              </a:rPr>
              <a:t>- Kết thúc lần phân </a:t>
            </a:r>
            <a:r>
              <a:rPr lang="vi-VN" sz="3200" b="1" i="0">
                <a:effectLst/>
                <a:latin typeface="+mj-lt"/>
              </a:rPr>
              <a:t>bào </a:t>
            </a:r>
            <a:r>
              <a:rPr lang="vi-VN" sz="3200" b="1" i="0" dirty="0" err="1">
                <a:effectLst/>
                <a:latin typeface="+mj-lt"/>
              </a:rPr>
              <a:t>III</a:t>
            </a:r>
            <a:r>
              <a:rPr lang="vi-VN" sz="3200" b="1" i="0" dirty="0">
                <a:effectLst/>
                <a:latin typeface="+mj-lt"/>
              </a:rPr>
              <a:t> có……tế bào con</a:t>
            </a:r>
          </a:p>
        </p:txBody>
      </p:sp>
      <mc:AlternateContent xmlns:mc="http://schemas.openxmlformats.org/markup-compatibility/2006" xmlns:p14="http://schemas.microsoft.com/office/powerpoint/2010/main">
        <mc:Choice Requires="p14">
          <p:contentPart p14:bwMode="auto" r:id="rId5">
            <p14:nvContentPartPr>
              <p14:cNvPr id="6" name="f79e5be0-14a8-4b32-b20b-6a3799af2ee3">
                <a:extLst>
                  <a:ext uri="{FF2B5EF4-FFF2-40B4-BE49-F238E27FC236}">
                    <a16:creationId xmlns:a16="http://schemas.microsoft.com/office/drawing/2014/main" id="{8393E9C2-07AD-AF86-7F23-72DD1BF7C829}"/>
                  </a:ext>
                </a:extLst>
              </p14:cNvPr>
              <p14:cNvContentPartPr/>
              <p14:nvPr>
                <p:custDataLst>
                  <p:tags r:id="rId1"/>
                </p:custDataLst>
              </p14:nvPr>
            </p14:nvContentPartPr>
            <p14:xfrm>
              <a:off x="6464299" y="279400"/>
              <a:ext cx="1276350" cy="914400"/>
            </p14:xfrm>
          </p:contentPart>
        </mc:Choice>
        <mc:Fallback xmlns="">
          <p:pic>
            <p:nvPicPr>
              <p:cNvPr id="6" name="f79e5be0-14a8-4b32-b20b-6a3799af2ee3">
                <a:extLst>
                  <a:ext uri="{FF2B5EF4-FFF2-40B4-BE49-F238E27FC236}">
                    <a16:creationId xmlns:a16="http://schemas.microsoft.com/office/drawing/2014/main" id="{8393E9C2-07AD-AF86-7F23-72DD1BF7C829}"/>
                  </a:ext>
                </a:extLst>
              </p:cNvPr>
              <p:cNvPicPr/>
              <p:nvPr/>
            </p:nvPicPr>
            <p:blipFill>
              <a:blip r:embed="rId6"/>
              <a:stretch>
                <a:fillRect/>
              </a:stretch>
            </p:blipFill>
            <p:spPr>
              <a:xfrm>
                <a:off x="6454946" y="270047"/>
                <a:ext cx="1294697" cy="933105"/>
              </a:xfrm>
              <a:prstGeom prst="rect">
                <a:avLst/>
              </a:prstGeom>
            </p:spPr>
          </p:pic>
        </mc:Fallback>
      </mc:AlternateContent>
    </p:spTree>
    <p:extLst>
      <p:ext uri="{BB962C8B-B14F-4D97-AF65-F5344CB8AC3E}">
        <p14:creationId xmlns:p14="http://schemas.microsoft.com/office/powerpoint/2010/main" val="589140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71C7E-FC72-DFE3-23B0-5BD5ED069556}"/>
              </a:ext>
            </a:extLst>
          </p:cNvPr>
          <p:cNvSpPr>
            <a:spLocks noGrp="1"/>
          </p:cNvSpPr>
          <p:nvPr>
            <p:ph type="title"/>
          </p:nvPr>
        </p:nvSpPr>
        <p:spPr>
          <a:xfrm>
            <a:off x="838200" y="1147929"/>
            <a:ext cx="10515600" cy="1325563"/>
          </a:xfrm>
        </p:spPr>
        <p:txBody>
          <a:bodyPr/>
          <a:lstStyle/>
          <a:p>
            <a:r>
              <a:rPr lang="vi-VN" b="1" dirty="0"/>
              <a:t>1. Một tế bào trải qua 5 lần phân chia, hỏi có bao nhiêu tế bào mới được hình thành?</a:t>
            </a:r>
          </a:p>
        </p:txBody>
      </p:sp>
      <p:sp>
        <p:nvSpPr>
          <p:cNvPr id="5" name="TextBox 4">
            <a:extLst>
              <a:ext uri="{FF2B5EF4-FFF2-40B4-BE49-F238E27FC236}">
                <a16:creationId xmlns:a16="http://schemas.microsoft.com/office/drawing/2014/main" id="{D42CCE98-DB36-4DEB-A3E3-B9805C697079}"/>
              </a:ext>
            </a:extLst>
          </p:cNvPr>
          <p:cNvSpPr txBox="1"/>
          <p:nvPr/>
        </p:nvSpPr>
        <p:spPr>
          <a:xfrm>
            <a:off x="838200" y="3124900"/>
            <a:ext cx="9888524" cy="2891625"/>
          </a:xfrm>
          <a:prstGeom prst="rect">
            <a:avLst/>
          </a:prstGeom>
          <a:noFill/>
        </p:spPr>
        <p:txBody>
          <a:bodyPr wrap="square">
            <a:spAutoFit/>
          </a:bodyPr>
          <a:lstStyle/>
          <a:p>
            <a:pPr marL="0" marR="0" algn="just">
              <a:lnSpc>
                <a:spcPct val="130000"/>
              </a:lnSpc>
              <a:spcBef>
                <a:spcPts val="200"/>
              </a:spcBef>
              <a:spcAft>
                <a:spcPts val="200"/>
              </a:spcAft>
            </a:pP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a:solidFill>
                  <a:srgbClr val="342BED"/>
                </a:solidFill>
                <a:effectLst/>
                <a:latin typeface="Times New Roman" panose="02020603050405020304" pitchFamily="18" charset="0"/>
                <a:ea typeface="Calibri" panose="020F0502020204030204" pitchFamily="34" charset="0"/>
                <a:cs typeface="Times New Roman" panose="02020603050405020304" pitchFamily="18" charset="0"/>
              </a:rPr>
              <a:t>64 </a:t>
            </a:r>
            <a:r>
              <a:rPr lang="en-US" sz="4800" dirty="0" err="1">
                <a:solidFill>
                  <a:srgbClr val="342BED"/>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4800" dirty="0">
                <a:solidFill>
                  <a:srgbClr val="342BE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342BED"/>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4800" dirty="0">
                <a:solidFill>
                  <a:srgbClr val="342BE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342BED"/>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chia bao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4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4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2131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738B4E-0A13-082B-F322-814494D540B3}"/>
              </a:ext>
            </a:extLst>
          </p:cNvPr>
          <p:cNvSpPr txBox="1"/>
          <p:nvPr/>
        </p:nvSpPr>
        <p:spPr>
          <a:xfrm>
            <a:off x="451258" y="305521"/>
            <a:ext cx="11289484" cy="5632311"/>
          </a:xfrm>
          <a:prstGeom prst="rect">
            <a:avLst/>
          </a:prstGeom>
          <a:noFill/>
        </p:spPr>
        <p:txBody>
          <a:bodyPr wrap="square">
            <a:spAutoFit/>
          </a:bodyPr>
          <a:lstStyle/>
          <a:p>
            <a:pPr algn="l"/>
            <a:r>
              <a:rPr lang="vi-VN" sz="4000" b="1" i="0" dirty="0">
                <a:solidFill>
                  <a:srgbClr val="363636"/>
                </a:solidFill>
                <a:effectLst/>
                <a:latin typeface="+mj-lt"/>
              </a:rPr>
              <a:t>❗Có phải tất cả tế bào đều có khả năng sinh sản?</a:t>
            </a:r>
            <a:endParaRPr lang="vi-VN" sz="4000" b="0" i="0" dirty="0">
              <a:solidFill>
                <a:srgbClr val="4A4A4A"/>
              </a:solidFill>
              <a:effectLst/>
              <a:latin typeface="+mj-lt"/>
            </a:endParaRPr>
          </a:p>
          <a:p>
            <a:pPr algn="just"/>
            <a:r>
              <a:rPr lang="vi-VN" sz="4000" b="0" i="0" dirty="0">
                <a:solidFill>
                  <a:srgbClr val="342BED"/>
                </a:solidFill>
                <a:effectLst/>
                <a:latin typeface="+mj-lt"/>
              </a:rPr>
              <a:t>Ở cơ thể thực vật, </a:t>
            </a:r>
            <a:r>
              <a:rPr lang="vi-VN" sz="4000" b="0" i="0" dirty="0">
                <a:effectLst/>
                <a:latin typeface="+mj-lt"/>
              </a:rPr>
              <a:t>các tế bào đã sinh sản và phân hóa thì không sinh sản được nữa, chỉ có ở mô phân sinh (đầu chóp, rễ, chồi,...) mới có khả năng sinh sản. Ở người, </a:t>
            </a:r>
            <a:r>
              <a:rPr lang="vi-VN" sz="4000" b="0" i="0" dirty="0">
                <a:solidFill>
                  <a:srgbClr val="342BED"/>
                </a:solidFill>
                <a:effectLst/>
                <a:latin typeface="+mj-lt"/>
              </a:rPr>
              <a:t>tế bào thần kinh </a:t>
            </a:r>
            <a:r>
              <a:rPr lang="vi-VN" sz="4000" b="0" i="0" dirty="0">
                <a:effectLst/>
                <a:latin typeface="+mj-lt"/>
              </a:rPr>
              <a:t>sau khi được biệt hóa cùng không còn khả năng sinh sản. </a:t>
            </a:r>
            <a:r>
              <a:rPr lang="vi-VN" sz="4000" b="0" i="0" dirty="0">
                <a:solidFill>
                  <a:srgbClr val="342BED"/>
                </a:solidFill>
                <a:effectLst/>
                <a:latin typeface="+mj-lt"/>
              </a:rPr>
              <a:t>Tế bào hồng cầu </a:t>
            </a:r>
            <a:r>
              <a:rPr lang="vi-VN" sz="4000" b="0" i="0" dirty="0">
                <a:effectLst/>
                <a:latin typeface="+mj-lt"/>
              </a:rPr>
              <a:t>sau khi được biệt hóa mất nhân thì chúng chỉ hoạt động một thời gian (có thể vài tuần) rồi bị chết và được thay thế bằng tế bào mới.</a:t>
            </a:r>
          </a:p>
        </p:txBody>
      </p:sp>
    </p:spTree>
    <p:extLst>
      <p:ext uri="{BB962C8B-B14F-4D97-AF65-F5344CB8AC3E}">
        <p14:creationId xmlns:p14="http://schemas.microsoft.com/office/powerpoint/2010/main" val="1518834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cho PowerPoint cây và lá">
            <a:extLst>
              <a:ext uri="{FF2B5EF4-FFF2-40B4-BE49-F238E27FC236}">
                <a16:creationId xmlns:a16="http://schemas.microsoft.com/office/drawing/2014/main" id="{C542D28F-8A4B-76D1-594A-6BF48D332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21EE196-84D8-0C4D-B1E9-AE7222AB03EA}"/>
              </a:ext>
            </a:extLst>
          </p:cNvPr>
          <p:cNvSpPr txBox="1"/>
          <p:nvPr/>
        </p:nvSpPr>
        <p:spPr>
          <a:xfrm>
            <a:off x="1594560" y="1887803"/>
            <a:ext cx="10376529" cy="3416320"/>
          </a:xfrm>
          <a:prstGeom prst="rect">
            <a:avLst/>
          </a:prstGeom>
          <a:noFill/>
        </p:spPr>
        <p:txBody>
          <a:bodyPr wrap="square" rtlCol="0">
            <a:spAutoFit/>
          </a:bodyPr>
          <a:lstStyle/>
          <a:p>
            <a:r>
              <a:rPr lang="vi-VN" sz="7200" b="1" dirty="0">
                <a:solidFill>
                  <a:srgbClr val="FF0000"/>
                </a:solidFill>
                <a:latin typeface="+mj-lt"/>
              </a:rPr>
              <a:t>CHỦ ĐỂ 6: TẾ BÀO- ĐƠN VỊ CƠ SỞ CỦA SỰ SỐNG</a:t>
            </a:r>
          </a:p>
        </p:txBody>
      </p:sp>
      <p:sp>
        <p:nvSpPr>
          <p:cNvPr id="5" name="TextBox 4">
            <a:extLst>
              <a:ext uri="{FF2B5EF4-FFF2-40B4-BE49-F238E27FC236}">
                <a16:creationId xmlns:a16="http://schemas.microsoft.com/office/drawing/2014/main" id="{551092CE-EF19-2661-9283-2AB37221D62E}"/>
              </a:ext>
            </a:extLst>
          </p:cNvPr>
          <p:cNvSpPr txBox="1"/>
          <p:nvPr/>
        </p:nvSpPr>
        <p:spPr>
          <a:xfrm>
            <a:off x="2721576" y="5154431"/>
            <a:ext cx="9580880" cy="1200329"/>
          </a:xfrm>
          <a:prstGeom prst="rect">
            <a:avLst/>
          </a:prstGeom>
          <a:noFill/>
        </p:spPr>
        <p:txBody>
          <a:bodyPr wrap="square" rtlCol="0">
            <a:spAutoFit/>
          </a:bodyPr>
          <a:lstStyle/>
          <a:p>
            <a:r>
              <a:rPr lang="vi-VN" sz="7200" b="1" dirty="0">
                <a:latin typeface="+mj-lt"/>
              </a:rPr>
              <a:t>BÀI 17: TẾ BÀO</a:t>
            </a:r>
          </a:p>
        </p:txBody>
      </p:sp>
    </p:spTree>
    <p:extLst>
      <p:ext uri="{BB962C8B-B14F-4D97-AF65-F5344CB8AC3E}">
        <p14:creationId xmlns:p14="http://schemas.microsoft.com/office/powerpoint/2010/main" val="2376372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A8E6E5-466B-AA1A-96A9-94CAB7489C54}"/>
              </a:ext>
            </a:extLst>
          </p:cNvPr>
          <p:cNvSpPr txBox="1"/>
          <p:nvPr/>
        </p:nvSpPr>
        <p:spPr>
          <a:xfrm>
            <a:off x="581891" y="134310"/>
            <a:ext cx="11342254" cy="3539430"/>
          </a:xfrm>
          <a:prstGeom prst="rect">
            <a:avLst/>
          </a:prstGeom>
          <a:noFill/>
        </p:spPr>
        <p:txBody>
          <a:bodyPr wrap="square">
            <a:spAutoFit/>
          </a:bodyPr>
          <a:lstStyle/>
          <a:p>
            <a:pPr algn="just"/>
            <a:r>
              <a:rPr lang="vi-VN" sz="3200" b="1" i="0" dirty="0">
                <a:effectLst/>
                <a:latin typeface="+mj-lt"/>
              </a:rPr>
              <a:t>❗ Điều gì sẽ xảy ra nếu cơ thể không điều khiển được sự sinh sản của tế bào?</a:t>
            </a:r>
            <a:endParaRPr lang="vi-VN" sz="3200" b="0" i="0" dirty="0">
              <a:effectLst/>
              <a:latin typeface="+mj-lt"/>
            </a:endParaRPr>
          </a:p>
          <a:p>
            <a:pPr algn="just"/>
            <a:r>
              <a:rPr lang="vi-VN" sz="3200" b="0" i="0" dirty="0">
                <a:effectLst/>
                <a:latin typeface="+mj-lt"/>
              </a:rPr>
              <a:t>Thông thường, quá trình sinh sản của các tế bào trong cơ thể được điều khiển chính xác tạo ra vừa đủ số lượng để bù vào số tế bào cần thay thế. Tuy nhiên, trong trường hợp sự sinh sản tế bào không thể kiểm soát dẫn đến tế bào sinh sản liên tục tạo nên các khối u. Các khối u ảnh hưởng đến chức năng bình thường của cơ thể.</a:t>
            </a:r>
          </a:p>
        </p:txBody>
      </p:sp>
      <p:pic>
        <p:nvPicPr>
          <p:cNvPr id="4098" name="Picture 2">
            <a:extLst>
              <a:ext uri="{FF2B5EF4-FFF2-40B4-BE49-F238E27FC236}">
                <a16:creationId xmlns:a16="http://schemas.microsoft.com/office/drawing/2014/main" id="{6A4AC581-8730-4F3C-09F3-D0C0FF3DC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85" y="3753293"/>
            <a:ext cx="6096000" cy="277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6380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9F9EFBC-D155-0C04-3947-F54998996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29" y="1412477"/>
            <a:ext cx="5686425" cy="3857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BE0A0AA-E5F5-5B9E-B1C6-5286108693F9}"/>
              </a:ext>
            </a:extLst>
          </p:cNvPr>
          <p:cNvSpPr txBox="1"/>
          <p:nvPr/>
        </p:nvSpPr>
        <p:spPr>
          <a:xfrm>
            <a:off x="2611771" y="148797"/>
            <a:ext cx="8386195" cy="584775"/>
          </a:xfrm>
          <a:prstGeom prst="rect">
            <a:avLst/>
          </a:prstGeom>
          <a:noFill/>
        </p:spPr>
        <p:txBody>
          <a:bodyPr wrap="square">
            <a:spAutoFit/>
          </a:bodyPr>
          <a:lstStyle/>
          <a:p>
            <a:pPr algn="l"/>
            <a:r>
              <a:rPr lang="vi-VN" sz="3200" b="1" i="0" dirty="0">
                <a:solidFill>
                  <a:srgbClr val="FF0000"/>
                </a:solidFill>
                <a:effectLst/>
                <a:latin typeface="+mj-lt"/>
              </a:rPr>
              <a:t>Ý nghĩa của sự lớn lên và sinh sản của tế bào</a:t>
            </a:r>
          </a:p>
        </p:txBody>
      </p:sp>
      <p:sp>
        <p:nvSpPr>
          <p:cNvPr id="7" name="TextBox 6">
            <a:extLst>
              <a:ext uri="{FF2B5EF4-FFF2-40B4-BE49-F238E27FC236}">
                <a16:creationId xmlns:a16="http://schemas.microsoft.com/office/drawing/2014/main" id="{DEFD9036-980F-E000-4844-DE950236D62A}"/>
              </a:ext>
            </a:extLst>
          </p:cNvPr>
          <p:cNvSpPr txBox="1"/>
          <p:nvPr/>
        </p:nvSpPr>
        <p:spPr>
          <a:xfrm>
            <a:off x="538992" y="5335290"/>
            <a:ext cx="5232634" cy="584775"/>
          </a:xfrm>
          <a:prstGeom prst="rect">
            <a:avLst/>
          </a:prstGeom>
          <a:noFill/>
        </p:spPr>
        <p:txBody>
          <a:bodyPr wrap="square">
            <a:spAutoFit/>
          </a:bodyPr>
          <a:lstStyle/>
          <a:p>
            <a:r>
              <a:rPr lang="vi-VN" sz="3200" b="0" i="1" dirty="0">
                <a:effectLst/>
                <a:latin typeface="+mj-lt"/>
              </a:rPr>
              <a:t>Giúp cơ thể sinh vật lớn lên</a:t>
            </a:r>
            <a:endParaRPr lang="vi-VN" sz="3200" i="1" dirty="0">
              <a:latin typeface="+mj-lt"/>
            </a:endParaRPr>
          </a:p>
        </p:txBody>
      </p:sp>
      <p:pic>
        <p:nvPicPr>
          <p:cNvPr id="10244" name="Picture 4">
            <a:extLst>
              <a:ext uri="{FF2B5EF4-FFF2-40B4-BE49-F238E27FC236}">
                <a16:creationId xmlns:a16="http://schemas.microsoft.com/office/drawing/2014/main" id="{D17711E6-D112-DD55-C106-6BE76AED5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628" y="1322883"/>
            <a:ext cx="5181600" cy="38766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86137D3-F617-3B82-E347-B614971E515E}"/>
              </a:ext>
            </a:extLst>
          </p:cNvPr>
          <p:cNvSpPr txBox="1"/>
          <p:nvPr/>
        </p:nvSpPr>
        <p:spPr>
          <a:xfrm>
            <a:off x="7018789" y="5261605"/>
            <a:ext cx="4784521" cy="1569660"/>
          </a:xfrm>
          <a:prstGeom prst="rect">
            <a:avLst/>
          </a:prstGeom>
          <a:noFill/>
        </p:spPr>
        <p:txBody>
          <a:bodyPr wrap="square">
            <a:spAutoFit/>
          </a:bodyPr>
          <a:lstStyle/>
          <a:p>
            <a:pPr algn="just"/>
            <a:r>
              <a:rPr lang="vi-VN" sz="3200" b="0" i="1" dirty="0">
                <a:effectLst/>
                <a:latin typeface="+mj-lt"/>
              </a:rPr>
              <a:t>Thay thế các tế bào già, các tế bào bị tổn thương, các tế bào chết.</a:t>
            </a:r>
          </a:p>
        </p:txBody>
      </p:sp>
    </p:spTree>
    <p:extLst>
      <p:ext uri="{BB962C8B-B14F-4D97-AF65-F5344CB8AC3E}">
        <p14:creationId xmlns:p14="http://schemas.microsoft.com/office/powerpoint/2010/main" val="2863289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 calcmode="lin" valueType="num">
                                      <p:cBhvr additive="base">
                                        <p:cTn id="17" dur="500" fill="hold"/>
                                        <p:tgtEl>
                                          <p:spTgt spid="10244"/>
                                        </p:tgtEl>
                                        <p:attrNameLst>
                                          <p:attrName>ppt_x</p:attrName>
                                        </p:attrNameLst>
                                      </p:cBhvr>
                                      <p:tavLst>
                                        <p:tav tm="0">
                                          <p:val>
                                            <p:strVal val="#ppt_x"/>
                                          </p:val>
                                        </p:tav>
                                        <p:tav tm="100000">
                                          <p:val>
                                            <p:strVal val="#ppt_x"/>
                                          </p:val>
                                        </p:tav>
                                      </p:tavLst>
                                    </p:anim>
                                    <p:anim calcmode="lin" valueType="num">
                                      <p:cBhvr additive="base">
                                        <p:cTn id="18" dur="500" fill="hold"/>
                                        <p:tgtEl>
                                          <p:spTgt spid="1024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ì sao khi thằn lằn bị đứt đuôi, đuôi của nó có thể được tái sinh">
            <a:extLst>
              <a:ext uri="{FF2B5EF4-FFF2-40B4-BE49-F238E27FC236}">
                <a16:creationId xmlns:a16="http://schemas.microsoft.com/office/drawing/2014/main" id="{B603A0C1-8255-36AF-04C6-30A603522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0" y="1908320"/>
            <a:ext cx="4714800" cy="3202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D57FC8-B45E-334A-3F34-7BBE31B4440C}"/>
              </a:ext>
            </a:extLst>
          </p:cNvPr>
          <p:cNvSpPr txBox="1"/>
          <p:nvPr/>
        </p:nvSpPr>
        <p:spPr>
          <a:xfrm>
            <a:off x="279632" y="383472"/>
            <a:ext cx="11632735" cy="3316742"/>
          </a:xfrm>
          <a:prstGeom prst="rect">
            <a:avLst/>
          </a:prstGeom>
          <a:noFill/>
        </p:spPr>
        <p:txBody>
          <a:bodyPr wrap="square">
            <a:spAutoFit/>
          </a:bodyPr>
          <a:lstStyle/>
          <a:p>
            <a:pPr algn="just">
              <a:lnSpc>
                <a:spcPct val="150000"/>
              </a:lnSpc>
            </a:pPr>
            <a:r>
              <a:rPr lang="vi-VN" sz="3600" b="0" i="0" dirty="0">
                <a:solidFill>
                  <a:srgbClr val="342BED"/>
                </a:solidFill>
                <a:effectLst/>
                <a:latin typeface="+mj-lt"/>
              </a:rPr>
              <a:t>Vì sao khi thằn lằn bị đứt đuôi, đuôi của nó có thể được tái sinh?</a:t>
            </a:r>
          </a:p>
          <a:p>
            <a:pPr algn="just">
              <a:lnSpc>
                <a:spcPct val="150000"/>
              </a:lnSpc>
            </a:pPr>
            <a:r>
              <a:rPr lang="vi-VN" sz="3600" dirty="0">
                <a:solidFill>
                  <a:srgbClr val="342BED"/>
                </a:solidFill>
                <a:latin typeface="+mj-lt"/>
              </a:rPr>
              <a:t> </a:t>
            </a:r>
            <a:r>
              <a:rPr lang="vi-VN" sz="3600" b="0" i="0" dirty="0">
                <a:solidFill>
                  <a:srgbClr val="342BED"/>
                </a:solidFill>
                <a:effectLst/>
                <a:latin typeface="+mj-lt"/>
              </a:rPr>
              <a:t> </a:t>
            </a:r>
            <a:br>
              <a:rPr lang="vi-VN" sz="3600" dirty="0">
                <a:solidFill>
                  <a:srgbClr val="342BED"/>
                </a:solidFill>
                <a:latin typeface="+mj-lt"/>
              </a:rPr>
            </a:br>
            <a:endParaRPr lang="vi-VN" sz="3600" dirty="0">
              <a:solidFill>
                <a:srgbClr val="342BED"/>
              </a:solidFill>
              <a:latin typeface="+mj-lt"/>
            </a:endParaRPr>
          </a:p>
        </p:txBody>
      </p:sp>
      <p:sp>
        <p:nvSpPr>
          <p:cNvPr id="7" name="TextBox 6">
            <a:extLst>
              <a:ext uri="{FF2B5EF4-FFF2-40B4-BE49-F238E27FC236}">
                <a16:creationId xmlns:a16="http://schemas.microsoft.com/office/drawing/2014/main" id="{4BC3CF65-963A-4A91-49B4-7A9953794465}"/>
              </a:ext>
            </a:extLst>
          </p:cNvPr>
          <p:cNvSpPr txBox="1"/>
          <p:nvPr/>
        </p:nvSpPr>
        <p:spPr>
          <a:xfrm>
            <a:off x="5420080" y="1241300"/>
            <a:ext cx="6182686" cy="5521704"/>
          </a:xfrm>
          <a:prstGeom prst="rect">
            <a:avLst/>
          </a:prstGeom>
          <a:noFill/>
        </p:spPr>
        <p:txBody>
          <a:bodyPr wrap="square">
            <a:spAutoFit/>
          </a:bodyPr>
          <a:lstStyle/>
          <a:p>
            <a:pPr algn="ctr">
              <a:lnSpc>
                <a:spcPct val="150000"/>
              </a:lnSpc>
            </a:pPr>
            <a:r>
              <a:rPr lang="vi-VN" sz="4000" b="1" i="0" dirty="0">
                <a:solidFill>
                  <a:srgbClr val="000000"/>
                </a:solidFill>
                <a:effectLst/>
                <a:latin typeface="+mj-lt"/>
              </a:rPr>
              <a:t>vì tế bào ở gốc đuôi con thằn lằn lớn lên và sinh sản, giúp tạo ra các tế bào mới thay thế tế bào đã mất đi ở phần đuôi bị đứt.</a:t>
            </a:r>
            <a:endParaRPr lang="vi-VN" sz="4000" b="1" dirty="0">
              <a:latin typeface="+mj-lt"/>
            </a:endParaRPr>
          </a:p>
        </p:txBody>
      </p:sp>
    </p:spTree>
    <p:extLst>
      <p:ext uri="{BB962C8B-B14F-4D97-AF65-F5344CB8AC3E}">
        <p14:creationId xmlns:p14="http://schemas.microsoft.com/office/powerpoint/2010/main" val="3390356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AAC583-5988-D6AE-D96F-B6F08B6B564F}"/>
              </a:ext>
            </a:extLst>
          </p:cNvPr>
          <p:cNvSpPr txBox="1"/>
          <p:nvPr/>
        </p:nvSpPr>
        <p:spPr>
          <a:xfrm>
            <a:off x="-101601" y="834344"/>
            <a:ext cx="2956560" cy="5016758"/>
          </a:xfrm>
          <a:prstGeom prst="rect">
            <a:avLst/>
          </a:prstGeom>
          <a:noFill/>
        </p:spPr>
        <p:txBody>
          <a:bodyPr wrap="square">
            <a:spAutoFit/>
          </a:bodyPr>
          <a:lstStyle/>
          <a:p>
            <a:pPr marL="571500" indent="-571500" algn="just">
              <a:buFontTx/>
              <a:buChar char="-"/>
            </a:pPr>
            <a:r>
              <a:rPr lang="vi-VN" sz="4000" b="1" dirty="0">
                <a:solidFill>
                  <a:srgbClr val="342BED"/>
                </a:solidFill>
                <a:latin typeface="+mj-lt"/>
              </a:rPr>
              <a:t>N</a:t>
            </a:r>
            <a:r>
              <a:rPr lang="vi-VN" sz="4000" b="1" i="0" dirty="0">
                <a:solidFill>
                  <a:srgbClr val="342BED"/>
                </a:solidFill>
                <a:effectLst/>
                <a:latin typeface="+mj-lt"/>
              </a:rPr>
              <a:t>hận xét về kích </a:t>
            </a:r>
            <a:r>
              <a:rPr lang="vi-VN" sz="4000" b="1" i="0" dirty="0" err="1">
                <a:solidFill>
                  <a:srgbClr val="342BED"/>
                </a:solidFill>
                <a:effectLst/>
                <a:latin typeface="+mj-lt"/>
              </a:rPr>
              <a:t>thuớc</a:t>
            </a:r>
            <a:r>
              <a:rPr lang="vi-VN" sz="4000" b="1" i="0" dirty="0">
                <a:solidFill>
                  <a:srgbClr val="342BED"/>
                </a:solidFill>
                <a:effectLst/>
                <a:latin typeface="+mj-lt"/>
              </a:rPr>
              <a:t> của tế bào?</a:t>
            </a:r>
          </a:p>
          <a:p>
            <a:pPr marL="571500" indent="-571500" algn="just">
              <a:buFontTx/>
              <a:buChar char="-"/>
            </a:pPr>
            <a:r>
              <a:rPr lang="vi-VN" sz="4000" b="1" i="0" dirty="0">
                <a:solidFill>
                  <a:srgbClr val="342BED"/>
                </a:solidFill>
                <a:effectLst/>
                <a:latin typeface="+mj-lt"/>
              </a:rPr>
              <a:t>Có thể quan sát bằng cách nào?</a:t>
            </a:r>
          </a:p>
        </p:txBody>
      </p:sp>
      <p:pic>
        <p:nvPicPr>
          <p:cNvPr id="3074" name="Picture 2">
            <a:extLst>
              <a:ext uri="{FF2B5EF4-FFF2-40B4-BE49-F238E27FC236}">
                <a16:creationId xmlns:a16="http://schemas.microsoft.com/office/drawing/2014/main" id="{55406989-520C-2C87-F9C3-63487EC12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7839" y="0"/>
            <a:ext cx="8981439" cy="6521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950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ó một cái đĩa Ảnh, Hình ảnh để Tải xuống Miễn phí (trang 2) - photoAC">
            <a:extLst>
              <a:ext uri="{FF2B5EF4-FFF2-40B4-BE49-F238E27FC236}">
                <a16:creationId xmlns:a16="http://schemas.microsoft.com/office/drawing/2014/main" id="{01400FFE-C473-4A8F-31BD-5A51BB079A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225" y1="28529" x2="36791" y2="28529"/>
                        <a14:foregroundMark x1="38356" y1="26765" x2="44031" y2="25588"/>
                        <a14:foregroundMark x1="53229" y1="24118" x2="57339" y2="24118"/>
                        <a14:foregroundMark x1="61448" y1="25588" x2="61448" y2="25588"/>
                        <a14:foregroundMark x1="65558" y1="27647" x2="65558" y2="27647"/>
                        <a14:foregroundMark x1="67515" y1="29412" x2="67515" y2="29412"/>
                      </a14:backgroundRemoval>
                    </a14:imgEffect>
                  </a14:imgLayer>
                </a14:imgProps>
              </a:ext>
              <a:ext uri="{28A0092B-C50C-407E-A947-70E740481C1C}">
                <a14:useLocalDpi xmlns:a14="http://schemas.microsoft.com/office/drawing/2010/main" val="0"/>
              </a:ext>
            </a:extLst>
          </a:blip>
          <a:srcRect/>
          <a:stretch>
            <a:fillRect/>
          </a:stretch>
        </p:blipFill>
        <p:spPr bwMode="auto">
          <a:xfrm>
            <a:off x="-566227" y="2897941"/>
            <a:ext cx="4019621" cy="30537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ình ảnh Hình Thoi, Thiết Kế mẫu, Hình ảnh PNG, ảnh và Nền - Lovepik">
            <a:extLst>
              <a:ext uri="{FF2B5EF4-FFF2-40B4-BE49-F238E27FC236}">
                <a16:creationId xmlns:a16="http://schemas.microsoft.com/office/drawing/2014/main" id="{93A44AE8-4CE0-C014-50DC-5E539EDAE11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29547" y="2888090"/>
            <a:ext cx="4019622" cy="40196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ình ảnh Hình Trụ PNG, Vector, PSD, và biểu tượng để tải về miễn phí |  pngtree">
            <a:extLst>
              <a:ext uri="{FF2B5EF4-FFF2-40B4-BE49-F238E27FC236}">
                <a16:creationId xmlns:a16="http://schemas.microsoft.com/office/drawing/2014/main" id="{46869F98-E4E7-58E1-18DB-D39EF08FE2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9211" y="3446544"/>
            <a:ext cx="2143125" cy="27952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a:extLst>
              <a:ext uri="{FF2B5EF4-FFF2-40B4-BE49-F238E27FC236}">
                <a16:creationId xmlns:a16="http://schemas.microsoft.com/office/drawing/2014/main" id="{A8F44B0D-275E-5DDD-8467-A810FCC9D3A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333186" y="-280656"/>
            <a:ext cx="3192165" cy="30463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71C5393-938C-535E-053D-5CABCDB813C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07975" y="268186"/>
            <a:ext cx="2981741" cy="1317391"/>
          </a:xfrm>
          <a:prstGeom prst="rect">
            <a:avLst/>
          </a:prstGeom>
        </p:spPr>
      </p:pic>
      <p:pic>
        <p:nvPicPr>
          <p:cNvPr id="3080" name="Picture 8" descr="Texture mapping trong Three.js - Viblo">
            <a:extLst>
              <a:ext uri="{FF2B5EF4-FFF2-40B4-BE49-F238E27FC236}">
                <a16:creationId xmlns:a16="http://schemas.microsoft.com/office/drawing/2014/main" id="{249A1E6C-409C-8BE4-B694-B69865909562}"/>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32336" y="3169337"/>
            <a:ext cx="3659664" cy="36886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ế bào nấm men">
            <a:extLst>
              <a:ext uri="{FF2B5EF4-FFF2-40B4-BE49-F238E27FC236}">
                <a16:creationId xmlns:a16="http://schemas.microsoft.com/office/drawing/2014/main" id="{7F04EB23-71C9-D102-28D5-718EE533792D}"/>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9980" b="91301" l="7719" r="92232">
                        <a14:foregroundMark x1="7719" y1="21645" x2="7719" y2="21645"/>
                        <a14:foregroundMark x1="7719" y1="21645" x2="7719" y2="21645"/>
                        <a14:foregroundMark x1="7917" y1="26365" x2="8115" y2="28793"/>
                        <a14:foregroundMark x1="8263" y1="28793" x2="8362" y2="27984"/>
                        <a14:foregroundMark x1="92281" y1="32232" x2="92281" y2="32232"/>
                        <a14:foregroundMark x1="92182" y1="34120" x2="92182" y2="34120"/>
                        <a14:foregroundMark x1="91984" y1="36143" x2="91984" y2="36143"/>
                        <a14:foregroundMark x1="92083" y1="39312" x2="92083" y2="39312"/>
                        <a14:foregroundMark x1="92083" y1="39312" x2="92083" y2="39312"/>
                        <a14:foregroundMark x1="34834" y1="90290" x2="34834" y2="90290"/>
                        <a14:foregroundMark x1="36863" y1="91301" x2="36863" y2="91301"/>
                        <a14:foregroundMark x1="36863" y1="91301" x2="36863" y2="91301"/>
                        <a14:foregroundMark x1="36863" y1="91301" x2="36863" y2="91301"/>
                        <a14:foregroundMark x1="36022" y1="90492" x2="36022" y2="90492"/>
                        <a14:foregroundMark x1="31816" y1="91301" x2="31816" y2="91301"/>
                      </a14:backgroundRemoval>
                    </a14:imgEffect>
                  </a14:imgLayer>
                </a14:imgProps>
              </a:ext>
              <a:ext uri="{28A0092B-C50C-407E-A947-70E740481C1C}">
                <a14:useLocalDpi xmlns:a14="http://schemas.microsoft.com/office/drawing/2010/main" val="0"/>
              </a:ext>
            </a:extLst>
          </a:blip>
          <a:srcRect/>
          <a:stretch>
            <a:fillRect/>
          </a:stretch>
        </p:blipFill>
        <p:spPr bwMode="auto">
          <a:xfrm>
            <a:off x="2764980" y="229971"/>
            <a:ext cx="3624231" cy="22137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020F6D5-D4E2-1D05-731E-439BC78FB9F7}"/>
              </a:ext>
            </a:extLst>
          </p:cNvPr>
          <p:cNvSpPr txBox="1"/>
          <p:nvPr/>
        </p:nvSpPr>
        <p:spPr>
          <a:xfrm>
            <a:off x="2854401" y="2325028"/>
            <a:ext cx="2894764" cy="461665"/>
          </a:xfrm>
          <a:prstGeom prst="rect">
            <a:avLst/>
          </a:prstGeom>
          <a:noFill/>
        </p:spPr>
        <p:txBody>
          <a:bodyPr wrap="square" rtlCol="0">
            <a:spAutoFit/>
          </a:bodyPr>
          <a:lstStyle/>
          <a:p>
            <a:r>
              <a:rPr lang="vi-VN" sz="2400" dirty="0">
                <a:latin typeface="+mj-lt"/>
              </a:rPr>
              <a:t>Tế bào nấm men</a:t>
            </a:r>
          </a:p>
        </p:txBody>
      </p:sp>
      <p:sp>
        <p:nvSpPr>
          <p:cNvPr id="11" name="TextBox 10">
            <a:extLst>
              <a:ext uri="{FF2B5EF4-FFF2-40B4-BE49-F238E27FC236}">
                <a16:creationId xmlns:a16="http://schemas.microsoft.com/office/drawing/2014/main" id="{91C90B59-211F-568A-ADFB-06EDBFFA6DC6}"/>
              </a:ext>
            </a:extLst>
          </p:cNvPr>
          <p:cNvSpPr txBox="1"/>
          <p:nvPr/>
        </p:nvSpPr>
        <p:spPr>
          <a:xfrm>
            <a:off x="207244" y="2426425"/>
            <a:ext cx="2148829" cy="461665"/>
          </a:xfrm>
          <a:prstGeom prst="rect">
            <a:avLst/>
          </a:prstGeom>
          <a:noFill/>
        </p:spPr>
        <p:txBody>
          <a:bodyPr wrap="square" rtlCol="0">
            <a:spAutoFit/>
          </a:bodyPr>
          <a:lstStyle/>
          <a:p>
            <a:r>
              <a:rPr lang="vi-VN" sz="2400" dirty="0">
                <a:latin typeface="+mj-lt"/>
              </a:rPr>
              <a:t>Tế bào cơ trơn</a:t>
            </a:r>
          </a:p>
        </p:txBody>
      </p:sp>
      <p:sp>
        <p:nvSpPr>
          <p:cNvPr id="13" name="TextBox 12">
            <a:extLst>
              <a:ext uri="{FF2B5EF4-FFF2-40B4-BE49-F238E27FC236}">
                <a16:creationId xmlns:a16="http://schemas.microsoft.com/office/drawing/2014/main" id="{6878E5B5-0D5E-063F-4ADA-99645EC6EF15}"/>
              </a:ext>
            </a:extLst>
          </p:cNvPr>
          <p:cNvSpPr txBox="1"/>
          <p:nvPr/>
        </p:nvSpPr>
        <p:spPr>
          <a:xfrm>
            <a:off x="9707637" y="1585577"/>
            <a:ext cx="2662043" cy="830997"/>
          </a:xfrm>
          <a:prstGeom prst="rect">
            <a:avLst/>
          </a:prstGeom>
          <a:noFill/>
        </p:spPr>
        <p:txBody>
          <a:bodyPr wrap="square" rtlCol="0">
            <a:spAutoFit/>
          </a:bodyPr>
          <a:lstStyle/>
          <a:p>
            <a:r>
              <a:rPr lang="vi-VN" sz="2400" dirty="0">
                <a:latin typeface="+mj-lt"/>
              </a:rPr>
              <a:t>Tế bào mạch</a:t>
            </a:r>
          </a:p>
          <a:p>
            <a:r>
              <a:rPr lang="vi-VN" sz="2400" dirty="0">
                <a:latin typeface="+mj-lt"/>
              </a:rPr>
              <a:t> dẫn lá</a:t>
            </a:r>
          </a:p>
        </p:txBody>
      </p:sp>
      <p:pic>
        <p:nvPicPr>
          <p:cNvPr id="3084" name="Picture 12">
            <a:extLst>
              <a:ext uri="{FF2B5EF4-FFF2-40B4-BE49-F238E27FC236}">
                <a16:creationId xmlns:a16="http://schemas.microsoft.com/office/drawing/2014/main" id="{A5465330-5628-44A8-267F-05513B3FCBE4}"/>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2914" t="11823" b="32025"/>
          <a:stretch/>
        </p:blipFill>
        <p:spPr bwMode="auto">
          <a:xfrm>
            <a:off x="6263902" y="497054"/>
            <a:ext cx="2846596" cy="20691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FF0848E-8CD4-FAC3-C5DF-F86251A9E435}"/>
              </a:ext>
            </a:extLst>
          </p:cNvPr>
          <p:cNvSpPr txBox="1"/>
          <p:nvPr/>
        </p:nvSpPr>
        <p:spPr>
          <a:xfrm>
            <a:off x="6850488" y="1354744"/>
            <a:ext cx="2260010" cy="461665"/>
          </a:xfrm>
          <a:prstGeom prst="rect">
            <a:avLst/>
          </a:prstGeom>
          <a:noFill/>
        </p:spPr>
        <p:txBody>
          <a:bodyPr wrap="square" rtlCol="0">
            <a:spAutoFit/>
          </a:bodyPr>
          <a:lstStyle/>
          <a:p>
            <a:r>
              <a:rPr lang="vi-VN" sz="2400" dirty="0">
                <a:latin typeface="+mj-lt"/>
              </a:rPr>
              <a:t>Tế bào hồng cầu</a:t>
            </a:r>
          </a:p>
        </p:txBody>
      </p:sp>
    </p:spTree>
    <p:extLst>
      <p:ext uri="{BB962C8B-B14F-4D97-AF65-F5344CB8AC3E}">
        <p14:creationId xmlns:p14="http://schemas.microsoft.com/office/powerpoint/2010/main" val="5147939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anim calcmode="lin" valueType="num">
                                      <p:cBhvr additive="base">
                                        <p:cTn id="15" dur="500" fill="hold"/>
                                        <p:tgtEl>
                                          <p:spTgt spid="3078"/>
                                        </p:tgtEl>
                                        <p:attrNameLst>
                                          <p:attrName>ppt_x</p:attrName>
                                        </p:attrNameLst>
                                      </p:cBhvr>
                                      <p:tavLst>
                                        <p:tav tm="0">
                                          <p:val>
                                            <p:strVal val="#ppt_x"/>
                                          </p:val>
                                        </p:tav>
                                        <p:tav tm="100000">
                                          <p:val>
                                            <p:strVal val="#ppt_x"/>
                                          </p:val>
                                        </p:tav>
                                      </p:tavLst>
                                    </p:anim>
                                    <p:anim calcmode="lin" valueType="num">
                                      <p:cBhvr additive="base">
                                        <p:cTn id="16" dur="500" fill="hold"/>
                                        <p:tgtEl>
                                          <p:spTgt spid="307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80"/>
                                        </p:tgtEl>
                                        <p:attrNameLst>
                                          <p:attrName>style.visibility</p:attrName>
                                        </p:attrNameLst>
                                      </p:cBhvr>
                                      <p:to>
                                        <p:strVal val="visible"/>
                                      </p:to>
                                    </p:set>
                                    <p:anim calcmode="lin" valueType="num">
                                      <p:cBhvr additive="base">
                                        <p:cTn id="19" dur="500" fill="hold"/>
                                        <p:tgtEl>
                                          <p:spTgt spid="3080"/>
                                        </p:tgtEl>
                                        <p:attrNameLst>
                                          <p:attrName>ppt_x</p:attrName>
                                        </p:attrNameLst>
                                      </p:cBhvr>
                                      <p:tavLst>
                                        <p:tav tm="0">
                                          <p:val>
                                            <p:strVal val="#ppt_x"/>
                                          </p:val>
                                        </p:tav>
                                        <p:tav tm="100000">
                                          <p:val>
                                            <p:strVal val="#ppt_x"/>
                                          </p:val>
                                        </p:tav>
                                      </p:tavLst>
                                    </p:anim>
                                    <p:anim calcmode="lin" valueType="num">
                                      <p:cBhvr additive="base">
                                        <p:cTn id="20"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19095C-C956-263E-187E-AAF3959D97FB}"/>
              </a:ext>
            </a:extLst>
          </p:cNvPr>
          <p:cNvSpPr>
            <a:spLocks noGrp="1"/>
          </p:cNvSpPr>
          <p:nvPr>
            <p:ph idx="1"/>
          </p:nvPr>
        </p:nvSpPr>
        <p:spPr>
          <a:xfrm>
            <a:off x="1772920" y="2194547"/>
            <a:ext cx="10515600" cy="3545535"/>
          </a:xfrm>
        </p:spPr>
        <p:txBody>
          <a:bodyPr/>
          <a:lstStyle/>
          <a:p>
            <a:endParaRPr lang="vi-VN" dirty="0"/>
          </a:p>
          <a:p>
            <a:endParaRPr lang="vi-VN" dirty="0"/>
          </a:p>
        </p:txBody>
      </p:sp>
      <p:pic>
        <p:nvPicPr>
          <p:cNvPr id="2050" name="Picture 2">
            <a:extLst>
              <a:ext uri="{FF2B5EF4-FFF2-40B4-BE49-F238E27FC236}">
                <a16:creationId xmlns:a16="http://schemas.microsoft.com/office/drawing/2014/main" id="{9F3D092A-D3C6-8A3B-A9B8-1E967F576B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84" y="1522165"/>
            <a:ext cx="4568551" cy="4390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A3055DB-387B-3D54-E038-A2F08B2B974B}"/>
              </a:ext>
            </a:extLst>
          </p:cNvPr>
          <p:cNvSpPr txBox="1"/>
          <p:nvPr/>
        </p:nvSpPr>
        <p:spPr>
          <a:xfrm>
            <a:off x="296556" y="0"/>
            <a:ext cx="8746688" cy="707886"/>
          </a:xfrm>
          <a:prstGeom prst="rect">
            <a:avLst/>
          </a:prstGeom>
          <a:noFill/>
        </p:spPr>
        <p:txBody>
          <a:bodyPr wrap="square">
            <a:spAutoFit/>
          </a:bodyPr>
          <a:lstStyle/>
          <a:p>
            <a:pPr algn="l"/>
            <a:r>
              <a:rPr lang="vi-VN" sz="4000" b="1" i="0" dirty="0">
                <a:solidFill>
                  <a:srgbClr val="FF0000"/>
                </a:solidFill>
                <a:effectLst/>
                <a:latin typeface="+mj-lt"/>
              </a:rPr>
              <a:t>1. Khái quát chung về tế bào</a:t>
            </a:r>
          </a:p>
        </p:txBody>
      </p:sp>
      <p:pic>
        <p:nvPicPr>
          <p:cNvPr id="2052" name="Picture 4">
            <a:extLst>
              <a:ext uri="{FF2B5EF4-FFF2-40B4-BE49-F238E27FC236}">
                <a16:creationId xmlns:a16="http://schemas.microsoft.com/office/drawing/2014/main" id="{0764CA2C-1B45-A111-BE2B-7458C32F3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0963" y="1702278"/>
            <a:ext cx="4341237" cy="42100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B4F6C86C-0FE7-03C1-9933-690815F3AEAD}"/>
              </a:ext>
            </a:extLst>
          </p:cNvPr>
          <p:cNvGrpSpPr/>
          <p:nvPr/>
        </p:nvGrpSpPr>
        <p:grpSpPr>
          <a:xfrm>
            <a:off x="4253219" y="561227"/>
            <a:ext cx="4032446" cy="3052439"/>
            <a:chOff x="4253219" y="561227"/>
            <a:chExt cx="4032446" cy="3052439"/>
          </a:xfrm>
        </p:grpSpPr>
        <p:pic>
          <p:nvPicPr>
            <p:cNvPr id="1028" name="Picture 4" descr="Tế bào nấm men">
              <a:extLst>
                <a:ext uri="{FF2B5EF4-FFF2-40B4-BE49-F238E27FC236}">
                  <a16:creationId xmlns:a16="http://schemas.microsoft.com/office/drawing/2014/main" id="{826B11F3-270D-07A3-8337-3B3E34F7D3B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1301" l="7719" r="92232">
                          <a14:foregroundMark x1="7719" y1="21645" x2="7719" y2="21645"/>
                          <a14:foregroundMark x1="7719" y1="21645" x2="7719" y2="21645"/>
                          <a14:foregroundMark x1="7917" y1="26365" x2="8115" y2="28793"/>
                          <a14:foregroundMark x1="8263" y1="28793" x2="8362" y2="27984"/>
                          <a14:foregroundMark x1="92281" y1="32232" x2="92281" y2="32232"/>
                          <a14:foregroundMark x1="92182" y1="34120" x2="92182" y2="34120"/>
                          <a14:foregroundMark x1="91984" y1="36143" x2="91984" y2="36143"/>
                          <a14:foregroundMark x1="92083" y1="39312" x2="92083" y2="39312"/>
                          <a14:foregroundMark x1="92083" y1="39312" x2="92083" y2="39312"/>
                          <a14:foregroundMark x1="34834" y1="90290" x2="34834" y2="90290"/>
                          <a14:foregroundMark x1="36863" y1="91301" x2="36863" y2="91301"/>
                          <a14:foregroundMark x1="36863" y1="91301" x2="36863" y2="91301"/>
                          <a14:foregroundMark x1="36863" y1="91301" x2="36863" y2="91301"/>
                          <a14:foregroundMark x1="36022" y1="90492" x2="36022" y2="90492"/>
                          <a14:foregroundMark x1="31816" y1="91301" x2="31816" y2="91301"/>
                        </a14:backgroundRemoval>
                      </a14:imgEffect>
                    </a14:imgLayer>
                  </a14:imgProps>
                </a:ext>
                <a:ext uri="{28A0092B-C50C-407E-A947-70E740481C1C}">
                  <a14:useLocalDpi xmlns:a14="http://schemas.microsoft.com/office/drawing/2010/main" val="0"/>
                </a:ext>
              </a:extLst>
            </a:blip>
            <a:srcRect/>
            <a:stretch>
              <a:fillRect/>
            </a:stretch>
          </p:blipFill>
          <p:spPr bwMode="auto">
            <a:xfrm>
              <a:off x="4253219" y="561227"/>
              <a:ext cx="4032446" cy="29590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11B31AC-BE8F-69CC-9575-F4BF3F282745}"/>
                </a:ext>
              </a:extLst>
            </p:cNvPr>
            <p:cNvSpPr txBox="1"/>
            <p:nvPr/>
          </p:nvSpPr>
          <p:spPr>
            <a:xfrm>
              <a:off x="5355131" y="3244334"/>
              <a:ext cx="2390862" cy="369332"/>
            </a:xfrm>
            <a:prstGeom prst="rect">
              <a:avLst/>
            </a:prstGeom>
            <a:noFill/>
          </p:spPr>
          <p:txBody>
            <a:bodyPr wrap="square" rtlCol="0">
              <a:spAutoFit/>
            </a:bodyPr>
            <a:lstStyle/>
            <a:p>
              <a:r>
                <a:rPr lang="vi-VN"/>
                <a:t>Tế bào nấm men</a:t>
              </a:r>
            </a:p>
          </p:txBody>
        </p:sp>
      </p:grpSp>
    </p:spTree>
    <p:extLst>
      <p:ext uri="{BB962C8B-B14F-4D97-AF65-F5344CB8AC3E}">
        <p14:creationId xmlns:p14="http://schemas.microsoft.com/office/powerpoint/2010/main" val="28020285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91CDD919-D942-C2A8-ADB0-40461DC3F9FA}"/>
              </a:ext>
            </a:extLst>
          </p:cNvPr>
          <p:cNvGrpSpPr/>
          <p:nvPr/>
        </p:nvGrpSpPr>
        <p:grpSpPr>
          <a:xfrm>
            <a:off x="6096000" y="1132514"/>
            <a:ext cx="6008049" cy="4848836"/>
            <a:chOff x="6096000" y="1132514"/>
            <a:chExt cx="6008049" cy="4848836"/>
          </a:xfrm>
        </p:grpSpPr>
        <p:sp>
          <p:nvSpPr>
            <p:cNvPr id="19" name="Rectangle 18">
              <a:extLst>
                <a:ext uri="{FF2B5EF4-FFF2-40B4-BE49-F238E27FC236}">
                  <a16:creationId xmlns:a16="http://schemas.microsoft.com/office/drawing/2014/main" id="{EBEE1D36-9EEE-53B6-AF95-864609CE912C}"/>
                </a:ext>
              </a:extLst>
            </p:cNvPr>
            <p:cNvSpPr/>
            <p:nvPr/>
          </p:nvSpPr>
          <p:spPr>
            <a:xfrm>
              <a:off x="6096000" y="1132514"/>
              <a:ext cx="5770700" cy="4848836"/>
            </a:xfrm>
            <a:prstGeom prst="rect">
              <a:avLst/>
            </a:prstGeom>
            <a:noFill/>
            <a:ln w="38100">
              <a:solidFill>
                <a:srgbClr val="00B0F0"/>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n>
                  <a:solidFill>
                    <a:srgbClr val="7030A0"/>
                  </a:solidFill>
                </a:ln>
              </a:endParaRPr>
            </a:p>
          </p:txBody>
        </p:sp>
        <p:pic>
          <p:nvPicPr>
            <p:cNvPr id="2" name="Picture 4" descr="Tế bào nấm men">
              <a:extLst>
                <a:ext uri="{FF2B5EF4-FFF2-40B4-BE49-F238E27FC236}">
                  <a16:creationId xmlns:a16="http://schemas.microsoft.com/office/drawing/2014/main" id="{611595D4-974C-DBE9-1793-AFDB5476E3C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80" b="91301" l="7719" r="92232">
                          <a14:foregroundMark x1="7719" y1="21645" x2="7719" y2="21645"/>
                          <a14:foregroundMark x1="7719" y1="21645" x2="7719" y2="21645"/>
                          <a14:foregroundMark x1="7917" y1="26365" x2="8115" y2="28793"/>
                          <a14:foregroundMark x1="8263" y1="28793" x2="8362" y2="27984"/>
                          <a14:foregroundMark x1="92281" y1="32232" x2="92281" y2="32232"/>
                          <a14:foregroundMark x1="92182" y1="34120" x2="92182" y2="34120"/>
                          <a14:foregroundMark x1="91984" y1="36143" x2="91984" y2="36143"/>
                          <a14:foregroundMark x1="92083" y1="39312" x2="92083" y2="39312"/>
                          <a14:foregroundMark x1="92083" y1="39312" x2="92083" y2="39312"/>
                          <a14:foregroundMark x1="34834" y1="90290" x2="34834" y2="90290"/>
                          <a14:foregroundMark x1="36863" y1="91301" x2="36863" y2="91301"/>
                          <a14:foregroundMark x1="36863" y1="91301" x2="36863" y2="91301"/>
                          <a14:foregroundMark x1="36863" y1="91301" x2="36863" y2="91301"/>
                          <a14:foregroundMark x1="36022" y1="90492" x2="36022" y2="90492"/>
                          <a14:foregroundMark x1="31816" y1="91301" x2="31816" y2="91301"/>
                        </a14:backgroundRemoval>
                      </a14:imgEffect>
                    </a14:imgLayer>
                  </a14:imgProps>
                </a:ext>
                <a:ext uri="{28A0092B-C50C-407E-A947-70E740481C1C}">
                  <a14:useLocalDpi xmlns:a14="http://schemas.microsoft.com/office/drawing/2010/main" val="0"/>
                </a:ext>
              </a:extLst>
            </a:blip>
            <a:srcRect/>
            <a:stretch>
              <a:fillRect/>
            </a:stretch>
          </p:blipFill>
          <p:spPr bwMode="auto">
            <a:xfrm>
              <a:off x="8322350" y="3237122"/>
              <a:ext cx="3624231" cy="221379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F682BAF-1207-5877-66C2-6AE9821A395D}"/>
                </a:ext>
              </a:extLst>
            </p:cNvPr>
            <p:cNvGrpSpPr/>
            <p:nvPr/>
          </p:nvGrpSpPr>
          <p:grpSpPr>
            <a:xfrm>
              <a:off x="6126745" y="3134732"/>
              <a:ext cx="1980593" cy="2670450"/>
              <a:chOff x="-314425" y="-186299"/>
              <a:chExt cx="3192165" cy="3793056"/>
            </a:xfrm>
          </p:grpSpPr>
          <p:pic>
            <p:nvPicPr>
              <p:cNvPr id="4" name="Picture 8">
                <a:extLst>
                  <a:ext uri="{FF2B5EF4-FFF2-40B4-BE49-F238E27FC236}">
                    <a16:creationId xmlns:a16="http://schemas.microsoft.com/office/drawing/2014/main" id="{55348B41-053A-DBEB-7FB5-CD65E2F5F76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bwMode="auto">
              <a:xfrm>
                <a:off x="-314425" y="-186299"/>
                <a:ext cx="3192165" cy="30463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3F2CEB-7F12-C216-EFB9-631260BF5AEF}"/>
                  </a:ext>
                </a:extLst>
              </p:cNvPr>
              <p:cNvSpPr txBox="1"/>
              <p:nvPr/>
            </p:nvSpPr>
            <p:spPr>
              <a:xfrm>
                <a:off x="207244" y="2426425"/>
                <a:ext cx="2148830" cy="1180332"/>
              </a:xfrm>
              <a:prstGeom prst="rect">
                <a:avLst/>
              </a:prstGeom>
              <a:noFill/>
            </p:spPr>
            <p:txBody>
              <a:bodyPr wrap="square" rtlCol="0">
                <a:spAutoFit/>
              </a:bodyPr>
              <a:lstStyle/>
              <a:p>
                <a:r>
                  <a:rPr lang="vi-VN" sz="2400" i="1" dirty="0">
                    <a:latin typeface="+mj-lt"/>
                  </a:rPr>
                  <a:t>Tế bào cơ trơn</a:t>
                </a:r>
              </a:p>
            </p:txBody>
          </p:sp>
        </p:grpSp>
        <p:grpSp>
          <p:nvGrpSpPr>
            <p:cNvPr id="6" name="Group 5">
              <a:extLst>
                <a:ext uri="{FF2B5EF4-FFF2-40B4-BE49-F238E27FC236}">
                  <a16:creationId xmlns:a16="http://schemas.microsoft.com/office/drawing/2014/main" id="{6BE16A7C-4FC7-216D-1676-CAB920385936}"/>
                </a:ext>
              </a:extLst>
            </p:cNvPr>
            <p:cNvGrpSpPr/>
            <p:nvPr/>
          </p:nvGrpSpPr>
          <p:grpSpPr>
            <a:xfrm>
              <a:off x="8923669" y="1350628"/>
              <a:ext cx="3061705" cy="2148388"/>
              <a:chOff x="9307975" y="268186"/>
              <a:chExt cx="3061705" cy="2148388"/>
            </a:xfrm>
          </p:grpSpPr>
          <p:pic>
            <p:nvPicPr>
              <p:cNvPr id="7" name="Picture 6">
                <a:extLst>
                  <a:ext uri="{FF2B5EF4-FFF2-40B4-BE49-F238E27FC236}">
                    <a16:creationId xmlns:a16="http://schemas.microsoft.com/office/drawing/2014/main" id="{615ABE42-14C8-F0DA-7908-712BEFF37D4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307975" y="268186"/>
                <a:ext cx="2981741" cy="1317391"/>
              </a:xfrm>
              <a:prstGeom prst="rect">
                <a:avLst/>
              </a:prstGeom>
            </p:spPr>
          </p:pic>
          <p:sp>
            <p:nvSpPr>
              <p:cNvPr id="8" name="TextBox 7">
                <a:extLst>
                  <a:ext uri="{FF2B5EF4-FFF2-40B4-BE49-F238E27FC236}">
                    <a16:creationId xmlns:a16="http://schemas.microsoft.com/office/drawing/2014/main" id="{8938DBFB-19BC-8373-F956-48D52B0C2298}"/>
                  </a:ext>
                </a:extLst>
              </p:cNvPr>
              <p:cNvSpPr txBox="1"/>
              <p:nvPr/>
            </p:nvSpPr>
            <p:spPr>
              <a:xfrm>
                <a:off x="9707637" y="1585577"/>
                <a:ext cx="2662043" cy="830997"/>
              </a:xfrm>
              <a:prstGeom prst="rect">
                <a:avLst/>
              </a:prstGeom>
              <a:noFill/>
            </p:spPr>
            <p:txBody>
              <a:bodyPr wrap="square" rtlCol="0">
                <a:spAutoFit/>
              </a:bodyPr>
              <a:lstStyle/>
              <a:p>
                <a:r>
                  <a:rPr lang="vi-VN" sz="2400" i="1" dirty="0">
                    <a:latin typeface="+mj-lt"/>
                  </a:rPr>
                  <a:t>Tế bào mạch</a:t>
                </a:r>
              </a:p>
              <a:p>
                <a:r>
                  <a:rPr lang="vi-VN" sz="2400" i="1" dirty="0">
                    <a:latin typeface="+mj-lt"/>
                  </a:rPr>
                  <a:t> dẫn lá</a:t>
                </a:r>
              </a:p>
            </p:txBody>
          </p:sp>
        </p:grpSp>
        <p:grpSp>
          <p:nvGrpSpPr>
            <p:cNvPr id="9" name="Group 8">
              <a:extLst>
                <a:ext uri="{FF2B5EF4-FFF2-40B4-BE49-F238E27FC236}">
                  <a16:creationId xmlns:a16="http://schemas.microsoft.com/office/drawing/2014/main" id="{E9299B97-A63A-8CCB-5FCB-7E3E0BF38DF4}"/>
                </a:ext>
              </a:extLst>
            </p:cNvPr>
            <p:cNvGrpSpPr/>
            <p:nvPr/>
          </p:nvGrpSpPr>
          <p:grpSpPr>
            <a:xfrm>
              <a:off x="6126745" y="1462542"/>
              <a:ext cx="2140355" cy="1766877"/>
              <a:chOff x="6263902" y="497054"/>
              <a:chExt cx="2846596" cy="2076943"/>
            </a:xfrm>
          </p:grpSpPr>
          <p:pic>
            <p:nvPicPr>
              <p:cNvPr id="10" name="Picture 12">
                <a:extLst>
                  <a:ext uri="{FF2B5EF4-FFF2-40B4-BE49-F238E27FC236}">
                    <a16:creationId xmlns:a16="http://schemas.microsoft.com/office/drawing/2014/main" id="{D1B3F1B7-913F-DB76-77B2-B356A29AE48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914" t="11823" b="32025"/>
              <a:stretch/>
            </p:blipFill>
            <p:spPr bwMode="auto">
              <a:xfrm>
                <a:off x="6263902" y="497054"/>
                <a:ext cx="2846596" cy="20691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5C1AA7A-6509-822F-DCF8-4EE8B8F5F793}"/>
                  </a:ext>
                </a:extLst>
              </p:cNvPr>
              <p:cNvSpPr txBox="1"/>
              <p:nvPr/>
            </p:nvSpPr>
            <p:spPr>
              <a:xfrm>
                <a:off x="6850488" y="1354745"/>
                <a:ext cx="2260010" cy="1219252"/>
              </a:xfrm>
              <a:prstGeom prst="rect">
                <a:avLst/>
              </a:prstGeom>
              <a:noFill/>
            </p:spPr>
            <p:txBody>
              <a:bodyPr wrap="square" rtlCol="0">
                <a:spAutoFit/>
              </a:bodyPr>
              <a:lstStyle/>
              <a:p>
                <a:r>
                  <a:rPr lang="vi-VN" sz="2400" i="1" dirty="0">
                    <a:latin typeface="+mj-lt"/>
                  </a:rPr>
                  <a:t>Tế bào hồng cầu</a:t>
                </a:r>
              </a:p>
            </p:txBody>
          </p:sp>
        </p:grpSp>
        <p:sp>
          <p:nvSpPr>
            <p:cNvPr id="12" name="TextBox 11">
              <a:extLst>
                <a:ext uri="{FF2B5EF4-FFF2-40B4-BE49-F238E27FC236}">
                  <a16:creationId xmlns:a16="http://schemas.microsoft.com/office/drawing/2014/main" id="{D45233CB-310E-4BE5-3986-9A2BB87E25EB}"/>
                </a:ext>
              </a:extLst>
            </p:cNvPr>
            <p:cNvSpPr txBox="1"/>
            <p:nvPr/>
          </p:nvSpPr>
          <p:spPr>
            <a:xfrm>
              <a:off x="9209285" y="5293669"/>
              <a:ext cx="2894764" cy="461665"/>
            </a:xfrm>
            <a:prstGeom prst="rect">
              <a:avLst/>
            </a:prstGeom>
            <a:noFill/>
          </p:spPr>
          <p:txBody>
            <a:bodyPr wrap="square" rtlCol="0">
              <a:spAutoFit/>
            </a:bodyPr>
            <a:lstStyle/>
            <a:p>
              <a:r>
                <a:rPr lang="vi-VN" sz="2400" i="1" dirty="0">
                  <a:latin typeface="+mj-lt"/>
                </a:rPr>
                <a:t>Tế bào nấm men</a:t>
              </a:r>
            </a:p>
          </p:txBody>
        </p:sp>
      </p:grpSp>
      <p:sp>
        <p:nvSpPr>
          <p:cNvPr id="13" name="TextBox 12">
            <a:extLst>
              <a:ext uri="{FF2B5EF4-FFF2-40B4-BE49-F238E27FC236}">
                <a16:creationId xmlns:a16="http://schemas.microsoft.com/office/drawing/2014/main" id="{42FAB09D-73AA-33DA-CEA0-CF6EE73CA121}"/>
              </a:ext>
            </a:extLst>
          </p:cNvPr>
          <p:cNvSpPr txBox="1"/>
          <p:nvPr/>
        </p:nvSpPr>
        <p:spPr>
          <a:xfrm>
            <a:off x="7268028" y="5976570"/>
            <a:ext cx="4110605" cy="584775"/>
          </a:xfrm>
          <a:prstGeom prst="rect">
            <a:avLst/>
          </a:prstGeom>
          <a:noFill/>
        </p:spPr>
        <p:txBody>
          <a:bodyPr wrap="square" rtlCol="0">
            <a:spAutoFit/>
          </a:bodyPr>
          <a:lstStyle/>
          <a:p>
            <a:r>
              <a:rPr lang="vi-VN" sz="3200" dirty="0" err="1">
                <a:solidFill>
                  <a:srgbClr val="C00000"/>
                </a:solidFill>
                <a:latin typeface="+mj-lt"/>
              </a:rPr>
              <a:t>H2</a:t>
            </a:r>
            <a:r>
              <a:rPr lang="vi-VN" sz="3200" dirty="0">
                <a:solidFill>
                  <a:srgbClr val="C00000"/>
                </a:solidFill>
                <a:latin typeface="+mj-lt"/>
              </a:rPr>
              <a:t>. Hình dạng tế bào</a:t>
            </a:r>
          </a:p>
        </p:txBody>
      </p:sp>
      <p:grpSp>
        <p:nvGrpSpPr>
          <p:cNvPr id="20" name="Group 19">
            <a:extLst>
              <a:ext uri="{FF2B5EF4-FFF2-40B4-BE49-F238E27FC236}">
                <a16:creationId xmlns:a16="http://schemas.microsoft.com/office/drawing/2014/main" id="{0BFCE706-BEE8-CED0-DF79-78B2EDEA2954}"/>
              </a:ext>
            </a:extLst>
          </p:cNvPr>
          <p:cNvGrpSpPr/>
          <p:nvPr/>
        </p:nvGrpSpPr>
        <p:grpSpPr>
          <a:xfrm>
            <a:off x="236250" y="1198846"/>
            <a:ext cx="5770700" cy="4983060"/>
            <a:chOff x="236250" y="1132514"/>
            <a:chExt cx="5770700" cy="4983060"/>
          </a:xfrm>
        </p:grpSpPr>
        <p:sp>
          <p:nvSpPr>
            <p:cNvPr id="14" name="Rectangle 13">
              <a:extLst>
                <a:ext uri="{FF2B5EF4-FFF2-40B4-BE49-F238E27FC236}">
                  <a16:creationId xmlns:a16="http://schemas.microsoft.com/office/drawing/2014/main" id="{14AECEA5-3F29-FAFE-DA31-6ED647166461}"/>
                </a:ext>
              </a:extLst>
            </p:cNvPr>
            <p:cNvSpPr/>
            <p:nvPr/>
          </p:nvSpPr>
          <p:spPr>
            <a:xfrm>
              <a:off x="236250" y="1132514"/>
              <a:ext cx="5770700" cy="4983060"/>
            </a:xfrm>
            <a:prstGeom prst="rect">
              <a:avLst/>
            </a:prstGeom>
            <a:noFill/>
            <a:ln w="38100">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2">
              <a:extLst>
                <a:ext uri="{FF2B5EF4-FFF2-40B4-BE49-F238E27FC236}">
                  <a16:creationId xmlns:a16="http://schemas.microsoft.com/office/drawing/2014/main" id="{174EAD57-85D1-154C-E0BD-87169C99F2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161" y="1191238"/>
              <a:ext cx="5655077" cy="4790112"/>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82AB334F-A09C-8653-3A0E-E473D09FE530}"/>
              </a:ext>
            </a:extLst>
          </p:cNvPr>
          <p:cNvSpPr txBox="1"/>
          <p:nvPr/>
        </p:nvSpPr>
        <p:spPr>
          <a:xfrm>
            <a:off x="1290979" y="6140742"/>
            <a:ext cx="4110605" cy="584775"/>
          </a:xfrm>
          <a:prstGeom prst="rect">
            <a:avLst/>
          </a:prstGeom>
          <a:noFill/>
        </p:spPr>
        <p:txBody>
          <a:bodyPr wrap="square" rtlCol="0">
            <a:spAutoFit/>
          </a:bodyPr>
          <a:lstStyle/>
          <a:p>
            <a:r>
              <a:rPr lang="vi-VN" sz="3200" dirty="0" err="1">
                <a:solidFill>
                  <a:srgbClr val="C00000"/>
                </a:solidFill>
                <a:latin typeface="+mj-lt"/>
              </a:rPr>
              <a:t>H1</a:t>
            </a:r>
            <a:r>
              <a:rPr lang="vi-VN" sz="3200" dirty="0">
                <a:solidFill>
                  <a:srgbClr val="C00000"/>
                </a:solidFill>
                <a:latin typeface="+mj-lt"/>
              </a:rPr>
              <a:t>. Kích </a:t>
            </a:r>
            <a:r>
              <a:rPr lang="vi-VN" sz="3200" dirty="0" err="1">
                <a:solidFill>
                  <a:srgbClr val="C00000"/>
                </a:solidFill>
                <a:latin typeface="+mj-lt"/>
              </a:rPr>
              <a:t>thuớc</a:t>
            </a:r>
            <a:r>
              <a:rPr lang="vi-VN" sz="3200" dirty="0">
                <a:solidFill>
                  <a:srgbClr val="C00000"/>
                </a:solidFill>
                <a:latin typeface="+mj-lt"/>
              </a:rPr>
              <a:t> tế bào</a:t>
            </a:r>
          </a:p>
        </p:txBody>
      </p:sp>
      <p:sp>
        <p:nvSpPr>
          <p:cNvPr id="16" name="TextBox 15">
            <a:extLst>
              <a:ext uri="{FF2B5EF4-FFF2-40B4-BE49-F238E27FC236}">
                <a16:creationId xmlns:a16="http://schemas.microsoft.com/office/drawing/2014/main" id="{D9A6B279-625C-C79D-D4F1-AC477A74B0AD}"/>
              </a:ext>
            </a:extLst>
          </p:cNvPr>
          <p:cNvSpPr txBox="1"/>
          <p:nvPr/>
        </p:nvSpPr>
        <p:spPr>
          <a:xfrm>
            <a:off x="43812" y="-21874"/>
            <a:ext cx="11822888" cy="1261884"/>
          </a:xfrm>
          <a:prstGeom prst="rect">
            <a:avLst/>
          </a:prstGeom>
          <a:noFill/>
        </p:spPr>
        <p:txBody>
          <a:bodyPr wrap="square">
            <a:spAutoFit/>
          </a:bodyPr>
          <a:lstStyle/>
          <a:p>
            <a:pPr marL="571500" indent="-571500" algn="just">
              <a:buFontTx/>
              <a:buChar char="-"/>
            </a:pPr>
            <a:r>
              <a:rPr lang="vi-VN" sz="3800" b="1" dirty="0">
                <a:latin typeface="+mj-lt"/>
              </a:rPr>
              <a:t>N</a:t>
            </a:r>
            <a:r>
              <a:rPr lang="vi-VN" sz="3800" b="1" i="0" dirty="0">
                <a:effectLst/>
                <a:latin typeface="+mj-lt"/>
              </a:rPr>
              <a:t>hận xét về </a:t>
            </a:r>
            <a:r>
              <a:rPr lang="vi-VN" sz="3800" b="1" i="0" dirty="0">
                <a:solidFill>
                  <a:srgbClr val="342BED"/>
                </a:solidFill>
                <a:effectLst/>
                <a:latin typeface="+mj-lt"/>
              </a:rPr>
              <a:t>kích thước và hình dạng </a:t>
            </a:r>
            <a:r>
              <a:rPr lang="vi-VN" sz="3800" b="1" i="0" dirty="0">
                <a:effectLst/>
                <a:latin typeface="+mj-lt"/>
              </a:rPr>
              <a:t>của các loại tế bào?</a:t>
            </a:r>
          </a:p>
        </p:txBody>
      </p:sp>
    </p:spTree>
    <p:extLst>
      <p:ext uri="{BB962C8B-B14F-4D97-AF65-F5344CB8AC3E}">
        <p14:creationId xmlns:p14="http://schemas.microsoft.com/office/powerpoint/2010/main" val="2533349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A40C8-2B26-8AFC-5223-67BE55641F3B}"/>
            </a:ext>
          </a:extLst>
        </p:cNvPr>
        <p:cNvGrpSpPr/>
        <p:nvPr/>
      </p:nvGrpSpPr>
      <p:grpSpPr>
        <a:xfrm>
          <a:off x="0" y="0"/>
          <a:ext cx="0" cy="0"/>
          <a:chOff x="0" y="0"/>
          <a:chExt cx="0" cy="0"/>
        </a:xfrm>
      </p:grpSpPr>
      <p:pic>
        <p:nvPicPr>
          <p:cNvPr id="5122" name="Picture 2">
            <a:extLst>
              <a:ext uri="{FF2B5EF4-FFF2-40B4-BE49-F238E27FC236}">
                <a16:creationId xmlns:a16="http://schemas.microsoft.com/office/drawing/2014/main" id="{09F47D56-7A88-DB91-43FE-EAF0F689E9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539"/>
          <a:stretch/>
        </p:blipFill>
        <p:spPr bwMode="auto">
          <a:xfrm>
            <a:off x="182880" y="1770076"/>
            <a:ext cx="12192000" cy="41873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0CE8A8-CE60-5F96-53E3-7021C2D66DC1}"/>
              </a:ext>
            </a:extLst>
          </p:cNvPr>
          <p:cNvSpPr txBox="1"/>
          <p:nvPr/>
        </p:nvSpPr>
        <p:spPr>
          <a:xfrm>
            <a:off x="1129208" y="0"/>
            <a:ext cx="9933583" cy="1323439"/>
          </a:xfrm>
          <a:prstGeom prst="rect">
            <a:avLst/>
          </a:prstGeom>
          <a:noFill/>
        </p:spPr>
        <p:txBody>
          <a:bodyPr wrap="square">
            <a:spAutoFit/>
          </a:bodyPr>
          <a:lstStyle/>
          <a:p>
            <a:pPr algn="just"/>
            <a:r>
              <a:rPr lang="vi-VN" sz="4000" b="1" dirty="0">
                <a:solidFill>
                  <a:srgbClr val="342BED"/>
                </a:solidFill>
                <a:latin typeface="+mj-lt"/>
              </a:rPr>
              <a:t>Tìm điểm giống nhau </a:t>
            </a:r>
            <a:r>
              <a:rPr lang="vi-VN" sz="4000" b="1" dirty="0">
                <a:solidFill>
                  <a:srgbClr val="C00000"/>
                </a:solidFill>
                <a:latin typeface="+mj-lt"/>
              </a:rPr>
              <a:t>về thành phần của tế bào vi khuẩn và tế bào động vật</a:t>
            </a:r>
            <a:r>
              <a:rPr lang="vi-VN" sz="4000" b="1" dirty="0">
                <a:solidFill>
                  <a:srgbClr val="342BED"/>
                </a:solidFill>
                <a:latin typeface="+mj-lt"/>
              </a:rPr>
              <a:t>?</a:t>
            </a:r>
            <a:endParaRPr lang="vi-VN" sz="4000" b="1" i="0" dirty="0">
              <a:solidFill>
                <a:srgbClr val="342BED"/>
              </a:solidFill>
              <a:effectLst/>
              <a:latin typeface="+mj-lt"/>
            </a:endParaRPr>
          </a:p>
        </p:txBody>
      </p:sp>
      <p:sp>
        <p:nvSpPr>
          <p:cNvPr id="2" name="TextBox 1">
            <a:extLst>
              <a:ext uri="{FF2B5EF4-FFF2-40B4-BE49-F238E27FC236}">
                <a16:creationId xmlns:a16="http://schemas.microsoft.com/office/drawing/2014/main" id="{8DA65B7A-7ECF-8520-4402-D36146239DCD}"/>
              </a:ext>
            </a:extLst>
          </p:cNvPr>
          <p:cNvSpPr txBox="1"/>
          <p:nvPr/>
        </p:nvSpPr>
        <p:spPr>
          <a:xfrm>
            <a:off x="1234960" y="5957456"/>
            <a:ext cx="3112655" cy="584775"/>
          </a:xfrm>
          <a:prstGeom prst="rect">
            <a:avLst/>
          </a:prstGeom>
          <a:noFill/>
        </p:spPr>
        <p:txBody>
          <a:bodyPr wrap="square" rtlCol="0">
            <a:spAutoFit/>
          </a:bodyPr>
          <a:lstStyle/>
          <a:p>
            <a:r>
              <a:rPr lang="vi-VN" sz="3200" i="1">
                <a:solidFill>
                  <a:srgbClr val="C00000"/>
                </a:solidFill>
                <a:latin typeface="+mj-lt"/>
              </a:rPr>
              <a:t>Tế bào vi khuẩn</a:t>
            </a:r>
          </a:p>
        </p:txBody>
      </p:sp>
      <p:sp>
        <p:nvSpPr>
          <p:cNvPr id="3" name="TextBox 2">
            <a:extLst>
              <a:ext uri="{FF2B5EF4-FFF2-40B4-BE49-F238E27FC236}">
                <a16:creationId xmlns:a16="http://schemas.microsoft.com/office/drawing/2014/main" id="{DF6EF77D-B785-D28E-71A7-ABC5B9C6BB7B}"/>
              </a:ext>
            </a:extLst>
          </p:cNvPr>
          <p:cNvSpPr txBox="1"/>
          <p:nvPr/>
        </p:nvSpPr>
        <p:spPr>
          <a:xfrm>
            <a:off x="8540924" y="5957455"/>
            <a:ext cx="3112655" cy="584775"/>
          </a:xfrm>
          <a:prstGeom prst="rect">
            <a:avLst/>
          </a:prstGeom>
          <a:noFill/>
        </p:spPr>
        <p:txBody>
          <a:bodyPr wrap="square" rtlCol="0">
            <a:spAutoFit/>
          </a:bodyPr>
          <a:lstStyle/>
          <a:p>
            <a:r>
              <a:rPr lang="vi-VN" sz="3200" i="1" dirty="0">
                <a:solidFill>
                  <a:srgbClr val="C00000"/>
                </a:solidFill>
                <a:latin typeface="+mj-lt"/>
              </a:rPr>
              <a:t>Tế bào động vật</a:t>
            </a:r>
          </a:p>
        </p:txBody>
      </p:sp>
    </p:spTree>
    <p:extLst>
      <p:ext uri="{BB962C8B-B14F-4D97-AF65-F5344CB8AC3E}">
        <p14:creationId xmlns:p14="http://schemas.microsoft.com/office/powerpoint/2010/main" val="990514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57382F0-72F9-B278-EC8E-77555385B830}"/>
              </a:ext>
            </a:extLst>
          </p:cNvPr>
          <p:cNvSpPr/>
          <p:nvPr/>
        </p:nvSpPr>
        <p:spPr>
          <a:xfrm>
            <a:off x="695937" y="1427661"/>
            <a:ext cx="2596741" cy="10905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latin typeface="+mj-lt"/>
              </a:rPr>
              <a:t>1. Màng tế bào</a:t>
            </a:r>
          </a:p>
        </p:txBody>
      </p:sp>
      <p:sp>
        <p:nvSpPr>
          <p:cNvPr id="3" name="Rectangle: Rounded Corners 2">
            <a:extLst>
              <a:ext uri="{FF2B5EF4-FFF2-40B4-BE49-F238E27FC236}">
                <a16:creationId xmlns:a16="http://schemas.microsoft.com/office/drawing/2014/main" id="{BF12AFB8-B1F5-9512-71BF-321B61F13F96}"/>
              </a:ext>
            </a:extLst>
          </p:cNvPr>
          <p:cNvSpPr/>
          <p:nvPr/>
        </p:nvSpPr>
        <p:spPr>
          <a:xfrm>
            <a:off x="796605" y="3249202"/>
            <a:ext cx="2496073" cy="10905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latin typeface="+mj-lt"/>
              </a:rPr>
              <a:t>2. Tế bào chất</a:t>
            </a:r>
          </a:p>
        </p:txBody>
      </p:sp>
      <p:sp>
        <p:nvSpPr>
          <p:cNvPr id="4" name="Rectangle: Rounded Corners 3">
            <a:extLst>
              <a:ext uri="{FF2B5EF4-FFF2-40B4-BE49-F238E27FC236}">
                <a16:creationId xmlns:a16="http://schemas.microsoft.com/office/drawing/2014/main" id="{A2A01A13-11D8-00F6-B5B3-16B77B22400B}"/>
              </a:ext>
            </a:extLst>
          </p:cNvPr>
          <p:cNvSpPr/>
          <p:nvPr/>
        </p:nvSpPr>
        <p:spPr>
          <a:xfrm>
            <a:off x="607853" y="4926701"/>
            <a:ext cx="2772910" cy="1200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latin typeface="+mj-lt"/>
              </a:rPr>
              <a:t>3. Nhân/ vùng nhân</a:t>
            </a:r>
          </a:p>
        </p:txBody>
      </p:sp>
      <p:sp>
        <p:nvSpPr>
          <p:cNvPr id="6" name="TextBox 5">
            <a:extLst>
              <a:ext uri="{FF2B5EF4-FFF2-40B4-BE49-F238E27FC236}">
                <a16:creationId xmlns:a16="http://schemas.microsoft.com/office/drawing/2014/main" id="{47F6DC57-8947-5CAD-DFEE-D2F0F2461C01}"/>
              </a:ext>
            </a:extLst>
          </p:cNvPr>
          <p:cNvSpPr txBox="1"/>
          <p:nvPr/>
        </p:nvSpPr>
        <p:spPr>
          <a:xfrm>
            <a:off x="6916721" y="1200329"/>
            <a:ext cx="4074953"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vi-VN" sz="3200" b="0" i="0" dirty="0">
                <a:solidFill>
                  <a:srgbClr val="000000"/>
                </a:solidFill>
                <a:effectLst/>
                <a:latin typeface="+mj-lt"/>
              </a:rPr>
              <a:t>a. bảo vệ và kiểm soát các chất đi vào và đi ra khỏi tế bào</a:t>
            </a:r>
            <a:endParaRPr lang="vi-VN" sz="3200" dirty="0">
              <a:latin typeface="+mj-lt"/>
            </a:endParaRPr>
          </a:p>
        </p:txBody>
      </p:sp>
      <p:sp>
        <p:nvSpPr>
          <p:cNvPr id="8" name="TextBox 7">
            <a:extLst>
              <a:ext uri="{FF2B5EF4-FFF2-40B4-BE49-F238E27FC236}">
                <a16:creationId xmlns:a16="http://schemas.microsoft.com/office/drawing/2014/main" id="{DAF85CAF-6545-7481-A23D-7F9453452DD9}"/>
              </a:ext>
            </a:extLst>
          </p:cNvPr>
          <p:cNvSpPr txBox="1"/>
          <p:nvPr/>
        </p:nvSpPr>
        <p:spPr>
          <a:xfrm>
            <a:off x="6916721" y="5201133"/>
            <a:ext cx="4261609"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vi-VN" sz="3200" b="0" i="0" dirty="0">
                <a:solidFill>
                  <a:srgbClr val="000000"/>
                </a:solidFill>
                <a:effectLst/>
                <a:latin typeface="+mj-lt"/>
              </a:rPr>
              <a:t>c. nơi diễn ra các hoạt động sống của tế bào</a:t>
            </a:r>
            <a:endParaRPr lang="vi-VN" sz="3200" dirty="0">
              <a:latin typeface="+mj-lt"/>
            </a:endParaRPr>
          </a:p>
        </p:txBody>
      </p:sp>
      <p:sp>
        <p:nvSpPr>
          <p:cNvPr id="10" name="TextBox 9">
            <a:extLst>
              <a:ext uri="{FF2B5EF4-FFF2-40B4-BE49-F238E27FC236}">
                <a16:creationId xmlns:a16="http://schemas.microsoft.com/office/drawing/2014/main" id="{97D477A3-611E-9F63-08A7-F410A2CA2F6F}"/>
              </a:ext>
            </a:extLst>
          </p:cNvPr>
          <p:cNvSpPr txBox="1"/>
          <p:nvPr/>
        </p:nvSpPr>
        <p:spPr>
          <a:xfrm>
            <a:off x="6975444" y="3303182"/>
            <a:ext cx="4519568"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vi-VN" sz="3200" b="0" i="0" dirty="0">
                <a:solidFill>
                  <a:srgbClr val="000000"/>
                </a:solidFill>
                <a:effectLst/>
                <a:latin typeface="+mj-lt"/>
              </a:rPr>
              <a:t>b. chứa vật chất di truyền và điều khiển mọi hoạt động sống của tế bào</a:t>
            </a:r>
            <a:endParaRPr lang="vi-VN" sz="3200" dirty="0">
              <a:latin typeface="+mj-lt"/>
            </a:endParaRPr>
          </a:p>
        </p:txBody>
      </p:sp>
      <p:sp>
        <p:nvSpPr>
          <p:cNvPr id="12" name="TextBox 11">
            <a:extLst>
              <a:ext uri="{FF2B5EF4-FFF2-40B4-BE49-F238E27FC236}">
                <a16:creationId xmlns:a16="http://schemas.microsoft.com/office/drawing/2014/main" id="{1B8F3D1F-5F43-FD40-D77A-2B7549696F34}"/>
              </a:ext>
            </a:extLst>
          </p:cNvPr>
          <p:cNvSpPr txBox="1"/>
          <p:nvPr/>
        </p:nvSpPr>
        <p:spPr>
          <a:xfrm>
            <a:off x="1166069" y="0"/>
            <a:ext cx="10779855" cy="1200329"/>
          </a:xfrm>
          <a:prstGeom prst="rect">
            <a:avLst/>
          </a:prstGeom>
          <a:noFill/>
        </p:spPr>
        <p:txBody>
          <a:bodyPr wrap="square">
            <a:spAutoFit/>
          </a:bodyPr>
          <a:lstStyle/>
          <a:p>
            <a:r>
              <a:rPr lang="vi-VN" sz="3600" b="0" i="0" dirty="0">
                <a:solidFill>
                  <a:srgbClr val="342BED"/>
                </a:solidFill>
                <a:effectLst/>
                <a:latin typeface="+mj-lt"/>
              </a:rPr>
              <a:t>Nối tên các thành phần cấu tạo của tế bào với các chức năng tương ứng của chúng.</a:t>
            </a:r>
            <a:endParaRPr lang="vi-VN" sz="3600" dirty="0">
              <a:solidFill>
                <a:srgbClr val="342BED"/>
              </a:solidFill>
              <a:latin typeface="+mj-lt"/>
            </a:endParaRPr>
          </a:p>
        </p:txBody>
      </p:sp>
      <p:cxnSp>
        <p:nvCxnSpPr>
          <p:cNvPr id="14" name="Straight Connector 13">
            <a:extLst>
              <a:ext uri="{FF2B5EF4-FFF2-40B4-BE49-F238E27FC236}">
                <a16:creationId xmlns:a16="http://schemas.microsoft.com/office/drawing/2014/main" id="{CE25E1BE-23AE-8D97-D6F0-9E2612E8D27A}"/>
              </a:ext>
            </a:extLst>
          </p:cNvPr>
          <p:cNvCxnSpPr>
            <a:stCxn id="2" idx="3"/>
            <a:endCxn id="6" idx="1"/>
          </p:cNvCxnSpPr>
          <p:nvPr/>
        </p:nvCxnSpPr>
        <p:spPr>
          <a:xfrm>
            <a:off x="3292678" y="1972946"/>
            <a:ext cx="3624043" cy="12213"/>
          </a:xfrm>
          <a:prstGeom prst="line">
            <a:avLst/>
          </a:prstGeom>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0211A53-B671-6EE6-EFB9-FAA23AF28E9D}"/>
              </a:ext>
            </a:extLst>
          </p:cNvPr>
          <p:cNvCxnSpPr>
            <a:cxnSpLocks/>
          </p:cNvCxnSpPr>
          <p:nvPr/>
        </p:nvCxnSpPr>
        <p:spPr>
          <a:xfrm>
            <a:off x="3264715" y="3689199"/>
            <a:ext cx="3624043" cy="1821541"/>
          </a:xfrm>
          <a:prstGeom prst="line">
            <a:avLst/>
          </a:prstGeom>
          <a:ln w="3810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DA6E958-4EE5-D084-9E8B-6BF6D64F75E2}"/>
              </a:ext>
            </a:extLst>
          </p:cNvPr>
          <p:cNvCxnSpPr>
            <a:cxnSpLocks/>
          </p:cNvCxnSpPr>
          <p:nvPr/>
        </p:nvCxnSpPr>
        <p:spPr>
          <a:xfrm flipV="1">
            <a:off x="3380763" y="3689199"/>
            <a:ext cx="3594681" cy="1608395"/>
          </a:xfrm>
          <a:prstGeom prst="line">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0003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3966EDA-C7AF-A296-C6BA-E68598D3DDEB}"/>
              </a:ext>
            </a:extLst>
          </p:cNvPr>
          <p:cNvSpPr/>
          <p:nvPr/>
        </p:nvSpPr>
        <p:spPr>
          <a:xfrm>
            <a:off x="5273963" y="83127"/>
            <a:ext cx="1958110" cy="86821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a:latin typeface="+mj-lt"/>
              </a:rPr>
              <a:t>Tế bào</a:t>
            </a:r>
          </a:p>
        </p:txBody>
      </p:sp>
      <p:grpSp>
        <p:nvGrpSpPr>
          <p:cNvPr id="21" name="Group 20">
            <a:extLst>
              <a:ext uri="{FF2B5EF4-FFF2-40B4-BE49-F238E27FC236}">
                <a16:creationId xmlns:a16="http://schemas.microsoft.com/office/drawing/2014/main" id="{22043D28-5E52-5B58-A872-53F4BF386F85}"/>
              </a:ext>
            </a:extLst>
          </p:cNvPr>
          <p:cNvGrpSpPr/>
          <p:nvPr/>
        </p:nvGrpSpPr>
        <p:grpSpPr>
          <a:xfrm>
            <a:off x="4009099" y="951345"/>
            <a:ext cx="4173801" cy="880255"/>
            <a:chOff x="4082473" y="372257"/>
            <a:chExt cx="4173801" cy="880255"/>
          </a:xfrm>
        </p:grpSpPr>
        <p:cxnSp>
          <p:nvCxnSpPr>
            <p:cNvPr id="17" name="Straight Connector 16">
              <a:extLst>
                <a:ext uri="{FF2B5EF4-FFF2-40B4-BE49-F238E27FC236}">
                  <a16:creationId xmlns:a16="http://schemas.microsoft.com/office/drawing/2014/main" id="{1344585B-1E00-F744-DDEA-EA636D2823B1}"/>
                </a:ext>
              </a:extLst>
            </p:cNvPr>
            <p:cNvCxnSpPr>
              <a:cxnSpLocks/>
            </p:cNvCxnSpPr>
            <p:nvPr/>
          </p:nvCxnSpPr>
          <p:spPr>
            <a:xfrm>
              <a:off x="6253018" y="372257"/>
              <a:ext cx="0" cy="880255"/>
            </a:xfrm>
            <a:prstGeom prst="line">
              <a:avLst/>
            </a:prstGeom>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67B8D9A-6AB6-15DD-7660-A54477FFC825}"/>
                </a:ext>
              </a:extLst>
            </p:cNvPr>
            <p:cNvCxnSpPr>
              <a:cxnSpLocks/>
            </p:cNvCxnSpPr>
            <p:nvPr/>
          </p:nvCxnSpPr>
          <p:spPr>
            <a:xfrm>
              <a:off x="4082473" y="1252512"/>
              <a:ext cx="4173801" cy="0"/>
            </a:xfrm>
            <a:prstGeom prst="line">
              <a:avLst/>
            </a:prstGeom>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grpSp>
      <p:sp>
        <p:nvSpPr>
          <p:cNvPr id="41" name="Rectangle: Diagonal Corners Rounded 40">
            <a:extLst>
              <a:ext uri="{FF2B5EF4-FFF2-40B4-BE49-F238E27FC236}">
                <a16:creationId xmlns:a16="http://schemas.microsoft.com/office/drawing/2014/main" id="{50868CC5-6560-9FDF-2298-842A2CF89A3A}"/>
              </a:ext>
            </a:extLst>
          </p:cNvPr>
          <p:cNvSpPr/>
          <p:nvPr/>
        </p:nvSpPr>
        <p:spPr>
          <a:xfrm>
            <a:off x="7148945" y="144147"/>
            <a:ext cx="2576946" cy="497467"/>
          </a:xfrm>
          <a:prstGeom prst="round2DiagRect">
            <a:avLst/>
          </a:prstGeom>
          <a:ln>
            <a:solidFill>
              <a:srgbClr val="342B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600" dirty="0">
                <a:latin typeface="+mj-lt"/>
              </a:rPr>
              <a:t>………tế bào</a:t>
            </a:r>
          </a:p>
        </p:txBody>
      </p:sp>
      <p:grpSp>
        <p:nvGrpSpPr>
          <p:cNvPr id="43" name="Group 42">
            <a:extLst>
              <a:ext uri="{FF2B5EF4-FFF2-40B4-BE49-F238E27FC236}">
                <a16:creationId xmlns:a16="http://schemas.microsoft.com/office/drawing/2014/main" id="{784151A6-FDAD-581B-74F8-1EF43C969469}"/>
              </a:ext>
            </a:extLst>
          </p:cNvPr>
          <p:cNvGrpSpPr/>
          <p:nvPr/>
        </p:nvGrpSpPr>
        <p:grpSpPr>
          <a:xfrm>
            <a:off x="845032" y="1365784"/>
            <a:ext cx="11026852" cy="5409089"/>
            <a:chOff x="1008553" y="645717"/>
            <a:chExt cx="11026852" cy="5409089"/>
          </a:xfrm>
        </p:grpSpPr>
        <p:sp>
          <p:nvSpPr>
            <p:cNvPr id="8" name="Rectangle: Rounded Corners 7">
              <a:extLst>
                <a:ext uri="{FF2B5EF4-FFF2-40B4-BE49-F238E27FC236}">
                  <a16:creationId xmlns:a16="http://schemas.microsoft.com/office/drawing/2014/main" id="{355BED70-F9DE-DA02-3DC7-884FB00B19C0}"/>
                </a:ext>
              </a:extLst>
            </p:cNvPr>
            <p:cNvSpPr/>
            <p:nvPr/>
          </p:nvSpPr>
          <p:spPr>
            <a:xfrm>
              <a:off x="1008553" y="790277"/>
              <a:ext cx="3102146" cy="1090569"/>
            </a:xfrm>
            <a:prstGeom prst="roundRect">
              <a:avLst/>
            </a:prstGeom>
            <a:ln w="38100">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vi-VN" sz="3200" dirty="0">
                  <a:latin typeface="+mj-lt"/>
                </a:rPr>
                <a:t>Tế bào nhân…..</a:t>
              </a:r>
            </a:p>
          </p:txBody>
        </p:sp>
        <p:sp>
          <p:nvSpPr>
            <p:cNvPr id="10" name="Rectangle: Rounded Corners 9">
              <a:extLst>
                <a:ext uri="{FF2B5EF4-FFF2-40B4-BE49-F238E27FC236}">
                  <a16:creationId xmlns:a16="http://schemas.microsoft.com/office/drawing/2014/main" id="{3776CA99-43F0-61D0-7B9F-F39473D78E60}"/>
                </a:ext>
              </a:extLst>
            </p:cNvPr>
            <p:cNvSpPr/>
            <p:nvPr/>
          </p:nvSpPr>
          <p:spPr>
            <a:xfrm>
              <a:off x="8193291" y="645717"/>
              <a:ext cx="3102146" cy="1090569"/>
            </a:xfrm>
            <a:prstGeom prst="roundRect">
              <a:avLst/>
            </a:prstGeom>
            <a:ln w="38100">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vi-VN" sz="3200" dirty="0">
                  <a:latin typeface="+mj-lt"/>
                </a:rPr>
                <a:t>Tế bào nhân…..</a:t>
              </a:r>
            </a:p>
          </p:txBody>
        </p:sp>
        <p:sp>
          <p:nvSpPr>
            <p:cNvPr id="11" name="Rectangle 10">
              <a:extLst>
                <a:ext uri="{FF2B5EF4-FFF2-40B4-BE49-F238E27FC236}">
                  <a16:creationId xmlns:a16="http://schemas.microsoft.com/office/drawing/2014/main" id="{9CED3F63-FDC4-4E99-6F06-07A4CBF4C199}"/>
                </a:ext>
              </a:extLst>
            </p:cNvPr>
            <p:cNvSpPr/>
            <p:nvPr/>
          </p:nvSpPr>
          <p:spPr>
            <a:xfrm>
              <a:off x="1306359" y="2430978"/>
              <a:ext cx="2515761" cy="109056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200" dirty="0">
                  <a:latin typeface="+mj-lt"/>
                </a:rPr>
                <a:t>Tế bào…….</a:t>
              </a:r>
            </a:p>
          </p:txBody>
        </p:sp>
        <p:sp>
          <p:nvSpPr>
            <p:cNvPr id="12" name="Rectangle 11">
              <a:extLst>
                <a:ext uri="{FF2B5EF4-FFF2-40B4-BE49-F238E27FC236}">
                  <a16:creationId xmlns:a16="http://schemas.microsoft.com/office/drawing/2014/main" id="{6E6767CA-D7C2-BD85-EBEA-6DA90F53FB37}"/>
                </a:ext>
              </a:extLst>
            </p:cNvPr>
            <p:cNvSpPr/>
            <p:nvPr/>
          </p:nvSpPr>
          <p:spPr>
            <a:xfrm>
              <a:off x="6440042" y="2381840"/>
              <a:ext cx="2515761" cy="109056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200" dirty="0">
                  <a:latin typeface="+mj-lt"/>
                </a:rPr>
                <a:t>Tế bào…….</a:t>
              </a:r>
            </a:p>
          </p:txBody>
        </p:sp>
        <p:sp>
          <p:nvSpPr>
            <p:cNvPr id="13" name="Rectangle 12">
              <a:extLst>
                <a:ext uri="{FF2B5EF4-FFF2-40B4-BE49-F238E27FC236}">
                  <a16:creationId xmlns:a16="http://schemas.microsoft.com/office/drawing/2014/main" id="{63C74BB6-37FC-2C66-5C5C-1B3DCAD2BD14}"/>
                </a:ext>
              </a:extLst>
            </p:cNvPr>
            <p:cNvSpPr/>
            <p:nvPr/>
          </p:nvSpPr>
          <p:spPr>
            <a:xfrm>
              <a:off x="9519644" y="2311055"/>
              <a:ext cx="2515761" cy="109056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200" dirty="0">
                  <a:latin typeface="+mj-lt"/>
                </a:rPr>
                <a:t>Tế bào…….</a:t>
              </a:r>
            </a:p>
          </p:txBody>
        </p:sp>
        <p:sp>
          <p:nvSpPr>
            <p:cNvPr id="15" name="Rectangle: Rounded Corners 14">
              <a:extLst>
                <a:ext uri="{FF2B5EF4-FFF2-40B4-BE49-F238E27FC236}">
                  <a16:creationId xmlns:a16="http://schemas.microsoft.com/office/drawing/2014/main" id="{82EA79D4-B514-AFB5-867F-B8B76F9BE556}"/>
                </a:ext>
              </a:extLst>
            </p:cNvPr>
            <p:cNvSpPr/>
            <p:nvPr/>
          </p:nvSpPr>
          <p:spPr>
            <a:xfrm>
              <a:off x="6456217" y="3409570"/>
              <a:ext cx="2272145" cy="2645236"/>
            </a:xfrm>
            <a:prstGeom prst="roundRect">
              <a:avLst/>
            </a:prstGeom>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dirty="0">
                  <a:latin typeface="+mj-lt"/>
                </a:rPr>
                <a:t>- </a:t>
              </a:r>
              <a:r>
                <a:rPr lang="vi-VN" sz="3200">
                  <a:latin typeface="+mj-lt"/>
                </a:rPr>
                <a:t>Có ………......thực </a:t>
              </a:r>
              <a:r>
                <a:rPr lang="vi-VN" sz="3200" dirty="0">
                  <a:latin typeface="+mj-lt"/>
                </a:rPr>
                <a:t>hiện chức năng quang hợp.</a:t>
              </a:r>
            </a:p>
          </p:txBody>
        </p:sp>
        <p:grpSp>
          <p:nvGrpSpPr>
            <p:cNvPr id="30" name="Group 29">
              <a:extLst>
                <a:ext uri="{FF2B5EF4-FFF2-40B4-BE49-F238E27FC236}">
                  <a16:creationId xmlns:a16="http://schemas.microsoft.com/office/drawing/2014/main" id="{7FCA873F-CC3C-5110-AD58-0C9306E04100}"/>
                </a:ext>
              </a:extLst>
            </p:cNvPr>
            <p:cNvGrpSpPr/>
            <p:nvPr/>
          </p:nvGrpSpPr>
          <p:grpSpPr>
            <a:xfrm>
              <a:off x="7503098" y="1773231"/>
              <a:ext cx="3666836" cy="602334"/>
              <a:chOff x="4141062" y="444181"/>
              <a:chExt cx="3666836" cy="602334"/>
            </a:xfrm>
          </p:grpSpPr>
          <p:cxnSp>
            <p:nvCxnSpPr>
              <p:cNvPr id="31" name="Straight Connector 30">
                <a:extLst>
                  <a:ext uri="{FF2B5EF4-FFF2-40B4-BE49-F238E27FC236}">
                    <a16:creationId xmlns:a16="http://schemas.microsoft.com/office/drawing/2014/main" id="{51716D80-D3A0-D4BA-627F-D3B3CCFFCF47}"/>
                  </a:ext>
                </a:extLst>
              </p:cNvPr>
              <p:cNvCxnSpPr/>
              <p:nvPr/>
            </p:nvCxnSpPr>
            <p:spPr>
              <a:xfrm>
                <a:off x="6300785" y="444181"/>
                <a:ext cx="0" cy="301167"/>
              </a:xfrm>
              <a:prstGeom prst="line">
                <a:avLst/>
              </a:prstGeom>
              <a:ln w="3810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262D636-D542-980E-5BC7-B9421C09843C}"/>
                  </a:ext>
                </a:extLst>
              </p:cNvPr>
              <p:cNvCxnSpPr>
                <a:cxnSpLocks/>
              </p:cNvCxnSpPr>
              <p:nvPr/>
            </p:nvCxnSpPr>
            <p:spPr>
              <a:xfrm>
                <a:off x="4141062" y="745348"/>
                <a:ext cx="3666836" cy="0"/>
              </a:xfrm>
              <a:prstGeom prst="line">
                <a:avLst/>
              </a:prstGeom>
              <a:ln w="3810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17C730C-7386-E286-2A51-53462E4CAE65}"/>
                  </a:ext>
                </a:extLst>
              </p:cNvPr>
              <p:cNvCxnSpPr/>
              <p:nvPr/>
            </p:nvCxnSpPr>
            <p:spPr>
              <a:xfrm>
                <a:off x="4151884" y="745348"/>
                <a:ext cx="0" cy="301167"/>
              </a:xfrm>
              <a:prstGeom prst="line">
                <a:avLst/>
              </a:prstGeom>
              <a:ln w="3810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95B3164-9001-FE83-21E0-C786E1E0EEEF}"/>
                  </a:ext>
                </a:extLst>
              </p:cNvPr>
              <p:cNvCxnSpPr/>
              <p:nvPr/>
            </p:nvCxnSpPr>
            <p:spPr>
              <a:xfrm>
                <a:off x="7795328" y="690757"/>
                <a:ext cx="0" cy="301167"/>
              </a:xfrm>
              <a:prstGeom prst="line">
                <a:avLst/>
              </a:prstGeom>
              <a:ln w="38100">
                <a:solidFill>
                  <a:srgbClr val="7030A0"/>
                </a:solidFill>
              </a:ln>
            </p:spPr>
            <p:style>
              <a:lnRef idx="2">
                <a:schemeClr val="accent1"/>
              </a:lnRef>
              <a:fillRef idx="0">
                <a:schemeClr val="accent1"/>
              </a:fillRef>
              <a:effectRef idx="1">
                <a:schemeClr val="accent1"/>
              </a:effectRef>
              <a:fontRef idx="minor">
                <a:schemeClr val="tx1"/>
              </a:fontRef>
            </p:style>
          </p:cxnSp>
        </p:grpSp>
        <p:cxnSp>
          <p:nvCxnSpPr>
            <p:cNvPr id="40" name="Straight Connector 39">
              <a:extLst>
                <a:ext uri="{FF2B5EF4-FFF2-40B4-BE49-F238E27FC236}">
                  <a16:creationId xmlns:a16="http://schemas.microsoft.com/office/drawing/2014/main" id="{30DC4BE1-6D85-9B4B-637D-35E5CBDFCA48}"/>
                </a:ext>
              </a:extLst>
            </p:cNvPr>
            <p:cNvCxnSpPr>
              <a:cxnSpLocks/>
              <a:stCxn id="8" idx="2"/>
              <a:endCxn id="11" idx="0"/>
            </p:cNvCxnSpPr>
            <p:nvPr/>
          </p:nvCxnSpPr>
          <p:spPr>
            <a:xfrm>
              <a:off x="2559626" y="1880846"/>
              <a:ext cx="4614" cy="550132"/>
            </a:xfrm>
            <a:prstGeom prst="line">
              <a:avLst/>
            </a:prstGeom>
            <a:ln w="38100">
              <a:solidFill>
                <a:srgbClr val="7030A0"/>
              </a:solidFill>
            </a:ln>
          </p:spPr>
          <p:style>
            <a:lnRef idx="2">
              <a:schemeClr val="accent1"/>
            </a:lnRef>
            <a:fillRef idx="0">
              <a:schemeClr val="accent1"/>
            </a:fillRef>
            <a:effectRef idx="1">
              <a:schemeClr val="accent1"/>
            </a:effectRef>
            <a:fontRef idx="minor">
              <a:schemeClr val="tx1"/>
            </a:fontRef>
          </p:style>
        </p:cxnSp>
        <p:sp>
          <p:nvSpPr>
            <p:cNvPr id="42" name="Rectangle: Rounded Corners 41">
              <a:extLst>
                <a:ext uri="{FF2B5EF4-FFF2-40B4-BE49-F238E27FC236}">
                  <a16:creationId xmlns:a16="http://schemas.microsoft.com/office/drawing/2014/main" id="{D848498E-87A9-3A4B-FA1B-798A6624B87D}"/>
                </a:ext>
              </a:extLst>
            </p:cNvPr>
            <p:cNvSpPr/>
            <p:nvPr/>
          </p:nvSpPr>
          <p:spPr>
            <a:xfrm>
              <a:off x="9761538" y="3401625"/>
              <a:ext cx="2272145" cy="2645236"/>
            </a:xfrm>
            <a:prstGeom prst="roundRect">
              <a:avLst/>
            </a:prstGeom>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dirty="0">
                  <a:latin typeface="+mj-lt"/>
                </a:rPr>
                <a:t>- Không có…………….</a:t>
              </a:r>
            </a:p>
          </p:txBody>
        </p:sp>
      </p:grpSp>
      <p:sp>
        <p:nvSpPr>
          <p:cNvPr id="51" name="Rectangle: Diagonal Corners Rounded 50">
            <a:extLst>
              <a:ext uri="{FF2B5EF4-FFF2-40B4-BE49-F238E27FC236}">
                <a16:creationId xmlns:a16="http://schemas.microsoft.com/office/drawing/2014/main" id="{6AD65129-7B2E-7826-18B4-06ABC15D4A75}"/>
              </a:ext>
            </a:extLst>
          </p:cNvPr>
          <p:cNvSpPr/>
          <p:nvPr/>
        </p:nvSpPr>
        <p:spPr>
          <a:xfrm>
            <a:off x="2780145" y="240038"/>
            <a:ext cx="2576946" cy="497467"/>
          </a:xfrm>
          <a:prstGeom prst="round2DiagRect">
            <a:avLst/>
          </a:prstGeom>
          <a:ln>
            <a:solidFill>
              <a:srgbClr val="342B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600" dirty="0">
                <a:latin typeface="+mj-lt"/>
              </a:rPr>
              <a:t>Tế bào…..</a:t>
            </a:r>
          </a:p>
        </p:txBody>
      </p:sp>
      <p:sp>
        <p:nvSpPr>
          <p:cNvPr id="56" name="Rectangle: Diagonal Corners Rounded 55">
            <a:extLst>
              <a:ext uri="{FF2B5EF4-FFF2-40B4-BE49-F238E27FC236}">
                <a16:creationId xmlns:a16="http://schemas.microsoft.com/office/drawing/2014/main" id="{37FF66E1-211A-7148-6DB3-40937EC9849F}"/>
              </a:ext>
            </a:extLst>
          </p:cNvPr>
          <p:cNvSpPr/>
          <p:nvPr/>
        </p:nvSpPr>
        <p:spPr>
          <a:xfrm>
            <a:off x="4368541" y="1008097"/>
            <a:ext cx="1810844" cy="497467"/>
          </a:xfrm>
          <a:prstGeom prst="round2DiagRect">
            <a:avLst/>
          </a:prstGeom>
          <a:ln>
            <a:solidFill>
              <a:srgbClr val="342B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600" i="1" dirty="0">
                <a:latin typeface="+mj-lt"/>
              </a:rPr>
              <a:t>Vùng nhân</a:t>
            </a:r>
          </a:p>
        </p:txBody>
      </p:sp>
      <p:sp>
        <p:nvSpPr>
          <p:cNvPr id="57" name="Rectangle: Diagonal Corners Rounded 56">
            <a:extLst>
              <a:ext uri="{FF2B5EF4-FFF2-40B4-BE49-F238E27FC236}">
                <a16:creationId xmlns:a16="http://schemas.microsoft.com/office/drawing/2014/main" id="{3E80AC51-67F3-A5AE-3F9B-82D1B64DF0C2}"/>
              </a:ext>
            </a:extLst>
          </p:cNvPr>
          <p:cNvSpPr/>
          <p:nvPr/>
        </p:nvSpPr>
        <p:spPr>
          <a:xfrm>
            <a:off x="6179644" y="1008097"/>
            <a:ext cx="1440355" cy="497467"/>
          </a:xfrm>
          <a:prstGeom prst="round2DiagRect">
            <a:avLst/>
          </a:prstGeom>
          <a:ln>
            <a:solidFill>
              <a:srgbClr val="342B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600" i="1" dirty="0">
                <a:latin typeface="+mj-lt"/>
              </a:rPr>
              <a:t>nhân</a:t>
            </a:r>
          </a:p>
        </p:txBody>
      </p:sp>
      <p:pic>
        <p:nvPicPr>
          <p:cNvPr id="148" name="Picture 10">
            <a:extLst>
              <a:ext uri="{FF2B5EF4-FFF2-40B4-BE49-F238E27FC236}">
                <a16:creationId xmlns:a16="http://schemas.microsoft.com/office/drawing/2014/main" id="{58430D61-5BDE-50AF-01FB-6C21554D8F9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5764" y="5041900"/>
            <a:ext cx="2057400" cy="11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9981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148"/>
                                        </p:tgtEl>
                                        <p:attrNameLst>
                                          <p:attrName>ppt_w</p:attrName>
                                        </p:attrNameLst>
                                      </p:cBhvr>
                                      <p:tavLst>
                                        <p:tav tm="0">
                                          <p:val>
                                            <p:strVal val="ppt_w"/>
                                          </p:val>
                                        </p:tav>
                                        <p:tav tm="100000">
                                          <p:val>
                                            <p:fltVal val="0"/>
                                          </p:val>
                                        </p:tav>
                                      </p:tavLst>
                                    </p:anim>
                                    <p:anim calcmode="lin" valueType="num">
                                      <p:cBhvr>
                                        <p:cTn id="7" dur="1000"/>
                                        <p:tgtEl>
                                          <p:spTgt spid="148"/>
                                        </p:tgtEl>
                                        <p:attrNameLst>
                                          <p:attrName>ppt_h</p:attrName>
                                        </p:attrNameLst>
                                      </p:cBhvr>
                                      <p:tavLst>
                                        <p:tav tm="0">
                                          <p:val>
                                            <p:strVal val="ppt_h"/>
                                          </p:val>
                                        </p:tav>
                                        <p:tav tm="100000">
                                          <p:val>
                                            <p:fltVal val="0"/>
                                          </p:val>
                                        </p:tav>
                                      </p:tavLst>
                                    </p:anim>
                                    <p:anim calcmode="lin" valueType="num">
                                      <p:cBhvr>
                                        <p:cTn id="8" dur="1000"/>
                                        <p:tgtEl>
                                          <p:spTgt spid="148"/>
                                        </p:tgtEl>
                                        <p:attrNameLst>
                                          <p:attrName>style.rotation</p:attrName>
                                        </p:attrNameLst>
                                      </p:cBhvr>
                                      <p:tavLst>
                                        <p:tav tm="0">
                                          <p:val>
                                            <p:fltVal val="0"/>
                                          </p:val>
                                        </p:tav>
                                        <p:tav tm="100000">
                                          <p:val>
                                            <p:fltVal val="90"/>
                                          </p:val>
                                        </p:tav>
                                      </p:tavLst>
                                    </p:anim>
                                    <p:animEffect transition="out" filter="fade">
                                      <p:cBhvr>
                                        <p:cTn id="9" dur="1000"/>
                                        <p:tgtEl>
                                          <p:spTgt spid="148"/>
                                        </p:tgtEl>
                                      </p:cBhvr>
                                    </p:animEffect>
                                    <p:set>
                                      <p:cBhvr>
                                        <p:cTn id="10" dur="1" fill="hold">
                                          <p:stCondLst>
                                            <p:cond delay="999"/>
                                          </p:stCondLst>
                                        </p:cTn>
                                        <p:tgtEl>
                                          <p:spTgt spid="14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CC5BEA-EC92-08CC-C09E-58BEC9D22106}"/>
              </a:ext>
            </a:extLst>
          </p:cNvPr>
          <p:cNvSpPr txBox="1"/>
          <p:nvPr/>
        </p:nvSpPr>
        <p:spPr>
          <a:xfrm>
            <a:off x="1961707" y="0"/>
            <a:ext cx="9933583" cy="584775"/>
          </a:xfrm>
          <a:prstGeom prst="rect">
            <a:avLst/>
          </a:prstGeom>
          <a:noFill/>
        </p:spPr>
        <p:txBody>
          <a:bodyPr wrap="square">
            <a:spAutoFit/>
          </a:bodyPr>
          <a:lstStyle/>
          <a:p>
            <a:pPr algn="just"/>
            <a:r>
              <a:rPr lang="vi-VN" sz="3200" b="1" dirty="0">
                <a:solidFill>
                  <a:srgbClr val="342BED"/>
                </a:solidFill>
                <a:latin typeface="+mj-lt"/>
              </a:rPr>
              <a:t>Xác định tên các loại tế bào </a:t>
            </a:r>
            <a:r>
              <a:rPr lang="vi-VN" sz="3200" b="1" dirty="0" err="1">
                <a:solidFill>
                  <a:srgbClr val="342BED"/>
                </a:solidFill>
                <a:latin typeface="+mj-lt"/>
              </a:rPr>
              <a:t>A,B,C</a:t>
            </a:r>
            <a:r>
              <a:rPr lang="vi-VN" sz="3200" b="1" dirty="0">
                <a:solidFill>
                  <a:srgbClr val="342BED"/>
                </a:solidFill>
                <a:latin typeface="+mj-lt"/>
              </a:rPr>
              <a:t>? Giải thích?</a:t>
            </a:r>
            <a:endParaRPr lang="vi-VN" sz="3200" b="1" i="0" dirty="0">
              <a:solidFill>
                <a:srgbClr val="342BED"/>
              </a:solidFill>
              <a:effectLst/>
              <a:latin typeface="+mj-lt"/>
            </a:endParaRPr>
          </a:p>
        </p:txBody>
      </p:sp>
      <p:pic>
        <p:nvPicPr>
          <p:cNvPr id="1026" name="Picture 2" descr="Vùng nhân của tế bào vi khuẩn có đặc điểm? - Trắc nghiệm sinh học lớp 10">
            <a:extLst>
              <a:ext uri="{FF2B5EF4-FFF2-40B4-BE49-F238E27FC236}">
                <a16:creationId xmlns:a16="http://schemas.microsoft.com/office/drawing/2014/main" id="{679667BC-11A6-603A-A9BB-BB324982CC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819"/>
          <a:stretch/>
        </p:blipFill>
        <p:spPr bwMode="auto">
          <a:xfrm>
            <a:off x="0" y="909905"/>
            <a:ext cx="7208874" cy="47512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ành tế bào thực vật không có chức năng?">
            <a:extLst>
              <a:ext uri="{FF2B5EF4-FFF2-40B4-BE49-F238E27FC236}">
                <a16:creationId xmlns:a16="http://schemas.microsoft.com/office/drawing/2014/main" id="{531F224A-F79A-92D0-3157-2C8413CF35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06"/>
          <a:stretch/>
        </p:blipFill>
        <p:spPr bwMode="auto">
          <a:xfrm>
            <a:off x="7253175" y="1196856"/>
            <a:ext cx="4781108" cy="4751239"/>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A40A7AF7-5556-5659-6C58-68D4FBD42B53}"/>
              </a:ext>
            </a:extLst>
          </p:cNvPr>
          <p:cNvSpPr/>
          <p:nvPr/>
        </p:nvSpPr>
        <p:spPr>
          <a:xfrm>
            <a:off x="1584251" y="5199321"/>
            <a:ext cx="754912" cy="748774"/>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a:latin typeface="+mj-lt"/>
              </a:rPr>
              <a:t>A</a:t>
            </a:r>
          </a:p>
        </p:txBody>
      </p:sp>
      <p:sp>
        <p:nvSpPr>
          <p:cNvPr id="6" name="Oval 5">
            <a:extLst>
              <a:ext uri="{FF2B5EF4-FFF2-40B4-BE49-F238E27FC236}">
                <a16:creationId xmlns:a16="http://schemas.microsoft.com/office/drawing/2014/main" id="{F53D0A4B-3231-BE78-7E22-E2B5AB3D8FFA}"/>
              </a:ext>
            </a:extLst>
          </p:cNvPr>
          <p:cNvSpPr/>
          <p:nvPr/>
        </p:nvSpPr>
        <p:spPr>
          <a:xfrm>
            <a:off x="5534913" y="4792169"/>
            <a:ext cx="754912" cy="748774"/>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dirty="0">
                <a:latin typeface="+mj-lt"/>
              </a:rPr>
              <a:t>B</a:t>
            </a:r>
          </a:p>
        </p:txBody>
      </p:sp>
      <p:sp>
        <p:nvSpPr>
          <p:cNvPr id="7" name="Oval 6">
            <a:extLst>
              <a:ext uri="{FF2B5EF4-FFF2-40B4-BE49-F238E27FC236}">
                <a16:creationId xmlns:a16="http://schemas.microsoft.com/office/drawing/2014/main" id="{47FFC731-4A55-FE63-C81F-28730EECFA54}"/>
              </a:ext>
            </a:extLst>
          </p:cNvPr>
          <p:cNvSpPr/>
          <p:nvPr/>
        </p:nvSpPr>
        <p:spPr>
          <a:xfrm>
            <a:off x="8511361" y="5368755"/>
            <a:ext cx="754912" cy="748774"/>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dirty="0">
                <a:latin typeface="+mj-lt"/>
              </a:rPr>
              <a:t>C</a:t>
            </a:r>
          </a:p>
        </p:txBody>
      </p:sp>
      <p:sp>
        <p:nvSpPr>
          <p:cNvPr id="8" name="TextBox 7">
            <a:extLst>
              <a:ext uri="{FF2B5EF4-FFF2-40B4-BE49-F238E27FC236}">
                <a16:creationId xmlns:a16="http://schemas.microsoft.com/office/drawing/2014/main" id="{9AA35812-5955-EFD5-1225-324038E5C318}"/>
              </a:ext>
            </a:extLst>
          </p:cNvPr>
          <p:cNvSpPr txBox="1"/>
          <p:nvPr/>
        </p:nvSpPr>
        <p:spPr>
          <a:xfrm>
            <a:off x="165286" y="5948095"/>
            <a:ext cx="3087417" cy="584775"/>
          </a:xfrm>
          <a:prstGeom prst="rect">
            <a:avLst/>
          </a:prstGeom>
          <a:noFill/>
        </p:spPr>
        <p:txBody>
          <a:bodyPr wrap="square">
            <a:spAutoFit/>
          </a:bodyPr>
          <a:lstStyle/>
          <a:p>
            <a:pPr algn="just"/>
            <a:r>
              <a:rPr lang="vi-VN" sz="3200" b="1" i="1" dirty="0">
                <a:solidFill>
                  <a:srgbClr val="C00000"/>
                </a:solidFill>
                <a:effectLst/>
                <a:latin typeface="+mj-lt"/>
              </a:rPr>
              <a:t>Tế bào vi khuẩn</a:t>
            </a:r>
          </a:p>
        </p:txBody>
      </p:sp>
      <p:sp>
        <p:nvSpPr>
          <p:cNvPr id="9" name="TextBox 8">
            <a:extLst>
              <a:ext uri="{FF2B5EF4-FFF2-40B4-BE49-F238E27FC236}">
                <a16:creationId xmlns:a16="http://schemas.microsoft.com/office/drawing/2014/main" id="{E8F05B58-A422-9AED-BB18-45DA2870AB64}"/>
              </a:ext>
            </a:extLst>
          </p:cNvPr>
          <p:cNvSpPr txBox="1"/>
          <p:nvPr/>
        </p:nvSpPr>
        <p:spPr>
          <a:xfrm>
            <a:off x="4446662" y="5825143"/>
            <a:ext cx="3087417" cy="584775"/>
          </a:xfrm>
          <a:prstGeom prst="rect">
            <a:avLst/>
          </a:prstGeom>
          <a:noFill/>
        </p:spPr>
        <p:txBody>
          <a:bodyPr wrap="square">
            <a:spAutoFit/>
          </a:bodyPr>
          <a:lstStyle/>
          <a:p>
            <a:pPr algn="just"/>
            <a:r>
              <a:rPr lang="vi-VN" sz="3200" b="1" i="1" dirty="0">
                <a:solidFill>
                  <a:srgbClr val="C00000"/>
                </a:solidFill>
                <a:effectLst/>
                <a:latin typeface="+mj-lt"/>
              </a:rPr>
              <a:t>Tế bào động vật</a:t>
            </a:r>
          </a:p>
        </p:txBody>
      </p:sp>
      <p:sp>
        <p:nvSpPr>
          <p:cNvPr id="10" name="TextBox 9">
            <a:extLst>
              <a:ext uri="{FF2B5EF4-FFF2-40B4-BE49-F238E27FC236}">
                <a16:creationId xmlns:a16="http://schemas.microsoft.com/office/drawing/2014/main" id="{E4D1C6FD-F934-53A0-3F4A-7A6F639DA77B}"/>
              </a:ext>
            </a:extLst>
          </p:cNvPr>
          <p:cNvSpPr txBox="1"/>
          <p:nvPr/>
        </p:nvSpPr>
        <p:spPr>
          <a:xfrm>
            <a:off x="9104583" y="5661144"/>
            <a:ext cx="3087417" cy="584775"/>
          </a:xfrm>
          <a:prstGeom prst="rect">
            <a:avLst/>
          </a:prstGeom>
          <a:noFill/>
        </p:spPr>
        <p:txBody>
          <a:bodyPr wrap="square">
            <a:spAutoFit/>
          </a:bodyPr>
          <a:lstStyle/>
          <a:p>
            <a:pPr algn="just"/>
            <a:r>
              <a:rPr lang="vi-VN" sz="3200" b="1" i="1" dirty="0">
                <a:solidFill>
                  <a:srgbClr val="C00000"/>
                </a:solidFill>
                <a:effectLst/>
                <a:latin typeface="+mj-lt"/>
              </a:rPr>
              <a:t>Tế bào thực vật</a:t>
            </a:r>
          </a:p>
        </p:txBody>
      </p:sp>
    </p:spTree>
    <p:extLst>
      <p:ext uri="{BB962C8B-B14F-4D97-AF65-F5344CB8AC3E}">
        <p14:creationId xmlns:p14="http://schemas.microsoft.com/office/powerpoint/2010/main" val="38748388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163E3524-8A71-5539-DDE3-339469223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237" y="0"/>
            <a:ext cx="10935855" cy="41628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1DE2099-E1C2-7E9A-34B0-9948B34D28C0}"/>
              </a:ext>
            </a:extLst>
          </p:cNvPr>
          <p:cNvSpPr txBox="1"/>
          <p:nvPr/>
        </p:nvSpPr>
        <p:spPr>
          <a:xfrm>
            <a:off x="5846618" y="4269271"/>
            <a:ext cx="5957455" cy="1077218"/>
          </a:xfrm>
          <a:prstGeom prst="rect">
            <a:avLst/>
          </a:prstGeom>
          <a:noFill/>
        </p:spPr>
        <p:txBody>
          <a:bodyPr wrap="square">
            <a:spAutoFit/>
          </a:bodyPr>
          <a:lstStyle/>
          <a:p>
            <a:pPr marL="457200" indent="-457200" algn="just">
              <a:buFontTx/>
              <a:buChar char="-"/>
            </a:pPr>
            <a:r>
              <a:rPr lang="vi-VN" sz="3200" dirty="0">
                <a:solidFill>
                  <a:srgbClr val="342BED"/>
                </a:solidFill>
                <a:latin typeface="+mj-lt"/>
              </a:rPr>
              <a:t>T</a:t>
            </a:r>
            <a:r>
              <a:rPr lang="vi-VN" sz="3200" b="0" i="0" dirty="0">
                <a:solidFill>
                  <a:srgbClr val="342BED"/>
                </a:solidFill>
                <a:effectLst/>
                <a:latin typeface="+mj-lt"/>
              </a:rPr>
              <a:t>ạo nên màu xanh của lá cây.</a:t>
            </a:r>
          </a:p>
          <a:p>
            <a:pPr marL="457200" indent="-457200" algn="just">
              <a:buFontTx/>
              <a:buChar char="-"/>
            </a:pPr>
            <a:r>
              <a:rPr lang="vi-VN" sz="3200" dirty="0">
                <a:solidFill>
                  <a:srgbClr val="342BED"/>
                </a:solidFill>
                <a:latin typeface="+mj-lt"/>
              </a:rPr>
              <a:t>Thực hiện chức năng quang hợp</a:t>
            </a:r>
            <a:endParaRPr lang="vi-VN" sz="3200" b="0" i="0" dirty="0">
              <a:solidFill>
                <a:srgbClr val="342BED"/>
              </a:solidFill>
              <a:effectLst/>
              <a:latin typeface="+mj-lt"/>
            </a:endParaRPr>
          </a:p>
        </p:txBody>
      </p:sp>
    </p:spTree>
    <p:extLst>
      <p:ext uri="{BB962C8B-B14F-4D97-AF65-F5344CB8AC3E}">
        <p14:creationId xmlns:p14="http://schemas.microsoft.com/office/powerpoint/2010/main" val="20576621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PANNOTATIONSTAG" val="{&quot;version&quot;:&quot;v1.0&quot;,&quot;sessionId&quot;:&quot;baf94aac-e08d-4773-a5e3-22acbab235df&quot;,&quot;id&quot;:&quot;7c6ded7e-cd51-499e-96c6-bc8ab0054085&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364</TotalTime>
  <Words>1016</Words>
  <Application>Microsoft Office PowerPoint</Application>
  <PresentationFormat>Widescreen</PresentationFormat>
  <Paragraphs>104</Paragraphs>
  <Slides>24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Aptos Display</vt:lpstr>
      <vt:lpstr>Arial</vt:lpstr>
      <vt:lpstr>Calibri</vt:lpstr>
      <vt:lpstr>Muli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Nêu các thành phần chính của một tế bào? 2. Tế bào chia thành  mấy loại?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Một tế bào trải qua 5 lần phân chia, hỏi có bao nhiêu tế bào mới được hình thành?</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ASUS</dc:creator>
  <cp:lastModifiedBy>ASUS</cp:lastModifiedBy>
  <cp:revision>47</cp:revision>
  <dcterms:created xsi:type="dcterms:W3CDTF">2024-11-09T07:06:42Z</dcterms:created>
  <dcterms:modified xsi:type="dcterms:W3CDTF">2024-11-19T08:26:59Z</dcterms:modified>
</cp:coreProperties>
</file>