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78" r:id="rId2"/>
    <p:sldId id="261" r:id="rId3"/>
    <p:sldId id="262" r:id="rId4"/>
    <p:sldId id="264" r:id="rId5"/>
    <p:sldId id="265" r:id="rId6"/>
    <p:sldId id="277" r:id="rId7"/>
    <p:sldId id="263" r:id="rId8"/>
    <p:sldId id="391" r:id="rId9"/>
    <p:sldId id="339" r:id="rId10"/>
    <p:sldId id="341" r:id="rId11"/>
    <p:sldId id="344" r:id="rId12"/>
    <p:sldId id="343" r:id="rId13"/>
    <p:sldId id="349" r:id="rId14"/>
    <p:sldId id="353" r:id="rId15"/>
    <p:sldId id="350" r:id="rId16"/>
    <p:sldId id="351" r:id="rId17"/>
    <p:sldId id="356" r:id="rId18"/>
    <p:sldId id="354" r:id="rId19"/>
    <p:sldId id="358" r:id="rId20"/>
    <p:sldId id="359" r:id="rId21"/>
    <p:sldId id="363" r:id="rId22"/>
    <p:sldId id="365" r:id="rId23"/>
    <p:sldId id="361" r:id="rId24"/>
    <p:sldId id="366" r:id="rId25"/>
    <p:sldId id="368" r:id="rId26"/>
    <p:sldId id="392" r:id="rId27"/>
    <p:sldId id="302" r:id="rId28"/>
    <p:sldId id="303" r:id="rId29"/>
    <p:sldId id="373" r:id="rId30"/>
    <p:sldId id="376" r:id="rId31"/>
    <p:sldId id="377" r:id="rId32"/>
    <p:sldId id="372" r:id="rId33"/>
    <p:sldId id="384" r:id="rId34"/>
    <p:sldId id="386" r:id="rId35"/>
    <p:sldId id="387" r:id="rId36"/>
    <p:sldId id="259" r:id="rId37"/>
    <p:sldId id="393" r:id="rId38"/>
    <p:sldId id="260" r:id="rId39"/>
    <p:sldId id="269" r:id="rId40"/>
    <p:sldId id="394" r:id="rId41"/>
    <p:sldId id="395" r:id="rId42"/>
    <p:sldId id="396" r:id="rId43"/>
    <p:sldId id="270" r:id="rId44"/>
    <p:sldId id="397" r:id="rId45"/>
    <p:sldId id="398" r:id="rId46"/>
    <p:sldId id="266" r:id="rId47"/>
    <p:sldId id="27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44" d="100"/>
          <a:sy n="44" d="100"/>
        </p:scale>
        <p:origin x="106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9D776A-FCF4-42C1-97FC-EC7144A94323}"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FEE33-AE3C-4E38-BA69-0119BBAECCE6}" type="slidenum">
              <a:rPr lang="en-US" smtClean="0"/>
              <a:t>‹#›</a:t>
            </a:fld>
            <a:endParaRPr lang="en-US"/>
          </a:p>
        </p:txBody>
      </p:sp>
    </p:spTree>
    <p:extLst>
      <p:ext uri="{BB962C8B-B14F-4D97-AF65-F5344CB8AC3E}">
        <p14:creationId xmlns:p14="http://schemas.microsoft.com/office/powerpoint/2010/main" val="3525945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1886C-5F7F-48B6-9426-F387114A58CE}" type="slidenum">
              <a:rPr lang="en-US" smtClean="0"/>
              <a:t>45</a:t>
            </a:fld>
            <a:endParaRPr lang="en-US"/>
          </a:p>
        </p:txBody>
      </p:sp>
    </p:spTree>
    <p:extLst>
      <p:ext uri="{BB962C8B-B14F-4D97-AF65-F5344CB8AC3E}">
        <p14:creationId xmlns:p14="http://schemas.microsoft.com/office/powerpoint/2010/main" val="2568566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6E779-2420-C8F9-54FD-7CCED94460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E08CF0-07A5-1B96-170D-E8588D5143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F73034-A898-C9AD-BA8E-C7C54CA9ACD9}"/>
              </a:ext>
            </a:extLst>
          </p:cNvPr>
          <p:cNvSpPr>
            <a:spLocks noGrp="1"/>
          </p:cNvSpPr>
          <p:nvPr>
            <p:ph type="dt" sz="half" idx="10"/>
          </p:nvPr>
        </p:nvSpPr>
        <p:spPr/>
        <p:txBody>
          <a:bodyPr/>
          <a:lstStyle/>
          <a:p>
            <a:fld id="{C5A78C28-575E-4394-B754-35306D28DCBF}" type="datetimeFigureOut">
              <a:rPr lang="en-US" smtClean="0"/>
              <a:t>2/7/2025</a:t>
            </a:fld>
            <a:endParaRPr lang="en-US"/>
          </a:p>
        </p:txBody>
      </p:sp>
      <p:sp>
        <p:nvSpPr>
          <p:cNvPr id="5" name="Footer Placeholder 4">
            <a:extLst>
              <a:ext uri="{FF2B5EF4-FFF2-40B4-BE49-F238E27FC236}">
                <a16:creationId xmlns:a16="http://schemas.microsoft.com/office/drawing/2014/main" id="{7BE470E1-69E0-EEF2-1263-430AF3DDB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46CE37-FFEB-0E58-444F-5581E68540F4}"/>
              </a:ext>
            </a:extLst>
          </p:cNvPr>
          <p:cNvSpPr>
            <a:spLocks noGrp="1"/>
          </p:cNvSpPr>
          <p:nvPr>
            <p:ph type="sldNum" sz="quarter" idx="12"/>
          </p:nvPr>
        </p:nvSpPr>
        <p:spPr/>
        <p:txBody>
          <a:bodyPr/>
          <a:lstStyle/>
          <a:p>
            <a:fld id="{8F3F9738-6266-4F1A-BBF2-3AEDC079EE73}" type="slidenum">
              <a:rPr lang="en-US" smtClean="0"/>
              <a:t>‹#›</a:t>
            </a:fld>
            <a:endParaRPr lang="en-US"/>
          </a:p>
        </p:txBody>
      </p:sp>
    </p:spTree>
    <p:extLst>
      <p:ext uri="{BB962C8B-B14F-4D97-AF65-F5344CB8AC3E}">
        <p14:creationId xmlns:p14="http://schemas.microsoft.com/office/powerpoint/2010/main" val="4231238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4348-D62C-8AED-72E2-51921523D3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F3E837-2A8A-02AF-4C6D-96A63A2E49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2D429E-541D-964C-1679-A5FE39C1FDC9}"/>
              </a:ext>
            </a:extLst>
          </p:cNvPr>
          <p:cNvSpPr>
            <a:spLocks noGrp="1"/>
          </p:cNvSpPr>
          <p:nvPr>
            <p:ph type="dt" sz="half" idx="10"/>
          </p:nvPr>
        </p:nvSpPr>
        <p:spPr/>
        <p:txBody>
          <a:bodyPr/>
          <a:lstStyle/>
          <a:p>
            <a:fld id="{C5A78C28-575E-4394-B754-35306D28DCBF}" type="datetimeFigureOut">
              <a:rPr lang="en-US" smtClean="0"/>
              <a:t>2/7/2025</a:t>
            </a:fld>
            <a:endParaRPr lang="en-US"/>
          </a:p>
        </p:txBody>
      </p:sp>
      <p:sp>
        <p:nvSpPr>
          <p:cNvPr id="5" name="Footer Placeholder 4">
            <a:extLst>
              <a:ext uri="{FF2B5EF4-FFF2-40B4-BE49-F238E27FC236}">
                <a16:creationId xmlns:a16="http://schemas.microsoft.com/office/drawing/2014/main" id="{2B61725E-B6DB-330F-B45F-9CC55D276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8E2CE5-2388-9F7D-8572-7F0894AABE59}"/>
              </a:ext>
            </a:extLst>
          </p:cNvPr>
          <p:cNvSpPr>
            <a:spLocks noGrp="1"/>
          </p:cNvSpPr>
          <p:nvPr>
            <p:ph type="sldNum" sz="quarter" idx="12"/>
          </p:nvPr>
        </p:nvSpPr>
        <p:spPr/>
        <p:txBody>
          <a:bodyPr/>
          <a:lstStyle/>
          <a:p>
            <a:fld id="{8F3F9738-6266-4F1A-BBF2-3AEDC079EE73}" type="slidenum">
              <a:rPr lang="en-US" smtClean="0"/>
              <a:t>‹#›</a:t>
            </a:fld>
            <a:endParaRPr lang="en-US"/>
          </a:p>
        </p:txBody>
      </p:sp>
    </p:spTree>
    <p:extLst>
      <p:ext uri="{BB962C8B-B14F-4D97-AF65-F5344CB8AC3E}">
        <p14:creationId xmlns:p14="http://schemas.microsoft.com/office/powerpoint/2010/main" val="413117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3280B9-16DF-ACFF-DB80-AC0B700A24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260B45-1AF1-1018-3B7B-60849A635C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CE929-3109-9121-D9B5-9A107D90B6BE}"/>
              </a:ext>
            </a:extLst>
          </p:cNvPr>
          <p:cNvSpPr>
            <a:spLocks noGrp="1"/>
          </p:cNvSpPr>
          <p:nvPr>
            <p:ph type="dt" sz="half" idx="10"/>
          </p:nvPr>
        </p:nvSpPr>
        <p:spPr/>
        <p:txBody>
          <a:bodyPr/>
          <a:lstStyle/>
          <a:p>
            <a:fld id="{C5A78C28-575E-4394-B754-35306D28DCBF}" type="datetimeFigureOut">
              <a:rPr lang="en-US" smtClean="0"/>
              <a:t>2/7/2025</a:t>
            </a:fld>
            <a:endParaRPr lang="en-US"/>
          </a:p>
        </p:txBody>
      </p:sp>
      <p:sp>
        <p:nvSpPr>
          <p:cNvPr id="5" name="Footer Placeholder 4">
            <a:extLst>
              <a:ext uri="{FF2B5EF4-FFF2-40B4-BE49-F238E27FC236}">
                <a16:creationId xmlns:a16="http://schemas.microsoft.com/office/drawing/2014/main" id="{91AC2B01-ADD0-6C34-CF3D-D93CF7AD1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70193-66E6-79D2-7381-AB0A69D73F94}"/>
              </a:ext>
            </a:extLst>
          </p:cNvPr>
          <p:cNvSpPr>
            <a:spLocks noGrp="1"/>
          </p:cNvSpPr>
          <p:nvPr>
            <p:ph type="sldNum" sz="quarter" idx="12"/>
          </p:nvPr>
        </p:nvSpPr>
        <p:spPr/>
        <p:txBody>
          <a:bodyPr/>
          <a:lstStyle/>
          <a:p>
            <a:fld id="{8F3F9738-6266-4F1A-BBF2-3AEDC079EE73}" type="slidenum">
              <a:rPr lang="en-US" smtClean="0"/>
              <a:t>‹#›</a:t>
            </a:fld>
            <a:endParaRPr lang="en-US"/>
          </a:p>
        </p:txBody>
      </p:sp>
    </p:spTree>
    <p:extLst>
      <p:ext uri="{BB962C8B-B14F-4D97-AF65-F5344CB8AC3E}">
        <p14:creationId xmlns:p14="http://schemas.microsoft.com/office/powerpoint/2010/main" val="284427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CB67B76A-4675-8010-2CE6-CB75EB2F8A8F}"/>
              </a:ext>
            </a:extLst>
          </p:cNvPr>
          <p:cNvSpPr>
            <a:spLocks noGrp="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Footer Placeholder 4">
            <a:extLst>
              <a:ext uri="{FF2B5EF4-FFF2-40B4-BE49-F238E27FC236}">
                <a16:creationId xmlns:a16="http://schemas.microsoft.com/office/drawing/2014/main" id="{A4933CDE-A960-A051-0643-7381E444E8A9}"/>
              </a:ext>
            </a:extLst>
          </p:cNvPr>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4DA7263-FA54-A81E-60FB-1BA7ACA028D7}"/>
              </a:ext>
            </a:extLst>
          </p:cNvPr>
          <p:cNvSpPr>
            <a:spLocks noGrp="1"/>
          </p:cNvSpPr>
          <p:nvPr>
            <p:ph type="sldNum" sz="quarter" idx="12"/>
          </p:nvPr>
        </p:nvSpPr>
        <p:spPr/>
        <p:txBody>
          <a:bodyPr/>
          <a:lstStyle>
            <a:lvl1pPr>
              <a:defRPr/>
            </a:lvl1pPr>
          </a:lstStyle>
          <a:p>
            <a:pPr>
              <a:defRPr/>
            </a:pPr>
            <a:fld id="{01DA481E-042F-42F8-884C-7D8B7EE57F4F}" type="slidenum">
              <a:rPr lang="ar-SA" altLang="en-US"/>
              <a:pPr>
                <a:defRPr/>
              </a:pPr>
              <a:t>‹#›</a:t>
            </a:fld>
            <a:endParaRPr lang="ar-SA" altLang="en-US"/>
          </a:p>
        </p:txBody>
      </p:sp>
    </p:spTree>
    <p:extLst>
      <p:ext uri="{BB962C8B-B14F-4D97-AF65-F5344CB8AC3E}">
        <p14:creationId xmlns:p14="http://schemas.microsoft.com/office/powerpoint/2010/main" val="3964577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8A644ED-0B0E-8561-4C2D-6F2046FC9FD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1E1CBE8-3188-4928-F7FC-18634B0D14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A877A60-AF42-9B80-5C2D-945137E12C06}"/>
              </a:ext>
            </a:extLst>
          </p:cNvPr>
          <p:cNvSpPr>
            <a:spLocks noGrp="1" noChangeArrowheads="1"/>
          </p:cNvSpPr>
          <p:nvPr>
            <p:ph type="sldNum" sz="quarter" idx="12"/>
          </p:nvPr>
        </p:nvSpPr>
        <p:spPr>
          <a:ln/>
        </p:spPr>
        <p:txBody>
          <a:bodyPr/>
          <a:lstStyle>
            <a:lvl1pPr>
              <a:defRPr/>
            </a:lvl1pPr>
          </a:lstStyle>
          <a:p>
            <a:pPr>
              <a:defRPr/>
            </a:pPr>
            <a:fld id="{6F690822-8F20-4B96-9788-4A42910476FA}" type="slidenum">
              <a:rPr lang="en-US" altLang="en-US"/>
              <a:pPr>
                <a:defRPr/>
              </a:pPr>
              <a:t>‹#›</a:t>
            </a:fld>
            <a:endParaRPr lang="en-US" altLang="en-US"/>
          </a:p>
        </p:txBody>
      </p:sp>
    </p:spTree>
    <p:extLst>
      <p:ext uri="{BB962C8B-B14F-4D97-AF65-F5344CB8AC3E}">
        <p14:creationId xmlns:p14="http://schemas.microsoft.com/office/powerpoint/2010/main" val="176780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023BE-9910-6EB6-D870-C1FB920B6A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5A485E-487A-75E1-FE9B-1509AA5CF1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8433F-0C44-2678-371B-38B77D540CF5}"/>
              </a:ext>
            </a:extLst>
          </p:cNvPr>
          <p:cNvSpPr>
            <a:spLocks noGrp="1"/>
          </p:cNvSpPr>
          <p:nvPr>
            <p:ph type="dt" sz="half" idx="10"/>
          </p:nvPr>
        </p:nvSpPr>
        <p:spPr/>
        <p:txBody>
          <a:bodyPr/>
          <a:lstStyle/>
          <a:p>
            <a:fld id="{C5A78C28-575E-4394-B754-35306D28DCBF}" type="datetimeFigureOut">
              <a:rPr lang="en-US" smtClean="0"/>
              <a:t>2/7/2025</a:t>
            </a:fld>
            <a:endParaRPr lang="en-US"/>
          </a:p>
        </p:txBody>
      </p:sp>
      <p:sp>
        <p:nvSpPr>
          <p:cNvPr id="5" name="Footer Placeholder 4">
            <a:extLst>
              <a:ext uri="{FF2B5EF4-FFF2-40B4-BE49-F238E27FC236}">
                <a16:creationId xmlns:a16="http://schemas.microsoft.com/office/drawing/2014/main" id="{911BB748-2430-3B91-D1E3-1E16F4AE83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751331-5693-8913-423B-45886E9368B9}"/>
              </a:ext>
            </a:extLst>
          </p:cNvPr>
          <p:cNvSpPr>
            <a:spLocks noGrp="1"/>
          </p:cNvSpPr>
          <p:nvPr>
            <p:ph type="sldNum" sz="quarter" idx="12"/>
          </p:nvPr>
        </p:nvSpPr>
        <p:spPr/>
        <p:txBody>
          <a:bodyPr/>
          <a:lstStyle/>
          <a:p>
            <a:fld id="{8F3F9738-6266-4F1A-BBF2-3AEDC079EE73}" type="slidenum">
              <a:rPr lang="en-US" smtClean="0"/>
              <a:t>‹#›</a:t>
            </a:fld>
            <a:endParaRPr lang="en-US"/>
          </a:p>
        </p:txBody>
      </p:sp>
    </p:spTree>
    <p:extLst>
      <p:ext uri="{BB962C8B-B14F-4D97-AF65-F5344CB8AC3E}">
        <p14:creationId xmlns:p14="http://schemas.microsoft.com/office/powerpoint/2010/main" val="3198973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C5C05-47D2-B28B-23A0-2CE0C4C103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5E71F7-A123-A004-CF58-62BAA4444A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9927E7-2BBF-538C-DC17-7FA15FFF66E0}"/>
              </a:ext>
            </a:extLst>
          </p:cNvPr>
          <p:cNvSpPr>
            <a:spLocks noGrp="1"/>
          </p:cNvSpPr>
          <p:nvPr>
            <p:ph type="dt" sz="half" idx="10"/>
          </p:nvPr>
        </p:nvSpPr>
        <p:spPr/>
        <p:txBody>
          <a:bodyPr/>
          <a:lstStyle/>
          <a:p>
            <a:fld id="{C5A78C28-575E-4394-B754-35306D28DCBF}" type="datetimeFigureOut">
              <a:rPr lang="en-US" smtClean="0"/>
              <a:t>2/7/2025</a:t>
            </a:fld>
            <a:endParaRPr lang="en-US"/>
          </a:p>
        </p:txBody>
      </p:sp>
      <p:sp>
        <p:nvSpPr>
          <p:cNvPr id="5" name="Footer Placeholder 4">
            <a:extLst>
              <a:ext uri="{FF2B5EF4-FFF2-40B4-BE49-F238E27FC236}">
                <a16:creationId xmlns:a16="http://schemas.microsoft.com/office/drawing/2014/main" id="{C32774FA-B72A-B37C-B47F-55C75858F8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B0C4FD-1C1A-26DC-2F94-2CCBF5AB77C9}"/>
              </a:ext>
            </a:extLst>
          </p:cNvPr>
          <p:cNvSpPr>
            <a:spLocks noGrp="1"/>
          </p:cNvSpPr>
          <p:nvPr>
            <p:ph type="sldNum" sz="quarter" idx="12"/>
          </p:nvPr>
        </p:nvSpPr>
        <p:spPr/>
        <p:txBody>
          <a:bodyPr/>
          <a:lstStyle/>
          <a:p>
            <a:fld id="{8F3F9738-6266-4F1A-BBF2-3AEDC079EE73}" type="slidenum">
              <a:rPr lang="en-US" smtClean="0"/>
              <a:t>‹#›</a:t>
            </a:fld>
            <a:endParaRPr lang="en-US"/>
          </a:p>
        </p:txBody>
      </p:sp>
    </p:spTree>
    <p:extLst>
      <p:ext uri="{BB962C8B-B14F-4D97-AF65-F5344CB8AC3E}">
        <p14:creationId xmlns:p14="http://schemas.microsoft.com/office/powerpoint/2010/main" val="378859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ED4C-1AEF-4011-3F8C-30805322E3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1D4BE3-3D40-AA5D-C997-594B4F9D13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0C556-BF2B-8E62-D23D-109EB913B0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5D0119-0DBA-299B-8CC2-DEB7DD187B2D}"/>
              </a:ext>
            </a:extLst>
          </p:cNvPr>
          <p:cNvSpPr>
            <a:spLocks noGrp="1"/>
          </p:cNvSpPr>
          <p:nvPr>
            <p:ph type="dt" sz="half" idx="10"/>
          </p:nvPr>
        </p:nvSpPr>
        <p:spPr/>
        <p:txBody>
          <a:bodyPr/>
          <a:lstStyle/>
          <a:p>
            <a:fld id="{C5A78C28-575E-4394-B754-35306D28DCBF}" type="datetimeFigureOut">
              <a:rPr lang="en-US" smtClean="0"/>
              <a:t>2/7/2025</a:t>
            </a:fld>
            <a:endParaRPr lang="en-US"/>
          </a:p>
        </p:txBody>
      </p:sp>
      <p:sp>
        <p:nvSpPr>
          <p:cNvPr id="6" name="Footer Placeholder 5">
            <a:extLst>
              <a:ext uri="{FF2B5EF4-FFF2-40B4-BE49-F238E27FC236}">
                <a16:creationId xmlns:a16="http://schemas.microsoft.com/office/drawing/2014/main" id="{6EA692B3-066D-A768-A232-C7C562D08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F4EDA3-B85A-C4C3-8779-8D866B31C95E}"/>
              </a:ext>
            </a:extLst>
          </p:cNvPr>
          <p:cNvSpPr>
            <a:spLocks noGrp="1"/>
          </p:cNvSpPr>
          <p:nvPr>
            <p:ph type="sldNum" sz="quarter" idx="12"/>
          </p:nvPr>
        </p:nvSpPr>
        <p:spPr/>
        <p:txBody>
          <a:bodyPr/>
          <a:lstStyle/>
          <a:p>
            <a:fld id="{8F3F9738-6266-4F1A-BBF2-3AEDC079EE73}" type="slidenum">
              <a:rPr lang="en-US" smtClean="0"/>
              <a:t>‹#›</a:t>
            </a:fld>
            <a:endParaRPr lang="en-US"/>
          </a:p>
        </p:txBody>
      </p:sp>
    </p:spTree>
    <p:extLst>
      <p:ext uri="{BB962C8B-B14F-4D97-AF65-F5344CB8AC3E}">
        <p14:creationId xmlns:p14="http://schemas.microsoft.com/office/powerpoint/2010/main" val="206869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C464-B044-A5FD-1B6D-9EE04C8A1E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FE4A4B-F474-AB66-2D4B-317BCB1A8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98EB4-8E88-A14A-428C-D8481CC317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760EB6-8760-1460-749C-FD2BE9C182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5AF79A-7AFD-1D0B-498C-CB16B69870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9C9F13-0D9B-40CA-9DE1-89BCB8A30B4D}"/>
              </a:ext>
            </a:extLst>
          </p:cNvPr>
          <p:cNvSpPr>
            <a:spLocks noGrp="1"/>
          </p:cNvSpPr>
          <p:nvPr>
            <p:ph type="dt" sz="half" idx="10"/>
          </p:nvPr>
        </p:nvSpPr>
        <p:spPr/>
        <p:txBody>
          <a:bodyPr/>
          <a:lstStyle/>
          <a:p>
            <a:fld id="{C5A78C28-575E-4394-B754-35306D28DCBF}" type="datetimeFigureOut">
              <a:rPr lang="en-US" smtClean="0"/>
              <a:t>2/7/2025</a:t>
            </a:fld>
            <a:endParaRPr lang="en-US"/>
          </a:p>
        </p:txBody>
      </p:sp>
      <p:sp>
        <p:nvSpPr>
          <p:cNvPr id="8" name="Footer Placeholder 7">
            <a:extLst>
              <a:ext uri="{FF2B5EF4-FFF2-40B4-BE49-F238E27FC236}">
                <a16:creationId xmlns:a16="http://schemas.microsoft.com/office/drawing/2014/main" id="{AB7F5487-F6A1-8840-1295-DB6954B05D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980684-FF24-F68B-EBAB-F01570336ACC}"/>
              </a:ext>
            </a:extLst>
          </p:cNvPr>
          <p:cNvSpPr>
            <a:spLocks noGrp="1"/>
          </p:cNvSpPr>
          <p:nvPr>
            <p:ph type="sldNum" sz="quarter" idx="12"/>
          </p:nvPr>
        </p:nvSpPr>
        <p:spPr/>
        <p:txBody>
          <a:bodyPr/>
          <a:lstStyle/>
          <a:p>
            <a:fld id="{8F3F9738-6266-4F1A-BBF2-3AEDC079EE73}" type="slidenum">
              <a:rPr lang="en-US" smtClean="0"/>
              <a:t>‹#›</a:t>
            </a:fld>
            <a:endParaRPr lang="en-US"/>
          </a:p>
        </p:txBody>
      </p:sp>
    </p:spTree>
    <p:extLst>
      <p:ext uri="{BB962C8B-B14F-4D97-AF65-F5344CB8AC3E}">
        <p14:creationId xmlns:p14="http://schemas.microsoft.com/office/powerpoint/2010/main" val="3818750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68C9-BE0D-78AA-1645-6497279243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250333-D0B3-1F55-CFDA-F4BC2F1D4086}"/>
              </a:ext>
            </a:extLst>
          </p:cNvPr>
          <p:cNvSpPr>
            <a:spLocks noGrp="1"/>
          </p:cNvSpPr>
          <p:nvPr>
            <p:ph type="dt" sz="half" idx="10"/>
          </p:nvPr>
        </p:nvSpPr>
        <p:spPr/>
        <p:txBody>
          <a:bodyPr/>
          <a:lstStyle/>
          <a:p>
            <a:fld id="{C5A78C28-575E-4394-B754-35306D28DCBF}" type="datetimeFigureOut">
              <a:rPr lang="en-US" smtClean="0"/>
              <a:t>2/7/2025</a:t>
            </a:fld>
            <a:endParaRPr lang="en-US"/>
          </a:p>
        </p:txBody>
      </p:sp>
      <p:sp>
        <p:nvSpPr>
          <p:cNvPr id="4" name="Footer Placeholder 3">
            <a:extLst>
              <a:ext uri="{FF2B5EF4-FFF2-40B4-BE49-F238E27FC236}">
                <a16:creationId xmlns:a16="http://schemas.microsoft.com/office/drawing/2014/main" id="{A41377FC-8F66-8C13-9517-D1CB1646FB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7A677E-5575-F0D5-17D4-8418D7D5EA4D}"/>
              </a:ext>
            </a:extLst>
          </p:cNvPr>
          <p:cNvSpPr>
            <a:spLocks noGrp="1"/>
          </p:cNvSpPr>
          <p:nvPr>
            <p:ph type="sldNum" sz="quarter" idx="12"/>
          </p:nvPr>
        </p:nvSpPr>
        <p:spPr/>
        <p:txBody>
          <a:bodyPr/>
          <a:lstStyle/>
          <a:p>
            <a:fld id="{8F3F9738-6266-4F1A-BBF2-3AEDC079EE73}" type="slidenum">
              <a:rPr lang="en-US" smtClean="0"/>
              <a:t>‹#›</a:t>
            </a:fld>
            <a:endParaRPr lang="en-US"/>
          </a:p>
        </p:txBody>
      </p:sp>
    </p:spTree>
    <p:extLst>
      <p:ext uri="{BB962C8B-B14F-4D97-AF65-F5344CB8AC3E}">
        <p14:creationId xmlns:p14="http://schemas.microsoft.com/office/powerpoint/2010/main" val="2092289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9EDA9D-9A8E-B715-0D52-A296CA1797FD}"/>
              </a:ext>
            </a:extLst>
          </p:cNvPr>
          <p:cNvSpPr>
            <a:spLocks noGrp="1"/>
          </p:cNvSpPr>
          <p:nvPr>
            <p:ph type="dt" sz="half" idx="10"/>
          </p:nvPr>
        </p:nvSpPr>
        <p:spPr/>
        <p:txBody>
          <a:bodyPr/>
          <a:lstStyle/>
          <a:p>
            <a:fld id="{C5A78C28-575E-4394-B754-35306D28DCBF}" type="datetimeFigureOut">
              <a:rPr lang="en-US" smtClean="0"/>
              <a:t>2/7/2025</a:t>
            </a:fld>
            <a:endParaRPr lang="en-US"/>
          </a:p>
        </p:txBody>
      </p:sp>
      <p:sp>
        <p:nvSpPr>
          <p:cNvPr id="3" name="Footer Placeholder 2">
            <a:extLst>
              <a:ext uri="{FF2B5EF4-FFF2-40B4-BE49-F238E27FC236}">
                <a16:creationId xmlns:a16="http://schemas.microsoft.com/office/drawing/2014/main" id="{FE1F1881-C915-37B9-A21B-ABE9282B90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E8371A-57DE-8478-C496-06D242024F0B}"/>
              </a:ext>
            </a:extLst>
          </p:cNvPr>
          <p:cNvSpPr>
            <a:spLocks noGrp="1"/>
          </p:cNvSpPr>
          <p:nvPr>
            <p:ph type="sldNum" sz="quarter" idx="12"/>
          </p:nvPr>
        </p:nvSpPr>
        <p:spPr/>
        <p:txBody>
          <a:bodyPr/>
          <a:lstStyle/>
          <a:p>
            <a:fld id="{8F3F9738-6266-4F1A-BBF2-3AEDC079EE73}" type="slidenum">
              <a:rPr lang="en-US" smtClean="0"/>
              <a:t>‹#›</a:t>
            </a:fld>
            <a:endParaRPr lang="en-US"/>
          </a:p>
        </p:txBody>
      </p:sp>
    </p:spTree>
    <p:extLst>
      <p:ext uri="{BB962C8B-B14F-4D97-AF65-F5344CB8AC3E}">
        <p14:creationId xmlns:p14="http://schemas.microsoft.com/office/powerpoint/2010/main" val="62649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C0DE-510B-7A90-64E5-F8D3B734C4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8E51D0-FB29-BE50-9295-5D61DCC4CE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2E66FE-2E83-4817-17D7-1CC31639B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A6835B-8F14-B1BD-98BC-4580136F6C6C}"/>
              </a:ext>
            </a:extLst>
          </p:cNvPr>
          <p:cNvSpPr>
            <a:spLocks noGrp="1"/>
          </p:cNvSpPr>
          <p:nvPr>
            <p:ph type="dt" sz="half" idx="10"/>
          </p:nvPr>
        </p:nvSpPr>
        <p:spPr/>
        <p:txBody>
          <a:bodyPr/>
          <a:lstStyle/>
          <a:p>
            <a:fld id="{C5A78C28-575E-4394-B754-35306D28DCBF}" type="datetimeFigureOut">
              <a:rPr lang="en-US" smtClean="0"/>
              <a:t>2/7/2025</a:t>
            </a:fld>
            <a:endParaRPr lang="en-US"/>
          </a:p>
        </p:txBody>
      </p:sp>
      <p:sp>
        <p:nvSpPr>
          <p:cNvPr id="6" name="Footer Placeholder 5">
            <a:extLst>
              <a:ext uri="{FF2B5EF4-FFF2-40B4-BE49-F238E27FC236}">
                <a16:creationId xmlns:a16="http://schemas.microsoft.com/office/drawing/2014/main" id="{D0B64844-D2F4-A44A-D6FE-D11DB62171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7AA6CA-38A6-7F4A-C681-28B540F14934}"/>
              </a:ext>
            </a:extLst>
          </p:cNvPr>
          <p:cNvSpPr>
            <a:spLocks noGrp="1"/>
          </p:cNvSpPr>
          <p:nvPr>
            <p:ph type="sldNum" sz="quarter" idx="12"/>
          </p:nvPr>
        </p:nvSpPr>
        <p:spPr/>
        <p:txBody>
          <a:bodyPr/>
          <a:lstStyle/>
          <a:p>
            <a:fld id="{8F3F9738-6266-4F1A-BBF2-3AEDC079EE73}" type="slidenum">
              <a:rPr lang="en-US" smtClean="0"/>
              <a:t>‹#›</a:t>
            </a:fld>
            <a:endParaRPr lang="en-US"/>
          </a:p>
        </p:txBody>
      </p:sp>
    </p:spTree>
    <p:extLst>
      <p:ext uri="{BB962C8B-B14F-4D97-AF65-F5344CB8AC3E}">
        <p14:creationId xmlns:p14="http://schemas.microsoft.com/office/powerpoint/2010/main" val="320907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CF7C2-F54E-D1D7-4D1E-955172E9C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232840-F3AC-B63E-DCC4-8D68A9F55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61BED2-526D-2B00-0508-E2AB4A3DD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D37529-B4C2-BA2B-66C6-A2EAEA04D6CD}"/>
              </a:ext>
            </a:extLst>
          </p:cNvPr>
          <p:cNvSpPr>
            <a:spLocks noGrp="1"/>
          </p:cNvSpPr>
          <p:nvPr>
            <p:ph type="dt" sz="half" idx="10"/>
          </p:nvPr>
        </p:nvSpPr>
        <p:spPr/>
        <p:txBody>
          <a:bodyPr/>
          <a:lstStyle/>
          <a:p>
            <a:fld id="{C5A78C28-575E-4394-B754-35306D28DCBF}" type="datetimeFigureOut">
              <a:rPr lang="en-US" smtClean="0"/>
              <a:t>2/7/2025</a:t>
            </a:fld>
            <a:endParaRPr lang="en-US"/>
          </a:p>
        </p:txBody>
      </p:sp>
      <p:sp>
        <p:nvSpPr>
          <p:cNvPr id="6" name="Footer Placeholder 5">
            <a:extLst>
              <a:ext uri="{FF2B5EF4-FFF2-40B4-BE49-F238E27FC236}">
                <a16:creationId xmlns:a16="http://schemas.microsoft.com/office/drawing/2014/main" id="{472BCBC7-6E7B-A940-2384-51F357265C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4FFBE6-CC86-F0F6-812F-A5B4F1744DDD}"/>
              </a:ext>
            </a:extLst>
          </p:cNvPr>
          <p:cNvSpPr>
            <a:spLocks noGrp="1"/>
          </p:cNvSpPr>
          <p:nvPr>
            <p:ph type="sldNum" sz="quarter" idx="12"/>
          </p:nvPr>
        </p:nvSpPr>
        <p:spPr/>
        <p:txBody>
          <a:bodyPr/>
          <a:lstStyle/>
          <a:p>
            <a:fld id="{8F3F9738-6266-4F1A-BBF2-3AEDC079EE73}" type="slidenum">
              <a:rPr lang="en-US" smtClean="0"/>
              <a:t>‹#›</a:t>
            </a:fld>
            <a:endParaRPr lang="en-US"/>
          </a:p>
        </p:txBody>
      </p:sp>
    </p:spTree>
    <p:extLst>
      <p:ext uri="{BB962C8B-B14F-4D97-AF65-F5344CB8AC3E}">
        <p14:creationId xmlns:p14="http://schemas.microsoft.com/office/powerpoint/2010/main" val="3104652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02DEE8-7CAE-9DAE-1973-6AB06FF969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149DE7-0C80-D204-6647-67EA52DB95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AC2ACD-150B-578E-1E53-C2AD519A36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78C28-575E-4394-B754-35306D28DCBF}" type="datetimeFigureOut">
              <a:rPr lang="en-US" smtClean="0"/>
              <a:t>2/7/2025</a:t>
            </a:fld>
            <a:endParaRPr lang="en-US"/>
          </a:p>
        </p:txBody>
      </p:sp>
      <p:sp>
        <p:nvSpPr>
          <p:cNvPr id="5" name="Footer Placeholder 4">
            <a:extLst>
              <a:ext uri="{FF2B5EF4-FFF2-40B4-BE49-F238E27FC236}">
                <a16:creationId xmlns:a16="http://schemas.microsoft.com/office/drawing/2014/main" id="{2CAC48A6-252B-7E90-1AEE-69C18B0C71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E66653-CE64-6919-AF5A-692149BF20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F9738-6266-4F1A-BBF2-3AEDC079EE73}" type="slidenum">
              <a:rPr lang="en-US" smtClean="0"/>
              <a:t>‹#›</a:t>
            </a:fld>
            <a:endParaRPr lang="en-US"/>
          </a:p>
        </p:txBody>
      </p:sp>
    </p:spTree>
    <p:extLst>
      <p:ext uri="{BB962C8B-B14F-4D97-AF65-F5344CB8AC3E}">
        <p14:creationId xmlns:p14="http://schemas.microsoft.com/office/powerpoint/2010/main" val="792474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24.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25.gi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2755"/>
            <a:ext cx="12192000" cy="74898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267" b="1" dirty="0">
                <a:latin typeface="Times New Roman" pitchFamily="18" charset="0"/>
                <a:cs typeface="Times New Roman" pitchFamily="18" charset="0"/>
              </a:rPr>
              <a:t>BÀI 43: DI TRUYỀN NHIỄM SẮC THỂ</a:t>
            </a:r>
          </a:p>
        </p:txBody>
      </p:sp>
      <p:sp>
        <p:nvSpPr>
          <p:cNvPr id="2" name="TextBox 1"/>
          <p:cNvSpPr txBox="1"/>
          <p:nvPr/>
        </p:nvSpPr>
        <p:spPr>
          <a:xfrm>
            <a:off x="304800" y="844066"/>
            <a:ext cx="4572000" cy="6667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600" dirty="0">
                <a:latin typeface="Times New Roman" pitchFamily="18" charset="0"/>
                <a:cs typeface="Times New Roman" pitchFamily="18" charset="0"/>
              </a:rPr>
              <a:t>I. NGUYÊN PHÂN</a:t>
            </a:r>
          </a:p>
        </p:txBody>
      </p:sp>
      <p:pic>
        <p:nvPicPr>
          <p:cNvPr id="3076" name="Picture 4" descr="https://hocgiai.com/wp-content/uploads/2017/10/Capture2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2" y="1828800"/>
            <a:ext cx="9042399" cy="4953000"/>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45254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a:extLst>
              <a:ext uri="{FF2B5EF4-FFF2-40B4-BE49-F238E27FC236}">
                <a16:creationId xmlns:a16="http://schemas.microsoft.com/office/drawing/2014/main" id="{CC63BDF0-029C-5584-7AB1-05E1B6384AF7}"/>
              </a:ext>
            </a:extLst>
          </p:cNvPr>
          <p:cNvPicPr>
            <a:picLocks noChangeAspect="1"/>
          </p:cNvPicPr>
          <p:nvPr/>
        </p:nvPicPr>
        <p:blipFill>
          <a:blip r:embed="rId2">
            <a:extLst>
              <a:ext uri="{28A0092B-C50C-407E-A947-70E740481C1C}">
                <a14:useLocalDpi xmlns:a14="http://schemas.microsoft.com/office/drawing/2010/main" val="0"/>
              </a:ext>
            </a:extLst>
          </a:blip>
          <a:srcRect l="2" t="2631" r="-1370"/>
          <a:stretch>
            <a:fillRect/>
          </a:stretch>
        </p:blipFill>
        <p:spPr bwMode="auto">
          <a:xfrm>
            <a:off x="2209800" y="7938"/>
            <a:ext cx="5257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FC5FC5A-85BC-86D0-E787-BA6654546553}"/>
              </a:ext>
            </a:extLst>
          </p:cNvPr>
          <p:cNvSpPr>
            <a:spLocks noChangeArrowheads="1"/>
          </p:cNvSpPr>
          <p:nvPr/>
        </p:nvSpPr>
        <p:spPr bwMode="auto">
          <a:xfrm>
            <a:off x="1676400" y="5664200"/>
            <a:ext cx="899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a:solidFill>
                  <a:srgbClr val="002060"/>
                </a:solidFill>
                <a:latin typeface="Times New Roman" panose="02020603050405020304" pitchFamily="18" charset="0"/>
                <a:cs typeface="Times New Roman" panose="02020603050405020304" pitchFamily="18" charset="0"/>
              </a:rPr>
              <a:t>Giới tính thường được phân biệt bởi hình thái ngoài của cá thể và thường được xác định nhờ cặp nhiễm sắc thể giới tính.</a:t>
            </a:r>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BD8153AF-D74C-53EE-FADF-9AF72B435177}"/>
              </a:ext>
            </a:extLst>
          </p:cNvPr>
          <p:cNvSpPr/>
          <p:nvPr/>
        </p:nvSpPr>
        <p:spPr bwMode="auto">
          <a:xfrm>
            <a:off x="2971800" y="609600"/>
            <a:ext cx="762000" cy="561975"/>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defRPr/>
            </a:pPr>
            <a:r>
              <a:rPr lang="vi-VN" sz="2000" b="1" dirty="0">
                <a:solidFill>
                  <a:srgbClr val="FF0000"/>
                </a:solidFill>
                <a:latin typeface="Times New Roman" panose="02020603050405020304" pitchFamily="18" charset="0"/>
              </a:rPr>
              <a:t>Nữ</a:t>
            </a:r>
            <a:endParaRPr lang="en-US" sz="2000" b="1" dirty="0">
              <a:solidFill>
                <a:srgbClr val="FF0000"/>
              </a:solidFill>
              <a:latin typeface="Times New Roman" panose="02020603050405020304" pitchFamily="18" charset="0"/>
            </a:endParaRPr>
          </a:p>
        </p:txBody>
      </p:sp>
      <p:sp>
        <p:nvSpPr>
          <p:cNvPr id="7" name="Oval 6">
            <a:extLst>
              <a:ext uri="{FF2B5EF4-FFF2-40B4-BE49-F238E27FC236}">
                <a16:creationId xmlns:a16="http://schemas.microsoft.com/office/drawing/2014/main" id="{190CF5CC-10BE-6454-E520-1F2DC4E1C2DE}"/>
              </a:ext>
            </a:extLst>
          </p:cNvPr>
          <p:cNvSpPr/>
          <p:nvPr/>
        </p:nvSpPr>
        <p:spPr bwMode="auto">
          <a:xfrm>
            <a:off x="5524500" y="674688"/>
            <a:ext cx="1143000" cy="563562"/>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defRPr/>
            </a:pPr>
            <a:r>
              <a:rPr lang="vi-VN" sz="2000" b="1" dirty="0">
                <a:solidFill>
                  <a:srgbClr val="FF0000"/>
                </a:solidFill>
                <a:latin typeface="Times New Roman" panose="02020603050405020304" pitchFamily="18" charset="0"/>
              </a:rPr>
              <a:t>Nam</a:t>
            </a:r>
            <a:endParaRPr lang="en-US" sz="20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https://upload.wikimedia.org/wikipedia/commons/thumb/7/79/Male_and_female_pheasant.jpg/220px-Male_and_female_pheasant.jpg">
            <a:extLst>
              <a:ext uri="{FF2B5EF4-FFF2-40B4-BE49-F238E27FC236}">
                <a16:creationId xmlns:a16="http://schemas.microsoft.com/office/drawing/2014/main" id="{F89496F9-47C6-5F01-59BC-25E54056E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685800"/>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6">
            <a:extLst>
              <a:ext uri="{FF2B5EF4-FFF2-40B4-BE49-F238E27FC236}">
                <a16:creationId xmlns:a16="http://schemas.microsoft.com/office/drawing/2014/main" id="{3BA1911F-493C-7E80-0851-5858E248D07C}"/>
              </a:ext>
            </a:extLst>
          </p:cNvPr>
          <p:cNvSpPr>
            <a:spLocks noChangeArrowheads="1"/>
          </p:cNvSpPr>
          <p:nvPr/>
        </p:nvSpPr>
        <p:spPr bwMode="auto">
          <a:xfrm>
            <a:off x="4419600" y="4114800"/>
            <a:ext cx="4191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a:solidFill>
                  <a:srgbClr val="002060"/>
                </a:solidFill>
                <a:latin typeface="Times New Roman" panose="02020603050405020304" pitchFamily="18" charset="0"/>
                <a:cs typeface="Times New Roman" panose="02020603050405020304" pitchFamily="18" charset="0"/>
              </a:rPr>
              <a:t>Gà trĩ có sự khác biệt giữa con đực và con cái cả về hình dạng và kích thước.</a:t>
            </a:r>
            <a:endParaRPr lang="en-US" altLang="en-US">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upload.wikimedia.org/wikipedia/commons/thumb/7/7f/Mature_flower_diagram.svg/220px-Mature_flower_diagram.svg.png">
            <a:extLst>
              <a:ext uri="{FF2B5EF4-FFF2-40B4-BE49-F238E27FC236}">
                <a16:creationId xmlns:a16="http://schemas.microsoft.com/office/drawing/2014/main" id="{AD1945F7-C5DF-807D-8771-2AB2590C8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650875"/>
            <a:ext cx="40386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a:extLst>
              <a:ext uri="{FF2B5EF4-FFF2-40B4-BE49-F238E27FC236}">
                <a16:creationId xmlns:a16="http://schemas.microsoft.com/office/drawing/2014/main" id="{001B01A3-43FA-7AAC-AA80-3EE8ECD643C5}"/>
              </a:ext>
            </a:extLst>
          </p:cNvPr>
          <p:cNvSpPr>
            <a:spLocks noChangeArrowheads="1"/>
          </p:cNvSpPr>
          <p:nvPr/>
        </p:nvSpPr>
        <p:spPr bwMode="auto">
          <a:xfrm>
            <a:off x="6324600" y="4343400"/>
            <a:ext cx="434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2400">
                <a:solidFill>
                  <a:srgbClr val="002060"/>
                </a:solidFill>
                <a:latin typeface="Times New Roman" panose="02020603050405020304" pitchFamily="18" charset="0"/>
                <a:cs typeface="Times New Roman" panose="02020603050405020304" pitchFamily="18" charset="0"/>
              </a:rPr>
              <a:t>Hoa là cơ quan sinh dục của các loài cây có hoa, thông thường sẽ có cả bộ phận đực và cái.</a:t>
            </a:r>
            <a:endParaRPr lang="en-US" altLang="en-US" sz="2400">
              <a:solidFill>
                <a:srgbClr val="002060"/>
              </a:solidFill>
              <a:latin typeface="Times New Roman" panose="02020603050405020304" pitchFamily="18" charset="0"/>
              <a:cs typeface="Times New Roman" panose="02020603050405020304" pitchFamily="18" charset="0"/>
            </a:endParaRPr>
          </a:p>
        </p:txBody>
      </p:sp>
      <p:pic>
        <p:nvPicPr>
          <p:cNvPr id="49156" name="Picture 4">
            <a:extLst>
              <a:ext uri="{FF2B5EF4-FFF2-40B4-BE49-F238E27FC236}">
                <a16:creationId xmlns:a16="http://schemas.microsoft.com/office/drawing/2014/main" id="{165FF40A-E1AC-7A75-5F22-3116DB6D09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57200"/>
            <a:ext cx="17716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a:extLst>
              <a:ext uri="{FF2B5EF4-FFF2-40B4-BE49-F238E27FC236}">
                <a16:creationId xmlns:a16="http://schemas.microsoft.com/office/drawing/2014/main" id="{C3CD7F00-75BA-3F1D-09EE-D0DE8E7A55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5650" y="457200"/>
            <a:ext cx="3048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tangle 6">
            <a:extLst>
              <a:ext uri="{FF2B5EF4-FFF2-40B4-BE49-F238E27FC236}">
                <a16:creationId xmlns:a16="http://schemas.microsoft.com/office/drawing/2014/main" id="{E7A40049-5E0D-4E73-AD5C-6FA4DF5E33CF}"/>
              </a:ext>
            </a:extLst>
          </p:cNvPr>
          <p:cNvSpPr>
            <a:spLocks noChangeArrowheads="1"/>
          </p:cNvSpPr>
          <p:nvPr/>
        </p:nvSpPr>
        <p:spPr bwMode="auto">
          <a:xfrm>
            <a:off x="1771650" y="4460875"/>
            <a:ext cx="45720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2400">
                <a:solidFill>
                  <a:srgbClr val="FF0000"/>
                </a:solidFill>
                <a:latin typeface="Times New Roman" panose="02020603050405020304" pitchFamily="18" charset="0"/>
                <a:cs typeface="Times New Roman" panose="02020603050405020304" pitchFamily="18" charset="0"/>
              </a:rPr>
              <a:t>Nón cái (trái) và nón đực (phải) là cơ quan sinh dục của cây thông và các loài lá kim khác.</a:t>
            </a:r>
            <a:endParaRPr lang="en-US" alt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0">
            <a:extLst>
              <a:ext uri="{FF2B5EF4-FFF2-40B4-BE49-F238E27FC236}">
                <a16:creationId xmlns:a16="http://schemas.microsoft.com/office/drawing/2014/main" id="{9CCBC003-6143-E33B-429C-1E5FF7934A4F}"/>
              </a:ext>
            </a:extLst>
          </p:cNvPr>
          <p:cNvSpPr txBox="1">
            <a:spLocks noChangeArrowheads="1"/>
          </p:cNvSpPr>
          <p:nvPr/>
        </p:nvSpPr>
        <p:spPr bwMode="auto">
          <a:xfrm>
            <a:off x="2895600" y="15240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b="1">
                <a:solidFill>
                  <a:srgbClr val="FF0000"/>
                </a:solidFill>
                <a:latin typeface="Times New Roman" panose="02020603050405020304" pitchFamily="18" charset="0"/>
              </a:rPr>
              <a:t>BÀI 43. DI TRUYỀN NHIỄM SẮC THỂ</a:t>
            </a:r>
          </a:p>
        </p:txBody>
      </p:sp>
      <p:sp>
        <p:nvSpPr>
          <p:cNvPr id="50179" name="Rectangle 12">
            <a:extLst>
              <a:ext uri="{FF2B5EF4-FFF2-40B4-BE49-F238E27FC236}">
                <a16:creationId xmlns:a16="http://schemas.microsoft.com/office/drawing/2014/main" id="{1661AD27-608B-C725-34E5-3803D994B46D}"/>
              </a:ext>
            </a:extLst>
          </p:cNvPr>
          <p:cNvSpPr>
            <a:spLocks noChangeArrowheads="1"/>
          </p:cNvSpPr>
          <p:nvPr/>
        </p:nvSpPr>
        <p:spPr bwMode="auto">
          <a:xfrm>
            <a:off x="1524000" y="75406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solidFill>
                  <a:srgbClr val="002060"/>
                </a:solidFill>
                <a:latin typeface="Times New Roman" panose="02020603050405020304" pitchFamily="18" charset="0"/>
              </a:rPr>
              <a:t>3. CÁC LOẠI NST VÀ CƠ CHẾ XÁC ĐỊNH GIỚI TÍNH</a:t>
            </a:r>
          </a:p>
        </p:txBody>
      </p:sp>
      <p:sp>
        <p:nvSpPr>
          <p:cNvPr id="50180" name="Rectangle 5">
            <a:extLst>
              <a:ext uri="{FF2B5EF4-FFF2-40B4-BE49-F238E27FC236}">
                <a16:creationId xmlns:a16="http://schemas.microsoft.com/office/drawing/2014/main" id="{EEAF68B9-F6AF-375C-71CE-CAA04A31274B}"/>
              </a:ext>
            </a:extLst>
          </p:cNvPr>
          <p:cNvSpPr>
            <a:spLocks noChangeArrowheads="1"/>
          </p:cNvSpPr>
          <p:nvPr/>
        </p:nvSpPr>
        <p:spPr bwMode="auto">
          <a:xfrm>
            <a:off x="2362200" y="1355725"/>
            <a:ext cx="8724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a:solidFill>
                  <a:srgbClr val="FF0000"/>
                </a:solidFill>
                <a:latin typeface="Times New Roman" panose="02020603050405020304" pitchFamily="18" charset="0"/>
                <a:cs typeface="Times New Roman" panose="02020603050405020304" pitchFamily="18" charset="0"/>
              </a:rPr>
              <a:t>Nội dung 1. Tìm hiểu NST thường và NST giới tính</a:t>
            </a:r>
            <a:endParaRPr lang="en-US" altLang="en-US">
              <a:solidFill>
                <a:srgbClr val="FF0000"/>
              </a:solidFill>
              <a:latin typeface="Times New Roman" panose="02020603050405020304" pitchFamily="18" charset="0"/>
              <a:cs typeface="Times New Roman" panose="02020603050405020304" pitchFamily="18" charset="0"/>
            </a:endParaRPr>
          </a:p>
        </p:txBody>
      </p:sp>
      <p:pic>
        <p:nvPicPr>
          <p:cNvPr id="50181" name="Picture 2" descr="https://tech12h.com/sites/default/files/ck5/2024-03/image_26194.png">
            <a:extLst>
              <a:ext uri="{FF2B5EF4-FFF2-40B4-BE49-F238E27FC236}">
                <a16:creationId xmlns:a16="http://schemas.microsoft.com/office/drawing/2014/main" id="{5DDE7FCC-0A44-234B-9717-894ACE369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65325"/>
            <a:ext cx="6324600"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Text Box 6">
            <a:extLst>
              <a:ext uri="{FF2B5EF4-FFF2-40B4-BE49-F238E27FC236}">
                <a16:creationId xmlns:a16="http://schemas.microsoft.com/office/drawing/2014/main" id="{C526837F-3A9A-5A53-0C8F-D5937F28C525}"/>
              </a:ext>
            </a:extLst>
          </p:cNvPr>
          <p:cNvSpPr txBox="1">
            <a:spLocks noChangeArrowheads="1"/>
          </p:cNvSpPr>
          <p:nvPr/>
        </p:nvSpPr>
        <p:spPr bwMode="auto">
          <a:xfrm>
            <a:off x="2187575" y="354013"/>
            <a:ext cx="3559175"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b="1">
                <a:solidFill>
                  <a:srgbClr val="333399"/>
                </a:solidFill>
                <a:latin typeface="Times New Roman" panose="02020603050405020304" pitchFamily="18" charset="0"/>
              </a:rPr>
              <a:t>      </a:t>
            </a:r>
            <a:r>
              <a:rPr lang="en-US" altLang="en-US" sz="2200" b="1">
                <a:solidFill>
                  <a:srgbClr val="333399"/>
                </a:solidFill>
                <a:latin typeface="VNI-Times" pitchFamily="2" charset="0"/>
              </a:rPr>
              <a:t>Caùc em </a:t>
            </a:r>
            <a:r>
              <a:rPr lang="en-US" altLang="en-US" sz="2200" b="1">
                <a:solidFill>
                  <a:srgbClr val="000099"/>
                </a:solidFill>
                <a:latin typeface="VNI-Times" pitchFamily="2" charset="0"/>
              </a:rPr>
              <a:t>h</a:t>
            </a:r>
            <a:r>
              <a:rPr lang="en-US" altLang="en-US" sz="2200" b="1">
                <a:solidFill>
                  <a:srgbClr val="000099"/>
                </a:solidFill>
                <a:latin typeface="Times New Roman" panose="02020603050405020304" pitchFamily="18" charset="0"/>
              </a:rPr>
              <a:t>ãy</a:t>
            </a:r>
            <a:r>
              <a:rPr lang="en-US" altLang="en-US" sz="2200" b="1">
                <a:solidFill>
                  <a:srgbClr val="000099"/>
                </a:solidFill>
                <a:latin typeface="VNI-Times" pitchFamily="2" charset="0"/>
              </a:rPr>
              <a:t> </a:t>
            </a:r>
            <a:r>
              <a:rPr lang="en-US" altLang="en-US" sz="2200" b="1">
                <a:solidFill>
                  <a:srgbClr val="333399"/>
                </a:solidFill>
                <a:latin typeface="VNI-Times" pitchFamily="2" charset="0"/>
              </a:rPr>
              <a:t>quan saùt hình neâu nhöõng ñieåm gioáng vaø khaùc nhau cuûa boä NST ôû: ruoài giaám ñöïc vaø ruoài giaám caùi.</a:t>
            </a:r>
          </a:p>
        </p:txBody>
      </p:sp>
      <p:pic>
        <p:nvPicPr>
          <p:cNvPr id="51203" name="Picture 7" descr="nst005">
            <a:extLst>
              <a:ext uri="{FF2B5EF4-FFF2-40B4-BE49-F238E27FC236}">
                <a16:creationId xmlns:a16="http://schemas.microsoft.com/office/drawing/2014/main" id="{D00FD7E8-38EC-5131-49F8-245F8CA5DE24}"/>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5634038" y="885825"/>
            <a:ext cx="4572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9" descr="needhlp_w">
            <a:extLst>
              <a:ext uri="{FF2B5EF4-FFF2-40B4-BE49-F238E27FC236}">
                <a16:creationId xmlns:a16="http://schemas.microsoft.com/office/drawing/2014/main" id="{53DAB4C3-5FA0-CF64-2E56-3E1B01B166BF}"/>
              </a:ext>
            </a:extLst>
          </p:cNvPr>
          <p:cNvPicPr>
            <a:picLocks noChangeAspect="1" noChangeArrowheads="1" noCrop="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2009775" y="188913"/>
            <a:ext cx="6191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3" name="Text Box 11">
            <a:extLst>
              <a:ext uri="{FF2B5EF4-FFF2-40B4-BE49-F238E27FC236}">
                <a16:creationId xmlns:a16="http://schemas.microsoft.com/office/drawing/2014/main" id="{D3FEF3CB-748C-06AB-19AF-697BBC9318D0}"/>
              </a:ext>
            </a:extLst>
          </p:cNvPr>
          <p:cNvSpPr txBox="1">
            <a:spLocks noChangeArrowheads="1"/>
          </p:cNvSpPr>
          <p:nvPr>
            <p:custDataLst>
              <p:tags r:id="rId3"/>
            </p:custDataLst>
          </p:nvPr>
        </p:nvSpPr>
        <p:spPr bwMode="auto">
          <a:xfrm>
            <a:off x="1909763" y="3311525"/>
            <a:ext cx="3576637" cy="3140075"/>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r>
              <a:rPr lang="en-US" sz="2200" b="1" dirty="0">
                <a:solidFill>
                  <a:srgbClr val="FFFFFF"/>
                </a:solidFill>
              </a:rPr>
              <a:t>**</a:t>
            </a:r>
            <a:r>
              <a:rPr lang="en-US" sz="2200" b="1" i="1" dirty="0" err="1">
                <a:solidFill>
                  <a:srgbClr val="FFFFFF"/>
                </a:solidFill>
              </a:rPr>
              <a:t>Giống</a:t>
            </a:r>
            <a:r>
              <a:rPr lang="en-US" sz="2200" b="1" i="1" dirty="0">
                <a:solidFill>
                  <a:srgbClr val="FFFFFF"/>
                </a:solidFill>
              </a:rPr>
              <a:t> </a:t>
            </a:r>
            <a:r>
              <a:rPr lang="en-US" sz="2200" b="1" i="1" dirty="0" err="1">
                <a:solidFill>
                  <a:srgbClr val="FFFFFF"/>
                </a:solidFill>
              </a:rPr>
              <a:t>nhau</a:t>
            </a:r>
            <a:r>
              <a:rPr lang="en-US" sz="2200" b="1" i="1" dirty="0">
                <a:solidFill>
                  <a:srgbClr val="FFFFFF"/>
                </a:solidFill>
              </a:rPr>
              <a:t>:</a:t>
            </a:r>
          </a:p>
          <a:p>
            <a:pPr eaLnBrk="1" hangingPunct="1">
              <a:defRPr/>
            </a:pPr>
            <a:r>
              <a:rPr lang="en-US" sz="2200" b="1" dirty="0">
                <a:solidFill>
                  <a:srgbClr val="FFFFFF"/>
                </a:solidFill>
              </a:rPr>
              <a:t> </a:t>
            </a:r>
            <a:r>
              <a:rPr lang="en-US" sz="2200" b="1" i="1" dirty="0">
                <a:solidFill>
                  <a:srgbClr val="FFFFFF"/>
                </a:solidFill>
              </a:rPr>
              <a:t>- </a:t>
            </a:r>
            <a:r>
              <a:rPr lang="en-US" sz="2200" b="1" i="1" dirty="0" err="1">
                <a:solidFill>
                  <a:srgbClr val="FFFFFF"/>
                </a:solidFill>
              </a:rPr>
              <a:t>Số</a:t>
            </a:r>
            <a:r>
              <a:rPr lang="en-US" sz="2200" b="1" i="1" dirty="0">
                <a:solidFill>
                  <a:srgbClr val="FFFFFF"/>
                </a:solidFill>
              </a:rPr>
              <a:t> </a:t>
            </a:r>
            <a:r>
              <a:rPr lang="en-US" sz="2200" b="1" i="1" dirty="0" err="1">
                <a:solidFill>
                  <a:srgbClr val="FFFFFF"/>
                </a:solidFill>
              </a:rPr>
              <a:t>lượng</a:t>
            </a:r>
            <a:r>
              <a:rPr lang="en-US" sz="2200" b="1" i="1" dirty="0">
                <a:solidFill>
                  <a:srgbClr val="FFFFFF"/>
                </a:solidFill>
              </a:rPr>
              <a:t>:</a:t>
            </a:r>
            <a:r>
              <a:rPr lang="en-US" sz="2200" b="1" dirty="0">
                <a:solidFill>
                  <a:srgbClr val="FFFFFF"/>
                </a:solidFill>
              </a:rPr>
              <a:t>    </a:t>
            </a:r>
            <a:r>
              <a:rPr lang="en-US" sz="2200" b="1" dirty="0" err="1">
                <a:solidFill>
                  <a:srgbClr val="FFFFFF"/>
                </a:solidFill>
              </a:rPr>
              <a:t>có</a:t>
            </a:r>
            <a:r>
              <a:rPr lang="en-US" sz="2200" b="1" dirty="0">
                <a:solidFill>
                  <a:srgbClr val="FFFFFF"/>
                </a:solidFill>
              </a:rPr>
              <a:t> 8 NST</a:t>
            </a:r>
          </a:p>
          <a:p>
            <a:pPr eaLnBrk="1" hangingPunct="1">
              <a:defRPr/>
            </a:pPr>
            <a:r>
              <a:rPr lang="en-US" sz="2200" b="1" dirty="0">
                <a:solidFill>
                  <a:srgbClr val="FFFFFF"/>
                </a:solidFill>
              </a:rPr>
              <a:t> </a:t>
            </a:r>
            <a:r>
              <a:rPr lang="en-US" sz="2200" b="1" i="1" dirty="0">
                <a:solidFill>
                  <a:srgbClr val="FFFFFF"/>
                </a:solidFill>
              </a:rPr>
              <a:t>-</a:t>
            </a:r>
            <a:r>
              <a:rPr lang="en-US" sz="2200" i="1" dirty="0">
                <a:solidFill>
                  <a:srgbClr val="FFFFFF"/>
                </a:solidFill>
              </a:rPr>
              <a:t> </a:t>
            </a:r>
            <a:r>
              <a:rPr lang="en-US" sz="2200" b="1" i="1" dirty="0" err="1">
                <a:solidFill>
                  <a:srgbClr val="FFFFFF"/>
                </a:solidFill>
              </a:rPr>
              <a:t>Hình</a:t>
            </a:r>
            <a:r>
              <a:rPr lang="en-US" sz="2200" b="1" i="1" dirty="0">
                <a:solidFill>
                  <a:srgbClr val="FFFFFF"/>
                </a:solidFill>
              </a:rPr>
              <a:t> </a:t>
            </a:r>
            <a:r>
              <a:rPr lang="en-US" sz="2200" b="1" i="1" dirty="0" err="1">
                <a:solidFill>
                  <a:srgbClr val="FFFFFF"/>
                </a:solidFill>
              </a:rPr>
              <a:t>dạng</a:t>
            </a:r>
            <a:r>
              <a:rPr lang="en-US" sz="2200" b="1" i="1" dirty="0">
                <a:solidFill>
                  <a:srgbClr val="FFFFFF"/>
                </a:solidFill>
              </a:rPr>
              <a:t>:</a:t>
            </a:r>
            <a:r>
              <a:rPr lang="en-US" sz="2200" b="1" dirty="0">
                <a:solidFill>
                  <a:srgbClr val="FFFFFF"/>
                </a:solidFill>
              </a:rPr>
              <a:t> 1 </a:t>
            </a:r>
            <a:r>
              <a:rPr lang="en-US" sz="2200" b="1" dirty="0" err="1">
                <a:solidFill>
                  <a:srgbClr val="FFFFFF"/>
                </a:solidFill>
              </a:rPr>
              <a:t>cặp</a:t>
            </a:r>
            <a:r>
              <a:rPr lang="en-US" sz="2200" b="1" dirty="0">
                <a:solidFill>
                  <a:srgbClr val="FFFFFF"/>
                </a:solidFill>
              </a:rPr>
              <a:t> </a:t>
            </a:r>
            <a:r>
              <a:rPr lang="en-US" sz="2200" b="1" dirty="0" err="1">
                <a:solidFill>
                  <a:srgbClr val="FFFFFF"/>
                </a:solidFill>
              </a:rPr>
              <a:t>hình</a:t>
            </a:r>
            <a:r>
              <a:rPr lang="en-US" sz="2200" b="1" dirty="0">
                <a:solidFill>
                  <a:srgbClr val="FFFFFF"/>
                </a:solidFill>
              </a:rPr>
              <a:t> </a:t>
            </a:r>
            <a:r>
              <a:rPr lang="en-US" sz="2200" b="1" dirty="0" err="1">
                <a:solidFill>
                  <a:srgbClr val="FFFFFF"/>
                </a:solidFill>
              </a:rPr>
              <a:t>hạt</a:t>
            </a:r>
            <a:endParaRPr lang="en-US" sz="2200" b="1" dirty="0">
              <a:solidFill>
                <a:srgbClr val="FFFFFF"/>
              </a:solidFill>
            </a:endParaRPr>
          </a:p>
          <a:p>
            <a:pPr eaLnBrk="1" hangingPunct="1">
              <a:defRPr/>
            </a:pPr>
            <a:r>
              <a:rPr lang="en-US" sz="2200" b="1" dirty="0">
                <a:solidFill>
                  <a:srgbClr val="FFFFFF"/>
                </a:solidFill>
              </a:rPr>
              <a:t>                        2 </a:t>
            </a:r>
            <a:r>
              <a:rPr lang="en-US" sz="2200" b="1" dirty="0" err="1">
                <a:solidFill>
                  <a:srgbClr val="FFFFFF"/>
                </a:solidFill>
              </a:rPr>
              <a:t>cặp</a:t>
            </a:r>
            <a:r>
              <a:rPr lang="en-US" sz="2200" b="1" dirty="0">
                <a:solidFill>
                  <a:srgbClr val="FFFFFF"/>
                </a:solidFill>
              </a:rPr>
              <a:t> </a:t>
            </a:r>
            <a:r>
              <a:rPr lang="en-US" sz="2200" b="1" dirty="0" err="1">
                <a:solidFill>
                  <a:srgbClr val="FFFFFF"/>
                </a:solidFill>
              </a:rPr>
              <a:t>hình</a:t>
            </a:r>
            <a:r>
              <a:rPr lang="en-US" sz="2200" b="1" dirty="0">
                <a:solidFill>
                  <a:srgbClr val="FFFFFF"/>
                </a:solidFill>
              </a:rPr>
              <a:t> V </a:t>
            </a:r>
          </a:p>
          <a:p>
            <a:pPr eaLnBrk="1" hangingPunct="1">
              <a:defRPr/>
            </a:pPr>
            <a:r>
              <a:rPr lang="en-US" sz="2200" b="1" i="1" dirty="0">
                <a:solidFill>
                  <a:srgbClr val="FFFFFF"/>
                </a:solidFill>
                <a:latin typeface="VNI-Times" pitchFamily="2" charset="0"/>
              </a:rPr>
              <a:t>**</a:t>
            </a:r>
            <a:r>
              <a:rPr lang="en-US" sz="2200" b="1" i="1" dirty="0" err="1">
                <a:solidFill>
                  <a:srgbClr val="FFFFFF"/>
                </a:solidFill>
                <a:latin typeface="VNI-Times" pitchFamily="2" charset="0"/>
              </a:rPr>
              <a:t>Khaùc</a:t>
            </a:r>
            <a:r>
              <a:rPr lang="en-US" sz="2200" b="1" i="1" dirty="0">
                <a:solidFill>
                  <a:srgbClr val="FFFFFF"/>
                </a:solidFill>
                <a:latin typeface="VNI-Times" pitchFamily="2" charset="0"/>
              </a:rPr>
              <a:t> </a:t>
            </a:r>
            <a:r>
              <a:rPr lang="en-US" sz="2200" b="1" i="1" dirty="0" err="1">
                <a:solidFill>
                  <a:srgbClr val="FFFFFF"/>
                </a:solidFill>
                <a:latin typeface="VNI-Times" pitchFamily="2" charset="0"/>
              </a:rPr>
              <a:t>nhau</a:t>
            </a:r>
            <a:r>
              <a:rPr lang="en-US" sz="2200" b="1" i="1" dirty="0">
                <a:solidFill>
                  <a:srgbClr val="FFFFFF"/>
                </a:solidFill>
                <a:latin typeface="VNI-Times" pitchFamily="2" charset="0"/>
              </a:rPr>
              <a:t> </a:t>
            </a:r>
            <a:r>
              <a:rPr lang="en-US" sz="2200" b="1" i="1" dirty="0" err="1">
                <a:solidFill>
                  <a:srgbClr val="FFFFFF"/>
                </a:solidFill>
                <a:latin typeface="VNI-Times" pitchFamily="2" charset="0"/>
              </a:rPr>
              <a:t>veà</a:t>
            </a:r>
            <a:r>
              <a:rPr lang="en-US" sz="2200" b="1" i="1" dirty="0">
                <a:solidFill>
                  <a:srgbClr val="FFFFFF"/>
                </a:solidFill>
                <a:latin typeface="VNI-Times" pitchFamily="2" charset="0"/>
              </a:rPr>
              <a:t> </a:t>
            </a:r>
            <a:r>
              <a:rPr lang="en-US" sz="2200" b="1" i="1" dirty="0" err="1">
                <a:solidFill>
                  <a:srgbClr val="FFFFFF"/>
                </a:solidFill>
                <a:latin typeface="VNI-Times" pitchFamily="2" charset="0"/>
              </a:rPr>
              <a:t>caëp</a:t>
            </a:r>
            <a:r>
              <a:rPr lang="en-US" sz="2200" b="1" i="1" dirty="0">
                <a:solidFill>
                  <a:srgbClr val="FFFFFF"/>
                </a:solidFill>
                <a:latin typeface="VNI-Times" pitchFamily="2" charset="0"/>
              </a:rPr>
              <a:t> NST </a:t>
            </a:r>
            <a:r>
              <a:rPr lang="en-US" sz="2200" b="1" i="1" dirty="0" err="1">
                <a:solidFill>
                  <a:srgbClr val="FFFFFF"/>
                </a:solidFill>
                <a:latin typeface="VNI-Times" pitchFamily="2" charset="0"/>
              </a:rPr>
              <a:t>giôùi</a:t>
            </a:r>
            <a:r>
              <a:rPr lang="en-US" sz="2200" b="1" i="1" dirty="0">
                <a:solidFill>
                  <a:srgbClr val="FFFFFF"/>
                </a:solidFill>
                <a:latin typeface="VNI-Times" pitchFamily="2" charset="0"/>
              </a:rPr>
              <a:t> </a:t>
            </a:r>
            <a:r>
              <a:rPr lang="en-US" sz="2200" b="1" i="1" dirty="0" err="1">
                <a:solidFill>
                  <a:srgbClr val="FFFFFF"/>
                </a:solidFill>
                <a:latin typeface="VNI-Times" pitchFamily="2" charset="0"/>
              </a:rPr>
              <a:t>tính</a:t>
            </a:r>
            <a:r>
              <a:rPr lang="en-US" sz="2200" b="1" i="1" dirty="0">
                <a:solidFill>
                  <a:srgbClr val="FFFFFF"/>
                </a:solidFill>
                <a:latin typeface="VNI-Times" pitchFamily="2" charset="0"/>
              </a:rPr>
              <a:t>:</a:t>
            </a:r>
          </a:p>
          <a:p>
            <a:pPr eaLnBrk="1" hangingPunct="1">
              <a:defRPr/>
            </a:pPr>
            <a:r>
              <a:rPr lang="en-US" sz="2200" b="1" i="1" dirty="0">
                <a:solidFill>
                  <a:srgbClr val="FFFFFF"/>
                </a:solidFill>
                <a:latin typeface="VNI-Times" pitchFamily="2" charset="0"/>
              </a:rPr>
              <a:t> - </a:t>
            </a:r>
            <a:r>
              <a:rPr lang="en-US" sz="2200" b="1" i="1" u="sng" dirty="0">
                <a:solidFill>
                  <a:srgbClr val="FFFFFF"/>
                </a:solidFill>
                <a:latin typeface="VNI-Times" pitchFamily="2" charset="0"/>
              </a:rPr>
              <a:t>Con </a:t>
            </a:r>
            <a:r>
              <a:rPr lang="en-US" sz="2200" b="1" i="1" u="sng" dirty="0" err="1">
                <a:solidFill>
                  <a:srgbClr val="FFFFFF"/>
                </a:solidFill>
                <a:latin typeface="VNI-Times" pitchFamily="2" charset="0"/>
              </a:rPr>
              <a:t>ñöïc</a:t>
            </a:r>
            <a:r>
              <a:rPr lang="en-US" sz="2200" b="1" i="1" u="sng" dirty="0">
                <a:solidFill>
                  <a:srgbClr val="FFFFFF"/>
                </a:solidFill>
                <a:latin typeface="VNI-Times" pitchFamily="2" charset="0"/>
              </a:rPr>
              <a:t>:</a:t>
            </a:r>
            <a:r>
              <a:rPr lang="en-US" sz="2200" b="1" dirty="0">
                <a:solidFill>
                  <a:srgbClr val="FFFFFF"/>
                </a:solidFill>
                <a:latin typeface="VNI-Times" pitchFamily="2" charset="0"/>
              </a:rPr>
              <a:t> 1 </a:t>
            </a:r>
            <a:r>
              <a:rPr lang="en-US" sz="2200" b="1" dirty="0" err="1">
                <a:solidFill>
                  <a:srgbClr val="FFFFFF"/>
                </a:solidFill>
                <a:latin typeface="VNI-Times" pitchFamily="2" charset="0"/>
              </a:rPr>
              <a:t>chieác</a:t>
            </a:r>
            <a:r>
              <a:rPr lang="en-US" sz="2200" b="1" dirty="0">
                <a:solidFill>
                  <a:srgbClr val="FFFFFF"/>
                </a:solidFill>
                <a:latin typeface="VNI-Times" pitchFamily="2" charset="0"/>
              </a:rPr>
              <a:t> </a:t>
            </a:r>
            <a:r>
              <a:rPr lang="en-US" sz="2200" b="1" dirty="0" err="1">
                <a:solidFill>
                  <a:srgbClr val="FFFFFF"/>
                </a:solidFill>
                <a:latin typeface="VNI-Times" pitchFamily="2" charset="0"/>
              </a:rPr>
              <a:t>hình</a:t>
            </a:r>
            <a:r>
              <a:rPr lang="en-US" sz="2200" b="1" dirty="0">
                <a:solidFill>
                  <a:srgbClr val="FFFFFF"/>
                </a:solidFill>
                <a:latin typeface="VNI-Times" pitchFamily="2" charset="0"/>
              </a:rPr>
              <a:t> </a:t>
            </a:r>
            <a:r>
              <a:rPr lang="en-US" sz="2200" b="1" dirty="0" err="1">
                <a:solidFill>
                  <a:srgbClr val="FFFFFF"/>
                </a:solidFill>
                <a:latin typeface="VNI-Times" pitchFamily="2" charset="0"/>
              </a:rPr>
              <a:t>que</a:t>
            </a:r>
            <a:r>
              <a:rPr lang="en-US" sz="2200" b="1" dirty="0">
                <a:solidFill>
                  <a:srgbClr val="FFFFFF"/>
                </a:solidFill>
                <a:latin typeface="VNI-Times" pitchFamily="2" charset="0"/>
              </a:rPr>
              <a:t>, 1 </a:t>
            </a:r>
            <a:r>
              <a:rPr lang="en-US" sz="2200" b="1" dirty="0" err="1">
                <a:solidFill>
                  <a:srgbClr val="FFFFFF"/>
                </a:solidFill>
                <a:latin typeface="VNI-Times" pitchFamily="2" charset="0"/>
              </a:rPr>
              <a:t>chieác</a:t>
            </a:r>
            <a:r>
              <a:rPr lang="en-US" sz="2200" b="1" dirty="0">
                <a:solidFill>
                  <a:srgbClr val="FFFFFF"/>
                </a:solidFill>
                <a:latin typeface="VNI-Times" pitchFamily="2" charset="0"/>
              </a:rPr>
              <a:t> </a:t>
            </a:r>
            <a:r>
              <a:rPr lang="en-US" sz="2200" b="1" dirty="0" err="1">
                <a:solidFill>
                  <a:srgbClr val="FFFFFF"/>
                </a:solidFill>
                <a:latin typeface="VNI-Times" pitchFamily="2" charset="0"/>
              </a:rPr>
              <a:t>hình</a:t>
            </a:r>
            <a:r>
              <a:rPr lang="en-US" sz="2200" b="1" dirty="0">
                <a:solidFill>
                  <a:srgbClr val="FFFFFF"/>
                </a:solidFill>
                <a:latin typeface="VNI-Times" pitchFamily="2" charset="0"/>
              </a:rPr>
              <a:t> </a:t>
            </a:r>
            <a:r>
              <a:rPr lang="en-US" sz="2200" b="1" dirty="0" err="1">
                <a:solidFill>
                  <a:srgbClr val="FFFFFF"/>
                </a:solidFill>
                <a:latin typeface="VNI-Times" pitchFamily="2" charset="0"/>
              </a:rPr>
              <a:t>moùc</a:t>
            </a:r>
            <a:r>
              <a:rPr lang="en-US" sz="2200" b="1" dirty="0">
                <a:solidFill>
                  <a:srgbClr val="FFFFFF"/>
                </a:solidFill>
                <a:latin typeface="VNI-Times" pitchFamily="2" charset="0"/>
              </a:rPr>
              <a:t>.</a:t>
            </a:r>
          </a:p>
          <a:p>
            <a:pPr eaLnBrk="1" hangingPunct="1">
              <a:defRPr/>
            </a:pPr>
            <a:r>
              <a:rPr lang="en-US" sz="2200" b="1" i="1" dirty="0">
                <a:solidFill>
                  <a:srgbClr val="FFFFFF"/>
                </a:solidFill>
                <a:latin typeface="VNI-Times" pitchFamily="2" charset="0"/>
              </a:rPr>
              <a:t> - </a:t>
            </a:r>
            <a:r>
              <a:rPr lang="en-US" sz="2200" b="1" i="1" u="sng" dirty="0">
                <a:solidFill>
                  <a:srgbClr val="FFFFFF"/>
                </a:solidFill>
                <a:latin typeface="VNI-Times" pitchFamily="2" charset="0"/>
              </a:rPr>
              <a:t>Con </a:t>
            </a:r>
            <a:r>
              <a:rPr lang="en-US" sz="2200" b="1" i="1" u="sng" dirty="0" err="1">
                <a:solidFill>
                  <a:srgbClr val="FFFFFF"/>
                </a:solidFill>
                <a:latin typeface="VNI-Times" pitchFamily="2" charset="0"/>
              </a:rPr>
              <a:t>caùi</a:t>
            </a:r>
            <a:r>
              <a:rPr lang="en-US" sz="2200" b="1" i="1" u="sng" dirty="0">
                <a:solidFill>
                  <a:srgbClr val="FFFFFF"/>
                </a:solidFill>
                <a:latin typeface="VNI-Times" pitchFamily="2" charset="0"/>
              </a:rPr>
              <a:t>:</a:t>
            </a:r>
            <a:r>
              <a:rPr lang="en-US" sz="2200" b="1" dirty="0">
                <a:solidFill>
                  <a:srgbClr val="FFFFFF"/>
                </a:solidFill>
                <a:latin typeface="VNI-Times" pitchFamily="2" charset="0"/>
              </a:rPr>
              <a:t> 1 </a:t>
            </a:r>
            <a:r>
              <a:rPr lang="en-US" sz="2200" b="1" dirty="0" err="1">
                <a:solidFill>
                  <a:srgbClr val="FFFFFF"/>
                </a:solidFill>
                <a:latin typeface="VNI-Times" pitchFamily="2" charset="0"/>
              </a:rPr>
              <a:t>caëp</a:t>
            </a:r>
            <a:r>
              <a:rPr lang="en-US" sz="2200" b="1" dirty="0">
                <a:solidFill>
                  <a:srgbClr val="FFFFFF"/>
                </a:solidFill>
                <a:latin typeface="VNI-Times" pitchFamily="2" charset="0"/>
              </a:rPr>
              <a:t> </a:t>
            </a:r>
            <a:r>
              <a:rPr lang="en-US" sz="2200" b="1" dirty="0" err="1">
                <a:solidFill>
                  <a:srgbClr val="FFFFFF"/>
                </a:solidFill>
                <a:latin typeface="VNI-Times" pitchFamily="2" charset="0"/>
              </a:rPr>
              <a:t>hình</a:t>
            </a:r>
            <a:r>
              <a:rPr lang="en-US" sz="2200" b="1" dirty="0">
                <a:solidFill>
                  <a:srgbClr val="FFFFFF"/>
                </a:solidFill>
                <a:latin typeface="VNI-Times" pitchFamily="2" charset="0"/>
              </a:rPr>
              <a:t> </a:t>
            </a:r>
            <a:r>
              <a:rPr lang="en-US" sz="2200" b="1" dirty="0" err="1">
                <a:solidFill>
                  <a:srgbClr val="FFFFFF"/>
                </a:solidFill>
                <a:latin typeface="VNI-Times" pitchFamily="2" charset="0"/>
              </a:rPr>
              <a:t>que.</a:t>
            </a:r>
            <a:endParaRPr lang="en-US" sz="2200" b="1" dirty="0">
              <a:solidFill>
                <a:srgbClr val="FFFFFF"/>
              </a:solidFill>
              <a:latin typeface="VNI-Times" pitchFamily="2" charset="0"/>
            </a:endParaRPr>
          </a:p>
        </p:txBody>
      </p:sp>
      <p:sp>
        <p:nvSpPr>
          <p:cNvPr id="38924" name="Oval 12">
            <a:extLst>
              <a:ext uri="{FF2B5EF4-FFF2-40B4-BE49-F238E27FC236}">
                <a16:creationId xmlns:a16="http://schemas.microsoft.com/office/drawing/2014/main" id="{56EA39E8-4347-B85D-F8AE-377497DB9C7B}"/>
              </a:ext>
            </a:extLst>
          </p:cNvPr>
          <p:cNvSpPr>
            <a:spLocks noChangeArrowheads="1"/>
          </p:cNvSpPr>
          <p:nvPr/>
        </p:nvSpPr>
        <p:spPr bwMode="auto">
          <a:xfrm>
            <a:off x="8518525" y="4576763"/>
            <a:ext cx="627063" cy="42545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400">
              <a:solidFill>
                <a:srgbClr val="CC3300"/>
              </a:solidFill>
              <a:latin typeface="Times New Roman" panose="02020603050405020304" pitchFamily="18" charset="0"/>
            </a:endParaRPr>
          </a:p>
        </p:txBody>
      </p:sp>
      <p:sp>
        <p:nvSpPr>
          <p:cNvPr id="38931" name="Oval 19">
            <a:extLst>
              <a:ext uri="{FF2B5EF4-FFF2-40B4-BE49-F238E27FC236}">
                <a16:creationId xmlns:a16="http://schemas.microsoft.com/office/drawing/2014/main" id="{B2145775-86EC-57A2-9A8A-FF9DA8C06991}"/>
              </a:ext>
            </a:extLst>
          </p:cNvPr>
          <p:cNvSpPr>
            <a:spLocks noChangeArrowheads="1"/>
          </p:cNvSpPr>
          <p:nvPr/>
        </p:nvSpPr>
        <p:spPr bwMode="auto">
          <a:xfrm>
            <a:off x="8740775" y="2420938"/>
            <a:ext cx="627063" cy="398462"/>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38921"/>
                                        </p:tgtEl>
                                        <p:attrNameLst>
                                          <p:attrName>style.visibility</p:attrName>
                                        </p:attrNameLst>
                                      </p:cBhvr>
                                      <p:to>
                                        <p:strVal val="visible"/>
                                      </p:to>
                                    </p:set>
                                    <p:animEffect transition="in" filter="fade">
                                      <p:cBhvr>
                                        <p:cTn id="7" dur="200"/>
                                        <p:tgtEl>
                                          <p:spTgt spid="38921"/>
                                        </p:tgtEl>
                                      </p:cBhvr>
                                    </p:animEffect>
                                    <p:anim calcmode="lin" valueType="num">
                                      <p:cBhvr>
                                        <p:cTn id="8" dur="800" fill="hold"/>
                                        <p:tgtEl>
                                          <p:spTgt spid="38921"/>
                                        </p:tgtEl>
                                        <p:attrNameLst>
                                          <p:attrName>ppt_x</p:attrName>
                                        </p:attrNameLst>
                                      </p:cBhvr>
                                      <p:tavLst>
                                        <p:tav tm="0">
                                          <p:val>
                                            <p:strVal val="#ppt_x"/>
                                          </p:val>
                                        </p:tav>
                                        <p:tav tm="100000">
                                          <p:val>
                                            <p:strVal val="#ppt_x"/>
                                          </p:val>
                                        </p:tav>
                                      </p:tavLst>
                                    </p:anim>
                                    <p:anim calcmode="lin" valueType="num">
                                      <p:cBhvr>
                                        <p:cTn id="9" dur="800" fill="hold"/>
                                        <p:tgtEl>
                                          <p:spTgt spid="38921"/>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389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389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2000"/>
                            </p:stCondLst>
                            <p:childTnLst>
                              <p:par>
                                <p:cTn id="13" presetID="2" presetClass="entr" presetSubtype="4" fill="hold" grpId="0" nodeType="afterEffect">
                                  <p:stCondLst>
                                    <p:cond delay="0"/>
                                  </p:stCondLst>
                                  <p:childTnLst>
                                    <p:set>
                                      <p:cBhvr>
                                        <p:cTn id="14" dur="1" fill="hold">
                                          <p:stCondLst>
                                            <p:cond delay="0"/>
                                          </p:stCondLst>
                                        </p:cTn>
                                        <p:tgtEl>
                                          <p:spTgt spid="38918"/>
                                        </p:tgtEl>
                                        <p:attrNameLst>
                                          <p:attrName>style.visibility</p:attrName>
                                        </p:attrNameLst>
                                      </p:cBhvr>
                                      <p:to>
                                        <p:strVal val="visible"/>
                                      </p:to>
                                    </p:set>
                                    <p:anim calcmode="lin" valueType="num">
                                      <p:cBhvr additive="base">
                                        <p:cTn id="15" dur="500" fill="hold"/>
                                        <p:tgtEl>
                                          <p:spTgt spid="38918"/>
                                        </p:tgtEl>
                                        <p:attrNameLst>
                                          <p:attrName>ppt_x</p:attrName>
                                        </p:attrNameLst>
                                      </p:cBhvr>
                                      <p:tavLst>
                                        <p:tav tm="0">
                                          <p:val>
                                            <p:strVal val="#ppt_x"/>
                                          </p:val>
                                        </p:tav>
                                        <p:tav tm="100000">
                                          <p:val>
                                            <p:strVal val="#ppt_x"/>
                                          </p:val>
                                        </p:tav>
                                      </p:tavLst>
                                    </p:anim>
                                    <p:anim calcmode="lin" valueType="num">
                                      <p:cBhvr additive="base">
                                        <p:cTn id="16" dur="500" fill="hold"/>
                                        <p:tgtEl>
                                          <p:spTgt spid="3891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8923"/>
                                        </p:tgtEl>
                                        <p:attrNameLst>
                                          <p:attrName>style.visibility</p:attrName>
                                        </p:attrNameLst>
                                      </p:cBhvr>
                                      <p:to>
                                        <p:strVal val="visible"/>
                                      </p:to>
                                    </p:set>
                                    <p:animEffect transition="in" filter="barn(inVertical)">
                                      <p:cBhvr>
                                        <p:cTn id="21" dur="500"/>
                                        <p:tgtEl>
                                          <p:spTgt spid="38923"/>
                                        </p:tgtEl>
                                      </p:cBhvr>
                                    </p:animEffect>
                                  </p:childTnLst>
                                </p:cTn>
                              </p:par>
                            </p:childTnLst>
                          </p:cTn>
                        </p:par>
                        <p:par>
                          <p:cTn id="22" fill="hold" nodeType="afterGroup">
                            <p:stCondLst>
                              <p:cond delay="500"/>
                            </p:stCondLst>
                            <p:childTnLst>
                              <p:par>
                                <p:cTn id="23" presetID="20" presetClass="entr" presetSubtype="0" fill="hold" nodeType="afterEffect">
                                  <p:stCondLst>
                                    <p:cond delay="0"/>
                                  </p:stCondLst>
                                  <p:childTnLst>
                                    <p:set>
                                      <p:cBhvr>
                                        <p:cTn id="24" dur="1" fill="hold">
                                          <p:stCondLst>
                                            <p:cond delay="0"/>
                                          </p:stCondLst>
                                        </p:cTn>
                                        <p:tgtEl>
                                          <p:spTgt spid="38924"/>
                                        </p:tgtEl>
                                        <p:attrNameLst>
                                          <p:attrName>style.visibility</p:attrName>
                                        </p:attrNameLst>
                                      </p:cBhvr>
                                      <p:to>
                                        <p:strVal val="visible"/>
                                      </p:to>
                                    </p:set>
                                    <p:animEffect transition="in" filter="wedge">
                                      <p:cBhvr>
                                        <p:cTn id="25" dur="2000"/>
                                        <p:tgtEl>
                                          <p:spTgt spid="38924"/>
                                        </p:tgtEl>
                                      </p:cBhvr>
                                    </p:animEffect>
                                  </p:childTnLst>
                                </p:cTn>
                              </p:par>
                            </p:childTnLst>
                          </p:cTn>
                        </p:par>
                        <p:par>
                          <p:cTn id="26" fill="hold" nodeType="afterGroup">
                            <p:stCondLst>
                              <p:cond delay="2500"/>
                            </p:stCondLst>
                            <p:childTnLst>
                              <p:par>
                                <p:cTn id="27" presetID="20" presetClass="entr" presetSubtype="0" fill="hold" grpId="0" nodeType="afterEffect">
                                  <p:stCondLst>
                                    <p:cond delay="0"/>
                                  </p:stCondLst>
                                  <p:childTnLst>
                                    <p:set>
                                      <p:cBhvr>
                                        <p:cTn id="28" dur="1" fill="hold">
                                          <p:stCondLst>
                                            <p:cond delay="0"/>
                                          </p:stCondLst>
                                        </p:cTn>
                                        <p:tgtEl>
                                          <p:spTgt spid="38931"/>
                                        </p:tgtEl>
                                        <p:attrNameLst>
                                          <p:attrName>style.visibility</p:attrName>
                                        </p:attrNameLst>
                                      </p:cBhvr>
                                      <p:to>
                                        <p:strVal val="visible"/>
                                      </p:to>
                                    </p:set>
                                    <p:animEffect transition="in" filter="wedge">
                                      <p:cBhvr>
                                        <p:cTn id="29" dur="2000"/>
                                        <p:tgtEl>
                                          <p:spTgt spid="38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P spid="38923" grpId="0" animBg="1"/>
      <p:bldP spid="389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val 9">
            <a:extLst>
              <a:ext uri="{FF2B5EF4-FFF2-40B4-BE49-F238E27FC236}">
                <a16:creationId xmlns:a16="http://schemas.microsoft.com/office/drawing/2014/main" id="{37557B20-FD85-9EED-96B5-CB8DA87BA804}"/>
              </a:ext>
            </a:extLst>
          </p:cNvPr>
          <p:cNvSpPr>
            <a:spLocks noChangeArrowheads="1"/>
          </p:cNvSpPr>
          <p:nvPr/>
        </p:nvSpPr>
        <p:spPr bwMode="auto">
          <a:xfrm>
            <a:off x="2895600" y="2509838"/>
            <a:ext cx="117475" cy="109537"/>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solidFill>
                <a:srgbClr val="000000"/>
              </a:solidFill>
              <a:latin typeface="Times New Roman" panose="02020603050405020304" pitchFamily="18" charset="0"/>
            </a:endParaRPr>
          </a:p>
        </p:txBody>
      </p:sp>
      <p:sp>
        <p:nvSpPr>
          <p:cNvPr id="52227" name="Oval 10">
            <a:extLst>
              <a:ext uri="{FF2B5EF4-FFF2-40B4-BE49-F238E27FC236}">
                <a16:creationId xmlns:a16="http://schemas.microsoft.com/office/drawing/2014/main" id="{E714DE88-6BA5-9414-3E1E-82448FBFB323}"/>
              </a:ext>
            </a:extLst>
          </p:cNvPr>
          <p:cNvSpPr>
            <a:spLocks noChangeArrowheads="1"/>
          </p:cNvSpPr>
          <p:nvPr/>
        </p:nvSpPr>
        <p:spPr bwMode="auto">
          <a:xfrm>
            <a:off x="3103563" y="2511425"/>
            <a:ext cx="117475" cy="109538"/>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solidFill>
                <a:srgbClr val="000000"/>
              </a:solidFill>
              <a:latin typeface="Times New Roman" panose="02020603050405020304" pitchFamily="18" charset="0"/>
            </a:endParaRPr>
          </a:p>
        </p:txBody>
      </p:sp>
      <p:grpSp>
        <p:nvGrpSpPr>
          <p:cNvPr id="52228" name="Group 35">
            <a:extLst>
              <a:ext uri="{FF2B5EF4-FFF2-40B4-BE49-F238E27FC236}">
                <a16:creationId xmlns:a16="http://schemas.microsoft.com/office/drawing/2014/main" id="{ACC400D0-0F29-69B7-E201-74CC57708EB8}"/>
              </a:ext>
            </a:extLst>
          </p:cNvPr>
          <p:cNvGrpSpPr>
            <a:grpSpLocks/>
          </p:cNvGrpSpPr>
          <p:nvPr/>
        </p:nvGrpSpPr>
        <p:grpSpPr bwMode="auto">
          <a:xfrm>
            <a:off x="1909763" y="257175"/>
            <a:ext cx="3933825" cy="2895600"/>
            <a:chOff x="341" y="816"/>
            <a:chExt cx="2478" cy="1824"/>
          </a:xfrm>
        </p:grpSpPr>
        <p:sp>
          <p:nvSpPr>
            <p:cNvPr id="52237" name="Oval 2">
              <a:extLst>
                <a:ext uri="{FF2B5EF4-FFF2-40B4-BE49-F238E27FC236}">
                  <a16:creationId xmlns:a16="http://schemas.microsoft.com/office/drawing/2014/main" id="{7E653972-F092-24FC-2A34-B209906C2EE0}"/>
                </a:ext>
              </a:extLst>
            </p:cNvPr>
            <p:cNvSpPr>
              <a:spLocks noChangeArrowheads="1"/>
            </p:cNvSpPr>
            <p:nvPr/>
          </p:nvSpPr>
          <p:spPr bwMode="auto">
            <a:xfrm>
              <a:off x="341" y="1162"/>
              <a:ext cx="1187" cy="1179"/>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solidFill>
                  <a:srgbClr val="000000"/>
                </a:solidFill>
                <a:latin typeface="Times New Roman" panose="02020603050405020304" pitchFamily="18" charset="0"/>
              </a:endParaRPr>
            </a:p>
          </p:txBody>
        </p:sp>
        <p:sp>
          <p:nvSpPr>
            <p:cNvPr id="52238" name="Freeform 3">
              <a:extLst>
                <a:ext uri="{FF2B5EF4-FFF2-40B4-BE49-F238E27FC236}">
                  <a16:creationId xmlns:a16="http://schemas.microsoft.com/office/drawing/2014/main" id="{41730BB3-B123-7ABA-C108-56FD6375CCDC}"/>
                </a:ext>
              </a:extLst>
            </p:cNvPr>
            <p:cNvSpPr>
              <a:spLocks/>
            </p:cNvSpPr>
            <p:nvPr/>
          </p:nvSpPr>
          <p:spPr bwMode="auto">
            <a:xfrm>
              <a:off x="531" y="1539"/>
              <a:ext cx="255" cy="560"/>
            </a:xfrm>
            <a:custGeom>
              <a:avLst/>
              <a:gdLst>
                <a:gd name="T0" fmla="*/ 1 w 484"/>
                <a:gd name="T1" fmla="*/ 1 h 1061"/>
                <a:gd name="T2" fmla="*/ 1 w 484"/>
                <a:gd name="T3" fmla="*/ 1 h 1061"/>
                <a:gd name="T4" fmla="*/ 1 w 484"/>
                <a:gd name="T5" fmla="*/ 1 h 1061"/>
                <a:gd name="T6" fmla="*/ 1 w 484"/>
                <a:gd name="T7" fmla="*/ 1 h 1061"/>
                <a:gd name="T8" fmla="*/ 1 w 484"/>
                <a:gd name="T9" fmla="*/ 1 h 1061"/>
                <a:gd name="T10" fmla="*/ 1 w 484"/>
                <a:gd name="T11" fmla="*/ 1 h 1061"/>
                <a:gd name="T12" fmla="*/ 1 w 484"/>
                <a:gd name="T13" fmla="*/ 1 h 1061"/>
                <a:gd name="T14" fmla="*/ 1 w 484"/>
                <a:gd name="T15" fmla="*/ 1 h 10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4" h="1061">
                  <a:moveTo>
                    <a:pt x="217" y="73"/>
                  </a:moveTo>
                  <a:cubicBezTo>
                    <a:pt x="277" y="146"/>
                    <a:pt x="484" y="315"/>
                    <a:pt x="470" y="466"/>
                  </a:cubicBezTo>
                  <a:cubicBezTo>
                    <a:pt x="456" y="617"/>
                    <a:pt x="200" y="901"/>
                    <a:pt x="130" y="981"/>
                  </a:cubicBezTo>
                  <a:cubicBezTo>
                    <a:pt x="60" y="1061"/>
                    <a:pt x="0" y="1029"/>
                    <a:pt x="51" y="946"/>
                  </a:cubicBezTo>
                  <a:cubicBezTo>
                    <a:pt x="102" y="863"/>
                    <a:pt x="428" y="620"/>
                    <a:pt x="435" y="483"/>
                  </a:cubicBezTo>
                  <a:cubicBezTo>
                    <a:pt x="442" y="346"/>
                    <a:pt x="149" y="201"/>
                    <a:pt x="95" y="125"/>
                  </a:cubicBezTo>
                  <a:cubicBezTo>
                    <a:pt x="41" y="49"/>
                    <a:pt x="90" y="38"/>
                    <a:pt x="112" y="29"/>
                  </a:cubicBezTo>
                  <a:cubicBezTo>
                    <a:pt x="134" y="20"/>
                    <a:pt x="157" y="0"/>
                    <a:pt x="217" y="73"/>
                  </a:cubicBez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9" name="Freeform 4">
              <a:extLst>
                <a:ext uri="{FF2B5EF4-FFF2-40B4-BE49-F238E27FC236}">
                  <a16:creationId xmlns:a16="http://schemas.microsoft.com/office/drawing/2014/main" id="{533F429F-D14B-4F52-5799-FFF0DAC8C0A8}"/>
                </a:ext>
              </a:extLst>
            </p:cNvPr>
            <p:cNvSpPr>
              <a:spLocks/>
            </p:cNvSpPr>
            <p:nvPr/>
          </p:nvSpPr>
          <p:spPr bwMode="auto">
            <a:xfrm>
              <a:off x="432" y="1584"/>
              <a:ext cx="217" cy="477"/>
            </a:xfrm>
            <a:custGeom>
              <a:avLst/>
              <a:gdLst>
                <a:gd name="T0" fmla="*/ 0 w 484"/>
                <a:gd name="T1" fmla="*/ 0 h 1061"/>
                <a:gd name="T2" fmla="*/ 0 w 484"/>
                <a:gd name="T3" fmla="*/ 0 h 1061"/>
                <a:gd name="T4" fmla="*/ 0 w 484"/>
                <a:gd name="T5" fmla="*/ 0 h 1061"/>
                <a:gd name="T6" fmla="*/ 0 w 484"/>
                <a:gd name="T7" fmla="*/ 0 h 1061"/>
                <a:gd name="T8" fmla="*/ 0 w 484"/>
                <a:gd name="T9" fmla="*/ 0 h 1061"/>
                <a:gd name="T10" fmla="*/ 0 w 484"/>
                <a:gd name="T11" fmla="*/ 0 h 1061"/>
                <a:gd name="T12" fmla="*/ 0 w 484"/>
                <a:gd name="T13" fmla="*/ 0 h 1061"/>
                <a:gd name="T14" fmla="*/ 0 w 484"/>
                <a:gd name="T15" fmla="*/ 0 h 10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4" h="1061">
                  <a:moveTo>
                    <a:pt x="217" y="73"/>
                  </a:moveTo>
                  <a:cubicBezTo>
                    <a:pt x="277" y="146"/>
                    <a:pt x="484" y="315"/>
                    <a:pt x="470" y="466"/>
                  </a:cubicBezTo>
                  <a:cubicBezTo>
                    <a:pt x="456" y="617"/>
                    <a:pt x="200" y="901"/>
                    <a:pt x="130" y="981"/>
                  </a:cubicBezTo>
                  <a:cubicBezTo>
                    <a:pt x="60" y="1061"/>
                    <a:pt x="0" y="1029"/>
                    <a:pt x="51" y="946"/>
                  </a:cubicBezTo>
                  <a:cubicBezTo>
                    <a:pt x="102" y="863"/>
                    <a:pt x="428" y="620"/>
                    <a:pt x="435" y="483"/>
                  </a:cubicBezTo>
                  <a:cubicBezTo>
                    <a:pt x="442" y="346"/>
                    <a:pt x="149" y="201"/>
                    <a:pt x="95" y="125"/>
                  </a:cubicBezTo>
                  <a:cubicBezTo>
                    <a:pt x="41" y="49"/>
                    <a:pt x="90" y="38"/>
                    <a:pt x="112" y="29"/>
                  </a:cubicBezTo>
                  <a:cubicBezTo>
                    <a:pt x="134" y="20"/>
                    <a:pt x="157" y="0"/>
                    <a:pt x="217" y="73"/>
                  </a:cubicBez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0" name="Freeform 5">
              <a:extLst>
                <a:ext uri="{FF2B5EF4-FFF2-40B4-BE49-F238E27FC236}">
                  <a16:creationId xmlns:a16="http://schemas.microsoft.com/office/drawing/2014/main" id="{C637DCB6-5A6D-275A-2645-5902013BB7B5}"/>
                </a:ext>
              </a:extLst>
            </p:cNvPr>
            <p:cNvSpPr>
              <a:spLocks/>
            </p:cNvSpPr>
            <p:nvPr/>
          </p:nvSpPr>
          <p:spPr bwMode="auto">
            <a:xfrm flipH="1">
              <a:off x="1044" y="1536"/>
              <a:ext cx="297" cy="620"/>
            </a:xfrm>
            <a:custGeom>
              <a:avLst/>
              <a:gdLst>
                <a:gd name="T0" fmla="*/ 1 w 484"/>
                <a:gd name="T1" fmla="*/ 1 h 1061"/>
                <a:gd name="T2" fmla="*/ 1 w 484"/>
                <a:gd name="T3" fmla="*/ 1 h 1061"/>
                <a:gd name="T4" fmla="*/ 1 w 484"/>
                <a:gd name="T5" fmla="*/ 1 h 1061"/>
                <a:gd name="T6" fmla="*/ 1 w 484"/>
                <a:gd name="T7" fmla="*/ 1 h 1061"/>
                <a:gd name="T8" fmla="*/ 1 w 484"/>
                <a:gd name="T9" fmla="*/ 1 h 1061"/>
                <a:gd name="T10" fmla="*/ 1 w 484"/>
                <a:gd name="T11" fmla="*/ 1 h 1061"/>
                <a:gd name="T12" fmla="*/ 1 w 484"/>
                <a:gd name="T13" fmla="*/ 1 h 1061"/>
                <a:gd name="T14" fmla="*/ 1 w 484"/>
                <a:gd name="T15" fmla="*/ 1 h 10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4" h="1061">
                  <a:moveTo>
                    <a:pt x="217" y="73"/>
                  </a:moveTo>
                  <a:cubicBezTo>
                    <a:pt x="277" y="146"/>
                    <a:pt x="484" y="315"/>
                    <a:pt x="470" y="466"/>
                  </a:cubicBezTo>
                  <a:cubicBezTo>
                    <a:pt x="456" y="617"/>
                    <a:pt x="200" y="901"/>
                    <a:pt x="130" y="981"/>
                  </a:cubicBezTo>
                  <a:cubicBezTo>
                    <a:pt x="60" y="1061"/>
                    <a:pt x="0" y="1029"/>
                    <a:pt x="51" y="946"/>
                  </a:cubicBezTo>
                  <a:cubicBezTo>
                    <a:pt x="102" y="863"/>
                    <a:pt x="428" y="620"/>
                    <a:pt x="435" y="483"/>
                  </a:cubicBezTo>
                  <a:cubicBezTo>
                    <a:pt x="442" y="346"/>
                    <a:pt x="149" y="201"/>
                    <a:pt x="95" y="125"/>
                  </a:cubicBezTo>
                  <a:cubicBezTo>
                    <a:pt x="41" y="49"/>
                    <a:pt x="90" y="38"/>
                    <a:pt x="112" y="29"/>
                  </a:cubicBezTo>
                  <a:cubicBezTo>
                    <a:pt x="134" y="20"/>
                    <a:pt x="157" y="0"/>
                    <a:pt x="217" y="73"/>
                  </a:cubicBez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1" name="Freeform 6">
              <a:extLst>
                <a:ext uri="{FF2B5EF4-FFF2-40B4-BE49-F238E27FC236}">
                  <a16:creationId xmlns:a16="http://schemas.microsoft.com/office/drawing/2014/main" id="{BE1F2E54-3618-97E4-EB57-AEFB2ACE38BE}"/>
                </a:ext>
              </a:extLst>
            </p:cNvPr>
            <p:cNvSpPr>
              <a:spLocks/>
            </p:cNvSpPr>
            <p:nvPr/>
          </p:nvSpPr>
          <p:spPr bwMode="auto">
            <a:xfrm flipH="1">
              <a:off x="1200" y="1632"/>
              <a:ext cx="182" cy="440"/>
            </a:xfrm>
            <a:custGeom>
              <a:avLst/>
              <a:gdLst>
                <a:gd name="T0" fmla="*/ 0 w 484"/>
                <a:gd name="T1" fmla="*/ 0 h 1061"/>
                <a:gd name="T2" fmla="*/ 0 w 484"/>
                <a:gd name="T3" fmla="*/ 0 h 1061"/>
                <a:gd name="T4" fmla="*/ 0 w 484"/>
                <a:gd name="T5" fmla="*/ 0 h 1061"/>
                <a:gd name="T6" fmla="*/ 0 w 484"/>
                <a:gd name="T7" fmla="*/ 0 h 1061"/>
                <a:gd name="T8" fmla="*/ 0 w 484"/>
                <a:gd name="T9" fmla="*/ 0 h 1061"/>
                <a:gd name="T10" fmla="*/ 0 w 484"/>
                <a:gd name="T11" fmla="*/ 0 h 1061"/>
                <a:gd name="T12" fmla="*/ 0 w 484"/>
                <a:gd name="T13" fmla="*/ 0 h 1061"/>
                <a:gd name="T14" fmla="*/ 0 w 484"/>
                <a:gd name="T15" fmla="*/ 0 h 10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4" h="1061">
                  <a:moveTo>
                    <a:pt x="217" y="73"/>
                  </a:moveTo>
                  <a:cubicBezTo>
                    <a:pt x="277" y="146"/>
                    <a:pt x="484" y="315"/>
                    <a:pt x="470" y="466"/>
                  </a:cubicBezTo>
                  <a:cubicBezTo>
                    <a:pt x="456" y="617"/>
                    <a:pt x="200" y="901"/>
                    <a:pt x="130" y="981"/>
                  </a:cubicBezTo>
                  <a:cubicBezTo>
                    <a:pt x="60" y="1061"/>
                    <a:pt x="0" y="1029"/>
                    <a:pt x="51" y="946"/>
                  </a:cubicBezTo>
                  <a:cubicBezTo>
                    <a:pt x="102" y="863"/>
                    <a:pt x="428" y="620"/>
                    <a:pt x="435" y="483"/>
                  </a:cubicBezTo>
                  <a:cubicBezTo>
                    <a:pt x="442" y="346"/>
                    <a:pt x="149" y="201"/>
                    <a:pt x="95" y="125"/>
                  </a:cubicBezTo>
                  <a:cubicBezTo>
                    <a:pt x="41" y="49"/>
                    <a:pt x="90" y="38"/>
                    <a:pt x="112" y="29"/>
                  </a:cubicBezTo>
                  <a:cubicBezTo>
                    <a:pt x="134" y="20"/>
                    <a:pt x="157" y="0"/>
                    <a:pt x="217" y="73"/>
                  </a:cubicBez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2" name="Freeform 7">
              <a:extLst>
                <a:ext uri="{FF2B5EF4-FFF2-40B4-BE49-F238E27FC236}">
                  <a16:creationId xmlns:a16="http://schemas.microsoft.com/office/drawing/2014/main" id="{9EA08DE8-C193-E1A3-604B-4370582FC6B7}"/>
                </a:ext>
              </a:extLst>
            </p:cNvPr>
            <p:cNvSpPr>
              <a:spLocks/>
            </p:cNvSpPr>
            <p:nvPr/>
          </p:nvSpPr>
          <p:spPr bwMode="auto">
            <a:xfrm>
              <a:off x="851" y="1212"/>
              <a:ext cx="91" cy="334"/>
            </a:xfrm>
            <a:custGeom>
              <a:avLst/>
              <a:gdLst>
                <a:gd name="T0" fmla="*/ 1 w 173"/>
                <a:gd name="T1" fmla="*/ 1 h 634"/>
                <a:gd name="T2" fmla="*/ 1 w 173"/>
                <a:gd name="T3" fmla="*/ 1 h 634"/>
                <a:gd name="T4" fmla="*/ 1 w 173"/>
                <a:gd name="T5" fmla="*/ 1 h 634"/>
                <a:gd name="T6" fmla="*/ 1 w 173"/>
                <a:gd name="T7" fmla="*/ 1 h 634"/>
                <a:gd name="T8" fmla="*/ 1 w 173"/>
                <a:gd name="T9" fmla="*/ 1 h 634"/>
                <a:gd name="T10" fmla="*/ 1 w 173"/>
                <a:gd name="T11" fmla="*/ 1 h 6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3" h="634">
                  <a:moveTo>
                    <a:pt x="23" y="55"/>
                  </a:moveTo>
                  <a:cubicBezTo>
                    <a:pt x="0" y="85"/>
                    <a:pt x="5" y="166"/>
                    <a:pt x="14" y="256"/>
                  </a:cubicBezTo>
                  <a:cubicBezTo>
                    <a:pt x="23" y="346"/>
                    <a:pt x="56" y="558"/>
                    <a:pt x="75" y="596"/>
                  </a:cubicBezTo>
                  <a:cubicBezTo>
                    <a:pt x="94" y="634"/>
                    <a:pt x="115" y="570"/>
                    <a:pt x="128" y="483"/>
                  </a:cubicBezTo>
                  <a:cubicBezTo>
                    <a:pt x="141" y="396"/>
                    <a:pt x="173" y="146"/>
                    <a:pt x="154" y="73"/>
                  </a:cubicBezTo>
                  <a:cubicBezTo>
                    <a:pt x="135" y="0"/>
                    <a:pt x="46" y="25"/>
                    <a:pt x="23" y="55"/>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3" name="Freeform 8">
              <a:extLst>
                <a:ext uri="{FF2B5EF4-FFF2-40B4-BE49-F238E27FC236}">
                  <a16:creationId xmlns:a16="http://schemas.microsoft.com/office/drawing/2014/main" id="{CB0C8D98-7E15-7AEF-4206-B1AF9698B9D5}"/>
                </a:ext>
              </a:extLst>
            </p:cNvPr>
            <p:cNvSpPr>
              <a:spLocks/>
            </p:cNvSpPr>
            <p:nvPr/>
          </p:nvSpPr>
          <p:spPr bwMode="auto">
            <a:xfrm>
              <a:off x="990" y="1203"/>
              <a:ext cx="91" cy="334"/>
            </a:xfrm>
            <a:custGeom>
              <a:avLst/>
              <a:gdLst>
                <a:gd name="T0" fmla="*/ 1 w 173"/>
                <a:gd name="T1" fmla="*/ 1 h 634"/>
                <a:gd name="T2" fmla="*/ 1 w 173"/>
                <a:gd name="T3" fmla="*/ 1 h 634"/>
                <a:gd name="T4" fmla="*/ 1 w 173"/>
                <a:gd name="T5" fmla="*/ 1 h 634"/>
                <a:gd name="T6" fmla="*/ 1 w 173"/>
                <a:gd name="T7" fmla="*/ 1 h 634"/>
                <a:gd name="T8" fmla="*/ 1 w 173"/>
                <a:gd name="T9" fmla="*/ 1 h 634"/>
                <a:gd name="T10" fmla="*/ 1 w 173"/>
                <a:gd name="T11" fmla="*/ 1 h 6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3" h="634">
                  <a:moveTo>
                    <a:pt x="23" y="55"/>
                  </a:moveTo>
                  <a:cubicBezTo>
                    <a:pt x="0" y="85"/>
                    <a:pt x="5" y="166"/>
                    <a:pt x="14" y="256"/>
                  </a:cubicBezTo>
                  <a:cubicBezTo>
                    <a:pt x="23" y="346"/>
                    <a:pt x="56" y="558"/>
                    <a:pt x="75" y="596"/>
                  </a:cubicBezTo>
                  <a:cubicBezTo>
                    <a:pt x="94" y="634"/>
                    <a:pt x="115" y="570"/>
                    <a:pt x="128" y="483"/>
                  </a:cubicBezTo>
                  <a:cubicBezTo>
                    <a:pt x="141" y="396"/>
                    <a:pt x="173" y="146"/>
                    <a:pt x="154" y="73"/>
                  </a:cubicBezTo>
                  <a:cubicBezTo>
                    <a:pt x="135" y="0"/>
                    <a:pt x="46" y="25"/>
                    <a:pt x="23" y="55"/>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4" name="Oval 11">
              <a:extLst>
                <a:ext uri="{FF2B5EF4-FFF2-40B4-BE49-F238E27FC236}">
                  <a16:creationId xmlns:a16="http://schemas.microsoft.com/office/drawing/2014/main" id="{1E172A42-6FF0-0279-7390-0F6D6F379B7A}"/>
                </a:ext>
              </a:extLst>
            </p:cNvPr>
            <p:cNvSpPr>
              <a:spLocks noChangeArrowheads="1"/>
            </p:cNvSpPr>
            <p:nvPr/>
          </p:nvSpPr>
          <p:spPr bwMode="auto">
            <a:xfrm>
              <a:off x="1632" y="1188"/>
              <a:ext cx="1187" cy="1179"/>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solidFill>
                  <a:srgbClr val="000000"/>
                </a:solidFill>
                <a:latin typeface="Times New Roman" panose="02020603050405020304" pitchFamily="18" charset="0"/>
              </a:endParaRPr>
            </a:p>
          </p:txBody>
        </p:sp>
        <p:sp>
          <p:nvSpPr>
            <p:cNvPr id="52245" name="Freeform 12">
              <a:extLst>
                <a:ext uri="{FF2B5EF4-FFF2-40B4-BE49-F238E27FC236}">
                  <a16:creationId xmlns:a16="http://schemas.microsoft.com/office/drawing/2014/main" id="{F2B03BBB-8AB2-3AF8-FCDB-392C4BB8E1F5}"/>
                </a:ext>
              </a:extLst>
            </p:cNvPr>
            <p:cNvSpPr>
              <a:spLocks/>
            </p:cNvSpPr>
            <p:nvPr/>
          </p:nvSpPr>
          <p:spPr bwMode="auto">
            <a:xfrm>
              <a:off x="1851" y="1527"/>
              <a:ext cx="255" cy="560"/>
            </a:xfrm>
            <a:custGeom>
              <a:avLst/>
              <a:gdLst>
                <a:gd name="T0" fmla="*/ 1 w 484"/>
                <a:gd name="T1" fmla="*/ 1 h 1061"/>
                <a:gd name="T2" fmla="*/ 1 w 484"/>
                <a:gd name="T3" fmla="*/ 1 h 1061"/>
                <a:gd name="T4" fmla="*/ 1 w 484"/>
                <a:gd name="T5" fmla="*/ 1 h 1061"/>
                <a:gd name="T6" fmla="*/ 1 w 484"/>
                <a:gd name="T7" fmla="*/ 1 h 1061"/>
                <a:gd name="T8" fmla="*/ 1 w 484"/>
                <a:gd name="T9" fmla="*/ 1 h 1061"/>
                <a:gd name="T10" fmla="*/ 1 w 484"/>
                <a:gd name="T11" fmla="*/ 1 h 1061"/>
                <a:gd name="T12" fmla="*/ 1 w 484"/>
                <a:gd name="T13" fmla="*/ 1 h 1061"/>
                <a:gd name="T14" fmla="*/ 1 w 484"/>
                <a:gd name="T15" fmla="*/ 1 h 10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4" h="1061">
                  <a:moveTo>
                    <a:pt x="217" y="73"/>
                  </a:moveTo>
                  <a:cubicBezTo>
                    <a:pt x="277" y="146"/>
                    <a:pt x="484" y="315"/>
                    <a:pt x="470" y="466"/>
                  </a:cubicBezTo>
                  <a:cubicBezTo>
                    <a:pt x="456" y="617"/>
                    <a:pt x="200" y="901"/>
                    <a:pt x="130" y="981"/>
                  </a:cubicBezTo>
                  <a:cubicBezTo>
                    <a:pt x="60" y="1061"/>
                    <a:pt x="0" y="1029"/>
                    <a:pt x="51" y="946"/>
                  </a:cubicBezTo>
                  <a:cubicBezTo>
                    <a:pt x="102" y="863"/>
                    <a:pt x="428" y="620"/>
                    <a:pt x="435" y="483"/>
                  </a:cubicBezTo>
                  <a:cubicBezTo>
                    <a:pt x="442" y="346"/>
                    <a:pt x="149" y="201"/>
                    <a:pt x="95" y="125"/>
                  </a:cubicBezTo>
                  <a:cubicBezTo>
                    <a:pt x="41" y="49"/>
                    <a:pt x="90" y="38"/>
                    <a:pt x="112" y="29"/>
                  </a:cubicBezTo>
                  <a:cubicBezTo>
                    <a:pt x="134" y="20"/>
                    <a:pt x="157" y="0"/>
                    <a:pt x="217" y="73"/>
                  </a:cubicBez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6" name="Freeform 13">
              <a:extLst>
                <a:ext uri="{FF2B5EF4-FFF2-40B4-BE49-F238E27FC236}">
                  <a16:creationId xmlns:a16="http://schemas.microsoft.com/office/drawing/2014/main" id="{7670B33E-B9C1-1AAC-E49F-154870DDD300}"/>
                </a:ext>
              </a:extLst>
            </p:cNvPr>
            <p:cNvSpPr>
              <a:spLocks/>
            </p:cNvSpPr>
            <p:nvPr/>
          </p:nvSpPr>
          <p:spPr bwMode="auto">
            <a:xfrm>
              <a:off x="1766" y="1589"/>
              <a:ext cx="217" cy="477"/>
            </a:xfrm>
            <a:custGeom>
              <a:avLst/>
              <a:gdLst>
                <a:gd name="T0" fmla="*/ 0 w 484"/>
                <a:gd name="T1" fmla="*/ 0 h 1061"/>
                <a:gd name="T2" fmla="*/ 0 w 484"/>
                <a:gd name="T3" fmla="*/ 0 h 1061"/>
                <a:gd name="T4" fmla="*/ 0 w 484"/>
                <a:gd name="T5" fmla="*/ 0 h 1061"/>
                <a:gd name="T6" fmla="*/ 0 w 484"/>
                <a:gd name="T7" fmla="*/ 0 h 1061"/>
                <a:gd name="T8" fmla="*/ 0 w 484"/>
                <a:gd name="T9" fmla="*/ 0 h 1061"/>
                <a:gd name="T10" fmla="*/ 0 w 484"/>
                <a:gd name="T11" fmla="*/ 0 h 1061"/>
                <a:gd name="T12" fmla="*/ 0 w 484"/>
                <a:gd name="T13" fmla="*/ 0 h 1061"/>
                <a:gd name="T14" fmla="*/ 0 w 484"/>
                <a:gd name="T15" fmla="*/ 0 h 10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4" h="1061">
                  <a:moveTo>
                    <a:pt x="217" y="73"/>
                  </a:moveTo>
                  <a:cubicBezTo>
                    <a:pt x="277" y="146"/>
                    <a:pt x="484" y="315"/>
                    <a:pt x="470" y="466"/>
                  </a:cubicBezTo>
                  <a:cubicBezTo>
                    <a:pt x="456" y="617"/>
                    <a:pt x="200" y="901"/>
                    <a:pt x="130" y="981"/>
                  </a:cubicBezTo>
                  <a:cubicBezTo>
                    <a:pt x="60" y="1061"/>
                    <a:pt x="0" y="1029"/>
                    <a:pt x="51" y="946"/>
                  </a:cubicBezTo>
                  <a:cubicBezTo>
                    <a:pt x="102" y="863"/>
                    <a:pt x="428" y="620"/>
                    <a:pt x="435" y="483"/>
                  </a:cubicBezTo>
                  <a:cubicBezTo>
                    <a:pt x="442" y="346"/>
                    <a:pt x="149" y="201"/>
                    <a:pt x="95" y="125"/>
                  </a:cubicBezTo>
                  <a:cubicBezTo>
                    <a:pt x="41" y="49"/>
                    <a:pt x="90" y="38"/>
                    <a:pt x="112" y="29"/>
                  </a:cubicBezTo>
                  <a:cubicBezTo>
                    <a:pt x="134" y="20"/>
                    <a:pt x="157" y="0"/>
                    <a:pt x="217" y="73"/>
                  </a:cubicBez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7" name="Freeform 14">
              <a:extLst>
                <a:ext uri="{FF2B5EF4-FFF2-40B4-BE49-F238E27FC236}">
                  <a16:creationId xmlns:a16="http://schemas.microsoft.com/office/drawing/2014/main" id="{DCCF4E7C-C108-52A1-9E34-1BC61ECD7AF3}"/>
                </a:ext>
              </a:extLst>
            </p:cNvPr>
            <p:cNvSpPr>
              <a:spLocks/>
            </p:cNvSpPr>
            <p:nvPr/>
          </p:nvSpPr>
          <p:spPr bwMode="auto">
            <a:xfrm flipH="1">
              <a:off x="2351" y="1525"/>
              <a:ext cx="297" cy="620"/>
            </a:xfrm>
            <a:custGeom>
              <a:avLst/>
              <a:gdLst>
                <a:gd name="T0" fmla="*/ 1 w 484"/>
                <a:gd name="T1" fmla="*/ 1 h 1061"/>
                <a:gd name="T2" fmla="*/ 1 w 484"/>
                <a:gd name="T3" fmla="*/ 1 h 1061"/>
                <a:gd name="T4" fmla="*/ 1 w 484"/>
                <a:gd name="T5" fmla="*/ 1 h 1061"/>
                <a:gd name="T6" fmla="*/ 1 w 484"/>
                <a:gd name="T7" fmla="*/ 1 h 1061"/>
                <a:gd name="T8" fmla="*/ 1 w 484"/>
                <a:gd name="T9" fmla="*/ 1 h 1061"/>
                <a:gd name="T10" fmla="*/ 1 w 484"/>
                <a:gd name="T11" fmla="*/ 1 h 1061"/>
                <a:gd name="T12" fmla="*/ 1 w 484"/>
                <a:gd name="T13" fmla="*/ 1 h 1061"/>
                <a:gd name="T14" fmla="*/ 1 w 484"/>
                <a:gd name="T15" fmla="*/ 1 h 10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4" h="1061">
                  <a:moveTo>
                    <a:pt x="217" y="73"/>
                  </a:moveTo>
                  <a:cubicBezTo>
                    <a:pt x="277" y="146"/>
                    <a:pt x="484" y="315"/>
                    <a:pt x="470" y="466"/>
                  </a:cubicBezTo>
                  <a:cubicBezTo>
                    <a:pt x="456" y="617"/>
                    <a:pt x="200" y="901"/>
                    <a:pt x="130" y="981"/>
                  </a:cubicBezTo>
                  <a:cubicBezTo>
                    <a:pt x="60" y="1061"/>
                    <a:pt x="0" y="1029"/>
                    <a:pt x="51" y="946"/>
                  </a:cubicBezTo>
                  <a:cubicBezTo>
                    <a:pt x="102" y="863"/>
                    <a:pt x="428" y="620"/>
                    <a:pt x="435" y="483"/>
                  </a:cubicBezTo>
                  <a:cubicBezTo>
                    <a:pt x="442" y="346"/>
                    <a:pt x="149" y="201"/>
                    <a:pt x="95" y="125"/>
                  </a:cubicBezTo>
                  <a:cubicBezTo>
                    <a:pt x="41" y="49"/>
                    <a:pt x="90" y="38"/>
                    <a:pt x="112" y="29"/>
                  </a:cubicBezTo>
                  <a:cubicBezTo>
                    <a:pt x="134" y="20"/>
                    <a:pt x="157" y="0"/>
                    <a:pt x="217" y="73"/>
                  </a:cubicBez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8" name="Freeform 15">
              <a:extLst>
                <a:ext uri="{FF2B5EF4-FFF2-40B4-BE49-F238E27FC236}">
                  <a16:creationId xmlns:a16="http://schemas.microsoft.com/office/drawing/2014/main" id="{19964E52-3F4A-BF86-11F5-08D256365F80}"/>
                </a:ext>
              </a:extLst>
            </p:cNvPr>
            <p:cNvSpPr>
              <a:spLocks/>
            </p:cNvSpPr>
            <p:nvPr/>
          </p:nvSpPr>
          <p:spPr bwMode="auto">
            <a:xfrm flipH="1">
              <a:off x="2507" y="1612"/>
              <a:ext cx="182" cy="440"/>
            </a:xfrm>
            <a:custGeom>
              <a:avLst/>
              <a:gdLst>
                <a:gd name="T0" fmla="*/ 0 w 484"/>
                <a:gd name="T1" fmla="*/ 0 h 1061"/>
                <a:gd name="T2" fmla="*/ 0 w 484"/>
                <a:gd name="T3" fmla="*/ 0 h 1061"/>
                <a:gd name="T4" fmla="*/ 0 w 484"/>
                <a:gd name="T5" fmla="*/ 0 h 1061"/>
                <a:gd name="T6" fmla="*/ 0 w 484"/>
                <a:gd name="T7" fmla="*/ 0 h 1061"/>
                <a:gd name="T8" fmla="*/ 0 w 484"/>
                <a:gd name="T9" fmla="*/ 0 h 1061"/>
                <a:gd name="T10" fmla="*/ 0 w 484"/>
                <a:gd name="T11" fmla="*/ 0 h 1061"/>
                <a:gd name="T12" fmla="*/ 0 w 484"/>
                <a:gd name="T13" fmla="*/ 0 h 1061"/>
                <a:gd name="T14" fmla="*/ 0 w 484"/>
                <a:gd name="T15" fmla="*/ 0 h 10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4" h="1061">
                  <a:moveTo>
                    <a:pt x="217" y="73"/>
                  </a:moveTo>
                  <a:cubicBezTo>
                    <a:pt x="277" y="146"/>
                    <a:pt x="484" y="315"/>
                    <a:pt x="470" y="466"/>
                  </a:cubicBezTo>
                  <a:cubicBezTo>
                    <a:pt x="456" y="617"/>
                    <a:pt x="200" y="901"/>
                    <a:pt x="130" y="981"/>
                  </a:cubicBezTo>
                  <a:cubicBezTo>
                    <a:pt x="60" y="1061"/>
                    <a:pt x="0" y="1029"/>
                    <a:pt x="51" y="946"/>
                  </a:cubicBezTo>
                  <a:cubicBezTo>
                    <a:pt x="102" y="863"/>
                    <a:pt x="428" y="620"/>
                    <a:pt x="435" y="483"/>
                  </a:cubicBezTo>
                  <a:cubicBezTo>
                    <a:pt x="442" y="346"/>
                    <a:pt x="149" y="201"/>
                    <a:pt x="95" y="125"/>
                  </a:cubicBezTo>
                  <a:cubicBezTo>
                    <a:pt x="41" y="49"/>
                    <a:pt x="90" y="38"/>
                    <a:pt x="112" y="29"/>
                  </a:cubicBezTo>
                  <a:cubicBezTo>
                    <a:pt x="134" y="20"/>
                    <a:pt x="157" y="0"/>
                    <a:pt x="217" y="73"/>
                  </a:cubicBez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9" name="Freeform 16">
              <a:extLst>
                <a:ext uri="{FF2B5EF4-FFF2-40B4-BE49-F238E27FC236}">
                  <a16:creationId xmlns:a16="http://schemas.microsoft.com/office/drawing/2014/main" id="{86E80079-225C-ECED-A54A-35682C97C835}"/>
                </a:ext>
              </a:extLst>
            </p:cNvPr>
            <p:cNvSpPr>
              <a:spLocks/>
            </p:cNvSpPr>
            <p:nvPr/>
          </p:nvSpPr>
          <p:spPr bwMode="auto">
            <a:xfrm>
              <a:off x="2159" y="1203"/>
              <a:ext cx="91" cy="334"/>
            </a:xfrm>
            <a:custGeom>
              <a:avLst/>
              <a:gdLst>
                <a:gd name="T0" fmla="*/ 1 w 173"/>
                <a:gd name="T1" fmla="*/ 1 h 634"/>
                <a:gd name="T2" fmla="*/ 1 w 173"/>
                <a:gd name="T3" fmla="*/ 1 h 634"/>
                <a:gd name="T4" fmla="*/ 1 w 173"/>
                <a:gd name="T5" fmla="*/ 1 h 634"/>
                <a:gd name="T6" fmla="*/ 1 w 173"/>
                <a:gd name="T7" fmla="*/ 1 h 634"/>
                <a:gd name="T8" fmla="*/ 1 w 173"/>
                <a:gd name="T9" fmla="*/ 1 h 634"/>
                <a:gd name="T10" fmla="*/ 1 w 173"/>
                <a:gd name="T11" fmla="*/ 1 h 6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3" h="634">
                  <a:moveTo>
                    <a:pt x="23" y="55"/>
                  </a:moveTo>
                  <a:cubicBezTo>
                    <a:pt x="0" y="85"/>
                    <a:pt x="5" y="166"/>
                    <a:pt x="14" y="256"/>
                  </a:cubicBezTo>
                  <a:cubicBezTo>
                    <a:pt x="23" y="346"/>
                    <a:pt x="56" y="558"/>
                    <a:pt x="75" y="596"/>
                  </a:cubicBezTo>
                  <a:cubicBezTo>
                    <a:pt x="94" y="634"/>
                    <a:pt x="115" y="570"/>
                    <a:pt x="128" y="483"/>
                  </a:cubicBezTo>
                  <a:cubicBezTo>
                    <a:pt x="141" y="396"/>
                    <a:pt x="173" y="146"/>
                    <a:pt x="154" y="73"/>
                  </a:cubicBezTo>
                  <a:cubicBezTo>
                    <a:pt x="135" y="0"/>
                    <a:pt x="46" y="25"/>
                    <a:pt x="23" y="55"/>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50" name="Oval 17">
              <a:extLst>
                <a:ext uri="{FF2B5EF4-FFF2-40B4-BE49-F238E27FC236}">
                  <a16:creationId xmlns:a16="http://schemas.microsoft.com/office/drawing/2014/main" id="{14002294-317C-5F7E-EE10-37C0A7B54619}"/>
                </a:ext>
              </a:extLst>
            </p:cNvPr>
            <p:cNvSpPr>
              <a:spLocks noChangeArrowheads="1"/>
            </p:cNvSpPr>
            <p:nvPr/>
          </p:nvSpPr>
          <p:spPr bwMode="auto">
            <a:xfrm>
              <a:off x="2146" y="1581"/>
              <a:ext cx="74" cy="69"/>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solidFill>
                  <a:srgbClr val="000000"/>
                </a:solidFill>
                <a:latin typeface="Times New Roman" panose="02020603050405020304" pitchFamily="18" charset="0"/>
              </a:endParaRPr>
            </a:p>
          </p:txBody>
        </p:sp>
        <p:sp>
          <p:nvSpPr>
            <p:cNvPr id="52251" name="Oval 18">
              <a:extLst>
                <a:ext uri="{FF2B5EF4-FFF2-40B4-BE49-F238E27FC236}">
                  <a16:creationId xmlns:a16="http://schemas.microsoft.com/office/drawing/2014/main" id="{9201C258-CE76-0D60-51FA-C8CC388BE204}"/>
                </a:ext>
              </a:extLst>
            </p:cNvPr>
            <p:cNvSpPr>
              <a:spLocks noChangeArrowheads="1"/>
            </p:cNvSpPr>
            <p:nvPr/>
          </p:nvSpPr>
          <p:spPr bwMode="auto">
            <a:xfrm>
              <a:off x="2295" y="1591"/>
              <a:ext cx="80" cy="6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solidFill>
                  <a:srgbClr val="000000"/>
                </a:solidFill>
                <a:latin typeface="Times New Roman" panose="02020603050405020304" pitchFamily="18" charset="0"/>
              </a:endParaRPr>
            </a:p>
          </p:txBody>
        </p:sp>
        <p:sp>
          <p:nvSpPr>
            <p:cNvPr id="52252" name="Freeform 19">
              <a:extLst>
                <a:ext uri="{FF2B5EF4-FFF2-40B4-BE49-F238E27FC236}">
                  <a16:creationId xmlns:a16="http://schemas.microsoft.com/office/drawing/2014/main" id="{D63F0BB4-0D68-C147-0D2B-7E31D57F2696}"/>
                </a:ext>
              </a:extLst>
            </p:cNvPr>
            <p:cNvSpPr>
              <a:spLocks/>
            </p:cNvSpPr>
            <p:nvPr/>
          </p:nvSpPr>
          <p:spPr bwMode="auto">
            <a:xfrm>
              <a:off x="2294" y="1205"/>
              <a:ext cx="161" cy="317"/>
            </a:xfrm>
            <a:custGeom>
              <a:avLst/>
              <a:gdLst>
                <a:gd name="T0" fmla="*/ 1 w 305"/>
                <a:gd name="T1" fmla="*/ 1 h 601"/>
                <a:gd name="T2" fmla="*/ 1 w 305"/>
                <a:gd name="T3" fmla="*/ 1 h 601"/>
                <a:gd name="T4" fmla="*/ 1 w 305"/>
                <a:gd name="T5" fmla="*/ 1 h 601"/>
                <a:gd name="T6" fmla="*/ 1 w 305"/>
                <a:gd name="T7" fmla="*/ 1 h 601"/>
                <a:gd name="T8" fmla="*/ 1 w 305"/>
                <a:gd name="T9" fmla="*/ 1 h 601"/>
                <a:gd name="T10" fmla="*/ 1 w 305"/>
                <a:gd name="T11" fmla="*/ 1 h 601"/>
                <a:gd name="T12" fmla="*/ 1 w 305"/>
                <a:gd name="T13" fmla="*/ 1 h 601"/>
                <a:gd name="T14" fmla="*/ 1 w 305"/>
                <a:gd name="T15" fmla="*/ 1 h 6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 h="601">
                  <a:moveTo>
                    <a:pt x="62" y="62"/>
                  </a:moveTo>
                  <a:cubicBezTo>
                    <a:pt x="42" y="72"/>
                    <a:pt x="2" y="48"/>
                    <a:pt x="1" y="132"/>
                  </a:cubicBezTo>
                  <a:cubicBezTo>
                    <a:pt x="0" y="216"/>
                    <a:pt x="7" y="537"/>
                    <a:pt x="53" y="569"/>
                  </a:cubicBezTo>
                  <a:cubicBezTo>
                    <a:pt x="99" y="601"/>
                    <a:pt x="255" y="368"/>
                    <a:pt x="280" y="324"/>
                  </a:cubicBezTo>
                  <a:cubicBezTo>
                    <a:pt x="305" y="280"/>
                    <a:pt x="234" y="278"/>
                    <a:pt x="202" y="307"/>
                  </a:cubicBezTo>
                  <a:cubicBezTo>
                    <a:pt x="170" y="336"/>
                    <a:pt x="101" y="538"/>
                    <a:pt x="88" y="499"/>
                  </a:cubicBezTo>
                  <a:cubicBezTo>
                    <a:pt x="75" y="460"/>
                    <a:pt x="127" y="142"/>
                    <a:pt x="123" y="71"/>
                  </a:cubicBezTo>
                  <a:cubicBezTo>
                    <a:pt x="119" y="0"/>
                    <a:pt x="82" y="52"/>
                    <a:pt x="62" y="62"/>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53" name="WordArt 20" descr="Paper bag">
              <a:extLst>
                <a:ext uri="{FF2B5EF4-FFF2-40B4-BE49-F238E27FC236}">
                  <a16:creationId xmlns:a16="http://schemas.microsoft.com/office/drawing/2014/main" id="{2DFEB2B8-F2C8-30F9-B7F4-AF8AA38DBE6B}"/>
                </a:ext>
              </a:extLst>
            </p:cNvPr>
            <p:cNvSpPr>
              <a:spLocks noChangeArrowheads="1" noChangeShapeType="1" noTextEdit="1"/>
            </p:cNvSpPr>
            <p:nvPr/>
          </p:nvSpPr>
          <p:spPr bwMode="auto">
            <a:xfrm>
              <a:off x="694" y="1304"/>
              <a:ext cx="94" cy="141"/>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blipFill dpi="0" rotWithShape="0">
                    <a:blip r:embed="rId3"/>
                    <a:srcRect/>
                    <a:tile tx="0" ty="0" sx="100000" sy="100000" flip="none" algn="tl"/>
                  </a:blipFill>
                  <a:latin typeface="VNI-Times" pitchFamily="2" charset="0"/>
                </a:rPr>
                <a:t>X</a:t>
              </a:r>
            </a:p>
          </p:txBody>
        </p:sp>
        <p:sp>
          <p:nvSpPr>
            <p:cNvPr id="52254" name="WordArt 21" descr="Paper bag">
              <a:extLst>
                <a:ext uri="{FF2B5EF4-FFF2-40B4-BE49-F238E27FC236}">
                  <a16:creationId xmlns:a16="http://schemas.microsoft.com/office/drawing/2014/main" id="{240F19AF-BA42-3A8B-229C-F2FFBE21C5DA}"/>
                </a:ext>
              </a:extLst>
            </p:cNvPr>
            <p:cNvSpPr>
              <a:spLocks noChangeArrowheads="1" noChangeShapeType="1" noTextEdit="1"/>
            </p:cNvSpPr>
            <p:nvPr/>
          </p:nvSpPr>
          <p:spPr bwMode="auto">
            <a:xfrm>
              <a:off x="1112" y="1295"/>
              <a:ext cx="94" cy="141"/>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blipFill dpi="0" rotWithShape="0">
                    <a:blip r:embed="rId3"/>
                    <a:srcRect/>
                    <a:tile tx="0" ty="0" sx="100000" sy="100000" flip="none" algn="tl"/>
                  </a:blipFill>
                  <a:latin typeface="VNI-Times" pitchFamily="2" charset="0"/>
                </a:rPr>
                <a:t>X</a:t>
              </a:r>
            </a:p>
          </p:txBody>
        </p:sp>
        <p:sp>
          <p:nvSpPr>
            <p:cNvPr id="52255" name="WordArt 22" descr="Paper bag">
              <a:extLst>
                <a:ext uri="{FF2B5EF4-FFF2-40B4-BE49-F238E27FC236}">
                  <a16:creationId xmlns:a16="http://schemas.microsoft.com/office/drawing/2014/main" id="{D2876E65-700F-5779-9CF5-98C01971C328}"/>
                </a:ext>
              </a:extLst>
            </p:cNvPr>
            <p:cNvSpPr>
              <a:spLocks noChangeArrowheads="1" noChangeShapeType="1" noTextEdit="1"/>
            </p:cNvSpPr>
            <p:nvPr/>
          </p:nvSpPr>
          <p:spPr bwMode="auto">
            <a:xfrm>
              <a:off x="1993" y="1295"/>
              <a:ext cx="94" cy="141"/>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blipFill dpi="0" rotWithShape="0">
                    <a:blip r:embed="rId3"/>
                    <a:srcRect/>
                    <a:tile tx="0" ty="0" sx="100000" sy="100000" flip="none" algn="tl"/>
                  </a:blipFill>
                  <a:latin typeface="VNI-Times" pitchFamily="2" charset="0"/>
                </a:rPr>
                <a:t>X</a:t>
              </a:r>
            </a:p>
          </p:txBody>
        </p:sp>
        <p:sp>
          <p:nvSpPr>
            <p:cNvPr id="52256" name="WordArt 23" descr="Paper bag">
              <a:extLst>
                <a:ext uri="{FF2B5EF4-FFF2-40B4-BE49-F238E27FC236}">
                  <a16:creationId xmlns:a16="http://schemas.microsoft.com/office/drawing/2014/main" id="{9FF5130B-E350-C241-3520-546DE51A8F77}"/>
                </a:ext>
              </a:extLst>
            </p:cNvPr>
            <p:cNvSpPr>
              <a:spLocks noChangeArrowheads="1" noChangeShapeType="1" noTextEdit="1"/>
            </p:cNvSpPr>
            <p:nvPr/>
          </p:nvSpPr>
          <p:spPr bwMode="auto">
            <a:xfrm>
              <a:off x="2455" y="1287"/>
              <a:ext cx="94" cy="141"/>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blipFill dpi="0" rotWithShape="0">
                    <a:blip r:embed="rId3"/>
                    <a:srcRect/>
                    <a:tile tx="0" ty="0" sx="100000" sy="100000" flip="none" algn="tl"/>
                  </a:blipFill>
                  <a:latin typeface="VNI-Times" pitchFamily="2" charset="0"/>
                </a:rPr>
                <a:t>Y</a:t>
              </a:r>
            </a:p>
          </p:txBody>
        </p:sp>
        <p:sp>
          <p:nvSpPr>
            <p:cNvPr id="52257" name="Text Box 25">
              <a:extLst>
                <a:ext uri="{FF2B5EF4-FFF2-40B4-BE49-F238E27FC236}">
                  <a16:creationId xmlns:a16="http://schemas.microsoft.com/office/drawing/2014/main" id="{1F9B0475-0DF8-5732-172F-6A8D80C2436D}"/>
                </a:ext>
              </a:extLst>
            </p:cNvPr>
            <p:cNvSpPr txBox="1">
              <a:spLocks noChangeArrowheads="1"/>
            </p:cNvSpPr>
            <p:nvPr/>
          </p:nvSpPr>
          <p:spPr bwMode="auto">
            <a:xfrm>
              <a:off x="762" y="816"/>
              <a:ext cx="200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solidFill>
                    <a:srgbClr val="000000"/>
                  </a:solidFill>
                  <a:latin typeface="VNI-Times" pitchFamily="2" charset="0"/>
                </a:rPr>
                <a:t>Ruồi giấm </a:t>
              </a:r>
              <a:r>
                <a:rPr lang="en-US" altLang="en-US" sz="2400" b="1">
                  <a:solidFill>
                    <a:srgbClr val="000000"/>
                  </a:solidFill>
                  <a:latin typeface="VNI-Times" pitchFamily="2" charset="0"/>
                </a:rPr>
                <a:t>2n = 8</a:t>
              </a:r>
              <a:r>
                <a:rPr lang="vi-VN" altLang="en-US" sz="2400" b="1">
                  <a:solidFill>
                    <a:srgbClr val="000000"/>
                  </a:solidFill>
                  <a:latin typeface="VNI-Times" pitchFamily="2" charset="0"/>
                </a:rPr>
                <a:t> NST</a:t>
              </a:r>
              <a:endParaRPr lang="en-US" altLang="en-US" sz="2400" b="1">
                <a:solidFill>
                  <a:srgbClr val="000000"/>
                </a:solidFill>
                <a:latin typeface="VNI-Times" pitchFamily="2" charset="0"/>
              </a:endParaRPr>
            </a:p>
          </p:txBody>
        </p:sp>
        <p:sp>
          <p:nvSpPr>
            <p:cNvPr id="52258" name="Text Box 26">
              <a:extLst>
                <a:ext uri="{FF2B5EF4-FFF2-40B4-BE49-F238E27FC236}">
                  <a16:creationId xmlns:a16="http://schemas.microsoft.com/office/drawing/2014/main" id="{0063BD7B-403A-20D2-AAF3-272E5E8E21B8}"/>
                </a:ext>
              </a:extLst>
            </p:cNvPr>
            <p:cNvSpPr txBox="1">
              <a:spLocks noChangeArrowheads="1"/>
            </p:cNvSpPr>
            <p:nvPr/>
          </p:nvSpPr>
          <p:spPr bwMode="auto">
            <a:xfrm>
              <a:off x="528" y="2352"/>
              <a:ext cx="85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00"/>
                  </a:solidFill>
                  <a:latin typeface="VNI-Times" pitchFamily="2" charset="0"/>
                </a:rPr>
                <a:t>6A+XX</a:t>
              </a:r>
            </a:p>
          </p:txBody>
        </p:sp>
        <p:sp>
          <p:nvSpPr>
            <p:cNvPr id="52259" name="Text Box 27">
              <a:extLst>
                <a:ext uri="{FF2B5EF4-FFF2-40B4-BE49-F238E27FC236}">
                  <a16:creationId xmlns:a16="http://schemas.microsoft.com/office/drawing/2014/main" id="{F920C0AD-7027-D09E-46B4-F9AC88CCE229}"/>
                </a:ext>
              </a:extLst>
            </p:cNvPr>
            <p:cNvSpPr txBox="1">
              <a:spLocks noChangeArrowheads="1"/>
            </p:cNvSpPr>
            <p:nvPr/>
          </p:nvSpPr>
          <p:spPr bwMode="auto">
            <a:xfrm>
              <a:off x="1920" y="2352"/>
              <a:ext cx="8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00"/>
                  </a:solidFill>
                  <a:latin typeface="VNI-Times" pitchFamily="2" charset="0"/>
                </a:rPr>
                <a:t>6A+XY</a:t>
              </a:r>
            </a:p>
          </p:txBody>
        </p:sp>
      </p:grpSp>
      <p:grpSp>
        <p:nvGrpSpPr>
          <p:cNvPr id="52229" name="Group 34">
            <a:extLst>
              <a:ext uri="{FF2B5EF4-FFF2-40B4-BE49-F238E27FC236}">
                <a16:creationId xmlns:a16="http://schemas.microsoft.com/office/drawing/2014/main" id="{0A2CC4F8-1F3B-E5E9-4A38-71CEF9401147}"/>
              </a:ext>
            </a:extLst>
          </p:cNvPr>
          <p:cNvGrpSpPr>
            <a:grpSpLocks/>
          </p:cNvGrpSpPr>
          <p:nvPr/>
        </p:nvGrpSpPr>
        <p:grpSpPr bwMode="auto">
          <a:xfrm>
            <a:off x="6019800" y="223838"/>
            <a:ext cx="4643438" cy="3738562"/>
            <a:chOff x="2835" y="429"/>
            <a:chExt cx="2925" cy="2355"/>
          </a:xfrm>
        </p:grpSpPr>
        <p:pic>
          <p:nvPicPr>
            <p:cNvPr id="52233" name="Picture 24" descr="NST gioi tinh">
              <a:extLst>
                <a:ext uri="{FF2B5EF4-FFF2-40B4-BE49-F238E27FC236}">
                  <a16:creationId xmlns:a16="http://schemas.microsoft.com/office/drawing/2014/main" id="{513C85CB-7319-BF69-4071-A4C4F65A8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0550" b="26099"/>
            <a:stretch>
              <a:fillRect/>
            </a:stretch>
          </p:blipFill>
          <p:spPr bwMode="auto">
            <a:xfrm>
              <a:off x="2835" y="816"/>
              <a:ext cx="2925" cy="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Text Box 28">
              <a:extLst>
                <a:ext uri="{FF2B5EF4-FFF2-40B4-BE49-F238E27FC236}">
                  <a16:creationId xmlns:a16="http://schemas.microsoft.com/office/drawing/2014/main" id="{41F3D8FD-9113-140C-6925-CCB3233633ED}"/>
                </a:ext>
              </a:extLst>
            </p:cNvPr>
            <p:cNvSpPr txBox="1">
              <a:spLocks noChangeArrowheads="1"/>
            </p:cNvSpPr>
            <p:nvPr/>
          </p:nvSpPr>
          <p:spPr bwMode="auto">
            <a:xfrm>
              <a:off x="3216" y="2496"/>
              <a:ext cx="9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00"/>
                  </a:solidFill>
                  <a:latin typeface="VNI-Times" pitchFamily="2" charset="0"/>
                </a:rPr>
                <a:t>44A+XX</a:t>
              </a:r>
            </a:p>
          </p:txBody>
        </p:sp>
        <p:sp>
          <p:nvSpPr>
            <p:cNvPr id="52235" name="Text Box 29">
              <a:extLst>
                <a:ext uri="{FF2B5EF4-FFF2-40B4-BE49-F238E27FC236}">
                  <a16:creationId xmlns:a16="http://schemas.microsoft.com/office/drawing/2014/main" id="{B865A61A-CEB8-0348-F0F7-C09D15C0996D}"/>
                </a:ext>
              </a:extLst>
            </p:cNvPr>
            <p:cNvSpPr txBox="1">
              <a:spLocks noChangeArrowheads="1"/>
            </p:cNvSpPr>
            <p:nvPr/>
          </p:nvSpPr>
          <p:spPr bwMode="auto">
            <a:xfrm>
              <a:off x="4512" y="2496"/>
              <a:ext cx="8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00"/>
                  </a:solidFill>
                  <a:latin typeface="VNI-Times" pitchFamily="2" charset="0"/>
                </a:rPr>
                <a:t>44A+XY</a:t>
              </a:r>
            </a:p>
          </p:txBody>
        </p:sp>
        <p:sp>
          <p:nvSpPr>
            <p:cNvPr id="52236" name="Text Box 30">
              <a:extLst>
                <a:ext uri="{FF2B5EF4-FFF2-40B4-BE49-F238E27FC236}">
                  <a16:creationId xmlns:a16="http://schemas.microsoft.com/office/drawing/2014/main" id="{C96528EB-3250-A976-F39B-74AF05F4548B}"/>
                </a:ext>
              </a:extLst>
            </p:cNvPr>
            <p:cNvSpPr txBox="1">
              <a:spLocks noChangeArrowheads="1"/>
            </p:cNvSpPr>
            <p:nvPr/>
          </p:nvSpPr>
          <p:spPr bwMode="auto">
            <a:xfrm>
              <a:off x="3753" y="429"/>
              <a:ext cx="19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solidFill>
                    <a:srgbClr val="000000"/>
                  </a:solidFill>
                  <a:latin typeface="VNI-Times" pitchFamily="2" charset="0"/>
                </a:rPr>
                <a:t>Người </a:t>
              </a:r>
              <a:r>
                <a:rPr lang="en-US" altLang="en-US" sz="2400" b="1">
                  <a:solidFill>
                    <a:srgbClr val="000000"/>
                  </a:solidFill>
                  <a:latin typeface="VNI-Times" pitchFamily="2" charset="0"/>
                </a:rPr>
                <a:t>2n = 46</a:t>
              </a:r>
              <a:r>
                <a:rPr lang="vi-VN" altLang="en-US" sz="2400" b="1">
                  <a:solidFill>
                    <a:srgbClr val="000000"/>
                  </a:solidFill>
                  <a:latin typeface="VNI-Times" pitchFamily="2" charset="0"/>
                </a:rPr>
                <a:t> NST</a:t>
              </a:r>
              <a:endParaRPr lang="en-US" altLang="en-US" sz="2400" b="1">
                <a:solidFill>
                  <a:srgbClr val="000000"/>
                </a:solidFill>
                <a:latin typeface="VNI-Times" pitchFamily="2" charset="0"/>
              </a:endParaRPr>
            </a:p>
          </p:txBody>
        </p:sp>
      </p:grpSp>
      <p:sp>
        <p:nvSpPr>
          <p:cNvPr id="204833" name="Text Box 33">
            <a:extLst>
              <a:ext uri="{FF2B5EF4-FFF2-40B4-BE49-F238E27FC236}">
                <a16:creationId xmlns:a16="http://schemas.microsoft.com/office/drawing/2014/main" id="{F0B0BC6C-E0F4-C6AD-CBDB-1F65404D035C}"/>
              </a:ext>
            </a:extLst>
          </p:cNvPr>
          <p:cNvSpPr txBox="1">
            <a:spLocks noChangeArrowheads="1"/>
          </p:cNvSpPr>
          <p:nvPr>
            <p:custDataLst>
              <p:tags r:id="rId1"/>
            </p:custDataLst>
          </p:nvPr>
        </p:nvSpPr>
        <p:spPr bwMode="auto">
          <a:xfrm>
            <a:off x="1752600" y="4114800"/>
            <a:ext cx="8763000" cy="2246313"/>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defRPr/>
            </a:pPr>
            <a:r>
              <a:rPr lang="vi-VN" sz="2800" dirty="0">
                <a:solidFill>
                  <a:srgbClr val="FFFFFF"/>
                </a:solidFill>
                <a:cs typeface="Times New Roman" panose="02020603050405020304" pitchFamily="18" charset="0"/>
              </a:rPr>
              <a:t>Trong tế bào lưỡng bội</a:t>
            </a:r>
            <a:r>
              <a:rPr lang="en-US" sz="2800" dirty="0">
                <a:solidFill>
                  <a:srgbClr val="FFFFFF"/>
                </a:solidFill>
                <a:cs typeface="Times New Roman" panose="02020603050405020304" pitchFamily="18" charset="0"/>
              </a:rPr>
              <a:t> (2n):</a:t>
            </a:r>
            <a:br>
              <a:rPr lang="en-US" sz="2800" dirty="0">
                <a:solidFill>
                  <a:srgbClr val="FFFFFF"/>
                </a:solidFill>
                <a:cs typeface="Times New Roman" panose="02020603050405020304" pitchFamily="18" charset="0"/>
              </a:rPr>
            </a:br>
            <a:r>
              <a:rPr lang="en-US" sz="2800" dirty="0">
                <a:solidFill>
                  <a:srgbClr val="FFFFFF"/>
                </a:solidFill>
                <a:cs typeface="Times New Roman" panose="02020603050405020304" pitchFamily="18" charset="0"/>
              </a:rPr>
              <a:t>   + </a:t>
            </a:r>
            <a:r>
              <a:rPr lang="vi-VN" sz="2800" dirty="0">
                <a:solidFill>
                  <a:srgbClr val="FFFFFF"/>
                </a:solidFill>
                <a:cs typeface="Times New Roman" panose="02020603050405020304" pitchFamily="18" charset="0"/>
              </a:rPr>
              <a:t>Có các cặp </a:t>
            </a:r>
            <a:r>
              <a:rPr lang="en-US" sz="2800" dirty="0" err="1">
                <a:solidFill>
                  <a:srgbClr val="FFFFFF"/>
                </a:solidFill>
                <a:cs typeface="Times New Roman" panose="02020603050405020304" pitchFamily="18" charset="0"/>
              </a:rPr>
              <a:t>NST</a:t>
            </a:r>
            <a:r>
              <a:rPr lang="en-US" sz="2800" dirty="0">
                <a:solidFill>
                  <a:srgbClr val="FFFFFF"/>
                </a:solidFill>
                <a:cs typeface="Times New Roman" panose="02020603050405020304" pitchFamily="18" charset="0"/>
              </a:rPr>
              <a:t> </a:t>
            </a:r>
            <a:r>
              <a:rPr lang="en-US" sz="2800" dirty="0" err="1">
                <a:solidFill>
                  <a:srgbClr val="FFFFFF"/>
                </a:solidFill>
                <a:cs typeface="Times New Roman" panose="02020603050405020304" pitchFamily="18" charset="0"/>
              </a:rPr>
              <a:t>th</a:t>
            </a:r>
            <a:r>
              <a:rPr lang="vi-VN" sz="2800" dirty="0">
                <a:solidFill>
                  <a:srgbClr val="FFFFFF"/>
                </a:solidFill>
                <a:cs typeface="Times New Roman" panose="02020603050405020304" pitchFamily="18" charset="0"/>
              </a:rPr>
              <a:t>ường</a:t>
            </a:r>
            <a:r>
              <a:rPr lang="en-US" sz="2800" dirty="0">
                <a:solidFill>
                  <a:srgbClr val="FFFFFF"/>
                </a:solidFill>
                <a:cs typeface="Times New Roman" panose="02020603050405020304" pitchFamily="18" charset="0"/>
              </a:rPr>
              <a:t> (A) </a:t>
            </a:r>
            <a:r>
              <a:rPr lang="vi-VN" sz="2800" dirty="0">
                <a:solidFill>
                  <a:srgbClr val="FFFFFF"/>
                </a:solidFill>
                <a:cs typeface="Times New Roman" panose="02020603050405020304" pitchFamily="18" charset="0"/>
              </a:rPr>
              <a:t>luôn luôn tồn tại từng cặp tương đồng</a:t>
            </a:r>
            <a:r>
              <a:rPr lang="en-US" sz="2800" dirty="0">
                <a:solidFill>
                  <a:srgbClr val="FFFFFF"/>
                </a:solidFill>
                <a:cs typeface="Times New Roman" panose="02020603050405020304" pitchFamily="18" charset="0"/>
              </a:rPr>
              <a:t>.</a:t>
            </a:r>
            <a:br>
              <a:rPr lang="en-US" sz="2800" dirty="0">
                <a:solidFill>
                  <a:srgbClr val="FFFFFF"/>
                </a:solidFill>
                <a:cs typeface="Times New Roman" panose="02020603050405020304" pitchFamily="18" charset="0"/>
              </a:rPr>
            </a:br>
            <a:r>
              <a:rPr lang="en-US" sz="2800" dirty="0">
                <a:solidFill>
                  <a:srgbClr val="FFFFFF"/>
                </a:solidFill>
                <a:cs typeface="Times New Roman" panose="02020603050405020304" pitchFamily="18" charset="0"/>
              </a:rPr>
              <a:t>   + </a:t>
            </a:r>
            <a:r>
              <a:rPr lang="vi-VN" sz="2800" dirty="0">
                <a:solidFill>
                  <a:srgbClr val="FFFFFF"/>
                </a:solidFill>
                <a:cs typeface="Times New Roman" panose="02020603050405020304" pitchFamily="18" charset="0"/>
              </a:rPr>
              <a:t>Có 1 cặp</a:t>
            </a:r>
            <a:r>
              <a:rPr lang="en-US" sz="2800" dirty="0">
                <a:solidFill>
                  <a:srgbClr val="FFFFFF"/>
                </a:solidFill>
                <a:cs typeface="Times New Roman" panose="02020603050405020304" pitchFamily="18" charset="0"/>
              </a:rPr>
              <a:t> </a:t>
            </a:r>
            <a:r>
              <a:rPr lang="en-US" sz="2800" dirty="0" err="1">
                <a:solidFill>
                  <a:srgbClr val="FFFFFF"/>
                </a:solidFill>
                <a:cs typeface="Times New Roman" panose="02020603050405020304" pitchFamily="18" charset="0"/>
              </a:rPr>
              <a:t>NST</a:t>
            </a:r>
            <a:r>
              <a:rPr lang="en-US" sz="2800" dirty="0">
                <a:solidFill>
                  <a:srgbClr val="FFFFFF"/>
                </a:solidFill>
                <a:cs typeface="Times New Roman" panose="02020603050405020304" pitchFamily="18" charset="0"/>
              </a:rPr>
              <a:t> </a:t>
            </a:r>
            <a:r>
              <a:rPr lang="vi-VN" sz="2800" dirty="0">
                <a:solidFill>
                  <a:srgbClr val="FFFFFF"/>
                </a:solidFill>
                <a:cs typeface="Times New Roman" panose="02020603050405020304" pitchFamily="18" charset="0"/>
              </a:rPr>
              <a:t>giới tính </a:t>
            </a:r>
            <a:r>
              <a:rPr lang="en-US" sz="2800" dirty="0">
                <a:solidFill>
                  <a:srgbClr val="FFFFFF"/>
                </a:solidFill>
                <a:cs typeface="Times New Roman" panose="02020603050405020304" pitchFamily="18" charset="0"/>
              </a:rPr>
              <a:t>XX</a:t>
            </a:r>
            <a:r>
              <a:rPr lang="vi-VN" sz="2800" dirty="0">
                <a:solidFill>
                  <a:srgbClr val="FFFFFF"/>
                </a:solidFill>
                <a:cs typeface="Times New Roman" panose="02020603050405020304" pitchFamily="18" charset="0"/>
              </a:rPr>
              <a:t> </a:t>
            </a:r>
            <a:r>
              <a:rPr lang="en-US" sz="2800" dirty="0">
                <a:solidFill>
                  <a:srgbClr val="FFFFFF"/>
                </a:solidFill>
                <a:cs typeface="Times New Roman" panose="02020603050405020304" pitchFamily="18" charset="0"/>
              </a:rPr>
              <a:t>(</a:t>
            </a:r>
            <a:r>
              <a:rPr lang="vi-VN" sz="2800" dirty="0">
                <a:solidFill>
                  <a:srgbClr val="FFFFFF"/>
                </a:solidFill>
                <a:cs typeface="Times New Roman" panose="02020603050405020304" pitchFamily="18" charset="0"/>
              </a:rPr>
              <a:t>tương đồng</a:t>
            </a:r>
            <a:r>
              <a:rPr lang="en-US" sz="2800" dirty="0">
                <a:solidFill>
                  <a:srgbClr val="FFFFFF"/>
                </a:solidFill>
                <a:cs typeface="Times New Roman" panose="02020603050405020304" pitchFamily="18" charset="0"/>
              </a:rPr>
              <a:t>) </a:t>
            </a:r>
            <a:r>
              <a:rPr lang="vi-VN" sz="2800" dirty="0">
                <a:solidFill>
                  <a:srgbClr val="FFFFFF"/>
                </a:solidFill>
                <a:cs typeface="Times New Roman" panose="02020603050405020304" pitchFamily="18" charset="0"/>
              </a:rPr>
              <a:t>hoặc không tương đồng </a:t>
            </a:r>
            <a:r>
              <a:rPr lang="en-US" sz="2800" dirty="0">
                <a:solidFill>
                  <a:srgbClr val="FFFFFF"/>
                </a:solidFill>
                <a:cs typeface="Times New Roman" panose="02020603050405020304" pitchFamily="18" charset="0"/>
              </a:rPr>
              <a:t>(</a:t>
            </a:r>
            <a:r>
              <a:rPr lang="en-US" sz="2800" dirty="0" err="1">
                <a:solidFill>
                  <a:srgbClr val="FFFFFF"/>
                </a:solidFill>
                <a:cs typeface="Times New Roman" panose="02020603050405020304" pitchFamily="18" charset="0"/>
              </a:rPr>
              <a:t>XY</a:t>
            </a:r>
            <a:r>
              <a:rPr lang="en-US" sz="2800" dirty="0">
                <a:solidFill>
                  <a:srgbClr val="FFFFFF"/>
                </a:solidFill>
                <a:cs typeface="Times New Roman" panose="02020603050405020304" pitchFamily="18" charset="0"/>
              </a:rPr>
              <a:t>)</a:t>
            </a:r>
            <a:r>
              <a:rPr lang="vi-VN" sz="2800" dirty="0">
                <a:solidFill>
                  <a:srgbClr val="FFFFFF"/>
                </a:solidFill>
                <a:cs typeface="Times New Roman" panose="02020603050405020304" pitchFamily="18" charset="0"/>
              </a:rPr>
              <a:t>.</a:t>
            </a:r>
            <a:endParaRPr lang="en-US" sz="2800" dirty="0">
              <a:solidFill>
                <a:srgbClr val="FFFFFF"/>
              </a:solidFill>
              <a:cs typeface="Times New Roman" panose="02020603050405020304" pitchFamily="18" charset="0"/>
            </a:endParaRPr>
          </a:p>
        </p:txBody>
      </p:sp>
      <p:sp>
        <p:nvSpPr>
          <p:cNvPr id="52231" name="Oval 17">
            <a:extLst>
              <a:ext uri="{FF2B5EF4-FFF2-40B4-BE49-F238E27FC236}">
                <a16:creationId xmlns:a16="http://schemas.microsoft.com/office/drawing/2014/main" id="{51065ED6-9949-DAE4-F922-7D60618F3D96}"/>
              </a:ext>
            </a:extLst>
          </p:cNvPr>
          <p:cNvSpPr>
            <a:spLocks noChangeArrowheads="1"/>
          </p:cNvSpPr>
          <p:nvPr/>
        </p:nvSpPr>
        <p:spPr bwMode="auto">
          <a:xfrm>
            <a:off x="2752725" y="1482725"/>
            <a:ext cx="117475" cy="109538"/>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solidFill>
                <a:srgbClr val="000000"/>
              </a:solidFill>
              <a:latin typeface="Times New Roman" panose="02020603050405020304" pitchFamily="18" charset="0"/>
            </a:endParaRPr>
          </a:p>
        </p:txBody>
      </p:sp>
      <p:sp>
        <p:nvSpPr>
          <p:cNvPr id="52232" name="Oval 17">
            <a:extLst>
              <a:ext uri="{FF2B5EF4-FFF2-40B4-BE49-F238E27FC236}">
                <a16:creationId xmlns:a16="http://schemas.microsoft.com/office/drawing/2014/main" id="{7BFF803F-87E6-75F3-254C-2631C89D5947}"/>
              </a:ext>
            </a:extLst>
          </p:cNvPr>
          <p:cNvSpPr>
            <a:spLocks noChangeArrowheads="1"/>
          </p:cNvSpPr>
          <p:nvPr/>
        </p:nvSpPr>
        <p:spPr bwMode="auto">
          <a:xfrm>
            <a:off x="2952750" y="1489075"/>
            <a:ext cx="117475" cy="109538"/>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3"/>
                                        </p:tgtEl>
                                        <p:attrNameLst>
                                          <p:attrName>style.visibility</p:attrName>
                                        </p:attrNameLst>
                                      </p:cBhvr>
                                      <p:to>
                                        <p:strVal val="visible"/>
                                      </p:to>
                                    </p:set>
                                    <p:anim calcmode="lin" valueType="num">
                                      <p:cBhvr additive="base">
                                        <p:cTn id="7" dur="500" fill="hold"/>
                                        <p:tgtEl>
                                          <p:spTgt spid="204833"/>
                                        </p:tgtEl>
                                        <p:attrNameLst>
                                          <p:attrName>ppt_x</p:attrName>
                                        </p:attrNameLst>
                                      </p:cBhvr>
                                      <p:tavLst>
                                        <p:tav tm="0">
                                          <p:val>
                                            <p:strVal val="#ppt_x"/>
                                          </p:val>
                                        </p:tav>
                                        <p:tav tm="100000">
                                          <p:val>
                                            <p:strVal val="#ppt_x"/>
                                          </p:val>
                                        </p:tav>
                                      </p:tavLst>
                                    </p:anim>
                                    <p:anim calcmode="lin" valueType="num">
                                      <p:cBhvr additive="base">
                                        <p:cTn id="8" dur="500" fill="hold"/>
                                        <p:tgtEl>
                                          <p:spTgt spid="2048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a:extLst>
              <a:ext uri="{FF2B5EF4-FFF2-40B4-BE49-F238E27FC236}">
                <a16:creationId xmlns:a16="http://schemas.microsoft.com/office/drawing/2014/main" id="{2F5AC25A-6CCC-DDB4-7969-0451812F487F}"/>
              </a:ext>
            </a:extLst>
          </p:cNvPr>
          <p:cNvSpPr>
            <a:spLocks noChangeArrowheads="1"/>
          </p:cNvSpPr>
          <p:nvPr/>
        </p:nvSpPr>
        <p:spPr bwMode="auto">
          <a:xfrm>
            <a:off x="914400" y="1147763"/>
            <a:ext cx="105156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3600">
                <a:solidFill>
                  <a:srgbClr val="FF0000"/>
                </a:solidFill>
                <a:latin typeface="Times New Roman" panose="02020603050405020304" pitchFamily="18" charset="0"/>
                <a:cs typeface="Times New Roman" panose="02020603050405020304" pitchFamily="18" charset="0"/>
              </a:rPr>
              <a:t>Đọc thông tin và quan sát Hình 43.5, hãy:</a:t>
            </a:r>
          </a:p>
          <a:p>
            <a:pPr eaLnBrk="1" hangingPunct="1">
              <a:spcBef>
                <a:spcPct val="0"/>
              </a:spcBef>
              <a:buFontTx/>
              <a:buAutoNum type="arabicPeriod"/>
            </a:pPr>
            <a:r>
              <a:rPr lang="vi-VN" altLang="en-US" sz="3600">
                <a:solidFill>
                  <a:schemeClr val="accent2"/>
                </a:solidFill>
                <a:latin typeface="Times New Roman" panose="02020603050405020304" pitchFamily="18" charset="0"/>
                <a:cs typeface="Times New Roman" panose="02020603050405020304" pitchFamily="18" charset="0"/>
              </a:rPr>
              <a:t> Phân biệt nhiễm sắc thể thường và nhiễm sắc thể giới tính?</a:t>
            </a:r>
          </a:p>
          <a:p>
            <a:pPr eaLnBrk="1" hangingPunct="1">
              <a:spcBef>
                <a:spcPct val="0"/>
              </a:spcBef>
              <a:buFontTx/>
              <a:buAutoNum type="arabicPeriod"/>
            </a:pPr>
            <a:r>
              <a:rPr lang="vi-VN" altLang="en-US" sz="3600">
                <a:solidFill>
                  <a:schemeClr val="accent2"/>
                </a:solidFill>
                <a:latin typeface="Times New Roman" panose="02020603050405020304" pitchFamily="18" charset="0"/>
                <a:cs typeface="Times New Roman" panose="02020603050405020304" pitchFamily="18" charset="0"/>
              </a:rPr>
              <a:t> Xác định số lượng nhiễm sắc thể thường và nhiễm sắc thể giới tính ở người?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804" name="Group 420">
            <a:extLst>
              <a:ext uri="{FF2B5EF4-FFF2-40B4-BE49-F238E27FC236}">
                <a16:creationId xmlns:a16="http://schemas.microsoft.com/office/drawing/2014/main" id="{C3CBC7ED-6DEF-B888-C440-A0C80D9A6148}"/>
              </a:ext>
            </a:extLst>
          </p:cNvPr>
          <p:cNvGraphicFramePr>
            <a:graphicFrameLocks noGrp="1"/>
          </p:cNvGraphicFramePr>
          <p:nvPr>
            <p:ph sz="half" idx="2"/>
          </p:nvPr>
        </p:nvGraphicFramePr>
        <p:xfrm>
          <a:off x="1752600" y="1143000"/>
          <a:ext cx="8763000" cy="5530851"/>
        </p:xfrm>
        <a:graphic>
          <a:graphicData uri="http://schemas.openxmlformats.org/drawingml/2006/table">
            <a:tbl>
              <a:tblPr/>
              <a:tblGrid>
                <a:gridCol w="1676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9126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T="45714" marB="4571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NST GIỚI TÍNH</a:t>
                      </a:r>
                    </a:p>
                  </a:txBody>
                  <a:tcPr marT="45714" marB="4571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NST THƯỜNG</a:t>
                      </a:r>
                    </a:p>
                  </a:txBody>
                  <a:tcPr marT="45714" marB="4571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extLst>
                  <a:ext uri="{0D108BD9-81ED-4DB2-BD59-A6C34878D82A}">
                    <a16:rowId xmlns:a16="http://schemas.microsoft.com/office/drawing/2014/main" val="10000"/>
                  </a:ext>
                </a:extLst>
              </a:tr>
              <a:tr h="8229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SỐ LƯỢNG</a:t>
                      </a:r>
                    </a:p>
                  </a:txBody>
                  <a:tcPr marT="45714" marB="4571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301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HÌNH DẠNG</a:t>
                      </a:r>
                    </a:p>
                  </a:txBody>
                  <a:tcPr marT="45714" marB="4571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650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CHỨC NĂNG</a:t>
                      </a:r>
                    </a:p>
                  </a:txBody>
                  <a:tcPr marT="45714" marB="4571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6775" name="Rectangle 391">
            <a:extLst>
              <a:ext uri="{FF2B5EF4-FFF2-40B4-BE49-F238E27FC236}">
                <a16:creationId xmlns:a16="http://schemas.microsoft.com/office/drawing/2014/main" id="{65FE231B-6F3B-3BE5-128B-494A5388A46C}"/>
              </a:ext>
            </a:extLst>
          </p:cNvPr>
          <p:cNvSpPr>
            <a:spLocks noChangeArrowheads="1"/>
          </p:cNvSpPr>
          <p:nvPr/>
        </p:nvSpPr>
        <p:spPr bwMode="auto">
          <a:xfrm>
            <a:off x="4324350" y="2146300"/>
            <a:ext cx="19177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rgbClr val="000000"/>
              </a:buClr>
              <a:buFontTx/>
              <a:buNone/>
            </a:pPr>
            <a:r>
              <a:rPr lang="en-US" altLang="en-US" sz="2600" b="1">
                <a:solidFill>
                  <a:srgbClr val="FF0000"/>
                </a:solidFill>
                <a:latin typeface="Times New Roman" panose="02020603050405020304" pitchFamily="18" charset="0"/>
              </a:rPr>
              <a:t>Chỉ có 1 cặp</a:t>
            </a:r>
          </a:p>
        </p:txBody>
      </p:sp>
      <p:sp>
        <p:nvSpPr>
          <p:cNvPr id="16776" name="Rectangle 392">
            <a:extLst>
              <a:ext uri="{FF2B5EF4-FFF2-40B4-BE49-F238E27FC236}">
                <a16:creationId xmlns:a16="http://schemas.microsoft.com/office/drawing/2014/main" id="{F50C74EC-6B77-EE01-CF35-7683EC6C250A}"/>
              </a:ext>
            </a:extLst>
          </p:cNvPr>
          <p:cNvSpPr>
            <a:spLocks noChangeArrowheads="1"/>
          </p:cNvSpPr>
          <p:nvPr/>
        </p:nvSpPr>
        <p:spPr bwMode="auto">
          <a:xfrm>
            <a:off x="7848600" y="2133600"/>
            <a:ext cx="20383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rgbClr val="000000"/>
              </a:buClr>
              <a:buFontTx/>
              <a:buNone/>
            </a:pPr>
            <a:r>
              <a:rPr lang="en-US" altLang="en-US" sz="2600" b="1">
                <a:solidFill>
                  <a:srgbClr val="FF0000"/>
                </a:solidFill>
                <a:latin typeface="Times New Roman" panose="02020603050405020304" pitchFamily="18" charset="0"/>
              </a:rPr>
              <a:t>Có nhiều cặp</a:t>
            </a:r>
          </a:p>
        </p:txBody>
      </p:sp>
      <p:sp>
        <p:nvSpPr>
          <p:cNvPr id="16789" name="Rectangle 405">
            <a:extLst>
              <a:ext uri="{FF2B5EF4-FFF2-40B4-BE49-F238E27FC236}">
                <a16:creationId xmlns:a16="http://schemas.microsoft.com/office/drawing/2014/main" id="{7D4BC5D2-9C31-E355-ECF3-8C999F696709}"/>
              </a:ext>
            </a:extLst>
          </p:cNvPr>
          <p:cNvSpPr>
            <a:spLocks noChangeArrowheads="1"/>
          </p:cNvSpPr>
          <p:nvPr/>
        </p:nvSpPr>
        <p:spPr bwMode="auto">
          <a:xfrm>
            <a:off x="3429000" y="2819400"/>
            <a:ext cx="365760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b="1">
                <a:solidFill>
                  <a:srgbClr val="800080"/>
                </a:solidFill>
                <a:latin typeface="Times New Roman" panose="02020603050405020304" pitchFamily="18" charset="0"/>
              </a:rPr>
              <a:t>- Có thể tương đồng (XX) hoặc không tương đồng (XY).</a:t>
            </a:r>
          </a:p>
          <a:p>
            <a:pPr eaLnBrk="1" hangingPunct="1">
              <a:spcBef>
                <a:spcPct val="0"/>
              </a:spcBef>
              <a:buFontTx/>
              <a:buNone/>
            </a:pPr>
            <a:r>
              <a:rPr lang="en-US" altLang="en-US" sz="2600" b="1">
                <a:solidFill>
                  <a:srgbClr val="800080"/>
                </a:solidFill>
                <a:latin typeface="Times New Roman" panose="02020603050405020304" pitchFamily="18" charset="0"/>
              </a:rPr>
              <a:t>- Các cặp NST giới tính ở cá thể đực và cái khác nhau.</a:t>
            </a:r>
          </a:p>
        </p:txBody>
      </p:sp>
      <p:sp>
        <p:nvSpPr>
          <p:cNvPr id="16791" name="Rectangle 407">
            <a:extLst>
              <a:ext uri="{FF2B5EF4-FFF2-40B4-BE49-F238E27FC236}">
                <a16:creationId xmlns:a16="http://schemas.microsoft.com/office/drawing/2014/main" id="{C77E861C-AE73-FF07-E4DA-C6A7F37DD2EA}"/>
              </a:ext>
            </a:extLst>
          </p:cNvPr>
          <p:cNvSpPr>
            <a:spLocks noChangeArrowheads="1"/>
          </p:cNvSpPr>
          <p:nvPr/>
        </p:nvSpPr>
        <p:spPr bwMode="auto">
          <a:xfrm>
            <a:off x="7067550" y="2809875"/>
            <a:ext cx="335280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b="1">
                <a:solidFill>
                  <a:srgbClr val="800080"/>
                </a:solidFill>
                <a:latin typeface="Times New Roman" panose="02020603050405020304" pitchFamily="18" charset="0"/>
              </a:rPr>
              <a:t>- Luôn tồn tại thành từng cặp tương đồng.</a:t>
            </a:r>
          </a:p>
          <a:p>
            <a:pPr eaLnBrk="1" hangingPunct="1">
              <a:spcBef>
                <a:spcPct val="0"/>
              </a:spcBef>
              <a:buFontTx/>
              <a:buNone/>
            </a:pPr>
            <a:endParaRPr lang="en-US" altLang="en-US" sz="2600" b="1">
              <a:solidFill>
                <a:srgbClr val="800080"/>
              </a:solidFill>
              <a:latin typeface="Times New Roman" panose="02020603050405020304" pitchFamily="18" charset="0"/>
            </a:endParaRPr>
          </a:p>
          <a:p>
            <a:pPr eaLnBrk="1" hangingPunct="1">
              <a:spcBef>
                <a:spcPct val="0"/>
              </a:spcBef>
              <a:buFontTx/>
              <a:buNone/>
            </a:pPr>
            <a:r>
              <a:rPr lang="en-US" altLang="en-US" sz="2600" b="1">
                <a:solidFill>
                  <a:srgbClr val="800080"/>
                </a:solidFill>
                <a:latin typeface="Times New Roman" panose="02020603050405020304" pitchFamily="18" charset="0"/>
              </a:rPr>
              <a:t>- Các cặp NST thường ở cá thể đực và cái hoàn toàn giống nhau.</a:t>
            </a:r>
          </a:p>
        </p:txBody>
      </p:sp>
      <p:sp>
        <p:nvSpPr>
          <p:cNvPr id="16798" name="Rectangle 414">
            <a:extLst>
              <a:ext uri="{FF2B5EF4-FFF2-40B4-BE49-F238E27FC236}">
                <a16:creationId xmlns:a16="http://schemas.microsoft.com/office/drawing/2014/main" id="{DA041193-1F3D-07F3-88B5-0D8B30098C78}"/>
              </a:ext>
            </a:extLst>
          </p:cNvPr>
          <p:cNvSpPr>
            <a:spLocks noChangeArrowheads="1"/>
          </p:cNvSpPr>
          <p:nvPr/>
        </p:nvSpPr>
        <p:spPr bwMode="auto">
          <a:xfrm>
            <a:off x="3429000" y="5410200"/>
            <a:ext cx="3581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rgbClr val="000000"/>
              </a:buClr>
              <a:buFontTx/>
              <a:buNone/>
            </a:pPr>
            <a:r>
              <a:rPr lang="en-US" altLang="en-US" sz="2400" b="1">
                <a:solidFill>
                  <a:srgbClr val="0000FF"/>
                </a:solidFill>
                <a:latin typeface="Times New Roman" panose="02020603050405020304" pitchFamily="18" charset="0"/>
              </a:rPr>
              <a:t>  Mang gen </a:t>
            </a:r>
            <a:r>
              <a:rPr lang="en-US" altLang="en-US" sz="2600" b="1">
                <a:solidFill>
                  <a:srgbClr val="0000FF"/>
                </a:solidFill>
                <a:latin typeface="Times New Roman" panose="02020603050405020304" pitchFamily="18" charset="0"/>
              </a:rPr>
              <a:t>quy</a:t>
            </a:r>
            <a:r>
              <a:rPr lang="en-US" altLang="en-US" sz="2400" b="1">
                <a:solidFill>
                  <a:srgbClr val="0000FF"/>
                </a:solidFill>
                <a:latin typeface="Times New Roman" panose="02020603050405020304" pitchFamily="18" charset="0"/>
              </a:rPr>
              <a:t> định tính trạng thường và tt liên quan đến giới tính</a:t>
            </a:r>
          </a:p>
        </p:txBody>
      </p:sp>
      <p:sp>
        <p:nvSpPr>
          <p:cNvPr id="16799" name="Rectangle 415">
            <a:extLst>
              <a:ext uri="{FF2B5EF4-FFF2-40B4-BE49-F238E27FC236}">
                <a16:creationId xmlns:a16="http://schemas.microsoft.com/office/drawing/2014/main" id="{D15FF32E-54BF-21DF-1666-C36AF82C0A06}"/>
              </a:ext>
            </a:extLst>
          </p:cNvPr>
          <p:cNvSpPr>
            <a:spLocks noChangeArrowheads="1"/>
          </p:cNvSpPr>
          <p:nvPr/>
        </p:nvSpPr>
        <p:spPr bwMode="auto">
          <a:xfrm>
            <a:off x="7010400" y="5486400"/>
            <a:ext cx="33528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rgbClr val="000000"/>
              </a:buClr>
              <a:buFontTx/>
              <a:buNone/>
            </a:pPr>
            <a:r>
              <a:rPr lang="en-US" altLang="en-US" sz="2600" b="1">
                <a:solidFill>
                  <a:srgbClr val="0000FF"/>
                </a:solidFill>
                <a:latin typeface="Times New Roman" panose="02020603050405020304" pitchFamily="18" charset="0"/>
              </a:rPr>
              <a:t>    Mang gen quy định các tính trạng thường</a:t>
            </a:r>
          </a:p>
        </p:txBody>
      </p:sp>
      <p:sp>
        <p:nvSpPr>
          <p:cNvPr id="55326" name="Rectangle 9">
            <a:extLst>
              <a:ext uri="{FF2B5EF4-FFF2-40B4-BE49-F238E27FC236}">
                <a16:creationId xmlns:a16="http://schemas.microsoft.com/office/drawing/2014/main" id="{FBEF487E-386B-D601-EAC8-A101C52E9012}"/>
              </a:ext>
            </a:extLst>
          </p:cNvPr>
          <p:cNvSpPr>
            <a:spLocks noChangeArrowheads="1"/>
          </p:cNvSpPr>
          <p:nvPr/>
        </p:nvSpPr>
        <p:spPr bwMode="auto">
          <a:xfrm>
            <a:off x="4762500" y="304800"/>
            <a:ext cx="2959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vi-VN" altLang="en-US" sz="2800" b="1">
                <a:solidFill>
                  <a:srgbClr val="FF0000"/>
                </a:solidFill>
                <a:latin typeface="Times New Roman" panose="02020603050405020304" pitchFamily="18" charset="0"/>
                <a:cs typeface="Times New Roman" panose="02020603050405020304" pitchFamily="18" charset="0"/>
              </a:rPr>
              <a:t>Phiếu học tập số 1</a:t>
            </a:r>
            <a:endParaRPr lang="en-US" alt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6804"/>
                                        </p:tgtEl>
                                        <p:attrNameLst>
                                          <p:attrName>style.visibility</p:attrName>
                                        </p:attrNameLst>
                                      </p:cBhvr>
                                      <p:to>
                                        <p:strVal val="visible"/>
                                      </p:to>
                                    </p:set>
                                    <p:animEffect transition="in" filter="slide(fromBottom)">
                                      <p:cBhvr>
                                        <p:cTn id="7" dur="500"/>
                                        <p:tgtEl>
                                          <p:spTgt spid="16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6775"/>
                                        </p:tgtEl>
                                        <p:attrNameLst>
                                          <p:attrName>style.visibility</p:attrName>
                                        </p:attrNameLst>
                                      </p:cBhvr>
                                      <p:to>
                                        <p:strVal val="visible"/>
                                      </p:to>
                                    </p:set>
                                    <p:anim calcmode="lin" valueType="num">
                                      <p:cBhvr>
                                        <p:cTn id="12" dur="2000" fill="hold"/>
                                        <p:tgtEl>
                                          <p:spTgt spid="16775"/>
                                        </p:tgtEl>
                                        <p:attrNameLst>
                                          <p:attrName>ppt_x</p:attrName>
                                        </p:attrNameLst>
                                      </p:cBhvr>
                                      <p:tavLst>
                                        <p:tav tm="0">
                                          <p:val>
                                            <p:strVal val="#ppt_x-.2"/>
                                          </p:val>
                                        </p:tav>
                                        <p:tav tm="100000">
                                          <p:val>
                                            <p:strVal val="#ppt_x"/>
                                          </p:val>
                                        </p:tav>
                                      </p:tavLst>
                                    </p:anim>
                                    <p:anim calcmode="lin" valueType="num">
                                      <p:cBhvr>
                                        <p:cTn id="13" dur="2000" fill="hold"/>
                                        <p:tgtEl>
                                          <p:spTgt spid="16775"/>
                                        </p:tgtEl>
                                        <p:attrNameLst>
                                          <p:attrName>ppt_y</p:attrName>
                                        </p:attrNameLst>
                                      </p:cBhvr>
                                      <p:tavLst>
                                        <p:tav tm="0">
                                          <p:val>
                                            <p:strVal val="#ppt_y"/>
                                          </p:val>
                                        </p:tav>
                                        <p:tav tm="100000">
                                          <p:val>
                                            <p:strVal val="#ppt_y"/>
                                          </p:val>
                                        </p:tav>
                                      </p:tavLst>
                                    </p:anim>
                                    <p:animEffect transition="in" filter="wipe(right)" prLst="gradientSize: 0.1">
                                      <p:cBhvr>
                                        <p:cTn id="14" dur="2000"/>
                                        <p:tgtEl>
                                          <p:spTgt spid="16775"/>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6776"/>
                                        </p:tgtEl>
                                        <p:attrNameLst>
                                          <p:attrName>style.visibility</p:attrName>
                                        </p:attrNameLst>
                                      </p:cBhvr>
                                      <p:to>
                                        <p:strVal val="visible"/>
                                      </p:to>
                                    </p:set>
                                    <p:anim calcmode="lin" valueType="num">
                                      <p:cBhvr>
                                        <p:cTn id="17" dur="2000" fill="hold"/>
                                        <p:tgtEl>
                                          <p:spTgt spid="16776"/>
                                        </p:tgtEl>
                                        <p:attrNameLst>
                                          <p:attrName>ppt_x</p:attrName>
                                        </p:attrNameLst>
                                      </p:cBhvr>
                                      <p:tavLst>
                                        <p:tav tm="0">
                                          <p:val>
                                            <p:strVal val="#ppt_x-.2"/>
                                          </p:val>
                                        </p:tav>
                                        <p:tav tm="100000">
                                          <p:val>
                                            <p:strVal val="#ppt_x"/>
                                          </p:val>
                                        </p:tav>
                                      </p:tavLst>
                                    </p:anim>
                                    <p:anim calcmode="lin" valueType="num">
                                      <p:cBhvr>
                                        <p:cTn id="18" dur="2000" fill="hold"/>
                                        <p:tgtEl>
                                          <p:spTgt spid="16776"/>
                                        </p:tgtEl>
                                        <p:attrNameLst>
                                          <p:attrName>ppt_y</p:attrName>
                                        </p:attrNameLst>
                                      </p:cBhvr>
                                      <p:tavLst>
                                        <p:tav tm="0">
                                          <p:val>
                                            <p:strVal val="#ppt_y"/>
                                          </p:val>
                                        </p:tav>
                                        <p:tav tm="100000">
                                          <p:val>
                                            <p:strVal val="#ppt_y"/>
                                          </p:val>
                                        </p:tav>
                                      </p:tavLst>
                                    </p:anim>
                                    <p:animEffect transition="in" filter="wipe(right)" prLst="gradientSize: 0.1">
                                      <p:cBhvr>
                                        <p:cTn id="19" dur="2000"/>
                                        <p:tgtEl>
                                          <p:spTgt spid="1677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16789"/>
                                        </p:tgtEl>
                                        <p:attrNameLst>
                                          <p:attrName>style.visibility</p:attrName>
                                        </p:attrNameLst>
                                      </p:cBhvr>
                                      <p:to>
                                        <p:strVal val="visible"/>
                                      </p:to>
                                    </p:set>
                                    <p:animEffect transition="in" filter="fade">
                                      <p:cBhvr>
                                        <p:cTn id="24" dur="1600" decel="100000"/>
                                        <p:tgtEl>
                                          <p:spTgt spid="16789"/>
                                        </p:tgtEl>
                                      </p:cBhvr>
                                    </p:animEffect>
                                    <p:anim calcmode="lin" valueType="num">
                                      <p:cBhvr>
                                        <p:cTn id="25" dur="1600" decel="100000" fill="hold"/>
                                        <p:tgtEl>
                                          <p:spTgt spid="16789"/>
                                        </p:tgtEl>
                                        <p:attrNameLst>
                                          <p:attrName>style.rotation</p:attrName>
                                        </p:attrNameLst>
                                      </p:cBhvr>
                                      <p:tavLst>
                                        <p:tav tm="0">
                                          <p:val>
                                            <p:fltVal val="-90"/>
                                          </p:val>
                                        </p:tav>
                                        <p:tav tm="100000">
                                          <p:val>
                                            <p:fltVal val="0"/>
                                          </p:val>
                                        </p:tav>
                                      </p:tavLst>
                                    </p:anim>
                                    <p:anim calcmode="lin" valueType="num">
                                      <p:cBhvr>
                                        <p:cTn id="26" dur="1600" decel="100000" fill="hold"/>
                                        <p:tgtEl>
                                          <p:spTgt spid="16789"/>
                                        </p:tgtEl>
                                        <p:attrNameLst>
                                          <p:attrName>ppt_x</p:attrName>
                                        </p:attrNameLst>
                                      </p:cBhvr>
                                      <p:tavLst>
                                        <p:tav tm="0">
                                          <p:val>
                                            <p:strVal val="#ppt_x+0.4"/>
                                          </p:val>
                                        </p:tav>
                                        <p:tav tm="100000">
                                          <p:val>
                                            <p:strVal val="#ppt_x-0.05"/>
                                          </p:val>
                                        </p:tav>
                                      </p:tavLst>
                                    </p:anim>
                                    <p:anim calcmode="lin" valueType="num">
                                      <p:cBhvr>
                                        <p:cTn id="27" dur="1600" decel="100000" fill="hold"/>
                                        <p:tgtEl>
                                          <p:spTgt spid="16789"/>
                                        </p:tgtEl>
                                        <p:attrNameLst>
                                          <p:attrName>ppt_y</p:attrName>
                                        </p:attrNameLst>
                                      </p:cBhvr>
                                      <p:tavLst>
                                        <p:tav tm="0">
                                          <p:val>
                                            <p:strVal val="#ppt_y-0.4"/>
                                          </p:val>
                                        </p:tav>
                                        <p:tav tm="100000">
                                          <p:val>
                                            <p:strVal val="#ppt_y+0.1"/>
                                          </p:val>
                                        </p:tav>
                                      </p:tavLst>
                                    </p:anim>
                                    <p:anim calcmode="lin" valueType="num">
                                      <p:cBhvr>
                                        <p:cTn id="28" dur="400" accel="100000" fill="hold">
                                          <p:stCondLst>
                                            <p:cond delay="1600"/>
                                          </p:stCondLst>
                                        </p:cTn>
                                        <p:tgtEl>
                                          <p:spTgt spid="16789"/>
                                        </p:tgtEl>
                                        <p:attrNameLst>
                                          <p:attrName>ppt_x</p:attrName>
                                        </p:attrNameLst>
                                      </p:cBhvr>
                                      <p:tavLst>
                                        <p:tav tm="0">
                                          <p:val>
                                            <p:strVal val="#ppt_x-0.05"/>
                                          </p:val>
                                        </p:tav>
                                        <p:tav tm="100000">
                                          <p:val>
                                            <p:strVal val="#ppt_x"/>
                                          </p:val>
                                        </p:tav>
                                      </p:tavLst>
                                    </p:anim>
                                    <p:anim calcmode="lin" valueType="num">
                                      <p:cBhvr>
                                        <p:cTn id="29" dur="400" accel="100000" fill="hold">
                                          <p:stCondLst>
                                            <p:cond delay="1600"/>
                                          </p:stCondLst>
                                        </p:cTn>
                                        <p:tgtEl>
                                          <p:spTgt spid="16789"/>
                                        </p:tgtEl>
                                        <p:attrNameLst>
                                          <p:attrName>ppt_y</p:attrName>
                                        </p:attrNameLst>
                                      </p:cBhvr>
                                      <p:tavLst>
                                        <p:tav tm="0">
                                          <p:val>
                                            <p:strVal val="#ppt_y+0.1"/>
                                          </p:val>
                                        </p:tav>
                                        <p:tav tm="100000">
                                          <p:val>
                                            <p:strVal val="#ppt_y"/>
                                          </p:val>
                                        </p:tav>
                                      </p:tavLst>
                                    </p:anim>
                                  </p:childTnLst>
                                </p:cTn>
                              </p:par>
                              <p:par>
                                <p:cTn id="30" presetID="30" presetClass="entr" presetSubtype="0" fill="hold" grpId="0" nodeType="withEffect">
                                  <p:stCondLst>
                                    <p:cond delay="0"/>
                                  </p:stCondLst>
                                  <p:childTnLst>
                                    <p:set>
                                      <p:cBhvr>
                                        <p:cTn id="31" dur="1" fill="hold">
                                          <p:stCondLst>
                                            <p:cond delay="0"/>
                                          </p:stCondLst>
                                        </p:cTn>
                                        <p:tgtEl>
                                          <p:spTgt spid="16791"/>
                                        </p:tgtEl>
                                        <p:attrNameLst>
                                          <p:attrName>style.visibility</p:attrName>
                                        </p:attrNameLst>
                                      </p:cBhvr>
                                      <p:to>
                                        <p:strVal val="visible"/>
                                      </p:to>
                                    </p:set>
                                    <p:animEffect transition="in" filter="fade">
                                      <p:cBhvr>
                                        <p:cTn id="32" dur="1600" decel="100000"/>
                                        <p:tgtEl>
                                          <p:spTgt spid="16791"/>
                                        </p:tgtEl>
                                      </p:cBhvr>
                                    </p:animEffect>
                                    <p:anim calcmode="lin" valueType="num">
                                      <p:cBhvr>
                                        <p:cTn id="33" dur="1600" decel="100000" fill="hold"/>
                                        <p:tgtEl>
                                          <p:spTgt spid="16791"/>
                                        </p:tgtEl>
                                        <p:attrNameLst>
                                          <p:attrName>style.rotation</p:attrName>
                                        </p:attrNameLst>
                                      </p:cBhvr>
                                      <p:tavLst>
                                        <p:tav tm="0">
                                          <p:val>
                                            <p:fltVal val="-90"/>
                                          </p:val>
                                        </p:tav>
                                        <p:tav tm="100000">
                                          <p:val>
                                            <p:fltVal val="0"/>
                                          </p:val>
                                        </p:tav>
                                      </p:tavLst>
                                    </p:anim>
                                    <p:anim calcmode="lin" valueType="num">
                                      <p:cBhvr>
                                        <p:cTn id="34" dur="1600" decel="100000" fill="hold"/>
                                        <p:tgtEl>
                                          <p:spTgt spid="16791"/>
                                        </p:tgtEl>
                                        <p:attrNameLst>
                                          <p:attrName>ppt_x</p:attrName>
                                        </p:attrNameLst>
                                      </p:cBhvr>
                                      <p:tavLst>
                                        <p:tav tm="0">
                                          <p:val>
                                            <p:strVal val="#ppt_x+0.4"/>
                                          </p:val>
                                        </p:tav>
                                        <p:tav tm="100000">
                                          <p:val>
                                            <p:strVal val="#ppt_x-0.05"/>
                                          </p:val>
                                        </p:tav>
                                      </p:tavLst>
                                    </p:anim>
                                    <p:anim calcmode="lin" valueType="num">
                                      <p:cBhvr>
                                        <p:cTn id="35" dur="1600" decel="100000" fill="hold"/>
                                        <p:tgtEl>
                                          <p:spTgt spid="16791"/>
                                        </p:tgtEl>
                                        <p:attrNameLst>
                                          <p:attrName>ppt_y</p:attrName>
                                        </p:attrNameLst>
                                      </p:cBhvr>
                                      <p:tavLst>
                                        <p:tav tm="0">
                                          <p:val>
                                            <p:strVal val="#ppt_y-0.4"/>
                                          </p:val>
                                        </p:tav>
                                        <p:tav tm="100000">
                                          <p:val>
                                            <p:strVal val="#ppt_y+0.1"/>
                                          </p:val>
                                        </p:tav>
                                      </p:tavLst>
                                    </p:anim>
                                    <p:anim calcmode="lin" valueType="num">
                                      <p:cBhvr>
                                        <p:cTn id="36" dur="400" accel="100000" fill="hold">
                                          <p:stCondLst>
                                            <p:cond delay="1600"/>
                                          </p:stCondLst>
                                        </p:cTn>
                                        <p:tgtEl>
                                          <p:spTgt spid="16791"/>
                                        </p:tgtEl>
                                        <p:attrNameLst>
                                          <p:attrName>ppt_x</p:attrName>
                                        </p:attrNameLst>
                                      </p:cBhvr>
                                      <p:tavLst>
                                        <p:tav tm="0">
                                          <p:val>
                                            <p:strVal val="#ppt_x-0.05"/>
                                          </p:val>
                                        </p:tav>
                                        <p:tav tm="100000">
                                          <p:val>
                                            <p:strVal val="#ppt_x"/>
                                          </p:val>
                                        </p:tav>
                                      </p:tavLst>
                                    </p:anim>
                                    <p:anim calcmode="lin" valueType="num">
                                      <p:cBhvr>
                                        <p:cTn id="37" dur="400" accel="100000" fill="hold">
                                          <p:stCondLst>
                                            <p:cond delay="1600"/>
                                          </p:stCondLst>
                                        </p:cTn>
                                        <p:tgtEl>
                                          <p:spTgt spid="16791"/>
                                        </p:tgtEl>
                                        <p:attrNameLst>
                                          <p:attrName>ppt_y</p:attrName>
                                        </p:attrNameLst>
                                      </p:cBhvr>
                                      <p:tavLst>
                                        <p:tav tm="0">
                                          <p:val>
                                            <p:strVal val="#ppt_y+0.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798"/>
                                        </p:tgtEl>
                                        <p:attrNameLst>
                                          <p:attrName>style.visibility</p:attrName>
                                        </p:attrNameLst>
                                      </p:cBhvr>
                                      <p:to>
                                        <p:strVal val="visible"/>
                                      </p:to>
                                    </p:set>
                                    <p:anim calcmode="lin" valueType="num">
                                      <p:cBhvr>
                                        <p:cTn id="42" dur="500" fill="hold"/>
                                        <p:tgtEl>
                                          <p:spTgt spid="16798"/>
                                        </p:tgtEl>
                                        <p:attrNameLst>
                                          <p:attrName>ppt_w</p:attrName>
                                        </p:attrNameLst>
                                      </p:cBhvr>
                                      <p:tavLst>
                                        <p:tav tm="0">
                                          <p:val>
                                            <p:fltVal val="0"/>
                                          </p:val>
                                        </p:tav>
                                        <p:tav tm="100000">
                                          <p:val>
                                            <p:strVal val="#ppt_w"/>
                                          </p:val>
                                        </p:tav>
                                      </p:tavLst>
                                    </p:anim>
                                    <p:anim calcmode="lin" valueType="num">
                                      <p:cBhvr>
                                        <p:cTn id="43" dur="500" fill="hold"/>
                                        <p:tgtEl>
                                          <p:spTgt spid="16798"/>
                                        </p:tgtEl>
                                        <p:attrNameLst>
                                          <p:attrName>ppt_h</p:attrName>
                                        </p:attrNameLst>
                                      </p:cBhvr>
                                      <p:tavLst>
                                        <p:tav tm="0">
                                          <p:val>
                                            <p:fltVal val="0"/>
                                          </p:val>
                                        </p:tav>
                                        <p:tav tm="100000">
                                          <p:val>
                                            <p:strVal val="#ppt_h"/>
                                          </p:val>
                                        </p:tav>
                                      </p:tavLst>
                                    </p:anim>
                                    <p:animEffect transition="in" filter="fade">
                                      <p:cBhvr>
                                        <p:cTn id="44" dur="500"/>
                                        <p:tgtEl>
                                          <p:spTgt spid="1679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6799"/>
                                        </p:tgtEl>
                                        <p:attrNameLst>
                                          <p:attrName>style.visibility</p:attrName>
                                        </p:attrNameLst>
                                      </p:cBhvr>
                                      <p:to>
                                        <p:strVal val="visible"/>
                                      </p:to>
                                    </p:set>
                                    <p:anim calcmode="lin" valueType="num">
                                      <p:cBhvr>
                                        <p:cTn id="49" dur="500" fill="hold"/>
                                        <p:tgtEl>
                                          <p:spTgt spid="16799"/>
                                        </p:tgtEl>
                                        <p:attrNameLst>
                                          <p:attrName>ppt_w</p:attrName>
                                        </p:attrNameLst>
                                      </p:cBhvr>
                                      <p:tavLst>
                                        <p:tav tm="0">
                                          <p:val>
                                            <p:fltVal val="0"/>
                                          </p:val>
                                        </p:tav>
                                        <p:tav tm="100000">
                                          <p:val>
                                            <p:strVal val="#ppt_w"/>
                                          </p:val>
                                        </p:tav>
                                      </p:tavLst>
                                    </p:anim>
                                    <p:anim calcmode="lin" valueType="num">
                                      <p:cBhvr>
                                        <p:cTn id="50" dur="500" fill="hold"/>
                                        <p:tgtEl>
                                          <p:spTgt spid="16799"/>
                                        </p:tgtEl>
                                        <p:attrNameLst>
                                          <p:attrName>ppt_h</p:attrName>
                                        </p:attrNameLst>
                                      </p:cBhvr>
                                      <p:tavLst>
                                        <p:tav tm="0">
                                          <p:val>
                                            <p:fltVal val="0"/>
                                          </p:val>
                                        </p:tav>
                                        <p:tav tm="100000">
                                          <p:val>
                                            <p:strVal val="#ppt_h"/>
                                          </p:val>
                                        </p:tav>
                                      </p:tavLst>
                                    </p:anim>
                                    <p:animEffect transition="in" filter="fade">
                                      <p:cBhvr>
                                        <p:cTn id="51" dur="500"/>
                                        <p:tgtEl>
                                          <p:spTgt spid="16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75" grpId="0"/>
      <p:bldP spid="16776" grpId="0"/>
      <p:bldP spid="16789" grpId="0"/>
      <p:bldP spid="16791" grpId="0"/>
      <p:bldP spid="16798" grpId="0"/>
      <p:bldP spid="1679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34">
            <a:extLst>
              <a:ext uri="{FF2B5EF4-FFF2-40B4-BE49-F238E27FC236}">
                <a16:creationId xmlns:a16="http://schemas.microsoft.com/office/drawing/2014/main" id="{ABA25977-AE94-F215-D699-01BE98999309}"/>
              </a:ext>
            </a:extLst>
          </p:cNvPr>
          <p:cNvGrpSpPr>
            <a:grpSpLocks/>
          </p:cNvGrpSpPr>
          <p:nvPr/>
        </p:nvGrpSpPr>
        <p:grpSpPr bwMode="auto">
          <a:xfrm>
            <a:off x="2667000" y="228600"/>
            <a:ext cx="7086600" cy="4084638"/>
            <a:chOff x="2835" y="480"/>
            <a:chExt cx="2925" cy="2287"/>
          </a:xfrm>
        </p:grpSpPr>
        <p:pic>
          <p:nvPicPr>
            <p:cNvPr id="56324" name="Picture 24" descr="NST gioi tinh">
              <a:extLst>
                <a:ext uri="{FF2B5EF4-FFF2-40B4-BE49-F238E27FC236}">
                  <a16:creationId xmlns:a16="http://schemas.microsoft.com/office/drawing/2014/main" id="{8339008A-B6AF-9073-8B66-51CFFA6F57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0550" b="26099"/>
            <a:stretch>
              <a:fillRect/>
            </a:stretch>
          </p:blipFill>
          <p:spPr bwMode="auto">
            <a:xfrm>
              <a:off x="2835" y="816"/>
              <a:ext cx="2925" cy="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28">
              <a:extLst>
                <a:ext uri="{FF2B5EF4-FFF2-40B4-BE49-F238E27FC236}">
                  <a16:creationId xmlns:a16="http://schemas.microsoft.com/office/drawing/2014/main" id="{FC90BB43-E299-D9B9-D9E2-77054D8A7E2C}"/>
                </a:ext>
              </a:extLst>
            </p:cNvPr>
            <p:cNvSpPr txBox="1">
              <a:spLocks noChangeArrowheads="1"/>
            </p:cNvSpPr>
            <p:nvPr/>
          </p:nvSpPr>
          <p:spPr bwMode="auto">
            <a:xfrm>
              <a:off x="3216" y="2496"/>
              <a:ext cx="904"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latin typeface="VNI-Times" pitchFamily="2" charset="0"/>
                </a:rPr>
                <a:t>44A+XX</a:t>
              </a:r>
            </a:p>
          </p:txBody>
        </p:sp>
        <p:sp>
          <p:nvSpPr>
            <p:cNvPr id="56326" name="Text Box 29">
              <a:extLst>
                <a:ext uri="{FF2B5EF4-FFF2-40B4-BE49-F238E27FC236}">
                  <a16:creationId xmlns:a16="http://schemas.microsoft.com/office/drawing/2014/main" id="{7B50C582-5944-E2C2-8E67-C8944F9C3FF9}"/>
                </a:ext>
              </a:extLst>
            </p:cNvPr>
            <p:cNvSpPr txBox="1">
              <a:spLocks noChangeArrowheads="1"/>
            </p:cNvSpPr>
            <p:nvPr/>
          </p:nvSpPr>
          <p:spPr bwMode="auto">
            <a:xfrm>
              <a:off x="4512" y="2496"/>
              <a:ext cx="894"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latin typeface="VNI-Times" pitchFamily="2" charset="0"/>
                </a:rPr>
                <a:t>44A+XY</a:t>
              </a:r>
            </a:p>
          </p:txBody>
        </p:sp>
        <p:sp>
          <p:nvSpPr>
            <p:cNvPr id="56327" name="Text Box 30">
              <a:extLst>
                <a:ext uri="{FF2B5EF4-FFF2-40B4-BE49-F238E27FC236}">
                  <a16:creationId xmlns:a16="http://schemas.microsoft.com/office/drawing/2014/main" id="{8BAC58E1-BD39-22C3-07E3-35D899A1566F}"/>
                </a:ext>
              </a:extLst>
            </p:cNvPr>
            <p:cNvSpPr txBox="1">
              <a:spLocks noChangeArrowheads="1"/>
            </p:cNvSpPr>
            <p:nvPr/>
          </p:nvSpPr>
          <p:spPr bwMode="auto">
            <a:xfrm>
              <a:off x="3888" y="480"/>
              <a:ext cx="816"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latin typeface="VNI-Times" pitchFamily="2" charset="0"/>
                </a:rPr>
                <a:t>2n = 46</a:t>
              </a:r>
            </a:p>
          </p:txBody>
        </p:sp>
      </p:grpSp>
      <p:sp>
        <p:nvSpPr>
          <p:cNvPr id="12" name="Rectangle 11">
            <a:extLst>
              <a:ext uri="{FF2B5EF4-FFF2-40B4-BE49-F238E27FC236}">
                <a16:creationId xmlns:a16="http://schemas.microsoft.com/office/drawing/2014/main" id="{5A84DEDB-44F3-91B2-A1EE-7765D8337327}"/>
              </a:ext>
            </a:extLst>
          </p:cNvPr>
          <p:cNvSpPr>
            <a:spLocks noChangeArrowheads="1"/>
          </p:cNvSpPr>
          <p:nvPr/>
        </p:nvSpPr>
        <p:spPr bwMode="auto">
          <a:xfrm>
            <a:off x="2127250" y="4724400"/>
            <a:ext cx="81597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a:solidFill>
                  <a:srgbClr val="002060"/>
                </a:solidFill>
                <a:latin typeface="Times New Roman" panose="02020603050405020304" pitchFamily="18" charset="0"/>
                <a:cs typeface="Times New Roman" panose="02020603050405020304" pitchFamily="18" charset="0"/>
              </a:rPr>
              <a:t>Người thường có 46 nhiễm sắc thể, bao gồm 44 nhiễm sắc thể thường (A) và 2 nhiễm sắc thể giới tính (1 nhiễm sắc thể X từ mẹ và 1 nhiễm sắc thể X hoặc Y từ bố).</a:t>
            </a:r>
            <a:endParaRPr lang="en-US" altLang="en-US" sz="28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81085E7-AFF9-5DFC-21D9-EBB54EE2329F}"/>
              </a:ext>
            </a:extLst>
          </p:cNvPr>
          <p:cNvGraphicFramePr>
            <a:graphicFrameLocks noGrp="1"/>
          </p:cNvGraphicFramePr>
          <p:nvPr/>
        </p:nvGraphicFramePr>
        <p:xfrm>
          <a:off x="1981200" y="838200"/>
          <a:ext cx="7162800" cy="5065713"/>
        </p:xfrm>
        <a:graphic>
          <a:graphicData uri="http://schemas.openxmlformats.org/drawingml/2006/table">
            <a:tbl>
              <a:tblPr/>
              <a:tblGrid>
                <a:gridCol w="4390103">
                  <a:extLst>
                    <a:ext uri="{9D8B030D-6E8A-4147-A177-3AD203B41FA5}">
                      <a16:colId xmlns:a16="http://schemas.microsoft.com/office/drawing/2014/main" val="20000"/>
                    </a:ext>
                  </a:extLst>
                </a:gridCol>
                <a:gridCol w="1324897">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57259">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accent2"/>
                          </a:solidFill>
                          <a:effectLst/>
                          <a:latin typeface="Times New Roman" panose="02020603050405020304" pitchFamily="18" charset="0"/>
                          <a:cs typeface="Times New Roman" panose="02020603050405020304" pitchFamily="18" charset="0"/>
                        </a:rPr>
                        <a:t>Loài</a:t>
                      </a:r>
                      <a:endParaRPr kumimoji="0" lang="en-US" sz="2400" b="1" i="0" u="none" strike="noStrike" cap="none" normalizeH="0" baseline="0" dirty="0">
                        <a:ln>
                          <a:noFill/>
                        </a:ln>
                        <a:solidFill>
                          <a:schemeClr val="accent2"/>
                        </a:solidFill>
                        <a:effectLst/>
                        <a:latin typeface="Times New Roman" panose="02020603050405020304" pitchFamily="18" charset="0"/>
                        <a:cs typeface="Times New Roman" panose="02020603050405020304" pitchFamily="18" charset="0"/>
                      </a:endParaRPr>
                    </a:p>
                  </a:txBody>
                  <a:tcPr marT="45726" marB="45726" anchor="ctr"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1440" marR="0" lvl="0" indent="0" algn="l" defTabSz="914400" rtl="0" eaLnBrk="1" fontAlgn="auto" latinLnBrk="0" hangingPunct="1">
                        <a:lnSpc>
                          <a:spcPct val="100000"/>
                        </a:lnSpc>
                        <a:spcBef>
                          <a:spcPts val="300"/>
                        </a:spcBef>
                        <a:spcAft>
                          <a:spcPts val="0"/>
                        </a:spcAft>
                        <a:buClrTx/>
                        <a:buSzTx/>
                        <a:buFontTx/>
                        <a:buNone/>
                        <a:tabLst/>
                        <a:defRPr/>
                      </a:pPr>
                      <a:r>
                        <a:rPr kumimoji="0" lang="en-US" sz="2400" b="0" i="0" u="none" strike="noStrike" kern="1200" cap="none" spc="0" normalizeH="0" baseline="0" noProof="0" dirty="0" err="1">
                          <a:ln>
                            <a:noFill/>
                          </a:ln>
                          <a:solidFill>
                            <a:srgbClr val="0000FF"/>
                          </a:solidFill>
                          <a:effectLst/>
                          <a:uLnTx/>
                          <a:uFillTx/>
                          <a:latin typeface="Times New Roman"/>
                          <a:ea typeface="+mn-ea"/>
                          <a:cs typeface="Times New Roman"/>
                        </a:rPr>
                        <a:t>Cặp</a:t>
                      </a:r>
                      <a:r>
                        <a:rPr kumimoji="0" lang="en-US" sz="2400" b="0" i="0" u="none" strike="noStrike" kern="1200" cap="none" spc="-30" normalizeH="0" baseline="0" noProof="0" dirty="0">
                          <a:ln>
                            <a:noFill/>
                          </a:ln>
                          <a:solidFill>
                            <a:srgbClr val="0000FF"/>
                          </a:solidFill>
                          <a:effectLst/>
                          <a:uLnTx/>
                          <a:uFillTx/>
                          <a:latin typeface="Times New Roman"/>
                          <a:ea typeface="+mn-ea"/>
                          <a:cs typeface="Times New Roman"/>
                        </a:rPr>
                        <a:t> </a:t>
                      </a:r>
                      <a:r>
                        <a:rPr kumimoji="0" lang="en-US" sz="2400" b="0" i="0" u="none" strike="noStrike" kern="1200" cap="none" spc="0" normalizeH="0" baseline="0" noProof="0" dirty="0" err="1">
                          <a:ln>
                            <a:noFill/>
                          </a:ln>
                          <a:solidFill>
                            <a:srgbClr val="0000FF"/>
                          </a:solidFill>
                          <a:effectLst/>
                          <a:uLnTx/>
                          <a:uFillTx/>
                          <a:latin typeface="Times New Roman"/>
                          <a:ea typeface="+mn-ea"/>
                          <a:cs typeface="Times New Roman"/>
                        </a:rPr>
                        <a:t>NST</a:t>
                      </a:r>
                      <a:r>
                        <a:rPr kumimoji="0" lang="en-US" sz="2400" b="0" i="0" u="none" strike="noStrike" kern="1200" cap="none" spc="-75" normalizeH="0" baseline="0" noProof="0" dirty="0">
                          <a:ln>
                            <a:noFill/>
                          </a:ln>
                          <a:solidFill>
                            <a:srgbClr val="0000FF"/>
                          </a:solidFill>
                          <a:effectLst/>
                          <a:uLnTx/>
                          <a:uFillTx/>
                          <a:latin typeface="Times New Roman"/>
                          <a:ea typeface="+mn-ea"/>
                          <a:cs typeface="Times New Roman"/>
                        </a:rPr>
                        <a:t> </a:t>
                      </a:r>
                      <a:r>
                        <a:rPr kumimoji="0" lang="en-US" sz="2400" b="0" i="0" u="none" strike="noStrike" kern="1200" cap="none" spc="0" normalizeH="0" baseline="0" noProof="0" dirty="0" err="1">
                          <a:ln>
                            <a:noFill/>
                          </a:ln>
                          <a:solidFill>
                            <a:srgbClr val="0000FF"/>
                          </a:solidFill>
                          <a:effectLst/>
                          <a:uLnTx/>
                          <a:uFillTx/>
                          <a:latin typeface="Times New Roman"/>
                          <a:ea typeface="+mn-ea"/>
                          <a:cs typeface="Times New Roman"/>
                        </a:rPr>
                        <a:t>giới</a:t>
                      </a:r>
                      <a:r>
                        <a:rPr kumimoji="0" lang="en-US" sz="2400" b="0" i="0" u="none" strike="noStrike" kern="1200" cap="none" spc="0" normalizeH="0" baseline="0" noProof="0" dirty="0">
                          <a:ln>
                            <a:noFill/>
                          </a:ln>
                          <a:solidFill>
                            <a:srgbClr val="0000FF"/>
                          </a:solidFill>
                          <a:effectLst/>
                          <a:uLnTx/>
                          <a:uFillTx/>
                          <a:latin typeface="Times New Roman"/>
                          <a:ea typeface="+mn-ea"/>
                          <a:cs typeface="Times New Roman"/>
                        </a:rPr>
                        <a:t> </a:t>
                      </a:r>
                      <a:r>
                        <a:rPr kumimoji="0" lang="en-US" sz="2400" b="0" i="0" u="none" strike="noStrike" kern="1200" cap="none" spc="-20" normalizeH="0" baseline="0" noProof="0" dirty="0" err="1">
                          <a:ln>
                            <a:noFill/>
                          </a:ln>
                          <a:solidFill>
                            <a:srgbClr val="0000FF"/>
                          </a:solidFill>
                          <a:effectLst/>
                          <a:uLnTx/>
                          <a:uFillTx/>
                          <a:latin typeface="Times New Roman"/>
                          <a:ea typeface="+mn-ea"/>
                          <a:cs typeface="Times New Roman"/>
                        </a:rPr>
                        <a:t>tính</a:t>
                      </a:r>
                      <a:endParaRPr kumimoji="0" lang="en-US" sz="2400" b="0" i="0" u="none" strike="noStrike" kern="1200" cap="none" spc="0" normalizeH="0" baseline="0" noProof="0" dirty="0">
                        <a:ln>
                          <a:noFill/>
                        </a:ln>
                        <a:solidFill>
                          <a:srgbClr val="000000"/>
                        </a:solidFill>
                        <a:effectLst/>
                        <a:uLnTx/>
                        <a:uFillTx/>
                        <a:latin typeface="Times New Roman"/>
                        <a:ea typeface="+mn-ea"/>
                        <a:cs typeface="Times New Roman"/>
                      </a:endParaRPr>
                    </a:p>
                  </a:txBody>
                  <a:tcPr marT="45726" marB="45726" anchor="ctr"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1414">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Đực</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6" marB="45726"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Cái</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6" marB="45726"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8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-Đa số các loài (người, thú, ruồi giấm, động vật có vú, cây me chua...)</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XY</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6" marB="45726"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XX</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6" marB="45726"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30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-Một số loài chim, bướm, bò sát, cá, lưỡng cư.......</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p>
                  </a:txBody>
                  <a:tcPr marT="45726" marB="45726"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a:t>
                      </a:r>
                    </a:p>
                  </a:txBody>
                  <a:tcPr marT="45726" marB="45726"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30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-Bọ xít, châu chấu, rệp, cào cào, gián..... </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XO</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6" marB="45726"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XX</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6" marB="45726"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620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-Một số loài côn trùng (ong, kiến.....)</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NST giới tính chỉ có 1 chiếc XO</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6" marB="45726"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7373" name="Rectangle 7">
            <a:extLst>
              <a:ext uri="{FF2B5EF4-FFF2-40B4-BE49-F238E27FC236}">
                <a16:creationId xmlns:a16="http://schemas.microsoft.com/office/drawing/2014/main" id="{F76AC906-7D12-B3A9-64CA-B806D9B4F78E}"/>
              </a:ext>
            </a:extLst>
          </p:cNvPr>
          <p:cNvSpPr>
            <a:spLocks noChangeArrowheads="1"/>
          </p:cNvSpPr>
          <p:nvPr/>
        </p:nvSpPr>
        <p:spPr bwMode="auto">
          <a:xfrm>
            <a:off x="3155950" y="0"/>
            <a:ext cx="5880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vi-VN" altLang="en-US" sz="2800" b="1">
                <a:solidFill>
                  <a:srgbClr val="FF0000"/>
                </a:solidFill>
                <a:latin typeface="Times New Roman" panose="02020603050405020304" pitchFamily="18" charset="0"/>
                <a:cs typeface="Times New Roman" panose="02020603050405020304" pitchFamily="18" charset="0"/>
              </a:rPr>
              <a:t>Một số hiện tượng phân hóa giới tính</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57374" name="Rectangle 8">
            <a:extLst>
              <a:ext uri="{FF2B5EF4-FFF2-40B4-BE49-F238E27FC236}">
                <a16:creationId xmlns:a16="http://schemas.microsoft.com/office/drawing/2014/main" id="{CF895738-83DD-3165-68C5-2DB2EE355ECD}"/>
              </a:ext>
            </a:extLst>
          </p:cNvPr>
          <p:cNvSpPr>
            <a:spLocks noChangeArrowheads="1"/>
          </p:cNvSpPr>
          <p:nvPr/>
        </p:nvSpPr>
        <p:spPr bwMode="auto">
          <a:xfrm>
            <a:off x="2209800" y="6096000"/>
            <a:ext cx="3190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vi-VN" altLang="en-US" sz="2400" b="1">
                <a:solidFill>
                  <a:srgbClr val="FF0000"/>
                </a:solidFill>
                <a:latin typeface="Times New Roman" panose="02020603050405020304" pitchFamily="18" charset="0"/>
                <a:cs typeface="Times New Roman" panose="02020603050405020304" pitchFamily="18" charset="0"/>
              </a:rPr>
              <a:t>XY- không tương đồng</a:t>
            </a: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57375" name="Rectangle 9">
            <a:extLst>
              <a:ext uri="{FF2B5EF4-FFF2-40B4-BE49-F238E27FC236}">
                <a16:creationId xmlns:a16="http://schemas.microsoft.com/office/drawing/2014/main" id="{C3F81D0F-9EFA-A535-BA81-19076F1A5BC5}"/>
              </a:ext>
            </a:extLst>
          </p:cNvPr>
          <p:cNvSpPr>
            <a:spLocks noChangeArrowheads="1"/>
          </p:cNvSpPr>
          <p:nvPr/>
        </p:nvSpPr>
        <p:spPr bwMode="auto">
          <a:xfrm>
            <a:off x="6324600" y="6096000"/>
            <a:ext cx="2397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vi-VN" altLang="en-US" sz="2400" b="1">
                <a:solidFill>
                  <a:srgbClr val="FF0000"/>
                </a:solidFill>
                <a:latin typeface="Times New Roman" panose="02020603050405020304" pitchFamily="18" charset="0"/>
                <a:cs typeface="Times New Roman" panose="02020603050405020304" pitchFamily="18" charset="0"/>
              </a:rPr>
              <a:t>XX-  tương đồng</a:t>
            </a:r>
            <a:endParaRPr lang="en-US"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38201"/>
            <a:ext cx="4572000" cy="6667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733" dirty="0">
                <a:latin typeface="Times New Roman" pitchFamily="18" charset="0"/>
                <a:cs typeface="Times New Roman" pitchFamily="18" charset="0"/>
              </a:rPr>
              <a:t>I. NGUYÊN PHÂN</a:t>
            </a:r>
          </a:p>
        </p:txBody>
      </p:sp>
      <p:sp>
        <p:nvSpPr>
          <p:cNvPr id="8" name="TextBox 7"/>
          <p:cNvSpPr txBox="1"/>
          <p:nvPr/>
        </p:nvSpPr>
        <p:spPr>
          <a:xfrm>
            <a:off x="325120" y="1488044"/>
            <a:ext cx="11866880" cy="526240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733" u="sng" dirty="0">
                <a:solidFill>
                  <a:srgbClr val="FF0000"/>
                </a:solidFill>
                <a:latin typeface="Times New Roman" pitchFamily="18" charset="0"/>
                <a:cs typeface="Times New Roman" pitchFamily="18" charset="0"/>
              </a:rPr>
              <a:t>*</a:t>
            </a:r>
            <a:r>
              <a:rPr lang="en-US" sz="3733" u="sng" dirty="0" err="1">
                <a:solidFill>
                  <a:srgbClr val="FF0000"/>
                </a:solidFill>
                <a:latin typeface="Times New Roman" pitchFamily="18" charset="0"/>
                <a:cs typeface="Times New Roman" pitchFamily="18" charset="0"/>
              </a:rPr>
              <a:t>Kết</a:t>
            </a:r>
            <a:r>
              <a:rPr lang="en-US" sz="3733" u="sng" dirty="0">
                <a:solidFill>
                  <a:srgbClr val="FF0000"/>
                </a:solidFill>
                <a:latin typeface="Times New Roman" pitchFamily="18" charset="0"/>
                <a:cs typeface="Times New Roman" pitchFamily="18" charset="0"/>
              </a:rPr>
              <a:t> </a:t>
            </a:r>
            <a:r>
              <a:rPr lang="en-US" sz="3733" u="sng" dirty="0" err="1">
                <a:solidFill>
                  <a:srgbClr val="FF0000"/>
                </a:solidFill>
                <a:latin typeface="Times New Roman" pitchFamily="18" charset="0"/>
                <a:cs typeface="Times New Roman" pitchFamily="18" charset="0"/>
              </a:rPr>
              <a:t>quả</a:t>
            </a:r>
            <a:r>
              <a:rPr lang="en-US" sz="3733" u="sng" dirty="0">
                <a:solidFill>
                  <a:srgbClr val="FF0000"/>
                </a:solidFill>
                <a:latin typeface="Times New Roman" pitchFamily="18" charset="0"/>
                <a:cs typeface="Times New Roman" pitchFamily="18" charset="0"/>
              </a:rPr>
              <a:t> </a:t>
            </a:r>
            <a:r>
              <a:rPr lang="en-US" sz="3733" u="sng" dirty="0" err="1">
                <a:solidFill>
                  <a:srgbClr val="FF0000"/>
                </a:solidFill>
                <a:latin typeface="Times New Roman" pitchFamily="18" charset="0"/>
                <a:cs typeface="Times New Roman" pitchFamily="18" charset="0"/>
              </a:rPr>
              <a:t>của</a:t>
            </a:r>
            <a:r>
              <a:rPr lang="en-US" sz="3733" u="sng" dirty="0">
                <a:solidFill>
                  <a:srgbClr val="FF0000"/>
                </a:solidFill>
                <a:latin typeface="Times New Roman" pitchFamily="18" charset="0"/>
                <a:cs typeface="Times New Roman" pitchFamily="18" charset="0"/>
              </a:rPr>
              <a:t>  QT </a:t>
            </a:r>
            <a:r>
              <a:rPr lang="en-US" sz="3733" u="sng" dirty="0" err="1">
                <a:solidFill>
                  <a:srgbClr val="FF0000"/>
                </a:solidFill>
                <a:latin typeface="Times New Roman" pitchFamily="18" charset="0"/>
                <a:cs typeface="Times New Roman" pitchFamily="18" charset="0"/>
              </a:rPr>
              <a:t>nguyên</a:t>
            </a:r>
            <a:r>
              <a:rPr lang="en-US" sz="3733" u="sng" dirty="0">
                <a:solidFill>
                  <a:srgbClr val="FF0000"/>
                </a:solidFill>
                <a:latin typeface="Times New Roman" pitchFamily="18" charset="0"/>
                <a:cs typeface="Times New Roman" pitchFamily="18" charset="0"/>
              </a:rPr>
              <a:t> </a:t>
            </a:r>
            <a:r>
              <a:rPr lang="en-US" sz="3733" u="sng" dirty="0" err="1">
                <a:solidFill>
                  <a:srgbClr val="FF0000"/>
                </a:solidFill>
                <a:latin typeface="Times New Roman" pitchFamily="18" charset="0"/>
                <a:cs typeface="Times New Roman" pitchFamily="18" charset="0"/>
              </a:rPr>
              <a:t>phân</a:t>
            </a:r>
            <a:r>
              <a:rPr lang="en-US" sz="3733" dirty="0">
                <a:solidFill>
                  <a:srgbClr val="FF0000"/>
                </a:solidFill>
                <a:latin typeface="Times New Roman" pitchFamily="18" charset="0"/>
                <a:cs typeface="Times New Roman" pitchFamily="18" charset="0"/>
              </a:rPr>
              <a:t>:</a:t>
            </a:r>
            <a:r>
              <a:rPr lang="en-US" sz="3733" dirty="0">
                <a:latin typeface="Times New Roman" pitchFamily="18" charset="0"/>
                <a:cs typeface="Times New Roman" pitchFamily="18" charset="0"/>
              </a:rPr>
              <a:t> </a:t>
            </a:r>
          </a:p>
          <a:p>
            <a:r>
              <a:rPr lang="en-US" sz="3733" dirty="0">
                <a:latin typeface="Times New Roman" pitchFamily="18" charset="0"/>
                <a:cs typeface="Times New Roman" pitchFamily="18" charset="0"/>
              </a:rPr>
              <a:t>- 1 TB NP 1 </a:t>
            </a:r>
            <a:r>
              <a:rPr lang="en-US" sz="3733" dirty="0" err="1">
                <a:latin typeface="Times New Roman" pitchFamily="18" charset="0"/>
                <a:cs typeface="Times New Roman" pitchFamily="18" charset="0"/>
              </a:rPr>
              <a:t>đợt</a:t>
            </a:r>
            <a:r>
              <a:rPr lang="en-US" sz="3733" dirty="0">
                <a:latin typeface="Times New Roman" pitchFamily="18" charset="0"/>
                <a:cs typeface="Times New Roman" pitchFamily="18" charset="0"/>
              </a:rPr>
              <a:t> → 2 TB con (2n).</a:t>
            </a:r>
          </a:p>
          <a:p>
            <a:r>
              <a:rPr lang="en-US" sz="3733" dirty="0">
                <a:latin typeface="Times New Roman" pitchFamily="18" charset="0"/>
                <a:cs typeface="Times New Roman" pitchFamily="18" charset="0"/>
              </a:rPr>
              <a:t>═&gt; </a:t>
            </a:r>
            <a:r>
              <a:rPr lang="en-US" sz="3733" dirty="0" err="1">
                <a:latin typeface="Times New Roman" pitchFamily="18" charset="0"/>
                <a:cs typeface="Times New Roman" pitchFamily="18" charset="0"/>
              </a:rPr>
              <a:t>Số</a:t>
            </a:r>
            <a:r>
              <a:rPr lang="en-US" sz="3733" dirty="0">
                <a:latin typeface="Times New Roman" pitchFamily="18" charset="0"/>
                <a:cs typeface="Times New Roman" pitchFamily="18" charset="0"/>
              </a:rPr>
              <a:t> TB con </a:t>
            </a:r>
            <a:r>
              <a:rPr lang="en-US" sz="3733" dirty="0" err="1">
                <a:latin typeface="Times New Roman" pitchFamily="18" charset="0"/>
                <a:cs typeface="Times New Roman" pitchFamily="18" charset="0"/>
              </a:rPr>
              <a:t>tạo</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thành</a:t>
            </a:r>
            <a:r>
              <a:rPr lang="en-US" sz="3733" dirty="0">
                <a:latin typeface="Times New Roman" pitchFamily="18" charset="0"/>
                <a:cs typeface="Times New Roman" pitchFamily="18" charset="0"/>
              </a:rPr>
              <a:t> 2</a:t>
            </a:r>
            <a:r>
              <a:rPr lang="en-US" sz="3733" baseline="30000" dirty="0">
                <a:latin typeface="Times New Roman" pitchFamily="18" charset="0"/>
                <a:cs typeface="Times New Roman" pitchFamily="18" charset="0"/>
              </a:rPr>
              <a:t>k </a:t>
            </a:r>
            <a:r>
              <a:rPr lang="en-US" sz="3733" baseline="-25000" dirty="0">
                <a:latin typeface="Times New Roman" pitchFamily="18" charset="0"/>
                <a:cs typeface="Times New Roman" pitchFamily="18" charset="0"/>
              </a:rPr>
              <a:t> </a:t>
            </a:r>
            <a:r>
              <a:rPr lang="en-US" sz="3733" dirty="0">
                <a:latin typeface="Times New Roman" pitchFamily="18" charset="0"/>
                <a:cs typeface="Times New Roman" pitchFamily="18" charset="0"/>
              </a:rPr>
              <a:t>(k </a:t>
            </a:r>
            <a:r>
              <a:rPr lang="en-US" sz="3733" dirty="0" err="1">
                <a:latin typeface="Times New Roman" pitchFamily="18" charset="0"/>
                <a:cs typeface="Times New Roman" pitchFamily="18" charset="0"/>
              </a:rPr>
              <a:t>là</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số</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đợt</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nhân</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đôi</a:t>
            </a:r>
            <a:r>
              <a:rPr lang="en-US" sz="3733" dirty="0">
                <a:latin typeface="Times New Roman" pitchFamily="18" charset="0"/>
                <a:cs typeface="Times New Roman" pitchFamily="18" charset="0"/>
              </a:rPr>
              <a:t>).</a:t>
            </a:r>
          </a:p>
          <a:p>
            <a:pPr marL="609585" indent="-609585">
              <a:buFontTx/>
              <a:buChar char="-"/>
            </a:pPr>
            <a:r>
              <a:rPr lang="en-US" sz="3733" dirty="0" err="1">
                <a:latin typeface="Times New Roman" pitchFamily="18" charset="0"/>
                <a:cs typeface="Times New Roman" pitchFamily="18" charset="0"/>
              </a:rPr>
              <a:t>Tăng</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số</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lượng</a:t>
            </a:r>
            <a:r>
              <a:rPr lang="en-US" sz="3733" dirty="0">
                <a:latin typeface="Times New Roman" pitchFamily="18" charset="0"/>
                <a:cs typeface="Times New Roman" pitchFamily="18" charset="0"/>
              </a:rPr>
              <a:t> TB, </a:t>
            </a:r>
            <a:r>
              <a:rPr lang="en-US" sz="3733" dirty="0" err="1">
                <a:latin typeface="Times New Roman" pitchFamily="18" charset="0"/>
                <a:cs typeface="Times New Roman" pitchFamily="18" charset="0"/>
              </a:rPr>
              <a:t>giúp</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cơ</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thể</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lớn</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lên</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và</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phát</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triển</a:t>
            </a:r>
            <a:endParaRPr lang="en-US" sz="3733" dirty="0">
              <a:latin typeface="Times New Roman" pitchFamily="18" charset="0"/>
              <a:cs typeface="Times New Roman" pitchFamily="18" charset="0"/>
            </a:endParaRPr>
          </a:p>
          <a:p>
            <a:pPr marL="609585" indent="-609585">
              <a:buFontTx/>
              <a:buChar char="-"/>
            </a:pPr>
            <a:r>
              <a:rPr lang="en-US" sz="3733" dirty="0" err="1">
                <a:latin typeface="Times New Roman" pitchFamily="18" charset="0"/>
                <a:cs typeface="Times New Roman" pitchFamily="18" charset="0"/>
              </a:rPr>
              <a:t>Thay</a:t>
            </a:r>
            <a:r>
              <a:rPr lang="en-US" sz="3733" dirty="0">
                <a:latin typeface="Times New Roman" pitchFamily="18" charset="0"/>
                <a:cs typeface="Times New Roman" pitchFamily="18" charset="0"/>
              </a:rPr>
              <a:t> TB </a:t>
            </a:r>
            <a:r>
              <a:rPr lang="en-US" sz="3733" dirty="0" err="1">
                <a:latin typeface="Times New Roman" pitchFamily="18" charset="0"/>
                <a:cs typeface="Times New Roman" pitchFamily="18" charset="0"/>
              </a:rPr>
              <a:t>già</a:t>
            </a:r>
            <a:r>
              <a:rPr lang="en-US" sz="3733" dirty="0">
                <a:latin typeface="Times New Roman" pitchFamily="18" charset="0"/>
                <a:cs typeface="Times New Roman" pitchFamily="18" charset="0"/>
              </a:rPr>
              <a:t>, TB </a:t>
            </a:r>
            <a:r>
              <a:rPr lang="en-US" sz="3733" dirty="0" err="1">
                <a:latin typeface="Times New Roman" pitchFamily="18" charset="0"/>
                <a:cs typeface="Times New Roman" pitchFamily="18" charset="0"/>
              </a:rPr>
              <a:t>bị</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tổn</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thương</a:t>
            </a:r>
            <a:r>
              <a:rPr lang="en-US" sz="3733" dirty="0">
                <a:latin typeface="Times New Roman" pitchFamily="18" charset="0"/>
                <a:cs typeface="Times New Roman" pitchFamily="18" charset="0"/>
              </a:rPr>
              <a:t>.</a:t>
            </a:r>
          </a:p>
          <a:p>
            <a:pPr marL="609585" indent="-609585">
              <a:buFontTx/>
              <a:buChar char="-"/>
            </a:pPr>
            <a:r>
              <a:rPr lang="en-US" sz="3733" dirty="0">
                <a:latin typeface="Times New Roman" pitchFamily="18" charset="0"/>
                <a:cs typeface="Times New Roman" pitchFamily="18" charset="0"/>
              </a:rPr>
              <a:t>Ở </a:t>
            </a:r>
            <a:r>
              <a:rPr lang="en-US" sz="3733" dirty="0" err="1">
                <a:latin typeface="Times New Roman" pitchFamily="18" charset="0"/>
                <a:cs typeface="Times New Roman" pitchFamily="18" charset="0"/>
              </a:rPr>
              <a:t>loài</a:t>
            </a:r>
            <a:r>
              <a:rPr lang="en-US" sz="3733" dirty="0">
                <a:latin typeface="Times New Roman" pitchFamily="18" charset="0"/>
                <a:cs typeface="Times New Roman" pitchFamily="18" charset="0"/>
              </a:rPr>
              <a:t> SSVT </a:t>
            </a:r>
            <a:r>
              <a:rPr lang="en-US" sz="3733" dirty="0" err="1">
                <a:latin typeface="Times New Roman" pitchFamily="18" charset="0"/>
                <a:cs typeface="Times New Roman" pitchFamily="18" charset="0"/>
              </a:rPr>
              <a:t>truyền</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đạt</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thông</a:t>
            </a:r>
            <a:r>
              <a:rPr lang="en-US" sz="3733" dirty="0">
                <a:latin typeface="Times New Roman" pitchFamily="18" charset="0"/>
                <a:cs typeface="Times New Roman" pitchFamily="18" charset="0"/>
              </a:rPr>
              <a:t> tin di </a:t>
            </a:r>
            <a:r>
              <a:rPr lang="en-US" sz="3733" dirty="0" err="1">
                <a:latin typeface="Times New Roman" pitchFamily="18" charset="0"/>
                <a:cs typeface="Times New Roman" pitchFamily="18" charset="0"/>
              </a:rPr>
              <a:t>truyền</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từ</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cơ</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thể</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mẹ</a:t>
            </a:r>
            <a:r>
              <a:rPr lang="en-US" sz="3733" dirty="0">
                <a:latin typeface="Times New Roman" pitchFamily="18" charset="0"/>
                <a:cs typeface="Times New Roman" pitchFamily="18" charset="0"/>
              </a:rPr>
              <a:t> qua </a:t>
            </a:r>
            <a:r>
              <a:rPr lang="en-US" sz="3733" dirty="0" err="1">
                <a:latin typeface="Times New Roman" pitchFamily="18" charset="0"/>
                <a:cs typeface="Times New Roman" pitchFamily="18" charset="0"/>
              </a:rPr>
              <a:t>các</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thế</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hệ</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giống</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với</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cơ</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thể</a:t>
            </a:r>
            <a:r>
              <a:rPr lang="en-US" sz="3733" dirty="0">
                <a:latin typeface="Times New Roman" pitchFamily="18" charset="0"/>
                <a:cs typeface="Times New Roman" pitchFamily="18" charset="0"/>
              </a:rPr>
              <a:t> ban </a:t>
            </a:r>
            <a:r>
              <a:rPr lang="en-US" sz="3733" dirty="0" err="1">
                <a:latin typeface="Times New Roman" pitchFamily="18" charset="0"/>
                <a:cs typeface="Times New Roman" pitchFamily="18" charset="0"/>
              </a:rPr>
              <a:t>đầu</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mẹ</a:t>
            </a:r>
            <a:r>
              <a:rPr lang="en-US" sz="3733" dirty="0">
                <a:latin typeface="Times New Roman" pitchFamily="18" charset="0"/>
                <a:cs typeface="Times New Roman" pitchFamily="18" charset="0"/>
              </a:rPr>
              <a:t>) </a:t>
            </a:r>
          </a:p>
          <a:p>
            <a:endParaRPr lang="en-US" sz="3733" dirty="0">
              <a:latin typeface="Times New Roman" pitchFamily="18" charset="0"/>
              <a:cs typeface="Times New Roman" pitchFamily="18" charset="0"/>
            </a:endParaRPr>
          </a:p>
          <a:p>
            <a:pPr marL="609585" indent="-609585">
              <a:buFontTx/>
              <a:buChar char="-"/>
            </a:pPr>
            <a:endParaRPr lang="en-US" sz="3733"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B3A1AF3D-082C-13EA-B70D-827B172EB77A}"/>
              </a:ext>
            </a:extLst>
          </p:cNvPr>
          <p:cNvSpPr txBox="1"/>
          <p:nvPr/>
        </p:nvSpPr>
        <p:spPr>
          <a:xfrm>
            <a:off x="0" y="52755"/>
            <a:ext cx="12192000" cy="74898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267" b="1" dirty="0">
                <a:latin typeface="Times New Roman" pitchFamily="18" charset="0"/>
                <a:cs typeface="Times New Roman" pitchFamily="18" charset="0"/>
              </a:rPr>
              <a:t>BÀI 43: DI TRUYỀN NHIỄM SẮC THỂ</a:t>
            </a:r>
          </a:p>
        </p:txBody>
      </p:sp>
    </p:spTree>
    <p:extLst>
      <p:ext uri="{BB962C8B-B14F-4D97-AF65-F5344CB8AC3E}">
        <p14:creationId xmlns:p14="http://schemas.microsoft.com/office/powerpoint/2010/main" val="76467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1000"/>
                                        <p:tgtEl>
                                          <p:spTgt spid="8">
                                            <p:txEl>
                                              <p:pRg st="5" end="5"/>
                                            </p:txEl>
                                          </p:spTgt>
                                        </p:tgtEl>
                                      </p:cBhvr>
                                    </p:animEffect>
                                    <p:anim calcmode="lin" valueType="num">
                                      <p:cBhvr>
                                        <p:cTn id="4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0">
            <a:extLst>
              <a:ext uri="{FF2B5EF4-FFF2-40B4-BE49-F238E27FC236}">
                <a16:creationId xmlns:a16="http://schemas.microsoft.com/office/drawing/2014/main" id="{1C31C10A-DC8E-A6CE-0C12-EED728E80B34}"/>
              </a:ext>
            </a:extLst>
          </p:cNvPr>
          <p:cNvSpPr txBox="1">
            <a:spLocks noChangeArrowheads="1"/>
          </p:cNvSpPr>
          <p:nvPr/>
        </p:nvSpPr>
        <p:spPr bwMode="auto">
          <a:xfrm>
            <a:off x="2895600" y="15240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b="1">
                <a:solidFill>
                  <a:srgbClr val="FF0000"/>
                </a:solidFill>
                <a:latin typeface="Times New Roman" panose="02020603050405020304" pitchFamily="18" charset="0"/>
              </a:rPr>
              <a:t>BÀI 43. DI TRUYỀN NHIỄM SẮC THỂ</a:t>
            </a:r>
          </a:p>
        </p:txBody>
      </p:sp>
      <p:sp>
        <p:nvSpPr>
          <p:cNvPr id="58371" name="Rectangle 12">
            <a:extLst>
              <a:ext uri="{FF2B5EF4-FFF2-40B4-BE49-F238E27FC236}">
                <a16:creationId xmlns:a16="http://schemas.microsoft.com/office/drawing/2014/main" id="{597245E0-8F2F-9D8A-ED04-1CC8976329AF}"/>
              </a:ext>
            </a:extLst>
          </p:cNvPr>
          <p:cNvSpPr>
            <a:spLocks noChangeArrowheads="1"/>
          </p:cNvSpPr>
          <p:nvPr/>
        </p:nvSpPr>
        <p:spPr bwMode="auto">
          <a:xfrm>
            <a:off x="1524000" y="75406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solidFill>
                  <a:srgbClr val="002060"/>
                </a:solidFill>
                <a:latin typeface="Times New Roman" panose="02020603050405020304" pitchFamily="18" charset="0"/>
              </a:rPr>
              <a:t>3. CÁC LOẠI NST VÀ CƠ CHẾ XÁC ĐỊNH GIỚI TÍNH</a:t>
            </a:r>
          </a:p>
        </p:txBody>
      </p:sp>
      <p:sp>
        <p:nvSpPr>
          <p:cNvPr id="2" name="Rectangle 1">
            <a:extLst>
              <a:ext uri="{FF2B5EF4-FFF2-40B4-BE49-F238E27FC236}">
                <a16:creationId xmlns:a16="http://schemas.microsoft.com/office/drawing/2014/main" id="{A4AE6334-21A4-F87B-B969-95F71E722B54}"/>
              </a:ext>
            </a:extLst>
          </p:cNvPr>
          <p:cNvSpPr>
            <a:spLocks noChangeArrowheads="1"/>
          </p:cNvSpPr>
          <p:nvPr/>
        </p:nvSpPr>
        <p:spPr bwMode="auto">
          <a:xfrm>
            <a:off x="1408113" y="1428750"/>
            <a:ext cx="9793287"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10080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0080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0080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0080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0080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0080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0080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0080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008063" algn="l"/>
              </a:tabLst>
              <a:defRPr>
                <a:solidFill>
                  <a:schemeClr val="tx1"/>
                </a:solidFill>
                <a:latin typeface="Calibri" panose="020F0502020204030204" pitchFamily="34" charset="0"/>
              </a:defRPr>
            </a:lvl9pPr>
          </a:lstStyle>
          <a:p>
            <a:pPr algn="just" eaLnBrk="1" hangingPunct="1">
              <a:lnSpc>
                <a:spcPct val="130000"/>
              </a:lnSpc>
              <a:spcBef>
                <a:spcPts val="425"/>
              </a:spcBef>
              <a:buSzPts val="1200"/>
              <a:buFont typeface="Times New Roman" panose="02020603050405020304" pitchFamily="18" charset="0"/>
              <a:buChar char="–"/>
            </a:pPr>
            <a:r>
              <a:rPr lang="vi-VN" altLang="en-US" i="1">
                <a:solidFill>
                  <a:srgbClr val="7030A0"/>
                </a:solidFill>
                <a:latin typeface="Times New Roman" panose="02020603050405020304" pitchFamily="18" charset="0"/>
                <a:cs typeface="Times New Roman" panose="02020603050405020304" pitchFamily="18" charset="0"/>
              </a:rPr>
              <a:t>Dựa vào chức năng, nhiễm sắc thể được chia thành nhiễm sắc thể thường (mang các gene quy định tính trạng thường) và nhiễm sắc thể giới tính (mang các gene quy định tính trạng thường và tính trạng giới tính).</a:t>
            </a:r>
            <a:endParaRPr lang="en-US" altLang="en-US" i="1">
              <a:solidFill>
                <a:srgbClr val="7030A0"/>
              </a:solidFill>
              <a:latin typeface="Times New Roman" panose="02020603050405020304" pitchFamily="18" charset="0"/>
              <a:cs typeface="Times New Roman" panose="02020603050405020304" pitchFamily="18" charset="0"/>
            </a:endParaRPr>
          </a:p>
        </p:txBody>
      </p:sp>
      <p:pic>
        <p:nvPicPr>
          <p:cNvPr id="7" name="Picture 6" descr="viet3">
            <a:extLst>
              <a:ext uri="{FF2B5EF4-FFF2-40B4-BE49-F238E27FC236}">
                <a16:creationId xmlns:a16="http://schemas.microsoft.com/office/drawing/2014/main" id="{17EE7BCD-B3D0-8822-B224-761B531856D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74700"/>
            <a:ext cx="6858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bject 8">
            <a:extLst>
              <a:ext uri="{FF2B5EF4-FFF2-40B4-BE49-F238E27FC236}">
                <a16:creationId xmlns:a16="http://schemas.microsoft.com/office/drawing/2014/main" id="{9010AA2D-A79B-D425-9063-448DB3895583}"/>
              </a:ext>
            </a:extLst>
          </p:cNvPr>
          <p:cNvSpPr txBox="1">
            <a:spLocks noChangeArrowheads="1"/>
          </p:cNvSpPr>
          <p:nvPr/>
        </p:nvSpPr>
        <p:spPr bwMode="auto">
          <a:xfrm>
            <a:off x="152400" y="817563"/>
            <a:ext cx="79248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342900" indent="-342900">
              <a:lnSpc>
                <a:spcPct val="90000"/>
              </a:lnSpc>
              <a:spcBef>
                <a:spcPts val="1000"/>
              </a:spcBef>
              <a:buFont typeface="Arial" panose="020B0604020202020204" pitchFamily="34" charset="0"/>
              <a:buChar char="•"/>
              <a:tabLst>
                <a:tab pos="317500" algn="l"/>
              </a:tabLst>
              <a:defRPr sz="2800">
                <a:solidFill>
                  <a:schemeClr val="tx1"/>
                </a:solidFill>
                <a:latin typeface="Calibri" panose="020F0502020204030204" pitchFamily="34" charset="0"/>
              </a:defRPr>
            </a:lvl1pPr>
            <a:lvl2pPr marL="88900" indent="-3175">
              <a:lnSpc>
                <a:spcPct val="90000"/>
              </a:lnSpc>
              <a:spcBef>
                <a:spcPts val="500"/>
              </a:spcBef>
              <a:buFont typeface="Arial" panose="020B0604020202020204" pitchFamily="34" charset="0"/>
              <a:buChar char="•"/>
              <a:tabLst>
                <a:tab pos="3175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175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175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175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175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175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175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17500" algn="l"/>
              </a:tabLst>
              <a:defRPr>
                <a:solidFill>
                  <a:schemeClr val="tx1"/>
                </a:solidFill>
                <a:latin typeface="Calibri" panose="020F0502020204030204" pitchFamily="34" charset="0"/>
              </a:defRPr>
            </a:lvl9pPr>
          </a:lstStyle>
          <a:p>
            <a:pPr lvl="1" eaLnBrk="1" hangingPunct="1">
              <a:lnSpc>
                <a:spcPct val="100000"/>
              </a:lnSpc>
              <a:spcBef>
                <a:spcPts val="2688"/>
              </a:spcBef>
              <a:buSzPct val="96000"/>
              <a:buFontTx/>
              <a:buAutoNum type="arabicPeriod"/>
            </a:pPr>
            <a:r>
              <a:rPr lang="en-US" altLang="en-US" b="1">
                <a:solidFill>
                  <a:srgbClr val="002060"/>
                </a:solidFill>
                <a:latin typeface="Times New Roman" panose="02020603050405020304" pitchFamily="18" charset="0"/>
                <a:cs typeface="Times New Roman" panose="02020603050405020304" pitchFamily="18" charset="0"/>
              </a:rPr>
              <a:t>	 Có mấy loại trứng và tinh trùng được tạo ra qua giảm</a:t>
            </a:r>
            <a:r>
              <a:rPr lang="vi-VN" altLang="en-US" b="1">
                <a:solidFill>
                  <a:srgbClr val="002060"/>
                </a:solidFill>
                <a:latin typeface="Times New Roman" panose="02020603050405020304" pitchFamily="18" charset="0"/>
                <a:cs typeface="Times New Roman" panose="02020603050405020304" pitchFamily="18" charset="0"/>
              </a:rPr>
              <a:t> </a:t>
            </a:r>
            <a:r>
              <a:rPr lang="en-US" altLang="en-US" b="1">
                <a:solidFill>
                  <a:srgbClr val="002060"/>
                </a:solidFill>
                <a:latin typeface="Times New Roman" panose="02020603050405020304" pitchFamily="18" charset="0"/>
                <a:cs typeface="Times New Roman" panose="02020603050405020304" pitchFamily="18" charset="0"/>
              </a:rPr>
              <a:t>phân.</a:t>
            </a:r>
            <a:endParaRPr lang="en-US" altLang="en-US">
              <a:solidFill>
                <a:srgbClr val="002060"/>
              </a:solidFill>
              <a:latin typeface="Times New Roman" panose="02020603050405020304" pitchFamily="18" charset="0"/>
              <a:cs typeface="Times New Roman" panose="02020603050405020304" pitchFamily="18" charset="0"/>
            </a:endParaRPr>
          </a:p>
          <a:p>
            <a:pPr lvl="1" eaLnBrk="1" hangingPunct="1">
              <a:lnSpc>
                <a:spcPct val="100000"/>
              </a:lnSpc>
              <a:spcBef>
                <a:spcPts val="1438"/>
              </a:spcBef>
              <a:buSzPct val="96000"/>
              <a:buFontTx/>
              <a:buAutoNum type="arabicPeriod"/>
            </a:pPr>
            <a:r>
              <a:rPr lang="en-US" altLang="en-US" b="1">
                <a:solidFill>
                  <a:srgbClr val="002060"/>
                </a:solidFill>
                <a:latin typeface="Times New Roman" panose="02020603050405020304" pitchFamily="18" charset="0"/>
                <a:cs typeface="Times New Roman" panose="02020603050405020304" pitchFamily="18" charset="0"/>
              </a:rPr>
              <a:t> Sự thụ tinh giữa các loại tinh trùng mang NST giơí tính nào với trứng để tạo hợp tử phát triển thành con trai hay con gái.</a:t>
            </a:r>
            <a:endParaRPr lang="en-US" altLang="en-US">
              <a:solidFill>
                <a:srgbClr val="002060"/>
              </a:solidFill>
              <a:latin typeface="Times New Roman" panose="02020603050405020304" pitchFamily="18" charset="0"/>
              <a:cs typeface="Times New Roman" panose="02020603050405020304" pitchFamily="18" charset="0"/>
            </a:endParaRPr>
          </a:p>
          <a:p>
            <a:pPr lvl="1" eaLnBrk="1" hangingPunct="1">
              <a:lnSpc>
                <a:spcPct val="100000"/>
              </a:lnSpc>
              <a:spcBef>
                <a:spcPts val="1438"/>
              </a:spcBef>
              <a:buSzPct val="96000"/>
              <a:buFontTx/>
              <a:buAutoNum type="arabicPeriod"/>
            </a:pPr>
            <a:r>
              <a:rPr lang="en-US" altLang="en-US" b="1">
                <a:solidFill>
                  <a:srgbClr val="002060"/>
                </a:solidFill>
                <a:latin typeface="Times New Roman" panose="02020603050405020304" pitchFamily="18" charset="0"/>
                <a:cs typeface="Times New Roman" panose="02020603050405020304" pitchFamily="18" charset="0"/>
              </a:rPr>
              <a:t> Tại sao tỉ lệ con trai hay con gái sơ sinh là xấp xỉ 1:1.</a:t>
            </a:r>
            <a:endParaRPr lang="vi-VN" altLang="en-US" b="1">
              <a:solidFill>
                <a:srgbClr val="002060"/>
              </a:solidFill>
              <a:latin typeface="Times New Roman" panose="02020603050405020304" pitchFamily="18" charset="0"/>
              <a:cs typeface="Times New Roman" panose="02020603050405020304" pitchFamily="18" charset="0"/>
            </a:endParaRPr>
          </a:p>
          <a:p>
            <a:pPr lvl="1" eaLnBrk="1" hangingPunct="1">
              <a:lnSpc>
                <a:spcPct val="100000"/>
              </a:lnSpc>
              <a:spcBef>
                <a:spcPts val="1438"/>
              </a:spcBef>
              <a:buSzPct val="96000"/>
              <a:buFontTx/>
              <a:buNone/>
            </a:pPr>
            <a:r>
              <a:rPr lang="vi-VN" altLang="en-US" b="1">
                <a:solidFill>
                  <a:srgbClr val="002060"/>
                </a:solidFill>
                <a:latin typeface="Times New Roman" panose="02020603050405020304" pitchFamily="18" charset="0"/>
                <a:cs typeface="Times New Roman" panose="02020603050405020304" pitchFamily="18" charset="0"/>
              </a:rPr>
              <a:t>4. Sinh con trai hay con gái là do bố hay mẹ quyết đinh?</a:t>
            </a:r>
            <a:endParaRPr lang="en-US" altLang="en-US">
              <a:solidFill>
                <a:srgbClr val="002060"/>
              </a:solidFill>
              <a:latin typeface="Times New Roman" panose="02020603050405020304" pitchFamily="18" charset="0"/>
              <a:cs typeface="Times New Roman" panose="02020603050405020304" pitchFamily="18" charset="0"/>
            </a:endParaRPr>
          </a:p>
        </p:txBody>
      </p:sp>
      <p:pic>
        <p:nvPicPr>
          <p:cNvPr id="59395" name="Picture 5">
            <a:extLst>
              <a:ext uri="{FF2B5EF4-FFF2-40B4-BE49-F238E27FC236}">
                <a16:creationId xmlns:a16="http://schemas.microsoft.com/office/drawing/2014/main" id="{47434835-8FD3-B83E-4892-0EF70BD9BE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8013" y="228600"/>
            <a:ext cx="38036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Oval 4">
            <a:extLst>
              <a:ext uri="{FF2B5EF4-FFF2-40B4-BE49-F238E27FC236}">
                <a16:creationId xmlns:a16="http://schemas.microsoft.com/office/drawing/2014/main" id="{7EDA76EB-12E6-07F4-36D1-D6679DCE85B6}"/>
              </a:ext>
            </a:extLst>
          </p:cNvPr>
          <p:cNvSpPr>
            <a:spLocks noChangeArrowheads="1"/>
          </p:cNvSpPr>
          <p:nvPr/>
        </p:nvSpPr>
        <p:spPr bwMode="auto">
          <a:xfrm>
            <a:off x="3352800" y="4876800"/>
            <a:ext cx="1079500" cy="1147763"/>
          </a:xfrm>
          <a:prstGeom prst="ellipse">
            <a:avLst/>
          </a:prstGeom>
          <a:gradFill rotWithShape="1">
            <a:gsLst>
              <a:gs pos="0">
                <a:schemeClr val="bg1"/>
              </a:gs>
              <a:gs pos="100000">
                <a:srgbClr val="FF9933"/>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000000"/>
                </a:solidFill>
              </a:rPr>
              <a:t>44A + XY</a:t>
            </a:r>
          </a:p>
        </p:txBody>
      </p:sp>
      <p:sp>
        <p:nvSpPr>
          <p:cNvPr id="60419" name="Oval 5">
            <a:extLst>
              <a:ext uri="{FF2B5EF4-FFF2-40B4-BE49-F238E27FC236}">
                <a16:creationId xmlns:a16="http://schemas.microsoft.com/office/drawing/2014/main" id="{AB663D31-89F0-2C74-ED46-5C61DB44B39B}"/>
              </a:ext>
            </a:extLst>
          </p:cNvPr>
          <p:cNvSpPr>
            <a:spLocks noChangeArrowheads="1"/>
          </p:cNvSpPr>
          <p:nvPr/>
        </p:nvSpPr>
        <p:spPr bwMode="auto">
          <a:xfrm>
            <a:off x="7943850" y="657225"/>
            <a:ext cx="1117600" cy="1101725"/>
          </a:xfrm>
          <a:prstGeom prst="ellipse">
            <a:avLst/>
          </a:prstGeom>
          <a:gradFill rotWithShape="1">
            <a:gsLst>
              <a:gs pos="0">
                <a:srgbClr val="760076"/>
              </a:gs>
              <a:gs pos="50000">
                <a:srgbClr val="FF00FF"/>
              </a:gs>
              <a:gs pos="100000">
                <a:srgbClr val="76007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000000"/>
                </a:solidFill>
              </a:rPr>
              <a:t>44A+XX</a:t>
            </a:r>
          </a:p>
        </p:txBody>
      </p:sp>
      <p:sp>
        <p:nvSpPr>
          <p:cNvPr id="60420" name="WordArt 6">
            <a:extLst>
              <a:ext uri="{FF2B5EF4-FFF2-40B4-BE49-F238E27FC236}">
                <a16:creationId xmlns:a16="http://schemas.microsoft.com/office/drawing/2014/main" id="{8385B157-C242-23B4-D5E0-C4A805EA6D7A}"/>
              </a:ext>
            </a:extLst>
          </p:cNvPr>
          <p:cNvSpPr>
            <a:spLocks noChangeArrowheads="1" noChangeShapeType="1" noTextEdit="1"/>
          </p:cNvSpPr>
          <p:nvPr/>
        </p:nvSpPr>
        <p:spPr bwMode="auto">
          <a:xfrm>
            <a:off x="2057400" y="2971800"/>
            <a:ext cx="339725" cy="454025"/>
          </a:xfrm>
          <a:prstGeom prst="rect">
            <a:avLst/>
          </a:prstGeom>
        </p:spPr>
        <p:txBody>
          <a:bodyPr wrap="none" fromWordArt="1">
            <a:prstTxWarp prst="textPlain">
              <a:avLst>
                <a:gd name="adj" fmla="val 50000"/>
              </a:avLst>
            </a:prstTxWarp>
          </a:bodyPr>
          <a:lstStyle/>
          <a:p>
            <a:pPr algn="ctr"/>
            <a:r>
              <a:rPr lang="en-US" sz="3600" kern="10">
                <a:ln w="12700">
                  <a:solidFill>
                    <a:srgbClr val="333399"/>
                  </a:solidFill>
                  <a:round/>
                  <a:headEnd/>
                  <a:tailEnd/>
                </a:ln>
                <a:solidFill>
                  <a:srgbClr val="333399">
                    <a:alpha val="50195"/>
                  </a:srgbClr>
                </a:solidFill>
                <a:latin typeface="VNI-Times" pitchFamily="2" charset="0"/>
              </a:rPr>
              <a:t>G</a:t>
            </a:r>
          </a:p>
        </p:txBody>
      </p:sp>
      <p:sp>
        <p:nvSpPr>
          <p:cNvPr id="60421" name="Line 7">
            <a:extLst>
              <a:ext uri="{FF2B5EF4-FFF2-40B4-BE49-F238E27FC236}">
                <a16:creationId xmlns:a16="http://schemas.microsoft.com/office/drawing/2014/main" id="{AF6543BA-7E14-ABD2-FAF9-70EA84A3DD7D}"/>
              </a:ext>
            </a:extLst>
          </p:cNvPr>
          <p:cNvSpPr>
            <a:spLocks noChangeShapeType="1"/>
          </p:cNvSpPr>
          <p:nvPr/>
        </p:nvSpPr>
        <p:spPr bwMode="auto">
          <a:xfrm flipH="1">
            <a:off x="3810000" y="1828800"/>
            <a:ext cx="685800" cy="1066800"/>
          </a:xfrm>
          <a:prstGeom prst="line">
            <a:avLst/>
          </a:prstGeom>
          <a:noFill/>
          <a:ln w="5715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2" name="Line 8">
            <a:extLst>
              <a:ext uri="{FF2B5EF4-FFF2-40B4-BE49-F238E27FC236}">
                <a16:creationId xmlns:a16="http://schemas.microsoft.com/office/drawing/2014/main" id="{A58A582B-BD15-E212-E069-40E398EFB63F}"/>
              </a:ext>
            </a:extLst>
          </p:cNvPr>
          <p:cNvSpPr>
            <a:spLocks noChangeShapeType="1"/>
          </p:cNvSpPr>
          <p:nvPr/>
        </p:nvSpPr>
        <p:spPr bwMode="auto">
          <a:xfrm>
            <a:off x="4648200" y="1828800"/>
            <a:ext cx="990600" cy="990600"/>
          </a:xfrm>
          <a:prstGeom prst="line">
            <a:avLst/>
          </a:prstGeom>
          <a:noFill/>
          <a:ln w="508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3" name="Line 9">
            <a:extLst>
              <a:ext uri="{FF2B5EF4-FFF2-40B4-BE49-F238E27FC236}">
                <a16:creationId xmlns:a16="http://schemas.microsoft.com/office/drawing/2014/main" id="{DDF80275-DED5-529D-EAF0-9F2F67E6E609}"/>
              </a:ext>
            </a:extLst>
          </p:cNvPr>
          <p:cNvSpPr>
            <a:spLocks noChangeShapeType="1"/>
          </p:cNvSpPr>
          <p:nvPr/>
        </p:nvSpPr>
        <p:spPr bwMode="auto">
          <a:xfrm>
            <a:off x="8534400" y="1828800"/>
            <a:ext cx="0" cy="990600"/>
          </a:xfrm>
          <a:prstGeom prst="line">
            <a:avLst/>
          </a:prstGeom>
          <a:noFill/>
          <a:ln w="50800">
            <a:solidFill>
              <a:srgbClr val="99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4" name="Oval 10">
            <a:extLst>
              <a:ext uri="{FF2B5EF4-FFF2-40B4-BE49-F238E27FC236}">
                <a16:creationId xmlns:a16="http://schemas.microsoft.com/office/drawing/2014/main" id="{D88259C2-A184-05B5-85E5-657B68DE43D6}"/>
              </a:ext>
            </a:extLst>
          </p:cNvPr>
          <p:cNvSpPr>
            <a:spLocks noChangeArrowheads="1"/>
          </p:cNvSpPr>
          <p:nvPr/>
        </p:nvSpPr>
        <p:spPr bwMode="auto">
          <a:xfrm>
            <a:off x="5181600" y="2895600"/>
            <a:ext cx="1219200" cy="457200"/>
          </a:xfrm>
          <a:prstGeom prst="ellipse">
            <a:avLst/>
          </a:prstGeom>
          <a:gradFill rotWithShape="1">
            <a:gsLst>
              <a:gs pos="0">
                <a:schemeClr val="bg1"/>
              </a:gs>
              <a:gs pos="100000">
                <a:srgbClr val="FF9933"/>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i="1">
                <a:solidFill>
                  <a:srgbClr val="000000"/>
                </a:solidFill>
              </a:rPr>
              <a:t>22A +X</a:t>
            </a:r>
          </a:p>
        </p:txBody>
      </p:sp>
      <p:sp>
        <p:nvSpPr>
          <p:cNvPr id="60425" name="Oval 11">
            <a:extLst>
              <a:ext uri="{FF2B5EF4-FFF2-40B4-BE49-F238E27FC236}">
                <a16:creationId xmlns:a16="http://schemas.microsoft.com/office/drawing/2014/main" id="{836D8110-1104-5DC6-2B1E-C656E1DD8093}"/>
              </a:ext>
            </a:extLst>
          </p:cNvPr>
          <p:cNvSpPr>
            <a:spLocks noChangeArrowheads="1"/>
          </p:cNvSpPr>
          <p:nvPr/>
        </p:nvSpPr>
        <p:spPr bwMode="auto">
          <a:xfrm>
            <a:off x="3200400" y="2971800"/>
            <a:ext cx="1143000" cy="449263"/>
          </a:xfrm>
          <a:prstGeom prst="ellipse">
            <a:avLst/>
          </a:prstGeom>
          <a:gradFill rotWithShape="1">
            <a:gsLst>
              <a:gs pos="0">
                <a:schemeClr val="bg1"/>
              </a:gs>
              <a:gs pos="100000">
                <a:srgbClr val="FF9933"/>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i="1">
                <a:solidFill>
                  <a:srgbClr val="000000"/>
                </a:solidFill>
              </a:rPr>
              <a:t>22A +Y</a:t>
            </a:r>
          </a:p>
        </p:txBody>
      </p:sp>
      <p:sp>
        <p:nvSpPr>
          <p:cNvPr id="60426" name="Oval 12">
            <a:extLst>
              <a:ext uri="{FF2B5EF4-FFF2-40B4-BE49-F238E27FC236}">
                <a16:creationId xmlns:a16="http://schemas.microsoft.com/office/drawing/2014/main" id="{501D52C2-5027-3F30-67DA-D5562434BC4E}"/>
              </a:ext>
            </a:extLst>
          </p:cNvPr>
          <p:cNvSpPr>
            <a:spLocks noChangeArrowheads="1"/>
          </p:cNvSpPr>
          <p:nvPr/>
        </p:nvSpPr>
        <p:spPr bwMode="auto">
          <a:xfrm>
            <a:off x="7900988" y="2895600"/>
            <a:ext cx="1166812" cy="447675"/>
          </a:xfrm>
          <a:prstGeom prst="ellipse">
            <a:avLst/>
          </a:prstGeom>
          <a:gradFill rotWithShape="1">
            <a:gsLst>
              <a:gs pos="0">
                <a:srgbClr val="760076"/>
              </a:gs>
              <a:gs pos="50000">
                <a:srgbClr val="FF00FF"/>
              </a:gs>
              <a:gs pos="100000">
                <a:srgbClr val="76007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i="1">
                <a:solidFill>
                  <a:srgbClr val="FFFFFF"/>
                </a:solidFill>
              </a:rPr>
              <a:t>22A +X</a:t>
            </a:r>
          </a:p>
        </p:txBody>
      </p:sp>
      <p:sp>
        <p:nvSpPr>
          <p:cNvPr id="60427" name="Oval 14">
            <a:extLst>
              <a:ext uri="{FF2B5EF4-FFF2-40B4-BE49-F238E27FC236}">
                <a16:creationId xmlns:a16="http://schemas.microsoft.com/office/drawing/2014/main" id="{6AFFC98A-69CF-AFBF-7B8D-AF786B6558E7}"/>
              </a:ext>
            </a:extLst>
          </p:cNvPr>
          <p:cNvSpPr>
            <a:spLocks noChangeArrowheads="1"/>
          </p:cNvSpPr>
          <p:nvPr/>
        </p:nvSpPr>
        <p:spPr bwMode="auto">
          <a:xfrm>
            <a:off x="4038600" y="609600"/>
            <a:ext cx="1143000" cy="1143000"/>
          </a:xfrm>
          <a:prstGeom prst="ellipse">
            <a:avLst/>
          </a:prstGeom>
          <a:gradFill rotWithShape="1">
            <a:gsLst>
              <a:gs pos="0">
                <a:schemeClr val="bg1"/>
              </a:gs>
              <a:gs pos="100000">
                <a:srgbClr val="FF9933"/>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000000"/>
                </a:solidFill>
              </a:rPr>
              <a:t> 44A+XY</a:t>
            </a:r>
          </a:p>
        </p:txBody>
      </p:sp>
      <p:sp>
        <p:nvSpPr>
          <p:cNvPr id="60428" name="Oval 16">
            <a:extLst>
              <a:ext uri="{FF2B5EF4-FFF2-40B4-BE49-F238E27FC236}">
                <a16:creationId xmlns:a16="http://schemas.microsoft.com/office/drawing/2014/main" id="{86572A6B-31B2-7FA5-CD22-4C7F3FFE3E57}"/>
              </a:ext>
            </a:extLst>
          </p:cNvPr>
          <p:cNvSpPr>
            <a:spLocks noChangeArrowheads="1"/>
          </p:cNvSpPr>
          <p:nvPr/>
        </p:nvSpPr>
        <p:spPr bwMode="auto">
          <a:xfrm>
            <a:off x="8153400" y="4800600"/>
            <a:ext cx="1138238" cy="1133475"/>
          </a:xfrm>
          <a:prstGeom prst="ellipse">
            <a:avLst/>
          </a:prstGeom>
          <a:gradFill rotWithShape="1">
            <a:gsLst>
              <a:gs pos="0">
                <a:srgbClr val="760076"/>
              </a:gs>
              <a:gs pos="50000">
                <a:srgbClr val="FF00FF"/>
              </a:gs>
              <a:gs pos="100000">
                <a:srgbClr val="76007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FFFFFF"/>
                </a:solidFill>
              </a:rPr>
              <a:t>44A + XX</a:t>
            </a:r>
          </a:p>
        </p:txBody>
      </p:sp>
      <p:sp>
        <p:nvSpPr>
          <p:cNvPr id="60429" name="Line 17">
            <a:extLst>
              <a:ext uri="{FF2B5EF4-FFF2-40B4-BE49-F238E27FC236}">
                <a16:creationId xmlns:a16="http://schemas.microsoft.com/office/drawing/2014/main" id="{F4AEFAB7-36CB-5AF0-A467-D3FCA7A07955}"/>
              </a:ext>
            </a:extLst>
          </p:cNvPr>
          <p:cNvSpPr>
            <a:spLocks noChangeShapeType="1"/>
          </p:cNvSpPr>
          <p:nvPr/>
        </p:nvSpPr>
        <p:spPr bwMode="auto">
          <a:xfrm>
            <a:off x="3846513" y="3505200"/>
            <a:ext cx="39687" cy="1295400"/>
          </a:xfrm>
          <a:prstGeom prst="line">
            <a:avLst/>
          </a:prstGeom>
          <a:noFill/>
          <a:ln w="508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0" name="Line 18">
            <a:extLst>
              <a:ext uri="{FF2B5EF4-FFF2-40B4-BE49-F238E27FC236}">
                <a16:creationId xmlns:a16="http://schemas.microsoft.com/office/drawing/2014/main" id="{F661E4D1-6359-C2AE-7325-13F9E6624DFB}"/>
              </a:ext>
            </a:extLst>
          </p:cNvPr>
          <p:cNvSpPr>
            <a:spLocks noChangeShapeType="1"/>
          </p:cNvSpPr>
          <p:nvPr/>
        </p:nvSpPr>
        <p:spPr bwMode="auto">
          <a:xfrm flipH="1">
            <a:off x="4267200" y="3435350"/>
            <a:ext cx="4349750" cy="1517650"/>
          </a:xfrm>
          <a:prstGeom prst="line">
            <a:avLst/>
          </a:prstGeom>
          <a:noFill/>
          <a:ln w="50800">
            <a:solidFill>
              <a:srgbClr val="99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1" name="Line 19">
            <a:extLst>
              <a:ext uri="{FF2B5EF4-FFF2-40B4-BE49-F238E27FC236}">
                <a16:creationId xmlns:a16="http://schemas.microsoft.com/office/drawing/2014/main" id="{DA3AC854-ACE9-E56A-454A-33520ED59129}"/>
              </a:ext>
            </a:extLst>
          </p:cNvPr>
          <p:cNvSpPr>
            <a:spLocks noChangeShapeType="1"/>
          </p:cNvSpPr>
          <p:nvPr/>
        </p:nvSpPr>
        <p:spPr bwMode="auto">
          <a:xfrm>
            <a:off x="6172200" y="3429000"/>
            <a:ext cx="1981200" cy="1600200"/>
          </a:xfrm>
          <a:prstGeom prst="line">
            <a:avLst/>
          </a:prstGeom>
          <a:noFill/>
          <a:ln w="508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2" name="Line 20">
            <a:extLst>
              <a:ext uri="{FF2B5EF4-FFF2-40B4-BE49-F238E27FC236}">
                <a16:creationId xmlns:a16="http://schemas.microsoft.com/office/drawing/2014/main" id="{2C6FE323-2ED1-767E-6D4E-3198B76F4E60}"/>
              </a:ext>
            </a:extLst>
          </p:cNvPr>
          <p:cNvSpPr>
            <a:spLocks noChangeShapeType="1"/>
          </p:cNvSpPr>
          <p:nvPr/>
        </p:nvSpPr>
        <p:spPr bwMode="auto">
          <a:xfrm>
            <a:off x="8610600" y="3505200"/>
            <a:ext cx="17463" cy="1223963"/>
          </a:xfrm>
          <a:prstGeom prst="line">
            <a:avLst/>
          </a:prstGeom>
          <a:noFill/>
          <a:ln w="50800">
            <a:solidFill>
              <a:srgbClr val="99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3" name="WordArt 21">
            <a:extLst>
              <a:ext uri="{FF2B5EF4-FFF2-40B4-BE49-F238E27FC236}">
                <a16:creationId xmlns:a16="http://schemas.microsoft.com/office/drawing/2014/main" id="{27D059A4-B913-6CA9-6B1F-EB7D5F6CB8C3}"/>
              </a:ext>
            </a:extLst>
          </p:cNvPr>
          <p:cNvSpPr>
            <a:spLocks noChangeArrowheads="1" noChangeShapeType="1" noTextEdit="1"/>
          </p:cNvSpPr>
          <p:nvPr/>
        </p:nvSpPr>
        <p:spPr bwMode="auto">
          <a:xfrm>
            <a:off x="2133600" y="838200"/>
            <a:ext cx="412750" cy="387350"/>
          </a:xfrm>
          <a:prstGeom prst="rect">
            <a:avLst/>
          </a:prstGeom>
        </p:spPr>
        <p:txBody>
          <a:bodyPr wrap="none" fromWordArt="1">
            <a:prstTxWarp prst="textPlain">
              <a:avLst>
                <a:gd name="adj" fmla="val 50000"/>
              </a:avLst>
            </a:prstTxWarp>
          </a:bodyPr>
          <a:lstStyle/>
          <a:p>
            <a:pPr algn="ctr"/>
            <a:r>
              <a:rPr lang="en-US" sz="3600" kern="10">
                <a:ln w="12700">
                  <a:solidFill>
                    <a:srgbClr val="333399"/>
                  </a:solidFill>
                  <a:round/>
                  <a:headEnd/>
                  <a:tailEnd/>
                </a:ln>
                <a:solidFill>
                  <a:srgbClr val="333399">
                    <a:alpha val="50195"/>
                  </a:srgbClr>
                </a:solidFill>
                <a:latin typeface="VNI-Times" pitchFamily="2" charset="0"/>
              </a:rPr>
              <a:t>P</a:t>
            </a:r>
          </a:p>
        </p:txBody>
      </p:sp>
      <p:sp>
        <p:nvSpPr>
          <p:cNvPr id="60434" name="Text Box 22">
            <a:extLst>
              <a:ext uri="{FF2B5EF4-FFF2-40B4-BE49-F238E27FC236}">
                <a16:creationId xmlns:a16="http://schemas.microsoft.com/office/drawing/2014/main" id="{42DE6717-1734-93A9-2E2A-C86E35ED6B58}"/>
              </a:ext>
            </a:extLst>
          </p:cNvPr>
          <p:cNvSpPr txBox="1">
            <a:spLocks noChangeArrowheads="1"/>
          </p:cNvSpPr>
          <p:nvPr/>
        </p:nvSpPr>
        <p:spPr bwMode="auto">
          <a:xfrm>
            <a:off x="4305300" y="257175"/>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000000"/>
                </a:solidFill>
                <a:latin typeface="Times New Roman" panose="02020603050405020304" pitchFamily="18" charset="0"/>
                <a:cs typeface="Times New Roman" panose="02020603050405020304" pitchFamily="18" charset="0"/>
              </a:rPr>
              <a:t>Bố</a:t>
            </a:r>
          </a:p>
        </p:txBody>
      </p:sp>
      <p:sp>
        <p:nvSpPr>
          <p:cNvPr id="60435" name="Text Box 23">
            <a:extLst>
              <a:ext uri="{FF2B5EF4-FFF2-40B4-BE49-F238E27FC236}">
                <a16:creationId xmlns:a16="http://schemas.microsoft.com/office/drawing/2014/main" id="{3A87ECC1-525B-2E52-5773-085F280ABFB6}"/>
              </a:ext>
            </a:extLst>
          </p:cNvPr>
          <p:cNvSpPr txBox="1">
            <a:spLocks noChangeArrowheads="1"/>
          </p:cNvSpPr>
          <p:nvPr/>
        </p:nvSpPr>
        <p:spPr bwMode="auto">
          <a:xfrm>
            <a:off x="8229600" y="290513"/>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000000"/>
                </a:solidFill>
                <a:latin typeface=".VnCentury SchoolbookH" pitchFamily="34" charset="0"/>
              </a:rPr>
              <a:t>Mẹ</a:t>
            </a:r>
          </a:p>
        </p:txBody>
      </p:sp>
      <p:sp>
        <p:nvSpPr>
          <p:cNvPr id="60436" name="WordArt 24">
            <a:extLst>
              <a:ext uri="{FF2B5EF4-FFF2-40B4-BE49-F238E27FC236}">
                <a16:creationId xmlns:a16="http://schemas.microsoft.com/office/drawing/2014/main" id="{0BF4142D-155F-E253-3A9C-71F6DA59D2BA}"/>
              </a:ext>
            </a:extLst>
          </p:cNvPr>
          <p:cNvSpPr>
            <a:spLocks noChangeArrowheads="1" noChangeShapeType="1" noTextEdit="1"/>
          </p:cNvSpPr>
          <p:nvPr/>
        </p:nvSpPr>
        <p:spPr bwMode="auto">
          <a:xfrm>
            <a:off x="2438400" y="3276600"/>
            <a:ext cx="196850" cy="242888"/>
          </a:xfrm>
          <a:prstGeom prst="rect">
            <a:avLst/>
          </a:prstGeom>
        </p:spPr>
        <p:txBody>
          <a:bodyPr wrap="none" fromWordArt="1">
            <a:prstTxWarp prst="textPlain">
              <a:avLst>
                <a:gd name="adj" fmla="val 50000"/>
              </a:avLst>
            </a:prstTxWarp>
          </a:bodyPr>
          <a:lstStyle/>
          <a:p>
            <a:pPr algn="ctr"/>
            <a:r>
              <a:rPr lang="en-US" sz="3600" kern="10">
                <a:ln w="12700">
                  <a:solidFill>
                    <a:srgbClr val="333399"/>
                  </a:solidFill>
                  <a:round/>
                  <a:headEnd/>
                  <a:tailEnd/>
                </a:ln>
                <a:solidFill>
                  <a:srgbClr val="333399">
                    <a:alpha val="50195"/>
                  </a:srgbClr>
                </a:solidFill>
                <a:latin typeface="VNI-Times" pitchFamily="2" charset="0"/>
              </a:rPr>
              <a:t>P</a:t>
            </a:r>
          </a:p>
        </p:txBody>
      </p:sp>
      <p:sp>
        <p:nvSpPr>
          <p:cNvPr id="60437" name="Text Box 25">
            <a:extLst>
              <a:ext uri="{FF2B5EF4-FFF2-40B4-BE49-F238E27FC236}">
                <a16:creationId xmlns:a16="http://schemas.microsoft.com/office/drawing/2014/main" id="{63DF3ADF-8D21-E429-67A1-40BFFDBCA714}"/>
              </a:ext>
            </a:extLst>
          </p:cNvPr>
          <p:cNvSpPr txBox="1">
            <a:spLocks noChangeArrowheads="1"/>
          </p:cNvSpPr>
          <p:nvPr/>
        </p:nvSpPr>
        <p:spPr bwMode="auto">
          <a:xfrm>
            <a:off x="2362200" y="6324600"/>
            <a:ext cx="7848600" cy="46672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VNI-Times" pitchFamily="2" charset="0"/>
              </a:rPr>
              <a:t>SƠ ĐỒ CÔ CHEÁ NST XAÙC ÑÒNH GIÔÙI TÍNH Ở NGƯỜI</a:t>
            </a:r>
          </a:p>
        </p:txBody>
      </p:sp>
      <p:sp>
        <p:nvSpPr>
          <p:cNvPr id="60438" name="WordArt 26">
            <a:extLst>
              <a:ext uri="{FF2B5EF4-FFF2-40B4-BE49-F238E27FC236}">
                <a16:creationId xmlns:a16="http://schemas.microsoft.com/office/drawing/2014/main" id="{E083503A-9E47-0B11-8FD9-437D3625AE0B}"/>
              </a:ext>
            </a:extLst>
          </p:cNvPr>
          <p:cNvSpPr>
            <a:spLocks noChangeArrowheads="1" noChangeShapeType="1" noTextEdit="1"/>
          </p:cNvSpPr>
          <p:nvPr/>
        </p:nvSpPr>
        <p:spPr bwMode="auto">
          <a:xfrm>
            <a:off x="2133600" y="5334000"/>
            <a:ext cx="339725" cy="454025"/>
          </a:xfrm>
          <a:prstGeom prst="rect">
            <a:avLst/>
          </a:prstGeom>
        </p:spPr>
        <p:txBody>
          <a:bodyPr wrap="none" fromWordArt="1">
            <a:prstTxWarp prst="textPlain">
              <a:avLst>
                <a:gd name="adj" fmla="val 50000"/>
              </a:avLst>
            </a:prstTxWarp>
          </a:bodyPr>
          <a:lstStyle/>
          <a:p>
            <a:pPr algn="ctr"/>
            <a:r>
              <a:rPr lang="en-US" sz="3600" kern="10">
                <a:ln w="12700">
                  <a:solidFill>
                    <a:srgbClr val="333399"/>
                  </a:solidFill>
                  <a:round/>
                  <a:headEnd/>
                  <a:tailEnd/>
                </a:ln>
                <a:solidFill>
                  <a:srgbClr val="333399">
                    <a:alpha val="50195"/>
                  </a:srgbClr>
                </a:solidFill>
                <a:latin typeface="VNI-Times" pitchFamily="2" charset="0"/>
              </a:rPr>
              <a:t>F</a:t>
            </a:r>
          </a:p>
        </p:txBody>
      </p:sp>
      <p:sp>
        <p:nvSpPr>
          <p:cNvPr id="60439" name="Text Box 27">
            <a:extLst>
              <a:ext uri="{FF2B5EF4-FFF2-40B4-BE49-F238E27FC236}">
                <a16:creationId xmlns:a16="http://schemas.microsoft.com/office/drawing/2014/main" id="{B9C8E806-BB5F-2582-8A5C-9DB80BF2DAF6}"/>
              </a:ext>
            </a:extLst>
          </p:cNvPr>
          <p:cNvSpPr txBox="1">
            <a:spLocks noChangeArrowheads="1"/>
          </p:cNvSpPr>
          <p:nvPr/>
        </p:nvSpPr>
        <p:spPr bwMode="auto">
          <a:xfrm>
            <a:off x="5334000" y="990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00"/>
                </a:solidFill>
                <a:latin typeface="Times New Roman" panose="02020603050405020304" pitchFamily="18" charset="0"/>
              </a:rPr>
              <a:t>2n</a:t>
            </a:r>
          </a:p>
        </p:txBody>
      </p:sp>
      <p:sp>
        <p:nvSpPr>
          <p:cNvPr id="60440" name="Text Box 28">
            <a:extLst>
              <a:ext uri="{FF2B5EF4-FFF2-40B4-BE49-F238E27FC236}">
                <a16:creationId xmlns:a16="http://schemas.microsoft.com/office/drawing/2014/main" id="{1D83A35C-A1D0-9D05-EE57-0D2DFA0DE403}"/>
              </a:ext>
            </a:extLst>
          </p:cNvPr>
          <p:cNvSpPr txBox="1">
            <a:spLocks noChangeArrowheads="1"/>
          </p:cNvSpPr>
          <p:nvPr/>
        </p:nvSpPr>
        <p:spPr bwMode="auto">
          <a:xfrm>
            <a:off x="9220200" y="990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00"/>
                </a:solidFill>
                <a:latin typeface="Times New Roman" panose="02020603050405020304" pitchFamily="18" charset="0"/>
              </a:rPr>
              <a:t>2n</a:t>
            </a:r>
          </a:p>
        </p:txBody>
      </p:sp>
      <p:sp>
        <p:nvSpPr>
          <p:cNvPr id="60441" name="Text Box 29">
            <a:extLst>
              <a:ext uri="{FF2B5EF4-FFF2-40B4-BE49-F238E27FC236}">
                <a16:creationId xmlns:a16="http://schemas.microsoft.com/office/drawing/2014/main" id="{B4B3C1C1-3721-E9D2-B246-C810FF62EAC9}"/>
              </a:ext>
            </a:extLst>
          </p:cNvPr>
          <p:cNvSpPr txBox="1">
            <a:spLocks noChangeArrowheads="1"/>
          </p:cNvSpPr>
          <p:nvPr/>
        </p:nvSpPr>
        <p:spPr bwMode="auto">
          <a:xfrm>
            <a:off x="4267200" y="2971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00"/>
                </a:solidFill>
                <a:latin typeface="Times New Roman" panose="02020603050405020304" pitchFamily="18" charset="0"/>
              </a:rPr>
              <a:t> n</a:t>
            </a:r>
          </a:p>
        </p:txBody>
      </p:sp>
      <p:sp>
        <p:nvSpPr>
          <p:cNvPr id="60442" name="Text Box 30">
            <a:extLst>
              <a:ext uri="{FF2B5EF4-FFF2-40B4-BE49-F238E27FC236}">
                <a16:creationId xmlns:a16="http://schemas.microsoft.com/office/drawing/2014/main" id="{1820DE38-F198-973F-0049-A3C362B531ED}"/>
              </a:ext>
            </a:extLst>
          </p:cNvPr>
          <p:cNvSpPr txBox="1">
            <a:spLocks noChangeArrowheads="1"/>
          </p:cNvSpPr>
          <p:nvPr/>
        </p:nvSpPr>
        <p:spPr bwMode="auto">
          <a:xfrm>
            <a:off x="6324600" y="2895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00"/>
                </a:solidFill>
                <a:latin typeface="Times New Roman" panose="02020603050405020304" pitchFamily="18" charset="0"/>
              </a:rPr>
              <a:t> n</a:t>
            </a:r>
          </a:p>
        </p:txBody>
      </p:sp>
      <p:sp>
        <p:nvSpPr>
          <p:cNvPr id="60443" name="Text Box 31">
            <a:extLst>
              <a:ext uri="{FF2B5EF4-FFF2-40B4-BE49-F238E27FC236}">
                <a16:creationId xmlns:a16="http://schemas.microsoft.com/office/drawing/2014/main" id="{3E6A58B8-4074-3CEB-1144-28A5EAEAE5EC}"/>
              </a:ext>
            </a:extLst>
          </p:cNvPr>
          <p:cNvSpPr txBox="1">
            <a:spLocks noChangeArrowheads="1"/>
          </p:cNvSpPr>
          <p:nvPr/>
        </p:nvSpPr>
        <p:spPr bwMode="auto">
          <a:xfrm>
            <a:off x="9144000" y="2895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00"/>
                </a:solidFill>
                <a:latin typeface="Times New Roman" panose="02020603050405020304" pitchFamily="18" charset="0"/>
              </a:rPr>
              <a:t> n</a:t>
            </a:r>
          </a:p>
        </p:txBody>
      </p:sp>
      <p:sp>
        <p:nvSpPr>
          <p:cNvPr id="60444" name="Text Box 32">
            <a:extLst>
              <a:ext uri="{FF2B5EF4-FFF2-40B4-BE49-F238E27FC236}">
                <a16:creationId xmlns:a16="http://schemas.microsoft.com/office/drawing/2014/main" id="{C31F5BC9-E774-CB5C-8106-B1D14CE1987F}"/>
              </a:ext>
            </a:extLst>
          </p:cNvPr>
          <p:cNvSpPr txBox="1">
            <a:spLocks noChangeArrowheads="1"/>
          </p:cNvSpPr>
          <p:nvPr/>
        </p:nvSpPr>
        <p:spPr bwMode="auto">
          <a:xfrm>
            <a:off x="4572000" y="518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00"/>
                </a:solidFill>
                <a:latin typeface="Times New Roman" panose="02020603050405020304" pitchFamily="18" charset="0"/>
              </a:rPr>
              <a:t>2n</a:t>
            </a:r>
          </a:p>
        </p:txBody>
      </p:sp>
      <p:sp>
        <p:nvSpPr>
          <p:cNvPr id="60445" name="Text Box 33">
            <a:extLst>
              <a:ext uri="{FF2B5EF4-FFF2-40B4-BE49-F238E27FC236}">
                <a16:creationId xmlns:a16="http://schemas.microsoft.com/office/drawing/2014/main" id="{A945938F-9EBD-AB85-F827-4BB0C4D7780A}"/>
              </a:ext>
            </a:extLst>
          </p:cNvPr>
          <p:cNvSpPr txBox="1">
            <a:spLocks noChangeArrowheads="1"/>
          </p:cNvSpPr>
          <p:nvPr/>
        </p:nvSpPr>
        <p:spPr bwMode="auto">
          <a:xfrm>
            <a:off x="9372600" y="518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00"/>
                </a:solidFill>
                <a:latin typeface="Times New Roman" panose="02020603050405020304" pitchFamily="18" charset="0"/>
              </a:rPr>
              <a:t>2n</a:t>
            </a:r>
          </a:p>
        </p:txBody>
      </p:sp>
      <p:sp>
        <p:nvSpPr>
          <p:cNvPr id="60446" name="Text Box 34">
            <a:extLst>
              <a:ext uri="{FF2B5EF4-FFF2-40B4-BE49-F238E27FC236}">
                <a16:creationId xmlns:a16="http://schemas.microsoft.com/office/drawing/2014/main" id="{7641FAB0-2747-5620-E445-75C8AD1AF6A9}"/>
              </a:ext>
            </a:extLst>
          </p:cNvPr>
          <p:cNvSpPr txBox="1">
            <a:spLocks noChangeArrowheads="1"/>
          </p:cNvSpPr>
          <p:nvPr/>
        </p:nvSpPr>
        <p:spPr bwMode="auto">
          <a:xfrm>
            <a:off x="4267200" y="57150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000000"/>
                </a:solidFill>
                <a:latin typeface=".VnCentury SchoolbookH" pitchFamily="34" charset="0"/>
              </a:rPr>
              <a:t>Trai</a:t>
            </a:r>
          </a:p>
        </p:txBody>
      </p:sp>
      <p:sp>
        <p:nvSpPr>
          <p:cNvPr id="60447" name="Text Box 35">
            <a:extLst>
              <a:ext uri="{FF2B5EF4-FFF2-40B4-BE49-F238E27FC236}">
                <a16:creationId xmlns:a16="http://schemas.microsoft.com/office/drawing/2014/main" id="{95CC5EEF-9F13-BE64-8214-66F6E363D1BB}"/>
              </a:ext>
            </a:extLst>
          </p:cNvPr>
          <p:cNvSpPr txBox="1">
            <a:spLocks noChangeArrowheads="1"/>
          </p:cNvSpPr>
          <p:nvPr/>
        </p:nvSpPr>
        <p:spPr bwMode="auto">
          <a:xfrm>
            <a:off x="7086600" y="56388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000000"/>
                </a:solidFill>
                <a:latin typeface=".VnCentury SchoolbookH" pitchFamily="34" charset="0"/>
              </a:rPr>
              <a:t>Gái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a:extLst>
              <a:ext uri="{FF2B5EF4-FFF2-40B4-BE49-F238E27FC236}">
                <a16:creationId xmlns:a16="http://schemas.microsoft.com/office/drawing/2014/main" id="{FDC20E5D-D99A-709A-7A48-B981F1413636}"/>
              </a:ext>
            </a:extLst>
          </p:cNvPr>
          <p:cNvSpPr>
            <a:spLocks noChangeArrowheads="1"/>
          </p:cNvSpPr>
          <p:nvPr/>
        </p:nvSpPr>
        <p:spPr bwMode="auto">
          <a:xfrm>
            <a:off x="1657350" y="584200"/>
            <a:ext cx="8583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2400">
                <a:solidFill>
                  <a:srgbClr val="FF0000"/>
                </a:solidFill>
                <a:latin typeface="Times New Roman" panose="02020603050405020304" pitchFamily="18" charset="0"/>
                <a:cs typeface="Times New Roman" panose="02020603050405020304" pitchFamily="18" charset="0"/>
              </a:rPr>
              <a:t>Quan sát Hình 43.6, hãy trình bày cơ chế xác định giới tính ở người.</a:t>
            </a:r>
            <a:endParaRPr lang="en-US" altLang="en-US" sz="2400">
              <a:solidFill>
                <a:srgbClr val="FF0000"/>
              </a:solidFill>
              <a:latin typeface="Times New Roman" panose="02020603050405020304" pitchFamily="18" charset="0"/>
              <a:cs typeface="Times New Roman" panose="02020603050405020304" pitchFamily="18" charset="0"/>
            </a:endParaRPr>
          </a:p>
        </p:txBody>
      </p:sp>
      <p:grpSp>
        <p:nvGrpSpPr>
          <p:cNvPr id="61443" name="Group 39">
            <a:extLst>
              <a:ext uri="{FF2B5EF4-FFF2-40B4-BE49-F238E27FC236}">
                <a16:creationId xmlns:a16="http://schemas.microsoft.com/office/drawing/2014/main" id="{3BEB0581-063A-BE10-F835-8B73F67406CC}"/>
              </a:ext>
            </a:extLst>
          </p:cNvPr>
          <p:cNvGrpSpPr>
            <a:grpSpLocks/>
          </p:cNvGrpSpPr>
          <p:nvPr/>
        </p:nvGrpSpPr>
        <p:grpSpPr bwMode="auto">
          <a:xfrm>
            <a:off x="2139950" y="1447800"/>
            <a:ext cx="7616825" cy="2413000"/>
            <a:chOff x="566" y="1236"/>
            <a:chExt cx="4798" cy="1932"/>
          </a:xfrm>
        </p:grpSpPr>
        <p:sp>
          <p:nvSpPr>
            <p:cNvPr id="37" name="Text Box 4">
              <a:extLst>
                <a:ext uri="{FF2B5EF4-FFF2-40B4-BE49-F238E27FC236}">
                  <a16:creationId xmlns:a16="http://schemas.microsoft.com/office/drawing/2014/main" id="{BB38CC0D-9F0F-8BFF-2CB7-3E98F51E1E13}"/>
                </a:ext>
              </a:extLst>
            </p:cNvPr>
            <p:cNvSpPr txBox="1">
              <a:spLocks noChangeArrowheads="1"/>
            </p:cNvSpPr>
            <p:nvPr/>
          </p:nvSpPr>
          <p:spPr bwMode="auto">
            <a:xfrm>
              <a:off x="576" y="1236"/>
              <a:ext cx="2722" cy="344"/>
            </a:xfrm>
            <a:prstGeom prst="rect">
              <a:avLst/>
            </a:prstGeom>
            <a:noFill/>
            <a:ln>
              <a:noFill/>
            </a:ln>
            <a:effec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defRPr/>
              </a:pPr>
              <a:r>
                <a:rPr lang="en-US" altLang="en-US" sz="2200" kern="0" dirty="0">
                  <a:solidFill>
                    <a:srgbClr val="000000"/>
                  </a:solidFill>
                </a:rPr>
                <a:t>P : (44A + XX)	</a:t>
              </a:r>
              <a:r>
                <a:rPr lang="vi-VN" altLang="en-US" sz="2200" kern="0" dirty="0">
                  <a:solidFill>
                    <a:srgbClr val="000000"/>
                  </a:solidFill>
                </a:rPr>
                <a:t>   </a:t>
              </a:r>
              <a:r>
                <a:rPr lang="en-US" altLang="en-US" sz="2200" kern="0" dirty="0">
                  <a:solidFill>
                    <a:srgbClr val="000000"/>
                  </a:solidFill>
                </a:rPr>
                <a:t>x	(44A + </a:t>
              </a:r>
              <a:r>
                <a:rPr lang="en-US" altLang="en-US" sz="2200" kern="0" dirty="0" err="1">
                  <a:solidFill>
                    <a:srgbClr val="000000"/>
                  </a:solidFill>
                </a:rPr>
                <a:t>XY</a:t>
              </a:r>
              <a:r>
                <a:rPr lang="en-US" altLang="en-US" sz="2200" kern="0" dirty="0">
                  <a:solidFill>
                    <a:srgbClr val="000000"/>
                  </a:solidFill>
                </a:rPr>
                <a:t>)</a:t>
              </a:r>
            </a:p>
          </p:txBody>
        </p:sp>
        <p:sp>
          <p:nvSpPr>
            <p:cNvPr id="38" name="Text Box 5">
              <a:extLst>
                <a:ext uri="{FF2B5EF4-FFF2-40B4-BE49-F238E27FC236}">
                  <a16:creationId xmlns:a16="http://schemas.microsoft.com/office/drawing/2014/main" id="{C2988F65-AAD4-E432-B0DD-9F1E19C8651B}"/>
                </a:ext>
              </a:extLst>
            </p:cNvPr>
            <p:cNvSpPr txBox="1">
              <a:spLocks noChangeArrowheads="1"/>
            </p:cNvSpPr>
            <p:nvPr/>
          </p:nvSpPr>
          <p:spPr bwMode="auto">
            <a:xfrm>
              <a:off x="612" y="1728"/>
              <a:ext cx="4752" cy="346"/>
            </a:xfrm>
            <a:prstGeom prst="rect">
              <a:avLst/>
            </a:prstGeom>
            <a:noFill/>
            <a:ln>
              <a:noFill/>
            </a:ln>
            <a:effec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defRPr/>
              </a:pPr>
              <a:r>
                <a:rPr lang="en-US" altLang="en-US" sz="2200" kern="0">
                  <a:solidFill>
                    <a:srgbClr val="000000"/>
                  </a:solidFill>
                </a:rPr>
                <a:t>G</a:t>
              </a:r>
              <a:r>
                <a:rPr lang="en-US" altLang="en-US" sz="2200" kern="0" baseline="-25000">
                  <a:solidFill>
                    <a:srgbClr val="000000"/>
                  </a:solidFill>
                </a:rPr>
                <a:t>p</a:t>
              </a:r>
              <a:r>
                <a:rPr lang="en-US" altLang="en-US" sz="2200" kern="0">
                  <a:solidFill>
                    <a:srgbClr val="000000"/>
                  </a:solidFill>
                </a:rPr>
                <a:t> : (22A + X)	       (22A + X)       (22A + Y)</a:t>
              </a:r>
            </a:p>
          </p:txBody>
        </p:sp>
        <p:sp>
          <p:nvSpPr>
            <p:cNvPr id="39" name="Line 6">
              <a:extLst>
                <a:ext uri="{FF2B5EF4-FFF2-40B4-BE49-F238E27FC236}">
                  <a16:creationId xmlns:a16="http://schemas.microsoft.com/office/drawing/2014/main" id="{32E66DD6-B88F-8796-4294-870A4FA9BDA8}"/>
                </a:ext>
              </a:extLst>
            </p:cNvPr>
            <p:cNvSpPr>
              <a:spLocks noChangeShapeType="1"/>
            </p:cNvSpPr>
            <p:nvPr/>
          </p:nvSpPr>
          <p:spPr bwMode="auto">
            <a:xfrm>
              <a:off x="1973" y="1627"/>
              <a:ext cx="0" cy="192"/>
            </a:xfrm>
            <a:prstGeom prst="line">
              <a:avLst/>
            </a:prstGeom>
            <a:noFill/>
            <a:ln w="9525">
              <a:solidFill>
                <a:srgbClr val="000000"/>
              </a:solidFill>
              <a:round/>
              <a:headEnd/>
              <a:tailEnd type="triangle" w="med" len="med"/>
            </a:ln>
            <a:effectLst/>
          </p:spPr>
          <p:txBody>
            <a:bodyPr/>
            <a:lstStyle/>
            <a:p>
              <a:pPr eaLnBrk="1" fontAlgn="auto" hangingPunct="1">
                <a:spcBef>
                  <a:spcPts val="0"/>
                </a:spcBef>
                <a:spcAft>
                  <a:spcPts val="0"/>
                </a:spcAft>
                <a:defRPr/>
              </a:pPr>
              <a:endParaRPr lang="en-US" sz="1800" kern="0">
                <a:solidFill>
                  <a:srgbClr val="000000"/>
                </a:solidFill>
              </a:endParaRPr>
            </a:p>
          </p:txBody>
        </p:sp>
        <p:sp>
          <p:nvSpPr>
            <p:cNvPr id="40" name="Line 7">
              <a:extLst>
                <a:ext uri="{FF2B5EF4-FFF2-40B4-BE49-F238E27FC236}">
                  <a16:creationId xmlns:a16="http://schemas.microsoft.com/office/drawing/2014/main" id="{02D10CA5-EAAA-1718-DC87-87F75CCEC0EC}"/>
                </a:ext>
              </a:extLst>
            </p:cNvPr>
            <p:cNvSpPr>
              <a:spLocks noChangeShapeType="1"/>
            </p:cNvSpPr>
            <p:nvPr/>
          </p:nvSpPr>
          <p:spPr bwMode="auto">
            <a:xfrm flipH="1">
              <a:off x="2499" y="1552"/>
              <a:ext cx="480" cy="239"/>
            </a:xfrm>
            <a:prstGeom prst="line">
              <a:avLst/>
            </a:prstGeom>
            <a:noFill/>
            <a:ln w="9525">
              <a:solidFill>
                <a:srgbClr val="000000"/>
              </a:solidFill>
              <a:round/>
              <a:headEnd/>
              <a:tailEnd type="triangle" w="med" len="med"/>
            </a:ln>
            <a:effectLst/>
          </p:spPr>
          <p:txBody>
            <a:bodyPr/>
            <a:lstStyle/>
            <a:p>
              <a:pPr eaLnBrk="1" fontAlgn="auto" hangingPunct="1">
                <a:spcBef>
                  <a:spcPts val="0"/>
                </a:spcBef>
                <a:spcAft>
                  <a:spcPts val="0"/>
                </a:spcAft>
                <a:defRPr/>
              </a:pPr>
              <a:endParaRPr lang="en-US" sz="1800" kern="0">
                <a:solidFill>
                  <a:srgbClr val="000000"/>
                </a:solidFill>
              </a:endParaRPr>
            </a:p>
          </p:txBody>
        </p:sp>
        <p:sp>
          <p:nvSpPr>
            <p:cNvPr id="41" name="Line 8">
              <a:extLst>
                <a:ext uri="{FF2B5EF4-FFF2-40B4-BE49-F238E27FC236}">
                  <a16:creationId xmlns:a16="http://schemas.microsoft.com/office/drawing/2014/main" id="{494F0639-6E8E-1DDF-2755-95DEC159A92A}"/>
                </a:ext>
              </a:extLst>
            </p:cNvPr>
            <p:cNvSpPr>
              <a:spLocks noChangeShapeType="1"/>
            </p:cNvSpPr>
            <p:nvPr/>
          </p:nvSpPr>
          <p:spPr bwMode="auto">
            <a:xfrm>
              <a:off x="2987" y="1569"/>
              <a:ext cx="528" cy="192"/>
            </a:xfrm>
            <a:prstGeom prst="line">
              <a:avLst/>
            </a:prstGeom>
            <a:noFill/>
            <a:ln w="9525">
              <a:solidFill>
                <a:srgbClr val="000000"/>
              </a:solidFill>
              <a:round/>
              <a:headEnd/>
              <a:tailEnd type="triangle" w="med" len="med"/>
            </a:ln>
            <a:effectLst/>
          </p:spPr>
          <p:txBody>
            <a:bodyPr/>
            <a:lstStyle/>
            <a:p>
              <a:pPr eaLnBrk="1" fontAlgn="auto" hangingPunct="1">
                <a:spcBef>
                  <a:spcPts val="0"/>
                </a:spcBef>
                <a:spcAft>
                  <a:spcPts val="0"/>
                </a:spcAft>
                <a:defRPr/>
              </a:pPr>
              <a:endParaRPr lang="en-US" sz="1800" kern="0">
                <a:solidFill>
                  <a:srgbClr val="000000"/>
                </a:solidFill>
              </a:endParaRPr>
            </a:p>
          </p:txBody>
        </p:sp>
        <p:sp>
          <p:nvSpPr>
            <p:cNvPr id="42" name="Rectangle 10">
              <a:extLst>
                <a:ext uri="{FF2B5EF4-FFF2-40B4-BE49-F238E27FC236}">
                  <a16:creationId xmlns:a16="http://schemas.microsoft.com/office/drawing/2014/main" id="{1505B6CC-B292-1189-6607-90E91D000050}"/>
                </a:ext>
              </a:extLst>
            </p:cNvPr>
            <p:cNvSpPr>
              <a:spLocks noChangeArrowheads="1"/>
            </p:cNvSpPr>
            <p:nvPr/>
          </p:nvSpPr>
          <p:spPr bwMode="auto">
            <a:xfrm>
              <a:off x="3778" y="2518"/>
              <a:ext cx="1406" cy="650"/>
            </a:xfrm>
            <a:prstGeom prst="rect">
              <a:avLst/>
            </a:prstGeom>
            <a:noFill/>
            <a:ln>
              <a:noFill/>
            </a:ln>
            <a:effec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fontAlgn="auto" hangingPunct="1">
                <a:spcBef>
                  <a:spcPct val="20000"/>
                </a:spcBef>
                <a:spcAft>
                  <a:spcPts val="0"/>
                </a:spcAft>
                <a:defRPr/>
              </a:pPr>
              <a:r>
                <a:rPr lang="en-US" altLang="en-US" sz="2200" kern="0">
                  <a:solidFill>
                    <a:srgbClr val="000000"/>
                  </a:solidFill>
                  <a:latin typeface="Arial" panose="020B0604020202020204" pitchFamily="34" charset="0"/>
                </a:rPr>
                <a:t>44A + XY</a:t>
              </a:r>
            </a:p>
            <a:p>
              <a:pPr algn="ctr" eaLnBrk="1" fontAlgn="auto" hangingPunct="1">
                <a:spcBef>
                  <a:spcPct val="20000"/>
                </a:spcBef>
                <a:spcAft>
                  <a:spcPts val="0"/>
                </a:spcAft>
                <a:defRPr/>
              </a:pPr>
              <a:r>
                <a:rPr lang="en-US" altLang="en-US" sz="2200" kern="0">
                  <a:solidFill>
                    <a:srgbClr val="000000"/>
                  </a:solidFill>
                  <a:latin typeface="Arial" panose="020B0604020202020204" pitchFamily="34" charset="0"/>
                </a:rPr>
                <a:t>Con trai</a:t>
              </a:r>
            </a:p>
          </p:txBody>
        </p:sp>
        <p:sp>
          <p:nvSpPr>
            <p:cNvPr id="43" name="Rectangle 11">
              <a:extLst>
                <a:ext uri="{FF2B5EF4-FFF2-40B4-BE49-F238E27FC236}">
                  <a16:creationId xmlns:a16="http://schemas.microsoft.com/office/drawing/2014/main" id="{98DE280A-921B-9EFF-9CA4-71440B251555}"/>
                </a:ext>
              </a:extLst>
            </p:cNvPr>
            <p:cNvSpPr>
              <a:spLocks noChangeArrowheads="1"/>
            </p:cNvSpPr>
            <p:nvPr/>
          </p:nvSpPr>
          <p:spPr bwMode="auto">
            <a:xfrm>
              <a:off x="2371" y="2518"/>
              <a:ext cx="1407" cy="650"/>
            </a:xfrm>
            <a:prstGeom prst="rect">
              <a:avLst/>
            </a:prstGeom>
            <a:noFill/>
            <a:ln>
              <a:noFill/>
            </a:ln>
            <a:effec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fontAlgn="auto" hangingPunct="1">
                <a:spcBef>
                  <a:spcPct val="20000"/>
                </a:spcBef>
                <a:spcAft>
                  <a:spcPts val="0"/>
                </a:spcAft>
                <a:defRPr/>
              </a:pPr>
              <a:r>
                <a:rPr lang="en-US" altLang="en-US" sz="2200" kern="0">
                  <a:solidFill>
                    <a:srgbClr val="000000"/>
                  </a:solidFill>
                  <a:latin typeface="Arial" panose="020B0604020202020204" pitchFamily="34" charset="0"/>
                </a:rPr>
                <a:t>44A + XX</a:t>
              </a:r>
            </a:p>
            <a:p>
              <a:pPr algn="ctr" eaLnBrk="1" fontAlgn="auto" hangingPunct="1">
                <a:spcBef>
                  <a:spcPct val="20000"/>
                </a:spcBef>
                <a:spcAft>
                  <a:spcPts val="0"/>
                </a:spcAft>
                <a:defRPr/>
              </a:pPr>
              <a:r>
                <a:rPr lang="en-US" altLang="en-US" sz="2200" kern="0">
                  <a:solidFill>
                    <a:srgbClr val="000000"/>
                  </a:solidFill>
                  <a:latin typeface="Arial" panose="020B0604020202020204" pitchFamily="34" charset="0"/>
                </a:rPr>
                <a:t>Con gái</a:t>
              </a:r>
            </a:p>
          </p:txBody>
        </p:sp>
        <p:sp>
          <p:nvSpPr>
            <p:cNvPr id="44" name="Rectangle 12">
              <a:extLst>
                <a:ext uri="{FF2B5EF4-FFF2-40B4-BE49-F238E27FC236}">
                  <a16:creationId xmlns:a16="http://schemas.microsoft.com/office/drawing/2014/main" id="{BFCD5800-DB46-9CAF-C16E-F0CAF1946CCA}"/>
                </a:ext>
              </a:extLst>
            </p:cNvPr>
            <p:cNvSpPr>
              <a:spLocks noChangeArrowheads="1"/>
            </p:cNvSpPr>
            <p:nvPr/>
          </p:nvSpPr>
          <p:spPr bwMode="auto">
            <a:xfrm>
              <a:off x="965" y="2518"/>
              <a:ext cx="1406" cy="650"/>
            </a:xfrm>
            <a:prstGeom prst="rect">
              <a:avLst/>
            </a:prstGeom>
            <a:noFill/>
            <a:ln>
              <a:noFill/>
            </a:ln>
            <a:effectLst/>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fontAlgn="auto" hangingPunct="1">
                <a:spcBef>
                  <a:spcPct val="20000"/>
                </a:spcBef>
                <a:spcAft>
                  <a:spcPts val="0"/>
                </a:spcAft>
                <a:defRPr/>
              </a:pPr>
              <a:r>
                <a:rPr lang="en-US" altLang="en-US" sz="2200" kern="0">
                  <a:solidFill>
                    <a:srgbClr val="000000"/>
                  </a:solidFill>
                  <a:latin typeface="Arial" panose="020B0604020202020204" pitchFamily="34" charset="0"/>
                </a:rPr>
                <a:t>22A + X</a:t>
              </a:r>
            </a:p>
          </p:txBody>
        </p:sp>
        <p:sp>
          <p:nvSpPr>
            <p:cNvPr id="45" name="Rectangle 13">
              <a:extLst>
                <a:ext uri="{FF2B5EF4-FFF2-40B4-BE49-F238E27FC236}">
                  <a16:creationId xmlns:a16="http://schemas.microsoft.com/office/drawing/2014/main" id="{7C9327AC-86D8-298C-E261-B2AA7459AB51}"/>
                </a:ext>
              </a:extLst>
            </p:cNvPr>
            <p:cNvSpPr>
              <a:spLocks noChangeArrowheads="1"/>
            </p:cNvSpPr>
            <p:nvPr/>
          </p:nvSpPr>
          <p:spPr bwMode="auto">
            <a:xfrm>
              <a:off x="3778" y="2074"/>
              <a:ext cx="1406" cy="445"/>
            </a:xfrm>
            <a:prstGeom prst="rect">
              <a:avLst/>
            </a:prstGeom>
            <a:noFill/>
            <a:ln>
              <a:noFill/>
            </a:ln>
            <a:effectLst/>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fontAlgn="auto" hangingPunct="1">
                <a:spcBef>
                  <a:spcPct val="20000"/>
                </a:spcBef>
                <a:spcAft>
                  <a:spcPts val="0"/>
                </a:spcAft>
                <a:defRPr/>
              </a:pPr>
              <a:r>
                <a:rPr lang="en-US" altLang="en-US" sz="2200" kern="0">
                  <a:solidFill>
                    <a:srgbClr val="000000"/>
                  </a:solidFill>
                  <a:latin typeface="Arial" panose="020B0604020202020204" pitchFamily="34" charset="0"/>
                </a:rPr>
                <a:t>22A + Y</a:t>
              </a:r>
            </a:p>
          </p:txBody>
        </p:sp>
        <p:sp>
          <p:nvSpPr>
            <p:cNvPr id="46" name="Rectangle 14">
              <a:extLst>
                <a:ext uri="{FF2B5EF4-FFF2-40B4-BE49-F238E27FC236}">
                  <a16:creationId xmlns:a16="http://schemas.microsoft.com/office/drawing/2014/main" id="{9BE6CF10-040B-B3C1-85D8-928751FD2D4A}"/>
                </a:ext>
              </a:extLst>
            </p:cNvPr>
            <p:cNvSpPr>
              <a:spLocks noChangeArrowheads="1"/>
            </p:cNvSpPr>
            <p:nvPr/>
          </p:nvSpPr>
          <p:spPr bwMode="auto">
            <a:xfrm>
              <a:off x="2371" y="2074"/>
              <a:ext cx="1407" cy="445"/>
            </a:xfrm>
            <a:prstGeom prst="rect">
              <a:avLst/>
            </a:prstGeom>
            <a:noFill/>
            <a:ln>
              <a:noFill/>
            </a:ln>
            <a:effectLst/>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fontAlgn="auto" hangingPunct="1">
                <a:spcBef>
                  <a:spcPct val="20000"/>
                </a:spcBef>
                <a:spcAft>
                  <a:spcPts val="0"/>
                </a:spcAft>
                <a:defRPr/>
              </a:pPr>
              <a:r>
                <a:rPr lang="en-US" altLang="en-US" sz="2200" kern="0" dirty="0">
                  <a:solidFill>
                    <a:srgbClr val="000000"/>
                  </a:solidFill>
                  <a:latin typeface="Arial" panose="020B0604020202020204" pitchFamily="34" charset="0"/>
                </a:rPr>
                <a:t>22A + X</a:t>
              </a:r>
            </a:p>
          </p:txBody>
        </p:sp>
        <p:sp>
          <p:nvSpPr>
            <p:cNvPr id="47" name="Rectangle 15">
              <a:extLst>
                <a:ext uri="{FF2B5EF4-FFF2-40B4-BE49-F238E27FC236}">
                  <a16:creationId xmlns:a16="http://schemas.microsoft.com/office/drawing/2014/main" id="{2FA52AF1-1516-30A0-5AC6-A13644935ADB}"/>
                </a:ext>
              </a:extLst>
            </p:cNvPr>
            <p:cNvSpPr>
              <a:spLocks noChangeArrowheads="1"/>
            </p:cNvSpPr>
            <p:nvPr/>
          </p:nvSpPr>
          <p:spPr bwMode="auto">
            <a:xfrm>
              <a:off x="965" y="2074"/>
              <a:ext cx="1406" cy="445"/>
            </a:xfrm>
            <a:prstGeom prst="rect">
              <a:avLst/>
            </a:prstGeom>
            <a:noFill/>
            <a:ln>
              <a:noFill/>
            </a:ln>
            <a:effec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20000"/>
                </a:spcBef>
                <a:spcAft>
                  <a:spcPts val="0"/>
                </a:spcAft>
                <a:defRPr/>
              </a:pPr>
              <a:endParaRPr lang="en-US" altLang="en-US" sz="2200" kern="0">
                <a:solidFill>
                  <a:srgbClr val="000000"/>
                </a:solidFill>
                <a:latin typeface="Arial" panose="020B0604020202020204" pitchFamily="34" charset="0"/>
              </a:endParaRPr>
            </a:p>
          </p:txBody>
        </p:sp>
        <p:sp>
          <p:nvSpPr>
            <p:cNvPr id="48" name="Line 16">
              <a:extLst>
                <a:ext uri="{FF2B5EF4-FFF2-40B4-BE49-F238E27FC236}">
                  <a16:creationId xmlns:a16="http://schemas.microsoft.com/office/drawing/2014/main" id="{D8D5A38C-FFA2-3EFC-EAE2-EB5FCE2D0EB7}"/>
                </a:ext>
              </a:extLst>
            </p:cNvPr>
            <p:cNvSpPr>
              <a:spLocks noChangeShapeType="1"/>
            </p:cNvSpPr>
            <p:nvPr/>
          </p:nvSpPr>
          <p:spPr bwMode="auto">
            <a:xfrm>
              <a:off x="965" y="2074"/>
              <a:ext cx="1406" cy="0"/>
            </a:xfrm>
            <a:prstGeom prst="line">
              <a:avLst/>
            </a:prstGeom>
            <a:noFill/>
            <a:ln w="28575">
              <a:solidFill>
                <a:srgbClr val="000000"/>
              </a:solidFill>
              <a:round/>
              <a:headEnd/>
              <a:tailEnd/>
            </a:ln>
            <a:effectLst/>
          </p:spPr>
          <p:txBody>
            <a:bodyPr/>
            <a:lstStyle/>
            <a:p>
              <a:pPr eaLnBrk="1" fontAlgn="auto" hangingPunct="1">
                <a:spcBef>
                  <a:spcPts val="0"/>
                </a:spcBef>
                <a:spcAft>
                  <a:spcPts val="0"/>
                </a:spcAft>
                <a:defRPr/>
              </a:pPr>
              <a:endParaRPr lang="en-US" sz="1800" kern="0">
                <a:solidFill>
                  <a:srgbClr val="000000"/>
                </a:solidFill>
              </a:endParaRPr>
            </a:p>
          </p:txBody>
        </p:sp>
        <p:sp>
          <p:nvSpPr>
            <p:cNvPr id="49" name="Line 17">
              <a:extLst>
                <a:ext uri="{FF2B5EF4-FFF2-40B4-BE49-F238E27FC236}">
                  <a16:creationId xmlns:a16="http://schemas.microsoft.com/office/drawing/2014/main" id="{E39B74A4-F9A4-B419-6DAB-3BE28BD434FA}"/>
                </a:ext>
              </a:extLst>
            </p:cNvPr>
            <p:cNvSpPr>
              <a:spLocks noChangeShapeType="1"/>
            </p:cNvSpPr>
            <p:nvPr/>
          </p:nvSpPr>
          <p:spPr bwMode="auto">
            <a:xfrm>
              <a:off x="965" y="2518"/>
              <a:ext cx="4219" cy="0"/>
            </a:xfrm>
            <a:prstGeom prst="line">
              <a:avLst/>
            </a:prstGeom>
            <a:noFill/>
            <a:ln w="12700">
              <a:solidFill>
                <a:srgbClr val="000000"/>
              </a:solidFill>
              <a:round/>
              <a:headEnd/>
              <a:tailEnd/>
            </a:ln>
            <a:effectLst/>
          </p:spPr>
          <p:txBody>
            <a:bodyPr/>
            <a:lstStyle/>
            <a:p>
              <a:pPr eaLnBrk="1" fontAlgn="auto" hangingPunct="1">
                <a:spcBef>
                  <a:spcPts val="0"/>
                </a:spcBef>
                <a:spcAft>
                  <a:spcPts val="0"/>
                </a:spcAft>
                <a:defRPr/>
              </a:pPr>
              <a:endParaRPr lang="en-US" sz="1800" kern="0">
                <a:solidFill>
                  <a:srgbClr val="000000"/>
                </a:solidFill>
              </a:endParaRPr>
            </a:p>
          </p:txBody>
        </p:sp>
        <p:sp>
          <p:nvSpPr>
            <p:cNvPr id="50" name="Line 18">
              <a:extLst>
                <a:ext uri="{FF2B5EF4-FFF2-40B4-BE49-F238E27FC236}">
                  <a16:creationId xmlns:a16="http://schemas.microsoft.com/office/drawing/2014/main" id="{B841DD93-DED3-CF08-BB81-41F58149E383}"/>
                </a:ext>
              </a:extLst>
            </p:cNvPr>
            <p:cNvSpPr>
              <a:spLocks noChangeShapeType="1"/>
            </p:cNvSpPr>
            <p:nvPr/>
          </p:nvSpPr>
          <p:spPr bwMode="auto">
            <a:xfrm>
              <a:off x="965" y="3168"/>
              <a:ext cx="4219" cy="0"/>
            </a:xfrm>
            <a:prstGeom prst="line">
              <a:avLst/>
            </a:prstGeom>
            <a:noFill/>
            <a:ln w="28575" cap="sq">
              <a:solidFill>
                <a:srgbClr val="000000"/>
              </a:solidFill>
              <a:round/>
              <a:headEnd/>
              <a:tailEnd/>
            </a:ln>
            <a:effectLst/>
          </p:spPr>
          <p:txBody>
            <a:bodyPr/>
            <a:lstStyle/>
            <a:p>
              <a:pPr eaLnBrk="1" fontAlgn="auto" hangingPunct="1">
                <a:spcBef>
                  <a:spcPts val="0"/>
                </a:spcBef>
                <a:spcAft>
                  <a:spcPts val="0"/>
                </a:spcAft>
                <a:defRPr/>
              </a:pPr>
              <a:endParaRPr lang="en-US" sz="1800" kern="0">
                <a:solidFill>
                  <a:srgbClr val="000000"/>
                </a:solidFill>
              </a:endParaRPr>
            </a:p>
          </p:txBody>
        </p:sp>
        <p:sp>
          <p:nvSpPr>
            <p:cNvPr id="51" name="Line 19">
              <a:extLst>
                <a:ext uri="{FF2B5EF4-FFF2-40B4-BE49-F238E27FC236}">
                  <a16:creationId xmlns:a16="http://schemas.microsoft.com/office/drawing/2014/main" id="{344F9EE7-31AF-D8ED-E0AD-F63F407DF0F2}"/>
                </a:ext>
              </a:extLst>
            </p:cNvPr>
            <p:cNvSpPr>
              <a:spLocks noChangeShapeType="1"/>
            </p:cNvSpPr>
            <p:nvPr/>
          </p:nvSpPr>
          <p:spPr bwMode="auto">
            <a:xfrm>
              <a:off x="965" y="2074"/>
              <a:ext cx="0" cy="445"/>
            </a:xfrm>
            <a:prstGeom prst="line">
              <a:avLst/>
            </a:prstGeom>
            <a:noFill/>
            <a:ln w="28575">
              <a:solidFill>
                <a:srgbClr val="000000"/>
              </a:solidFill>
              <a:round/>
              <a:headEnd/>
              <a:tailEnd/>
            </a:ln>
            <a:effectLst/>
          </p:spPr>
          <p:txBody>
            <a:bodyPr/>
            <a:lstStyle/>
            <a:p>
              <a:pPr eaLnBrk="1" fontAlgn="auto" hangingPunct="1">
                <a:spcBef>
                  <a:spcPts val="0"/>
                </a:spcBef>
                <a:spcAft>
                  <a:spcPts val="0"/>
                </a:spcAft>
                <a:defRPr/>
              </a:pPr>
              <a:endParaRPr lang="en-US" sz="1800" kern="0">
                <a:solidFill>
                  <a:srgbClr val="000000"/>
                </a:solidFill>
              </a:endParaRPr>
            </a:p>
          </p:txBody>
        </p:sp>
        <p:sp>
          <p:nvSpPr>
            <p:cNvPr id="52" name="Line 20">
              <a:extLst>
                <a:ext uri="{FF2B5EF4-FFF2-40B4-BE49-F238E27FC236}">
                  <a16:creationId xmlns:a16="http://schemas.microsoft.com/office/drawing/2014/main" id="{625662ED-6168-0610-E4D0-FFBFB15BC19D}"/>
                </a:ext>
              </a:extLst>
            </p:cNvPr>
            <p:cNvSpPr>
              <a:spLocks noChangeShapeType="1"/>
            </p:cNvSpPr>
            <p:nvPr/>
          </p:nvSpPr>
          <p:spPr bwMode="auto">
            <a:xfrm>
              <a:off x="2371" y="2074"/>
              <a:ext cx="0" cy="1094"/>
            </a:xfrm>
            <a:prstGeom prst="line">
              <a:avLst/>
            </a:prstGeom>
            <a:noFill/>
            <a:ln w="12700">
              <a:solidFill>
                <a:srgbClr val="000000"/>
              </a:solidFill>
              <a:round/>
              <a:headEnd/>
              <a:tailEnd/>
            </a:ln>
            <a:effectLst/>
          </p:spPr>
          <p:txBody>
            <a:bodyPr/>
            <a:lstStyle/>
            <a:p>
              <a:pPr eaLnBrk="1" fontAlgn="auto" hangingPunct="1">
                <a:spcBef>
                  <a:spcPts val="0"/>
                </a:spcBef>
                <a:spcAft>
                  <a:spcPts val="0"/>
                </a:spcAft>
                <a:defRPr/>
              </a:pPr>
              <a:endParaRPr lang="en-US" sz="1800" kern="0">
                <a:solidFill>
                  <a:srgbClr val="000000"/>
                </a:solidFill>
              </a:endParaRPr>
            </a:p>
          </p:txBody>
        </p:sp>
        <p:sp>
          <p:nvSpPr>
            <p:cNvPr id="53" name="Line 21">
              <a:extLst>
                <a:ext uri="{FF2B5EF4-FFF2-40B4-BE49-F238E27FC236}">
                  <a16:creationId xmlns:a16="http://schemas.microsoft.com/office/drawing/2014/main" id="{F303A105-732F-CD42-31A1-555890A7AC56}"/>
                </a:ext>
              </a:extLst>
            </p:cNvPr>
            <p:cNvSpPr>
              <a:spLocks noChangeShapeType="1"/>
            </p:cNvSpPr>
            <p:nvPr/>
          </p:nvSpPr>
          <p:spPr bwMode="auto">
            <a:xfrm>
              <a:off x="3778" y="2074"/>
              <a:ext cx="0" cy="1094"/>
            </a:xfrm>
            <a:prstGeom prst="line">
              <a:avLst/>
            </a:prstGeom>
            <a:noFill/>
            <a:ln w="12700">
              <a:solidFill>
                <a:srgbClr val="000000"/>
              </a:solidFill>
              <a:round/>
              <a:headEnd/>
              <a:tailEnd/>
            </a:ln>
            <a:effectLst/>
          </p:spPr>
          <p:txBody>
            <a:bodyPr/>
            <a:lstStyle/>
            <a:p>
              <a:pPr eaLnBrk="1" fontAlgn="auto" hangingPunct="1">
                <a:spcBef>
                  <a:spcPts val="0"/>
                </a:spcBef>
                <a:spcAft>
                  <a:spcPts val="0"/>
                </a:spcAft>
                <a:defRPr/>
              </a:pPr>
              <a:endParaRPr lang="en-US" sz="1800" kern="0">
                <a:solidFill>
                  <a:srgbClr val="000000"/>
                </a:solidFill>
              </a:endParaRPr>
            </a:p>
          </p:txBody>
        </p:sp>
        <p:sp>
          <p:nvSpPr>
            <p:cNvPr id="54" name="Line 22">
              <a:extLst>
                <a:ext uri="{FF2B5EF4-FFF2-40B4-BE49-F238E27FC236}">
                  <a16:creationId xmlns:a16="http://schemas.microsoft.com/office/drawing/2014/main" id="{E1C5C95C-8C4E-68DD-70D1-2AF2D8979E3F}"/>
                </a:ext>
              </a:extLst>
            </p:cNvPr>
            <p:cNvSpPr>
              <a:spLocks noChangeShapeType="1"/>
            </p:cNvSpPr>
            <p:nvPr/>
          </p:nvSpPr>
          <p:spPr bwMode="auto">
            <a:xfrm>
              <a:off x="5184" y="2074"/>
              <a:ext cx="0" cy="1094"/>
            </a:xfrm>
            <a:prstGeom prst="line">
              <a:avLst/>
            </a:prstGeom>
            <a:noFill/>
            <a:ln w="28575" cap="sq">
              <a:solidFill>
                <a:srgbClr val="000000"/>
              </a:solidFill>
              <a:round/>
              <a:headEnd/>
              <a:tailEnd/>
            </a:ln>
            <a:effectLst/>
          </p:spPr>
          <p:txBody>
            <a:bodyPr/>
            <a:lstStyle/>
            <a:p>
              <a:pPr eaLnBrk="1" fontAlgn="auto" hangingPunct="1">
                <a:spcBef>
                  <a:spcPts val="0"/>
                </a:spcBef>
                <a:spcAft>
                  <a:spcPts val="0"/>
                </a:spcAft>
                <a:defRPr/>
              </a:pPr>
              <a:endParaRPr lang="en-US" sz="1800" kern="0">
                <a:solidFill>
                  <a:srgbClr val="000000"/>
                </a:solidFill>
              </a:endParaRPr>
            </a:p>
          </p:txBody>
        </p:sp>
        <p:sp>
          <p:nvSpPr>
            <p:cNvPr id="55" name="Line 23">
              <a:extLst>
                <a:ext uri="{FF2B5EF4-FFF2-40B4-BE49-F238E27FC236}">
                  <a16:creationId xmlns:a16="http://schemas.microsoft.com/office/drawing/2014/main" id="{D1A7797B-1298-7D12-1DC6-B97684408580}"/>
                </a:ext>
              </a:extLst>
            </p:cNvPr>
            <p:cNvSpPr>
              <a:spLocks noChangeShapeType="1"/>
            </p:cNvSpPr>
            <p:nvPr/>
          </p:nvSpPr>
          <p:spPr bwMode="auto">
            <a:xfrm>
              <a:off x="2371" y="2074"/>
              <a:ext cx="2813" cy="0"/>
            </a:xfrm>
            <a:prstGeom prst="line">
              <a:avLst/>
            </a:prstGeom>
            <a:noFill/>
            <a:ln w="28575" cap="sq">
              <a:solidFill>
                <a:srgbClr val="000000"/>
              </a:solidFill>
              <a:round/>
              <a:headEnd/>
              <a:tailEnd/>
            </a:ln>
            <a:effectLst/>
          </p:spPr>
          <p:txBody>
            <a:bodyPr/>
            <a:lstStyle/>
            <a:p>
              <a:pPr eaLnBrk="1" fontAlgn="auto" hangingPunct="1">
                <a:spcBef>
                  <a:spcPts val="0"/>
                </a:spcBef>
                <a:spcAft>
                  <a:spcPts val="0"/>
                </a:spcAft>
                <a:defRPr/>
              </a:pPr>
              <a:endParaRPr lang="en-US" sz="1800" kern="0">
                <a:solidFill>
                  <a:srgbClr val="000000"/>
                </a:solidFill>
              </a:endParaRPr>
            </a:p>
          </p:txBody>
        </p:sp>
        <p:sp>
          <p:nvSpPr>
            <p:cNvPr id="56" name="Line 24">
              <a:extLst>
                <a:ext uri="{FF2B5EF4-FFF2-40B4-BE49-F238E27FC236}">
                  <a16:creationId xmlns:a16="http://schemas.microsoft.com/office/drawing/2014/main" id="{EEF937AE-A43A-6392-4E60-75AA212FDE18}"/>
                </a:ext>
              </a:extLst>
            </p:cNvPr>
            <p:cNvSpPr>
              <a:spLocks noChangeShapeType="1"/>
            </p:cNvSpPr>
            <p:nvPr/>
          </p:nvSpPr>
          <p:spPr bwMode="auto">
            <a:xfrm>
              <a:off x="965" y="2074"/>
              <a:ext cx="1406" cy="445"/>
            </a:xfrm>
            <a:prstGeom prst="line">
              <a:avLst/>
            </a:prstGeom>
            <a:noFill/>
            <a:ln w="12700" cap="rnd">
              <a:solidFill>
                <a:srgbClr val="000000"/>
              </a:solidFill>
              <a:round/>
              <a:headEnd/>
              <a:tailEnd/>
            </a:ln>
            <a:effectLst/>
          </p:spPr>
          <p:txBody>
            <a:bodyPr/>
            <a:lstStyle/>
            <a:p>
              <a:pPr eaLnBrk="1" fontAlgn="auto" hangingPunct="1">
                <a:spcBef>
                  <a:spcPts val="0"/>
                </a:spcBef>
                <a:spcAft>
                  <a:spcPts val="0"/>
                </a:spcAft>
                <a:defRPr/>
              </a:pPr>
              <a:endParaRPr lang="en-US" sz="1800" kern="0">
                <a:solidFill>
                  <a:srgbClr val="000000"/>
                </a:solidFill>
              </a:endParaRPr>
            </a:p>
          </p:txBody>
        </p:sp>
        <p:sp>
          <p:nvSpPr>
            <p:cNvPr id="57" name="Line 25">
              <a:extLst>
                <a:ext uri="{FF2B5EF4-FFF2-40B4-BE49-F238E27FC236}">
                  <a16:creationId xmlns:a16="http://schemas.microsoft.com/office/drawing/2014/main" id="{24E6837E-90E9-7A2B-E79B-EBADC645E5B1}"/>
                </a:ext>
              </a:extLst>
            </p:cNvPr>
            <p:cNvSpPr>
              <a:spLocks noChangeShapeType="1"/>
            </p:cNvSpPr>
            <p:nvPr/>
          </p:nvSpPr>
          <p:spPr bwMode="auto">
            <a:xfrm>
              <a:off x="965" y="2518"/>
              <a:ext cx="0" cy="650"/>
            </a:xfrm>
            <a:prstGeom prst="line">
              <a:avLst/>
            </a:prstGeom>
            <a:noFill/>
            <a:ln w="28575" cap="sq">
              <a:solidFill>
                <a:srgbClr val="000000"/>
              </a:solidFill>
              <a:round/>
              <a:headEnd/>
              <a:tailEnd/>
            </a:ln>
            <a:effectLst/>
          </p:spPr>
          <p:txBody>
            <a:bodyPr/>
            <a:lstStyle/>
            <a:p>
              <a:pPr eaLnBrk="1" fontAlgn="auto" hangingPunct="1">
                <a:spcBef>
                  <a:spcPts val="0"/>
                </a:spcBef>
                <a:spcAft>
                  <a:spcPts val="0"/>
                </a:spcAft>
                <a:defRPr/>
              </a:pPr>
              <a:endParaRPr lang="en-US" sz="1800" kern="0">
                <a:solidFill>
                  <a:srgbClr val="000000"/>
                </a:solidFill>
              </a:endParaRPr>
            </a:p>
          </p:txBody>
        </p:sp>
        <p:sp>
          <p:nvSpPr>
            <p:cNvPr id="58" name="Text Box 26">
              <a:extLst>
                <a:ext uri="{FF2B5EF4-FFF2-40B4-BE49-F238E27FC236}">
                  <a16:creationId xmlns:a16="http://schemas.microsoft.com/office/drawing/2014/main" id="{51A18F28-14B4-B86B-6A9C-4B83857E2A25}"/>
                </a:ext>
              </a:extLst>
            </p:cNvPr>
            <p:cNvSpPr txBox="1">
              <a:spLocks noChangeArrowheads="1"/>
            </p:cNvSpPr>
            <p:nvPr/>
          </p:nvSpPr>
          <p:spPr bwMode="auto">
            <a:xfrm>
              <a:off x="566" y="1982"/>
              <a:ext cx="369" cy="344"/>
            </a:xfrm>
            <a:prstGeom prst="rect">
              <a:avLst/>
            </a:prstGeom>
            <a:noFill/>
            <a:ln>
              <a:noFill/>
            </a:ln>
            <a:effec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defRPr/>
              </a:pPr>
              <a:r>
                <a:rPr lang="en-US" altLang="en-US" sz="2200" kern="0">
                  <a:solidFill>
                    <a:srgbClr val="000000"/>
                  </a:solidFill>
                </a:rPr>
                <a:t>F</a:t>
              </a:r>
              <a:r>
                <a:rPr lang="en-US" altLang="en-US" sz="2200" kern="0" baseline="-25000">
                  <a:solidFill>
                    <a:srgbClr val="000000"/>
                  </a:solidFill>
                </a:rPr>
                <a:t>1</a:t>
              </a:r>
              <a:r>
                <a:rPr lang="en-US" altLang="en-US" sz="2200" kern="0">
                  <a:solidFill>
                    <a:srgbClr val="000000"/>
                  </a:solidFill>
                </a:rPr>
                <a:t> :</a:t>
              </a:r>
            </a:p>
          </p:txBody>
        </p:sp>
        <p:sp>
          <p:nvSpPr>
            <p:cNvPr id="59" name="Oval 28">
              <a:extLst>
                <a:ext uri="{FF2B5EF4-FFF2-40B4-BE49-F238E27FC236}">
                  <a16:creationId xmlns:a16="http://schemas.microsoft.com/office/drawing/2014/main" id="{2D0ED15E-F7D8-A840-FC6D-562AA7726829}"/>
                </a:ext>
              </a:extLst>
            </p:cNvPr>
            <p:cNvSpPr>
              <a:spLocks noChangeArrowheads="1"/>
            </p:cNvSpPr>
            <p:nvPr/>
          </p:nvSpPr>
          <p:spPr bwMode="auto">
            <a:xfrm>
              <a:off x="1152" y="2255"/>
              <a:ext cx="144" cy="97"/>
            </a:xfrm>
            <a:prstGeom prst="ellipse">
              <a:avLst/>
            </a:prstGeom>
            <a:solidFill>
              <a:srgbClr val="BBE0E3"/>
            </a:solidFill>
            <a:ln w="9525">
              <a:solidFill>
                <a:srgbClr val="000000"/>
              </a:solidFill>
              <a:round/>
              <a:headEnd/>
              <a:tailEnd/>
            </a:ln>
            <a:effec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defRPr/>
              </a:pPr>
              <a:endParaRPr lang="en-US" altLang="en-US" sz="2200" kern="0">
                <a:solidFill>
                  <a:srgbClr val="000000"/>
                </a:solidFill>
              </a:endParaRPr>
            </a:p>
          </p:txBody>
        </p:sp>
        <p:sp>
          <p:nvSpPr>
            <p:cNvPr id="60" name="Line 29">
              <a:extLst>
                <a:ext uri="{FF2B5EF4-FFF2-40B4-BE49-F238E27FC236}">
                  <a16:creationId xmlns:a16="http://schemas.microsoft.com/office/drawing/2014/main" id="{14522408-D9D1-1579-56EF-CC7247607B06}"/>
                </a:ext>
              </a:extLst>
            </p:cNvPr>
            <p:cNvSpPr>
              <a:spLocks noChangeShapeType="1"/>
            </p:cNvSpPr>
            <p:nvPr/>
          </p:nvSpPr>
          <p:spPr bwMode="auto">
            <a:xfrm>
              <a:off x="1224" y="2341"/>
              <a:ext cx="0" cy="145"/>
            </a:xfrm>
            <a:prstGeom prst="line">
              <a:avLst/>
            </a:prstGeom>
            <a:noFill/>
            <a:ln w="9525">
              <a:solidFill>
                <a:srgbClr val="000000"/>
              </a:solidFill>
              <a:round/>
              <a:headEnd/>
              <a:tailEnd/>
            </a:ln>
            <a:effectLst/>
          </p:spPr>
          <p:txBody>
            <a:bodyPr/>
            <a:lstStyle/>
            <a:p>
              <a:pPr eaLnBrk="1" fontAlgn="auto" hangingPunct="1">
                <a:spcBef>
                  <a:spcPts val="0"/>
                </a:spcBef>
                <a:spcAft>
                  <a:spcPts val="0"/>
                </a:spcAft>
                <a:defRPr/>
              </a:pPr>
              <a:endParaRPr lang="en-US" sz="1800" kern="0">
                <a:solidFill>
                  <a:srgbClr val="000000"/>
                </a:solidFill>
              </a:endParaRPr>
            </a:p>
          </p:txBody>
        </p:sp>
        <p:sp>
          <p:nvSpPr>
            <p:cNvPr id="61" name="Line 30">
              <a:extLst>
                <a:ext uri="{FF2B5EF4-FFF2-40B4-BE49-F238E27FC236}">
                  <a16:creationId xmlns:a16="http://schemas.microsoft.com/office/drawing/2014/main" id="{61F5CDFF-D005-4F4D-6D06-A07B3CEC0CDC}"/>
                </a:ext>
              </a:extLst>
            </p:cNvPr>
            <p:cNvSpPr>
              <a:spLocks noChangeShapeType="1"/>
            </p:cNvSpPr>
            <p:nvPr/>
          </p:nvSpPr>
          <p:spPr bwMode="auto">
            <a:xfrm>
              <a:off x="1152" y="2424"/>
              <a:ext cx="144" cy="0"/>
            </a:xfrm>
            <a:prstGeom prst="line">
              <a:avLst/>
            </a:prstGeom>
            <a:noFill/>
            <a:ln w="9525">
              <a:solidFill>
                <a:srgbClr val="000000"/>
              </a:solidFill>
              <a:round/>
              <a:headEnd/>
              <a:tailEnd/>
            </a:ln>
            <a:effectLst/>
          </p:spPr>
          <p:txBody>
            <a:bodyPr/>
            <a:lstStyle/>
            <a:p>
              <a:pPr eaLnBrk="1" fontAlgn="auto" hangingPunct="1">
                <a:spcBef>
                  <a:spcPts val="0"/>
                </a:spcBef>
                <a:spcAft>
                  <a:spcPts val="0"/>
                </a:spcAft>
                <a:defRPr/>
              </a:pPr>
              <a:endParaRPr lang="en-US" sz="1800" kern="0">
                <a:solidFill>
                  <a:srgbClr val="000000"/>
                </a:solidFill>
              </a:endParaRPr>
            </a:p>
          </p:txBody>
        </p:sp>
        <p:sp>
          <p:nvSpPr>
            <p:cNvPr id="62" name="Oval 32">
              <a:extLst>
                <a:ext uri="{FF2B5EF4-FFF2-40B4-BE49-F238E27FC236}">
                  <a16:creationId xmlns:a16="http://schemas.microsoft.com/office/drawing/2014/main" id="{E580CABD-13C6-B8A5-8010-ADD8C064E55F}"/>
                </a:ext>
              </a:extLst>
            </p:cNvPr>
            <p:cNvSpPr>
              <a:spLocks noChangeArrowheads="1"/>
            </p:cNvSpPr>
            <p:nvPr/>
          </p:nvSpPr>
          <p:spPr bwMode="auto">
            <a:xfrm>
              <a:off x="2046" y="2193"/>
              <a:ext cx="144" cy="144"/>
            </a:xfrm>
            <a:prstGeom prst="ellipse">
              <a:avLst/>
            </a:prstGeom>
            <a:solidFill>
              <a:srgbClr val="BBE0E3"/>
            </a:solidFill>
            <a:ln w="9525">
              <a:solidFill>
                <a:srgbClr val="000000"/>
              </a:solidFill>
              <a:round/>
              <a:headEnd/>
              <a:tailEnd/>
            </a:ln>
            <a:effec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defRPr/>
              </a:pPr>
              <a:endParaRPr lang="en-US" altLang="en-US" sz="2200" kern="0">
                <a:solidFill>
                  <a:srgbClr val="000000"/>
                </a:solidFill>
              </a:endParaRPr>
            </a:p>
          </p:txBody>
        </p:sp>
        <p:sp>
          <p:nvSpPr>
            <p:cNvPr id="63" name="Line 33">
              <a:extLst>
                <a:ext uri="{FF2B5EF4-FFF2-40B4-BE49-F238E27FC236}">
                  <a16:creationId xmlns:a16="http://schemas.microsoft.com/office/drawing/2014/main" id="{C5BE5468-49E3-3B62-BDE9-12A5B3BDDC0D}"/>
                </a:ext>
              </a:extLst>
            </p:cNvPr>
            <p:cNvSpPr>
              <a:spLocks noChangeShapeType="1"/>
            </p:cNvSpPr>
            <p:nvPr/>
          </p:nvSpPr>
          <p:spPr bwMode="auto">
            <a:xfrm flipV="1">
              <a:off x="2160" y="2112"/>
              <a:ext cx="96" cy="98"/>
            </a:xfrm>
            <a:prstGeom prst="line">
              <a:avLst/>
            </a:prstGeom>
            <a:noFill/>
            <a:ln w="9525">
              <a:solidFill>
                <a:srgbClr val="000000"/>
              </a:solidFill>
              <a:round/>
              <a:headEnd/>
              <a:tailEnd type="triangle" w="med" len="med"/>
            </a:ln>
            <a:effectLst/>
          </p:spPr>
          <p:txBody>
            <a:bodyPr/>
            <a:lstStyle/>
            <a:p>
              <a:pPr eaLnBrk="1" fontAlgn="auto" hangingPunct="1">
                <a:spcBef>
                  <a:spcPts val="0"/>
                </a:spcBef>
                <a:spcAft>
                  <a:spcPts val="0"/>
                </a:spcAft>
                <a:defRPr/>
              </a:pPr>
              <a:endParaRPr lang="en-US" sz="1800" kern="0">
                <a:solidFill>
                  <a:srgbClr val="000000"/>
                </a:solidFill>
              </a:endParaRPr>
            </a:p>
          </p:txBody>
        </p:sp>
      </p:grpSp>
      <p:sp>
        <p:nvSpPr>
          <p:cNvPr id="64" name="object 54">
            <a:extLst>
              <a:ext uri="{FF2B5EF4-FFF2-40B4-BE49-F238E27FC236}">
                <a16:creationId xmlns:a16="http://schemas.microsoft.com/office/drawing/2014/main" id="{270C0701-0DF5-1C6D-5F80-C91148EF0E90}"/>
              </a:ext>
            </a:extLst>
          </p:cNvPr>
          <p:cNvSpPr txBox="1"/>
          <p:nvPr/>
        </p:nvSpPr>
        <p:spPr>
          <a:xfrm>
            <a:off x="1931988" y="4143375"/>
            <a:ext cx="8736012" cy="1133475"/>
          </a:xfrm>
          <a:prstGeom prst="rect">
            <a:avLst/>
          </a:prstGeom>
        </p:spPr>
        <p:txBody>
          <a:bodyPr lIns="0" tIns="12700" rIns="0" bIns="0">
            <a:spAutoFit/>
          </a:bodyPr>
          <a:lstStyle/>
          <a:p>
            <a:pPr marL="12700" eaLnBrk="1" fontAlgn="auto" hangingPunct="1">
              <a:spcBef>
                <a:spcPts val="100"/>
              </a:spcBef>
              <a:spcAft>
                <a:spcPts val="0"/>
              </a:spcAft>
              <a:defRPr/>
            </a:pPr>
            <a:r>
              <a:rPr lang="vi-VN" kern="0" dirty="0">
                <a:solidFill>
                  <a:srgbClr val="002060"/>
                </a:solidFill>
                <a:latin typeface="Times New Roman"/>
                <a:cs typeface="Times New Roman"/>
              </a:rPr>
              <a:t>-Qua giảm phân, nam t</a:t>
            </a:r>
            <a:r>
              <a:rPr kern="0" dirty="0" err="1">
                <a:solidFill>
                  <a:srgbClr val="002060"/>
                </a:solidFill>
                <a:latin typeface="Times New Roman"/>
                <a:cs typeface="Times New Roman"/>
              </a:rPr>
              <a:t>ạo</a:t>
            </a:r>
            <a:r>
              <a:rPr kern="0" spc="-10" dirty="0">
                <a:solidFill>
                  <a:srgbClr val="002060"/>
                </a:solidFill>
                <a:latin typeface="Times New Roman"/>
                <a:cs typeface="Times New Roman"/>
              </a:rPr>
              <a:t> </a:t>
            </a:r>
            <a:r>
              <a:rPr kern="0" dirty="0">
                <a:solidFill>
                  <a:srgbClr val="002060"/>
                </a:solidFill>
                <a:latin typeface="Times New Roman"/>
                <a:cs typeface="Times New Roman"/>
              </a:rPr>
              <a:t>ra</a:t>
            </a:r>
            <a:r>
              <a:rPr kern="0" spc="10" dirty="0">
                <a:solidFill>
                  <a:srgbClr val="002060"/>
                </a:solidFill>
                <a:latin typeface="Times New Roman"/>
                <a:cs typeface="Times New Roman"/>
              </a:rPr>
              <a:t> </a:t>
            </a:r>
            <a:r>
              <a:rPr kern="0" dirty="0">
                <a:solidFill>
                  <a:srgbClr val="002060"/>
                </a:solidFill>
                <a:latin typeface="Times New Roman"/>
                <a:cs typeface="Times New Roman"/>
              </a:rPr>
              <a:t>hai</a:t>
            </a:r>
            <a:r>
              <a:rPr kern="0" spc="-25" dirty="0">
                <a:solidFill>
                  <a:srgbClr val="002060"/>
                </a:solidFill>
                <a:latin typeface="Times New Roman"/>
                <a:cs typeface="Times New Roman"/>
              </a:rPr>
              <a:t> </a:t>
            </a:r>
            <a:r>
              <a:rPr kern="0" dirty="0" err="1">
                <a:solidFill>
                  <a:srgbClr val="002060"/>
                </a:solidFill>
                <a:latin typeface="Times New Roman"/>
                <a:cs typeface="Times New Roman"/>
              </a:rPr>
              <a:t>loại</a:t>
            </a:r>
            <a:r>
              <a:rPr kern="0" spc="-30" dirty="0">
                <a:solidFill>
                  <a:srgbClr val="002060"/>
                </a:solidFill>
                <a:latin typeface="Times New Roman"/>
                <a:cs typeface="Times New Roman"/>
              </a:rPr>
              <a:t> </a:t>
            </a:r>
            <a:r>
              <a:rPr kern="0" spc="-20" dirty="0" err="1">
                <a:solidFill>
                  <a:srgbClr val="002060"/>
                </a:solidFill>
                <a:latin typeface="Times New Roman"/>
                <a:cs typeface="Times New Roman"/>
              </a:rPr>
              <a:t>tinh</a:t>
            </a:r>
            <a:r>
              <a:rPr lang="vi-VN" kern="0" dirty="0">
                <a:solidFill>
                  <a:srgbClr val="002060"/>
                </a:solidFill>
                <a:latin typeface="Times New Roman"/>
                <a:cs typeface="Times New Roman"/>
              </a:rPr>
              <a:t> t</a:t>
            </a:r>
            <a:r>
              <a:rPr kern="0" dirty="0" err="1">
                <a:solidFill>
                  <a:srgbClr val="002060"/>
                </a:solidFill>
                <a:latin typeface="Times New Roman"/>
                <a:cs typeface="Times New Roman"/>
              </a:rPr>
              <a:t>rùng</a:t>
            </a:r>
            <a:r>
              <a:rPr kern="0" spc="-40" dirty="0">
                <a:solidFill>
                  <a:srgbClr val="002060"/>
                </a:solidFill>
                <a:latin typeface="Times New Roman"/>
                <a:cs typeface="Times New Roman"/>
              </a:rPr>
              <a:t> </a:t>
            </a:r>
            <a:r>
              <a:rPr kern="0" spc="-25" dirty="0" err="1">
                <a:solidFill>
                  <a:srgbClr val="002060"/>
                </a:solidFill>
                <a:latin typeface="Times New Roman"/>
                <a:cs typeface="Times New Roman"/>
              </a:rPr>
              <a:t>là</a:t>
            </a:r>
            <a:r>
              <a:rPr lang="vi-VN" kern="0" spc="-25" dirty="0">
                <a:solidFill>
                  <a:srgbClr val="002060"/>
                </a:solidFill>
                <a:latin typeface="Times New Roman"/>
                <a:cs typeface="Times New Roman"/>
              </a:rPr>
              <a:t>:</a:t>
            </a:r>
            <a:r>
              <a:rPr lang="vi-VN" kern="0" dirty="0">
                <a:solidFill>
                  <a:srgbClr val="002060"/>
                </a:solidFill>
                <a:latin typeface="Times New Roman"/>
                <a:cs typeface="Times New Roman"/>
              </a:rPr>
              <a:t> (</a:t>
            </a:r>
            <a:r>
              <a:rPr kern="0" dirty="0">
                <a:solidFill>
                  <a:srgbClr val="002060"/>
                </a:solidFill>
                <a:latin typeface="Times New Roman"/>
                <a:cs typeface="Times New Roman"/>
              </a:rPr>
              <a:t>22A+X</a:t>
            </a:r>
            <a:r>
              <a:rPr lang="vi-VN" kern="0" dirty="0">
                <a:solidFill>
                  <a:srgbClr val="002060"/>
                </a:solidFill>
                <a:latin typeface="Times New Roman"/>
                <a:cs typeface="Times New Roman"/>
              </a:rPr>
              <a:t>) </a:t>
            </a:r>
            <a:r>
              <a:rPr kern="0" spc="-80" dirty="0">
                <a:solidFill>
                  <a:srgbClr val="002060"/>
                </a:solidFill>
                <a:latin typeface="Times New Roman"/>
                <a:cs typeface="Times New Roman"/>
              </a:rPr>
              <a:t> </a:t>
            </a:r>
            <a:r>
              <a:rPr kern="0" spc="-25" dirty="0" err="1">
                <a:solidFill>
                  <a:srgbClr val="002060"/>
                </a:solidFill>
                <a:latin typeface="Times New Roman"/>
                <a:cs typeface="Times New Roman"/>
              </a:rPr>
              <a:t>và</a:t>
            </a:r>
            <a:r>
              <a:rPr lang="vi-VN" kern="0" spc="-25" dirty="0">
                <a:solidFill>
                  <a:srgbClr val="002060"/>
                </a:solidFill>
                <a:latin typeface="Times New Roman"/>
                <a:cs typeface="Times New Roman"/>
              </a:rPr>
              <a:t>  (22A + Y),</a:t>
            </a:r>
            <a:r>
              <a:rPr lang="en-US" kern="0" dirty="0">
                <a:solidFill>
                  <a:srgbClr val="002060"/>
                </a:solidFill>
                <a:latin typeface="Times New Roman"/>
                <a:cs typeface="Times New Roman"/>
              </a:rPr>
              <a:t> </a:t>
            </a:r>
            <a:r>
              <a:rPr lang="en-US" kern="0" dirty="0" err="1">
                <a:solidFill>
                  <a:srgbClr val="002060"/>
                </a:solidFill>
                <a:latin typeface="Times New Roman"/>
                <a:cs typeface="Times New Roman"/>
              </a:rPr>
              <a:t>nữ</a:t>
            </a:r>
            <a:r>
              <a:rPr lang="en-US" kern="0" spc="-30" dirty="0">
                <a:solidFill>
                  <a:srgbClr val="002060"/>
                </a:solidFill>
                <a:latin typeface="Times New Roman"/>
                <a:cs typeface="Times New Roman"/>
              </a:rPr>
              <a:t> </a:t>
            </a:r>
            <a:r>
              <a:rPr lang="en-US" kern="0" dirty="0" err="1">
                <a:solidFill>
                  <a:srgbClr val="002060"/>
                </a:solidFill>
                <a:latin typeface="Times New Roman"/>
                <a:cs typeface="Times New Roman"/>
              </a:rPr>
              <a:t>tạo</a:t>
            </a:r>
            <a:r>
              <a:rPr lang="en-US" kern="0" spc="-25" dirty="0">
                <a:solidFill>
                  <a:srgbClr val="002060"/>
                </a:solidFill>
                <a:latin typeface="Times New Roman"/>
                <a:cs typeface="Times New Roman"/>
              </a:rPr>
              <a:t> </a:t>
            </a:r>
            <a:r>
              <a:rPr lang="en-US" kern="0" dirty="0" err="1">
                <a:solidFill>
                  <a:srgbClr val="002060"/>
                </a:solidFill>
                <a:latin typeface="Times New Roman"/>
                <a:cs typeface="Times New Roman"/>
              </a:rPr>
              <a:t>ra</a:t>
            </a:r>
            <a:r>
              <a:rPr lang="en-US" kern="0" spc="-5" dirty="0">
                <a:solidFill>
                  <a:srgbClr val="002060"/>
                </a:solidFill>
                <a:latin typeface="Times New Roman"/>
                <a:cs typeface="Times New Roman"/>
              </a:rPr>
              <a:t> </a:t>
            </a:r>
            <a:r>
              <a:rPr lang="en-US" kern="0" dirty="0">
                <a:solidFill>
                  <a:srgbClr val="002060"/>
                </a:solidFill>
                <a:latin typeface="Times New Roman"/>
                <a:cs typeface="Times New Roman"/>
              </a:rPr>
              <a:t>1</a:t>
            </a:r>
            <a:r>
              <a:rPr lang="en-US" kern="0" spc="-30" dirty="0">
                <a:solidFill>
                  <a:srgbClr val="002060"/>
                </a:solidFill>
                <a:latin typeface="Times New Roman"/>
                <a:cs typeface="Times New Roman"/>
              </a:rPr>
              <a:t> </a:t>
            </a:r>
            <a:r>
              <a:rPr lang="en-US" kern="0" spc="-20" dirty="0" err="1">
                <a:solidFill>
                  <a:srgbClr val="002060"/>
                </a:solidFill>
                <a:latin typeface="Times New Roman"/>
                <a:cs typeface="Times New Roman"/>
              </a:rPr>
              <a:t>loại</a:t>
            </a:r>
            <a:r>
              <a:rPr lang="en-US" kern="0" spc="-20" dirty="0">
                <a:solidFill>
                  <a:srgbClr val="002060"/>
                </a:solidFill>
                <a:latin typeface="Times New Roman"/>
                <a:cs typeface="Times New Roman"/>
              </a:rPr>
              <a:t> </a:t>
            </a:r>
            <a:r>
              <a:rPr lang="en-US" kern="0" dirty="0" err="1">
                <a:solidFill>
                  <a:srgbClr val="002060"/>
                </a:solidFill>
                <a:latin typeface="Times New Roman"/>
                <a:cs typeface="Times New Roman"/>
              </a:rPr>
              <a:t>trứng</a:t>
            </a:r>
            <a:r>
              <a:rPr lang="en-US" kern="0" spc="-10" dirty="0">
                <a:solidFill>
                  <a:srgbClr val="002060"/>
                </a:solidFill>
                <a:latin typeface="Times New Roman"/>
                <a:cs typeface="Times New Roman"/>
              </a:rPr>
              <a:t> </a:t>
            </a:r>
            <a:r>
              <a:rPr lang="en-US" kern="0" dirty="0" err="1">
                <a:solidFill>
                  <a:srgbClr val="002060"/>
                </a:solidFill>
                <a:latin typeface="Times New Roman"/>
                <a:cs typeface="Times New Roman"/>
              </a:rPr>
              <a:t>là</a:t>
            </a:r>
            <a:r>
              <a:rPr lang="en-US" kern="0" spc="-15" dirty="0">
                <a:solidFill>
                  <a:srgbClr val="002060"/>
                </a:solidFill>
                <a:latin typeface="Times New Roman"/>
                <a:cs typeface="Times New Roman"/>
              </a:rPr>
              <a:t> </a:t>
            </a:r>
            <a:r>
              <a:rPr lang="en-US" kern="0" spc="-10" dirty="0">
                <a:solidFill>
                  <a:srgbClr val="002060"/>
                </a:solidFill>
                <a:latin typeface="Times New Roman"/>
                <a:cs typeface="Times New Roman"/>
              </a:rPr>
              <a:t>22A+X</a:t>
            </a:r>
            <a:r>
              <a:rPr lang="vi-VN" kern="0" spc="-10" dirty="0">
                <a:solidFill>
                  <a:srgbClr val="002060"/>
                </a:solidFill>
                <a:latin typeface="Times New Roman"/>
                <a:cs typeface="Times New Roman"/>
              </a:rPr>
              <a:t>.</a:t>
            </a:r>
            <a:endParaRPr lang="en-US" kern="0" dirty="0">
              <a:solidFill>
                <a:srgbClr val="002060"/>
              </a:solidFill>
              <a:latin typeface="Times New Roman"/>
              <a:cs typeface="Times New Roman"/>
            </a:endParaRPr>
          </a:p>
          <a:p>
            <a:pPr marL="12700" eaLnBrk="1" fontAlgn="auto" hangingPunct="1">
              <a:spcBef>
                <a:spcPts val="0"/>
              </a:spcBef>
              <a:spcAft>
                <a:spcPts val="0"/>
              </a:spcAft>
              <a:tabLst>
                <a:tab pos="1435735" algn="l"/>
              </a:tabLst>
              <a:defRPr/>
            </a:pPr>
            <a:endParaRPr kern="0" dirty="0">
              <a:solidFill>
                <a:sysClr val="windowText" lastClr="000000"/>
              </a:solidFill>
              <a:latin typeface="Times New Roman"/>
              <a:cs typeface="Times New Roman"/>
            </a:endParaRPr>
          </a:p>
        </p:txBody>
      </p:sp>
      <p:sp>
        <p:nvSpPr>
          <p:cNvPr id="65" name="object 55">
            <a:extLst>
              <a:ext uri="{FF2B5EF4-FFF2-40B4-BE49-F238E27FC236}">
                <a16:creationId xmlns:a16="http://schemas.microsoft.com/office/drawing/2014/main" id="{6C5E4AED-9625-D34A-27A1-4300661D5C19}"/>
              </a:ext>
            </a:extLst>
          </p:cNvPr>
          <p:cNvSpPr txBox="1"/>
          <p:nvPr/>
        </p:nvSpPr>
        <p:spPr>
          <a:xfrm>
            <a:off x="2066925" y="5327650"/>
            <a:ext cx="8174038" cy="1050925"/>
          </a:xfrm>
          <a:prstGeom prst="rect">
            <a:avLst/>
          </a:prstGeom>
        </p:spPr>
        <p:txBody>
          <a:bodyPr lIns="0" tIns="12700" rIns="0" bIns="0">
            <a:spAutoFit/>
          </a:bodyPr>
          <a:lstStyle/>
          <a:p>
            <a:pPr marL="12700" eaLnBrk="1" fontAlgn="auto" hangingPunct="1">
              <a:lnSpc>
                <a:spcPts val="2690"/>
              </a:lnSpc>
              <a:spcBef>
                <a:spcPts val="0"/>
              </a:spcBef>
              <a:spcAft>
                <a:spcPts val="0"/>
              </a:spcAft>
              <a:defRPr/>
            </a:pPr>
            <a:r>
              <a:rPr kern="0" dirty="0">
                <a:solidFill>
                  <a:srgbClr val="002060"/>
                </a:solidFill>
                <a:latin typeface="Times New Roman"/>
                <a:cs typeface="Times New Roman"/>
              </a:rPr>
              <a:t>-</a:t>
            </a:r>
            <a:r>
              <a:rPr kern="0" spc="-70" dirty="0">
                <a:solidFill>
                  <a:srgbClr val="002060"/>
                </a:solidFill>
                <a:latin typeface="Times New Roman"/>
                <a:cs typeface="Times New Roman"/>
              </a:rPr>
              <a:t> </a:t>
            </a:r>
            <a:r>
              <a:rPr kern="0" spc="-40" dirty="0">
                <a:solidFill>
                  <a:srgbClr val="002060"/>
                </a:solidFill>
                <a:latin typeface="Times New Roman"/>
                <a:cs typeface="Times New Roman"/>
              </a:rPr>
              <a:t>Trong</a:t>
            </a:r>
            <a:r>
              <a:rPr kern="0" spc="-60" dirty="0">
                <a:solidFill>
                  <a:srgbClr val="002060"/>
                </a:solidFill>
                <a:latin typeface="Times New Roman"/>
                <a:cs typeface="Times New Roman"/>
              </a:rPr>
              <a:t> </a:t>
            </a:r>
            <a:r>
              <a:rPr kern="0" dirty="0">
                <a:solidFill>
                  <a:srgbClr val="002060"/>
                </a:solidFill>
                <a:latin typeface="Times New Roman"/>
                <a:cs typeface="Times New Roman"/>
              </a:rPr>
              <a:t>thụ</a:t>
            </a:r>
            <a:r>
              <a:rPr kern="0" spc="-30" dirty="0">
                <a:solidFill>
                  <a:srgbClr val="002060"/>
                </a:solidFill>
                <a:latin typeface="Times New Roman"/>
                <a:cs typeface="Times New Roman"/>
              </a:rPr>
              <a:t> </a:t>
            </a:r>
            <a:r>
              <a:rPr kern="0" dirty="0" err="1">
                <a:solidFill>
                  <a:srgbClr val="002060"/>
                </a:solidFill>
                <a:latin typeface="Times New Roman"/>
                <a:cs typeface="Times New Roman"/>
              </a:rPr>
              <a:t>tinh</a:t>
            </a:r>
            <a:r>
              <a:rPr kern="0" dirty="0">
                <a:solidFill>
                  <a:srgbClr val="002060"/>
                </a:solidFill>
                <a:latin typeface="Times New Roman"/>
                <a:cs typeface="Times New Roman"/>
              </a:rPr>
              <a:t>,</a:t>
            </a:r>
            <a:r>
              <a:rPr lang="vi-VN" kern="0" dirty="0">
                <a:solidFill>
                  <a:srgbClr val="002060"/>
                </a:solidFill>
                <a:latin typeface="Times New Roman"/>
                <a:cs typeface="Times New Roman"/>
              </a:rPr>
              <a:t> </a:t>
            </a:r>
            <a:r>
              <a:rPr kern="0" dirty="0" err="1">
                <a:solidFill>
                  <a:srgbClr val="002060"/>
                </a:solidFill>
                <a:latin typeface="Times New Roman"/>
                <a:cs typeface="Times New Roman"/>
              </a:rPr>
              <a:t>sự</a:t>
            </a:r>
            <a:r>
              <a:rPr kern="0" spc="-60" dirty="0">
                <a:solidFill>
                  <a:srgbClr val="002060"/>
                </a:solidFill>
                <a:latin typeface="Times New Roman"/>
                <a:cs typeface="Times New Roman"/>
              </a:rPr>
              <a:t> </a:t>
            </a:r>
            <a:r>
              <a:rPr kern="0" spc="-25" dirty="0" err="1">
                <a:solidFill>
                  <a:srgbClr val="002060"/>
                </a:solidFill>
                <a:latin typeface="Times New Roman"/>
                <a:cs typeface="Times New Roman"/>
              </a:rPr>
              <a:t>kết</a:t>
            </a:r>
            <a:r>
              <a:rPr lang="vi-VN" kern="0" dirty="0">
                <a:solidFill>
                  <a:srgbClr val="002060"/>
                </a:solidFill>
                <a:latin typeface="Times New Roman"/>
                <a:cs typeface="Times New Roman"/>
              </a:rPr>
              <a:t> </a:t>
            </a:r>
            <a:r>
              <a:rPr kern="0" dirty="0" err="1">
                <a:solidFill>
                  <a:srgbClr val="002060"/>
                </a:solidFill>
                <a:latin typeface="Times New Roman"/>
                <a:cs typeface="Times New Roman"/>
              </a:rPr>
              <a:t>hợp</a:t>
            </a:r>
            <a:r>
              <a:rPr kern="0" spc="-20" dirty="0">
                <a:solidFill>
                  <a:srgbClr val="002060"/>
                </a:solidFill>
                <a:latin typeface="Times New Roman"/>
                <a:cs typeface="Times New Roman"/>
              </a:rPr>
              <a:t> </a:t>
            </a:r>
            <a:r>
              <a:rPr kern="0" dirty="0">
                <a:solidFill>
                  <a:srgbClr val="002060"/>
                </a:solidFill>
                <a:latin typeface="Times New Roman"/>
                <a:cs typeface="Times New Roman"/>
              </a:rPr>
              <a:t>giữa</a:t>
            </a:r>
            <a:r>
              <a:rPr kern="0" spc="-45" dirty="0">
                <a:solidFill>
                  <a:srgbClr val="002060"/>
                </a:solidFill>
                <a:latin typeface="Times New Roman"/>
                <a:cs typeface="Times New Roman"/>
              </a:rPr>
              <a:t> </a:t>
            </a:r>
            <a:r>
              <a:rPr kern="0" dirty="0">
                <a:solidFill>
                  <a:srgbClr val="002060"/>
                </a:solidFill>
                <a:latin typeface="Times New Roman"/>
                <a:cs typeface="Times New Roman"/>
              </a:rPr>
              <a:t>tinh</a:t>
            </a:r>
            <a:r>
              <a:rPr kern="0" spc="-15" dirty="0">
                <a:solidFill>
                  <a:srgbClr val="002060"/>
                </a:solidFill>
                <a:latin typeface="Times New Roman"/>
                <a:cs typeface="Times New Roman"/>
              </a:rPr>
              <a:t> </a:t>
            </a:r>
            <a:r>
              <a:rPr kern="0" spc="-20" dirty="0">
                <a:solidFill>
                  <a:srgbClr val="002060"/>
                </a:solidFill>
                <a:latin typeface="Times New Roman"/>
                <a:cs typeface="Times New Roman"/>
              </a:rPr>
              <a:t>trùng </a:t>
            </a:r>
            <a:r>
              <a:rPr kern="0" dirty="0">
                <a:solidFill>
                  <a:srgbClr val="002060"/>
                </a:solidFill>
                <a:latin typeface="Times New Roman"/>
                <a:cs typeface="Times New Roman"/>
              </a:rPr>
              <a:t>22A+X</a:t>
            </a:r>
            <a:r>
              <a:rPr kern="0" spc="-15" dirty="0">
                <a:solidFill>
                  <a:srgbClr val="002060"/>
                </a:solidFill>
                <a:latin typeface="Times New Roman"/>
                <a:cs typeface="Times New Roman"/>
              </a:rPr>
              <a:t> </a:t>
            </a:r>
            <a:r>
              <a:rPr kern="0" dirty="0">
                <a:solidFill>
                  <a:srgbClr val="002060"/>
                </a:solidFill>
                <a:latin typeface="Times New Roman"/>
                <a:cs typeface="Times New Roman"/>
              </a:rPr>
              <a:t>và</a:t>
            </a:r>
            <a:r>
              <a:rPr kern="0" spc="-30" dirty="0">
                <a:solidFill>
                  <a:srgbClr val="002060"/>
                </a:solidFill>
                <a:latin typeface="Times New Roman"/>
                <a:cs typeface="Times New Roman"/>
              </a:rPr>
              <a:t> </a:t>
            </a:r>
            <a:r>
              <a:rPr kern="0" dirty="0">
                <a:solidFill>
                  <a:srgbClr val="002060"/>
                </a:solidFill>
                <a:latin typeface="Times New Roman"/>
                <a:cs typeface="Times New Roman"/>
              </a:rPr>
              <a:t>trứng</a:t>
            </a:r>
            <a:r>
              <a:rPr kern="0" spc="-25" dirty="0">
                <a:solidFill>
                  <a:srgbClr val="002060"/>
                </a:solidFill>
                <a:latin typeface="Times New Roman"/>
                <a:cs typeface="Times New Roman"/>
              </a:rPr>
              <a:t> </a:t>
            </a:r>
            <a:r>
              <a:rPr kern="0" spc="-10" dirty="0">
                <a:solidFill>
                  <a:srgbClr val="002060"/>
                </a:solidFill>
                <a:latin typeface="Times New Roman"/>
                <a:cs typeface="Times New Roman"/>
              </a:rPr>
              <a:t>22A+X </a:t>
            </a:r>
            <a:r>
              <a:rPr kern="0" dirty="0">
                <a:solidFill>
                  <a:srgbClr val="002060"/>
                </a:solidFill>
                <a:latin typeface="Times New Roman"/>
                <a:cs typeface="Times New Roman"/>
              </a:rPr>
              <a:t>sẽ</a:t>
            </a:r>
            <a:r>
              <a:rPr kern="0" spc="-35" dirty="0">
                <a:solidFill>
                  <a:srgbClr val="002060"/>
                </a:solidFill>
                <a:latin typeface="Times New Roman"/>
                <a:cs typeface="Times New Roman"/>
              </a:rPr>
              <a:t> </a:t>
            </a:r>
            <a:r>
              <a:rPr kern="0" dirty="0">
                <a:solidFill>
                  <a:srgbClr val="002060"/>
                </a:solidFill>
                <a:latin typeface="Times New Roman"/>
                <a:cs typeface="Times New Roman"/>
              </a:rPr>
              <a:t>tạo ra</a:t>
            </a:r>
            <a:r>
              <a:rPr kern="0" spc="-25" dirty="0">
                <a:solidFill>
                  <a:srgbClr val="002060"/>
                </a:solidFill>
                <a:latin typeface="Times New Roman"/>
                <a:cs typeface="Times New Roman"/>
              </a:rPr>
              <a:t> </a:t>
            </a:r>
            <a:r>
              <a:rPr kern="0" dirty="0">
                <a:solidFill>
                  <a:srgbClr val="002060"/>
                </a:solidFill>
                <a:latin typeface="Times New Roman"/>
                <a:cs typeface="Times New Roman"/>
              </a:rPr>
              <a:t>con</a:t>
            </a:r>
            <a:r>
              <a:rPr kern="0" spc="-15" dirty="0">
                <a:solidFill>
                  <a:srgbClr val="002060"/>
                </a:solidFill>
                <a:latin typeface="Times New Roman"/>
                <a:cs typeface="Times New Roman"/>
              </a:rPr>
              <a:t> </a:t>
            </a:r>
            <a:r>
              <a:rPr kern="0" dirty="0">
                <a:solidFill>
                  <a:srgbClr val="002060"/>
                </a:solidFill>
                <a:latin typeface="Times New Roman"/>
                <a:cs typeface="Times New Roman"/>
              </a:rPr>
              <a:t>gái.</a:t>
            </a:r>
            <a:r>
              <a:rPr kern="0" spc="-20" dirty="0">
                <a:solidFill>
                  <a:srgbClr val="002060"/>
                </a:solidFill>
                <a:latin typeface="Times New Roman"/>
                <a:cs typeface="Times New Roman"/>
              </a:rPr>
              <a:t> </a:t>
            </a:r>
            <a:r>
              <a:rPr kern="0" dirty="0">
                <a:solidFill>
                  <a:srgbClr val="002060"/>
                </a:solidFill>
                <a:latin typeface="Times New Roman"/>
                <a:cs typeface="Times New Roman"/>
              </a:rPr>
              <a:t>Còn</a:t>
            </a:r>
            <a:r>
              <a:rPr kern="0" spc="-20" dirty="0">
                <a:solidFill>
                  <a:srgbClr val="002060"/>
                </a:solidFill>
                <a:latin typeface="Times New Roman"/>
                <a:cs typeface="Times New Roman"/>
              </a:rPr>
              <a:t> </a:t>
            </a:r>
            <a:r>
              <a:rPr kern="0" spc="-25" dirty="0">
                <a:solidFill>
                  <a:srgbClr val="002060"/>
                </a:solidFill>
                <a:latin typeface="Times New Roman"/>
                <a:cs typeface="Times New Roman"/>
              </a:rPr>
              <a:t>thụ </a:t>
            </a:r>
            <a:r>
              <a:rPr kern="0" dirty="0">
                <a:solidFill>
                  <a:srgbClr val="002060"/>
                </a:solidFill>
                <a:latin typeface="Times New Roman"/>
                <a:cs typeface="Times New Roman"/>
              </a:rPr>
              <a:t>tinh</a:t>
            </a:r>
            <a:r>
              <a:rPr kern="0" spc="-45" dirty="0">
                <a:solidFill>
                  <a:srgbClr val="002060"/>
                </a:solidFill>
                <a:latin typeface="Times New Roman"/>
                <a:cs typeface="Times New Roman"/>
              </a:rPr>
              <a:t> </a:t>
            </a:r>
            <a:r>
              <a:rPr kern="0" dirty="0">
                <a:solidFill>
                  <a:srgbClr val="002060"/>
                </a:solidFill>
                <a:latin typeface="Times New Roman"/>
                <a:cs typeface="Times New Roman"/>
              </a:rPr>
              <a:t>giữa</a:t>
            </a:r>
            <a:r>
              <a:rPr kern="0" spc="-25" dirty="0">
                <a:solidFill>
                  <a:srgbClr val="002060"/>
                </a:solidFill>
                <a:latin typeface="Times New Roman"/>
                <a:cs typeface="Times New Roman"/>
              </a:rPr>
              <a:t> </a:t>
            </a:r>
            <a:r>
              <a:rPr kern="0" dirty="0">
                <a:solidFill>
                  <a:srgbClr val="002060"/>
                </a:solidFill>
                <a:latin typeface="Times New Roman"/>
                <a:cs typeface="Times New Roman"/>
              </a:rPr>
              <a:t>tinh</a:t>
            </a:r>
            <a:r>
              <a:rPr kern="0" spc="-45" dirty="0">
                <a:solidFill>
                  <a:srgbClr val="002060"/>
                </a:solidFill>
                <a:latin typeface="Times New Roman"/>
                <a:cs typeface="Times New Roman"/>
              </a:rPr>
              <a:t> </a:t>
            </a:r>
            <a:r>
              <a:rPr kern="0" dirty="0">
                <a:solidFill>
                  <a:srgbClr val="002060"/>
                </a:solidFill>
                <a:latin typeface="Times New Roman"/>
                <a:cs typeface="Times New Roman"/>
              </a:rPr>
              <a:t>trùng</a:t>
            </a:r>
            <a:r>
              <a:rPr kern="0" spc="-25" dirty="0">
                <a:solidFill>
                  <a:srgbClr val="002060"/>
                </a:solidFill>
                <a:latin typeface="Times New Roman"/>
                <a:cs typeface="Times New Roman"/>
              </a:rPr>
              <a:t> </a:t>
            </a:r>
            <a:r>
              <a:rPr kern="0" spc="-20" dirty="0">
                <a:solidFill>
                  <a:srgbClr val="002060"/>
                </a:solidFill>
                <a:latin typeface="Times New Roman"/>
                <a:cs typeface="Times New Roman"/>
              </a:rPr>
              <a:t>22+Y </a:t>
            </a:r>
            <a:r>
              <a:rPr kern="0" dirty="0">
                <a:solidFill>
                  <a:srgbClr val="002060"/>
                </a:solidFill>
                <a:latin typeface="Times New Roman"/>
                <a:cs typeface="Times New Roman"/>
              </a:rPr>
              <a:t>với</a:t>
            </a:r>
            <a:r>
              <a:rPr kern="0" spc="-25" dirty="0">
                <a:solidFill>
                  <a:srgbClr val="002060"/>
                </a:solidFill>
                <a:latin typeface="Times New Roman"/>
                <a:cs typeface="Times New Roman"/>
              </a:rPr>
              <a:t> </a:t>
            </a:r>
            <a:r>
              <a:rPr kern="0" dirty="0">
                <a:solidFill>
                  <a:srgbClr val="002060"/>
                </a:solidFill>
                <a:latin typeface="Times New Roman"/>
                <a:cs typeface="Times New Roman"/>
              </a:rPr>
              <a:t>trứng</a:t>
            </a:r>
            <a:r>
              <a:rPr kern="0" spc="-25" dirty="0">
                <a:solidFill>
                  <a:srgbClr val="002060"/>
                </a:solidFill>
                <a:latin typeface="Times New Roman"/>
                <a:cs typeface="Times New Roman"/>
              </a:rPr>
              <a:t> </a:t>
            </a:r>
            <a:r>
              <a:rPr kern="0" dirty="0">
                <a:solidFill>
                  <a:srgbClr val="002060"/>
                </a:solidFill>
                <a:latin typeface="Times New Roman"/>
                <a:cs typeface="Times New Roman"/>
              </a:rPr>
              <a:t>22A+X</a:t>
            </a:r>
            <a:r>
              <a:rPr kern="0" spc="-10" dirty="0">
                <a:solidFill>
                  <a:srgbClr val="002060"/>
                </a:solidFill>
                <a:latin typeface="Times New Roman"/>
                <a:cs typeface="Times New Roman"/>
              </a:rPr>
              <a:t> </a:t>
            </a:r>
            <a:r>
              <a:rPr kern="0" dirty="0">
                <a:solidFill>
                  <a:srgbClr val="002060"/>
                </a:solidFill>
                <a:latin typeface="Times New Roman"/>
                <a:cs typeface="Times New Roman"/>
              </a:rPr>
              <a:t>sẽ</a:t>
            </a:r>
            <a:r>
              <a:rPr kern="0" spc="-35" dirty="0">
                <a:solidFill>
                  <a:srgbClr val="002060"/>
                </a:solidFill>
                <a:latin typeface="Times New Roman"/>
                <a:cs typeface="Times New Roman"/>
              </a:rPr>
              <a:t> </a:t>
            </a:r>
            <a:r>
              <a:rPr kern="0" dirty="0" err="1">
                <a:solidFill>
                  <a:srgbClr val="002060"/>
                </a:solidFill>
                <a:latin typeface="Times New Roman"/>
                <a:cs typeface="Times New Roman"/>
              </a:rPr>
              <a:t>tạo</a:t>
            </a:r>
            <a:r>
              <a:rPr kern="0" spc="-25" dirty="0">
                <a:solidFill>
                  <a:srgbClr val="002060"/>
                </a:solidFill>
                <a:latin typeface="Times New Roman"/>
                <a:cs typeface="Times New Roman"/>
              </a:rPr>
              <a:t> </a:t>
            </a:r>
            <a:r>
              <a:rPr kern="0" spc="-25" dirty="0" err="1">
                <a:solidFill>
                  <a:srgbClr val="002060"/>
                </a:solidFill>
                <a:latin typeface="Times New Roman"/>
                <a:cs typeface="Times New Roman"/>
              </a:rPr>
              <a:t>ra</a:t>
            </a:r>
            <a:r>
              <a:rPr lang="vi-VN" kern="0" spc="-25" dirty="0">
                <a:solidFill>
                  <a:srgbClr val="002060"/>
                </a:solidFill>
                <a:latin typeface="Times New Roman"/>
                <a:cs typeface="Times New Roman"/>
              </a:rPr>
              <a:t> con trai.</a:t>
            </a:r>
            <a:endParaRPr kern="0" dirty="0">
              <a:solidFill>
                <a:srgbClr val="002060"/>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ppt_x"/>
                                          </p:val>
                                        </p:tav>
                                        <p:tav tm="100000">
                                          <p:val>
                                            <p:strVal val="#ppt_x"/>
                                          </p:val>
                                        </p:tav>
                                      </p:tavLst>
                                    </p:anim>
                                    <p:anim calcmode="lin" valueType="num">
                                      <p:cBhvr additive="base">
                                        <p:cTn id="1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6">
            <a:extLst>
              <a:ext uri="{FF2B5EF4-FFF2-40B4-BE49-F238E27FC236}">
                <a16:creationId xmlns:a16="http://schemas.microsoft.com/office/drawing/2014/main" id="{390E9162-98AC-A402-1919-F36658C9D1F2}"/>
              </a:ext>
            </a:extLst>
          </p:cNvPr>
          <p:cNvSpPr txBox="1"/>
          <p:nvPr/>
        </p:nvSpPr>
        <p:spPr>
          <a:xfrm>
            <a:off x="1524000" y="533400"/>
            <a:ext cx="9144000" cy="1063625"/>
          </a:xfrm>
          <a:prstGeom prst="rect">
            <a:avLst/>
          </a:prstGeom>
        </p:spPr>
        <p:txBody>
          <a:bodyPr lIns="0" tIns="12700" rIns="0" bIns="0">
            <a:spAutoFit/>
          </a:bodyPr>
          <a:lstStyle/>
          <a:p>
            <a:pPr marL="287020" eaLnBrk="1" fontAlgn="auto" hangingPunct="1">
              <a:lnSpc>
                <a:spcPts val="2640"/>
              </a:lnSpc>
              <a:spcBef>
                <a:spcPts val="0"/>
              </a:spcBef>
              <a:spcAft>
                <a:spcPts val="0"/>
              </a:spcAft>
              <a:defRPr/>
            </a:pPr>
            <a:r>
              <a:rPr b="1" kern="0" spc="-25" dirty="0">
                <a:solidFill>
                  <a:srgbClr val="0000FF"/>
                </a:solidFill>
                <a:latin typeface="Times New Roman"/>
                <a:cs typeface="Times New Roman"/>
              </a:rPr>
              <a:t>-</a:t>
            </a:r>
            <a:r>
              <a:rPr b="1" kern="0" dirty="0">
                <a:solidFill>
                  <a:srgbClr val="0000FF"/>
                </a:solidFill>
                <a:latin typeface="Times New Roman"/>
                <a:cs typeface="Times New Roman"/>
              </a:rPr>
              <a:t>Tỉ</a:t>
            </a:r>
            <a:r>
              <a:rPr b="1" kern="0" spc="-15" dirty="0">
                <a:solidFill>
                  <a:srgbClr val="0000FF"/>
                </a:solidFill>
                <a:latin typeface="Times New Roman"/>
                <a:cs typeface="Times New Roman"/>
              </a:rPr>
              <a:t> </a:t>
            </a:r>
            <a:r>
              <a:rPr b="1" kern="0" dirty="0" err="1">
                <a:solidFill>
                  <a:srgbClr val="0000FF"/>
                </a:solidFill>
                <a:latin typeface="Times New Roman"/>
                <a:cs typeface="Times New Roman"/>
              </a:rPr>
              <a:t>lệ</a:t>
            </a:r>
            <a:r>
              <a:rPr b="1" kern="0" spc="-50" dirty="0">
                <a:solidFill>
                  <a:srgbClr val="0000FF"/>
                </a:solidFill>
                <a:latin typeface="Times New Roman"/>
                <a:cs typeface="Times New Roman"/>
              </a:rPr>
              <a:t> </a:t>
            </a:r>
            <a:r>
              <a:rPr b="1" kern="0" dirty="0" err="1">
                <a:solidFill>
                  <a:srgbClr val="0000FF"/>
                </a:solidFill>
                <a:latin typeface="Times New Roman"/>
                <a:cs typeface="Times New Roman"/>
              </a:rPr>
              <a:t>trai</a:t>
            </a:r>
            <a:r>
              <a:rPr lang="vi-VN" b="1" kern="0" dirty="0">
                <a:solidFill>
                  <a:srgbClr val="0000FF"/>
                </a:solidFill>
                <a:latin typeface="Times New Roman"/>
                <a:cs typeface="Times New Roman"/>
              </a:rPr>
              <a:t> </a:t>
            </a:r>
            <a:r>
              <a:rPr b="1" kern="0" dirty="0">
                <a:solidFill>
                  <a:srgbClr val="0000FF"/>
                </a:solidFill>
                <a:latin typeface="Times New Roman"/>
                <a:cs typeface="Times New Roman"/>
              </a:rPr>
              <a:t>:</a:t>
            </a:r>
            <a:r>
              <a:rPr lang="vi-VN" b="1" kern="0" dirty="0">
                <a:solidFill>
                  <a:srgbClr val="0000FF"/>
                </a:solidFill>
                <a:latin typeface="Times New Roman"/>
                <a:cs typeface="Times New Roman"/>
              </a:rPr>
              <a:t> </a:t>
            </a:r>
            <a:r>
              <a:rPr b="1" kern="0" dirty="0" err="1">
                <a:solidFill>
                  <a:srgbClr val="0000FF"/>
                </a:solidFill>
                <a:latin typeface="Times New Roman"/>
                <a:cs typeface="Times New Roman"/>
              </a:rPr>
              <a:t>gái</a:t>
            </a:r>
            <a:r>
              <a:rPr b="1" kern="0" spc="10" dirty="0">
                <a:solidFill>
                  <a:srgbClr val="0000FF"/>
                </a:solidFill>
                <a:latin typeface="Times New Roman"/>
                <a:cs typeface="Times New Roman"/>
              </a:rPr>
              <a:t> </a:t>
            </a:r>
            <a:r>
              <a:rPr b="1" kern="0" dirty="0">
                <a:solidFill>
                  <a:srgbClr val="0000FF"/>
                </a:solidFill>
                <a:latin typeface="Times New Roman"/>
                <a:cs typeface="Times New Roman"/>
              </a:rPr>
              <a:t>sơ</a:t>
            </a:r>
            <a:r>
              <a:rPr b="1" kern="0" spc="-25" dirty="0">
                <a:solidFill>
                  <a:srgbClr val="0000FF"/>
                </a:solidFill>
                <a:latin typeface="Times New Roman"/>
                <a:cs typeface="Times New Roman"/>
              </a:rPr>
              <a:t> </a:t>
            </a:r>
            <a:r>
              <a:rPr b="1" kern="0" dirty="0">
                <a:solidFill>
                  <a:srgbClr val="0000FF"/>
                </a:solidFill>
                <a:latin typeface="Times New Roman"/>
                <a:cs typeface="Times New Roman"/>
              </a:rPr>
              <a:t>sinh</a:t>
            </a:r>
            <a:r>
              <a:rPr b="1" kern="0" spc="-30" dirty="0">
                <a:solidFill>
                  <a:srgbClr val="0000FF"/>
                </a:solidFill>
                <a:latin typeface="Times New Roman"/>
                <a:cs typeface="Times New Roman"/>
              </a:rPr>
              <a:t> </a:t>
            </a:r>
            <a:r>
              <a:rPr b="1" kern="0" dirty="0">
                <a:solidFill>
                  <a:srgbClr val="0000FF"/>
                </a:solidFill>
                <a:latin typeface="Times New Roman"/>
                <a:cs typeface="Times New Roman"/>
              </a:rPr>
              <a:t>xấp</a:t>
            </a:r>
            <a:r>
              <a:rPr b="1" kern="0" spc="-10" dirty="0">
                <a:solidFill>
                  <a:srgbClr val="0000FF"/>
                </a:solidFill>
                <a:latin typeface="Times New Roman"/>
                <a:cs typeface="Times New Roman"/>
              </a:rPr>
              <a:t> </a:t>
            </a:r>
            <a:r>
              <a:rPr b="1" kern="0" dirty="0">
                <a:solidFill>
                  <a:srgbClr val="0000FF"/>
                </a:solidFill>
                <a:latin typeface="Times New Roman"/>
                <a:cs typeface="Times New Roman"/>
              </a:rPr>
              <a:t>xỉ</a:t>
            </a:r>
            <a:r>
              <a:rPr b="1" kern="0" spc="-30" dirty="0">
                <a:solidFill>
                  <a:srgbClr val="0000FF"/>
                </a:solidFill>
                <a:latin typeface="Times New Roman"/>
                <a:cs typeface="Times New Roman"/>
              </a:rPr>
              <a:t> </a:t>
            </a:r>
            <a:r>
              <a:rPr b="1" kern="0" dirty="0">
                <a:solidFill>
                  <a:srgbClr val="0000FF"/>
                </a:solidFill>
                <a:latin typeface="Times New Roman"/>
                <a:cs typeface="Times New Roman"/>
              </a:rPr>
              <a:t>1:1</a:t>
            </a:r>
            <a:r>
              <a:rPr b="1" kern="0" spc="5" dirty="0">
                <a:solidFill>
                  <a:srgbClr val="0000FF"/>
                </a:solidFill>
                <a:latin typeface="Times New Roman"/>
                <a:cs typeface="Times New Roman"/>
              </a:rPr>
              <a:t> </a:t>
            </a:r>
            <a:r>
              <a:rPr b="1" kern="0" dirty="0">
                <a:solidFill>
                  <a:srgbClr val="0000FF"/>
                </a:solidFill>
                <a:latin typeface="Times New Roman"/>
                <a:cs typeface="Times New Roman"/>
              </a:rPr>
              <a:t>là</a:t>
            </a:r>
            <a:r>
              <a:rPr b="1" kern="0" spc="-40" dirty="0">
                <a:solidFill>
                  <a:srgbClr val="0000FF"/>
                </a:solidFill>
                <a:latin typeface="Times New Roman"/>
                <a:cs typeface="Times New Roman"/>
              </a:rPr>
              <a:t> </a:t>
            </a:r>
            <a:r>
              <a:rPr b="1" kern="0" dirty="0">
                <a:solidFill>
                  <a:srgbClr val="0000FF"/>
                </a:solidFill>
                <a:latin typeface="Times New Roman"/>
                <a:cs typeface="Times New Roman"/>
              </a:rPr>
              <a:t>do</a:t>
            </a:r>
            <a:r>
              <a:rPr b="1" kern="0" spc="-15" dirty="0">
                <a:solidFill>
                  <a:srgbClr val="0000FF"/>
                </a:solidFill>
                <a:latin typeface="Times New Roman"/>
                <a:cs typeface="Times New Roman"/>
              </a:rPr>
              <a:t> </a:t>
            </a:r>
            <a:r>
              <a:rPr b="1" kern="0" dirty="0">
                <a:solidFill>
                  <a:srgbClr val="0000FF"/>
                </a:solidFill>
                <a:latin typeface="Times New Roman"/>
                <a:cs typeface="Times New Roman"/>
              </a:rPr>
              <a:t>tỉ</a:t>
            </a:r>
            <a:r>
              <a:rPr b="1" kern="0" spc="-10" dirty="0">
                <a:solidFill>
                  <a:srgbClr val="0000FF"/>
                </a:solidFill>
                <a:latin typeface="Times New Roman"/>
                <a:cs typeface="Times New Roman"/>
              </a:rPr>
              <a:t> </a:t>
            </a:r>
            <a:r>
              <a:rPr b="1" kern="0" dirty="0">
                <a:solidFill>
                  <a:srgbClr val="0000FF"/>
                </a:solidFill>
                <a:latin typeface="Times New Roman"/>
                <a:cs typeface="Times New Roman"/>
              </a:rPr>
              <a:t>lệ</a:t>
            </a:r>
            <a:r>
              <a:rPr b="1" kern="0" spc="-20" dirty="0">
                <a:solidFill>
                  <a:srgbClr val="0000FF"/>
                </a:solidFill>
                <a:latin typeface="Times New Roman"/>
                <a:cs typeface="Times New Roman"/>
              </a:rPr>
              <a:t> </a:t>
            </a:r>
            <a:r>
              <a:rPr b="1" kern="0" dirty="0">
                <a:solidFill>
                  <a:srgbClr val="0000FF"/>
                </a:solidFill>
                <a:latin typeface="Times New Roman"/>
                <a:cs typeface="Times New Roman"/>
              </a:rPr>
              <a:t>2</a:t>
            </a:r>
            <a:r>
              <a:rPr b="1" kern="0" spc="-15" dirty="0">
                <a:solidFill>
                  <a:srgbClr val="0000FF"/>
                </a:solidFill>
                <a:latin typeface="Times New Roman"/>
                <a:cs typeface="Times New Roman"/>
              </a:rPr>
              <a:t> </a:t>
            </a:r>
            <a:r>
              <a:rPr b="1" kern="0" dirty="0">
                <a:solidFill>
                  <a:srgbClr val="0000FF"/>
                </a:solidFill>
                <a:latin typeface="Times New Roman"/>
                <a:cs typeface="Times New Roman"/>
              </a:rPr>
              <a:t>loại</a:t>
            </a:r>
            <a:r>
              <a:rPr b="1" kern="0" spc="-35" dirty="0">
                <a:solidFill>
                  <a:srgbClr val="0000FF"/>
                </a:solidFill>
                <a:latin typeface="Times New Roman"/>
                <a:cs typeface="Times New Roman"/>
              </a:rPr>
              <a:t> </a:t>
            </a:r>
            <a:r>
              <a:rPr b="1" kern="0" dirty="0">
                <a:solidFill>
                  <a:srgbClr val="0000FF"/>
                </a:solidFill>
                <a:latin typeface="Times New Roman"/>
                <a:cs typeface="Times New Roman"/>
              </a:rPr>
              <a:t>tinh</a:t>
            </a:r>
            <a:r>
              <a:rPr b="1" kern="0" spc="-35" dirty="0">
                <a:solidFill>
                  <a:srgbClr val="0000FF"/>
                </a:solidFill>
                <a:latin typeface="Times New Roman"/>
                <a:cs typeface="Times New Roman"/>
              </a:rPr>
              <a:t> </a:t>
            </a:r>
            <a:r>
              <a:rPr b="1" kern="0" dirty="0">
                <a:solidFill>
                  <a:srgbClr val="0000FF"/>
                </a:solidFill>
                <a:latin typeface="Times New Roman"/>
                <a:cs typeface="Times New Roman"/>
              </a:rPr>
              <a:t>trùng</a:t>
            </a:r>
            <a:r>
              <a:rPr b="1" kern="0" spc="5" dirty="0">
                <a:solidFill>
                  <a:srgbClr val="0000FF"/>
                </a:solidFill>
                <a:latin typeface="Times New Roman"/>
                <a:cs typeface="Times New Roman"/>
              </a:rPr>
              <a:t> </a:t>
            </a:r>
            <a:r>
              <a:rPr b="1" kern="0" spc="-25" dirty="0">
                <a:solidFill>
                  <a:srgbClr val="0000FF"/>
                </a:solidFill>
                <a:latin typeface="Times New Roman"/>
                <a:cs typeface="Times New Roman"/>
              </a:rPr>
              <a:t>là</a:t>
            </a:r>
            <a:endParaRPr kern="0" dirty="0">
              <a:solidFill>
                <a:sysClr val="windowText" lastClr="000000"/>
              </a:solidFill>
              <a:latin typeface="Times New Roman"/>
              <a:cs typeface="Times New Roman"/>
            </a:endParaRPr>
          </a:p>
          <a:p>
            <a:pPr marL="287020" eaLnBrk="1" fontAlgn="auto" hangingPunct="1">
              <a:lnSpc>
                <a:spcPts val="2810"/>
              </a:lnSpc>
              <a:spcBef>
                <a:spcPts val="0"/>
              </a:spcBef>
              <a:spcAft>
                <a:spcPts val="0"/>
              </a:spcAft>
              <a:defRPr/>
            </a:pPr>
            <a:r>
              <a:rPr b="1" kern="0" dirty="0">
                <a:solidFill>
                  <a:srgbClr val="0000FF"/>
                </a:solidFill>
                <a:latin typeface="Times New Roman"/>
                <a:cs typeface="Times New Roman"/>
              </a:rPr>
              <a:t>ngang</a:t>
            </a:r>
            <a:r>
              <a:rPr b="1" kern="0" spc="-65" dirty="0">
                <a:solidFill>
                  <a:srgbClr val="0000FF"/>
                </a:solidFill>
                <a:latin typeface="Times New Roman"/>
                <a:cs typeface="Times New Roman"/>
              </a:rPr>
              <a:t> </a:t>
            </a:r>
            <a:r>
              <a:rPr b="1" kern="0" dirty="0">
                <a:solidFill>
                  <a:srgbClr val="0000FF"/>
                </a:solidFill>
                <a:latin typeface="Times New Roman"/>
                <a:cs typeface="Times New Roman"/>
              </a:rPr>
              <a:t>nhau,</a:t>
            </a:r>
            <a:r>
              <a:rPr b="1" kern="0" spc="-25" dirty="0">
                <a:solidFill>
                  <a:srgbClr val="0000FF"/>
                </a:solidFill>
                <a:latin typeface="Times New Roman"/>
                <a:cs typeface="Times New Roman"/>
              </a:rPr>
              <a:t> </a:t>
            </a:r>
            <a:r>
              <a:rPr b="1" kern="0" dirty="0">
                <a:solidFill>
                  <a:srgbClr val="0000FF"/>
                </a:solidFill>
                <a:latin typeface="Times New Roman"/>
                <a:cs typeface="Times New Roman"/>
              </a:rPr>
              <a:t>tham</a:t>
            </a:r>
            <a:r>
              <a:rPr b="1" kern="0" spc="-40" dirty="0">
                <a:solidFill>
                  <a:srgbClr val="0000FF"/>
                </a:solidFill>
                <a:latin typeface="Times New Roman"/>
                <a:cs typeface="Times New Roman"/>
              </a:rPr>
              <a:t> </a:t>
            </a:r>
            <a:r>
              <a:rPr b="1" kern="0" dirty="0">
                <a:solidFill>
                  <a:srgbClr val="0000FF"/>
                </a:solidFill>
                <a:latin typeface="Times New Roman"/>
                <a:cs typeface="Times New Roman"/>
              </a:rPr>
              <a:t>gia</a:t>
            </a:r>
            <a:r>
              <a:rPr b="1" kern="0" spc="-25" dirty="0">
                <a:solidFill>
                  <a:srgbClr val="0000FF"/>
                </a:solidFill>
                <a:latin typeface="Times New Roman"/>
                <a:cs typeface="Times New Roman"/>
              </a:rPr>
              <a:t> </a:t>
            </a:r>
            <a:r>
              <a:rPr b="1" kern="0" dirty="0">
                <a:solidFill>
                  <a:srgbClr val="0000FF"/>
                </a:solidFill>
                <a:latin typeface="Times New Roman"/>
                <a:cs typeface="Times New Roman"/>
              </a:rPr>
              <a:t>vào</a:t>
            </a:r>
            <a:r>
              <a:rPr b="1" kern="0" spc="-30" dirty="0">
                <a:solidFill>
                  <a:srgbClr val="0000FF"/>
                </a:solidFill>
                <a:latin typeface="Times New Roman"/>
                <a:cs typeface="Times New Roman"/>
              </a:rPr>
              <a:t> </a:t>
            </a:r>
            <a:r>
              <a:rPr b="1" kern="0" dirty="0">
                <a:solidFill>
                  <a:srgbClr val="0000FF"/>
                </a:solidFill>
                <a:latin typeface="Times New Roman"/>
                <a:cs typeface="Times New Roman"/>
              </a:rPr>
              <a:t>quá</a:t>
            </a:r>
            <a:r>
              <a:rPr b="1" kern="0" spc="-50" dirty="0">
                <a:solidFill>
                  <a:srgbClr val="0000FF"/>
                </a:solidFill>
                <a:latin typeface="Times New Roman"/>
                <a:cs typeface="Times New Roman"/>
              </a:rPr>
              <a:t> </a:t>
            </a:r>
            <a:r>
              <a:rPr b="1" kern="0" dirty="0">
                <a:solidFill>
                  <a:srgbClr val="0000FF"/>
                </a:solidFill>
                <a:latin typeface="Times New Roman"/>
                <a:cs typeface="Times New Roman"/>
              </a:rPr>
              <a:t>trình</a:t>
            </a:r>
            <a:r>
              <a:rPr b="1" kern="0" spc="-20" dirty="0">
                <a:solidFill>
                  <a:srgbClr val="0000FF"/>
                </a:solidFill>
                <a:latin typeface="Times New Roman"/>
                <a:cs typeface="Times New Roman"/>
              </a:rPr>
              <a:t> </a:t>
            </a:r>
            <a:r>
              <a:rPr b="1" kern="0" dirty="0">
                <a:solidFill>
                  <a:srgbClr val="0000FF"/>
                </a:solidFill>
                <a:latin typeface="Times New Roman"/>
                <a:cs typeface="Times New Roman"/>
              </a:rPr>
              <a:t>thụ</a:t>
            </a:r>
            <a:r>
              <a:rPr b="1" kern="0" spc="-25" dirty="0">
                <a:solidFill>
                  <a:srgbClr val="0000FF"/>
                </a:solidFill>
                <a:latin typeface="Times New Roman"/>
                <a:cs typeface="Times New Roman"/>
              </a:rPr>
              <a:t> </a:t>
            </a:r>
            <a:r>
              <a:rPr b="1" kern="0" dirty="0">
                <a:solidFill>
                  <a:srgbClr val="0000FF"/>
                </a:solidFill>
                <a:latin typeface="Times New Roman"/>
                <a:cs typeface="Times New Roman"/>
              </a:rPr>
              <a:t>tinh</a:t>
            </a:r>
            <a:r>
              <a:rPr b="1" kern="0" spc="-45" dirty="0">
                <a:solidFill>
                  <a:srgbClr val="0000FF"/>
                </a:solidFill>
                <a:latin typeface="Times New Roman"/>
                <a:cs typeface="Times New Roman"/>
              </a:rPr>
              <a:t> </a:t>
            </a:r>
            <a:r>
              <a:rPr b="1" kern="0" dirty="0">
                <a:solidFill>
                  <a:srgbClr val="0000FF"/>
                </a:solidFill>
                <a:latin typeface="Times New Roman"/>
                <a:cs typeface="Times New Roman"/>
              </a:rPr>
              <a:t>với</a:t>
            </a:r>
            <a:r>
              <a:rPr b="1" kern="0" spc="-25" dirty="0">
                <a:solidFill>
                  <a:srgbClr val="0000FF"/>
                </a:solidFill>
                <a:latin typeface="Times New Roman"/>
                <a:cs typeface="Times New Roman"/>
              </a:rPr>
              <a:t> </a:t>
            </a:r>
            <a:r>
              <a:rPr b="1" kern="0" dirty="0">
                <a:solidFill>
                  <a:srgbClr val="0000FF"/>
                </a:solidFill>
                <a:latin typeface="Times New Roman"/>
                <a:cs typeface="Times New Roman"/>
              </a:rPr>
              <a:t>xác</a:t>
            </a:r>
            <a:r>
              <a:rPr b="1" kern="0" spc="-35" dirty="0">
                <a:solidFill>
                  <a:srgbClr val="0000FF"/>
                </a:solidFill>
                <a:latin typeface="Times New Roman"/>
                <a:cs typeface="Times New Roman"/>
              </a:rPr>
              <a:t> </a:t>
            </a:r>
            <a:r>
              <a:rPr b="1" kern="0" dirty="0" err="1">
                <a:solidFill>
                  <a:srgbClr val="0000FF"/>
                </a:solidFill>
                <a:latin typeface="Times New Roman"/>
                <a:cs typeface="Times New Roman"/>
              </a:rPr>
              <a:t>suất</a:t>
            </a:r>
            <a:r>
              <a:rPr b="1" kern="0" spc="-35" dirty="0">
                <a:solidFill>
                  <a:srgbClr val="0000FF"/>
                </a:solidFill>
                <a:latin typeface="Times New Roman"/>
                <a:cs typeface="Times New Roman"/>
              </a:rPr>
              <a:t> </a:t>
            </a:r>
            <a:r>
              <a:rPr b="1" kern="0" spc="-10" dirty="0" err="1">
                <a:solidFill>
                  <a:srgbClr val="0000FF"/>
                </a:solidFill>
                <a:latin typeface="Times New Roman"/>
                <a:cs typeface="Times New Roman"/>
              </a:rPr>
              <a:t>ngang</a:t>
            </a:r>
            <a:r>
              <a:rPr lang="vi-VN" b="1" kern="0" spc="-10" dirty="0">
                <a:solidFill>
                  <a:srgbClr val="0000FF"/>
                </a:solidFill>
                <a:latin typeface="Times New Roman"/>
                <a:cs typeface="Times New Roman"/>
              </a:rPr>
              <a:t> nhau.</a:t>
            </a:r>
            <a:endParaRPr kern="0" dirty="0">
              <a:solidFill>
                <a:sysClr val="windowText" lastClr="000000"/>
              </a:solidFill>
              <a:latin typeface="Times New Roman"/>
              <a:cs typeface="Times New Roman"/>
            </a:endParaRPr>
          </a:p>
        </p:txBody>
      </p:sp>
      <p:sp>
        <p:nvSpPr>
          <p:cNvPr id="7" name="object 56">
            <a:extLst>
              <a:ext uri="{FF2B5EF4-FFF2-40B4-BE49-F238E27FC236}">
                <a16:creationId xmlns:a16="http://schemas.microsoft.com/office/drawing/2014/main" id="{ECFFC646-E518-4C18-0ACB-FE6567A16DBA}"/>
              </a:ext>
            </a:extLst>
          </p:cNvPr>
          <p:cNvSpPr txBox="1"/>
          <p:nvPr/>
        </p:nvSpPr>
        <p:spPr>
          <a:xfrm>
            <a:off x="1554163" y="2057400"/>
            <a:ext cx="9144000" cy="346075"/>
          </a:xfrm>
          <a:prstGeom prst="rect">
            <a:avLst/>
          </a:prstGeom>
        </p:spPr>
        <p:txBody>
          <a:bodyPr lIns="0" tIns="12700" rIns="0" bIns="0">
            <a:spAutoFit/>
          </a:bodyPr>
          <a:lstStyle/>
          <a:p>
            <a:pPr marL="287020" eaLnBrk="1" fontAlgn="auto" hangingPunct="1">
              <a:lnSpc>
                <a:spcPts val="2640"/>
              </a:lnSpc>
              <a:spcBef>
                <a:spcPts val="0"/>
              </a:spcBef>
              <a:spcAft>
                <a:spcPts val="0"/>
              </a:spcAft>
              <a:defRPr/>
            </a:pPr>
            <a:r>
              <a:rPr b="1" kern="0" spc="-25" dirty="0">
                <a:solidFill>
                  <a:srgbClr val="0000FF"/>
                </a:solidFill>
                <a:latin typeface="Times New Roman"/>
                <a:cs typeface="Times New Roman"/>
              </a:rPr>
              <a:t>-</a:t>
            </a:r>
            <a:r>
              <a:rPr lang="vi-VN" b="1" kern="0" spc="-25" dirty="0">
                <a:solidFill>
                  <a:srgbClr val="0000FF"/>
                </a:solidFill>
                <a:latin typeface="Times New Roman"/>
                <a:cs typeface="Times New Roman"/>
              </a:rPr>
              <a:t> </a:t>
            </a:r>
            <a:r>
              <a:rPr lang="vi-VN" b="1" kern="0" dirty="0">
                <a:solidFill>
                  <a:srgbClr val="0000FF"/>
                </a:solidFill>
                <a:latin typeface="Times New Roman"/>
                <a:cs typeface="Times New Roman"/>
              </a:rPr>
              <a:t>Sinh con trai hay con gái là do người bố quyết định.</a:t>
            </a:r>
            <a:endParaRPr kern="0" dirty="0">
              <a:solidFill>
                <a:sysClr val="windowText" lastClr="000000"/>
              </a:solidFill>
              <a:latin typeface="Times New Roman"/>
              <a:cs typeface="Times New Roman"/>
            </a:endParaRPr>
          </a:p>
        </p:txBody>
      </p:sp>
      <p:pic>
        <p:nvPicPr>
          <p:cNvPr id="62468" name="Picture 2" descr="https://upload.wikimedia.org/wikipedia/commons/thumb/8/86/Sperm-egg.jpg/220px-Sperm-egg.jpg">
            <a:extLst>
              <a:ext uri="{FF2B5EF4-FFF2-40B4-BE49-F238E27FC236}">
                <a16:creationId xmlns:a16="http://schemas.microsoft.com/office/drawing/2014/main" id="{F98B14AF-D119-8FD2-8328-AEFAE6BA8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863850"/>
            <a:ext cx="41148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4430A8A4-BB40-5455-32A8-8050932263EA}"/>
              </a:ext>
            </a:extLst>
          </p:cNvPr>
          <p:cNvSpPr/>
          <p:nvPr/>
        </p:nvSpPr>
        <p:spPr>
          <a:xfrm>
            <a:off x="1571625" y="3429000"/>
            <a:ext cx="3914775" cy="1384300"/>
          </a:xfrm>
          <a:prstGeom prst="rect">
            <a:avLst/>
          </a:prstGeom>
        </p:spPr>
        <p:txBody>
          <a:bodyPr>
            <a:spAutoFit/>
          </a:bodyPr>
          <a:lstStyle/>
          <a:p>
            <a:pPr eaLnBrk="1" fontAlgn="auto" hangingPunct="1">
              <a:spcBef>
                <a:spcPts val="0"/>
              </a:spcBef>
              <a:spcAft>
                <a:spcPts val="0"/>
              </a:spcAft>
              <a:defRPr/>
            </a:pPr>
            <a:r>
              <a:rPr lang="en-US" sz="1800" kern="0" dirty="0">
                <a:solidFill>
                  <a:srgbClr val="202122"/>
                </a:solidFill>
                <a:latin typeface="Arial" panose="020B0604020202020204" pitchFamily="34" charset="0"/>
              </a:rPr>
              <a:t> </a:t>
            </a:r>
            <a:r>
              <a:rPr lang="en-US" sz="2800" kern="0" dirty="0" err="1">
                <a:solidFill>
                  <a:srgbClr val="FF0000"/>
                </a:solidFill>
                <a:cs typeface="Times New Roman" panose="02020603050405020304" pitchFamily="18" charset="0"/>
              </a:rPr>
              <a:t>Giao</a:t>
            </a:r>
            <a:r>
              <a:rPr lang="en-US" sz="2800" kern="0" dirty="0">
                <a:solidFill>
                  <a:srgbClr val="FF0000"/>
                </a:solidFill>
                <a:cs typeface="Times New Roman" panose="02020603050405020304" pitchFamily="18" charset="0"/>
              </a:rPr>
              <a:t> </a:t>
            </a:r>
            <a:r>
              <a:rPr lang="en-US" sz="2800" kern="0" dirty="0" err="1">
                <a:solidFill>
                  <a:srgbClr val="FF0000"/>
                </a:solidFill>
                <a:cs typeface="Times New Roman" panose="02020603050405020304" pitchFamily="18" charset="0"/>
              </a:rPr>
              <a:t>tử</a:t>
            </a:r>
            <a:r>
              <a:rPr lang="en-US" sz="2800" kern="0" dirty="0">
                <a:solidFill>
                  <a:srgbClr val="FF0000"/>
                </a:solidFill>
                <a:cs typeface="Times New Roman" panose="02020603050405020304" pitchFamily="18" charset="0"/>
              </a:rPr>
              <a:t> </a:t>
            </a:r>
            <a:r>
              <a:rPr lang="en-US" sz="2800" kern="0" dirty="0" err="1">
                <a:solidFill>
                  <a:srgbClr val="FF0000"/>
                </a:solidFill>
                <a:cs typeface="Times New Roman" panose="02020603050405020304" pitchFamily="18" charset="0"/>
              </a:rPr>
              <a:t>đực</a:t>
            </a:r>
            <a:r>
              <a:rPr lang="en-US" sz="2800" kern="0" dirty="0">
                <a:solidFill>
                  <a:srgbClr val="FF0000"/>
                </a:solidFill>
                <a:cs typeface="Times New Roman" panose="02020603050405020304" pitchFamily="18" charset="0"/>
              </a:rPr>
              <a:t> (</a:t>
            </a:r>
            <a:r>
              <a:rPr lang="en-US" sz="2800" kern="0" dirty="0" err="1">
                <a:solidFill>
                  <a:srgbClr val="FF0000"/>
                </a:solidFill>
                <a:cs typeface="Times New Roman" panose="02020603050405020304" pitchFamily="18" charset="0"/>
              </a:rPr>
              <a:t>tinh</a:t>
            </a:r>
            <a:r>
              <a:rPr lang="en-US" sz="2800" kern="0" dirty="0">
                <a:solidFill>
                  <a:srgbClr val="FF0000"/>
                </a:solidFill>
                <a:cs typeface="Times New Roman" panose="02020603050405020304" pitchFamily="18" charset="0"/>
              </a:rPr>
              <a:t> </a:t>
            </a:r>
            <a:r>
              <a:rPr lang="en-US" sz="2800" kern="0" dirty="0" err="1">
                <a:solidFill>
                  <a:srgbClr val="FF0000"/>
                </a:solidFill>
                <a:cs typeface="Times New Roman" panose="02020603050405020304" pitchFamily="18" charset="0"/>
              </a:rPr>
              <a:t>trùng</a:t>
            </a:r>
            <a:r>
              <a:rPr lang="en-US" sz="2800" kern="0" dirty="0">
                <a:solidFill>
                  <a:srgbClr val="FF0000"/>
                </a:solidFill>
                <a:cs typeface="Times New Roman" panose="02020603050405020304" pitchFamily="18" charset="0"/>
              </a:rPr>
              <a:t>) </a:t>
            </a:r>
            <a:r>
              <a:rPr lang="en-US" sz="2800" kern="0" dirty="0" err="1">
                <a:solidFill>
                  <a:srgbClr val="FF0000"/>
                </a:solidFill>
                <a:cs typeface="Times New Roman" panose="02020603050405020304" pitchFamily="18" charset="0"/>
              </a:rPr>
              <a:t>thụ</a:t>
            </a:r>
            <a:r>
              <a:rPr lang="en-US" sz="2800" kern="0" dirty="0">
                <a:solidFill>
                  <a:srgbClr val="FF0000"/>
                </a:solidFill>
                <a:cs typeface="Times New Roman" panose="02020603050405020304" pitchFamily="18" charset="0"/>
              </a:rPr>
              <a:t> </a:t>
            </a:r>
            <a:r>
              <a:rPr lang="en-US" sz="2800" kern="0" dirty="0" err="1">
                <a:solidFill>
                  <a:srgbClr val="FF0000"/>
                </a:solidFill>
                <a:cs typeface="Times New Roman" panose="02020603050405020304" pitchFamily="18" charset="0"/>
              </a:rPr>
              <a:t>tinh</a:t>
            </a:r>
            <a:r>
              <a:rPr lang="en-US" sz="2800" kern="0" dirty="0">
                <a:solidFill>
                  <a:srgbClr val="FF0000"/>
                </a:solidFill>
                <a:cs typeface="Times New Roman" panose="02020603050405020304" pitchFamily="18" charset="0"/>
              </a:rPr>
              <a:t> </a:t>
            </a:r>
            <a:r>
              <a:rPr lang="en-US" sz="2800" kern="0" dirty="0" err="1">
                <a:solidFill>
                  <a:srgbClr val="FF0000"/>
                </a:solidFill>
                <a:cs typeface="Times New Roman" panose="02020603050405020304" pitchFamily="18" charset="0"/>
              </a:rPr>
              <a:t>cho</a:t>
            </a:r>
            <a:r>
              <a:rPr lang="en-US" sz="2800" kern="0" dirty="0">
                <a:solidFill>
                  <a:srgbClr val="FF0000"/>
                </a:solidFill>
                <a:cs typeface="Times New Roman" panose="02020603050405020304" pitchFamily="18" charset="0"/>
              </a:rPr>
              <a:t> </a:t>
            </a:r>
            <a:r>
              <a:rPr lang="en-US" sz="2800" kern="0" dirty="0" err="1">
                <a:solidFill>
                  <a:srgbClr val="FF0000"/>
                </a:solidFill>
                <a:cs typeface="Times New Roman" panose="02020603050405020304" pitchFamily="18" charset="0"/>
              </a:rPr>
              <a:t>giao</a:t>
            </a:r>
            <a:r>
              <a:rPr lang="en-US" sz="2800" kern="0" dirty="0">
                <a:solidFill>
                  <a:srgbClr val="FF0000"/>
                </a:solidFill>
                <a:cs typeface="Times New Roman" panose="02020603050405020304" pitchFamily="18" charset="0"/>
              </a:rPr>
              <a:t> </a:t>
            </a:r>
            <a:r>
              <a:rPr lang="en-US" sz="2800" kern="0" dirty="0" err="1">
                <a:solidFill>
                  <a:srgbClr val="FF0000"/>
                </a:solidFill>
                <a:cs typeface="Times New Roman" panose="02020603050405020304" pitchFamily="18" charset="0"/>
              </a:rPr>
              <a:t>tử</a:t>
            </a:r>
            <a:r>
              <a:rPr lang="en-US" sz="2800" kern="0" dirty="0">
                <a:solidFill>
                  <a:srgbClr val="FF0000"/>
                </a:solidFill>
                <a:cs typeface="Times New Roman" panose="02020603050405020304" pitchFamily="18" charset="0"/>
              </a:rPr>
              <a:t> </a:t>
            </a:r>
            <a:r>
              <a:rPr lang="en-US" sz="2800" kern="0" dirty="0" err="1">
                <a:solidFill>
                  <a:srgbClr val="FF0000"/>
                </a:solidFill>
                <a:cs typeface="Times New Roman" panose="02020603050405020304" pitchFamily="18" charset="0"/>
              </a:rPr>
              <a:t>cái</a:t>
            </a:r>
            <a:r>
              <a:rPr lang="en-US" sz="2800" kern="0" dirty="0">
                <a:solidFill>
                  <a:srgbClr val="FF0000"/>
                </a:solidFill>
                <a:cs typeface="Times New Roman" panose="02020603050405020304" pitchFamily="18" charset="0"/>
              </a:rPr>
              <a:t> (</a:t>
            </a:r>
            <a:r>
              <a:rPr lang="vi-VN" sz="2800" kern="0" dirty="0">
                <a:solidFill>
                  <a:srgbClr val="FF0000"/>
                </a:solidFill>
                <a:cs typeface="Times New Roman" panose="02020603050405020304" pitchFamily="18" charset="0"/>
              </a:rPr>
              <a:t>trứng</a:t>
            </a:r>
            <a:r>
              <a:rPr lang="en-US" sz="2800" kern="0" dirty="0">
                <a:solidFill>
                  <a:srgbClr val="FF0000"/>
                </a:solidFill>
                <a:cs typeface="Times New Roman" panose="02020603050405020304" pitchFamily="18" charset="0"/>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50BC506A-4F1D-93C2-1BC5-124405408611}"/>
              </a:ext>
            </a:extLst>
          </p:cNvPr>
          <p:cNvSpPr>
            <a:spLocks noChangeArrowheads="1"/>
          </p:cNvSpPr>
          <p:nvPr/>
        </p:nvSpPr>
        <p:spPr bwMode="auto">
          <a:xfrm>
            <a:off x="1524000" y="671513"/>
            <a:ext cx="8794750" cy="2071687"/>
          </a:xfrm>
          <a:prstGeom prst="rect">
            <a:avLst/>
          </a:prstGeom>
          <a:noFill/>
          <a:ln>
            <a:noFill/>
          </a:ln>
          <a:effectLst/>
        </p:spPr>
        <p:txBody>
          <a:bodyPr/>
          <a:lstStyle/>
          <a:p>
            <a:pPr marL="342900" indent="-342900" algn="just" eaLnBrk="1" hangingPunct="1">
              <a:spcBef>
                <a:spcPct val="20000"/>
              </a:spcBef>
              <a:defRPr/>
            </a:pPr>
            <a:r>
              <a:rPr lang="en-US" sz="2800" dirty="0">
                <a:solidFill>
                  <a:srgbClr val="2D2D8A">
                    <a:lumMod val="50000"/>
                  </a:srgbClr>
                </a:solidFill>
                <a:cs typeface="Times New Roman" panose="02020603050405020304" pitchFamily="18" charset="0"/>
              </a:rPr>
              <a:t>        </a:t>
            </a:r>
            <a:r>
              <a:rPr lang="en-US" sz="2800" dirty="0">
                <a:solidFill>
                  <a:srgbClr val="002060"/>
                </a:solidFill>
                <a:cs typeface="Times New Roman" panose="02020603050405020304" pitchFamily="18" charset="0"/>
              </a:rPr>
              <a:t>- </a:t>
            </a:r>
            <a:r>
              <a:rPr lang="vi-VN" sz="2800" dirty="0">
                <a:solidFill>
                  <a:srgbClr val="002060"/>
                </a:solidFill>
                <a:cs typeface="Times New Roman" panose="02020603050405020304" pitchFamily="18" charset="0"/>
              </a:rPr>
              <a:t>Tỉ lệ nam / nữ sấp sỉ = 1: 1 trong các trường hợp sau</a:t>
            </a:r>
            <a:r>
              <a:rPr lang="en-US" sz="2800" dirty="0">
                <a:solidFill>
                  <a:srgbClr val="002060"/>
                </a:solidFill>
                <a:cs typeface="Times New Roman" panose="02020603050405020304" pitchFamily="18" charset="0"/>
              </a:rPr>
              <a:t>:</a:t>
            </a:r>
          </a:p>
          <a:p>
            <a:pPr algn="just" eaLnBrk="1" hangingPunct="1">
              <a:spcBef>
                <a:spcPct val="20000"/>
              </a:spcBef>
              <a:defRPr/>
            </a:pPr>
            <a:r>
              <a:rPr lang="en-US" sz="2800" dirty="0">
                <a:solidFill>
                  <a:srgbClr val="002060"/>
                </a:solidFill>
                <a:cs typeface="Times New Roman" panose="02020603050405020304" pitchFamily="18" charset="0"/>
              </a:rPr>
              <a:t>	+ </a:t>
            </a:r>
            <a:r>
              <a:rPr lang="vi-VN" sz="2800" dirty="0">
                <a:solidFill>
                  <a:srgbClr val="002060"/>
                </a:solidFill>
                <a:cs typeface="Times New Roman" panose="02020603050405020304" pitchFamily="18" charset="0"/>
              </a:rPr>
              <a:t>Số lượng nghiên cứu phải đủ lớn</a:t>
            </a:r>
            <a:r>
              <a:rPr lang="en-US" sz="2800" dirty="0">
                <a:solidFill>
                  <a:srgbClr val="002060"/>
                </a:solidFill>
                <a:cs typeface="Times New Roman" panose="02020603050405020304" pitchFamily="18" charset="0"/>
              </a:rPr>
              <a:t>.</a:t>
            </a:r>
          </a:p>
          <a:p>
            <a:pPr algn="just" eaLnBrk="1" hangingPunct="1">
              <a:spcBef>
                <a:spcPct val="20000"/>
              </a:spcBef>
              <a:defRPr/>
            </a:pPr>
            <a:r>
              <a:rPr lang="en-US" sz="2800" dirty="0">
                <a:solidFill>
                  <a:srgbClr val="002060"/>
                </a:solidFill>
                <a:cs typeface="Times New Roman" panose="02020603050405020304" pitchFamily="18" charset="0"/>
              </a:rPr>
              <a:t>	+ </a:t>
            </a:r>
            <a:r>
              <a:rPr lang="vi-VN" sz="2800" dirty="0">
                <a:solidFill>
                  <a:srgbClr val="002060"/>
                </a:solidFill>
                <a:cs typeface="Times New Roman" panose="02020603050405020304" pitchFamily="18" charset="0"/>
              </a:rPr>
              <a:t>Không bị ảnh hưởng bởi thiên tai dịch bệnh.</a:t>
            </a:r>
            <a:endParaRPr lang="en-US" sz="2800" dirty="0">
              <a:solidFill>
                <a:srgbClr val="002060"/>
              </a:solidFill>
              <a:cs typeface="Times New Roman" panose="02020603050405020304" pitchFamily="18" charset="0"/>
            </a:endParaRPr>
          </a:p>
          <a:p>
            <a:pPr algn="just" eaLnBrk="1" hangingPunct="1">
              <a:spcBef>
                <a:spcPct val="20000"/>
              </a:spcBef>
              <a:defRPr/>
            </a:pPr>
            <a:r>
              <a:rPr lang="en-US" sz="2800" dirty="0">
                <a:solidFill>
                  <a:srgbClr val="002060"/>
                </a:solidFill>
                <a:cs typeface="Times New Roman" panose="02020603050405020304" pitchFamily="18" charset="0"/>
              </a:rPr>
              <a:t>	+ </a:t>
            </a:r>
            <a:r>
              <a:rPr lang="vi-VN" sz="2800" dirty="0">
                <a:solidFill>
                  <a:srgbClr val="002060"/>
                </a:solidFill>
                <a:cs typeface="Times New Roman" panose="02020603050405020304" pitchFamily="18" charset="0"/>
              </a:rPr>
              <a:t>Trứng và tinh trùng thụ tinh hoàn toàn ngẫu nhiên.</a:t>
            </a:r>
            <a:endParaRPr lang="en-US" sz="2800" dirty="0">
              <a:solidFill>
                <a:srgbClr val="002060"/>
              </a:solidFill>
              <a:cs typeface="Times New Roman" panose="02020603050405020304" pitchFamily="18" charset="0"/>
            </a:endParaRPr>
          </a:p>
        </p:txBody>
      </p:sp>
      <p:graphicFrame>
        <p:nvGraphicFramePr>
          <p:cNvPr id="185381" name="Group 37">
            <a:extLst>
              <a:ext uri="{FF2B5EF4-FFF2-40B4-BE49-F238E27FC236}">
                <a16:creationId xmlns:a16="http://schemas.microsoft.com/office/drawing/2014/main" id="{8C230794-2C90-A01F-07E5-930C04C3E90B}"/>
              </a:ext>
            </a:extLst>
          </p:cNvPr>
          <p:cNvGraphicFramePr>
            <a:graphicFrameLocks noGrp="1"/>
          </p:cNvGraphicFramePr>
          <p:nvPr>
            <p:ph/>
          </p:nvPr>
        </p:nvGraphicFramePr>
        <p:xfrm>
          <a:off x="2438400" y="3124200"/>
          <a:ext cx="7458075" cy="3102064"/>
        </p:xfrm>
        <a:graphic>
          <a:graphicData uri="http://schemas.openxmlformats.org/drawingml/2006/table">
            <a:tbl>
              <a:tblPr/>
              <a:tblGrid>
                <a:gridCol w="2487613">
                  <a:extLst>
                    <a:ext uri="{9D8B030D-6E8A-4147-A177-3AD203B41FA5}">
                      <a16:colId xmlns:a16="http://schemas.microsoft.com/office/drawing/2014/main" val="20000"/>
                    </a:ext>
                  </a:extLst>
                </a:gridCol>
                <a:gridCol w="2482850">
                  <a:extLst>
                    <a:ext uri="{9D8B030D-6E8A-4147-A177-3AD203B41FA5}">
                      <a16:colId xmlns:a16="http://schemas.microsoft.com/office/drawing/2014/main" val="20001"/>
                    </a:ext>
                  </a:extLst>
                </a:gridCol>
                <a:gridCol w="2487612">
                  <a:extLst>
                    <a:ext uri="{9D8B030D-6E8A-4147-A177-3AD203B41FA5}">
                      <a16:colId xmlns:a16="http://schemas.microsoft.com/office/drawing/2014/main" val="20002"/>
                    </a:ext>
                  </a:extLst>
                </a:gridCol>
              </a:tblGrid>
              <a:tr h="10300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vi-VN"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Giới</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Lứa tuổi</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640" marB="456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Nam</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640" marB="456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Nữ</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9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Bào thai</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640" marB="456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114</a:t>
                      </a:r>
                    </a:p>
                  </a:txBody>
                  <a:tcPr marT="45640" marB="456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100</a:t>
                      </a:r>
                    </a:p>
                  </a:txBody>
                  <a:tcPr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9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Lọt lòng</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640" marB="456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105</a:t>
                      </a:r>
                    </a:p>
                  </a:txBody>
                  <a:tcPr marT="45640" marB="456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100</a:t>
                      </a:r>
                    </a:p>
                  </a:txBody>
                  <a:tcPr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9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10 tuổi</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640" marB="456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101</a:t>
                      </a:r>
                    </a:p>
                  </a:txBody>
                  <a:tcPr marT="45640" marB="456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100</a:t>
                      </a:r>
                    </a:p>
                  </a:txBody>
                  <a:tcPr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9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Tuổi già</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640" marB="456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85</a:t>
                      </a:r>
                    </a:p>
                  </a:txBody>
                  <a:tcPr marT="45640" marB="456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93</a:t>
                      </a:r>
                    </a:p>
                  </a:txBody>
                  <a:tcPr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5346"/>
                                        </p:tgtEl>
                                        <p:attrNameLst>
                                          <p:attrName>style.visibility</p:attrName>
                                        </p:attrNameLst>
                                      </p:cBhvr>
                                      <p:to>
                                        <p:strVal val="visible"/>
                                      </p:to>
                                    </p:set>
                                    <p:anim calcmode="discrete" valueType="clr">
                                      <p:cBhvr override="childStyle">
                                        <p:cTn id="7" dur="80"/>
                                        <p:tgtEl>
                                          <p:spTgt spid="1853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5346"/>
                                        </p:tgtEl>
                                        <p:attrNameLst>
                                          <p:attrName>fillcolor</p:attrName>
                                        </p:attrNameLst>
                                      </p:cBhvr>
                                      <p:tavLst>
                                        <p:tav tm="0">
                                          <p:val>
                                            <p:clrVal>
                                              <a:schemeClr val="accent2"/>
                                            </p:clrVal>
                                          </p:val>
                                        </p:tav>
                                        <p:tav tm="50000">
                                          <p:val>
                                            <p:clrVal>
                                              <a:schemeClr val="hlink"/>
                                            </p:clrVal>
                                          </p:val>
                                        </p:tav>
                                      </p:tavLst>
                                    </p:anim>
                                    <p:set>
                                      <p:cBhvr>
                                        <p:cTn id="9" dur="80"/>
                                        <p:tgtEl>
                                          <p:spTgt spid="185346"/>
                                        </p:tgtEl>
                                        <p:attrNameLst>
                                          <p:attrName>fill.type</p:attrName>
                                        </p:attrNameLst>
                                      </p:cBhvr>
                                      <p:to>
                                        <p:strVal val="solid"/>
                                      </p:to>
                                    </p:set>
                                  </p:childTnLst>
                                </p:cTn>
                              </p:par>
                            </p:childTnLst>
                          </p:cTn>
                        </p:par>
                        <p:par>
                          <p:cTn id="10" fill="hold" nodeType="afterGroup">
                            <p:stCondLst>
                              <p:cond delay="5880"/>
                            </p:stCondLst>
                            <p:childTnLst>
                              <p:par>
                                <p:cTn id="11" presetID="10" presetClass="entr" presetSubtype="0" fill="hold" nodeType="afterEffect">
                                  <p:stCondLst>
                                    <p:cond delay="0"/>
                                  </p:stCondLst>
                                  <p:childTnLst>
                                    <p:set>
                                      <p:cBhvr>
                                        <p:cTn id="12" dur="1" fill="hold">
                                          <p:stCondLst>
                                            <p:cond delay="0"/>
                                          </p:stCondLst>
                                        </p:cTn>
                                        <p:tgtEl>
                                          <p:spTgt spid="185381"/>
                                        </p:tgtEl>
                                        <p:attrNameLst>
                                          <p:attrName>style.visibility</p:attrName>
                                        </p:attrNameLst>
                                      </p:cBhvr>
                                      <p:to>
                                        <p:strVal val="visible"/>
                                      </p:to>
                                    </p:set>
                                    <p:animEffect transition="in" filter="fade">
                                      <p:cBhvr>
                                        <p:cTn id="13" dur="2000"/>
                                        <p:tgtEl>
                                          <p:spTgt spid="185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50BC506A-4F1D-93C2-1BC5-124405408611}"/>
              </a:ext>
            </a:extLst>
          </p:cNvPr>
          <p:cNvSpPr>
            <a:spLocks noChangeArrowheads="1"/>
          </p:cNvSpPr>
          <p:nvPr/>
        </p:nvSpPr>
        <p:spPr bwMode="auto">
          <a:xfrm>
            <a:off x="1524000" y="671513"/>
            <a:ext cx="8794750" cy="2071687"/>
          </a:xfrm>
          <a:prstGeom prst="rect">
            <a:avLst/>
          </a:prstGeom>
          <a:noFill/>
          <a:ln>
            <a:noFill/>
          </a:ln>
          <a:effectLst/>
        </p:spPr>
        <p:txBody>
          <a:bodyPr/>
          <a:lstStyle/>
          <a:p>
            <a:pPr marL="342900" indent="-342900" algn="just" eaLnBrk="1" hangingPunct="1">
              <a:spcBef>
                <a:spcPct val="20000"/>
              </a:spcBef>
              <a:defRPr/>
            </a:pPr>
            <a:r>
              <a:rPr lang="en-US" sz="2800" dirty="0">
                <a:solidFill>
                  <a:srgbClr val="2D2D8A">
                    <a:lumMod val="50000"/>
                  </a:srgbClr>
                </a:solidFill>
                <a:cs typeface="Times New Roman" panose="02020603050405020304" pitchFamily="18" charset="0"/>
              </a:rPr>
              <a:t>        </a:t>
            </a:r>
            <a:r>
              <a:rPr lang="en-US" sz="2800" dirty="0">
                <a:solidFill>
                  <a:srgbClr val="002060"/>
                </a:solidFill>
                <a:cs typeface="Times New Roman" panose="02020603050405020304" pitchFamily="18" charset="0"/>
              </a:rPr>
              <a:t>- </a:t>
            </a:r>
            <a:r>
              <a:rPr lang="vi-VN" sz="2800" dirty="0">
                <a:solidFill>
                  <a:srgbClr val="002060"/>
                </a:solidFill>
                <a:cs typeface="Times New Roman" panose="02020603050405020304" pitchFamily="18" charset="0"/>
              </a:rPr>
              <a:t>Tỉ lệ nam / nữ sấp sỉ = 1: 1 trong các trường hợp sau</a:t>
            </a:r>
            <a:r>
              <a:rPr lang="en-US" sz="2800" dirty="0">
                <a:solidFill>
                  <a:srgbClr val="002060"/>
                </a:solidFill>
                <a:cs typeface="Times New Roman" panose="02020603050405020304" pitchFamily="18" charset="0"/>
              </a:rPr>
              <a:t>:</a:t>
            </a:r>
          </a:p>
          <a:p>
            <a:pPr algn="just" eaLnBrk="1" hangingPunct="1">
              <a:spcBef>
                <a:spcPct val="20000"/>
              </a:spcBef>
              <a:defRPr/>
            </a:pPr>
            <a:r>
              <a:rPr lang="en-US" sz="2800" dirty="0">
                <a:solidFill>
                  <a:srgbClr val="002060"/>
                </a:solidFill>
                <a:cs typeface="Times New Roman" panose="02020603050405020304" pitchFamily="18" charset="0"/>
              </a:rPr>
              <a:t>	+ </a:t>
            </a:r>
            <a:r>
              <a:rPr lang="vi-VN" sz="2800" dirty="0">
                <a:solidFill>
                  <a:srgbClr val="002060"/>
                </a:solidFill>
                <a:cs typeface="Times New Roman" panose="02020603050405020304" pitchFamily="18" charset="0"/>
              </a:rPr>
              <a:t>Số lượng nghiên cứu phải đủ lớn</a:t>
            </a:r>
            <a:r>
              <a:rPr lang="en-US" sz="2800" dirty="0">
                <a:solidFill>
                  <a:srgbClr val="002060"/>
                </a:solidFill>
                <a:cs typeface="Times New Roman" panose="02020603050405020304" pitchFamily="18" charset="0"/>
              </a:rPr>
              <a:t>.</a:t>
            </a:r>
          </a:p>
          <a:p>
            <a:pPr algn="just" eaLnBrk="1" hangingPunct="1">
              <a:spcBef>
                <a:spcPct val="20000"/>
              </a:spcBef>
              <a:defRPr/>
            </a:pPr>
            <a:r>
              <a:rPr lang="en-US" sz="2800" dirty="0">
                <a:solidFill>
                  <a:srgbClr val="002060"/>
                </a:solidFill>
                <a:cs typeface="Times New Roman" panose="02020603050405020304" pitchFamily="18" charset="0"/>
              </a:rPr>
              <a:t>	+ </a:t>
            </a:r>
            <a:r>
              <a:rPr lang="vi-VN" sz="2800" dirty="0">
                <a:solidFill>
                  <a:srgbClr val="002060"/>
                </a:solidFill>
                <a:cs typeface="Times New Roman" panose="02020603050405020304" pitchFamily="18" charset="0"/>
              </a:rPr>
              <a:t>Không bị ảnh hưởng bởi thiên tai dịch bệnh.</a:t>
            </a:r>
            <a:endParaRPr lang="en-US" sz="2800" dirty="0">
              <a:solidFill>
                <a:srgbClr val="002060"/>
              </a:solidFill>
              <a:cs typeface="Times New Roman" panose="02020603050405020304" pitchFamily="18" charset="0"/>
            </a:endParaRPr>
          </a:p>
          <a:p>
            <a:pPr algn="just" eaLnBrk="1" hangingPunct="1">
              <a:spcBef>
                <a:spcPct val="20000"/>
              </a:spcBef>
              <a:defRPr/>
            </a:pPr>
            <a:r>
              <a:rPr lang="en-US" sz="2800" dirty="0">
                <a:solidFill>
                  <a:srgbClr val="002060"/>
                </a:solidFill>
                <a:cs typeface="Times New Roman" panose="02020603050405020304" pitchFamily="18" charset="0"/>
              </a:rPr>
              <a:t>	+ </a:t>
            </a:r>
            <a:r>
              <a:rPr lang="vi-VN" sz="2800" dirty="0">
                <a:solidFill>
                  <a:srgbClr val="002060"/>
                </a:solidFill>
                <a:cs typeface="Times New Roman" panose="02020603050405020304" pitchFamily="18" charset="0"/>
              </a:rPr>
              <a:t>Trứng và tinh trùng thụ tinh hoàn toàn ngẫu nhiên.</a:t>
            </a:r>
            <a:endParaRPr lang="en-US" sz="2800" dirty="0">
              <a:solidFill>
                <a:srgbClr val="002060"/>
              </a:solidFill>
              <a:cs typeface="Times New Roman" panose="02020603050405020304" pitchFamily="18" charset="0"/>
            </a:endParaRPr>
          </a:p>
        </p:txBody>
      </p:sp>
      <p:graphicFrame>
        <p:nvGraphicFramePr>
          <p:cNvPr id="185381" name="Group 37">
            <a:extLst>
              <a:ext uri="{FF2B5EF4-FFF2-40B4-BE49-F238E27FC236}">
                <a16:creationId xmlns:a16="http://schemas.microsoft.com/office/drawing/2014/main" id="{8C230794-2C90-A01F-07E5-930C04C3E90B}"/>
              </a:ext>
            </a:extLst>
          </p:cNvPr>
          <p:cNvGraphicFramePr>
            <a:graphicFrameLocks noGrp="1"/>
          </p:cNvGraphicFramePr>
          <p:nvPr>
            <p:ph/>
          </p:nvPr>
        </p:nvGraphicFramePr>
        <p:xfrm>
          <a:off x="2438400" y="3124200"/>
          <a:ext cx="7458075" cy="3102064"/>
        </p:xfrm>
        <a:graphic>
          <a:graphicData uri="http://schemas.openxmlformats.org/drawingml/2006/table">
            <a:tbl>
              <a:tblPr/>
              <a:tblGrid>
                <a:gridCol w="2487613">
                  <a:extLst>
                    <a:ext uri="{9D8B030D-6E8A-4147-A177-3AD203B41FA5}">
                      <a16:colId xmlns:a16="http://schemas.microsoft.com/office/drawing/2014/main" val="20000"/>
                    </a:ext>
                  </a:extLst>
                </a:gridCol>
                <a:gridCol w="2482850">
                  <a:extLst>
                    <a:ext uri="{9D8B030D-6E8A-4147-A177-3AD203B41FA5}">
                      <a16:colId xmlns:a16="http://schemas.microsoft.com/office/drawing/2014/main" val="20001"/>
                    </a:ext>
                  </a:extLst>
                </a:gridCol>
                <a:gridCol w="2487612">
                  <a:extLst>
                    <a:ext uri="{9D8B030D-6E8A-4147-A177-3AD203B41FA5}">
                      <a16:colId xmlns:a16="http://schemas.microsoft.com/office/drawing/2014/main" val="20002"/>
                    </a:ext>
                  </a:extLst>
                </a:gridCol>
              </a:tblGrid>
              <a:tr h="10300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vi-VN"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Giới</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Lứa tuổi</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640" marB="456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Nam</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640" marB="456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Nữ</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9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Bào thai</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640" marB="456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114</a:t>
                      </a:r>
                    </a:p>
                  </a:txBody>
                  <a:tcPr marT="45640" marB="456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100</a:t>
                      </a:r>
                    </a:p>
                  </a:txBody>
                  <a:tcPr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9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Lọt lòng</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640" marB="456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105</a:t>
                      </a:r>
                    </a:p>
                  </a:txBody>
                  <a:tcPr marT="45640" marB="456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100</a:t>
                      </a:r>
                    </a:p>
                  </a:txBody>
                  <a:tcPr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9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10 tuổi</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640" marB="456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101</a:t>
                      </a:r>
                    </a:p>
                  </a:txBody>
                  <a:tcPr marT="45640" marB="456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100</a:t>
                      </a:r>
                    </a:p>
                  </a:txBody>
                  <a:tcPr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9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Tuổi già</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640" marB="456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85</a:t>
                      </a:r>
                    </a:p>
                  </a:txBody>
                  <a:tcPr marT="45640" marB="456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93</a:t>
                      </a:r>
                    </a:p>
                  </a:txBody>
                  <a:tcPr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5346"/>
                                        </p:tgtEl>
                                        <p:attrNameLst>
                                          <p:attrName>style.visibility</p:attrName>
                                        </p:attrNameLst>
                                      </p:cBhvr>
                                      <p:to>
                                        <p:strVal val="visible"/>
                                      </p:to>
                                    </p:set>
                                    <p:anim calcmode="discrete" valueType="clr">
                                      <p:cBhvr override="childStyle">
                                        <p:cTn id="7" dur="80"/>
                                        <p:tgtEl>
                                          <p:spTgt spid="1853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5346"/>
                                        </p:tgtEl>
                                        <p:attrNameLst>
                                          <p:attrName>fillcolor</p:attrName>
                                        </p:attrNameLst>
                                      </p:cBhvr>
                                      <p:tavLst>
                                        <p:tav tm="0">
                                          <p:val>
                                            <p:clrVal>
                                              <a:schemeClr val="accent2"/>
                                            </p:clrVal>
                                          </p:val>
                                        </p:tav>
                                        <p:tav tm="50000">
                                          <p:val>
                                            <p:clrVal>
                                              <a:schemeClr val="hlink"/>
                                            </p:clrVal>
                                          </p:val>
                                        </p:tav>
                                      </p:tavLst>
                                    </p:anim>
                                    <p:set>
                                      <p:cBhvr>
                                        <p:cTn id="9" dur="80"/>
                                        <p:tgtEl>
                                          <p:spTgt spid="185346"/>
                                        </p:tgtEl>
                                        <p:attrNameLst>
                                          <p:attrName>fill.type</p:attrName>
                                        </p:attrNameLst>
                                      </p:cBhvr>
                                      <p:to>
                                        <p:strVal val="solid"/>
                                      </p:to>
                                    </p:set>
                                  </p:childTnLst>
                                </p:cTn>
                              </p:par>
                            </p:childTnLst>
                          </p:cTn>
                        </p:par>
                        <p:par>
                          <p:cTn id="10" fill="hold" nodeType="afterGroup">
                            <p:stCondLst>
                              <p:cond delay="5880"/>
                            </p:stCondLst>
                            <p:childTnLst>
                              <p:par>
                                <p:cTn id="11" presetID="10" presetClass="entr" presetSubtype="0" fill="hold" nodeType="afterEffect">
                                  <p:stCondLst>
                                    <p:cond delay="0"/>
                                  </p:stCondLst>
                                  <p:childTnLst>
                                    <p:set>
                                      <p:cBhvr>
                                        <p:cTn id="12" dur="1" fill="hold">
                                          <p:stCondLst>
                                            <p:cond delay="0"/>
                                          </p:stCondLst>
                                        </p:cTn>
                                        <p:tgtEl>
                                          <p:spTgt spid="185381"/>
                                        </p:tgtEl>
                                        <p:attrNameLst>
                                          <p:attrName>style.visibility</p:attrName>
                                        </p:attrNameLst>
                                      </p:cBhvr>
                                      <p:to>
                                        <p:strVal val="visible"/>
                                      </p:to>
                                    </p:set>
                                    <p:animEffect transition="in" filter="fade">
                                      <p:cBhvr>
                                        <p:cTn id="13" dur="2000"/>
                                        <p:tgtEl>
                                          <p:spTgt spid="185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a:extLst>
              <a:ext uri="{FF2B5EF4-FFF2-40B4-BE49-F238E27FC236}">
                <a16:creationId xmlns:a16="http://schemas.microsoft.com/office/drawing/2014/main" id="{1A50628A-064E-723F-B058-44E5DDC50223}"/>
              </a:ext>
            </a:extLst>
          </p:cNvPr>
          <p:cNvSpPr>
            <a:spLocks noChangeArrowheads="1"/>
          </p:cNvSpPr>
          <p:nvPr/>
        </p:nvSpPr>
        <p:spPr bwMode="auto">
          <a:xfrm>
            <a:off x="1681163" y="4348163"/>
            <a:ext cx="4221162" cy="16002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a:solidFill>
                  <a:srgbClr val="0000FF"/>
                </a:solidFill>
                <a:latin typeface="VNI-Times" pitchFamily="2" charset="0"/>
              </a:rPr>
              <a:t>Duøng </a:t>
            </a:r>
            <a:r>
              <a:rPr lang="en-US" altLang="en-US" sz="2600">
                <a:solidFill>
                  <a:srgbClr val="FF0066"/>
                </a:solidFill>
                <a:latin typeface="VNI-Times" pitchFamily="2" charset="0"/>
              </a:rPr>
              <a:t>Metyl testosteron</a:t>
            </a:r>
            <a:r>
              <a:rPr lang="en-US" altLang="en-US" sz="2600">
                <a:solidFill>
                  <a:srgbClr val="0000FF"/>
                </a:solidFill>
                <a:latin typeface="VNI-Times" pitchFamily="2" charset="0"/>
              </a:rPr>
              <a:t> (hormon sinh duïc) taùc ñoäng vaøo caù vaøng caùi coù theå laøm caù caùi bieán thaønh caù ñöïc</a:t>
            </a:r>
          </a:p>
        </p:txBody>
      </p:sp>
      <p:sp>
        <p:nvSpPr>
          <p:cNvPr id="186373" name="Rectangle 5">
            <a:extLst>
              <a:ext uri="{FF2B5EF4-FFF2-40B4-BE49-F238E27FC236}">
                <a16:creationId xmlns:a16="http://schemas.microsoft.com/office/drawing/2014/main" id="{9B5D6EF3-18AB-C02D-2AC7-3FB207829C1E}"/>
              </a:ext>
            </a:extLst>
          </p:cNvPr>
          <p:cNvSpPr>
            <a:spLocks noChangeArrowheads="1"/>
          </p:cNvSpPr>
          <p:nvPr/>
        </p:nvSpPr>
        <p:spPr bwMode="auto">
          <a:xfrm>
            <a:off x="6353175" y="1828800"/>
            <a:ext cx="4191000" cy="1576388"/>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a:solidFill>
                  <a:srgbClr val="0000FF"/>
                </a:solidFill>
                <a:latin typeface="VNI-Times" pitchFamily="2" charset="0"/>
              </a:rPr>
              <a:t>Tröùng ruøa uû ôû nhieät ñoä </a:t>
            </a:r>
            <a:r>
              <a:rPr lang="en-US" altLang="en-US" sz="2600">
                <a:solidFill>
                  <a:srgbClr val="FF0066"/>
                </a:solidFill>
                <a:latin typeface="VNI-Times" pitchFamily="2" charset="0"/>
              </a:rPr>
              <a:t>döôùi</a:t>
            </a:r>
            <a:r>
              <a:rPr lang="en-US" altLang="en-US" sz="2600">
                <a:solidFill>
                  <a:srgbClr val="0000FF"/>
                </a:solidFill>
                <a:latin typeface="VNI-Times" pitchFamily="2" charset="0"/>
              </a:rPr>
              <a:t> </a:t>
            </a:r>
            <a:r>
              <a:rPr lang="en-US" altLang="en-US" sz="2600">
                <a:solidFill>
                  <a:srgbClr val="FF0066"/>
                </a:solidFill>
                <a:latin typeface="VNI-Times" pitchFamily="2" charset="0"/>
              </a:rPr>
              <a:t>28</a:t>
            </a:r>
            <a:r>
              <a:rPr lang="en-US" altLang="en-US" sz="2600" baseline="30000">
                <a:solidFill>
                  <a:srgbClr val="FF0066"/>
                </a:solidFill>
                <a:latin typeface="VNI-Times" pitchFamily="2" charset="0"/>
              </a:rPr>
              <a:t>0</a:t>
            </a:r>
            <a:r>
              <a:rPr lang="en-US" altLang="en-US" sz="2600">
                <a:solidFill>
                  <a:srgbClr val="FF0066"/>
                </a:solidFill>
                <a:latin typeface="VNI-Times" pitchFamily="2" charset="0"/>
              </a:rPr>
              <a:t> C</a:t>
            </a:r>
            <a:r>
              <a:rPr lang="en-US" altLang="en-US" sz="2600">
                <a:solidFill>
                  <a:srgbClr val="0000FF"/>
                </a:solidFill>
                <a:latin typeface="VNI-Times" pitchFamily="2" charset="0"/>
              </a:rPr>
              <a:t> seõ nôû thaønh con ñöïc, </a:t>
            </a:r>
            <a:r>
              <a:rPr lang="en-US" altLang="en-US" sz="2600">
                <a:solidFill>
                  <a:srgbClr val="FF0066"/>
                </a:solidFill>
                <a:latin typeface="VNI-Times" pitchFamily="2" charset="0"/>
              </a:rPr>
              <a:t>treân 32</a:t>
            </a:r>
            <a:r>
              <a:rPr lang="en-US" altLang="en-US" sz="2600" baseline="30000">
                <a:solidFill>
                  <a:srgbClr val="FF0066"/>
                </a:solidFill>
                <a:latin typeface="VNI-Times" pitchFamily="2" charset="0"/>
              </a:rPr>
              <a:t>0</a:t>
            </a:r>
            <a:r>
              <a:rPr lang="en-US" altLang="en-US" sz="2600">
                <a:solidFill>
                  <a:srgbClr val="FF0066"/>
                </a:solidFill>
                <a:latin typeface="VNI-Times" pitchFamily="2" charset="0"/>
              </a:rPr>
              <a:t>C</a:t>
            </a:r>
            <a:r>
              <a:rPr lang="en-US" altLang="en-US" sz="2600">
                <a:solidFill>
                  <a:srgbClr val="0000FF"/>
                </a:solidFill>
                <a:latin typeface="VNI-Times" pitchFamily="2" charset="0"/>
              </a:rPr>
              <a:t> thì nôû thaønh con caùi</a:t>
            </a:r>
          </a:p>
        </p:txBody>
      </p:sp>
      <p:pic>
        <p:nvPicPr>
          <p:cNvPr id="186374" name="Picture 6" descr="CA VANG">
            <a:extLst>
              <a:ext uri="{FF2B5EF4-FFF2-40B4-BE49-F238E27FC236}">
                <a16:creationId xmlns:a16="http://schemas.microsoft.com/office/drawing/2014/main" id="{6BC422DE-99D7-4FB4-E742-6EC0A0F75B2D}"/>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752600" y="1219200"/>
            <a:ext cx="41148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5" name="Picture 7" descr="rua">
            <a:extLst>
              <a:ext uri="{FF2B5EF4-FFF2-40B4-BE49-F238E27FC236}">
                <a16:creationId xmlns:a16="http://schemas.microsoft.com/office/drawing/2014/main" id="{47C4FF95-9577-4264-2D07-593EA9DA2CA9}"/>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6329363" y="3416300"/>
            <a:ext cx="4217987"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6" name="Text Box 8">
            <a:extLst>
              <a:ext uri="{FF2B5EF4-FFF2-40B4-BE49-F238E27FC236}">
                <a16:creationId xmlns:a16="http://schemas.microsoft.com/office/drawing/2014/main" id="{4516EA7C-17D7-3533-7B59-118AEAC73632}"/>
              </a:ext>
            </a:extLst>
          </p:cNvPr>
          <p:cNvSpPr txBox="1">
            <a:spLocks noChangeArrowheads="1"/>
          </p:cNvSpPr>
          <p:nvPr>
            <p:custDataLst>
              <p:tags r:id="rId3"/>
            </p:custDataLst>
          </p:nvPr>
        </p:nvSpPr>
        <p:spPr bwMode="gray">
          <a:xfrm>
            <a:off x="2438400" y="304800"/>
            <a:ext cx="6934200" cy="528638"/>
          </a:xfrm>
          <a:prstGeom prst="rect">
            <a:avLst/>
          </a:prstGeom>
          <a:ln>
            <a:headEnd/>
            <a:tailEnd/>
          </a:ln>
        </p:spPr>
        <p:style>
          <a:lnRef idx="1">
            <a:schemeClr val="dk1"/>
          </a:lnRef>
          <a:fillRef idx="3">
            <a:schemeClr val="dk1"/>
          </a:fillRef>
          <a:effectRef idx="2">
            <a:schemeClr val="dk1"/>
          </a:effectRef>
          <a:fontRef idx="minor">
            <a:schemeClr val="lt1"/>
          </a:fontRef>
        </p:style>
        <p:txBody>
          <a:bodyPr>
            <a:spAutoFit/>
          </a:bodyPr>
          <a:lstStyle/>
          <a:p>
            <a:pPr algn="ctr">
              <a:defRPr/>
            </a:pPr>
            <a:r>
              <a:rPr lang="en-US" sz="2800" b="1" dirty="0" err="1">
                <a:effectLst>
                  <a:outerShdw blurRad="38100" dist="38100" dir="2700000" algn="tl">
                    <a:srgbClr val="C0C0C0"/>
                  </a:outerShdw>
                </a:effectLst>
              </a:rPr>
              <a:t>Một</a:t>
            </a:r>
            <a:r>
              <a:rPr lang="en-US" sz="2800" b="1" dirty="0">
                <a:effectLst>
                  <a:outerShdw blurRad="38100" dist="38100" dir="2700000" algn="tl">
                    <a:srgbClr val="C0C0C0"/>
                  </a:outerShdw>
                </a:effectLst>
              </a:rPr>
              <a:t> </a:t>
            </a:r>
            <a:r>
              <a:rPr lang="en-US" sz="2800" b="1" dirty="0" err="1">
                <a:effectLst>
                  <a:outerShdw blurRad="38100" dist="38100" dir="2700000" algn="tl">
                    <a:srgbClr val="C0C0C0"/>
                  </a:outerShdw>
                </a:effectLst>
              </a:rPr>
              <a:t>số</a:t>
            </a:r>
            <a:r>
              <a:rPr lang="en-US" sz="2800" b="1" dirty="0">
                <a:effectLst>
                  <a:outerShdw blurRad="38100" dist="38100" dir="2700000" algn="tl">
                    <a:srgbClr val="C0C0C0"/>
                  </a:outerShdw>
                </a:effectLst>
              </a:rPr>
              <a:t> </a:t>
            </a:r>
            <a:r>
              <a:rPr lang="en-US" sz="2800" b="1" dirty="0" err="1">
                <a:effectLst>
                  <a:outerShdw blurRad="38100" dist="38100" dir="2700000" algn="tl">
                    <a:srgbClr val="C0C0C0"/>
                  </a:outerShdw>
                </a:effectLst>
              </a:rPr>
              <a:t>ví</a:t>
            </a:r>
            <a:r>
              <a:rPr lang="en-US" sz="2800" b="1" dirty="0">
                <a:effectLst>
                  <a:outerShdw blurRad="38100" dist="38100" dir="2700000" algn="tl">
                    <a:srgbClr val="C0C0C0"/>
                  </a:outerShdw>
                </a:effectLst>
              </a:rPr>
              <a:t> </a:t>
            </a:r>
            <a:r>
              <a:rPr lang="en-US" sz="2800" b="1" dirty="0" err="1">
                <a:effectLst>
                  <a:outerShdw blurRad="38100" dist="38100" dir="2700000" algn="tl">
                    <a:srgbClr val="C0C0C0"/>
                  </a:outerShdw>
                </a:effectLst>
              </a:rPr>
              <a:t>dụ</a:t>
            </a:r>
            <a:r>
              <a:rPr lang="en-US" sz="2800" b="1" dirty="0">
                <a:effectLst>
                  <a:outerShdw blurRad="38100" dist="38100" dir="2700000" algn="tl">
                    <a:srgbClr val="C0C0C0"/>
                  </a:outerShdw>
                </a:effectLst>
              </a:rPr>
              <a:t> </a:t>
            </a:r>
            <a:r>
              <a:rPr lang="en-US" sz="2800" b="1" dirty="0" err="1">
                <a:effectLst>
                  <a:outerShdw blurRad="38100" dist="38100" dir="2700000" algn="tl">
                    <a:srgbClr val="C0C0C0"/>
                  </a:outerShdw>
                </a:effectLst>
              </a:rPr>
              <a:t>về</a:t>
            </a:r>
            <a:r>
              <a:rPr lang="en-US" sz="2800" b="1" dirty="0">
                <a:effectLst>
                  <a:outerShdw blurRad="38100" dist="38100" dir="2700000" algn="tl">
                    <a:srgbClr val="C0C0C0"/>
                  </a:outerShdw>
                </a:effectLst>
              </a:rPr>
              <a:t> </a:t>
            </a:r>
            <a:r>
              <a:rPr lang="en-US" sz="2800" b="1" dirty="0" err="1">
                <a:effectLst>
                  <a:outerShdw blurRad="38100" dist="38100" dir="2700000" algn="tl">
                    <a:srgbClr val="C0C0C0"/>
                  </a:outerShdw>
                </a:effectLst>
              </a:rPr>
              <a:t>điều</a:t>
            </a:r>
            <a:r>
              <a:rPr lang="en-US" sz="2800" b="1" dirty="0">
                <a:effectLst>
                  <a:outerShdw blurRad="38100" dist="38100" dir="2700000" algn="tl">
                    <a:srgbClr val="C0C0C0"/>
                  </a:outerShdw>
                </a:effectLst>
              </a:rPr>
              <a:t> </a:t>
            </a:r>
            <a:r>
              <a:rPr lang="en-US" sz="2800" b="1" dirty="0" err="1">
                <a:effectLst>
                  <a:outerShdw blurRad="38100" dist="38100" dir="2700000" algn="tl">
                    <a:srgbClr val="C0C0C0"/>
                  </a:outerShdw>
                </a:effectLst>
              </a:rPr>
              <a:t>chỉnh</a:t>
            </a:r>
            <a:r>
              <a:rPr lang="en-US" sz="2800" b="1" dirty="0">
                <a:effectLst>
                  <a:outerShdw blurRad="38100" dist="38100" dir="2700000" algn="tl">
                    <a:srgbClr val="C0C0C0"/>
                  </a:outerShdw>
                </a:effectLst>
              </a:rPr>
              <a:t> </a:t>
            </a:r>
            <a:r>
              <a:rPr lang="en-US" sz="2800" b="1" dirty="0" err="1">
                <a:effectLst>
                  <a:outerShdw blurRad="38100" dist="38100" dir="2700000" algn="tl">
                    <a:srgbClr val="C0C0C0"/>
                  </a:outerShdw>
                </a:effectLst>
              </a:rPr>
              <a:t>đực</a:t>
            </a:r>
            <a:r>
              <a:rPr lang="en-US" sz="2800" b="1" dirty="0">
                <a:effectLst>
                  <a:outerShdw blurRad="38100" dist="38100" dir="2700000" algn="tl">
                    <a:srgbClr val="C0C0C0"/>
                  </a:outerShdw>
                </a:effectLst>
              </a:rPr>
              <a:t> </a:t>
            </a:r>
            <a:r>
              <a:rPr lang="en-US" sz="2800" b="1" dirty="0" err="1">
                <a:effectLst>
                  <a:outerShdw blurRad="38100" dist="38100" dir="2700000" algn="tl">
                    <a:srgbClr val="C0C0C0"/>
                  </a:outerShdw>
                </a:effectLst>
              </a:rPr>
              <a:t>cái</a:t>
            </a:r>
            <a:r>
              <a:rPr lang="en-US" sz="2800" b="1" dirty="0">
                <a:effectLst>
                  <a:outerShdw blurRad="38100" dist="38100" dir="2700000" algn="tl">
                    <a:srgbClr val="C0C0C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6374"/>
                                        </p:tgtEl>
                                        <p:attrNameLst>
                                          <p:attrName>style.visibility</p:attrName>
                                        </p:attrNameLst>
                                      </p:cBhvr>
                                      <p:to>
                                        <p:strVal val="visible"/>
                                      </p:to>
                                    </p:set>
                                    <p:animEffect transition="in" filter="fade">
                                      <p:cBhvr>
                                        <p:cTn id="7" dur="2000"/>
                                        <p:tgtEl>
                                          <p:spTgt spid="186374"/>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86372"/>
                                        </p:tgtEl>
                                        <p:attrNameLst>
                                          <p:attrName>style.visibility</p:attrName>
                                        </p:attrNameLst>
                                      </p:cBhvr>
                                      <p:to>
                                        <p:strVal val="visible"/>
                                      </p:to>
                                    </p:set>
                                    <p:anim calcmode="discrete" valueType="clr">
                                      <p:cBhvr override="childStyle">
                                        <p:cTn id="11" dur="80"/>
                                        <p:tgtEl>
                                          <p:spTgt spid="18637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86372"/>
                                        </p:tgtEl>
                                        <p:attrNameLst>
                                          <p:attrName>fillcolor</p:attrName>
                                        </p:attrNameLst>
                                      </p:cBhvr>
                                      <p:tavLst>
                                        <p:tav tm="0">
                                          <p:val>
                                            <p:clrVal>
                                              <a:schemeClr val="accent2"/>
                                            </p:clrVal>
                                          </p:val>
                                        </p:tav>
                                        <p:tav tm="50000">
                                          <p:val>
                                            <p:clrVal>
                                              <a:schemeClr val="hlink"/>
                                            </p:clrVal>
                                          </p:val>
                                        </p:tav>
                                      </p:tavLst>
                                    </p:anim>
                                    <p:set>
                                      <p:cBhvr>
                                        <p:cTn id="13" dur="80"/>
                                        <p:tgtEl>
                                          <p:spTgt spid="186372"/>
                                        </p:tgtEl>
                                        <p:attrNameLst>
                                          <p:attrName>fill.type</p:attrName>
                                        </p:attrNameLst>
                                      </p:cBhvr>
                                      <p:to>
                                        <p:strVal val="solid"/>
                                      </p:to>
                                    </p:set>
                                  </p:childTnLst>
                                </p:cTn>
                              </p:par>
                            </p:childTnLst>
                          </p:cTn>
                        </p:par>
                        <p:par>
                          <p:cTn id="14" fill="hold" nodeType="afterGroup">
                            <p:stCondLst>
                              <p:cond delay="5960"/>
                            </p:stCondLst>
                            <p:childTnLst>
                              <p:par>
                                <p:cTn id="15" presetID="10" presetClass="entr" presetSubtype="0" fill="hold" nodeType="afterEffect">
                                  <p:stCondLst>
                                    <p:cond delay="0"/>
                                  </p:stCondLst>
                                  <p:childTnLst>
                                    <p:set>
                                      <p:cBhvr>
                                        <p:cTn id="16" dur="1" fill="hold">
                                          <p:stCondLst>
                                            <p:cond delay="0"/>
                                          </p:stCondLst>
                                        </p:cTn>
                                        <p:tgtEl>
                                          <p:spTgt spid="186375"/>
                                        </p:tgtEl>
                                        <p:attrNameLst>
                                          <p:attrName>style.visibility</p:attrName>
                                        </p:attrNameLst>
                                      </p:cBhvr>
                                      <p:to>
                                        <p:strVal val="visible"/>
                                      </p:to>
                                    </p:set>
                                    <p:animEffect transition="in" filter="fade">
                                      <p:cBhvr>
                                        <p:cTn id="17" dur="2000"/>
                                        <p:tgtEl>
                                          <p:spTgt spid="186375"/>
                                        </p:tgtEl>
                                      </p:cBhvr>
                                    </p:animEffect>
                                  </p:childTnLst>
                                </p:cTn>
                              </p:par>
                            </p:childTnLst>
                          </p:cTn>
                        </p:par>
                        <p:par>
                          <p:cTn id="18" fill="hold" nodeType="afterGroup">
                            <p:stCondLst>
                              <p:cond delay="796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186373"/>
                                        </p:tgtEl>
                                        <p:attrNameLst>
                                          <p:attrName>style.visibility</p:attrName>
                                        </p:attrNameLst>
                                      </p:cBhvr>
                                      <p:to>
                                        <p:strVal val="visible"/>
                                      </p:to>
                                    </p:set>
                                    <p:anim calcmode="discrete" valueType="clr">
                                      <p:cBhvr override="childStyle">
                                        <p:cTn id="21" dur="80"/>
                                        <p:tgtEl>
                                          <p:spTgt spid="18637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86373"/>
                                        </p:tgtEl>
                                        <p:attrNameLst>
                                          <p:attrName>fillcolor</p:attrName>
                                        </p:attrNameLst>
                                      </p:cBhvr>
                                      <p:tavLst>
                                        <p:tav tm="0">
                                          <p:val>
                                            <p:clrVal>
                                              <a:schemeClr val="accent2"/>
                                            </p:clrVal>
                                          </p:val>
                                        </p:tav>
                                        <p:tav tm="50000">
                                          <p:val>
                                            <p:clrVal>
                                              <a:schemeClr val="hlink"/>
                                            </p:clrVal>
                                          </p:val>
                                        </p:tav>
                                      </p:tavLst>
                                    </p:anim>
                                    <p:set>
                                      <p:cBhvr>
                                        <p:cTn id="23" dur="80"/>
                                        <p:tgtEl>
                                          <p:spTgt spid="1863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animBg="1"/>
      <p:bldP spid="18637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QUA THAU DAU">
            <a:extLst>
              <a:ext uri="{FF2B5EF4-FFF2-40B4-BE49-F238E27FC236}">
                <a16:creationId xmlns:a16="http://schemas.microsoft.com/office/drawing/2014/main" id="{1C338537-E23F-1484-394F-BA044BE289B1}"/>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6024563" y="0"/>
            <a:ext cx="4643437"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95" name="Picture 3" descr="THAU DAU TIA RA BÔNG">
            <a:extLst>
              <a:ext uri="{FF2B5EF4-FFF2-40B4-BE49-F238E27FC236}">
                <a16:creationId xmlns:a16="http://schemas.microsoft.com/office/drawing/2014/main" id="{D002DB45-E8E7-8C7F-F77F-4F5E1ACF2E68}"/>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524000" y="3255963"/>
            <a:ext cx="4500563"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96" name="Picture 4" descr="thaudau1eb6">
            <a:extLst>
              <a:ext uri="{FF2B5EF4-FFF2-40B4-BE49-F238E27FC236}">
                <a16:creationId xmlns:a16="http://schemas.microsoft.com/office/drawing/2014/main" id="{28F804B6-569E-0D89-4E61-3F9549F878D9}"/>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524000" y="0"/>
            <a:ext cx="4572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7" name="Text Box 5">
            <a:extLst>
              <a:ext uri="{FF2B5EF4-FFF2-40B4-BE49-F238E27FC236}">
                <a16:creationId xmlns:a16="http://schemas.microsoft.com/office/drawing/2014/main" id="{8ED76401-41EF-A09A-E8AF-88FD902AF081}"/>
              </a:ext>
            </a:extLst>
          </p:cNvPr>
          <p:cNvSpPr txBox="1">
            <a:spLocks noChangeArrowheads="1"/>
          </p:cNvSpPr>
          <p:nvPr/>
        </p:nvSpPr>
        <p:spPr bwMode="auto">
          <a:xfrm>
            <a:off x="6105525" y="3581400"/>
            <a:ext cx="4495800" cy="1401763"/>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0000FF"/>
                </a:solidFill>
                <a:latin typeface="VNI-Times" pitchFamily="2" charset="0"/>
              </a:rPr>
              <a:t>Thầu dầu trồng trong </a:t>
            </a:r>
            <a:r>
              <a:rPr lang="en-US" altLang="en-US" sz="2800">
                <a:solidFill>
                  <a:srgbClr val="FF0066"/>
                </a:solidFill>
                <a:latin typeface="VNI-Times" pitchFamily="2" charset="0"/>
              </a:rPr>
              <a:t>aùnh saùng cường ñoä yeáu</a:t>
            </a:r>
            <a:r>
              <a:rPr lang="en-US" altLang="en-US" sz="2800">
                <a:solidFill>
                  <a:srgbClr val="0000FF"/>
                </a:solidFill>
                <a:latin typeface="VNI-Times" pitchFamily="2" charset="0"/>
              </a:rPr>
              <a:t> thì soá hoa ñöïc giaûm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7396"/>
                                        </p:tgtEl>
                                        <p:attrNameLst>
                                          <p:attrName>style.visibility</p:attrName>
                                        </p:attrNameLst>
                                      </p:cBhvr>
                                      <p:to>
                                        <p:strVal val="visible"/>
                                      </p:to>
                                    </p:set>
                                    <p:animEffect transition="in" filter="fade">
                                      <p:cBhvr>
                                        <p:cTn id="7" dur="1000"/>
                                        <p:tgtEl>
                                          <p:spTgt spid="187396"/>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87395"/>
                                        </p:tgtEl>
                                        <p:attrNameLst>
                                          <p:attrName>style.visibility</p:attrName>
                                        </p:attrNameLst>
                                      </p:cBhvr>
                                      <p:to>
                                        <p:strVal val="visible"/>
                                      </p:to>
                                    </p:set>
                                    <p:animEffect transition="in" filter="fade">
                                      <p:cBhvr>
                                        <p:cTn id="11" dur="2000"/>
                                        <p:tgtEl>
                                          <p:spTgt spid="187395"/>
                                        </p:tgtEl>
                                      </p:cBhvr>
                                    </p:animEffect>
                                  </p:childTnLst>
                                </p:cTn>
                              </p:par>
                            </p:childTnLst>
                          </p:cTn>
                        </p:par>
                        <p:par>
                          <p:cTn id="12" fill="hold" nodeType="afterGroup">
                            <p:stCondLst>
                              <p:cond delay="3000"/>
                            </p:stCondLst>
                            <p:childTnLst>
                              <p:par>
                                <p:cTn id="13" presetID="10" presetClass="entr" presetSubtype="0" fill="hold" nodeType="afterEffect">
                                  <p:stCondLst>
                                    <p:cond delay="0"/>
                                  </p:stCondLst>
                                  <p:childTnLst>
                                    <p:set>
                                      <p:cBhvr>
                                        <p:cTn id="14" dur="1" fill="hold">
                                          <p:stCondLst>
                                            <p:cond delay="0"/>
                                          </p:stCondLst>
                                        </p:cTn>
                                        <p:tgtEl>
                                          <p:spTgt spid="187394"/>
                                        </p:tgtEl>
                                        <p:attrNameLst>
                                          <p:attrName>style.visibility</p:attrName>
                                        </p:attrNameLst>
                                      </p:cBhvr>
                                      <p:to>
                                        <p:strVal val="visible"/>
                                      </p:to>
                                    </p:set>
                                    <p:animEffect transition="in" filter="fade">
                                      <p:cBhvr>
                                        <p:cTn id="15" dur="2000"/>
                                        <p:tgtEl>
                                          <p:spTgt spid="187394"/>
                                        </p:tgtEl>
                                      </p:cBhvr>
                                    </p:animEffect>
                                  </p:childTnLst>
                                </p:cTn>
                              </p:par>
                            </p:childTnLst>
                          </p:cTn>
                        </p:par>
                        <p:par>
                          <p:cTn id="16" fill="hold" nodeType="afterGroup">
                            <p:stCondLst>
                              <p:cond delay="5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87397"/>
                                        </p:tgtEl>
                                        <p:attrNameLst>
                                          <p:attrName>style.visibility</p:attrName>
                                        </p:attrNameLst>
                                      </p:cBhvr>
                                      <p:to>
                                        <p:strVal val="visible"/>
                                      </p:to>
                                    </p:set>
                                    <p:anim calcmode="discrete" valueType="clr">
                                      <p:cBhvr override="childStyle">
                                        <p:cTn id="19" dur="80"/>
                                        <p:tgtEl>
                                          <p:spTgt spid="18739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87397"/>
                                        </p:tgtEl>
                                        <p:attrNameLst>
                                          <p:attrName>fillcolor</p:attrName>
                                        </p:attrNameLst>
                                      </p:cBhvr>
                                      <p:tavLst>
                                        <p:tav tm="0">
                                          <p:val>
                                            <p:clrVal>
                                              <a:schemeClr val="accent2"/>
                                            </p:clrVal>
                                          </p:val>
                                        </p:tav>
                                        <p:tav tm="50000">
                                          <p:val>
                                            <p:clrVal>
                                              <a:schemeClr val="hlink"/>
                                            </p:clrVal>
                                          </p:val>
                                        </p:tav>
                                      </p:tavLst>
                                    </p:anim>
                                    <p:set>
                                      <p:cBhvr>
                                        <p:cTn id="21" dur="80"/>
                                        <p:tgtEl>
                                          <p:spTgt spid="1873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4" name="Text Box 4">
            <a:extLst>
              <a:ext uri="{FF2B5EF4-FFF2-40B4-BE49-F238E27FC236}">
                <a16:creationId xmlns:a16="http://schemas.microsoft.com/office/drawing/2014/main" id="{09BA3EDC-83BE-ED35-0D37-E279707F70A1}"/>
              </a:ext>
            </a:extLst>
          </p:cNvPr>
          <p:cNvSpPr txBox="1">
            <a:spLocks noChangeArrowheads="1"/>
          </p:cNvSpPr>
          <p:nvPr>
            <p:custDataLst>
              <p:tags r:id="rId1"/>
            </p:custDataLst>
          </p:nvPr>
        </p:nvSpPr>
        <p:spPr bwMode="auto">
          <a:xfrm>
            <a:off x="1889449" y="2133601"/>
            <a:ext cx="8610600" cy="452431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r>
              <a:rPr lang="en-US" sz="3600" dirty="0">
                <a:solidFill>
                  <a:srgbClr val="FFFFFF"/>
                </a:solidFill>
              </a:rPr>
              <a:t>	- </a:t>
            </a:r>
            <a:r>
              <a:rPr lang="en-US" sz="3600" dirty="0" err="1">
                <a:solidFill>
                  <a:srgbClr val="FFFFFF"/>
                </a:solidFill>
              </a:rPr>
              <a:t>Sự</a:t>
            </a:r>
            <a:r>
              <a:rPr lang="en-US" sz="3600" dirty="0">
                <a:solidFill>
                  <a:srgbClr val="FFFFFF"/>
                </a:solidFill>
              </a:rPr>
              <a:t> </a:t>
            </a:r>
            <a:r>
              <a:rPr lang="en-US" sz="3600" dirty="0" err="1">
                <a:solidFill>
                  <a:srgbClr val="FFFFFF"/>
                </a:solidFill>
              </a:rPr>
              <a:t>phân</a:t>
            </a:r>
            <a:r>
              <a:rPr lang="en-US" sz="3600" dirty="0">
                <a:solidFill>
                  <a:srgbClr val="FFFFFF"/>
                </a:solidFill>
              </a:rPr>
              <a:t> </a:t>
            </a:r>
            <a:r>
              <a:rPr lang="en-US" sz="3600" dirty="0" err="1">
                <a:solidFill>
                  <a:srgbClr val="FFFFFF"/>
                </a:solidFill>
              </a:rPr>
              <a:t>hoá</a:t>
            </a:r>
            <a:r>
              <a:rPr lang="en-US" sz="3600" dirty="0">
                <a:solidFill>
                  <a:srgbClr val="FFFFFF"/>
                </a:solidFill>
              </a:rPr>
              <a:t> </a:t>
            </a:r>
            <a:r>
              <a:rPr lang="en-US" sz="3600" dirty="0" err="1">
                <a:solidFill>
                  <a:srgbClr val="FFFFFF"/>
                </a:solidFill>
              </a:rPr>
              <a:t>giới</a:t>
            </a:r>
            <a:r>
              <a:rPr lang="en-US" sz="3600" dirty="0">
                <a:solidFill>
                  <a:srgbClr val="FFFFFF"/>
                </a:solidFill>
              </a:rPr>
              <a:t> </a:t>
            </a:r>
            <a:r>
              <a:rPr lang="en-US" sz="3600" dirty="0" err="1">
                <a:solidFill>
                  <a:srgbClr val="FFFFFF"/>
                </a:solidFill>
              </a:rPr>
              <a:t>tính</a:t>
            </a:r>
            <a:r>
              <a:rPr lang="en-US" sz="3600" dirty="0">
                <a:solidFill>
                  <a:srgbClr val="FFFFFF"/>
                </a:solidFill>
              </a:rPr>
              <a:t> </a:t>
            </a:r>
            <a:r>
              <a:rPr lang="en-US" sz="3600" dirty="0" err="1">
                <a:solidFill>
                  <a:srgbClr val="FFFFFF"/>
                </a:solidFill>
              </a:rPr>
              <a:t>không</a:t>
            </a:r>
            <a:r>
              <a:rPr lang="en-US" sz="3600" dirty="0">
                <a:solidFill>
                  <a:srgbClr val="FFFFFF"/>
                </a:solidFill>
              </a:rPr>
              <a:t> </a:t>
            </a:r>
            <a:r>
              <a:rPr lang="en-US" sz="3600" dirty="0" err="1">
                <a:solidFill>
                  <a:srgbClr val="FFFFFF"/>
                </a:solidFill>
              </a:rPr>
              <a:t>hoàn</a:t>
            </a:r>
            <a:r>
              <a:rPr lang="en-US" sz="3600" dirty="0">
                <a:solidFill>
                  <a:srgbClr val="FFFFFF"/>
                </a:solidFill>
              </a:rPr>
              <a:t> </a:t>
            </a:r>
            <a:r>
              <a:rPr lang="en-US" sz="3600" dirty="0" err="1">
                <a:solidFill>
                  <a:srgbClr val="FFFFFF"/>
                </a:solidFill>
              </a:rPr>
              <a:t>toàn</a:t>
            </a:r>
            <a:r>
              <a:rPr lang="en-US" sz="3600" dirty="0">
                <a:solidFill>
                  <a:srgbClr val="FFFFFF"/>
                </a:solidFill>
              </a:rPr>
              <a:t> </a:t>
            </a:r>
            <a:r>
              <a:rPr lang="en-US" sz="3600" dirty="0" err="1">
                <a:solidFill>
                  <a:srgbClr val="FFFFFF"/>
                </a:solidFill>
              </a:rPr>
              <a:t>phụ</a:t>
            </a:r>
            <a:r>
              <a:rPr lang="en-US" sz="3600" dirty="0">
                <a:solidFill>
                  <a:srgbClr val="FFFFFF"/>
                </a:solidFill>
              </a:rPr>
              <a:t> </a:t>
            </a:r>
            <a:r>
              <a:rPr lang="en-US" sz="3600" dirty="0" err="1">
                <a:solidFill>
                  <a:srgbClr val="FFFFFF"/>
                </a:solidFill>
              </a:rPr>
              <a:t>thuộc</a:t>
            </a:r>
            <a:r>
              <a:rPr lang="en-US" sz="3600" dirty="0">
                <a:solidFill>
                  <a:srgbClr val="FFFFFF"/>
                </a:solidFill>
              </a:rPr>
              <a:t> </a:t>
            </a:r>
            <a:r>
              <a:rPr lang="en-US" sz="3600" dirty="0" err="1">
                <a:solidFill>
                  <a:srgbClr val="FFFFFF"/>
                </a:solidFill>
              </a:rPr>
              <a:t>vào</a:t>
            </a:r>
            <a:r>
              <a:rPr lang="en-US" sz="3600" dirty="0">
                <a:solidFill>
                  <a:srgbClr val="FFFFFF"/>
                </a:solidFill>
              </a:rPr>
              <a:t> </a:t>
            </a:r>
            <a:r>
              <a:rPr lang="en-US" sz="3600" dirty="0" err="1">
                <a:solidFill>
                  <a:srgbClr val="FFFFFF"/>
                </a:solidFill>
              </a:rPr>
              <a:t>cặp</a:t>
            </a:r>
            <a:r>
              <a:rPr lang="en-US" sz="3600" dirty="0">
                <a:solidFill>
                  <a:srgbClr val="FFFFFF"/>
                </a:solidFill>
              </a:rPr>
              <a:t> NST </a:t>
            </a:r>
            <a:r>
              <a:rPr lang="en-US" sz="3600" dirty="0" err="1">
                <a:solidFill>
                  <a:srgbClr val="FFFFFF"/>
                </a:solidFill>
              </a:rPr>
              <a:t>giới</a:t>
            </a:r>
            <a:r>
              <a:rPr lang="en-US" sz="3600" dirty="0">
                <a:solidFill>
                  <a:srgbClr val="FFFFFF"/>
                </a:solidFill>
              </a:rPr>
              <a:t> </a:t>
            </a:r>
            <a:r>
              <a:rPr lang="en-US" sz="3600" dirty="0" err="1">
                <a:solidFill>
                  <a:srgbClr val="FFFFFF"/>
                </a:solidFill>
              </a:rPr>
              <a:t>tính</a:t>
            </a:r>
            <a:r>
              <a:rPr lang="en-US" sz="3600" dirty="0">
                <a:solidFill>
                  <a:srgbClr val="FFFFFF"/>
                </a:solidFill>
              </a:rPr>
              <a:t> </a:t>
            </a:r>
            <a:r>
              <a:rPr lang="en-US" sz="3600" dirty="0" err="1">
                <a:solidFill>
                  <a:srgbClr val="FFFFFF"/>
                </a:solidFill>
              </a:rPr>
              <a:t>mà</a:t>
            </a:r>
            <a:r>
              <a:rPr lang="en-US" sz="3600" dirty="0">
                <a:solidFill>
                  <a:srgbClr val="FFFFFF"/>
                </a:solidFill>
              </a:rPr>
              <a:t> </a:t>
            </a:r>
            <a:r>
              <a:rPr lang="en-US" sz="3600" dirty="0" err="1">
                <a:solidFill>
                  <a:srgbClr val="FFFFFF"/>
                </a:solidFill>
              </a:rPr>
              <a:t>còn</a:t>
            </a:r>
            <a:r>
              <a:rPr lang="en-US" sz="3600" dirty="0">
                <a:solidFill>
                  <a:srgbClr val="FFFFFF"/>
                </a:solidFill>
              </a:rPr>
              <a:t> </a:t>
            </a:r>
            <a:r>
              <a:rPr lang="en-US" sz="3600" dirty="0" err="1">
                <a:solidFill>
                  <a:srgbClr val="FFFFFF"/>
                </a:solidFill>
              </a:rPr>
              <a:t>chịu</a:t>
            </a:r>
            <a:r>
              <a:rPr lang="en-US" sz="3600" dirty="0">
                <a:solidFill>
                  <a:srgbClr val="FFFFFF"/>
                </a:solidFill>
              </a:rPr>
              <a:t> </a:t>
            </a:r>
            <a:r>
              <a:rPr lang="en-US" sz="3600" dirty="0" err="1">
                <a:solidFill>
                  <a:srgbClr val="FFFFFF"/>
                </a:solidFill>
              </a:rPr>
              <a:t>ảnh</a:t>
            </a:r>
            <a:r>
              <a:rPr lang="en-US" sz="3600" dirty="0">
                <a:solidFill>
                  <a:srgbClr val="FFFFFF"/>
                </a:solidFill>
              </a:rPr>
              <a:t> </a:t>
            </a:r>
            <a:r>
              <a:rPr lang="en-US" sz="3600" dirty="0" err="1">
                <a:solidFill>
                  <a:srgbClr val="FFFFFF"/>
                </a:solidFill>
              </a:rPr>
              <a:t>hưởng</a:t>
            </a:r>
            <a:r>
              <a:rPr lang="en-US" sz="3600" dirty="0">
                <a:solidFill>
                  <a:srgbClr val="FFFFFF"/>
                </a:solidFill>
              </a:rPr>
              <a:t> </a:t>
            </a:r>
            <a:r>
              <a:rPr lang="en-US" sz="3600" dirty="0" err="1">
                <a:solidFill>
                  <a:srgbClr val="FFFFFF"/>
                </a:solidFill>
              </a:rPr>
              <a:t>của</a:t>
            </a:r>
            <a:r>
              <a:rPr lang="en-US" sz="3600" dirty="0">
                <a:solidFill>
                  <a:srgbClr val="FFFFFF"/>
                </a:solidFill>
              </a:rPr>
              <a:t> </a:t>
            </a:r>
            <a:r>
              <a:rPr lang="en-US" sz="3600" dirty="0" err="1">
                <a:solidFill>
                  <a:srgbClr val="FFFFFF"/>
                </a:solidFill>
              </a:rPr>
              <a:t>các</a:t>
            </a:r>
            <a:r>
              <a:rPr lang="en-US" sz="3600" dirty="0">
                <a:solidFill>
                  <a:srgbClr val="FFFFFF"/>
                </a:solidFill>
              </a:rPr>
              <a:t> </a:t>
            </a:r>
            <a:r>
              <a:rPr lang="en-US" sz="3600" dirty="0" err="1">
                <a:solidFill>
                  <a:srgbClr val="FFFFFF"/>
                </a:solidFill>
              </a:rPr>
              <a:t>yếu</a:t>
            </a:r>
            <a:r>
              <a:rPr lang="en-US" sz="3600" dirty="0">
                <a:solidFill>
                  <a:srgbClr val="FFFFFF"/>
                </a:solidFill>
              </a:rPr>
              <a:t> </a:t>
            </a:r>
            <a:r>
              <a:rPr lang="en-US" sz="3600" dirty="0" err="1">
                <a:solidFill>
                  <a:srgbClr val="FFFFFF"/>
                </a:solidFill>
              </a:rPr>
              <a:t>tố</a:t>
            </a:r>
            <a:r>
              <a:rPr lang="en-US" sz="3600" dirty="0">
                <a:solidFill>
                  <a:srgbClr val="FFFFFF"/>
                </a:solidFill>
              </a:rPr>
              <a:t> </a:t>
            </a:r>
            <a:r>
              <a:rPr lang="en-US" sz="3600" dirty="0" err="1">
                <a:solidFill>
                  <a:srgbClr val="FFFFFF"/>
                </a:solidFill>
              </a:rPr>
              <a:t>môi</a:t>
            </a:r>
            <a:r>
              <a:rPr lang="en-US" sz="3600" dirty="0">
                <a:solidFill>
                  <a:srgbClr val="FFFFFF"/>
                </a:solidFill>
              </a:rPr>
              <a:t> </a:t>
            </a:r>
            <a:r>
              <a:rPr lang="en-US" sz="3600" dirty="0" err="1">
                <a:solidFill>
                  <a:srgbClr val="FFFFFF"/>
                </a:solidFill>
              </a:rPr>
              <a:t>trường</a:t>
            </a:r>
            <a:r>
              <a:rPr lang="en-US" sz="3600" dirty="0">
                <a:solidFill>
                  <a:srgbClr val="FFFFFF"/>
                </a:solidFill>
              </a:rPr>
              <a:t> :</a:t>
            </a:r>
          </a:p>
          <a:p>
            <a:pPr eaLnBrk="1" hangingPunct="1">
              <a:defRPr/>
            </a:pPr>
            <a:r>
              <a:rPr lang="en-US" sz="3600" dirty="0">
                <a:solidFill>
                  <a:srgbClr val="FFFFFF"/>
                </a:solidFill>
              </a:rPr>
              <a:t>+ </a:t>
            </a:r>
            <a:r>
              <a:rPr lang="en-US" sz="3600" dirty="0" err="1">
                <a:solidFill>
                  <a:srgbClr val="FFFFFF"/>
                </a:solidFill>
              </a:rPr>
              <a:t>Môi</a:t>
            </a:r>
            <a:r>
              <a:rPr lang="en-US" sz="3600" dirty="0">
                <a:solidFill>
                  <a:srgbClr val="FFFFFF"/>
                </a:solidFill>
              </a:rPr>
              <a:t> </a:t>
            </a:r>
            <a:r>
              <a:rPr lang="en-US" sz="3600" dirty="0" err="1">
                <a:solidFill>
                  <a:srgbClr val="FFFFFF"/>
                </a:solidFill>
              </a:rPr>
              <a:t>trường</a:t>
            </a:r>
            <a:r>
              <a:rPr lang="en-US" sz="3600" dirty="0">
                <a:solidFill>
                  <a:srgbClr val="FFFFFF"/>
                </a:solidFill>
              </a:rPr>
              <a:t> </a:t>
            </a:r>
            <a:r>
              <a:rPr lang="en-US" sz="3600" dirty="0" err="1">
                <a:solidFill>
                  <a:srgbClr val="FFFFFF"/>
                </a:solidFill>
              </a:rPr>
              <a:t>trong</a:t>
            </a:r>
            <a:r>
              <a:rPr lang="en-US" sz="3600" dirty="0">
                <a:solidFill>
                  <a:srgbClr val="FFFFFF"/>
                </a:solidFill>
              </a:rPr>
              <a:t> : </a:t>
            </a:r>
            <a:r>
              <a:rPr lang="en-US" sz="3600" dirty="0" err="1">
                <a:solidFill>
                  <a:srgbClr val="FFFFFF"/>
                </a:solidFill>
              </a:rPr>
              <a:t>hoo</a:t>
            </a:r>
            <a:r>
              <a:rPr lang="vi-VN" sz="3600" dirty="0">
                <a:solidFill>
                  <a:srgbClr val="FFFFFF"/>
                </a:solidFill>
              </a:rPr>
              <a:t>r</a:t>
            </a:r>
            <a:r>
              <a:rPr lang="en-US" sz="3600" dirty="0">
                <a:solidFill>
                  <a:srgbClr val="FFFFFF"/>
                </a:solidFill>
              </a:rPr>
              <a:t>m</a:t>
            </a:r>
            <a:r>
              <a:rPr lang="vi-VN" sz="3600" dirty="0">
                <a:solidFill>
                  <a:srgbClr val="FFFFFF"/>
                </a:solidFill>
              </a:rPr>
              <a:t>o</a:t>
            </a:r>
            <a:r>
              <a:rPr lang="en-US" sz="3600" dirty="0">
                <a:solidFill>
                  <a:srgbClr val="FFFFFF"/>
                </a:solidFill>
              </a:rPr>
              <a:t>n</a:t>
            </a:r>
          </a:p>
          <a:p>
            <a:pPr eaLnBrk="1" hangingPunct="1">
              <a:defRPr/>
            </a:pPr>
            <a:r>
              <a:rPr lang="en-US" sz="3600" dirty="0">
                <a:solidFill>
                  <a:srgbClr val="FFFFFF"/>
                </a:solidFill>
              </a:rPr>
              <a:t>+ </a:t>
            </a:r>
            <a:r>
              <a:rPr lang="en-US" sz="3600" dirty="0" err="1">
                <a:solidFill>
                  <a:srgbClr val="FFFFFF"/>
                </a:solidFill>
              </a:rPr>
              <a:t>Môi</a:t>
            </a:r>
            <a:r>
              <a:rPr lang="en-US" sz="3600" dirty="0">
                <a:solidFill>
                  <a:srgbClr val="FFFFFF"/>
                </a:solidFill>
              </a:rPr>
              <a:t> </a:t>
            </a:r>
            <a:r>
              <a:rPr lang="en-US" sz="3600" dirty="0" err="1">
                <a:solidFill>
                  <a:srgbClr val="FFFFFF"/>
                </a:solidFill>
              </a:rPr>
              <a:t>trường</a:t>
            </a:r>
            <a:r>
              <a:rPr lang="en-US" sz="3600" dirty="0">
                <a:solidFill>
                  <a:srgbClr val="FFFFFF"/>
                </a:solidFill>
              </a:rPr>
              <a:t> </a:t>
            </a:r>
            <a:r>
              <a:rPr lang="en-US" sz="3600" dirty="0" err="1">
                <a:solidFill>
                  <a:srgbClr val="FFFFFF"/>
                </a:solidFill>
              </a:rPr>
              <a:t>ngoài</a:t>
            </a:r>
            <a:r>
              <a:rPr lang="en-US" sz="3600" dirty="0">
                <a:solidFill>
                  <a:srgbClr val="FFFFFF"/>
                </a:solidFill>
              </a:rPr>
              <a:t> : </a:t>
            </a:r>
            <a:r>
              <a:rPr lang="en-US" sz="3600" dirty="0" err="1">
                <a:solidFill>
                  <a:srgbClr val="FFFFFF"/>
                </a:solidFill>
              </a:rPr>
              <a:t>nhiệt</a:t>
            </a:r>
            <a:r>
              <a:rPr lang="en-US" sz="3600" dirty="0">
                <a:solidFill>
                  <a:srgbClr val="FFFFFF"/>
                </a:solidFill>
              </a:rPr>
              <a:t> </a:t>
            </a:r>
            <a:r>
              <a:rPr lang="en-US" sz="3600" dirty="0" err="1">
                <a:solidFill>
                  <a:srgbClr val="FFFFFF"/>
                </a:solidFill>
              </a:rPr>
              <a:t>độ</a:t>
            </a:r>
            <a:r>
              <a:rPr lang="en-US" sz="3600" dirty="0">
                <a:solidFill>
                  <a:srgbClr val="FFFFFF"/>
                </a:solidFill>
              </a:rPr>
              <a:t>, </a:t>
            </a:r>
            <a:r>
              <a:rPr lang="en-US" sz="3600" dirty="0" err="1">
                <a:solidFill>
                  <a:srgbClr val="FFFFFF"/>
                </a:solidFill>
              </a:rPr>
              <a:t>ánh</a:t>
            </a:r>
            <a:r>
              <a:rPr lang="en-US" sz="3600" dirty="0">
                <a:solidFill>
                  <a:srgbClr val="FFFFFF"/>
                </a:solidFill>
              </a:rPr>
              <a:t> </a:t>
            </a:r>
            <a:r>
              <a:rPr lang="en-US" sz="3600" dirty="0" err="1">
                <a:solidFill>
                  <a:srgbClr val="FFFFFF"/>
                </a:solidFill>
              </a:rPr>
              <a:t>sáng</a:t>
            </a:r>
            <a:r>
              <a:rPr lang="en-US" sz="3600" dirty="0">
                <a:solidFill>
                  <a:srgbClr val="FFFFFF"/>
                </a:solidFill>
              </a:rPr>
              <a:t> , </a:t>
            </a:r>
            <a:r>
              <a:rPr lang="en-US" sz="3600" dirty="0" err="1">
                <a:solidFill>
                  <a:srgbClr val="FFFFFF"/>
                </a:solidFill>
              </a:rPr>
              <a:t>nồng</a:t>
            </a:r>
            <a:r>
              <a:rPr lang="en-US" sz="3600" dirty="0">
                <a:solidFill>
                  <a:srgbClr val="FFFFFF"/>
                </a:solidFill>
              </a:rPr>
              <a:t> </a:t>
            </a:r>
            <a:r>
              <a:rPr lang="en-US" sz="3600" dirty="0" err="1">
                <a:solidFill>
                  <a:srgbClr val="FFFFFF"/>
                </a:solidFill>
              </a:rPr>
              <a:t>độ</a:t>
            </a:r>
            <a:r>
              <a:rPr lang="en-US" sz="3600" dirty="0">
                <a:solidFill>
                  <a:srgbClr val="FFFFFF"/>
                </a:solidFill>
              </a:rPr>
              <a:t> CO</a:t>
            </a:r>
            <a:r>
              <a:rPr lang="en-US" sz="3600" baseline="-25000" dirty="0">
                <a:solidFill>
                  <a:srgbClr val="FFFFFF"/>
                </a:solidFill>
              </a:rPr>
              <a:t>2 </a:t>
            </a:r>
            <a:r>
              <a:rPr lang="en-US" sz="3600" dirty="0">
                <a:solidFill>
                  <a:srgbClr val="FFFFFF"/>
                </a:solidFill>
              </a:rPr>
              <a:t> … </a:t>
            </a:r>
          </a:p>
          <a:p>
            <a:pPr eaLnBrk="1" hangingPunct="1">
              <a:defRPr/>
            </a:pPr>
            <a:r>
              <a:rPr lang="en-US" sz="3600" dirty="0">
                <a:solidFill>
                  <a:srgbClr val="FFFFFF"/>
                </a:solidFill>
              </a:rPr>
              <a:t>- </a:t>
            </a:r>
            <a:r>
              <a:rPr lang="en-US" sz="3600" dirty="0" err="1">
                <a:solidFill>
                  <a:srgbClr val="FFFFFF"/>
                </a:solidFill>
              </a:rPr>
              <a:t>Chủ</a:t>
            </a:r>
            <a:r>
              <a:rPr lang="en-US" sz="3600" dirty="0">
                <a:solidFill>
                  <a:srgbClr val="FFFFFF"/>
                </a:solidFill>
              </a:rPr>
              <a:t> </a:t>
            </a:r>
            <a:r>
              <a:rPr lang="en-US" sz="3600" dirty="0" err="1">
                <a:solidFill>
                  <a:srgbClr val="FFFFFF"/>
                </a:solidFill>
              </a:rPr>
              <a:t>động</a:t>
            </a:r>
            <a:r>
              <a:rPr lang="en-US" sz="3600" dirty="0">
                <a:solidFill>
                  <a:srgbClr val="FFFFFF"/>
                </a:solidFill>
              </a:rPr>
              <a:t> </a:t>
            </a:r>
            <a:r>
              <a:rPr lang="en-US" sz="3600" dirty="0" err="1">
                <a:solidFill>
                  <a:srgbClr val="FFFFFF"/>
                </a:solidFill>
              </a:rPr>
              <a:t>điều</a:t>
            </a:r>
            <a:r>
              <a:rPr lang="en-US" sz="3600" dirty="0">
                <a:solidFill>
                  <a:srgbClr val="FFFFFF"/>
                </a:solidFill>
              </a:rPr>
              <a:t> </a:t>
            </a:r>
            <a:r>
              <a:rPr lang="en-US" sz="3600" dirty="0" err="1">
                <a:solidFill>
                  <a:srgbClr val="FFFFFF"/>
                </a:solidFill>
              </a:rPr>
              <a:t>chỉnh</a:t>
            </a:r>
            <a:r>
              <a:rPr lang="en-US" sz="3600" dirty="0">
                <a:solidFill>
                  <a:srgbClr val="FFFFFF"/>
                </a:solidFill>
              </a:rPr>
              <a:t> </a:t>
            </a:r>
            <a:r>
              <a:rPr lang="en-US" sz="3600" dirty="0" err="1">
                <a:solidFill>
                  <a:srgbClr val="FFFFFF"/>
                </a:solidFill>
              </a:rPr>
              <a:t>tỷ</a:t>
            </a:r>
            <a:r>
              <a:rPr lang="en-US" sz="3600" dirty="0">
                <a:solidFill>
                  <a:srgbClr val="FFFFFF"/>
                </a:solidFill>
              </a:rPr>
              <a:t> </a:t>
            </a:r>
            <a:r>
              <a:rPr lang="en-US" sz="3600" dirty="0" err="1">
                <a:solidFill>
                  <a:srgbClr val="FFFFFF"/>
                </a:solidFill>
              </a:rPr>
              <a:t>lệ</a:t>
            </a:r>
            <a:r>
              <a:rPr lang="en-US" sz="3600" dirty="0">
                <a:solidFill>
                  <a:srgbClr val="FFFFFF"/>
                </a:solidFill>
              </a:rPr>
              <a:t> </a:t>
            </a:r>
            <a:r>
              <a:rPr lang="en-US" sz="3600" dirty="0" err="1">
                <a:solidFill>
                  <a:srgbClr val="FFFFFF"/>
                </a:solidFill>
              </a:rPr>
              <a:t>đực</a:t>
            </a:r>
            <a:r>
              <a:rPr lang="en-US" sz="3600" dirty="0">
                <a:solidFill>
                  <a:srgbClr val="FFFFFF"/>
                </a:solidFill>
              </a:rPr>
              <a:t>, </a:t>
            </a:r>
            <a:r>
              <a:rPr lang="en-US" sz="3600" dirty="0" err="1">
                <a:solidFill>
                  <a:srgbClr val="FFFFFF"/>
                </a:solidFill>
              </a:rPr>
              <a:t>cái</a:t>
            </a:r>
            <a:r>
              <a:rPr lang="en-US" sz="3600" dirty="0">
                <a:solidFill>
                  <a:srgbClr val="FFFFFF"/>
                </a:solidFill>
              </a:rPr>
              <a:t> </a:t>
            </a:r>
            <a:r>
              <a:rPr lang="en-US" sz="3600" dirty="0" err="1">
                <a:solidFill>
                  <a:srgbClr val="FFFFFF"/>
                </a:solidFill>
              </a:rPr>
              <a:t>phù</a:t>
            </a:r>
            <a:r>
              <a:rPr lang="en-US" sz="3600" dirty="0">
                <a:solidFill>
                  <a:srgbClr val="FFFFFF"/>
                </a:solidFill>
              </a:rPr>
              <a:t> </a:t>
            </a:r>
            <a:r>
              <a:rPr lang="en-US" sz="3600" dirty="0" err="1">
                <a:solidFill>
                  <a:srgbClr val="FFFFFF"/>
                </a:solidFill>
              </a:rPr>
              <a:t>hợp</a:t>
            </a:r>
            <a:r>
              <a:rPr lang="en-US" sz="3600" dirty="0">
                <a:solidFill>
                  <a:srgbClr val="FFFFFF"/>
                </a:solidFill>
              </a:rPr>
              <a:t> </a:t>
            </a:r>
            <a:r>
              <a:rPr lang="en-US" sz="3600" dirty="0" err="1">
                <a:solidFill>
                  <a:srgbClr val="FFFFFF"/>
                </a:solidFill>
              </a:rPr>
              <a:t>với</a:t>
            </a:r>
            <a:r>
              <a:rPr lang="en-US" sz="3600" dirty="0">
                <a:solidFill>
                  <a:srgbClr val="FFFFFF"/>
                </a:solidFill>
              </a:rPr>
              <a:t> </a:t>
            </a:r>
            <a:r>
              <a:rPr lang="en-US" sz="3600" dirty="0" err="1">
                <a:solidFill>
                  <a:srgbClr val="FFFFFF"/>
                </a:solidFill>
              </a:rPr>
              <a:t>mục</a:t>
            </a:r>
            <a:r>
              <a:rPr lang="en-US" sz="3600" dirty="0">
                <a:solidFill>
                  <a:srgbClr val="FFFFFF"/>
                </a:solidFill>
              </a:rPr>
              <a:t> </a:t>
            </a:r>
            <a:r>
              <a:rPr lang="en-US" sz="3600" dirty="0" err="1">
                <a:solidFill>
                  <a:srgbClr val="FFFFFF"/>
                </a:solidFill>
              </a:rPr>
              <a:t>đích</a:t>
            </a:r>
            <a:r>
              <a:rPr lang="en-US" sz="3600" dirty="0">
                <a:solidFill>
                  <a:srgbClr val="FFFFFF"/>
                </a:solidFill>
              </a:rPr>
              <a:t> </a:t>
            </a:r>
            <a:r>
              <a:rPr lang="en-US" sz="3600" dirty="0" err="1">
                <a:solidFill>
                  <a:srgbClr val="FFFFFF"/>
                </a:solidFill>
              </a:rPr>
              <a:t>sản</a:t>
            </a:r>
            <a:r>
              <a:rPr lang="en-US" sz="3600" dirty="0">
                <a:solidFill>
                  <a:srgbClr val="FFFFFF"/>
                </a:solidFill>
              </a:rPr>
              <a:t> </a:t>
            </a:r>
            <a:r>
              <a:rPr lang="en-US" sz="3600" dirty="0" err="1">
                <a:solidFill>
                  <a:srgbClr val="FFFFFF"/>
                </a:solidFill>
              </a:rPr>
              <a:t>xuất</a:t>
            </a:r>
            <a:r>
              <a:rPr lang="en-US" sz="3600" dirty="0">
                <a:solidFill>
                  <a:srgbClr val="FFFFFF"/>
                </a:solidFill>
              </a:rPr>
              <a:t>.</a:t>
            </a:r>
          </a:p>
        </p:txBody>
      </p:sp>
      <p:sp>
        <p:nvSpPr>
          <p:cNvPr id="68613" name="Text Box 2">
            <a:extLst>
              <a:ext uri="{FF2B5EF4-FFF2-40B4-BE49-F238E27FC236}">
                <a16:creationId xmlns:a16="http://schemas.microsoft.com/office/drawing/2014/main" id="{27B0684E-9258-BA2E-6B06-C08DEA3FEAFA}"/>
              </a:ext>
            </a:extLst>
          </p:cNvPr>
          <p:cNvSpPr txBox="1">
            <a:spLocks noChangeArrowheads="1"/>
          </p:cNvSpPr>
          <p:nvPr/>
        </p:nvSpPr>
        <p:spPr bwMode="auto">
          <a:xfrm>
            <a:off x="2971800" y="228600"/>
            <a:ext cx="69342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b="1">
                <a:solidFill>
                  <a:srgbClr val="000000"/>
                </a:solidFill>
                <a:latin typeface="Times New Roman" panose="02020603050405020304" pitchFamily="18" charset="0"/>
              </a:rPr>
              <a:t>   </a:t>
            </a:r>
            <a:r>
              <a:rPr lang="en-US" altLang="en-US" sz="2600">
                <a:solidFill>
                  <a:srgbClr val="000000"/>
                </a:solidFill>
                <a:latin typeface="Times New Roman" panose="02020603050405020304" pitchFamily="18" charset="0"/>
              </a:rPr>
              <a:t>-</a:t>
            </a:r>
            <a:r>
              <a:rPr lang="en-US" altLang="en-US" sz="2600" b="1">
                <a:solidFill>
                  <a:srgbClr val="000000"/>
                </a:solidFill>
                <a:latin typeface="Times New Roman" panose="02020603050405020304" pitchFamily="18" charset="0"/>
              </a:rPr>
              <a:t> Nêu những yếu tố ảnh hưởng đến sự phân hoá giới tính ?</a:t>
            </a:r>
          </a:p>
          <a:p>
            <a:pPr eaLnBrk="1" hangingPunct="1">
              <a:spcBef>
                <a:spcPct val="0"/>
              </a:spcBef>
              <a:buFontTx/>
              <a:buNone/>
            </a:pPr>
            <a:r>
              <a:rPr lang="en-US" altLang="en-US" sz="2600" b="1">
                <a:solidFill>
                  <a:srgbClr val="000000"/>
                </a:solidFill>
                <a:latin typeface="Times New Roman" panose="02020603050405020304" pitchFamily="18" charset="0"/>
              </a:rPr>
              <a:t>   </a:t>
            </a:r>
            <a:r>
              <a:rPr lang="en-US" altLang="en-US" sz="2600">
                <a:solidFill>
                  <a:srgbClr val="000000"/>
                </a:solidFill>
                <a:latin typeface="Times New Roman" panose="02020603050405020304" pitchFamily="18" charset="0"/>
              </a:rPr>
              <a:t>-</a:t>
            </a:r>
            <a:r>
              <a:rPr lang="en-US" altLang="en-US" sz="2600" b="1">
                <a:solidFill>
                  <a:srgbClr val="000000"/>
                </a:solidFill>
                <a:latin typeface="Times New Roman" panose="02020603050405020304" pitchFamily="18" charset="0"/>
              </a:rPr>
              <a:t> Tại sao người ta điều chỉnh tỷ lệ đực cái ở vật nuôi ?</a:t>
            </a:r>
          </a:p>
        </p:txBody>
      </p:sp>
      <p:pic>
        <p:nvPicPr>
          <p:cNvPr id="68614" name="Picture 6" descr="faqspinmed_b">
            <a:extLst>
              <a:ext uri="{FF2B5EF4-FFF2-40B4-BE49-F238E27FC236}">
                <a16:creationId xmlns:a16="http://schemas.microsoft.com/office/drawing/2014/main" id="{51BD9CF4-D142-42C8-C7B3-AF6B44D5FD83}"/>
              </a:ext>
            </a:extLst>
          </p:cNvPr>
          <p:cNvPicPr>
            <a:picLocks noChangeAspect="1" noChangeArrowheads="1" noCrop="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620838" y="420688"/>
            <a:ext cx="1333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9924"/>
                                        </p:tgtEl>
                                        <p:attrNameLst>
                                          <p:attrName>style.visibility</p:attrName>
                                        </p:attrNameLst>
                                      </p:cBhvr>
                                      <p:to>
                                        <p:strVal val="visible"/>
                                      </p:to>
                                    </p:set>
                                    <p:anim calcmode="lin" valueType="num">
                                      <p:cBhvr additive="base">
                                        <p:cTn id="7" dur="500" fill="hold"/>
                                        <p:tgtEl>
                                          <p:spTgt spid="209924"/>
                                        </p:tgtEl>
                                        <p:attrNameLst>
                                          <p:attrName>ppt_x</p:attrName>
                                        </p:attrNameLst>
                                      </p:cBhvr>
                                      <p:tavLst>
                                        <p:tav tm="0">
                                          <p:val>
                                            <p:strVal val="#ppt_x"/>
                                          </p:val>
                                        </p:tav>
                                        <p:tav tm="100000">
                                          <p:val>
                                            <p:strVal val="#ppt_x"/>
                                          </p:val>
                                        </p:tav>
                                      </p:tavLst>
                                    </p:anim>
                                    <p:anim calcmode="lin" valueType="num">
                                      <p:cBhvr additive="base">
                                        <p:cTn id="8" dur="500" fill="hold"/>
                                        <p:tgtEl>
                                          <p:spTgt spid="2099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87400"/>
            <a:ext cx="4572000" cy="6667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733" dirty="0">
                <a:latin typeface="Times New Roman" pitchFamily="18" charset="0"/>
                <a:cs typeface="Times New Roman" pitchFamily="18" charset="0"/>
              </a:rPr>
              <a:t>II. GIẢM PHÂN</a:t>
            </a:r>
          </a:p>
        </p:txBody>
      </p:sp>
      <p:sp>
        <p:nvSpPr>
          <p:cNvPr id="8" name="TextBox 7"/>
          <p:cNvSpPr txBox="1"/>
          <p:nvPr/>
        </p:nvSpPr>
        <p:spPr>
          <a:xfrm>
            <a:off x="325120" y="1295401"/>
            <a:ext cx="11176000" cy="1624163"/>
          </a:xfrm>
          <a:prstGeom prst="rect">
            <a:avLst/>
          </a:prstGeom>
          <a:noFill/>
        </p:spPr>
        <p:txBody>
          <a:bodyPr wrap="square" rtlCol="0">
            <a:spAutoFit/>
          </a:bodyPr>
          <a:lstStyle/>
          <a:p>
            <a:r>
              <a:rPr lang="en-US" sz="3733" dirty="0">
                <a:latin typeface="Times New Roman" pitchFamily="18" charset="0"/>
                <a:cs typeface="Times New Roman" pitchFamily="18" charset="0"/>
              </a:rPr>
              <a:t>-</a:t>
            </a:r>
            <a:r>
              <a:rPr lang="en-US" sz="3733" dirty="0" err="1">
                <a:latin typeface="Times New Roman" pitchFamily="18" charset="0"/>
                <a:cs typeface="Times New Roman" pitchFamily="18" charset="0"/>
              </a:rPr>
              <a:t>Xảy</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ra</a:t>
            </a:r>
            <a:r>
              <a:rPr lang="en-US" sz="3733" dirty="0">
                <a:latin typeface="Times New Roman" pitchFamily="18" charset="0"/>
                <a:cs typeface="Times New Roman" pitchFamily="18" charset="0"/>
              </a:rPr>
              <a:t> ở TB </a:t>
            </a:r>
            <a:r>
              <a:rPr lang="en-US" sz="3733" dirty="0" err="1">
                <a:latin typeface="Times New Roman" pitchFamily="18" charset="0"/>
                <a:cs typeface="Times New Roman" pitchFamily="18" charset="0"/>
              </a:rPr>
              <a:t>sinh</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dục</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chín</a:t>
            </a:r>
            <a:r>
              <a:rPr lang="en-US" sz="3733" dirty="0">
                <a:latin typeface="Times New Roman" pitchFamily="18" charset="0"/>
                <a:cs typeface="Times New Roman" pitchFamily="18" charset="0"/>
              </a:rPr>
              <a:t> (TB </a:t>
            </a:r>
            <a:r>
              <a:rPr lang="en-US" sz="3733" dirty="0" err="1">
                <a:latin typeface="Times New Roman" pitchFamily="18" charset="0"/>
                <a:cs typeface="Times New Roman" pitchFamily="18" charset="0"/>
              </a:rPr>
              <a:t>trứng</a:t>
            </a:r>
            <a:r>
              <a:rPr lang="en-US" sz="3733" dirty="0">
                <a:latin typeface="Times New Roman" pitchFamily="18" charset="0"/>
                <a:cs typeface="Times New Roman" pitchFamily="18" charset="0"/>
              </a:rPr>
              <a:t>, TB </a:t>
            </a:r>
            <a:r>
              <a:rPr lang="en-US" sz="3733" dirty="0" err="1">
                <a:latin typeface="Times New Roman" pitchFamily="18" charset="0"/>
                <a:cs typeface="Times New Roman" pitchFamily="18" charset="0"/>
              </a:rPr>
              <a:t>tinh</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trùng</a:t>
            </a:r>
            <a:r>
              <a:rPr lang="en-US" sz="3733" dirty="0">
                <a:latin typeface="Times New Roman" pitchFamily="18" charset="0"/>
                <a:cs typeface="Times New Roman" pitchFamily="18" charset="0"/>
              </a:rPr>
              <a:t>).</a:t>
            </a:r>
          </a:p>
          <a:p>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Xảy</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ra</a:t>
            </a:r>
            <a:r>
              <a:rPr lang="en-US" sz="3733" dirty="0">
                <a:latin typeface="Times New Roman" pitchFamily="18" charset="0"/>
                <a:cs typeface="Times New Roman" pitchFamily="18" charset="0"/>
              </a:rPr>
              <a:t> 2 </a:t>
            </a:r>
            <a:r>
              <a:rPr lang="en-US" sz="3733" dirty="0" err="1">
                <a:latin typeface="Times New Roman" pitchFamily="18" charset="0"/>
                <a:cs typeface="Times New Roman" pitchFamily="18" charset="0"/>
              </a:rPr>
              <a:t>lần</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phân</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bào</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liên</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tiếp</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lần</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phân</a:t>
            </a:r>
            <a:r>
              <a:rPr lang="en-US" sz="3733" dirty="0">
                <a:latin typeface="Times New Roman" pitchFamily="18" charset="0"/>
                <a:cs typeface="Times New Roman" pitchFamily="18" charset="0"/>
              </a:rPr>
              <a:t> bào1, p/b2</a:t>
            </a:r>
          </a:p>
          <a:p>
            <a:endParaRPr lang="en-US" sz="3733" baseline="30000" dirty="0">
              <a:latin typeface="Times New Roman" pitchFamily="18" charset="0"/>
              <a:cs typeface="Times New Roman" pitchFamily="18" charset="0"/>
            </a:endParaRPr>
          </a:p>
        </p:txBody>
      </p:sp>
      <p:pic>
        <p:nvPicPr>
          <p:cNvPr id="5" name="Picture 4" descr="https://hoc247.net/fckeditorimg/upload/images/Capture(282).PNG"/>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514600"/>
            <a:ext cx="8534400" cy="4267200"/>
          </a:xfrm>
          <a:prstGeom prst="rect">
            <a:avLst/>
          </a:prstGeom>
          <a:ln/>
        </p:spPr>
        <p:style>
          <a:lnRef idx="2">
            <a:schemeClr val="accent2"/>
          </a:lnRef>
          <a:fillRef idx="1">
            <a:schemeClr val="lt1"/>
          </a:fillRef>
          <a:effectRef idx="0">
            <a:schemeClr val="accent2"/>
          </a:effectRef>
          <a:fontRef idx="minor">
            <a:schemeClr val="dk1"/>
          </a:fontRef>
        </p:style>
      </p:pic>
      <p:sp>
        <p:nvSpPr>
          <p:cNvPr id="3" name="TextBox 2"/>
          <p:cNvSpPr txBox="1"/>
          <p:nvPr/>
        </p:nvSpPr>
        <p:spPr>
          <a:xfrm>
            <a:off x="1168400" y="3494784"/>
            <a:ext cx="1422400" cy="1405641"/>
          </a:xfrm>
          <a:prstGeom prst="rect">
            <a:avLst/>
          </a:prstGeom>
          <a:noFill/>
        </p:spPr>
        <p:txBody>
          <a:bodyPr wrap="square" rtlCol="0">
            <a:spAutoFit/>
          </a:bodyPr>
          <a:lstStyle/>
          <a:p>
            <a:r>
              <a:rPr lang="en-US" sz="4267" dirty="0" err="1">
                <a:solidFill>
                  <a:srgbClr val="FF0000"/>
                </a:solidFill>
                <a:latin typeface="Times New Roman" pitchFamily="18" charset="0"/>
                <a:cs typeface="Times New Roman" pitchFamily="18" charset="0"/>
              </a:rPr>
              <a:t>Phân</a:t>
            </a:r>
            <a:r>
              <a:rPr lang="en-US" sz="4267" dirty="0">
                <a:solidFill>
                  <a:srgbClr val="FF0000"/>
                </a:solidFill>
                <a:latin typeface="Times New Roman" pitchFamily="18" charset="0"/>
                <a:cs typeface="Times New Roman" pitchFamily="18" charset="0"/>
              </a:rPr>
              <a:t> </a:t>
            </a:r>
            <a:r>
              <a:rPr lang="en-US" sz="4267" dirty="0" err="1">
                <a:solidFill>
                  <a:srgbClr val="FF0000"/>
                </a:solidFill>
                <a:latin typeface="Times New Roman" pitchFamily="18" charset="0"/>
                <a:cs typeface="Times New Roman" pitchFamily="18" charset="0"/>
              </a:rPr>
              <a:t>bào</a:t>
            </a:r>
            <a:r>
              <a:rPr lang="en-US" sz="4267" dirty="0">
                <a:solidFill>
                  <a:srgbClr val="FF0000"/>
                </a:solidFill>
                <a:latin typeface="Times New Roman" pitchFamily="18" charset="0"/>
                <a:cs typeface="Times New Roman" pitchFamily="18" charset="0"/>
              </a:rPr>
              <a:t> I</a:t>
            </a:r>
          </a:p>
        </p:txBody>
      </p:sp>
      <p:sp>
        <p:nvSpPr>
          <p:cNvPr id="4" name="TextBox 3">
            <a:extLst>
              <a:ext uri="{FF2B5EF4-FFF2-40B4-BE49-F238E27FC236}">
                <a16:creationId xmlns:a16="http://schemas.microsoft.com/office/drawing/2014/main" id="{6F101E53-347E-5141-0954-A21B875A0927}"/>
              </a:ext>
            </a:extLst>
          </p:cNvPr>
          <p:cNvSpPr txBox="1"/>
          <p:nvPr/>
        </p:nvSpPr>
        <p:spPr>
          <a:xfrm>
            <a:off x="0" y="52755"/>
            <a:ext cx="12192000" cy="74898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267" b="1" dirty="0">
                <a:latin typeface="Times New Roman" pitchFamily="18" charset="0"/>
                <a:cs typeface="Times New Roman" pitchFamily="18" charset="0"/>
              </a:rPr>
              <a:t>BÀI 43: DI TRUYỀN NHIỄM SẮC THỂ</a:t>
            </a:r>
          </a:p>
        </p:txBody>
      </p:sp>
    </p:spTree>
    <p:extLst>
      <p:ext uri="{BB962C8B-B14F-4D97-AF65-F5344CB8AC3E}">
        <p14:creationId xmlns:p14="http://schemas.microsoft.com/office/powerpoint/2010/main" val="343670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0">
            <a:extLst>
              <a:ext uri="{FF2B5EF4-FFF2-40B4-BE49-F238E27FC236}">
                <a16:creationId xmlns:a16="http://schemas.microsoft.com/office/drawing/2014/main" id="{75CD4A5E-87D4-AAA4-F680-67B965698F05}"/>
              </a:ext>
            </a:extLst>
          </p:cNvPr>
          <p:cNvSpPr txBox="1">
            <a:spLocks noChangeArrowheads="1"/>
          </p:cNvSpPr>
          <p:nvPr/>
        </p:nvSpPr>
        <p:spPr bwMode="auto">
          <a:xfrm>
            <a:off x="2895600" y="15240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b="1">
                <a:solidFill>
                  <a:srgbClr val="FF0000"/>
                </a:solidFill>
                <a:latin typeface="Times New Roman" panose="02020603050405020304" pitchFamily="18" charset="0"/>
              </a:rPr>
              <a:t>BÀI 43. DI TRUYỀN NHIỄM SẮC THỂ</a:t>
            </a:r>
          </a:p>
        </p:txBody>
      </p:sp>
      <p:sp>
        <p:nvSpPr>
          <p:cNvPr id="69635" name="Rectangle 12">
            <a:extLst>
              <a:ext uri="{FF2B5EF4-FFF2-40B4-BE49-F238E27FC236}">
                <a16:creationId xmlns:a16="http://schemas.microsoft.com/office/drawing/2014/main" id="{F3C2A6AE-A533-282B-0B41-AC0CE7F2149B}"/>
              </a:ext>
            </a:extLst>
          </p:cNvPr>
          <p:cNvSpPr>
            <a:spLocks noChangeArrowheads="1"/>
          </p:cNvSpPr>
          <p:nvPr/>
        </p:nvSpPr>
        <p:spPr bwMode="auto">
          <a:xfrm>
            <a:off x="1638300" y="676275"/>
            <a:ext cx="914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solidFill>
                  <a:srgbClr val="002060"/>
                </a:solidFill>
                <a:latin typeface="Times New Roman" panose="02020603050405020304" pitchFamily="18" charset="0"/>
              </a:rPr>
              <a:t>3. CÁC LOẠI NST VÀ CƠ CHẾ XÁC ĐỊNH GIỚI TÍNH</a:t>
            </a:r>
          </a:p>
        </p:txBody>
      </p:sp>
      <p:sp>
        <p:nvSpPr>
          <p:cNvPr id="69636" name="Rectangle 5">
            <a:extLst>
              <a:ext uri="{FF2B5EF4-FFF2-40B4-BE49-F238E27FC236}">
                <a16:creationId xmlns:a16="http://schemas.microsoft.com/office/drawing/2014/main" id="{74119D17-AB71-A04D-C6CE-59B44F2484CF}"/>
              </a:ext>
            </a:extLst>
          </p:cNvPr>
          <p:cNvSpPr>
            <a:spLocks noChangeArrowheads="1"/>
          </p:cNvSpPr>
          <p:nvPr/>
        </p:nvSpPr>
        <p:spPr bwMode="auto">
          <a:xfrm>
            <a:off x="2362200" y="1355725"/>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a:solidFill>
                  <a:srgbClr val="FF0000"/>
                </a:solidFill>
                <a:latin typeface="Times New Roman" panose="02020603050405020304" pitchFamily="18" charset="0"/>
                <a:cs typeface="Times New Roman" panose="02020603050405020304" pitchFamily="18" charset="0"/>
              </a:rPr>
              <a:t>Nội dung 2. Tìm hiểu cơ chế xác định giới tính</a:t>
            </a:r>
            <a:endParaRPr lang="en-US" altLang="en-US">
              <a:solidFill>
                <a:srgbClr val="FF0000"/>
              </a:solidFill>
              <a:latin typeface="Times New Roman" panose="02020603050405020304" pitchFamily="18" charset="0"/>
              <a:cs typeface="Times New Roman" panose="02020603050405020304" pitchFamily="18" charset="0"/>
            </a:endParaRPr>
          </a:p>
        </p:txBody>
      </p:sp>
      <p:pic>
        <p:nvPicPr>
          <p:cNvPr id="7" name="Picture 6" descr="viet3">
            <a:extLst>
              <a:ext uri="{FF2B5EF4-FFF2-40B4-BE49-F238E27FC236}">
                <a16:creationId xmlns:a16="http://schemas.microsoft.com/office/drawing/2014/main" id="{434EABB6-A7D5-6983-B194-342E413A10E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89100"/>
            <a:ext cx="6858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83A9616-9D22-FB10-EF3D-BFF70EEA1F52}"/>
              </a:ext>
            </a:extLst>
          </p:cNvPr>
          <p:cNvSpPr>
            <a:spLocks noChangeArrowheads="1"/>
          </p:cNvSpPr>
          <p:nvPr/>
        </p:nvSpPr>
        <p:spPr bwMode="auto">
          <a:xfrm>
            <a:off x="1946275" y="2370138"/>
            <a:ext cx="8686800" cy="395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9429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9429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9429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9429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9429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9429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9429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9429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942975" algn="l"/>
              </a:tabLst>
              <a:defRPr>
                <a:solidFill>
                  <a:schemeClr val="tx1"/>
                </a:solidFill>
                <a:latin typeface="Calibri" panose="020F0502020204030204" pitchFamily="34" charset="0"/>
              </a:defRPr>
            </a:lvl9pPr>
          </a:lstStyle>
          <a:p>
            <a:pPr algn="just" eaLnBrk="1" hangingPunct="1">
              <a:lnSpc>
                <a:spcPct val="130000"/>
              </a:lnSpc>
              <a:spcBef>
                <a:spcPts val="425"/>
              </a:spcBef>
              <a:buSzPts val="1200"/>
              <a:buFont typeface="Times New Roman" panose="02020603050405020304" pitchFamily="18" charset="0"/>
              <a:buChar char="–"/>
            </a:pPr>
            <a:r>
              <a:rPr lang="vi-VN" altLang="en-US">
                <a:latin typeface="Times New Roman" panose="02020603050405020304" pitchFamily="18" charset="0"/>
                <a:cs typeface="Times New Roman" panose="02020603050405020304" pitchFamily="18" charset="0"/>
              </a:rPr>
              <a:t>Cơ chế xác định giới tính ở nhiều loài sinh sản hữu tính là do sự có mặt của cặp nhiễm sắc thể giới tính hoặc bộ nhiễm sắc thể trong tế bào. Cặp nhiễm sắc thể giới tính được hình thành do sự phân li và tổ hợp của các nhiễm sắc thể giới tính trong giảm phân và thụ tinh. Giới tính của sinh vật còn chịu ảnh hưởng của các nhân tố môi trường trong và ngoài cơ thể.</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a:extLst>
              <a:ext uri="{FF2B5EF4-FFF2-40B4-BE49-F238E27FC236}">
                <a16:creationId xmlns:a16="http://schemas.microsoft.com/office/drawing/2014/main" id="{B778D56F-C88C-375E-460A-57A706117F2F}"/>
              </a:ext>
            </a:extLst>
          </p:cNvPr>
          <p:cNvSpPr/>
          <p:nvPr/>
        </p:nvSpPr>
        <p:spPr bwMode="auto">
          <a:xfrm>
            <a:off x="1371600" y="-228600"/>
            <a:ext cx="9296400" cy="2389188"/>
          </a:xfrm>
          <a:prstGeom prst="cloudCallou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defRPr/>
            </a:pPr>
            <a:r>
              <a:rPr lang="vi-VN" dirty="0">
                <a:solidFill>
                  <a:srgbClr val="FF0000"/>
                </a:solidFill>
                <a:latin typeface="Times New Roman" panose="02020603050405020304" pitchFamily="18" charset="0"/>
                <a:cs typeface="Times New Roman" panose="02020603050405020304" pitchFamily="18" charset="0"/>
              </a:rPr>
              <a:t>Trong thực tiễn, người ta có thể chủ động điều chỉnh tỉ lệ đực : cái ở vật nuôi cho phù hợp với mục đích sản xuất. Giải thích cơ sở của việc làm này. Cho ví dụ.</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18CB452-06DA-30D8-E8D3-1CA737FDDA13}"/>
              </a:ext>
            </a:extLst>
          </p:cNvPr>
          <p:cNvSpPr>
            <a:spLocks noChangeArrowheads="1"/>
          </p:cNvSpPr>
          <p:nvPr/>
        </p:nvSpPr>
        <p:spPr bwMode="auto">
          <a:xfrm>
            <a:off x="1562100" y="2514600"/>
            <a:ext cx="891540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125"/>
              </a:spcBef>
              <a:spcAft>
                <a:spcPts val="125"/>
              </a:spcAft>
              <a:buFontTx/>
              <a:buNone/>
            </a:pPr>
            <a:r>
              <a:rPr lang="vi-VN" altLang="en-US" sz="2000">
                <a:solidFill>
                  <a:srgbClr val="002060"/>
                </a:solidFill>
                <a:latin typeface="Times New Roman" panose="02020603050405020304" pitchFamily="18" charset="0"/>
                <a:cs typeface="Times New Roman" panose="02020603050405020304" pitchFamily="18" charset="0"/>
              </a:rPr>
              <a:t>- Cơ sở của việc chủ động điều chỉnh tỉ lệ đực : cái ở vật nuôi cho phù hợp với mục đích sản xuất: Người ta có thể điều chỉnh tỉ lệ đực : cái ở vật nuôi nhờ nắm được cơ chế chính xác định giới tính và các yếu tố ảnh hưởng tới sự phân hóa giới tính đối với từng loài vật nuôi. Điều này giúp đáp ứng mục tiêu sản xuất.</a:t>
            </a:r>
          </a:p>
          <a:p>
            <a:pPr algn="just" eaLnBrk="1" hangingPunct="1">
              <a:lnSpc>
                <a:spcPct val="100000"/>
              </a:lnSpc>
              <a:spcBef>
                <a:spcPts val="125"/>
              </a:spcBef>
              <a:spcAft>
                <a:spcPts val="125"/>
              </a:spcAft>
              <a:buFontTx/>
              <a:buNone/>
            </a:pPr>
            <a:r>
              <a:rPr lang="vi-VN" altLang="en-US" sz="2000">
                <a:solidFill>
                  <a:srgbClr val="002060"/>
                </a:solidFill>
                <a:latin typeface="Times New Roman" panose="02020603050405020304" pitchFamily="18" charset="0"/>
                <a:cs typeface="Times New Roman" panose="02020603050405020304" pitchFamily="18" charset="0"/>
              </a:rPr>
              <a:t>- Ví dụ:</a:t>
            </a:r>
          </a:p>
          <a:p>
            <a:pPr algn="just" eaLnBrk="1" hangingPunct="1">
              <a:lnSpc>
                <a:spcPct val="100000"/>
              </a:lnSpc>
              <a:spcBef>
                <a:spcPts val="125"/>
              </a:spcBef>
              <a:spcAft>
                <a:spcPts val="125"/>
              </a:spcAft>
              <a:buFontTx/>
              <a:buNone/>
            </a:pPr>
            <a:r>
              <a:rPr lang="vi-VN" altLang="en-US" sz="2000">
                <a:solidFill>
                  <a:srgbClr val="002060"/>
                </a:solidFill>
                <a:latin typeface="Times New Roman" panose="02020603050405020304" pitchFamily="18" charset="0"/>
                <a:cs typeface="Times New Roman" panose="02020603050405020304" pitchFamily="18" charset="0"/>
              </a:rPr>
              <a:t>+ Dùng methyl testosterone tác động vào cá vàng cái có thể biến thành cá đực (về kiểu hình).</a:t>
            </a:r>
          </a:p>
          <a:p>
            <a:pPr algn="just" eaLnBrk="1" hangingPunct="1">
              <a:lnSpc>
                <a:spcPct val="100000"/>
              </a:lnSpc>
              <a:spcBef>
                <a:spcPts val="125"/>
              </a:spcBef>
              <a:spcAft>
                <a:spcPts val="125"/>
              </a:spcAft>
              <a:buFontTx/>
              <a:buNone/>
            </a:pPr>
            <a:r>
              <a:rPr lang="vi-VN" altLang="en-US" sz="2000">
                <a:solidFill>
                  <a:srgbClr val="002060"/>
                </a:solidFill>
                <a:latin typeface="Times New Roman" panose="02020603050405020304" pitchFamily="18" charset="0"/>
                <a:cs typeface="Times New Roman" panose="02020603050405020304" pitchFamily="18" charset="0"/>
              </a:rPr>
              <a:t>+ Ở một số loài rùa, nếu trứng được ủ ở nhiệt độ dưới 28</a:t>
            </a:r>
            <a:r>
              <a:rPr lang="vi-VN" altLang="en-US" sz="2000" baseline="30000">
                <a:solidFill>
                  <a:srgbClr val="002060"/>
                </a:solidFill>
                <a:latin typeface="Times New Roman" panose="02020603050405020304" pitchFamily="18" charset="0"/>
                <a:cs typeface="Times New Roman" panose="02020603050405020304" pitchFamily="18" charset="0"/>
              </a:rPr>
              <a:t>o</a:t>
            </a:r>
            <a:r>
              <a:rPr lang="vi-VN" altLang="en-US" sz="2000">
                <a:solidFill>
                  <a:srgbClr val="002060"/>
                </a:solidFill>
                <a:latin typeface="Times New Roman" panose="02020603050405020304" pitchFamily="18" charset="0"/>
                <a:cs typeface="Times New Roman" panose="02020603050405020304" pitchFamily="18" charset="0"/>
              </a:rPr>
              <a:t>C sẽ nở thành con đực, nếu nhiệt độ trên 32</a:t>
            </a:r>
            <a:r>
              <a:rPr lang="vi-VN" altLang="en-US" sz="2000" baseline="30000">
                <a:solidFill>
                  <a:srgbClr val="002060"/>
                </a:solidFill>
                <a:latin typeface="Times New Roman" panose="02020603050405020304" pitchFamily="18" charset="0"/>
                <a:cs typeface="Times New Roman" panose="02020603050405020304" pitchFamily="18" charset="0"/>
              </a:rPr>
              <a:t>o</a:t>
            </a:r>
            <a:r>
              <a:rPr lang="vi-VN" altLang="en-US" sz="2000">
                <a:solidFill>
                  <a:srgbClr val="002060"/>
                </a:solidFill>
                <a:latin typeface="Times New Roman" panose="02020603050405020304" pitchFamily="18" charset="0"/>
                <a:cs typeface="Times New Roman" panose="02020603050405020304" pitchFamily="18" charset="0"/>
              </a:rPr>
              <a:t>C trứng nở thành con cái.</a:t>
            </a:r>
          </a:p>
          <a:p>
            <a:pPr algn="just" eaLnBrk="1" hangingPunct="1">
              <a:lnSpc>
                <a:spcPct val="100000"/>
              </a:lnSpc>
              <a:spcBef>
                <a:spcPts val="125"/>
              </a:spcBef>
              <a:spcAft>
                <a:spcPts val="125"/>
              </a:spcAft>
              <a:buFontTx/>
              <a:buNone/>
            </a:pPr>
            <a:r>
              <a:rPr lang="vi-VN" altLang="en-US" sz="2000">
                <a:solidFill>
                  <a:srgbClr val="002060"/>
                </a:solidFill>
                <a:latin typeface="Times New Roman" panose="02020603050405020304" pitchFamily="18" charset="0"/>
                <a:cs typeface="Times New Roman" panose="02020603050405020304" pitchFamily="18" charset="0"/>
              </a:rPr>
              <a:t>+ Hoa lan (</a:t>
            </a:r>
            <a:r>
              <a:rPr lang="vi-VN" altLang="en-US" sz="2000" i="1">
                <a:solidFill>
                  <a:srgbClr val="002060"/>
                </a:solidFill>
                <a:latin typeface="Times New Roman" panose="02020603050405020304" pitchFamily="18" charset="0"/>
                <a:cs typeface="Times New Roman" panose="02020603050405020304" pitchFamily="18" charset="0"/>
              </a:rPr>
              <a:t>Catasetum viridiflavum</a:t>
            </a:r>
            <a:r>
              <a:rPr lang="vi-VN" altLang="en-US" sz="2000">
                <a:solidFill>
                  <a:srgbClr val="002060"/>
                </a:solidFill>
                <a:latin typeface="Times New Roman" panose="02020603050405020304" pitchFamily="18" charset="0"/>
                <a:cs typeface="Times New Roman" panose="02020603050405020304" pitchFamily="18" charset="0"/>
              </a:rPr>
              <a:t>) sinh trưởng và phát triển trong điều kiện có ánh sáng mạnh cho hoa cái, ngược lại trong điều kiện có ánh sáng yếu cho hoa đực.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a:extLst>
              <a:ext uri="{FF2B5EF4-FFF2-40B4-BE49-F238E27FC236}">
                <a16:creationId xmlns:a16="http://schemas.microsoft.com/office/drawing/2014/main" id="{92A00B6F-5182-9D15-4C72-C044749D6B26}"/>
              </a:ext>
            </a:extLst>
          </p:cNvPr>
          <p:cNvSpPr txBox="1">
            <a:spLocks noChangeArrowheads="1"/>
          </p:cNvSpPr>
          <p:nvPr/>
        </p:nvSpPr>
        <p:spPr bwMode="auto">
          <a:xfrm>
            <a:off x="1905000" y="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solidFill>
                  <a:srgbClr val="CC3300"/>
                </a:solidFill>
                <a:latin typeface="Times New Roman" panose="02020603050405020304" pitchFamily="18" charset="0"/>
              </a:rPr>
              <a:t>Ở Việt Nam:</a:t>
            </a:r>
          </a:p>
        </p:txBody>
      </p:sp>
      <p:sp>
        <p:nvSpPr>
          <p:cNvPr id="74755" name="Text Box 12">
            <a:extLst>
              <a:ext uri="{FF2B5EF4-FFF2-40B4-BE49-F238E27FC236}">
                <a16:creationId xmlns:a16="http://schemas.microsoft.com/office/drawing/2014/main" id="{A8ED936B-E782-14B6-BF60-14ED05EBFCE0}"/>
              </a:ext>
            </a:extLst>
          </p:cNvPr>
          <p:cNvSpPr txBox="1">
            <a:spLocks noChangeArrowheads="1"/>
          </p:cNvSpPr>
          <p:nvPr/>
        </p:nvSpPr>
        <p:spPr bwMode="auto">
          <a:xfrm>
            <a:off x="4419600" y="1905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solidFill>
                <a:srgbClr val="CC3300"/>
              </a:solidFill>
              <a:latin typeface="Times New Roman" panose="02020603050405020304" pitchFamily="18" charset="0"/>
            </a:endParaRPr>
          </a:p>
        </p:txBody>
      </p:sp>
      <p:sp>
        <p:nvSpPr>
          <p:cNvPr id="74756" name="Line 13">
            <a:extLst>
              <a:ext uri="{FF2B5EF4-FFF2-40B4-BE49-F238E27FC236}">
                <a16:creationId xmlns:a16="http://schemas.microsoft.com/office/drawing/2014/main" id="{0859C8A1-B332-8163-96F7-FEDEDEE63377}"/>
              </a:ext>
            </a:extLst>
          </p:cNvPr>
          <p:cNvSpPr>
            <a:spLocks noChangeShapeType="1"/>
          </p:cNvSpPr>
          <p:nvPr/>
        </p:nvSpPr>
        <p:spPr bwMode="auto">
          <a:xfrm>
            <a:off x="4419600" y="2209800"/>
            <a:ext cx="685800" cy="0"/>
          </a:xfrm>
          <a:prstGeom prst="line">
            <a:avLst/>
          </a:prstGeom>
          <a:noFill/>
          <a:ln w="28575">
            <a:solidFill>
              <a:srgbClr val="CC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4757" name="Line 14">
            <a:extLst>
              <a:ext uri="{FF2B5EF4-FFF2-40B4-BE49-F238E27FC236}">
                <a16:creationId xmlns:a16="http://schemas.microsoft.com/office/drawing/2014/main" id="{29F4486F-751B-101F-376C-DF73184363E9}"/>
              </a:ext>
            </a:extLst>
          </p:cNvPr>
          <p:cNvSpPr>
            <a:spLocks noChangeShapeType="1"/>
          </p:cNvSpPr>
          <p:nvPr/>
        </p:nvSpPr>
        <p:spPr bwMode="auto">
          <a:xfrm>
            <a:off x="4419600" y="5486400"/>
            <a:ext cx="685800" cy="0"/>
          </a:xfrm>
          <a:prstGeom prst="line">
            <a:avLst/>
          </a:prstGeom>
          <a:noFill/>
          <a:ln w="28575">
            <a:solidFill>
              <a:srgbClr val="CC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7">
            <a:extLst>
              <a:ext uri="{FF2B5EF4-FFF2-40B4-BE49-F238E27FC236}">
                <a16:creationId xmlns:a16="http://schemas.microsoft.com/office/drawing/2014/main" id="{99E11752-C859-1573-76C5-280FF5574D18}"/>
              </a:ext>
            </a:extLst>
          </p:cNvPr>
          <p:cNvGrpSpPr>
            <a:grpSpLocks/>
          </p:cNvGrpSpPr>
          <p:nvPr/>
        </p:nvGrpSpPr>
        <p:grpSpPr bwMode="auto">
          <a:xfrm>
            <a:off x="1524000" y="457200"/>
            <a:ext cx="9144000" cy="6400800"/>
            <a:chOff x="0" y="288"/>
            <a:chExt cx="5760" cy="4032"/>
          </a:xfrm>
        </p:grpSpPr>
        <p:pic>
          <p:nvPicPr>
            <p:cNvPr id="74759" name="Picture 5" descr="chg1">
              <a:extLst>
                <a:ext uri="{FF2B5EF4-FFF2-40B4-BE49-F238E27FC236}">
                  <a16:creationId xmlns:a16="http://schemas.microsoft.com/office/drawing/2014/main" id="{F261FE70-D9FA-1B0C-2393-A383D96FD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336"/>
              <a:ext cx="1629"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6" descr="hg 1">
              <a:extLst>
                <a:ext uri="{FF2B5EF4-FFF2-40B4-BE49-F238E27FC236}">
                  <a16:creationId xmlns:a16="http://schemas.microsoft.com/office/drawing/2014/main" id="{00CBB8FF-E989-DB30-A528-26EADFD38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 y="288"/>
              <a:ext cx="1574"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1" name="Picture 7" descr="ck1">
              <a:extLst>
                <a:ext uri="{FF2B5EF4-FFF2-40B4-BE49-F238E27FC236}">
                  <a16:creationId xmlns:a16="http://schemas.microsoft.com/office/drawing/2014/main" id="{3E13A9F6-E67E-2F20-4E96-B953451EF2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52"/>
              <a:ext cx="1618"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2" name="Picture 8" descr="ck2">
              <a:extLst>
                <a:ext uri="{FF2B5EF4-FFF2-40B4-BE49-F238E27FC236}">
                  <a16:creationId xmlns:a16="http://schemas.microsoft.com/office/drawing/2014/main" id="{6D7D5C1E-31D4-36DA-2442-15C27A24A1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 y="2352"/>
              <a:ext cx="211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3" name="Text Box 15">
              <a:extLst>
                <a:ext uri="{FF2B5EF4-FFF2-40B4-BE49-F238E27FC236}">
                  <a16:creationId xmlns:a16="http://schemas.microsoft.com/office/drawing/2014/main" id="{2FE5B031-0079-BEC4-D052-0D78365EA94E}"/>
                </a:ext>
              </a:extLst>
            </p:cNvPr>
            <p:cNvSpPr txBox="1">
              <a:spLocks noChangeArrowheads="1"/>
            </p:cNvSpPr>
            <p:nvPr/>
          </p:nvSpPr>
          <p:spPr bwMode="auto">
            <a:xfrm>
              <a:off x="3984" y="816"/>
              <a:ext cx="177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solidFill>
                    <a:srgbClr val="CC3300"/>
                  </a:solidFill>
                  <a:latin typeface="Times New Roman" panose="02020603050405020304" pitchFamily="18" charset="0"/>
                </a:rPr>
                <a:t>Ca sĩ Hương Giang Idol</a:t>
              </a:r>
            </a:p>
          </p:txBody>
        </p:sp>
        <p:sp>
          <p:nvSpPr>
            <p:cNvPr id="74764" name="Text Box 16">
              <a:extLst>
                <a:ext uri="{FF2B5EF4-FFF2-40B4-BE49-F238E27FC236}">
                  <a16:creationId xmlns:a16="http://schemas.microsoft.com/office/drawing/2014/main" id="{ADB56054-FC85-5C1D-67A6-C9A317D5A51C}"/>
                </a:ext>
              </a:extLst>
            </p:cNvPr>
            <p:cNvSpPr txBox="1">
              <a:spLocks noChangeArrowheads="1"/>
            </p:cNvSpPr>
            <p:nvPr/>
          </p:nvSpPr>
          <p:spPr bwMode="auto">
            <a:xfrm>
              <a:off x="4032" y="2976"/>
              <a:ext cx="1728"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solidFill>
                    <a:srgbClr val="CC3300"/>
                  </a:solidFill>
                  <a:latin typeface="Times New Roman" panose="02020603050405020304" pitchFamily="18" charset="0"/>
                </a:rPr>
                <a:t>Ca sĩ Lâm</a:t>
              </a:r>
            </a:p>
            <a:p>
              <a:pPr algn="ctr" eaLnBrk="1" hangingPunct="1">
                <a:spcBef>
                  <a:spcPct val="50000"/>
                </a:spcBef>
                <a:buFontTx/>
                <a:buNone/>
              </a:pPr>
              <a:r>
                <a:rPr lang="en-US" altLang="en-US" b="1">
                  <a:solidFill>
                    <a:srgbClr val="CC3300"/>
                  </a:solidFill>
                  <a:latin typeface="Times New Roman" panose="02020603050405020304" pitchFamily="18" charset="0"/>
                </a:rPr>
                <a:t> Chi Khanh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5">
            <a:extLst>
              <a:ext uri="{FF2B5EF4-FFF2-40B4-BE49-F238E27FC236}">
                <a16:creationId xmlns:a16="http://schemas.microsoft.com/office/drawing/2014/main" id="{C0BA44BE-B33B-59E4-0C2D-8F02364E1B6D}"/>
              </a:ext>
            </a:extLst>
          </p:cNvPr>
          <p:cNvSpPr txBox="1">
            <a:spLocks noChangeArrowheads="1"/>
          </p:cNvSpPr>
          <p:nvPr/>
        </p:nvSpPr>
        <p:spPr bwMode="auto">
          <a:xfrm>
            <a:off x="1574800" y="0"/>
            <a:ext cx="932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b="1">
                <a:solidFill>
                  <a:srgbClr val="0000FF"/>
                </a:solidFill>
              </a:rPr>
              <a:t>Câu 1 :</a:t>
            </a:r>
            <a:r>
              <a:rPr lang="en-US" altLang="en-US">
                <a:solidFill>
                  <a:srgbClr val="000000"/>
                </a:solidFill>
              </a:rPr>
              <a:t> Tìm các chữ cái phù hợp điền vào chỗ trống thay cho các số 1,2,3 …để hoàn chỉnh hình : </a:t>
            </a:r>
          </a:p>
          <a:p>
            <a:pPr eaLnBrk="1" hangingPunct="1"/>
            <a:r>
              <a:rPr lang="en-US" altLang="en-US" b="1">
                <a:solidFill>
                  <a:srgbClr val="980069"/>
                </a:solidFill>
              </a:rPr>
              <a:t>Cơ chế NST xác định giới tính ở người.</a:t>
            </a:r>
          </a:p>
        </p:txBody>
      </p:sp>
      <p:grpSp>
        <p:nvGrpSpPr>
          <p:cNvPr id="77827" name="Group 21">
            <a:extLst>
              <a:ext uri="{FF2B5EF4-FFF2-40B4-BE49-F238E27FC236}">
                <a16:creationId xmlns:a16="http://schemas.microsoft.com/office/drawing/2014/main" id="{F96B6519-D8EF-B4AF-C460-B70E3FECA5D8}"/>
              </a:ext>
            </a:extLst>
          </p:cNvPr>
          <p:cNvGrpSpPr>
            <a:grpSpLocks/>
          </p:cNvGrpSpPr>
          <p:nvPr/>
        </p:nvGrpSpPr>
        <p:grpSpPr bwMode="auto">
          <a:xfrm>
            <a:off x="4114800" y="2514600"/>
            <a:ext cx="4171950" cy="2278063"/>
            <a:chOff x="816" y="1008"/>
            <a:chExt cx="3984" cy="1632"/>
          </a:xfrm>
        </p:grpSpPr>
        <p:sp>
          <p:nvSpPr>
            <p:cNvPr id="77843" name="Oval 6">
              <a:extLst>
                <a:ext uri="{FF2B5EF4-FFF2-40B4-BE49-F238E27FC236}">
                  <a16:creationId xmlns:a16="http://schemas.microsoft.com/office/drawing/2014/main" id="{15481C8E-80D2-2147-7153-FB5EFD662283}"/>
                </a:ext>
              </a:extLst>
            </p:cNvPr>
            <p:cNvSpPr>
              <a:spLocks noChangeArrowheads="1"/>
            </p:cNvSpPr>
            <p:nvPr/>
          </p:nvSpPr>
          <p:spPr bwMode="auto">
            <a:xfrm>
              <a:off x="816" y="1104"/>
              <a:ext cx="912" cy="288"/>
            </a:xfrm>
            <a:prstGeom prst="ellipse">
              <a:avLst/>
            </a:prstGeom>
            <a:noFill/>
            <a:ln w="9525">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solidFill>
                  <a:srgbClr val="000000"/>
                </a:solidFill>
              </a:endParaRPr>
            </a:p>
          </p:txBody>
        </p:sp>
        <p:sp>
          <p:nvSpPr>
            <p:cNvPr id="77844" name="Oval 7">
              <a:extLst>
                <a:ext uri="{FF2B5EF4-FFF2-40B4-BE49-F238E27FC236}">
                  <a16:creationId xmlns:a16="http://schemas.microsoft.com/office/drawing/2014/main" id="{E16CA8F3-9D77-3A03-C51E-6D47C2844E48}"/>
                </a:ext>
              </a:extLst>
            </p:cNvPr>
            <p:cNvSpPr>
              <a:spLocks noChangeArrowheads="1"/>
            </p:cNvSpPr>
            <p:nvPr/>
          </p:nvSpPr>
          <p:spPr bwMode="auto">
            <a:xfrm>
              <a:off x="3216" y="1008"/>
              <a:ext cx="912" cy="288"/>
            </a:xfrm>
            <a:prstGeom prst="ellipse">
              <a:avLst/>
            </a:prstGeom>
            <a:noFill/>
            <a:ln w="9525">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solidFill>
                  <a:srgbClr val="000000"/>
                </a:solidFill>
              </a:endParaRPr>
            </a:p>
          </p:txBody>
        </p:sp>
        <p:sp>
          <p:nvSpPr>
            <p:cNvPr id="77845" name="Oval 8">
              <a:extLst>
                <a:ext uri="{FF2B5EF4-FFF2-40B4-BE49-F238E27FC236}">
                  <a16:creationId xmlns:a16="http://schemas.microsoft.com/office/drawing/2014/main" id="{B9B9FBFD-D09D-53A4-5918-DE076F0FB846}"/>
                </a:ext>
              </a:extLst>
            </p:cNvPr>
            <p:cNvSpPr>
              <a:spLocks noChangeArrowheads="1"/>
            </p:cNvSpPr>
            <p:nvPr/>
          </p:nvSpPr>
          <p:spPr bwMode="auto">
            <a:xfrm>
              <a:off x="816" y="1728"/>
              <a:ext cx="912" cy="288"/>
            </a:xfrm>
            <a:prstGeom prst="ellipse">
              <a:avLst/>
            </a:prstGeom>
            <a:noFill/>
            <a:ln w="952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solidFill>
                  <a:srgbClr val="000000"/>
                </a:solidFill>
              </a:endParaRPr>
            </a:p>
          </p:txBody>
        </p:sp>
        <p:sp>
          <p:nvSpPr>
            <p:cNvPr id="77846" name="Oval 9">
              <a:extLst>
                <a:ext uri="{FF2B5EF4-FFF2-40B4-BE49-F238E27FC236}">
                  <a16:creationId xmlns:a16="http://schemas.microsoft.com/office/drawing/2014/main" id="{F5F0021A-14E1-ED61-A783-875CD275B08B}"/>
                </a:ext>
              </a:extLst>
            </p:cNvPr>
            <p:cNvSpPr>
              <a:spLocks noChangeArrowheads="1"/>
            </p:cNvSpPr>
            <p:nvPr/>
          </p:nvSpPr>
          <p:spPr bwMode="auto">
            <a:xfrm>
              <a:off x="2400" y="1680"/>
              <a:ext cx="912" cy="288"/>
            </a:xfrm>
            <a:prstGeom prst="ellipse">
              <a:avLst/>
            </a:prstGeom>
            <a:noFill/>
            <a:ln w="952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solidFill>
                  <a:srgbClr val="000000"/>
                </a:solidFill>
              </a:endParaRPr>
            </a:p>
          </p:txBody>
        </p:sp>
        <p:sp>
          <p:nvSpPr>
            <p:cNvPr id="77847" name="Oval 10">
              <a:extLst>
                <a:ext uri="{FF2B5EF4-FFF2-40B4-BE49-F238E27FC236}">
                  <a16:creationId xmlns:a16="http://schemas.microsoft.com/office/drawing/2014/main" id="{532E7FC3-E588-A171-1611-57C026AA7FFD}"/>
                </a:ext>
              </a:extLst>
            </p:cNvPr>
            <p:cNvSpPr>
              <a:spLocks noChangeArrowheads="1"/>
            </p:cNvSpPr>
            <p:nvPr/>
          </p:nvSpPr>
          <p:spPr bwMode="auto">
            <a:xfrm>
              <a:off x="3888" y="1680"/>
              <a:ext cx="912" cy="288"/>
            </a:xfrm>
            <a:prstGeom prst="ellipse">
              <a:avLst/>
            </a:prstGeom>
            <a:noFill/>
            <a:ln w="952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solidFill>
                  <a:srgbClr val="000000"/>
                </a:solidFill>
              </a:endParaRPr>
            </a:p>
          </p:txBody>
        </p:sp>
        <p:sp>
          <p:nvSpPr>
            <p:cNvPr id="77848" name="Oval 11">
              <a:extLst>
                <a:ext uri="{FF2B5EF4-FFF2-40B4-BE49-F238E27FC236}">
                  <a16:creationId xmlns:a16="http://schemas.microsoft.com/office/drawing/2014/main" id="{F6FF7CB4-8FDD-BF6B-2868-7648E7AD8680}"/>
                </a:ext>
              </a:extLst>
            </p:cNvPr>
            <p:cNvSpPr>
              <a:spLocks noChangeArrowheads="1"/>
            </p:cNvSpPr>
            <p:nvPr/>
          </p:nvSpPr>
          <p:spPr bwMode="auto">
            <a:xfrm>
              <a:off x="1584" y="2352"/>
              <a:ext cx="912" cy="288"/>
            </a:xfrm>
            <a:prstGeom prst="ellipse">
              <a:avLst/>
            </a:prstGeom>
            <a:noFill/>
            <a:ln w="952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solidFill>
                  <a:srgbClr val="000000"/>
                </a:solidFill>
              </a:endParaRPr>
            </a:p>
          </p:txBody>
        </p:sp>
        <p:sp>
          <p:nvSpPr>
            <p:cNvPr id="77849" name="Oval 12">
              <a:extLst>
                <a:ext uri="{FF2B5EF4-FFF2-40B4-BE49-F238E27FC236}">
                  <a16:creationId xmlns:a16="http://schemas.microsoft.com/office/drawing/2014/main" id="{6594869E-8107-CFED-86E9-B8E1876B0F3E}"/>
                </a:ext>
              </a:extLst>
            </p:cNvPr>
            <p:cNvSpPr>
              <a:spLocks noChangeArrowheads="1"/>
            </p:cNvSpPr>
            <p:nvPr/>
          </p:nvSpPr>
          <p:spPr bwMode="auto">
            <a:xfrm>
              <a:off x="3312" y="2352"/>
              <a:ext cx="912" cy="288"/>
            </a:xfrm>
            <a:prstGeom prst="ellipse">
              <a:avLst/>
            </a:prstGeom>
            <a:noFill/>
            <a:ln w="952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solidFill>
                  <a:srgbClr val="000000"/>
                </a:solidFill>
              </a:endParaRPr>
            </a:p>
          </p:txBody>
        </p:sp>
        <p:sp>
          <p:nvSpPr>
            <p:cNvPr id="60427" name="Line 13">
              <a:extLst>
                <a:ext uri="{FF2B5EF4-FFF2-40B4-BE49-F238E27FC236}">
                  <a16:creationId xmlns:a16="http://schemas.microsoft.com/office/drawing/2014/main" id="{3723A75F-8468-4A6C-4C06-370B06D2D57B}"/>
                </a:ext>
              </a:extLst>
            </p:cNvPr>
            <p:cNvSpPr>
              <a:spLocks noChangeShapeType="1"/>
            </p:cNvSpPr>
            <p:nvPr/>
          </p:nvSpPr>
          <p:spPr bwMode="auto">
            <a:xfrm>
              <a:off x="1248" y="1440"/>
              <a:ext cx="0" cy="288"/>
            </a:xfrm>
            <a:prstGeom prst="line">
              <a:avLst/>
            </a:prstGeom>
            <a:noFill/>
            <a:ln w="9525">
              <a:solidFill>
                <a:srgbClr val="0000FF"/>
              </a:solidFill>
              <a:round/>
              <a:headEnd/>
              <a:tailEnd type="triangle" w="med" len="med"/>
            </a:ln>
          </p:spPr>
          <p:txBody>
            <a:bodyPr/>
            <a:lstStyle/>
            <a:p>
              <a:pPr>
                <a:defRPr/>
              </a:pPr>
              <a:endParaRPr lang="en-US" sz="1800">
                <a:solidFill>
                  <a:prstClr val="black"/>
                </a:solidFill>
                <a:latin typeface="Arial" panose="020B0604020202020204" pitchFamily="34" charset="0"/>
                <a:cs typeface="+mn-cs"/>
              </a:endParaRPr>
            </a:p>
          </p:txBody>
        </p:sp>
        <p:sp>
          <p:nvSpPr>
            <p:cNvPr id="60428" name="Line 14">
              <a:extLst>
                <a:ext uri="{FF2B5EF4-FFF2-40B4-BE49-F238E27FC236}">
                  <a16:creationId xmlns:a16="http://schemas.microsoft.com/office/drawing/2014/main" id="{6CEE9AA2-F4B2-7683-D7C2-A308DD271109}"/>
                </a:ext>
              </a:extLst>
            </p:cNvPr>
            <p:cNvSpPr>
              <a:spLocks noChangeShapeType="1"/>
            </p:cNvSpPr>
            <p:nvPr/>
          </p:nvSpPr>
          <p:spPr bwMode="auto">
            <a:xfrm flipH="1">
              <a:off x="3072" y="1343"/>
              <a:ext cx="528" cy="240"/>
            </a:xfrm>
            <a:prstGeom prst="line">
              <a:avLst/>
            </a:prstGeom>
            <a:noFill/>
            <a:ln w="9525">
              <a:solidFill>
                <a:srgbClr val="FF6600"/>
              </a:solidFill>
              <a:round/>
              <a:headEnd/>
              <a:tailEnd type="triangle" w="med" len="med"/>
            </a:ln>
          </p:spPr>
          <p:txBody>
            <a:bodyPr/>
            <a:lstStyle/>
            <a:p>
              <a:pPr>
                <a:defRPr/>
              </a:pPr>
              <a:endParaRPr lang="en-US" sz="1800">
                <a:solidFill>
                  <a:prstClr val="black"/>
                </a:solidFill>
                <a:latin typeface="Arial" panose="020B0604020202020204" pitchFamily="34" charset="0"/>
                <a:cs typeface="+mn-cs"/>
              </a:endParaRPr>
            </a:p>
          </p:txBody>
        </p:sp>
        <p:sp>
          <p:nvSpPr>
            <p:cNvPr id="60429" name="Line 15">
              <a:extLst>
                <a:ext uri="{FF2B5EF4-FFF2-40B4-BE49-F238E27FC236}">
                  <a16:creationId xmlns:a16="http://schemas.microsoft.com/office/drawing/2014/main" id="{F1672986-4BF6-A86F-5888-5EB50AE1F94C}"/>
                </a:ext>
              </a:extLst>
            </p:cNvPr>
            <p:cNvSpPr>
              <a:spLocks noChangeShapeType="1"/>
            </p:cNvSpPr>
            <p:nvPr/>
          </p:nvSpPr>
          <p:spPr bwMode="auto">
            <a:xfrm>
              <a:off x="3599" y="1343"/>
              <a:ext cx="529" cy="240"/>
            </a:xfrm>
            <a:prstGeom prst="line">
              <a:avLst/>
            </a:prstGeom>
            <a:noFill/>
            <a:ln w="9525">
              <a:solidFill>
                <a:srgbClr val="FF6600"/>
              </a:solidFill>
              <a:round/>
              <a:headEnd/>
              <a:tailEnd type="triangle" w="med" len="med"/>
            </a:ln>
          </p:spPr>
          <p:txBody>
            <a:bodyPr/>
            <a:lstStyle/>
            <a:p>
              <a:pPr>
                <a:defRPr/>
              </a:pPr>
              <a:endParaRPr lang="en-US" sz="1800">
                <a:solidFill>
                  <a:prstClr val="black"/>
                </a:solidFill>
                <a:latin typeface="Arial" panose="020B0604020202020204" pitchFamily="34" charset="0"/>
                <a:cs typeface="+mn-cs"/>
              </a:endParaRPr>
            </a:p>
          </p:txBody>
        </p:sp>
        <p:sp>
          <p:nvSpPr>
            <p:cNvPr id="60430" name="Line 16">
              <a:extLst>
                <a:ext uri="{FF2B5EF4-FFF2-40B4-BE49-F238E27FC236}">
                  <a16:creationId xmlns:a16="http://schemas.microsoft.com/office/drawing/2014/main" id="{CBA430CE-C908-3E34-5B98-EA61B9F03D80}"/>
                </a:ext>
              </a:extLst>
            </p:cNvPr>
            <p:cNvSpPr>
              <a:spLocks noChangeShapeType="1"/>
            </p:cNvSpPr>
            <p:nvPr/>
          </p:nvSpPr>
          <p:spPr bwMode="auto">
            <a:xfrm>
              <a:off x="1428" y="2040"/>
              <a:ext cx="432" cy="290"/>
            </a:xfrm>
            <a:prstGeom prst="line">
              <a:avLst/>
            </a:prstGeom>
            <a:noFill/>
            <a:ln w="9525">
              <a:solidFill>
                <a:srgbClr val="0000FF"/>
              </a:solidFill>
              <a:round/>
              <a:headEnd/>
              <a:tailEnd type="triangle" w="med" len="med"/>
            </a:ln>
          </p:spPr>
          <p:txBody>
            <a:bodyPr/>
            <a:lstStyle/>
            <a:p>
              <a:pPr>
                <a:defRPr/>
              </a:pPr>
              <a:endParaRPr lang="en-US" sz="1800">
                <a:solidFill>
                  <a:prstClr val="black"/>
                </a:solidFill>
                <a:latin typeface="Arial" panose="020B0604020202020204" pitchFamily="34" charset="0"/>
                <a:cs typeface="+mn-cs"/>
              </a:endParaRPr>
            </a:p>
          </p:txBody>
        </p:sp>
        <p:sp>
          <p:nvSpPr>
            <p:cNvPr id="60431" name="Line 17">
              <a:extLst>
                <a:ext uri="{FF2B5EF4-FFF2-40B4-BE49-F238E27FC236}">
                  <a16:creationId xmlns:a16="http://schemas.microsoft.com/office/drawing/2014/main" id="{22E8E784-5FB4-9EFC-904A-BD32313ED9E7}"/>
                </a:ext>
              </a:extLst>
            </p:cNvPr>
            <p:cNvSpPr>
              <a:spLocks noChangeShapeType="1"/>
            </p:cNvSpPr>
            <p:nvPr/>
          </p:nvSpPr>
          <p:spPr bwMode="auto">
            <a:xfrm flipH="1">
              <a:off x="2256" y="1980"/>
              <a:ext cx="503" cy="372"/>
            </a:xfrm>
            <a:prstGeom prst="line">
              <a:avLst/>
            </a:prstGeom>
            <a:noFill/>
            <a:ln w="9525">
              <a:solidFill>
                <a:srgbClr val="FF6600"/>
              </a:solidFill>
              <a:round/>
              <a:headEnd/>
              <a:tailEnd type="triangle" w="med" len="med"/>
            </a:ln>
          </p:spPr>
          <p:txBody>
            <a:bodyPr/>
            <a:lstStyle/>
            <a:p>
              <a:pPr>
                <a:defRPr/>
              </a:pPr>
              <a:endParaRPr lang="en-US" sz="1800">
                <a:solidFill>
                  <a:prstClr val="black"/>
                </a:solidFill>
                <a:latin typeface="Arial" panose="020B0604020202020204" pitchFamily="34" charset="0"/>
                <a:cs typeface="+mn-cs"/>
              </a:endParaRPr>
            </a:p>
          </p:txBody>
        </p:sp>
        <p:sp>
          <p:nvSpPr>
            <p:cNvPr id="60432" name="Line 18">
              <a:extLst>
                <a:ext uri="{FF2B5EF4-FFF2-40B4-BE49-F238E27FC236}">
                  <a16:creationId xmlns:a16="http://schemas.microsoft.com/office/drawing/2014/main" id="{898784EB-8925-4FA8-D76B-400958AF9B28}"/>
                </a:ext>
              </a:extLst>
            </p:cNvPr>
            <p:cNvSpPr>
              <a:spLocks noChangeShapeType="1"/>
            </p:cNvSpPr>
            <p:nvPr/>
          </p:nvSpPr>
          <p:spPr bwMode="auto">
            <a:xfrm>
              <a:off x="1680" y="1920"/>
              <a:ext cx="1872" cy="432"/>
            </a:xfrm>
            <a:prstGeom prst="line">
              <a:avLst/>
            </a:prstGeom>
            <a:noFill/>
            <a:ln w="9525">
              <a:solidFill>
                <a:srgbClr val="0000FF"/>
              </a:solidFill>
              <a:round/>
              <a:headEnd/>
              <a:tailEnd type="triangle" w="med" len="med"/>
            </a:ln>
          </p:spPr>
          <p:txBody>
            <a:bodyPr/>
            <a:lstStyle/>
            <a:p>
              <a:pPr>
                <a:defRPr/>
              </a:pPr>
              <a:endParaRPr lang="en-US" sz="1800">
                <a:solidFill>
                  <a:prstClr val="black"/>
                </a:solidFill>
                <a:latin typeface="Arial" panose="020B0604020202020204" pitchFamily="34" charset="0"/>
                <a:cs typeface="+mn-cs"/>
              </a:endParaRPr>
            </a:p>
          </p:txBody>
        </p:sp>
        <p:sp>
          <p:nvSpPr>
            <p:cNvPr id="60433" name="Line 19">
              <a:extLst>
                <a:ext uri="{FF2B5EF4-FFF2-40B4-BE49-F238E27FC236}">
                  <a16:creationId xmlns:a16="http://schemas.microsoft.com/office/drawing/2014/main" id="{C00F756B-3F8F-D2BD-FAC3-938A32B516CA}"/>
                </a:ext>
              </a:extLst>
            </p:cNvPr>
            <p:cNvSpPr>
              <a:spLocks noChangeShapeType="1"/>
            </p:cNvSpPr>
            <p:nvPr/>
          </p:nvSpPr>
          <p:spPr bwMode="auto">
            <a:xfrm flipH="1">
              <a:off x="3887" y="1968"/>
              <a:ext cx="432" cy="384"/>
            </a:xfrm>
            <a:prstGeom prst="line">
              <a:avLst/>
            </a:prstGeom>
            <a:noFill/>
            <a:ln w="9525">
              <a:solidFill>
                <a:srgbClr val="FF6600"/>
              </a:solidFill>
              <a:round/>
              <a:headEnd/>
              <a:tailEnd type="triangle" w="med" len="med"/>
            </a:ln>
          </p:spPr>
          <p:txBody>
            <a:bodyPr/>
            <a:lstStyle/>
            <a:p>
              <a:pPr>
                <a:defRPr/>
              </a:pPr>
              <a:endParaRPr lang="en-US" sz="1800">
                <a:solidFill>
                  <a:prstClr val="black"/>
                </a:solidFill>
                <a:latin typeface="Arial" panose="020B0604020202020204" pitchFamily="34" charset="0"/>
                <a:cs typeface="+mn-cs"/>
              </a:endParaRPr>
            </a:p>
          </p:txBody>
        </p:sp>
      </p:grpSp>
      <p:sp>
        <p:nvSpPr>
          <p:cNvPr id="77828" name="Text Box 81">
            <a:extLst>
              <a:ext uri="{FF2B5EF4-FFF2-40B4-BE49-F238E27FC236}">
                <a16:creationId xmlns:a16="http://schemas.microsoft.com/office/drawing/2014/main" id="{4FA79924-C233-3D6F-24B9-015A51DA179E}"/>
              </a:ext>
            </a:extLst>
          </p:cNvPr>
          <p:cNvSpPr txBox="1">
            <a:spLocks noChangeArrowheads="1"/>
          </p:cNvSpPr>
          <p:nvPr/>
        </p:nvSpPr>
        <p:spPr bwMode="auto">
          <a:xfrm>
            <a:off x="4495800" y="2590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b="1">
                <a:solidFill>
                  <a:srgbClr val="000000"/>
                </a:solidFill>
              </a:rPr>
              <a:t>1</a:t>
            </a:r>
          </a:p>
        </p:txBody>
      </p:sp>
      <p:sp>
        <p:nvSpPr>
          <p:cNvPr id="77829" name="Text Box 82">
            <a:extLst>
              <a:ext uri="{FF2B5EF4-FFF2-40B4-BE49-F238E27FC236}">
                <a16:creationId xmlns:a16="http://schemas.microsoft.com/office/drawing/2014/main" id="{59E199C1-D8C0-C433-3D6B-12695218F985}"/>
              </a:ext>
            </a:extLst>
          </p:cNvPr>
          <p:cNvSpPr txBox="1">
            <a:spLocks noChangeArrowheads="1"/>
          </p:cNvSpPr>
          <p:nvPr/>
        </p:nvSpPr>
        <p:spPr bwMode="auto">
          <a:xfrm>
            <a:off x="6172200" y="335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b="1">
                <a:solidFill>
                  <a:srgbClr val="000000"/>
                </a:solidFill>
              </a:rPr>
              <a:t>2</a:t>
            </a:r>
          </a:p>
        </p:txBody>
      </p:sp>
      <p:sp>
        <p:nvSpPr>
          <p:cNvPr id="77830" name="Text Box 83">
            <a:extLst>
              <a:ext uri="{FF2B5EF4-FFF2-40B4-BE49-F238E27FC236}">
                <a16:creationId xmlns:a16="http://schemas.microsoft.com/office/drawing/2014/main" id="{3F0CAF20-9E82-DD83-8951-D2AE6AB9FBBA}"/>
              </a:ext>
            </a:extLst>
          </p:cNvPr>
          <p:cNvSpPr txBox="1">
            <a:spLocks noChangeArrowheads="1"/>
          </p:cNvSpPr>
          <p:nvPr/>
        </p:nvSpPr>
        <p:spPr bwMode="auto">
          <a:xfrm>
            <a:off x="7772400" y="335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b="1">
                <a:solidFill>
                  <a:srgbClr val="000000"/>
                </a:solidFill>
              </a:rPr>
              <a:t>3</a:t>
            </a:r>
          </a:p>
        </p:txBody>
      </p:sp>
      <p:sp>
        <p:nvSpPr>
          <p:cNvPr id="77831" name="Text Box 84">
            <a:extLst>
              <a:ext uri="{FF2B5EF4-FFF2-40B4-BE49-F238E27FC236}">
                <a16:creationId xmlns:a16="http://schemas.microsoft.com/office/drawing/2014/main" id="{14FF647C-D453-BC0A-2C75-747F92BC84AA}"/>
              </a:ext>
            </a:extLst>
          </p:cNvPr>
          <p:cNvSpPr txBox="1">
            <a:spLocks noChangeArrowheads="1"/>
          </p:cNvSpPr>
          <p:nvPr/>
        </p:nvSpPr>
        <p:spPr bwMode="auto">
          <a:xfrm>
            <a:off x="5257800" y="4343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b="1">
                <a:solidFill>
                  <a:srgbClr val="000000"/>
                </a:solidFill>
              </a:rPr>
              <a:t>4</a:t>
            </a:r>
          </a:p>
        </p:txBody>
      </p:sp>
      <p:sp>
        <p:nvSpPr>
          <p:cNvPr id="77832" name="Text Box 85">
            <a:extLst>
              <a:ext uri="{FF2B5EF4-FFF2-40B4-BE49-F238E27FC236}">
                <a16:creationId xmlns:a16="http://schemas.microsoft.com/office/drawing/2014/main" id="{099D297E-A665-9362-B635-773766905414}"/>
              </a:ext>
            </a:extLst>
          </p:cNvPr>
          <p:cNvSpPr txBox="1">
            <a:spLocks noChangeArrowheads="1"/>
          </p:cNvSpPr>
          <p:nvPr/>
        </p:nvSpPr>
        <p:spPr bwMode="auto">
          <a:xfrm>
            <a:off x="70104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b="1">
                <a:solidFill>
                  <a:srgbClr val="000000"/>
                </a:solidFill>
              </a:rPr>
              <a:t>5</a:t>
            </a:r>
          </a:p>
        </p:txBody>
      </p:sp>
      <p:sp>
        <p:nvSpPr>
          <p:cNvPr id="77833" name="Text Box 86">
            <a:extLst>
              <a:ext uri="{FF2B5EF4-FFF2-40B4-BE49-F238E27FC236}">
                <a16:creationId xmlns:a16="http://schemas.microsoft.com/office/drawing/2014/main" id="{0EAF0E4F-A01E-D6E9-ECE6-DE605FC6AE16}"/>
              </a:ext>
            </a:extLst>
          </p:cNvPr>
          <p:cNvSpPr txBox="1">
            <a:spLocks noChangeArrowheads="1"/>
          </p:cNvSpPr>
          <p:nvPr/>
        </p:nvSpPr>
        <p:spPr bwMode="auto">
          <a:xfrm>
            <a:off x="6781800" y="4419600"/>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800" b="1">
                <a:solidFill>
                  <a:srgbClr val="000000"/>
                </a:solidFill>
              </a:rPr>
              <a:t>44A + XY</a:t>
            </a:r>
          </a:p>
        </p:txBody>
      </p:sp>
      <p:sp>
        <p:nvSpPr>
          <p:cNvPr id="77834" name="Text Box 87">
            <a:extLst>
              <a:ext uri="{FF2B5EF4-FFF2-40B4-BE49-F238E27FC236}">
                <a16:creationId xmlns:a16="http://schemas.microsoft.com/office/drawing/2014/main" id="{D5C031E8-A8DF-5785-16BF-DC21C2FB948E}"/>
              </a:ext>
            </a:extLst>
          </p:cNvPr>
          <p:cNvSpPr txBox="1">
            <a:spLocks noChangeArrowheads="1"/>
          </p:cNvSpPr>
          <p:nvPr/>
        </p:nvSpPr>
        <p:spPr bwMode="auto">
          <a:xfrm>
            <a:off x="4114800" y="3505200"/>
            <a:ext cx="987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800" b="1">
                <a:solidFill>
                  <a:srgbClr val="000000"/>
                </a:solidFill>
              </a:rPr>
              <a:t>22A + X</a:t>
            </a:r>
          </a:p>
        </p:txBody>
      </p:sp>
      <p:sp>
        <p:nvSpPr>
          <p:cNvPr id="31" name="Text Box 89">
            <a:extLst>
              <a:ext uri="{FF2B5EF4-FFF2-40B4-BE49-F238E27FC236}">
                <a16:creationId xmlns:a16="http://schemas.microsoft.com/office/drawing/2014/main" id="{EA0D1F94-B965-2C24-767A-29E89D57750D}"/>
              </a:ext>
            </a:extLst>
          </p:cNvPr>
          <p:cNvSpPr txBox="1">
            <a:spLocks noChangeArrowheads="1"/>
          </p:cNvSpPr>
          <p:nvPr/>
        </p:nvSpPr>
        <p:spPr bwMode="auto">
          <a:xfrm>
            <a:off x="4191000" y="2667000"/>
            <a:ext cx="1096963" cy="350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700" b="1">
                <a:solidFill>
                  <a:srgbClr val="000000"/>
                </a:solidFill>
              </a:rPr>
              <a:t>44A + XX</a:t>
            </a:r>
          </a:p>
        </p:txBody>
      </p:sp>
      <p:sp>
        <p:nvSpPr>
          <p:cNvPr id="32" name="Text Box 91">
            <a:extLst>
              <a:ext uri="{FF2B5EF4-FFF2-40B4-BE49-F238E27FC236}">
                <a16:creationId xmlns:a16="http://schemas.microsoft.com/office/drawing/2014/main" id="{FAFAE264-ADC2-F138-E1D6-C0F2C8AF6F8B}"/>
              </a:ext>
            </a:extLst>
          </p:cNvPr>
          <p:cNvSpPr txBox="1">
            <a:spLocks noChangeArrowheads="1"/>
          </p:cNvSpPr>
          <p:nvPr/>
        </p:nvSpPr>
        <p:spPr bwMode="auto">
          <a:xfrm>
            <a:off x="5943600" y="3505200"/>
            <a:ext cx="941388" cy="350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700" b="1">
                <a:solidFill>
                  <a:srgbClr val="000000"/>
                </a:solidFill>
              </a:rPr>
              <a:t>22A + X</a:t>
            </a:r>
          </a:p>
        </p:txBody>
      </p:sp>
      <p:sp>
        <p:nvSpPr>
          <p:cNvPr id="33" name="Text Box 92">
            <a:extLst>
              <a:ext uri="{FF2B5EF4-FFF2-40B4-BE49-F238E27FC236}">
                <a16:creationId xmlns:a16="http://schemas.microsoft.com/office/drawing/2014/main" id="{B0FC7D00-BD7E-9F36-7473-FED83ECA3D37}"/>
              </a:ext>
            </a:extLst>
          </p:cNvPr>
          <p:cNvSpPr txBox="1">
            <a:spLocks noChangeArrowheads="1"/>
          </p:cNvSpPr>
          <p:nvPr/>
        </p:nvSpPr>
        <p:spPr bwMode="auto">
          <a:xfrm>
            <a:off x="7391400" y="3429000"/>
            <a:ext cx="941388" cy="350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700" b="1">
                <a:solidFill>
                  <a:srgbClr val="000000"/>
                </a:solidFill>
              </a:rPr>
              <a:t>22A + Y</a:t>
            </a:r>
          </a:p>
        </p:txBody>
      </p:sp>
      <p:sp>
        <p:nvSpPr>
          <p:cNvPr id="34" name="Text Box 93">
            <a:extLst>
              <a:ext uri="{FF2B5EF4-FFF2-40B4-BE49-F238E27FC236}">
                <a16:creationId xmlns:a16="http://schemas.microsoft.com/office/drawing/2014/main" id="{EBF5EE34-7C4C-5F94-B2B9-99E54A53A722}"/>
              </a:ext>
            </a:extLst>
          </p:cNvPr>
          <p:cNvSpPr txBox="1">
            <a:spLocks noChangeArrowheads="1"/>
          </p:cNvSpPr>
          <p:nvPr/>
        </p:nvSpPr>
        <p:spPr bwMode="auto">
          <a:xfrm>
            <a:off x="4800600" y="4419600"/>
            <a:ext cx="1096963" cy="350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700" b="1">
                <a:solidFill>
                  <a:srgbClr val="000000"/>
                </a:solidFill>
              </a:rPr>
              <a:t>44A + XX</a:t>
            </a:r>
          </a:p>
        </p:txBody>
      </p:sp>
      <p:sp>
        <p:nvSpPr>
          <p:cNvPr id="35" name="Text Box 94">
            <a:extLst>
              <a:ext uri="{FF2B5EF4-FFF2-40B4-BE49-F238E27FC236}">
                <a16:creationId xmlns:a16="http://schemas.microsoft.com/office/drawing/2014/main" id="{5A5EF885-BF7F-1CBA-A5BA-3687C7D3A38F}"/>
              </a:ext>
            </a:extLst>
          </p:cNvPr>
          <p:cNvSpPr txBox="1">
            <a:spLocks noChangeArrowheads="1"/>
          </p:cNvSpPr>
          <p:nvPr/>
        </p:nvSpPr>
        <p:spPr bwMode="auto">
          <a:xfrm>
            <a:off x="6705600" y="2514600"/>
            <a:ext cx="1096963" cy="350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700" b="1">
                <a:solidFill>
                  <a:srgbClr val="000000"/>
                </a:solidFill>
              </a:rPr>
              <a:t>44A + XY</a:t>
            </a:r>
          </a:p>
        </p:txBody>
      </p:sp>
      <p:sp>
        <p:nvSpPr>
          <p:cNvPr id="60468" name="Rectangle 52">
            <a:extLst>
              <a:ext uri="{FF2B5EF4-FFF2-40B4-BE49-F238E27FC236}">
                <a16:creationId xmlns:a16="http://schemas.microsoft.com/office/drawing/2014/main" id="{E0A2CE57-3311-AB7F-E7CE-069295779CCD}"/>
              </a:ext>
            </a:extLst>
          </p:cNvPr>
          <p:cNvSpPr>
            <a:spLocks noChangeArrowheads="1"/>
          </p:cNvSpPr>
          <p:nvPr/>
        </p:nvSpPr>
        <p:spPr bwMode="auto">
          <a:xfrm>
            <a:off x="3048000" y="2743200"/>
            <a:ext cx="609600" cy="228600"/>
          </a:xfrm>
          <a:prstGeom prst="rect">
            <a:avLst/>
          </a:prstGeom>
          <a:solidFill>
            <a:schemeClr val="accent1"/>
          </a:solidFill>
          <a:ln w="12700">
            <a:solidFill>
              <a:schemeClr val="tx1"/>
            </a:solidFill>
            <a:miter lim="800000"/>
            <a:headEnd/>
            <a:tailEnd/>
          </a:ln>
          <a:effectLst/>
        </p:spPr>
        <p:txBody>
          <a:bodyPr wrap="none" anchor="ctr"/>
          <a:lstStyle/>
          <a:p>
            <a:pPr algn="ctr">
              <a:defRPr/>
            </a:pPr>
            <a:r>
              <a:rPr lang="en-US" altLang="en-US" sz="1800">
                <a:solidFill>
                  <a:prstClr val="black"/>
                </a:solidFill>
                <a:latin typeface="Arial" panose="020B0604020202020204" pitchFamily="34" charset="0"/>
                <a:cs typeface="+mn-cs"/>
              </a:rPr>
              <a:t>P</a:t>
            </a:r>
            <a:endParaRPr lang="vi-VN" altLang="en-US" sz="1800">
              <a:solidFill>
                <a:prstClr val="black"/>
              </a:solidFill>
              <a:latin typeface="Arial" panose="020B0604020202020204" pitchFamily="34" charset="0"/>
              <a:cs typeface="+mn-cs"/>
            </a:endParaRPr>
          </a:p>
        </p:txBody>
      </p:sp>
      <p:sp>
        <p:nvSpPr>
          <p:cNvPr id="60469" name="Rectangle 53">
            <a:extLst>
              <a:ext uri="{FF2B5EF4-FFF2-40B4-BE49-F238E27FC236}">
                <a16:creationId xmlns:a16="http://schemas.microsoft.com/office/drawing/2014/main" id="{798847D1-CFB1-7DE6-8A09-844617DD195F}"/>
              </a:ext>
            </a:extLst>
          </p:cNvPr>
          <p:cNvSpPr>
            <a:spLocks noChangeArrowheads="1"/>
          </p:cNvSpPr>
          <p:nvPr/>
        </p:nvSpPr>
        <p:spPr bwMode="auto">
          <a:xfrm>
            <a:off x="3048000" y="3657600"/>
            <a:ext cx="533400" cy="381000"/>
          </a:xfrm>
          <a:prstGeom prst="rect">
            <a:avLst/>
          </a:prstGeom>
          <a:solidFill>
            <a:schemeClr val="accent1"/>
          </a:solidFill>
          <a:ln w="12700">
            <a:solidFill>
              <a:schemeClr val="tx1"/>
            </a:solidFill>
            <a:miter lim="800000"/>
            <a:headEnd/>
            <a:tailEnd/>
          </a:ln>
          <a:effectLst/>
        </p:spPr>
        <p:txBody>
          <a:bodyPr wrap="none" anchor="ctr"/>
          <a:lstStyle/>
          <a:p>
            <a:pPr algn="ctr">
              <a:defRPr/>
            </a:pPr>
            <a:r>
              <a:rPr lang="en-US" altLang="en-US" sz="1800">
                <a:solidFill>
                  <a:prstClr val="black"/>
                </a:solidFill>
                <a:latin typeface="Arial" panose="020B0604020202020204" pitchFamily="34" charset="0"/>
                <a:cs typeface="+mn-cs"/>
              </a:rPr>
              <a:t>Gp</a:t>
            </a:r>
            <a:endParaRPr lang="vi-VN" altLang="en-US" sz="1800">
              <a:solidFill>
                <a:prstClr val="black"/>
              </a:solidFill>
              <a:latin typeface="Arial" panose="020B0604020202020204" pitchFamily="34" charset="0"/>
              <a:cs typeface="+mn-cs"/>
            </a:endParaRPr>
          </a:p>
        </p:txBody>
      </p:sp>
      <p:sp>
        <p:nvSpPr>
          <p:cNvPr id="60470" name="Rectangle 54">
            <a:extLst>
              <a:ext uri="{FF2B5EF4-FFF2-40B4-BE49-F238E27FC236}">
                <a16:creationId xmlns:a16="http://schemas.microsoft.com/office/drawing/2014/main" id="{423ABA2D-5458-4497-B579-DC609CE44037}"/>
              </a:ext>
            </a:extLst>
          </p:cNvPr>
          <p:cNvSpPr>
            <a:spLocks noChangeArrowheads="1"/>
          </p:cNvSpPr>
          <p:nvPr/>
        </p:nvSpPr>
        <p:spPr bwMode="auto">
          <a:xfrm>
            <a:off x="3124200" y="4572000"/>
            <a:ext cx="533400" cy="304800"/>
          </a:xfrm>
          <a:prstGeom prst="rect">
            <a:avLst/>
          </a:prstGeom>
          <a:solidFill>
            <a:schemeClr val="accent1"/>
          </a:solidFill>
          <a:ln w="12700">
            <a:solidFill>
              <a:schemeClr val="tx1"/>
            </a:solidFill>
            <a:miter lim="800000"/>
            <a:headEnd/>
            <a:tailEnd/>
          </a:ln>
          <a:effectLst/>
        </p:spPr>
        <p:txBody>
          <a:bodyPr wrap="none" anchor="ctr"/>
          <a:lstStyle/>
          <a:p>
            <a:pPr algn="ctr">
              <a:defRPr/>
            </a:pPr>
            <a:r>
              <a:rPr lang="en-US" altLang="en-US" sz="1800">
                <a:solidFill>
                  <a:prstClr val="black"/>
                </a:solidFill>
                <a:latin typeface="Arial" panose="020B0604020202020204" pitchFamily="34" charset="0"/>
                <a:cs typeface="+mn-cs"/>
              </a:rPr>
              <a:t>F</a:t>
            </a:r>
            <a:endParaRPr lang="vi-VN" altLang="en-US" sz="1800">
              <a:solidFill>
                <a:prstClr val="black"/>
              </a:solidFill>
              <a:latin typeface="Arial" panose="020B0604020202020204" pitchFamily="34" charset="0"/>
              <a:cs typeface="+mn-cs"/>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1000"/>
                                        <p:tgtEl>
                                          <p:spTgt spid="32"/>
                                        </p:tgtEl>
                                      </p:cBhvr>
                                    </p:animEffect>
                                    <p:anim calcmode="lin" valueType="num">
                                      <p:cBhvr>
                                        <p:cTn id="16" dur="1000" fill="hold"/>
                                        <p:tgtEl>
                                          <p:spTgt spid="32"/>
                                        </p:tgtEl>
                                        <p:attrNameLst>
                                          <p:attrName>ppt_x</p:attrName>
                                        </p:attrNameLst>
                                      </p:cBhvr>
                                      <p:tavLst>
                                        <p:tav tm="0">
                                          <p:val>
                                            <p:strVal val="#ppt_x"/>
                                          </p:val>
                                        </p:tav>
                                        <p:tav tm="100000">
                                          <p:val>
                                            <p:strVal val="#ppt_x"/>
                                          </p:val>
                                        </p:tav>
                                      </p:tavLst>
                                    </p:anim>
                                    <p:anim calcmode="lin" valueType="num">
                                      <p:cBhvr>
                                        <p:cTn id="1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33"/>
                                        </p:tgtEl>
                                        <p:attrNameLst>
                                          <p:attrName>style.visibility</p:attrName>
                                        </p:attrNameLst>
                                      </p:cBhvr>
                                      <p:to>
                                        <p:strVal val="visible"/>
                                      </p:to>
                                    </p:set>
                                    <p:anim calcmode="lin" valueType="num">
                                      <p:cBhvr>
                                        <p:cTn id="22" dur="1000" fill="hold"/>
                                        <p:tgtEl>
                                          <p:spTgt spid="33"/>
                                        </p:tgtEl>
                                        <p:attrNameLst>
                                          <p:attrName>ppt_w</p:attrName>
                                        </p:attrNameLst>
                                      </p:cBhvr>
                                      <p:tavLst>
                                        <p:tav tm="0">
                                          <p:val>
                                            <p:fltVal val="0"/>
                                          </p:val>
                                        </p:tav>
                                        <p:tav tm="100000">
                                          <p:val>
                                            <p:strVal val="#ppt_w"/>
                                          </p:val>
                                        </p:tav>
                                      </p:tavLst>
                                    </p:anim>
                                    <p:anim calcmode="lin" valueType="num">
                                      <p:cBhvr>
                                        <p:cTn id="23" dur="1000" fill="hold"/>
                                        <p:tgtEl>
                                          <p:spTgt spid="33"/>
                                        </p:tgtEl>
                                        <p:attrNameLst>
                                          <p:attrName>ppt_h</p:attrName>
                                        </p:attrNameLst>
                                      </p:cBhvr>
                                      <p:tavLst>
                                        <p:tav tm="0">
                                          <p:val>
                                            <p:fltVal val="0"/>
                                          </p:val>
                                        </p:tav>
                                        <p:tav tm="100000">
                                          <p:val>
                                            <p:strVal val="#ppt_h"/>
                                          </p:val>
                                        </p:tav>
                                      </p:tavLst>
                                    </p:anim>
                                    <p:anim calcmode="lin" valueType="num">
                                      <p:cBhvr>
                                        <p:cTn id="24" dur="1000" fill="hold"/>
                                        <p:tgtEl>
                                          <p:spTgt spid="33"/>
                                        </p:tgtEl>
                                        <p:attrNameLst>
                                          <p:attrName>style.rotation</p:attrName>
                                        </p:attrNameLst>
                                      </p:cBhvr>
                                      <p:tavLst>
                                        <p:tav tm="0">
                                          <p:val>
                                            <p:fltVal val="90"/>
                                          </p:val>
                                        </p:tav>
                                        <p:tav tm="100000">
                                          <p:val>
                                            <p:fltVal val="0"/>
                                          </p:val>
                                        </p:tav>
                                      </p:tavLst>
                                    </p:anim>
                                    <p:animEffect transition="in" filter="fade">
                                      <p:cBhvr>
                                        <p:cTn id="25" dur="1000"/>
                                        <p:tgtEl>
                                          <p:spTgt spid="3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1000" fill="hold"/>
                                        <p:tgtEl>
                                          <p:spTgt spid="35"/>
                                        </p:tgtEl>
                                        <p:attrNameLst>
                                          <p:attrName>ppt_x</p:attrName>
                                        </p:attrNameLst>
                                      </p:cBhvr>
                                      <p:tavLst>
                                        <p:tav tm="0">
                                          <p:val>
                                            <p:strVal val="#ppt_x-.2"/>
                                          </p:val>
                                        </p:tav>
                                        <p:tav tm="100000">
                                          <p:val>
                                            <p:strVal val="#ppt_x"/>
                                          </p:val>
                                        </p:tav>
                                      </p:tavLst>
                                    </p:anim>
                                    <p:anim calcmode="lin" valueType="num">
                                      <p:cBhvr>
                                        <p:cTn id="36"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5"/>
                                        </p:tgtEl>
                                      </p:cBhvr>
                                    </p:animEffect>
                                  </p:childTnLst>
                                  <p:subTnLst>
                                    <p:audio>
                                      <p:cMediaNode>
                                        <p:cTn display="0" masterRel="sameClick">
                                          <p:stCondLst>
                                            <p:cond evt="begin" delay="0">
                                              <p:tn val="33"/>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62" name="Group 26">
            <a:extLst>
              <a:ext uri="{FF2B5EF4-FFF2-40B4-BE49-F238E27FC236}">
                <a16:creationId xmlns:a16="http://schemas.microsoft.com/office/drawing/2014/main" id="{D2E31FAD-C751-0E1A-EC45-B3A126B1CAAF}"/>
              </a:ext>
            </a:extLst>
          </p:cNvPr>
          <p:cNvGraphicFramePr>
            <a:graphicFrameLocks noGrp="1"/>
          </p:cNvGraphicFramePr>
          <p:nvPr>
            <p:ph type="tbl" idx="1"/>
          </p:nvPr>
        </p:nvGraphicFramePr>
        <p:xfrm>
          <a:off x="1905000" y="1600200"/>
          <a:ext cx="8229600" cy="4891087"/>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890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NST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giới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tính</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28575" cap="flat" cmpd="sng" algn="ctr">
                      <a:solidFill>
                        <a:schemeClr val="tx1"/>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FF9933"/>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NST thường</a:t>
                      </a:r>
                    </a:p>
                  </a:txBody>
                  <a:tcPr marT="45727" marB="45727" horzOverflow="overflow">
                    <a:lnL w="57150" cap="flat" cmpd="sng" algn="ctr">
                      <a:solidFill>
                        <a:schemeClr val="accent2"/>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FF9933"/>
                      </a:solidFill>
                      <a:prstDash val="solid"/>
                      <a:round/>
                      <a:headEnd type="none" w="med" len="med"/>
                      <a:tailEnd type="none" w="med" len="med"/>
                    </a:lnB>
                    <a:lnTlToBr>
                      <a:noFill/>
                    </a:lnTlToBr>
                    <a:lnBlToTr>
                      <a:noFill/>
                    </a:lnBlToTr>
                    <a:solidFill>
                      <a:srgbClr val="99FF66"/>
                    </a:solidFill>
                  </a:tcPr>
                </a:tc>
                <a:extLst>
                  <a:ext uri="{0D108BD9-81ED-4DB2-BD59-A6C34878D82A}">
                    <a16:rowId xmlns:a16="http://schemas.microsoft.com/office/drawing/2014/main" val="10000"/>
                  </a:ext>
                </a:extLst>
              </a:tr>
              <a:tr h="113206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Tồn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tại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cặp</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trong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tê</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lưỡng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bội</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28575" cap="flat" cmpd="sng" algn="ctr">
                      <a:solidFill>
                        <a:schemeClr val="tx1"/>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rgbClr val="FF9933"/>
                      </a:solidFill>
                      <a:prstDash val="solid"/>
                      <a:round/>
                      <a:headEnd type="none" w="med" len="med"/>
                      <a:tailEnd type="none" w="med" len="med"/>
                    </a:lnT>
                    <a:lnB w="57150" cap="flat" cmpd="sng" algn="ctr">
                      <a:solidFill>
                        <a:srgbClr val="FF9933"/>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Tồn tại nhiều cặp trong tế bào lưỡng bội</a:t>
                      </a:r>
                    </a:p>
                  </a:txBody>
                  <a:tcPr marT="45727" marB="45727" horzOverflow="overflow">
                    <a:lnL w="57150" cap="flat" cmpd="sng" algn="ctr">
                      <a:solidFill>
                        <a:schemeClr val="accent2"/>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9933"/>
                      </a:solidFill>
                      <a:prstDash val="solid"/>
                      <a:round/>
                      <a:headEnd type="none" w="med" len="med"/>
                      <a:tailEnd type="none" w="med" len="med"/>
                    </a:lnT>
                    <a:lnB w="57150" cap="flat" cmpd="sng" algn="ctr">
                      <a:solidFill>
                        <a:srgbClr val="FF99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Tồn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tại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thành</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cặp</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tương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đồng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(XX)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hoặc</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không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tương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đồng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XY</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T="45727" marB="45727" horzOverflow="overflow">
                    <a:lnL w="28575" cap="flat" cmpd="sng" algn="ctr">
                      <a:solidFill>
                        <a:schemeClr val="tx1"/>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rgbClr val="FF9933"/>
                      </a:solidFill>
                      <a:prstDash val="solid"/>
                      <a:round/>
                      <a:headEnd type="none" w="med" len="med"/>
                      <a:tailEnd type="none" w="med" len="med"/>
                    </a:lnT>
                    <a:lnB w="57150" cap="flat" cmpd="sng" algn="ctr">
                      <a:solidFill>
                        <a:srgbClr val="FF9933"/>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Luôn tồn tại thành cặp tương đồng</a:t>
                      </a:r>
                    </a:p>
                  </a:txBody>
                  <a:tcPr marT="45727" marB="45727" horzOverflow="overflow">
                    <a:lnL w="57150" cap="flat" cmpd="sng" algn="ctr">
                      <a:solidFill>
                        <a:schemeClr val="accent2"/>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9933"/>
                      </a:solidFill>
                      <a:prstDash val="solid"/>
                      <a:round/>
                      <a:headEnd type="none" w="med" len="med"/>
                      <a:tailEnd type="none" w="med" len="med"/>
                    </a:lnT>
                    <a:lnB w="57150" cap="flat" cmpd="sng" algn="ctr">
                      <a:solidFill>
                        <a:srgbClr val="FF99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9834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Quy</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định</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giới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tính</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va</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các</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thường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liên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quan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không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liên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quan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đến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giới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tính</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T="45727" marB="45727" horzOverflow="overflow">
                    <a:lnL w="28575" cap="flat" cmpd="sng" algn="ctr">
                      <a:solidFill>
                        <a:schemeClr val="tx1"/>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rgbClr val="FF993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Mang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gen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quy</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định</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tính</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trạng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thường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T="45727" marB="45727" horzOverflow="overflow">
                    <a:lnL w="57150" cap="flat" cmpd="sng" algn="ctr">
                      <a:solidFill>
                        <a:schemeClr val="accent2"/>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993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5619" name="Rectangle 20">
            <a:extLst>
              <a:ext uri="{FF2B5EF4-FFF2-40B4-BE49-F238E27FC236}">
                <a16:creationId xmlns:a16="http://schemas.microsoft.com/office/drawing/2014/main" id="{38BFE634-8340-EF17-0346-75B2DFE1DD14}"/>
              </a:ext>
            </a:extLst>
          </p:cNvPr>
          <p:cNvSpPr>
            <a:spLocks noChangeArrowheads="1"/>
          </p:cNvSpPr>
          <p:nvPr/>
        </p:nvSpPr>
        <p:spPr bwMode="auto">
          <a:xfrm>
            <a:off x="2203450" y="939800"/>
            <a:ext cx="8464550" cy="47783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en-US">
              <a:solidFill>
                <a:srgbClr val="212745"/>
              </a:solidFill>
              <a:latin typeface="Tahoma" panose="020B0604030504040204" pitchFamily="34" charset="0"/>
              <a:cs typeface="+mn-cs"/>
            </a:endParaRPr>
          </a:p>
        </p:txBody>
      </p:sp>
      <p:sp>
        <p:nvSpPr>
          <p:cNvPr id="39957" name="Rectangle 21">
            <a:extLst>
              <a:ext uri="{FF2B5EF4-FFF2-40B4-BE49-F238E27FC236}">
                <a16:creationId xmlns:a16="http://schemas.microsoft.com/office/drawing/2014/main" id="{9A12AFF3-67D1-9962-7789-11200BB617AF}"/>
              </a:ext>
            </a:extLst>
          </p:cNvPr>
          <p:cNvSpPr>
            <a:spLocks noChangeArrowheads="1"/>
          </p:cNvSpPr>
          <p:nvPr/>
        </p:nvSpPr>
        <p:spPr bwMode="auto">
          <a:xfrm>
            <a:off x="6019800" y="2209800"/>
            <a:ext cx="4032250" cy="1023938"/>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6600">
                <a:solidFill>
                  <a:srgbClr val="FF3300"/>
                </a:solidFill>
                <a:latin typeface="Tahoma" panose="020B0604030504040204" pitchFamily="34" charset="0"/>
                <a:cs typeface="+mn-cs"/>
              </a:rPr>
              <a:t>(1)</a:t>
            </a:r>
          </a:p>
        </p:txBody>
      </p:sp>
      <p:sp>
        <p:nvSpPr>
          <p:cNvPr id="39958" name="Rectangle 22">
            <a:extLst>
              <a:ext uri="{FF2B5EF4-FFF2-40B4-BE49-F238E27FC236}">
                <a16:creationId xmlns:a16="http://schemas.microsoft.com/office/drawing/2014/main" id="{31A4A39B-6D1F-9152-3ED7-486F62963D9B}"/>
              </a:ext>
            </a:extLst>
          </p:cNvPr>
          <p:cNvSpPr>
            <a:spLocks noChangeArrowheads="1"/>
          </p:cNvSpPr>
          <p:nvPr/>
        </p:nvSpPr>
        <p:spPr bwMode="auto">
          <a:xfrm>
            <a:off x="1905000" y="3276600"/>
            <a:ext cx="4030663" cy="12192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6600">
                <a:solidFill>
                  <a:srgbClr val="FF3300"/>
                </a:solidFill>
                <a:latin typeface="Tahoma" panose="020B0604030504040204" pitchFamily="34" charset="0"/>
                <a:cs typeface="+mn-cs"/>
              </a:rPr>
              <a:t>(2)</a:t>
            </a:r>
          </a:p>
        </p:txBody>
      </p:sp>
      <p:sp>
        <p:nvSpPr>
          <p:cNvPr id="39959" name="Rectangle 23">
            <a:extLst>
              <a:ext uri="{FF2B5EF4-FFF2-40B4-BE49-F238E27FC236}">
                <a16:creationId xmlns:a16="http://schemas.microsoft.com/office/drawing/2014/main" id="{9486FC9D-DE0C-4691-EB86-7DC3CE6FFCBC}"/>
              </a:ext>
            </a:extLst>
          </p:cNvPr>
          <p:cNvSpPr>
            <a:spLocks noChangeArrowheads="1"/>
          </p:cNvSpPr>
          <p:nvPr/>
        </p:nvSpPr>
        <p:spPr bwMode="auto">
          <a:xfrm>
            <a:off x="1890713" y="4495800"/>
            <a:ext cx="4057650" cy="1146175"/>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6600">
                <a:solidFill>
                  <a:srgbClr val="FF3300"/>
                </a:solidFill>
                <a:latin typeface="Tahoma" panose="020B0604030504040204" pitchFamily="34" charset="0"/>
                <a:cs typeface="+mn-cs"/>
              </a:rPr>
              <a:t>(3)</a:t>
            </a:r>
          </a:p>
        </p:txBody>
      </p:sp>
      <p:sp>
        <p:nvSpPr>
          <p:cNvPr id="78871" name="Text Box 20">
            <a:extLst>
              <a:ext uri="{FF2B5EF4-FFF2-40B4-BE49-F238E27FC236}">
                <a16:creationId xmlns:a16="http://schemas.microsoft.com/office/drawing/2014/main" id="{68E9A3FB-CF65-EC52-22FB-EF8C02092ED1}"/>
              </a:ext>
            </a:extLst>
          </p:cNvPr>
          <p:cNvSpPr txBox="1">
            <a:spLocks noChangeArrowheads="1"/>
          </p:cNvSpPr>
          <p:nvPr/>
        </p:nvSpPr>
        <p:spPr bwMode="auto">
          <a:xfrm>
            <a:off x="1809750" y="533400"/>
            <a:ext cx="8858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b="1">
                <a:solidFill>
                  <a:srgbClr val="0000FF"/>
                </a:solidFill>
              </a:rPr>
              <a:t>Câu 2 :</a:t>
            </a:r>
            <a:r>
              <a:rPr lang="en-US" altLang="en-US">
                <a:solidFill>
                  <a:srgbClr val="000000"/>
                </a:solidFill>
              </a:rPr>
              <a:t> Hoàn thành bảng sau :  </a:t>
            </a:r>
            <a:r>
              <a:rPr lang="en-US" altLang="en-US" b="1">
                <a:solidFill>
                  <a:srgbClr val="0000FF"/>
                </a:solidFill>
              </a:rPr>
              <a:t>Sự khác nhau giữa NST thường và NST giới tính</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2" fill="hold" grpId="0" nodeType="clickEffect">
                                  <p:stCondLst>
                                    <p:cond delay="0"/>
                                  </p:stCondLst>
                                  <p:childTnLst>
                                    <p:anim calcmode="lin" valueType="num">
                                      <p:cBhvr additive="base">
                                        <p:cTn id="6" dur="500"/>
                                        <p:tgtEl>
                                          <p:spTgt spid="39957"/>
                                        </p:tgtEl>
                                        <p:attrNameLst>
                                          <p:attrName>ppt_x</p:attrName>
                                        </p:attrNameLst>
                                      </p:cBhvr>
                                      <p:tavLst>
                                        <p:tav tm="0">
                                          <p:val>
                                            <p:strVal val="ppt_x"/>
                                          </p:val>
                                        </p:tav>
                                        <p:tav tm="100000">
                                          <p:val>
                                            <p:strVal val="1+ppt_w/2"/>
                                          </p:val>
                                        </p:tav>
                                      </p:tavLst>
                                    </p:anim>
                                    <p:anim calcmode="lin" valueType="num">
                                      <p:cBhvr additive="base">
                                        <p:cTn id="7" dur="500"/>
                                        <p:tgtEl>
                                          <p:spTgt spid="39957"/>
                                        </p:tgtEl>
                                        <p:attrNameLst>
                                          <p:attrName>ppt_y</p:attrName>
                                        </p:attrNameLst>
                                      </p:cBhvr>
                                      <p:tavLst>
                                        <p:tav tm="0">
                                          <p:val>
                                            <p:strVal val="ppt_y"/>
                                          </p:val>
                                        </p:tav>
                                        <p:tav tm="100000">
                                          <p:val>
                                            <p:strVal val="ppt_y"/>
                                          </p:val>
                                        </p:tav>
                                      </p:tavLst>
                                    </p:anim>
                                    <p:set>
                                      <p:cBhvr>
                                        <p:cTn id="8" dur="1" fill="hold">
                                          <p:stCondLst>
                                            <p:cond delay="499"/>
                                          </p:stCondLst>
                                        </p:cTn>
                                        <p:tgtEl>
                                          <p:spTgt spid="39957"/>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8" fill="hold" grpId="0" nodeType="clickEffect">
                                  <p:stCondLst>
                                    <p:cond delay="0"/>
                                  </p:stCondLst>
                                  <p:childTnLst>
                                    <p:anim calcmode="lin" valueType="num">
                                      <p:cBhvr additive="base">
                                        <p:cTn id="12" dur="500"/>
                                        <p:tgtEl>
                                          <p:spTgt spid="39958"/>
                                        </p:tgtEl>
                                        <p:attrNameLst>
                                          <p:attrName>ppt_x</p:attrName>
                                        </p:attrNameLst>
                                      </p:cBhvr>
                                      <p:tavLst>
                                        <p:tav tm="0">
                                          <p:val>
                                            <p:strVal val="ppt_x"/>
                                          </p:val>
                                        </p:tav>
                                        <p:tav tm="100000">
                                          <p:val>
                                            <p:strVal val="0-ppt_w/2"/>
                                          </p:val>
                                        </p:tav>
                                      </p:tavLst>
                                    </p:anim>
                                    <p:anim calcmode="lin" valueType="num">
                                      <p:cBhvr additive="base">
                                        <p:cTn id="13" dur="500"/>
                                        <p:tgtEl>
                                          <p:spTgt spid="39958"/>
                                        </p:tgtEl>
                                        <p:attrNameLst>
                                          <p:attrName>ppt_y</p:attrName>
                                        </p:attrNameLst>
                                      </p:cBhvr>
                                      <p:tavLst>
                                        <p:tav tm="0">
                                          <p:val>
                                            <p:strVal val="ppt_y"/>
                                          </p:val>
                                        </p:tav>
                                        <p:tav tm="100000">
                                          <p:val>
                                            <p:strVal val="ppt_y"/>
                                          </p:val>
                                        </p:tav>
                                      </p:tavLst>
                                    </p:anim>
                                    <p:set>
                                      <p:cBhvr>
                                        <p:cTn id="14" dur="1" fill="hold">
                                          <p:stCondLst>
                                            <p:cond delay="499"/>
                                          </p:stCondLst>
                                        </p:cTn>
                                        <p:tgtEl>
                                          <p:spTgt spid="39958"/>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8" fill="hold" grpId="0" nodeType="clickEffect">
                                  <p:stCondLst>
                                    <p:cond delay="0"/>
                                  </p:stCondLst>
                                  <p:childTnLst>
                                    <p:anim calcmode="lin" valueType="num">
                                      <p:cBhvr additive="base">
                                        <p:cTn id="18" dur="500"/>
                                        <p:tgtEl>
                                          <p:spTgt spid="39959"/>
                                        </p:tgtEl>
                                        <p:attrNameLst>
                                          <p:attrName>ppt_x</p:attrName>
                                        </p:attrNameLst>
                                      </p:cBhvr>
                                      <p:tavLst>
                                        <p:tav tm="0">
                                          <p:val>
                                            <p:strVal val="ppt_x"/>
                                          </p:val>
                                        </p:tav>
                                        <p:tav tm="100000">
                                          <p:val>
                                            <p:strVal val="0-ppt_w/2"/>
                                          </p:val>
                                        </p:tav>
                                      </p:tavLst>
                                    </p:anim>
                                    <p:anim calcmode="lin" valueType="num">
                                      <p:cBhvr additive="base">
                                        <p:cTn id="19" dur="500"/>
                                        <p:tgtEl>
                                          <p:spTgt spid="39959"/>
                                        </p:tgtEl>
                                        <p:attrNameLst>
                                          <p:attrName>ppt_y</p:attrName>
                                        </p:attrNameLst>
                                      </p:cBhvr>
                                      <p:tavLst>
                                        <p:tav tm="0">
                                          <p:val>
                                            <p:strVal val="ppt_y"/>
                                          </p:val>
                                        </p:tav>
                                        <p:tav tm="100000">
                                          <p:val>
                                            <p:strVal val="ppt_y"/>
                                          </p:val>
                                        </p:tav>
                                      </p:tavLst>
                                    </p:anim>
                                    <p:set>
                                      <p:cBhvr>
                                        <p:cTn id="20" dur="1" fill="hold">
                                          <p:stCondLst>
                                            <p:cond delay="499"/>
                                          </p:stCondLst>
                                        </p:cTn>
                                        <p:tgtEl>
                                          <p:spTgt spid="399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7" grpId="0" animBg="1"/>
      <p:bldP spid="39958" grpId="0" animBg="1"/>
      <p:bldP spid="3995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7C723F8-28DB-D000-0BD7-4C4784310991}"/>
              </a:ext>
            </a:extLst>
          </p:cNvPr>
          <p:cNvSpPr>
            <a:spLocks noChangeArrowheads="1"/>
          </p:cNvSpPr>
          <p:nvPr/>
        </p:nvSpPr>
        <p:spPr bwMode="auto">
          <a:xfrm>
            <a:off x="-192088" y="-3835400"/>
            <a:ext cx="2605088" cy="304800"/>
          </a:xfrm>
          <a:prstGeom prst="rect">
            <a:avLst/>
          </a:prstGeom>
          <a:noFill/>
          <a:ln>
            <a:noFill/>
          </a:ln>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400" b="1">
                <a:solidFill>
                  <a:prstClr val="black"/>
                </a:solidFill>
                <a:latin typeface="Times New Roman" panose="02020603050405020304" pitchFamily="18" charset="0"/>
                <a:cs typeface="Times New Roman" panose="02020603050405020304" pitchFamily="18" charset="0"/>
              </a:rPr>
              <a:t>Cá biển có thể thay đổi giới tính</a:t>
            </a:r>
            <a:endParaRPr lang="en-US" altLang="en-US" sz="1800">
              <a:solidFill>
                <a:prstClr val="black"/>
              </a:solidFill>
              <a:cs typeface="+mn-cs"/>
            </a:endParaRPr>
          </a:p>
        </p:txBody>
      </p:sp>
      <p:graphicFrame>
        <p:nvGraphicFramePr>
          <p:cNvPr id="38915" name="Group 3">
            <a:extLst>
              <a:ext uri="{FF2B5EF4-FFF2-40B4-BE49-F238E27FC236}">
                <a16:creationId xmlns:a16="http://schemas.microsoft.com/office/drawing/2014/main" id="{7643AB9A-D289-9180-C112-EC2922FC8DA5}"/>
              </a:ext>
            </a:extLst>
          </p:cNvPr>
          <p:cNvGraphicFramePr>
            <a:graphicFrameLocks noGrp="1"/>
          </p:cNvGraphicFramePr>
          <p:nvPr/>
        </p:nvGraphicFramePr>
        <p:xfrm>
          <a:off x="-1716088" y="-3530600"/>
          <a:ext cx="207964" cy="12692292"/>
        </p:xfrm>
        <a:graphic>
          <a:graphicData uri="http://schemas.openxmlformats.org/drawingml/2006/table">
            <a:tbl>
              <a:tblPr/>
              <a:tblGrid>
                <a:gridCol w="207964">
                  <a:extLst>
                    <a:ext uri="{9D8B030D-6E8A-4147-A177-3AD203B41FA5}">
                      <a16:colId xmlns:a16="http://schemas.microsoft.com/office/drawing/2014/main" val="20000"/>
                    </a:ext>
                  </a:extLst>
                </a:gridCol>
              </a:tblGrid>
              <a:tr h="1045739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Arial" charset="0"/>
                        </a:rPr>
                        <a:t>  </a:t>
                      </a:r>
                      <a:r>
                        <a:rPr kumimoji="0" lang="en-US" sz="9100" b="0" i="0" u="none" strike="noStrike" cap="none" normalizeH="0" baseline="0">
                          <a:ln>
                            <a:noFill/>
                          </a:ln>
                          <a:solidFill>
                            <a:schemeClr val="tx1"/>
                          </a:solidFill>
                          <a:effectLst/>
                          <a:latin typeface="Arial" charset="0"/>
                        </a:rPr>
                        <a:t> </a:t>
                      </a:r>
                      <a:r>
                        <a:rPr kumimoji="0" lang="en-US" sz="1900" b="0" i="0" u="none" strike="noStrike" cap="none" normalizeH="0" baseline="0">
                          <a:ln>
                            <a:noFill/>
                          </a:ln>
                          <a:solidFill>
                            <a:schemeClr val="tx1"/>
                          </a:solidFill>
                          <a:effectLst/>
                          <a:latin typeface="Arial" charset="0"/>
                        </a:rPr>
                        <a:t>                             </a:t>
                      </a:r>
                    </a:p>
                  </a:txBody>
                  <a:tcPr marL="91282" marR="91282" marT="47211" marB="47211"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2346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cs typeface="Arial" charset="0"/>
                        </a:rPr>
                        <a:t>Ảnh: </a:t>
                      </a:r>
                      <a:r>
                        <a:rPr kumimoji="0" lang="en-US" sz="800" b="0" i="1" u="none" strike="noStrike" cap="none" normalizeH="0" baseline="0">
                          <a:ln>
                            <a:noFill/>
                          </a:ln>
                          <a:solidFill>
                            <a:srgbClr val="000000"/>
                          </a:solidFill>
                          <a:effectLst/>
                          <a:latin typeface="Arial" charset="0"/>
                          <a:cs typeface="Arial" charset="0"/>
                        </a:rPr>
                        <a:t>gofishdirect</a:t>
                      </a:r>
                      <a:r>
                        <a:rPr kumimoji="0" lang="en-US" sz="800" b="0" i="0" u="none" strike="noStrike" cap="none" normalizeH="0" baseline="0">
                          <a:ln>
                            <a:noFill/>
                          </a:ln>
                          <a:solidFill>
                            <a:srgbClr val="000000"/>
                          </a:solidFill>
                          <a:effectLst/>
                          <a:latin typeface="Arial" charset="0"/>
                          <a:cs typeface="Arial" charset="0"/>
                        </a:rPr>
                        <a:t>.</a:t>
                      </a:r>
                      <a:endParaRPr kumimoji="0" lang="en-US" sz="1900" b="0" i="0" u="none" strike="noStrike" cap="none" normalizeH="0" baseline="0">
                        <a:ln>
                          <a:noFill/>
                        </a:ln>
                        <a:solidFill>
                          <a:schemeClr val="tx1"/>
                        </a:solidFill>
                        <a:effectLst/>
                        <a:latin typeface="Arial" charset="0"/>
                      </a:endParaRPr>
                    </a:p>
                  </a:txBody>
                  <a:tcPr marL="91282" marR="91282" marT="47211" marB="47211"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79878" name="Picture 10" descr="fish">
            <a:extLst>
              <a:ext uri="{FF2B5EF4-FFF2-40B4-BE49-F238E27FC236}">
                <a16:creationId xmlns:a16="http://schemas.microsoft.com/office/drawing/2014/main" id="{90BDC1AC-95C4-9723-78CA-910DDBE20F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2935288"/>
            <a:ext cx="1905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11">
            <a:extLst>
              <a:ext uri="{FF2B5EF4-FFF2-40B4-BE49-F238E27FC236}">
                <a16:creationId xmlns:a16="http://schemas.microsoft.com/office/drawing/2014/main" id="{22C08638-9D06-C973-6575-7022C76D1C40}"/>
              </a:ext>
            </a:extLst>
          </p:cNvPr>
          <p:cNvSpPr>
            <a:spLocks noGrp="1" noChangeArrowheads="1"/>
          </p:cNvSpPr>
          <p:nvPr>
            <p:ph type="title" idx="4294967295"/>
          </p:nvPr>
        </p:nvSpPr>
        <p:spPr>
          <a:xfrm>
            <a:off x="1981201" y="100014"/>
            <a:ext cx="7872413" cy="357187"/>
          </a:xfrm>
        </p:spPr>
        <p:txBody>
          <a:bodyPr>
            <a:normAutofit fontScale="90000"/>
          </a:bodyPr>
          <a:lstStyle/>
          <a:p>
            <a:pPr marL="320040" indent="-320040" algn="l" eaLnBrk="1" fontAlgn="auto" hangingPunct="1">
              <a:spcAft>
                <a:spcPts val="0"/>
              </a:spcAft>
              <a:buClr>
                <a:schemeClr val="accent6">
                  <a:lumMod val="75000"/>
                </a:schemeClr>
              </a:buClr>
              <a:defRPr/>
            </a:pPr>
            <a:r>
              <a:rPr lang="en-US" sz="2400" dirty="0" err="1">
                <a:latin typeface="VNI-Helve-Condense" pitchFamily="2" charset="0"/>
              </a:rPr>
              <a:t>Em</a:t>
            </a:r>
            <a:r>
              <a:rPr lang="en-US" sz="2400" dirty="0">
                <a:latin typeface="VNI-Helve-Condense" pitchFamily="2" charset="0"/>
              </a:rPr>
              <a:t> </a:t>
            </a:r>
            <a:r>
              <a:rPr lang="en-US" sz="2400" dirty="0" err="1">
                <a:latin typeface="VNI-Helve-Condense" pitchFamily="2" charset="0"/>
              </a:rPr>
              <a:t>coù</a:t>
            </a:r>
            <a:r>
              <a:rPr lang="en-US" sz="2400" dirty="0">
                <a:latin typeface="VNI-Helve-Condense" pitchFamily="2" charset="0"/>
              </a:rPr>
              <a:t> </a:t>
            </a:r>
            <a:r>
              <a:rPr lang="en-US" sz="2400" dirty="0" err="1">
                <a:latin typeface="VNI-Helve-Condense" pitchFamily="2" charset="0"/>
              </a:rPr>
              <a:t>bieát</a:t>
            </a:r>
            <a:r>
              <a:rPr lang="en-US" sz="2400" dirty="0">
                <a:latin typeface="VNI-Helve-Condense" pitchFamily="2" charset="0"/>
              </a:rPr>
              <a:t> – </a:t>
            </a:r>
            <a:r>
              <a:rPr lang="en-US" sz="2400" dirty="0" err="1">
                <a:solidFill>
                  <a:srgbClr val="FF3300"/>
                </a:solidFill>
                <a:latin typeface="VNI-Helve-Condense" pitchFamily="2" charset="0"/>
              </a:rPr>
              <a:t>CAÙ</a:t>
            </a:r>
            <a:r>
              <a:rPr lang="en-US" sz="2400" dirty="0">
                <a:solidFill>
                  <a:srgbClr val="FF3300"/>
                </a:solidFill>
                <a:latin typeface="VNI-Helve-Condense" pitchFamily="2" charset="0"/>
              </a:rPr>
              <a:t> </a:t>
            </a:r>
            <a:r>
              <a:rPr lang="en-US" sz="2400" dirty="0" err="1">
                <a:solidFill>
                  <a:srgbClr val="FF3300"/>
                </a:solidFill>
                <a:latin typeface="VNI-Helve-Condense" pitchFamily="2" charset="0"/>
              </a:rPr>
              <a:t>BIEÅN</a:t>
            </a:r>
            <a:r>
              <a:rPr lang="en-US" sz="2400" dirty="0">
                <a:solidFill>
                  <a:srgbClr val="FF3300"/>
                </a:solidFill>
                <a:latin typeface="VNI-Helve-Condense" pitchFamily="2" charset="0"/>
              </a:rPr>
              <a:t> </a:t>
            </a:r>
            <a:r>
              <a:rPr lang="en-US" sz="2400" dirty="0" err="1">
                <a:solidFill>
                  <a:srgbClr val="FF3300"/>
                </a:solidFill>
                <a:latin typeface="VNI-Helve-Condense" pitchFamily="2" charset="0"/>
              </a:rPr>
              <a:t>COÙ</a:t>
            </a:r>
            <a:r>
              <a:rPr lang="en-US" sz="2400" dirty="0">
                <a:solidFill>
                  <a:srgbClr val="FF3300"/>
                </a:solidFill>
                <a:latin typeface="VNI-Helve-Condense" pitchFamily="2" charset="0"/>
              </a:rPr>
              <a:t> </a:t>
            </a:r>
            <a:r>
              <a:rPr lang="en-US" sz="2400" dirty="0" err="1">
                <a:solidFill>
                  <a:srgbClr val="FF3300"/>
                </a:solidFill>
                <a:latin typeface="VNI-Helve-Condense" pitchFamily="2" charset="0"/>
              </a:rPr>
              <a:t>THEÅ</a:t>
            </a:r>
            <a:r>
              <a:rPr lang="en-US" sz="2400" dirty="0">
                <a:solidFill>
                  <a:srgbClr val="FF3300"/>
                </a:solidFill>
                <a:latin typeface="VNI-Helve-Condense" pitchFamily="2" charset="0"/>
              </a:rPr>
              <a:t> </a:t>
            </a:r>
            <a:r>
              <a:rPr lang="en-US" sz="2400" dirty="0" err="1">
                <a:solidFill>
                  <a:srgbClr val="FF3300"/>
                </a:solidFill>
                <a:latin typeface="VNI-Helve-Condense" pitchFamily="2" charset="0"/>
              </a:rPr>
              <a:t>THAY</a:t>
            </a:r>
            <a:r>
              <a:rPr lang="en-US" sz="2400" dirty="0">
                <a:solidFill>
                  <a:srgbClr val="FF3300"/>
                </a:solidFill>
                <a:latin typeface="VNI-Helve-Condense" pitchFamily="2" charset="0"/>
              </a:rPr>
              <a:t> </a:t>
            </a:r>
            <a:r>
              <a:rPr lang="en-US" sz="2400" dirty="0" err="1">
                <a:solidFill>
                  <a:srgbClr val="FF3300"/>
                </a:solidFill>
                <a:latin typeface="VNI-Helve-Condense" pitchFamily="2" charset="0"/>
              </a:rPr>
              <a:t>ÑOÅI</a:t>
            </a:r>
            <a:r>
              <a:rPr lang="en-US" sz="2400" dirty="0">
                <a:solidFill>
                  <a:srgbClr val="FF3300"/>
                </a:solidFill>
                <a:latin typeface="VNI-Helve-Condense" pitchFamily="2" charset="0"/>
              </a:rPr>
              <a:t> </a:t>
            </a:r>
            <a:r>
              <a:rPr lang="en-US" sz="2400" dirty="0" err="1">
                <a:solidFill>
                  <a:srgbClr val="FF3300"/>
                </a:solidFill>
                <a:latin typeface="VNI-Helve-Condense" pitchFamily="2" charset="0"/>
              </a:rPr>
              <a:t>GIÔÙI</a:t>
            </a:r>
            <a:r>
              <a:rPr lang="en-US" sz="2400" dirty="0">
                <a:solidFill>
                  <a:srgbClr val="FF3300"/>
                </a:solidFill>
                <a:latin typeface="VNI-Helve-Condense" pitchFamily="2" charset="0"/>
              </a:rPr>
              <a:t> </a:t>
            </a:r>
            <a:r>
              <a:rPr lang="en-US" sz="2400" dirty="0" err="1">
                <a:solidFill>
                  <a:srgbClr val="FF3300"/>
                </a:solidFill>
                <a:latin typeface="VNI-Helve-Condense" pitchFamily="2" charset="0"/>
              </a:rPr>
              <a:t>TÍNH</a:t>
            </a:r>
            <a:endParaRPr lang="en-US" sz="2400" dirty="0">
              <a:solidFill>
                <a:srgbClr val="FF3300"/>
              </a:solidFill>
              <a:latin typeface="VNI-Helve-Condense" pitchFamily="2" charset="0"/>
            </a:endParaRPr>
          </a:p>
        </p:txBody>
      </p:sp>
      <p:sp>
        <p:nvSpPr>
          <p:cNvPr id="26632" name="Rectangle 12">
            <a:extLst>
              <a:ext uri="{FF2B5EF4-FFF2-40B4-BE49-F238E27FC236}">
                <a16:creationId xmlns:a16="http://schemas.microsoft.com/office/drawing/2014/main" id="{3D7805B5-9726-A363-9C70-0101BF5B3485}"/>
              </a:ext>
            </a:extLst>
          </p:cNvPr>
          <p:cNvSpPr>
            <a:spLocks noGrp="1" noChangeArrowheads="1"/>
          </p:cNvSpPr>
          <p:nvPr>
            <p:ph sz="quarter" idx="4294967295"/>
          </p:nvPr>
        </p:nvSpPr>
        <p:spPr>
          <a:xfrm>
            <a:off x="1803400" y="887413"/>
            <a:ext cx="8864600" cy="6400800"/>
          </a:xfrm>
        </p:spPr>
        <p:txBody>
          <a:bodyPr rtlCol="0">
            <a:normAutofit fontScale="92500" lnSpcReduction="20000"/>
          </a:bodyPr>
          <a:lstStyle/>
          <a:p>
            <a:pPr indent="-182880" eaLnBrk="1" fontAlgn="auto" hangingPunct="1">
              <a:lnSpc>
                <a:spcPct val="80000"/>
              </a:lnSpc>
              <a:buClr>
                <a:schemeClr val="accent6">
                  <a:lumMod val="75000"/>
                </a:schemeClr>
              </a:buClr>
              <a:buFont typeface="Georgia" panose="02040502050405020303" pitchFamily="18" charset="0"/>
              <a:buNone/>
              <a:defRPr/>
            </a:pPr>
            <a:endParaRPr lang="en-US" sz="1800" dirty="0">
              <a:solidFill>
                <a:srgbClr val="FF3300"/>
              </a:solidFill>
            </a:endParaRPr>
          </a:p>
          <a:p>
            <a:pPr indent="-182880" eaLnBrk="1" fontAlgn="auto" hangingPunct="1">
              <a:lnSpc>
                <a:spcPct val="80000"/>
              </a:lnSpc>
              <a:buClr>
                <a:schemeClr val="accent6">
                  <a:lumMod val="75000"/>
                </a:schemeClr>
              </a:buClr>
              <a:buFont typeface="Georgia" panose="02040502050405020303" pitchFamily="18" charset="0"/>
              <a:buNone/>
              <a:defRPr/>
            </a:pPr>
            <a:r>
              <a:rPr lang="en-US" sz="1800" b="1" dirty="0" err="1">
                <a:solidFill>
                  <a:schemeClr val="tx1"/>
                </a:solidFill>
              </a:rPr>
              <a:t>Những</a:t>
            </a:r>
            <a:r>
              <a:rPr lang="en-US" sz="1800" b="1" dirty="0">
                <a:solidFill>
                  <a:schemeClr val="tx1"/>
                </a:solidFill>
              </a:rPr>
              <a:t> con </a:t>
            </a:r>
            <a:r>
              <a:rPr lang="en-US" sz="1800" b="1" dirty="0" err="1">
                <a:solidFill>
                  <a:schemeClr val="tx1"/>
                </a:solidFill>
              </a:rPr>
              <a:t>cá</a:t>
            </a:r>
            <a:r>
              <a:rPr lang="en-US" sz="1800" b="1" dirty="0">
                <a:solidFill>
                  <a:schemeClr val="tx1"/>
                </a:solidFill>
              </a:rPr>
              <a:t> </a:t>
            </a:r>
            <a:r>
              <a:rPr lang="en-US" sz="1800" b="1" dirty="0" err="1">
                <a:solidFill>
                  <a:schemeClr val="tx1"/>
                </a:solidFill>
              </a:rPr>
              <a:t>biển</a:t>
            </a:r>
            <a:r>
              <a:rPr lang="en-US" sz="1800" b="1" dirty="0">
                <a:solidFill>
                  <a:schemeClr val="tx1"/>
                </a:solidFill>
              </a:rPr>
              <a:t> </a:t>
            </a:r>
            <a:r>
              <a:rPr lang="en-US" sz="1800" b="1" dirty="0" err="1">
                <a:solidFill>
                  <a:schemeClr val="tx1"/>
                </a:solidFill>
              </a:rPr>
              <a:t>đầu</a:t>
            </a:r>
            <a:r>
              <a:rPr lang="en-US" sz="1800" b="1" dirty="0">
                <a:solidFill>
                  <a:schemeClr val="tx1"/>
                </a:solidFill>
              </a:rPr>
              <a:t> </a:t>
            </a:r>
            <a:r>
              <a:rPr lang="en-US" sz="1800" b="1" dirty="0" err="1">
                <a:solidFill>
                  <a:schemeClr val="tx1"/>
                </a:solidFill>
              </a:rPr>
              <a:t>xanh</a:t>
            </a:r>
            <a:r>
              <a:rPr lang="en-US" sz="1800" b="1" dirty="0">
                <a:solidFill>
                  <a:schemeClr val="tx1"/>
                </a:solidFill>
              </a:rPr>
              <a:t> </a:t>
            </a:r>
            <a:r>
              <a:rPr lang="en-US" sz="1800" b="1" dirty="0" err="1">
                <a:solidFill>
                  <a:schemeClr val="tx1"/>
                </a:solidFill>
              </a:rPr>
              <a:t>nhỏ</a:t>
            </a:r>
            <a:r>
              <a:rPr lang="en-US" sz="1800" b="1" dirty="0">
                <a:solidFill>
                  <a:schemeClr val="tx1"/>
                </a:solidFill>
              </a:rPr>
              <a:t> </a:t>
            </a:r>
            <a:r>
              <a:rPr lang="en-US" sz="1800" b="1" dirty="0" err="1">
                <a:solidFill>
                  <a:schemeClr val="tx1"/>
                </a:solidFill>
              </a:rPr>
              <a:t>tuổi</a:t>
            </a:r>
            <a:r>
              <a:rPr lang="en-US" sz="1800" b="1" dirty="0">
                <a:solidFill>
                  <a:schemeClr val="tx1"/>
                </a:solidFill>
              </a:rPr>
              <a:t> </a:t>
            </a:r>
            <a:r>
              <a:rPr lang="en-US" sz="1800" b="1" dirty="0" err="1">
                <a:solidFill>
                  <a:schemeClr val="tx1"/>
                </a:solidFill>
              </a:rPr>
              <a:t>sống</a:t>
            </a:r>
            <a:r>
              <a:rPr lang="en-US" sz="1800" b="1" dirty="0">
                <a:solidFill>
                  <a:schemeClr val="tx1"/>
                </a:solidFill>
              </a:rPr>
              <a:t> </a:t>
            </a:r>
            <a:r>
              <a:rPr lang="en-US" sz="1800" b="1" dirty="0" err="1">
                <a:solidFill>
                  <a:schemeClr val="tx1"/>
                </a:solidFill>
              </a:rPr>
              <a:t>trong</a:t>
            </a:r>
            <a:r>
              <a:rPr lang="en-US" sz="1800" b="1" dirty="0">
                <a:solidFill>
                  <a:schemeClr val="tx1"/>
                </a:solidFill>
              </a:rPr>
              <a:t> </a:t>
            </a:r>
            <a:r>
              <a:rPr lang="en-US" sz="1800" b="1" dirty="0" err="1">
                <a:solidFill>
                  <a:schemeClr val="tx1"/>
                </a:solidFill>
              </a:rPr>
              <a:t>các</a:t>
            </a:r>
            <a:r>
              <a:rPr lang="en-US" sz="1800" b="1" dirty="0">
                <a:solidFill>
                  <a:schemeClr val="tx1"/>
                </a:solidFill>
              </a:rPr>
              <a:t> </a:t>
            </a:r>
            <a:r>
              <a:rPr lang="en-US" sz="1800" b="1" dirty="0" err="1">
                <a:solidFill>
                  <a:schemeClr val="tx1"/>
                </a:solidFill>
              </a:rPr>
              <a:t>rặng</a:t>
            </a:r>
            <a:r>
              <a:rPr lang="en-US" sz="1800" b="1" dirty="0">
                <a:solidFill>
                  <a:schemeClr val="tx1"/>
                </a:solidFill>
              </a:rPr>
              <a:t> san </a:t>
            </a:r>
            <a:r>
              <a:rPr lang="en-US" sz="1800" b="1" dirty="0" err="1">
                <a:solidFill>
                  <a:schemeClr val="tx1"/>
                </a:solidFill>
              </a:rPr>
              <a:t>hô</a:t>
            </a:r>
            <a:r>
              <a:rPr lang="en-US" sz="1800" b="1" dirty="0">
                <a:solidFill>
                  <a:schemeClr val="tx1"/>
                </a:solidFill>
              </a:rPr>
              <a:t> </a:t>
            </a:r>
            <a:r>
              <a:rPr lang="en-US" sz="1800" b="1" dirty="0" err="1">
                <a:solidFill>
                  <a:schemeClr val="tx1"/>
                </a:solidFill>
              </a:rPr>
              <a:t>có</a:t>
            </a:r>
            <a:r>
              <a:rPr lang="en-US" sz="1800" b="1" dirty="0">
                <a:solidFill>
                  <a:schemeClr val="tx1"/>
                </a:solidFill>
              </a:rPr>
              <a:t> </a:t>
            </a:r>
            <a:r>
              <a:rPr lang="en-US" sz="1800" b="1" dirty="0" err="1">
                <a:solidFill>
                  <a:schemeClr val="tx1"/>
                </a:solidFill>
              </a:rPr>
              <a:t>thể</a:t>
            </a:r>
            <a:r>
              <a:rPr lang="en-US" sz="1800" b="1" dirty="0">
                <a:solidFill>
                  <a:schemeClr val="tx1"/>
                </a:solidFill>
              </a:rPr>
              <a:t> </a:t>
            </a:r>
            <a:r>
              <a:rPr lang="en-US" sz="1800" b="1" dirty="0" err="1">
                <a:solidFill>
                  <a:schemeClr val="tx1"/>
                </a:solidFill>
              </a:rPr>
              <a:t>thay</a:t>
            </a:r>
            <a:r>
              <a:rPr lang="en-US" sz="1800" b="1" dirty="0">
                <a:solidFill>
                  <a:schemeClr val="tx1"/>
                </a:solidFill>
              </a:rPr>
              <a:t> </a:t>
            </a:r>
            <a:r>
              <a:rPr lang="en-US" sz="1800" b="1" dirty="0" err="1">
                <a:solidFill>
                  <a:schemeClr val="tx1"/>
                </a:solidFill>
              </a:rPr>
              <a:t>đổi</a:t>
            </a:r>
            <a:r>
              <a:rPr lang="en-US" sz="1800" b="1" dirty="0">
                <a:solidFill>
                  <a:schemeClr val="tx1"/>
                </a:solidFill>
              </a:rPr>
              <a:t> </a:t>
            </a:r>
            <a:r>
              <a:rPr lang="en-US" sz="1800" b="1" dirty="0" err="1">
                <a:solidFill>
                  <a:schemeClr val="tx1"/>
                </a:solidFill>
              </a:rPr>
              <a:t>giới</a:t>
            </a:r>
            <a:r>
              <a:rPr lang="en-US" sz="1800" b="1" dirty="0">
                <a:solidFill>
                  <a:schemeClr val="tx1"/>
                </a:solidFill>
              </a:rPr>
              <a:t> </a:t>
            </a:r>
            <a:r>
              <a:rPr lang="en-US" sz="1800" b="1" dirty="0" err="1">
                <a:solidFill>
                  <a:schemeClr val="tx1"/>
                </a:solidFill>
              </a:rPr>
              <a:t>tính</a:t>
            </a:r>
            <a:r>
              <a:rPr lang="en-US" sz="1800" b="1" dirty="0">
                <a:solidFill>
                  <a:schemeClr val="tx1"/>
                </a:solidFill>
              </a:rPr>
              <a:t> </a:t>
            </a:r>
            <a:r>
              <a:rPr lang="en-US" sz="1800" b="1" dirty="0" err="1">
                <a:solidFill>
                  <a:schemeClr val="tx1"/>
                </a:solidFill>
              </a:rPr>
              <a:t>tuỳ</a:t>
            </a:r>
            <a:r>
              <a:rPr lang="en-US" sz="1800" b="1" dirty="0">
                <a:solidFill>
                  <a:schemeClr val="tx1"/>
                </a:solidFill>
              </a:rPr>
              <a:t> </a:t>
            </a:r>
            <a:r>
              <a:rPr lang="en-US" sz="1800" b="1" dirty="0" err="1">
                <a:solidFill>
                  <a:schemeClr val="tx1"/>
                </a:solidFill>
              </a:rPr>
              <a:t>theo</a:t>
            </a:r>
            <a:r>
              <a:rPr lang="en-US" sz="1800" b="1" dirty="0">
                <a:solidFill>
                  <a:schemeClr val="tx1"/>
                </a:solidFill>
              </a:rPr>
              <a:t> </a:t>
            </a:r>
            <a:r>
              <a:rPr lang="en-US" sz="1800" b="1" dirty="0" err="1">
                <a:solidFill>
                  <a:schemeClr val="tx1"/>
                </a:solidFill>
              </a:rPr>
              <a:t>bầy</a:t>
            </a:r>
            <a:r>
              <a:rPr lang="en-US" sz="1800" b="1" dirty="0">
                <a:solidFill>
                  <a:schemeClr val="tx1"/>
                </a:solidFill>
              </a:rPr>
              <a:t> </a:t>
            </a:r>
            <a:r>
              <a:rPr lang="en-US" sz="1800" b="1" dirty="0" err="1">
                <a:solidFill>
                  <a:schemeClr val="tx1"/>
                </a:solidFill>
              </a:rPr>
              <a:t>đàn</a:t>
            </a:r>
            <a:r>
              <a:rPr lang="en-US" sz="1800" b="1" dirty="0">
                <a:solidFill>
                  <a:schemeClr val="tx1"/>
                </a:solidFill>
              </a:rPr>
              <a:t> </a:t>
            </a:r>
            <a:r>
              <a:rPr lang="en-US" sz="1800" b="1" dirty="0" err="1">
                <a:solidFill>
                  <a:schemeClr val="tx1"/>
                </a:solidFill>
              </a:rPr>
              <a:t>mà</a:t>
            </a:r>
            <a:r>
              <a:rPr lang="en-US" sz="1800" b="1" dirty="0">
                <a:solidFill>
                  <a:schemeClr val="tx1"/>
                </a:solidFill>
              </a:rPr>
              <a:t> </a:t>
            </a:r>
            <a:r>
              <a:rPr lang="en-US" sz="1800" b="1" dirty="0" err="1">
                <a:solidFill>
                  <a:schemeClr val="tx1"/>
                </a:solidFill>
              </a:rPr>
              <a:t>chúng</a:t>
            </a:r>
            <a:r>
              <a:rPr lang="en-US" sz="1800" b="1" dirty="0">
                <a:solidFill>
                  <a:schemeClr val="tx1"/>
                </a:solidFill>
              </a:rPr>
              <a:t> </a:t>
            </a:r>
            <a:r>
              <a:rPr lang="en-US" sz="1800" b="1" dirty="0" err="1">
                <a:solidFill>
                  <a:schemeClr val="tx1"/>
                </a:solidFill>
              </a:rPr>
              <a:t>chung</a:t>
            </a:r>
            <a:r>
              <a:rPr lang="en-US" sz="1800" b="1" dirty="0">
                <a:solidFill>
                  <a:schemeClr val="tx1"/>
                </a:solidFill>
              </a:rPr>
              <a:t> </a:t>
            </a:r>
            <a:r>
              <a:rPr lang="en-US" sz="1800" b="1" dirty="0" err="1">
                <a:solidFill>
                  <a:schemeClr val="tx1"/>
                </a:solidFill>
              </a:rPr>
              <a:t>sống</a:t>
            </a:r>
            <a:r>
              <a:rPr lang="en-US" sz="1800" b="1" dirty="0">
                <a:solidFill>
                  <a:schemeClr val="tx1"/>
                </a:solidFill>
              </a:rPr>
              <a:t>.</a:t>
            </a:r>
            <a:endParaRPr lang="en-US" sz="1800" dirty="0">
              <a:solidFill>
                <a:schemeClr val="tx1"/>
              </a:solidFill>
            </a:endParaRPr>
          </a:p>
          <a:p>
            <a:pPr indent="-182880" algn="just" eaLnBrk="1" fontAlgn="auto" hangingPunct="1">
              <a:lnSpc>
                <a:spcPct val="80000"/>
              </a:lnSpc>
              <a:buClr>
                <a:schemeClr val="accent6">
                  <a:lumMod val="75000"/>
                </a:schemeClr>
              </a:buClr>
              <a:buFont typeface="Georgia" panose="02040502050405020303" pitchFamily="18" charset="0"/>
              <a:buNone/>
              <a:defRPr/>
            </a:pPr>
            <a:r>
              <a:rPr lang="en-US" sz="1800" i="1" dirty="0">
                <a:solidFill>
                  <a:schemeClr val="tx1">
                    <a:lumMod val="75000"/>
                    <a:lumOff val="25000"/>
                  </a:schemeClr>
                </a:solidFill>
              </a:rPr>
              <a:t>"</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Rõ</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ràng</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ảnh</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hưởng</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xã</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hội</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quan</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trọng</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với</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cá</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biển</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p>
          <a:p>
            <a:pPr indent="-182880" algn="just" eaLnBrk="1" fontAlgn="auto" hangingPunct="1">
              <a:lnSpc>
                <a:spcPct val="80000"/>
              </a:lnSpc>
              <a:buClr>
                <a:schemeClr val="accent6">
                  <a:lumMod val="75000"/>
                </a:schemeClr>
              </a:buClr>
              <a:buFont typeface="Georgia" panose="02040502050405020303" pitchFamily="18" charset="0"/>
              <a:buNone/>
              <a:defRPr/>
            </a:pP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đầu</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xanh</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khi</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chúng</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quyết</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định</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trở</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thành</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đực</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hay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cái</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p>
          <a:p>
            <a:pPr indent="-182880" algn="just" eaLnBrk="1" fontAlgn="auto" hangingPunct="1">
              <a:lnSpc>
                <a:spcPct val="80000"/>
              </a:lnSpc>
              <a:buClr>
                <a:schemeClr val="accent6">
                  <a:lumMod val="75000"/>
                </a:schemeClr>
              </a:buClr>
              <a:buFont typeface="Georgia" panose="02040502050405020303" pitchFamily="18" charset="0"/>
              <a:buNone/>
              <a:defRPr/>
            </a:pP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từ</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khi</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còn</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nhỏ</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Philip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Munday</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tại</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Trung</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tâm</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nghiên</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p>
          <a:p>
            <a:pPr indent="-182880" algn="just" eaLnBrk="1" fontAlgn="auto" hangingPunct="1">
              <a:lnSpc>
                <a:spcPct val="80000"/>
              </a:lnSpc>
              <a:buClr>
                <a:schemeClr val="accent6">
                  <a:lumMod val="75000"/>
                </a:schemeClr>
              </a:buClr>
              <a:buFont typeface="Georgia" panose="02040502050405020303" pitchFamily="18" charset="0"/>
              <a:buNone/>
              <a:defRPr/>
            </a:pP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cứu</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rặng</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san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hô</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tại</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Đại</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học</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James Cook ở Australia, </a:t>
            </a:r>
          </a:p>
          <a:p>
            <a:pPr indent="-182880" algn="just" eaLnBrk="1" fontAlgn="auto" hangingPunct="1">
              <a:lnSpc>
                <a:spcPct val="80000"/>
              </a:lnSpc>
              <a:buClr>
                <a:schemeClr val="accent6">
                  <a:lumMod val="75000"/>
                </a:schemeClr>
              </a:buClr>
              <a:buFont typeface="Georgia" panose="02040502050405020303" pitchFamily="18" charset="0"/>
              <a:buNone/>
              <a:defRPr/>
            </a:pP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cho</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biết</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a:t>
            </a:r>
          </a:p>
          <a:p>
            <a:pPr indent="-182880" algn="just" eaLnBrk="1" fontAlgn="auto" hangingPunct="1">
              <a:lnSpc>
                <a:spcPct val="80000"/>
              </a:lnSpc>
              <a:buClr>
                <a:schemeClr val="accent6">
                  <a:lumMod val="75000"/>
                </a:schemeClr>
              </a:buClr>
              <a:defRPr/>
            </a:pP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Loài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cá</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đã</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phát</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triển</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một</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cấu</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trúc</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giới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tính</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linh</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hoạt</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để</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gia</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tăng</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cơ</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hội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sinh</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sản</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của</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chúng</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Ban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đầu</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chúng</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chỉ</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là</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những</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ấu</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trùng</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không</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giới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tính</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xác</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định</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khi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phát</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triển</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chúng</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sẽ</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trở</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thành</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con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đực</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hay con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cái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a:t>
            </a:r>
          </a:p>
          <a:p>
            <a:pPr indent="-182880" algn="just" eaLnBrk="1" fontAlgn="auto" hangingPunct="1">
              <a:lnSpc>
                <a:spcPct val="80000"/>
              </a:lnSpc>
              <a:buClr>
                <a:schemeClr val="accent6">
                  <a:lumMod val="75000"/>
                </a:schemeClr>
              </a:buClr>
              <a:defRPr/>
            </a:pPr>
            <a:endParaRPr 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a:p>
            <a:pPr indent="-182880" algn="just" eaLnBrk="1" fontAlgn="auto" hangingPunct="1">
              <a:lnSpc>
                <a:spcPct val="80000"/>
              </a:lnSpc>
              <a:buClr>
                <a:schemeClr val="accent6">
                  <a:lumMod val="75000"/>
                </a:schemeClr>
              </a:buClr>
              <a:defRPr/>
            </a:pP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Những</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con non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sẽ</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dễ</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chuyển</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thành</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cái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hơn</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khi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chỉ</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một</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ít</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con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khác</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trong</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khu</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vực</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bởi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chúng</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sẽ</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cơ</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hội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giao</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phối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nhiều</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hơn</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Còn</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nếu</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nhiều</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con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cá</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cái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trong</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cộng</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đồng</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chúng</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sẽ</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chuyển</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sang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thành</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đực</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a:t>
            </a:r>
          </a:p>
          <a:p>
            <a:pPr indent="-182880" algn="just" eaLnBrk="1" fontAlgn="auto" hangingPunct="1">
              <a:lnSpc>
                <a:spcPct val="80000"/>
              </a:lnSpc>
              <a:buClr>
                <a:schemeClr val="accent6">
                  <a:lumMod val="75000"/>
                </a:schemeClr>
              </a:buClr>
              <a:defRPr/>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Điều</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này</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cho</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thấy</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giới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tính</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không</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hề</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được</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xác</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định</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trước</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như</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ở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động</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vật</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vú</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và</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chim</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Munday</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giải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thích</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a:t>
            </a:r>
          </a:p>
          <a:p>
            <a:pPr indent="-182880" algn="just" eaLnBrk="1" fontAlgn="auto" hangingPunct="1">
              <a:lnSpc>
                <a:spcPct val="80000"/>
              </a:lnSpc>
              <a:buClr>
                <a:schemeClr val="accent6">
                  <a:lumMod val="75000"/>
                </a:schemeClr>
              </a:buClr>
              <a:defRPr/>
            </a:pPr>
            <a:endParaRPr 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a:p>
            <a:pPr indent="-182880" algn="just" eaLnBrk="1" fontAlgn="auto" hangingPunct="1">
              <a:lnSpc>
                <a:spcPct val="80000"/>
              </a:lnSpc>
              <a:buClr>
                <a:schemeClr val="accent6">
                  <a:lumMod val="75000"/>
                </a:schemeClr>
              </a:buClr>
              <a:defRPr/>
            </a:pP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Ngoài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ra</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một</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số</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con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cá</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thể</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chuyển</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đổi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giới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tính</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cho</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dù</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đã</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lớn</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phụ</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thuộc</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vào</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môi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trường</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sinh</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sản</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a:t>
            </a:r>
          </a:p>
          <a:p>
            <a:pPr indent="-182880" algn="just" eaLnBrk="1" fontAlgn="auto" hangingPunct="1">
              <a:lnSpc>
                <a:spcPct val="80000"/>
              </a:lnSpc>
              <a:buClr>
                <a:schemeClr val="accent6">
                  <a:lumMod val="75000"/>
                </a:schemeClr>
              </a:buClr>
              <a:defRPr/>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Khi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cá</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chuyển</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từ</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con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cái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trưởng</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thành</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sang con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đực</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trưởng</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thành</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cuộc</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thay</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đổi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rất</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khốc</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liệt</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Chúng</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sẽ</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trông</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hoàn</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toàn</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khác</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bộ</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phận</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sinh</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dục</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thay</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đổi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hành</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vi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thay</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đổi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và</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toàn</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bộ</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cuộc</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sống</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cũng</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đổi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khác</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Munday</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nói</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a:t>
            </a:r>
          </a:p>
          <a:p>
            <a:pPr indent="-182880" algn="r" eaLnBrk="1" fontAlgn="auto" hangingPunct="1">
              <a:lnSpc>
                <a:spcPct val="80000"/>
              </a:lnSpc>
              <a:buClr>
                <a:schemeClr val="accent6">
                  <a:lumMod val="75000"/>
                </a:schemeClr>
              </a:buClr>
              <a:defRPr/>
            </a:pP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M.T</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theo</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cs typeface="Times New Roman" panose="02020603050405020304" pitchFamily="18" charset="0"/>
              </a:rPr>
              <a:t>AFP</a:t>
            </a:r>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79881" name="Picture 13" descr="fish">
            <a:extLst>
              <a:ext uri="{FF2B5EF4-FFF2-40B4-BE49-F238E27FC236}">
                <a16:creationId xmlns:a16="http://schemas.microsoft.com/office/drawing/2014/main" id="{839E6744-3D30-6DF6-B7A5-25007687D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295400"/>
            <a:ext cx="2209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33" y="657682"/>
            <a:ext cx="12176867" cy="797141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dirty="0" err="1">
                <a:latin typeface="Times New Roman" pitchFamily="18" charset="0"/>
                <a:cs typeface="Times New Roman" pitchFamily="18" charset="0"/>
              </a:rPr>
              <a:t>Phép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lai</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cặp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Men </a:t>
            </a:r>
            <a:r>
              <a:rPr lang="en-US" sz="3200" dirty="0" err="1">
                <a:latin typeface="Times New Roman" pitchFamily="18" charset="0"/>
                <a:cs typeface="Times New Roman" pitchFamily="18" charset="0"/>
              </a:rPr>
              <a:t>đen</a:t>
            </a:r>
            <a:r>
              <a:rPr lang="en-US" sz="3200" dirty="0">
                <a:latin typeface="Times New Roman" pitchFamily="18" charset="0"/>
                <a:cs typeface="Times New Roman" pitchFamily="18" charset="0"/>
              </a:rPr>
              <a:t> ở F1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KG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cặp</a:t>
            </a:r>
            <a:r>
              <a:rPr lang="en-US" sz="3200" dirty="0">
                <a:latin typeface="Times New Roman" pitchFamily="18" charset="0"/>
                <a:cs typeface="Times New Roman" pitchFamily="18" charset="0"/>
              </a:rPr>
              <a:t> gen. </a:t>
            </a:r>
            <a:r>
              <a:rPr lang="en-US" sz="3200" dirty="0" err="1">
                <a:latin typeface="Times New Roman" pitchFamily="18" charset="0"/>
                <a:cs typeface="Times New Roman" pitchFamily="18" charset="0"/>
              </a:rPr>
              <a:t>Nếu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KG ở F1 </a:t>
            </a:r>
            <a:r>
              <a:rPr lang="en-US" sz="3200" dirty="0" err="1">
                <a:latin typeface="Times New Roman" pitchFamily="18" charset="0"/>
                <a:cs typeface="Times New Roman" pitchFamily="18" charset="0"/>
              </a:rPr>
              <a:t>AaBb</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Fb</a:t>
            </a:r>
            <a:r>
              <a:rPr lang="en-US" sz="3200" dirty="0">
                <a:latin typeface="Times New Roman" pitchFamily="18" charset="0"/>
                <a:cs typeface="Times New Roman" pitchFamily="18" charset="0"/>
              </a:rPr>
              <a:t>: </a:t>
            </a:r>
          </a:p>
          <a:p>
            <a:pPr marL="380990" indent="-380990">
              <a:buFontTx/>
              <a:buChar char="-"/>
            </a:pPr>
            <a:r>
              <a:rPr lang="en-US" sz="3200" dirty="0">
                <a:latin typeface="Times New Roman" pitchFamily="18" charset="0"/>
                <a:cs typeface="Times New Roman" pitchFamily="18" charset="0"/>
              </a:rPr>
              <a:t>Ở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cặp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trạng</a:t>
            </a:r>
            <a:r>
              <a:rPr lang="en-US" sz="3200" dirty="0">
                <a:latin typeface="Times New Roman" pitchFamily="18" charset="0"/>
                <a:cs typeface="Times New Roman" pitchFamily="18" charset="0"/>
              </a:rPr>
              <a:t>: </a:t>
            </a:r>
          </a:p>
          <a:p>
            <a:r>
              <a:rPr lang="en-US" sz="3200" dirty="0">
                <a:latin typeface="Times New Roman" pitchFamily="18" charset="0"/>
                <a:cs typeface="Times New Roman" pitchFamily="18" charset="0"/>
              </a:rPr>
              <a:t> + A: </a:t>
            </a:r>
            <a:r>
              <a:rPr lang="en-US" sz="3200" dirty="0" err="1">
                <a:latin typeface="Times New Roman" pitchFamily="18" charset="0"/>
                <a:cs typeface="Times New Roman" pitchFamily="18" charset="0"/>
              </a:rPr>
              <a:t>Vàng</a:t>
            </a:r>
            <a:r>
              <a:rPr lang="en-US" sz="3200" dirty="0">
                <a:latin typeface="Times New Roman" pitchFamily="18" charset="0"/>
                <a:cs typeface="Times New Roman" pitchFamily="18" charset="0"/>
              </a:rPr>
              <a:t> 		B: </a:t>
            </a:r>
            <a:r>
              <a:rPr lang="en-US" sz="3200" dirty="0" err="1">
                <a:latin typeface="Times New Roman" pitchFamily="18" charset="0"/>
                <a:cs typeface="Times New Roman" pitchFamily="18" charset="0"/>
              </a:rPr>
              <a:t>Nhăn</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 a: </a:t>
            </a:r>
            <a:r>
              <a:rPr lang="en-US" sz="3200" dirty="0" err="1">
                <a:latin typeface="Times New Roman" pitchFamily="18" charset="0"/>
                <a:cs typeface="Times New Roman" pitchFamily="18" charset="0"/>
              </a:rPr>
              <a:t>Xanh</a:t>
            </a:r>
            <a:r>
              <a:rPr lang="en-US" sz="3200" dirty="0">
                <a:latin typeface="Times New Roman" pitchFamily="18" charset="0"/>
                <a:cs typeface="Times New Roman" pitchFamily="18" charset="0"/>
              </a:rPr>
              <a:t>		b: </a:t>
            </a:r>
            <a:r>
              <a:rPr lang="en-US" sz="3200" dirty="0" err="1">
                <a:latin typeface="Times New Roman" pitchFamily="18" charset="0"/>
                <a:cs typeface="Times New Roman" pitchFamily="18" charset="0"/>
              </a:rPr>
              <a:t>Trơn</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F1 </a:t>
            </a:r>
            <a:r>
              <a:rPr lang="en-US" sz="3200" dirty="0" err="1">
                <a:latin typeface="Times New Roman" pitchFamily="18" charset="0"/>
                <a:cs typeface="Times New Roman" pitchFamily="18" charset="0"/>
              </a:rPr>
              <a:t>lai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AaBb</a:t>
            </a:r>
            <a:r>
              <a:rPr lang="en-US" sz="3200" dirty="0">
                <a:latin typeface="Times New Roman" pitchFamily="18" charset="0"/>
                <a:cs typeface="Times New Roman" pitchFamily="18" charset="0"/>
              </a:rPr>
              <a:t>   x      </a:t>
            </a:r>
            <a:r>
              <a:rPr lang="en-US" sz="3200" dirty="0" err="1">
                <a:latin typeface="Times New Roman" pitchFamily="18" charset="0"/>
                <a:cs typeface="Times New Roman" pitchFamily="18" charset="0"/>
              </a:rPr>
              <a:t>aabb</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FB:   TLKG: 1AaBb:1Aabb:1aaBb:1 1aabb</a:t>
            </a:r>
          </a:p>
          <a:p>
            <a:r>
              <a:rPr lang="en-US" sz="3200" dirty="0">
                <a:latin typeface="Times New Roman" pitchFamily="18" charset="0"/>
                <a:cs typeface="Times New Roman" pitchFamily="18" charset="0"/>
              </a:rPr>
              <a:t>             TLKH: 1V-T: 1V-N: 1X-T: 1X-N</a:t>
            </a:r>
          </a:p>
          <a:p>
            <a:pPr marL="457189" indent="-457189">
              <a:buFontTx/>
              <a:buChar char="-"/>
            </a:pPr>
            <a:r>
              <a:rPr lang="en-US" sz="3200" b="1" dirty="0" err="1">
                <a:solidFill>
                  <a:srgbClr val="FF0000"/>
                </a:solidFill>
                <a:latin typeface="Times New Roman" pitchFamily="18" charset="0"/>
                <a:cs typeface="Times New Roman" pitchFamily="18" charset="0"/>
              </a:rPr>
              <a:t>Biểu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diễn</a:t>
            </a:r>
            <a:r>
              <a:rPr lang="en-US" sz="3200" b="1" dirty="0">
                <a:solidFill>
                  <a:srgbClr val="FF0000"/>
                </a:solidFill>
                <a:latin typeface="Times New Roman" pitchFamily="18" charset="0"/>
                <a:cs typeface="Times New Roman" pitchFamily="18" charset="0"/>
              </a:rPr>
              <a:t>:</a:t>
            </a:r>
          </a:p>
          <a:p>
            <a:pPr marL="457189" indent="-457189">
              <a:buFontTx/>
              <a:buChar char="-"/>
            </a:pPr>
            <a:endParaRPr lang="en-US" sz="3200" b="1" dirty="0">
              <a:solidFill>
                <a:srgbClr val="FF0000"/>
              </a:solidFill>
              <a:latin typeface="Times New Roman" pitchFamily="18" charset="0"/>
              <a:cs typeface="Times New Roman" pitchFamily="18" charset="0"/>
            </a:endParaRPr>
          </a:p>
          <a:p>
            <a:endParaRPr lang="en-US" sz="3200" b="1" dirty="0">
              <a:solidFill>
                <a:srgbClr val="FF0000"/>
              </a:solidFill>
              <a:latin typeface="Times New Roman" pitchFamily="18" charset="0"/>
              <a:cs typeface="Times New Roman" pitchFamily="18" charset="0"/>
            </a:endParaRPr>
          </a:p>
          <a:p>
            <a:endParaRPr lang="en-US" sz="3200" b="1" dirty="0">
              <a:solidFill>
                <a:srgbClr val="FF0000"/>
              </a:solidFill>
              <a:latin typeface="Times New Roman" pitchFamily="18" charset="0"/>
              <a:cs typeface="Times New Roman" pitchFamily="18" charset="0"/>
            </a:endParaRPr>
          </a:p>
          <a:p>
            <a:endParaRPr lang="en-US" sz="3200" b="1" dirty="0">
              <a:solidFill>
                <a:srgbClr val="FF0000"/>
              </a:solidFill>
              <a:latin typeface="Times New Roman" pitchFamily="18" charset="0"/>
              <a:cs typeface="Times New Roman" pitchFamily="18" charset="0"/>
            </a:endParaRPr>
          </a:p>
          <a:p>
            <a:endParaRPr lang="en-US" sz="3200" b="1" dirty="0">
              <a:solidFill>
                <a:srgbClr val="FF0000"/>
              </a:solidFill>
              <a:latin typeface="Times New Roman" pitchFamily="18" charset="0"/>
              <a:cs typeface="Times New Roman" pitchFamily="18" charset="0"/>
            </a:endParaRPr>
          </a:p>
          <a:p>
            <a:endParaRPr lang="en-US" sz="3200" b="1" dirty="0">
              <a:solidFill>
                <a:srgbClr val="FF0000"/>
              </a:solidFill>
              <a:latin typeface="Times New Roman" pitchFamily="18" charset="0"/>
              <a:cs typeface="Times New Roman" pitchFamily="18" charset="0"/>
            </a:endParaRPr>
          </a:p>
          <a:p>
            <a:endParaRPr lang="en-US" sz="3200" b="1"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560"/>
          <a:stretch/>
        </p:blipFill>
        <p:spPr bwMode="auto">
          <a:xfrm>
            <a:off x="7721600" y="4140200"/>
            <a:ext cx="4165600" cy="2946400"/>
          </a:xfrm>
          <a:prstGeom prst="rect">
            <a:avLst/>
          </a:prstGeom>
          <a:ln/>
        </p:spPr>
        <p:style>
          <a:lnRef idx="2">
            <a:schemeClr val="accent2"/>
          </a:lnRef>
          <a:fillRef idx="1">
            <a:schemeClr val="lt1"/>
          </a:fillRef>
          <a:effectRef idx="0">
            <a:schemeClr val="accent2"/>
          </a:effectRef>
          <a:fontRef idx="minor">
            <a:schemeClr val="dk1"/>
          </a:fontRef>
        </p:style>
      </p:pic>
      <p:sp>
        <p:nvSpPr>
          <p:cNvPr id="2" name="TextBox 1">
            <a:extLst>
              <a:ext uri="{FF2B5EF4-FFF2-40B4-BE49-F238E27FC236}">
                <a16:creationId xmlns:a16="http://schemas.microsoft.com/office/drawing/2014/main" id="{6D4D1243-D9BF-E485-2179-DBCFD762370F}"/>
              </a:ext>
            </a:extLst>
          </p:cNvPr>
          <p:cNvSpPr txBox="1"/>
          <p:nvPr/>
        </p:nvSpPr>
        <p:spPr>
          <a:xfrm>
            <a:off x="-15132" y="4864"/>
            <a:ext cx="12192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a:solidFill>
                  <a:srgbClr val="FF0000"/>
                </a:solidFill>
                <a:latin typeface="Times New Roman" pitchFamily="18" charset="0"/>
                <a:cs typeface="Times New Roman" pitchFamily="18" charset="0"/>
              </a:rPr>
              <a:t> 4. DI TRUYỀN LIÊN KẾT</a:t>
            </a:r>
          </a:p>
        </p:txBody>
      </p:sp>
    </p:spTree>
    <p:extLst>
      <p:ext uri="{BB962C8B-B14F-4D97-AF65-F5344CB8AC3E}">
        <p14:creationId xmlns:p14="http://schemas.microsoft.com/office/powerpoint/2010/main" val="132118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1000"/>
                                        <p:tgtEl>
                                          <p:spTgt spid="5">
                                            <p:txEl>
                                              <p:pRg st="5" end="5"/>
                                            </p:txEl>
                                          </p:spTgt>
                                        </p:tgtEl>
                                      </p:cBhvr>
                                    </p:animEffect>
                                    <p:anim calcmode="lin" valueType="num">
                                      <p:cBhvr>
                                        <p:cTn id="1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 calcmode="lin" valueType="num">
                                      <p:cBhvr additive="base">
                                        <p:cTn id="20"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 calcmode="lin" valueType="num">
                                      <p:cBhvr additive="base">
                                        <p:cTn id="26"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33" y="657681"/>
            <a:ext cx="12176867" cy="895629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sz="3200" b="1" dirty="0">
              <a:solidFill>
                <a:srgbClr val="FF0000"/>
              </a:solidFill>
              <a:latin typeface="Times New Roman" pitchFamily="18" charset="0"/>
              <a:cs typeface="Times New Roman" pitchFamily="18" charset="0"/>
            </a:endParaRPr>
          </a:p>
          <a:p>
            <a:r>
              <a:rPr lang="en-US" sz="3200" b="1" dirty="0">
                <a:solidFill>
                  <a:srgbClr val="FF0000"/>
                </a:solidFill>
                <a:latin typeface="Times New Roman" pitchFamily="18" charset="0"/>
                <a:cs typeface="Times New Roman" pitchFamily="18" charset="0"/>
              </a:rPr>
              <a:t>I. TN </a:t>
            </a:r>
            <a:r>
              <a:rPr lang="en-US" sz="3200" b="1" dirty="0" err="1">
                <a:solidFill>
                  <a:srgbClr val="FF0000"/>
                </a:solidFill>
                <a:latin typeface="Times New Roman" pitchFamily="18" charset="0"/>
                <a:cs typeface="Times New Roman" pitchFamily="18" charset="0"/>
              </a:rPr>
              <a:t>Moocgan</a:t>
            </a:r>
            <a:r>
              <a:rPr lang="en-US" sz="3200" b="1" dirty="0">
                <a:solidFill>
                  <a:srgbClr val="FF0000"/>
                </a:solidFill>
                <a:latin typeface="Times New Roman" pitchFamily="18" charset="0"/>
                <a:cs typeface="Times New Roman" pitchFamily="18" charset="0"/>
              </a:rPr>
              <a:t>:</a:t>
            </a:r>
          </a:p>
          <a:p>
            <a:r>
              <a:rPr lang="en-US" sz="3200" b="1" dirty="0">
                <a:solidFill>
                  <a:srgbClr val="FF0000"/>
                </a:solidFill>
                <a:latin typeface="Times New Roman" pitchFamily="18" charset="0"/>
                <a:cs typeface="Times New Roman" pitchFamily="18" charset="0"/>
              </a:rPr>
              <a:t>1. </a:t>
            </a:r>
            <a:r>
              <a:rPr lang="en-US" sz="3200" b="1" dirty="0" err="1">
                <a:solidFill>
                  <a:srgbClr val="FF0000"/>
                </a:solidFill>
                <a:latin typeface="Times New Roman" pitchFamily="18" charset="0"/>
                <a:cs typeface="Times New Roman" pitchFamily="18" charset="0"/>
              </a:rPr>
              <a:t>Thí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nghiệm</a:t>
            </a:r>
            <a:r>
              <a:rPr lang="en-US" sz="3200" b="1" dirty="0">
                <a:solidFill>
                  <a:srgbClr val="FF0000"/>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a:p>
            <a:r>
              <a:rPr lang="en-US" sz="3200" dirty="0" err="1">
                <a:latin typeface="Times New Roman" pitchFamily="18" charset="0"/>
                <a:cs typeface="Times New Roman" pitchFamily="18" charset="0"/>
              </a:rPr>
              <a:t>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ruồi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Ưu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Dễ</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nuôi</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đẻ</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dễ</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NST </a:t>
            </a:r>
            <a:r>
              <a:rPr lang="en-US" sz="3200" dirty="0" err="1">
                <a:latin typeface="Times New Roman" pitchFamily="18" charset="0"/>
                <a:cs typeface="Times New Roman" pitchFamily="18" charset="0"/>
              </a:rPr>
              <a:t>ít</a:t>
            </a:r>
            <a:r>
              <a:rPr lang="en-US" sz="3200" dirty="0">
                <a:latin typeface="Times New Roman" pitchFamily="18" charset="0"/>
                <a:cs typeface="Times New Roman" pitchFamily="18" charset="0"/>
              </a:rPr>
              <a:t>.</a:t>
            </a:r>
          </a:p>
          <a:p>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pic>
        <p:nvPicPr>
          <p:cNvPr id="6" name="Picture 5" descr="Drosophila melanogaster - side (aka).jpg"/>
          <p:cNvPicPr/>
          <p:nvPr/>
        </p:nvPicPr>
        <p:blipFill>
          <a:blip r:embed="rId2">
            <a:extLst>
              <a:ext uri="{28A0092B-C50C-407E-A947-70E740481C1C}">
                <a14:useLocalDpi xmlns:a14="http://schemas.microsoft.com/office/drawing/2010/main" val="0"/>
              </a:ext>
            </a:extLst>
          </a:blip>
          <a:srcRect/>
          <a:stretch>
            <a:fillRect/>
          </a:stretch>
        </p:blipFill>
        <p:spPr bwMode="auto">
          <a:xfrm>
            <a:off x="2844800" y="3327400"/>
            <a:ext cx="7315200" cy="3962401"/>
          </a:xfrm>
          <a:prstGeom prst="rect">
            <a:avLst/>
          </a:prstGeom>
          <a:ln/>
        </p:spPr>
        <p:style>
          <a:lnRef idx="2">
            <a:schemeClr val="accent2"/>
          </a:lnRef>
          <a:fillRef idx="1">
            <a:schemeClr val="lt1"/>
          </a:fillRef>
          <a:effectRef idx="0">
            <a:schemeClr val="accent2"/>
          </a:effectRef>
          <a:fontRef idx="minor">
            <a:schemeClr val="dk1"/>
          </a:fontRef>
        </p:style>
      </p:pic>
      <p:sp>
        <p:nvSpPr>
          <p:cNvPr id="3" name="TextBox 2">
            <a:extLst>
              <a:ext uri="{FF2B5EF4-FFF2-40B4-BE49-F238E27FC236}">
                <a16:creationId xmlns:a16="http://schemas.microsoft.com/office/drawing/2014/main" id="{3DD5277A-506C-6325-4501-1C9CCE32AFC5}"/>
              </a:ext>
            </a:extLst>
          </p:cNvPr>
          <p:cNvSpPr txBox="1"/>
          <p:nvPr/>
        </p:nvSpPr>
        <p:spPr>
          <a:xfrm>
            <a:off x="-15132" y="4864"/>
            <a:ext cx="12192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a:solidFill>
                  <a:srgbClr val="FF0000"/>
                </a:solidFill>
                <a:latin typeface="Times New Roman" pitchFamily="18" charset="0"/>
                <a:cs typeface="Times New Roman" pitchFamily="18" charset="0"/>
              </a:rPr>
              <a:t> 4. DI TRUYỀN LIÊN KẾT</a:t>
            </a:r>
          </a:p>
        </p:txBody>
      </p:sp>
    </p:spTree>
    <p:extLst>
      <p:ext uri="{BB962C8B-B14F-4D97-AF65-F5344CB8AC3E}">
        <p14:creationId xmlns:p14="http://schemas.microsoft.com/office/powerpoint/2010/main" val="119204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33" y="657681"/>
            <a:ext cx="12176867" cy="600164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b="1" dirty="0">
                <a:solidFill>
                  <a:srgbClr val="FF0000"/>
                </a:solidFill>
                <a:latin typeface="Times New Roman" pitchFamily="18" charset="0"/>
                <a:cs typeface="Times New Roman" pitchFamily="18" charset="0"/>
              </a:rPr>
              <a:t>I. TN </a:t>
            </a:r>
            <a:r>
              <a:rPr lang="en-US" sz="3200" b="1" dirty="0" err="1">
                <a:solidFill>
                  <a:srgbClr val="FF0000"/>
                </a:solidFill>
                <a:latin typeface="Times New Roman" pitchFamily="18" charset="0"/>
                <a:cs typeface="Times New Roman" pitchFamily="18" charset="0"/>
              </a:rPr>
              <a:t>Moocgan</a:t>
            </a:r>
            <a:r>
              <a:rPr lang="en-US" sz="3200" b="1" dirty="0">
                <a:solidFill>
                  <a:srgbClr val="FF0000"/>
                </a:solidFill>
                <a:latin typeface="Times New Roman" pitchFamily="18" charset="0"/>
                <a:cs typeface="Times New Roman" pitchFamily="18" charset="0"/>
              </a:rPr>
              <a:t>:</a:t>
            </a:r>
          </a:p>
          <a:p>
            <a:r>
              <a:rPr lang="en-US" sz="3200" b="1" dirty="0">
                <a:solidFill>
                  <a:srgbClr val="FF0000"/>
                </a:solidFill>
                <a:latin typeface="Times New Roman" pitchFamily="18" charset="0"/>
                <a:cs typeface="Times New Roman" pitchFamily="18" charset="0"/>
              </a:rPr>
              <a:t> 1. </a:t>
            </a:r>
            <a:r>
              <a:rPr lang="en-US" sz="3200" b="1" dirty="0" err="1">
                <a:solidFill>
                  <a:srgbClr val="FF0000"/>
                </a:solidFill>
                <a:latin typeface="Times New Roman" pitchFamily="18" charset="0"/>
                <a:cs typeface="Times New Roman" pitchFamily="18" charset="0"/>
              </a:rPr>
              <a:t>Thí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nghiệm</a:t>
            </a:r>
            <a:r>
              <a:rPr lang="en-US" sz="3200" b="1" dirty="0">
                <a:solidFill>
                  <a:srgbClr val="FF0000"/>
                </a:solidFill>
                <a:latin typeface="Times New Roman" pitchFamily="18" charset="0"/>
                <a:cs typeface="Times New Roman" pitchFamily="18" charset="0"/>
              </a:rPr>
              <a:t>:  </a:t>
            </a:r>
          </a:p>
          <a:p>
            <a:r>
              <a:rPr lang="en-US" sz="3200" b="1" dirty="0" err="1">
                <a:solidFill>
                  <a:schemeClr val="tx1"/>
                </a:solidFill>
                <a:latin typeface="Times New Roman" pitchFamily="18" charset="0"/>
                <a:cs typeface="Times New Roman" pitchFamily="18" charset="0"/>
              </a:rPr>
              <a:t>Pt</a:t>
            </a:r>
            <a:r>
              <a:rPr lang="en-US" sz="3200" b="1" dirty="0">
                <a:solidFill>
                  <a:schemeClr val="tx1"/>
                </a:solidFill>
                <a:latin typeface="Times New Roman" pitchFamily="18" charset="0"/>
                <a:cs typeface="Times New Roman" pitchFamily="18" charset="0"/>
              </a:rPr>
              <a:t>/c: </a:t>
            </a:r>
            <a:r>
              <a:rPr lang="en-US" sz="3200" b="1" dirty="0" err="1">
                <a:solidFill>
                  <a:schemeClr val="tx1"/>
                </a:solidFill>
                <a:latin typeface="Times New Roman" pitchFamily="18" charset="0"/>
                <a:cs typeface="Times New Roman" pitchFamily="18" charset="0"/>
              </a:rPr>
              <a:t>Xám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Dài</a:t>
            </a:r>
            <a:r>
              <a:rPr lang="en-US" sz="3200" b="1" dirty="0">
                <a:solidFill>
                  <a:schemeClr val="tx1"/>
                </a:solidFill>
                <a:latin typeface="Times New Roman" pitchFamily="18" charset="0"/>
                <a:cs typeface="Times New Roman" pitchFamily="18" charset="0"/>
              </a:rPr>
              <a:t>  x  </a:t>
            </a:r>
            <a:r>
              <a:rPr lang="en-US" sz="3200" b="1" dirty="0" err="1">
                <a:solidFill>
                  <a:schemeClr val="tx1"/>
                </a:solidFill>
                <a:latin typeface="Times New Roman" pitchFamily="18" charset="0"/>
                <a:cs typeface="Times New Roman" pitchFamily="18" charset="0"/>
              </a:rPr>
              <a:t>Đen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Cụt</a:t>
            </a:r>
            <a:endParaRPr lang="en-US" sz="3200" b="1" dirty="0">
              <a:solidFill>
                <a:schemeClr val="tx1"/>
              </a:solidFill>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a:t>
            </a:r>
          </a:p>
          <a:p>
            <a:r>
              <a:rPr lang="en-US" sz="3200" dirty="0">
                <a:latin typeface="Times New Roman" pitchFamily="18" charset="0"/>
                <a:cs typeface="Times New Roman" pitchFamily="18" charset="0"/>
              </a:rPr>
              <a:t>F1:                  </a:t>
            </a:r>
            <a:r>
              <a:rPr lang="en-US" sz="3200" dirty="0" err="1">
                <a:latin typeface="Times New Roman" pitchFamily="18" charset="0"/>
                <a:cs typeface="Times New Roman" pitchFamily="18" charset="0"/>
              </a:rPr>
              <a:t>Xám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Dài</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F1 x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Xám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Dài</a:t>
            </a:r>
            <a:r>
              <a:rPr lang="en-US" sz="3200" dirty="0">
                <a:latin typeface="Times New Roman" pitchFamily="18" charset="0"/>
                <a:cs typeface="Times New Roman" pitchFamily="18" charset="0"/>
              </a:rPr>
              <a:t>  x   </a:t>
            </a:r>
            <a:r>
              <a:rPr lang="en-US" sz="3200" dirty="0" err="1">
                <a:latin typeface="Times New Roman" pitchFamily="18" charset="0"/>
                <a:cs typeface="Times New Roman" pitchFamily="18" charset="0"/>
              </a:rPr>
              <a:t>Đen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Cụt</a:t>
            </a:r>
            <a:endParaRPr lang="en-US" sz="3200" dirty="0">
              <a:latin typeface="Times New Roman" pitchFamily="18" charset="0"/>
              <a:cs typeface="Times New Roman" pitchFamily="18" charset="0"/>
            </a:endParaRPr>
          </a:p>
          <a:p>
            <a:r>
              <a:rPr lang="en-US" sz="3200" dirty="0" err="1">
                <a:latin typeface="Times New Roman" pitchFamily="18" charset="0"/>
                <a:cs typeface="Times New Roman" pitchFamily="18" charset="0"/>
              </a:rPr>
              <a:t>Fa</a:t>
            </a:r>
            <a:r>
              <a:rPr lang="en-US" sz="3200" dirty="0">
                <a:latin typeface="Times New Roman" pitchFamily="18" charset="0"/>
                <a:cs typeface="Times New Roman" pitchFamily="18" charset="0"/>
              </a:rPr>
              <a:t>:           1X-D   :   1Đ- C</a:t>
            </a:r>
          </a:p>
          <a:p>
            <a:r>
              <a:rPr lang="en-US" sz="3200" dirty="0">
                <a:latin typeface="Cambria Math"/>
                <a:ea typeface="Cambria Math"/>
                <a:cs typeface="Times New Roman" pitchFamily="18" charset="0"/>
              </a:rPr>
              <a:t>⇒ </a:t>
            </a:r>
            <a:r>
              <a:rPr lang="en-US" sz="3200" dirty="0" err="1">
                <a:latin typeface="Cambria Math"/>
                <a:ea typeface="Cambria Math"/>
                <a:cs typeface="Times New Roman" pitchFamily="18" charset="0"/>
              </a:rPr>
              <a:t>Khác</a:t>
            </a:r>
            <a:r>
              <a:rPr lang="en-US" sz="3200" dirty="0">
                <a:latin typeface="Cambria Math"/>
                <a:ea typeface="Cambria Math"/>
                <a:cs typeface="Times New Roman" pitchFamily="18" charset="0"/>
              </a:rPr>
              <a:t> </a:t>
            </a:r>
            <a:r>
              <a:rPr lang="en-US" sz="3200" dirty="0" err="1">
                <a:latin typeface="Cambria Math"/>
                <a:ea typeface="Cambria Math"/>
                <a:cs typeface="Times New Roman" pitchFamily="18" charset="0"/>
              </a:rPr>
              <a:t>trong</a:t>
            </a:r>
            <a:r>
              <a:rPr lang="en-US" sz="3200" dirty="0">
                <a:latin typeface="Cambria Math"/>
                <a:ea typeface="Cambria Math"/>
                <a:cs typeface="Times New Roman" pitchFamily="18" charset="0"/>
              </a:rPr>
              <a:t> </a:t>
            </a:r>
            <a:r>
              <a:rPr lang="en-US" sz="3200" dirty="0" err="1">
                <a:latin typeface="Cambria Math"/>
                <a:ea typeface="Cambria Math"/>
                <a:cs typeface="Times New Roman" pitchFamily="18" charset="0"/>
              </a:rPr>
              <a:t>kết</a:t>
            </a:r>
            <a:r>
              <a:rPr lang="en-US" sz="3200" dirty="0">
                <a:latin typeface="Cambria Math"/>
                <a:ea typeface="Cambria Math"/>
                <a:cs typeface="Times New Roman" pitchFamily="18" charset="0"/>
              </a:rPr>
              <a:t> </a:t>
            </a:r>
            <a:r>
              <a:rPr lang="en-US" sz="3200" dirty="0" err="1">
                <a:latin typeface="Cambria Math"/>
                <a:ea typeface="Cambria Math"/>
                <a:cs typeface="Times New Roman" pitchFamily="18" charset="0"/>
              </a:rPr>
              <a:t>quả</a:t>
            </a:r>
            <a:r>
              <a:rPr lang="en-US" sz="3200" dirty="0">
                <a:latin typeface="Cambria Math"/>
                <a:ea typeface="Cambria Math"/>
                <a:cs typeface="Times New Roman" pitchFamily="18" charset="0"/>
              </a:rPr>
              <a:t> </a:t>
            </a:r>
            <a:r>
              <a:rPr lang="en-US" sz="3200" dirty="0" err="1">
                <a:latin typeface="Cambria Math"/>
                <a:ea typeface="Cambria Math"/>
                <a:cs typeface="Times New Roman" pitchFamily="18" charset="0"/>
              </a:rPr>
              <a:t>phép</a:t>
            </a:r>
            <a:r>
              <a:rPr lang="en-US" sz="3200" dirty="0">
                <a:latin typeface="Cambria Math"/>
                <a:ea typeface="Cambria Math"/>
                <a:cs typeface="Times New Roman" pitchFamily="18" charset="0"/>
              </a:rPr>
              <a:t> </a:t>
            </a:r>
            <a:r>
              <a:rPr lang="en-US" sz="3200" dirty="0" err="1">
                <a:latin typeface="Cambria Math"/>
                <a:ea typeface="Cambria Math"/>
                <a:cs typeface="Times New Roman" pitchFamily="18" charset="0"/>
              </a:rPr>
              <a:t>lai</a:t>
            </a:r>
            <a:r>
              <a:rPr lang="en-US" sz="3200" dirty="0">
                <a:latin typeface="Cambria Math"/>
                <a:ea typeface="Cambria Math"/>
                <a:cs typeface="Times New Roman" pitchFamily="18" charset="0"/>
              </a:rPr>
              <a:t> </a:t>
            </a:r>
            <a:r>
              <a:rPr lang="en-US" sz="3200" dirty="0" err="1">
                <a:latin typeface="Cambria Math"/>
                <a:ea typeface="Cambria Math"/>
                <a:cs typeface="Times New Roman" pitchFamily="18" charset="0"/>
              </a:rPr>
              <a:t>phân</a:t>
            </a:r>
            <a:r>
              <a:rPr lang="en-US" sz="3200" dirty="0">
                <a:latin typeface="Cambria Math"/>
                <a:ea typeface="Cambria Math"/>
                <a:cs typeface="Times New Roman" pitchFamily="18" charset="0"/>
              </a:rPr>
              <a:t> </a:t>
            </a:r>
            <a:r>
              <a:rPr lang="en-US" sz="3200" dirty="0" err="1">
                <a:latin typeface="Cambria Math"/>
                <a:ea typeface="Cambria Math"/>
                <a:cs typeface="Times New Roman" pitchFamily="18" charset="0"/>
              </a:rPr>
              <a:t>tích</a:t>
            </a:r>
            <a:r>
              <a:rPr lang="en-US" sz="3200" dirty="0">
                <a:latin typeface="Cambria Math"/>
                <a:ea typeface="Cambria Math"/>
                <a:cs typeface="Times New Roman" pitchFamily="18" charset="0"/>
              </a:rPr>
              <a:t> </a:t>
            </a:r>
            <a:r>
              <a:rPr lang="en-US" sz="3200" dirty="0" err="1">
                <a:latin typeface="Cambria Math"/>
                <a:ea typeface="Cambria Math"/>
                <a:cs typeface="Times New Roman" pitchFamily="18" charset="0"/>
              </a:rPr>
              <a:t>của</a:t>
            </a:r>
            <a:r>
              <a:rPr lang="en-US" sz="3200" dirty="0">
                <a:latin typeface="Cambria Math"/>
                <a:ea typeface="Cambria Math"/>
                <a:cs typeface="Times New Roman" pitchFamily="18" charset="0"/>
              </a:rPr>
              <a:t> </a:t>
            </a:r>
            <a:r>
              <a:rPr lang="en-US" sz="3200" dirty="0" err="1">
                <a:latin typeface="Cambria Math"/>
                <a:ea typeface="Cambria Math"/>
                <a:cs typeface="Times New Roman" pitchFamily="18" charset="0"/>
              </a:rPr>
              <a:t>Menđen</a:t>
            </a:r>
            <a:r>
              <a:rPr lang="en-US" sz="3200" dirty="0">
                <a:latin typeface="Cambria Math"/>
                <a:ea typeface="Cambria Math"/>
                <a:cs typeface="Times New Roman" pitchFamily="18" charset="0"/>
              </a:rPr>
              <a:t> (1:1:1:1). </a:t>
            </a:r>
            <a:r>
              <a:rPr lang="en-US" sz="3200" dirty="0" err="1">
                <a:latin typeface="Cambria Math"/>
                <a:ea typeface="Cambria Math"/>
                <a:cs typeface="Times New Roman" pitchFamily="18" charset="0"/>
              </a:rPr>
              <a:t>Tại</a:t>
            </a:r>
            <a:r>
              <a:rPr lang="en-US" sz="3200" dirty="0">
                <a:latin typeface="Cambria Math"/>
                <a:ea typeface="Cambria Math"/>
                <a:cs typeface="Times New Roman" pitchFamily="18" charset="0"/>
              </a:rPr>
              <a:t> </a:t>
            </a:r>
            <a:r>
              <a:rPr lang="en-US" sz="3200" dirty="0" err="1">
                <a:latin typeface="Cambria Math"/>
                <a:ea typeface="Cambria Math"/>
                <a:cs typeface="Times New Roman" pitchFamily="18" charset="0"/>
              </a:rPr>
              <a:t>sao</a:t>
            </a:r>
            <a:r>
              <a:rPr lang="en-US" sz="3200" dirty="0">
                <a:latin typeface="Cambria Math"/>
                <a:ea typeface="Cambria Math"/>
                <a:cs typeface="Times New Roman" pitchFamily="18" charset="0"/>
              </a:rPr>
              <a:t>? -  </a:t>
            </a:r>
            <a:r>
              <a:rPr lang="en-US" sz="3200" dirty="0" err="1">
                <a:latin typeface="Cambria Math"/>
                <a:ea typeface="Cambria Math"/>
                <a:cs typeface="Times New Roman" pitchFamily="18" charset="0"/>
              </a:rPr>
              <a:t>Phép</a:t>
            </a:r>
            <a:r>
              <a:rPr lang="en-US" sz="3200" dirty="0">
                <a:latin typeface="Cambria Math"/>
                <a:ea typeface="Cambria Math"/>
                <a:cs typeface="Times New Roman" pitchFamily="18" charset="0"/>
              </a:rPr>
              <a:t> </a:t>
            </a:r>
            <a:r>
              <a:rPr lang="en-US" sz="3200" dirty="0" err="1">
                <a:latin typeface="Cambria Math"/>
                <a:ea typeface="Cambria Math"/>
                <a:cs typeface="Times New Roman" pitchFamily="18" charset="0"/>
              </a:rPr>
              <a:t>lai</a:t>
            </a:r>
            <a:r>
              <a:rPr lang="en-US" sz="3200" dirty="0">
                <a:latin typeface="Cambria Math"/>
                <a:ea typeface="Cambria Math"/>
                <a:cs typeface="Times New Roman" pitchFamily="18" charset="0"/>
              </a:rPr>
              <a:t> </a:t>
            </a:r>
            <a:r>
              <a:rPr lang="en-US" sz="3200" dirty="0" err="1">
                <a:latin typeface="Cambria Math"/>
                <a:ea typeface="Cambria Math"/>
                <a:cs typeface="Times New Roman" pitchFamily="18" charset="0"/>
              </a:rPr>
              <a:t>Moocgan</a:t>
            </a:r>
            <a:r>
              <a:rPr lang="en-US" sz="3200" dirty="0">
                <a:latin typeface="Cambria Math"/>
                <a:ea typeface="Cambria Math"/>
                <a:cs typeface="Times New Roman" pitchFamily="18" charset="0"/>
              </a:rPr>
              <a:t> </a:t>
            </a:r>
            <a:r>
              <a:rPr lang="en-US" sz="3200" dirty="0" err="1">
                <a:latin typeface="Cambria Math"/>
                <a:ea typeface="Cambria Math"/>
                <a:cs typeface="Times New Roman" pitchFamily="18" charset="0"/>
              </a:rPr>
              <a:t>cho</a:t>
            </a:r>
            <a:r>
              <a:rPr lang="en-US" sz="3200" dirty="0">
                <a:latin typeface="Cambria Math"/>
                <a:ea typeface="Cambria Math"/>
                <a:cs typeface="Times New Roman" pitchFamily="18" charset="0"/>
              </a:rPr>
              <a:t> </a:t>
            </a:r>
            <a:r>
              <a:rPr lang="en-US" sz="3200" dirty="0" err="1">
                <a:latin typeface="Cambria Math"/>
                <a:ea typeface="Cambria Math"/>
                <a:cs typeface="Times New Roman" pitchFamily="18" charset="0"/>
              </a:rPr>
              <a:t>kq</a:t>
            </a:r>
            <a:r>
              <a:rPr lang="en-US" sz="3200" dirty="0">
                <a:latin typeface="Cambria Math"/>
                <a:ea typeface="Cambria Math"/>
                <a:cs typeface="Times New Roman" pitchFamily="18" charset="0"/>
              </a:rPr>
              <a:t> </a:t>
            </a:r>
            <a:r>
              <a:rPr lang="en-US" sz="3200" dirty="0" err="1">
                <a:latin typeface="Cambria Math"/>
                <a:ea typeface="Cambria Math"/>
                <a:cs typeface="Times New Roman" pitchFamily="18" charset="0"/>
              </a:rPr>
              <a:t>Fa</a:t>
            </a:r>
            <a:r>
              <a:rPr lang="en-US" sz="3200" dirty="0">
                <a:latin typeface="Cambria Math"/>
                <a:ea typeface="Cambria Math"/>
                <a:cs typeface="Times New Roman" pitchFamily="18" charset="0"/>
              </a:rPr>
              <a:t>:     </a:t>
            </a:r>
            <a:r>
              <a:rPr lang="en-US" sz="3200" dirty="0">
                <a:latin typeface="Times New Roman" pitchFamily="18" charset="0"/>
                <a:cs typeface="Times New Roman" pitchFamily="18" charset="0"/>
              </a:rPr>
              <a:t>1X-D : 1Đ- C -&gt;</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Đ- C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gt</a:t>
            </a:r>
            <a:r>
              <a:rPr lang="en-US" sz="3200" dirty="0">
                <a:latin typeface="Times New Roman" pitchFamily="18" charset="0"/>
                <a:cs typeface="Times New Roman" pitchFamily="18" charset="0"/>
              </a:rPr>
              <a:t>, X-D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gt.</a:t>
            </a:r>
            <a:r>
              <a:rPr lang="en-US" sz="3200" dirty="0">
                <a:latin typeface="Times New Roman" pitchFamily="18" charset="0"/>
                <a:cs typeface="Times New Roman" pitchFamily="18" charset="0"/>
              </a:rPr>
              <a:t> </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Moocgan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NST </a:t>
            </a:r>
            <a:r>
              <a:rPr lang="en-US" sz="3200" dirty="0" err="1">
                <a:latin typeface="Times New Roman" pitchFamily="18" charset="0"/>
                <a:cs typeface="Times New Roman" pitchFamily="18" charset="0"/>
              </a:rPr>
              <a:t>này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di </a:t>
            </a:r>
            <a:r>
              <a:rPr lang="en-US" sz="3200" dirty="0" err="1">
                <a:latin typeface="Times New Roman" pitchFamily="18" charset="0"/>
                <a:cs typeface="Times New Roman" pitchFamily="18" charset="0"/>
              </a:rPr>
              <a:t>truyền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NST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li</a:t>
            </a:r>
          </a:p>
        </p:txBody>
      </p:sp>
      <p:sp>
        <p:nvSpPr>
          <p:cNvPr id="2" name="TextBox 1">
            <a:extLst>
              <a:ext uri="{FF2B5EF4-FFF2-40B4-BE49-F238E27FC236}">
                <a16:creationId xmlns:a16="http://schemas.microsoft.com/office/drawing/2014/main" id="{7003B85E-BF86-C9B8-7FBE-19D85B6EDA91}"/>
              </a:ext>
            </a:extLst>
          </p:cNvPr>
          <p:cNvSpPr txBox="1"/>
          <p:nvPr/>
        </p:nvSpPr>
        <p:spPr>
          <a:xfrm>
            <a:off x="-15132" y="4864"/>
            <a:ext cx="12192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a:solidFill>
                  <a:srgbClr val="FF0000"/>
                </a:solidFill>
                <a:latin typeface="Times New Roman" pitchFamily="18" charset="0"/>
                <a:cs typeface="Times New Roman" pitchFamily="18" charset="0"/>
              </a:rPr>
              <a:t> 4. DI TRUYỀN LIÊN KẾT</a:t>
            </a:r>
          </a:p>
        </p:txBody>
      </p:sp>
    </p:spTree>
    <p:extLst>
      <p:ext uri="{BB962C8B-B14F-4D97-AF65-F5344CB8AC3E}">
        <p14:creationId xmlns:p14="http://schemas.microsoft.com/office/powerpoint/2010/main" val="48545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1000"/>
                                        <p:tgtEl>
                                          <p:spTgt spid="5">
                                            <p:txEl>
                                              <p:pRg st="3" end="3"/>
                                            </p:txEl>
                                          </p:spTgt>
                                        </p:tgtEl>
                                      </p:cBhvr>
                                    </p:animEffec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anim calcmode="lin" valueType="num">
                                      <p:cBhvr>
                                        <p:cTn id="1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1000"/>
                                        <p:tgtEl>
                                          <p:spTgt spid="5">
                                            <p:txEl>
                                              <p:pRg st="5" end="5"/>
                                            </p:txEl>
                                          </p:spTgt>
                                        </p:tgtEl>
                                      </p:cBhvr>
                                    </p:animEffect>
                                    <p:anim calcmode="lin" valueType="num">
                                      <p:cBhvr>
                                        <p:cTn id="2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1000"/>
                                        <p:tgtEl>
                                          <p:spTgt spid="5">
                                            <p:txEl>
                                              <p:pRg st="6" end="6"/>
                                            </p:txEl>
                                          </p:spTgt>
                                        </p:tgtEl>
                                      </p:cBhvr>
                                    </p:animEffect>
                                    <p:anim calcmode="lin" valueType="num">
                                      <p:cBhvr>
                                        <p:cTn id="2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 calcmode="lin" valueType="num">
                                      <p:cBhvr additive="base">
                                        <p:cTn id="34"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 calcmode="lin" valueType="num">
                                      <p:cBhvr additive="base">
                                        <p:cTn id="40"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 calcmode="lin" valueType="num">
                                      <p:cBhvr additive="base">
                                        <p:cTn id="46"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33" y="723231"/>
            <a:ext cx="12176867" cy="600164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I. TN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Moocgan</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2.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Giải</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thích</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TN</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Xét</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sư</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di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truyền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của</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gen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quy</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định</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từng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cặp</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tính</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trạng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xám</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đen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F</a:t>
            </a:r>
            <a:r>
              <a:rPr kumimoji="0" lang="en-US" sz="3200" b="0" i="0" u="none" strike="noStrike" kern="1200" cap="none" spc="0" normalizeH="0" baseline="-25000" noProof="0" dirty="0">
                <a:ln>
                  <a:noFill/>
                </a:ln>
                <a:solidFill>
                  <a:prstClr val="black"/>
                </a:solidFill>
                <a:effectLst/>
                <a:uLnTx/>
                <a:uFillTx/>
                <a:latin typeface="Times New Roman" pitchFamily="18" charset="0"/>
                <a:ea typeface="+mn-ea"/>
                <a:cs typeface="Times New Roman" pitchFamily="18" charset="0"/>
              </a:rPr>
              <a:t>1</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xám</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=&gt;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xám</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trội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hoàn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toàn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so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với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đen</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=&gt;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Quy</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ước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B-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xám</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b-</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đen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=&gt;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Kiểu</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gen F</a:t>
            </a:r>
            <a:r>
              <a:rPr kumimoji="0" lang="en-US" sz="3200" b="0" i="0" u="none" strike="noStrike" kern="1200" cap="none" spc="0" normalizeH="0" baseline="-25000" noProof="0" dirty="0">
                <a:ln>
                  <a:noFill/>
                </a:ln>
                <a:solidFill>
                  <a:prstClr val="black"/>
                </a:solidFill>
                <a:effectLst/>
                <a:uLnTx/>
                <a:uFillTx/>
                <a:latin typeface="Times New Roman" pitchFamily="18" charset="0"/>
                <a:ea typeface="+mn-ea"/>
                <a:cs typeface="Times New Roman" pitchFamily="18" charset="0"/>
              </a:rPr>
              <a:t>1</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là Bb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cánh</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dài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cánh</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cụt</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F</a:t>
            </a:r>
            <a:r>
              <a:rPr kumimoji="0" lang="en-US" sz="3200" b="0" i="0" u="none" strike="noStrike" kern="1200" cap="none" spc="0" normalizeH="0" baseline="-25000" noProof="0" dirty="0">
                <a:ln>
                  <a:noFill/>
                </a:ln>
                <a:solidFill>
                  <a:prstClr val="black"/>
                </a:solidFill>
                <a:effectLst/>
                <a:uLnTx/>
                <a:uFillTx/>
                <a:latin typeface="Times New Roman" pitchFamily="18" charset="0"/>
                <a:ea typeface="+mn-ea"/>
                <a:cs typeface="Times New Roman" pitchFamily="18" charset="0"/>
              </a:rPr>
              <a:t>1</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cánh</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dài</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=&gt;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cánh</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dài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trội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hoàn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toàn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so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với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cánh</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cụt</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=&gt;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Quy</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ước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V-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cánh</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dài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v-cánh</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cụt</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.=&gt;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Kiểu</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gen F</a:t>
            </a:r>
            <a:r>
              <a:rPr kumimoji="0" lang="en-US" sz="3200" b="0" i="0" u="none" strike="noStrike" kern="1200" cap="none" spc="0" normalizeH="0" baseline="-25000" noProof="0" dirty="0">
                <a:ln>
                  <a:noFill/>
                </a:ln>
                <a:solidFill>
                  <a:prstClr val="black"/>
                </a:solidFill>
                <a:effectLst/>
                <a:uLnTx/>
                <a:uFillTx/>
                <a:latin typeface="Times New Roman" pitchFamily="18" charset="0"/>
                <a:ea typeface="+mn-ea"/>
                <a:cs typeface="Times New Roman" pitchFamily="18" charset="0"/>
              </a:rPr>
              <a:t>1</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là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Vv</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Xét</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chung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tính</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trạng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=&gt; F</a:t>
            </a:r>
            <a:r>
              <a:rPr kumimoji="0" lang="en-US" sz="3200" b="0" i="0" u="none" strike="noStrike" kern="1200" cap="none" spc="0" normalizeH="0" baseline="-25000" noProof="0" dirty="0">
                <a:ln>
                  <a:noFill/>
                </a:ln>
                <a:solidFill>
                  <a:prstClr val="black"/>
                </a:solidFill>
                <a:effectLst/>
                <a:uLnTx/>
                <a:uFillTx/>
                <a:latin typeface="Times New Roman" pitchFamily="18" charset="0"/>
                <a:ea typeface="+mn-ea"/>
                <a:cs typeface="Times New Roman" pitchFamily="18" charset="0"/>
              </a:rPr>
              <a:t>1</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là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BbVv</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Vì F</a:t>
            </a:r>
            <a:r>
              <a:rPr kumimoji="0" lang="en-US" sz="3200" b="0" i="0" u="none" strike="noStrike" kern="1200" cap="none" spc="0" normalizeH="0" baseline="-25000" noProof="0" dirty="0">
                <a:ln>
                  <a:noFill/>
                </a:ln>
                <a:solidFill>
                  <a:prstClr val="black"/>
                </a:solidFill>
                <a:effectLst/>
                <a:uLnTx/>
                <a:uFillTx/>
                <a:latin typeface="Times New Roman" pitchFamily="18" charset="0"/>
                <a:ea typeface="+mn-ea"/>
                <a:cs typeface="Times New Roman" pitchFamily="18" charset="0"/>
              </a:rPr>
              <a:t>1</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dị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hợp</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cặp</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gen mà chỉ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loại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giao</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tư</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=&gt; 2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cặp</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gen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đo</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phải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nằm</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cặp</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nhiễm</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sắc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thê</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tương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đồng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=&gt;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Hiện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tượng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liên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kết</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gen.</a:t>
            </a:r>
          </a:p>
        </p:txBody>
      </p:sp>
      <p:sp>
        <p:nvSpPr>
          <p:cNvPr id="3" name="TextBox 2">
            <a:extLst>
              <a:ext uri="{FF2B5EF4-FFF2-40B4-BE49-F238E27FC236}">
                <a16:creationId xmlns:a16="http://schemas.microsoft.com/office/drawing/2014/main" id="{CBA16DE6-A6F9-676A-8990-577C25522569}"/>
              </a:ext>
            </a:extLst>
          </p:cNvPr>
          <p:cNvSpPr txBox="1"/>
          <p:nvPr/>
        </p:nvSpPr>
        <p:spPr>
          <a:xfrm>
            <a:off x="-15132" y="4864"/>
            <a:ext cx="12192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4. DI TRUYỀN LIÊN KẾT</a:t>
            </a:r>
          </a:p>
        </p:txBody>
      </p:sp>
    </p:spTree>
    <p:extLst>
      <p:ext uri="{BB962C8B-B14F-4D97-AF65-F5344CB8AC3E}">
        <p14:creationId xmlns:p14="http://schemas.microsoft.com/office/powerpoint/2010/main" val="67457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Effect transition="in" filter="fade">
                                      <p:cBhvr>
                                        <p:cTn id="56" dur="1000"/>
                                        <p:tgtEl>
                                          <p:spTgt spid="5">
                                            <p:txEl>
                                              <p:pRg st="8" end="8"/>
                                            </p:txEl>
                                          </p:spTgt>
                                        </p:tgtEl>
                                      </p:cBhvr>
                                    </p:animEffect>
                                    <p:anim calcmode="lin" valueType="num">
                                      <p:cBhvr>
                                        <p:cTn id="57"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Effect transition="in" filter="fade">
                                      <p:cBhvr>
                                        <p:cTn id="63" dur="1000"/>
                                        <p:tgtEl>
                                          <p:spTgt spid="5">
                                            <p:txEl>
                                              <p:pRg st="9" end="9"/>
                                            </p:txEl>
                                          </p:spTgt>
                                        </p:tgtEl>
                                      </p:cBhvr>
                                    </p:animEffect>
                                    <p:anim calcmode="lin" valueType="num">
                                      <p:cBhvr>
                                        <p:cTn id="64"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10" end="10"/>
                                            </p:txEl>
                                          </p:spTgt>
                                        </p:tgtEl>
                                        <p:attrNameLst>
                                          <p:attrName>style.visibility</p:attrName>
                                        </p:attrNameLst>
                                      </p:cBhvr>
                                      <p:to>
                                        <p:strVal val="visible"/>
                                      </p:to>
                                    </p:set>
                                    <p:animEffect transition="in" filter="fade">
                                      <p:cBhvr>
                                        <p:cTn id="70" dur="1000"/>
                                        <p:tgtEl>
                                          <p:spTgt spid="5">
                                            <p:txEl>
                                              <p:pRg st="10" end="10"/>
                                            </p:txEl>
                                          </p:spTgt>
                                        </p:tgtEl>
                                      </p:cBhvr>
                                    </p:animEffect>
                                    <p:anim calcmode="lin" valueType="num">
                                      <p:cBhvr>
                                        <p:cTn id="71"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04173"/>
            <a:ext cx="4572000" cy="6667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733" dirty="0">
                <a:latin typeface="Times New Roman" pitchFamily="18" charset="0"/>
                <a:cs typeface="Times New Roman" pitchFamily="18" charset="0"/>
              </a:rPr>
              <a:t>II. GIẢM PHÂN</a:t>
            </a:r>
          </a:p>
        </p:txBody>
      </p:sp>
      <p:pic>
        <p:nvPicPr>
          <p:cNvPr id="8196" name="Picture 4" descr="https://hocgiai.com/wp-content/uploads/2018/01/Capture2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200" y="2006600"/>
            <a:ext cx="8909051" cy="4648200"/>
          </a:xfrm>
          <a:prstGeom prst="rect">
            <a:avLst/>
          </a:prstGeom>
        </p:spPr>
        <p:style>
          <a:lnRef idx="2">
            <a:schemeClr val="accent2"/>
          </a:lnRef>
          <a:fillRef idx="1">
            <a:schemeClr val="lt1"/>
          </a:fillRef>
          <a:effectRef idx="0">
            <a:schemeClr val="accent2"/>
          </a:effectRef>
          <a:fontRef idx="minor">
            <a:schemeClr val="dk1"/>
          </a:fontRef>
        </p:style>
      </p:pic>
      <p:sp>
        <p:nvSpPr>
          <p:cNvPr id="9" name="TextBox 8"/>
          <p:cNvSpPr txBox="1"/>
          <p:nvPr/>
        </p:nvSpPr>
        <p:spPr>
          <a:xfrm>
            <a:off x="5588000" y="1244026"/>
            <a:ext cx="3352800" cy="748988"/>
          </a:xfrm>
          <a:prstGeom prst="rect">
            <a:avLst/>
          </a:prstGeom>
          <a:noFill/>
        </p:spPr>
        <p:txBody>
          <a:bodyPr wrap="square" rtlCol="0">
            <a:spAutoFit/>
          </a:bodyPr>
          <a:lstStyle/>
          <a:p>
            <a:r>
              <a:rPr lang="en-US" sz="4267" dirty="0" err="1">
                <a:solidFill>
                  <a:srgbClr val="FF0000"/>
                </a:solidFill>
                <a:latin typeface="Times New Roman" pitchFamily="18" charset="0"/>
                <a:cs typeface="Times New Roman" pitchFamily="18" charset="0"/>
              </a:rPr>
              <a:t>Phân</a:t>
            </a:r>
            <a:r>
              <a:rPr lang="en-US" sz="4267" dirty="0">
                <a:solidFill>
                  <a:srgbClr val="FF0000"/>
                </a:solidFill>
                <a:latin typeface="Times New Roman" pitchFamily="18" charset="0"/>
                <a:cs typeface="Times New Roman" pitchFamily="18" charset="0"/>
              </a:rPr>
              <a:t> </a:t>
            </a:r>
            <a:r>
              <a:rPr lang="en-US" sz="4267" dirty="0" err="1">
                <a:solidFill>
                  <a:srgbClr val="FF0000"/>
                </a:solidFill>
                <a:latin typeface="Times New Roman" pitchFamily="18" charset="0"/>
                <a:cs typeface="Times New Roman" pitchFamily="18" charset="0"/>
              </a:rPr>
              <a:t>bào</a:t>
            </a:r>
            <a:r>
              <a:rPr lang="en-US" sz="4267" dirty="0">
                <a:solidFill>
                  <a:srgbClr val="FF0000"/>
                </a:solidFill>
                <a:latin typeface="Times New Roman" pitchFamily="18" charset="0"/>
                <a:cs typeface="Times New Roman" pitchFamily="18" charset="0"/>
              </a:rPr>
              <a:t> II</a:t>
            </a:r>
          </a:p>
        </p:txBody>
      </p:sp>
      <p:sp>
        <p:nvSpPr>
          <p:cNvPr id="3" name="TextBox 2">
            <a:extLst>
              <a:ext uri="{FF2B5EF4-FFF2-40B4-BE49-F238E27FC236}">
                <a16:creationId xmlns:a16="http://schemas.microsoft.com/office/drawing/2014/main" id="{3AF8615C-C5EE-6654-4B0E-E58D372228E1}"/>
              </a:ext>
            </a:extLst>
          </p:cNvPr>
          <p:cNvSpPr txBox="1"/>
          <p:nvPr/>
        </p:nvSpPr>
        <p:spPr>
          <a:xfrm>
            <a:off x="0" y="52755"/>
            <a:ext cx="12192000" cy="74898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267" b="1" dirty="0">
                <a:latin typeface="Times New Roman" pitchFamily="18" charset="0"/>
                <a:cs typeface="Times New Roman" pitchFamily="18" charset="0"/>
              </a:rPr>
              <a:t>BÀI 43: DI TRUYỀN NHIỄM SẮC THỂ</a:t>
            </a:r>
          </a:p>
        </p:txBody>
      </p:sp>
    </p:spTree>
    <p:extLst>
      <p:ext uri="{BB962C8B-B14F-4D97-AF65-F5344CB8AC3E}">
        <p14:creationId xmlns:p14="http://schemas.microsoft.com/office/powerpoint/2010/main" val="8394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196"/>
                                        </p:tgtEl>
                                        <p:attrNameLst>
                                          <p:attrName>style.visibility</p:attrName>
                                        </p:attrNameLst>
                                      </p:cBhvr>
                                      <p:to>
                                        <p:strVal val="visible"/>
                                      </p:to>
                                    </p:set>
                                    <p:animEffect transition="in" filter="barn(inVertical)">
                                      <p:cBhvr>
                                        <p:cTn id="14"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33" y="657681"/>
            <a:ext cx="12176867" cy="550920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b="1" dirty="0">
                <a:solidFill>
                  <a:srgbClr val="FF0000"/>
                </a:solidFill>
                <a:latin typeface="Times New Roman" pitchFamily="18" charset="0"/>
                <a:cs typeface="Times New Roman" pitchFamily="18" charset="0"/>
              </a:rPr>
              <a:t>I. TN </a:t>
            </a:r>
            <a:r>
              <a:rPr lang="en-US" sz="3200" b="1" dirty="0" err="1">
                <a:solidFill>
                  <a:srgbClr val="FF0000"/>
                </a:solidFill>
                <a:latin typeface="Times New Roman" pitchFamily="18" charset="0"/>
                <a:cs typeface="Times New Roman" pitchFamily="18" charset="0"/>
              </a:rPr>
              <a:t>Moocgan</a:t>
            </a:r>
            <a:r>
              <a:rPr lang="en-US" sz="3200" b="1" dirty="0">
                <a:solidFill>
                  <a:srgbClr val="FF0000"/>
                </a:solidFill>
                <a:latin typeface="Times New Roman" pitchFamily="18" charset="0"/>
                <a:cs typeface="Times New Roman" pitchFamily="18" charset="0"/>
              </a:rPr>
              <a:t>:</a:t>
            </a:r>
          </a:p>
          <a:p>
            <a:r>
              <a:rPr lang="en-US" sz="3200" dirty="0">
                <a:solidFill>
                  <a:schemeClr val="tx1"/>
                </a:solidFill>
                <a:latin typeface="Times New Roman" pitchFamily="18" charset="0"/>
                <a:ea typeface="Cambria Math"/>
                <a:cs typeface="Times New Roman" pitchFamily="18" charset="0"/>
              </a:rPr>
              <a:t> </a:t>
            </a:r>
            <a:endParaRPr lang="en-US" sz="3200"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p:txBody>
      </p:sp>
      <p:pic>
        <p:nvPicPr>
          <p:cNvPr id="6" name="Picture 5" descr="https://img.loigiaihay.com/picture/article/2014/1029/thi-nghiem-cua-moocgan_1_1414553614.jpg"/>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905000"/>
            <a:ext cx="6807200" cy="3962400"/>
          </a:xfrm>
          <a:prstGeom prst="rect">
            <a:avLst/>
          </a:prstGeom>
          <a:ln/>
        </p:spPr>
        <p:style>
          <a:lnRef idx="2">
            <a:schemeClr val="accent2"/>
          </a:lnRef>
          <a:fillRef idx="1">
            <a:schemeClr val="lt1"/>
          </a:fillRef>
          <a:effectRef idx="0">
            <a:schemeClr val="accent2"/>
          </a:effectRef>
          <a:fontRef idx="minor">
            <a:schemeClr val="dk1"/>
          </a:fontRef>
        </p:style>
      </p:pic>
      <p:sp>
        <p:nvSpPr>
          <p:cNvPr id="3" name="TextBox 2">
            <a:extLst>
              <a:ext uri="{FF2B5EF4-FFF2-40B4-BE49-F238E27FC236}">
                <a16:creationId xmlns:a16="http://schemas.microsoft.com/office/drawing/2014/main" id="{8A499DC4-76E6-2B42-ECA0-6D09A043F74B}"/>
              </a:ext>
            </a:extLst>
          </p:cNvPr>
          <p:cNvSpPr txBox="1"/>
          <p:nvPr/>
        </p:nvSpPr>
        <p:spPr>
          <a:xfrm>
            <a:off x="-15132" y="4864"/>
            <a:ext cx="12192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a:solidFill>
                  <a:srgbClr val="FF0000"/>
                </a:solidFill>
                <a:latin typeface="Times New Roman" pitchFamily="18" charset="0"/>
                <a:cs typeface="Times New Roman" pitchFamily="18" charset="0"/>
              </a:rPr>
              <a:t> 4. DI TRUYỀN LIÊN KẾT</a:t>
            </a:r>
          </a:p>
        </p:txBody>
      </p:sp>
    </p:spTree>
    <p:extLst>
      <p:ext uri="{BB962C8B-B14F-4D97-AF65-F5344CB8AC3E}">
        <p14:creationId xmlns:p14="http://schemas.microsoft.com/office/powerpoint/2010/main" val="376542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5133" y="657681"/>
                <a:ext cx="12176867" cy="595207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b="1" dirty="0">
                    <a:solidFill>
                      <a:srgbClr val="FF0000"/>
                    </a:solidFill>
                    <a:latin typeface="Times New Roman" pitchFamily="18" charset="0"/>
                    <a:cs typeface="Times New Roman" pitchFamily="18" charset="0"/>
                  </a:rPr>
                  <a:t>I. TN </a:t>
                </a:r>
                <a:r>
                  <a:rPr lang="en-US" sz="3200" b="1" dirty="0" err="1">
                    <a:solidFill>
                      <a:srgbClr val="FF0000"/>
                    </a:solidFill>
                    <a:latin typeface="Times New Roman" pitchFamily="18" charset="0"/>
                    <a:cs typeface="Times New Roman" pitchFamily="18" charset="0"/>
                  </a:rPr>
                  <a:t>Moocgan</a:t>
                </a:r>
                <a:r>
                  <a:rPr lang="en-US" sz="3200" b="1" dirty="0">
                    <a:solidFill>
                      <a:srgbClr val="FF0000"/>
                    </a:solidFill>
                    <a:latin typeface="Times New Roman" pitchFamily="18" charset="0"/>
                    <a:cs typeface="Times New Roman" pitchFamily="18" charset="0"/>
                  </a:rPr>
                  <a:t>:</a:t>
                </a:r>
              </a:p>
              <a:p>
                <a:r>
                  <a:rPr lang="en-US" sz="3200" b="1" dirty="0">
                    <a:solidFill>
                      <a:srgbClr val="FF0000"/>
                    </a:solidFill>
                    <a:latin typeface="Times New Roman" pitchFamily="18" charset="0"/>
                    <a:cs typeface="Times New Roman" pitchFamily="18" charset="0"/>
                  </a:rPr>
                  <a:t> </a:t>
                </a:r>
                <a:r>
                  <a:rPr lang="en-US" sz="3200" b="1" dirty="0">
                    <a:solidFill>
                      <a:schemeClr val="tx1"/>
                    </a:solidFill>
                    <a:latin typeface="Times New Roman" pitchFamily="18" charset="0"/>
                    <a:cs typeface="Times New Roman" pitchFamily="18" charset="0"/>
                  </a:rPr>
                  <a:t>Pt/c: </a:t>
                </a:r>
                <a:r>
                  <a:rPr lang="en-US" sz="3200" b="1" dirty="0" err="1">
                    <a:solidFill>
                      <a:schemeClr val="tx1"/>
                    </a:solidFill>
                    <a:latin typeface="Times New Roman" pitchFamily="18" charset="0"/>
                    <a:cs typeface="Times New Roman" pitchFamily="18" charset="0"/>
                  </a:rPr>
                  <a:t>Xám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Dài</a:t>
                </a:r>
                <a:r>
                  <a:rPr lang="en-US" sz="3200" b="1" dirty="0">
                    <a:solidFill>
                      <a:schemeClr val="tx1"/>
                    </a:solidFill>
                    <a:latin typeface="Times New Roman" pitchFamily="18" charset="0"/>
                    <a:cs typeface="Times New Roman" pitchFamily="18" charset="0"/>
                  </a:rPr>
                  <a:t>  x  </a:t>
                </a:r>
                <a:r>
                  <a:rPr lang="en-US" sz="3200" b="1" dirty="0" err="1">
                    <a:solidFill>
                      <a:schemeClr val="tx1"/>
                    </a:solidFill>
                    <a:latin typeface="Times New Roman" pitchFamily="18" charset="0"/>
                    <a:cs typeface="Times New Roman" pitchFamily="18" charset="0"/>
                  </a:rPr>
                  <a:t>Đen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Cụt</a:t>
                </a:r>
                <a:endParaRPr lang="en-US" sz="3200" b="1" dirty="0">
                  <a:solidFill>
                    <a:schemeClr val="tx1"/>
                  </a:solidFill>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a:t>
                </a:r>
              </a:p>
              <a:p>
                <a:r>
                  <a:rPr lang="en-US" sz="3200" dirty="0">
                    <a:latin typeface="Times New Roman" pitchFamily="18" charset="0"/>
                    <a:cs typeface="Times New Roman" pitchFamily="18" charset="0"/>
                  </a:rPr>
                  <a:t>F1:                  </a:t>
                </a:r>
                <a:r>
                  <a:rPr lang="en-US" sz="3200" dirty="0" err="1">
                    <a:latin typeface="Times New Roman" pitchFamily="18" charset="0"/>
                    <a:cs typeface="Times New Roman" pitchFamily="18" charset="0"/>
                  </a:rPr>
                  <a:t>Xám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Dài</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F1 x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Xám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Dài</a:t>
                </a:r>
                <a:r>
                  <a:rPr lang="en-US" sz="3200" dirty="0">
                    <a:latin typeface="Times New Roman" pitchFamily="18" charset="0"/>
                    <a:cs typeface="Times New Roman" pitchFamily="18" charset="0"/>
                  </a:rPr>
                  <a:t>  x   </a:t>
                </a:r>
                <a:r>
                  <a:rPr lang="en-US" sz="3200" dirty="0" err="1">
                    <a:latin typeface="Times New Roman" pitchFamily="18" charset="0"/>
                    <a:cs typeface="Times New Roman" pitchFamily="18" charset="0"/>
                  </a:rPr>
                  <a:t>Đen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Cụt</a:t>
                </a:r>
                <a:endParaRPr lang="en-US" sz="3200" dirty="0">
                  <a:latin typeface="Times New Roman" pitchFamily="18" charset="0"/>
                  <a:cs typeface="Times New Roman" pitchFamily="18" charset="0"/>
                </a:endParaRPr>
              </a:p>
              <a:p>
                <a:r>
                  <a:rPr lang="en-US" sz="3200" dirty="0" err="1">
                    <a:latin typeface="Times New Roman" pitchFamily="18" charset="0"/>
                    <a:cs typeface="Times New Roman" pitchFamily="18" charset="0"/>
                  </a:rPr>
                  <a:t>Fa</a:t>
                </a:r>
                <a:r>
                  <a:rPr lang="en-US" sz="3200" dirty="0">
                    <a:latin typeface="Times New Roman" pitchFamily="18" charset="0"/>
                    <a:cs typeface="Times New Roman" pitchFamily="18" charset="0"/>
                  </a:rPr>
                  <a:t>:           1X-D   :   1Đ- C</a:t>
                </a:r>
              </a:p>
              <a:p>
                <a:r>
                  <a:rPr lang="en-US" sz="3200" b="1" dirty="0" err="1">
                    <a:solidFill>
                      <a:schemeClr val="tx1"/>
                    </a:solidFill>
                    <a:latin typeface="Times New Roman" pitchFamily="18" charset="0"/>
                    <a:cs typeface="Times New Roman" pitchFamily="18" charset="0"/>
                  </a:rPr>
                  <a:t>Pt</a:t>
                </a:r>
                <a:r>
                  <a:rPr lang="en-US" sz="3200" b="1" dirty="0">
                    <a:solidFill>
                      <a:schemeClr val="tx1"/>
                    </a:solidFill>
                    <a:latin typeface="Times New Roman" pitchFamily="18" charset="0"/>
                    <a:cs typeface="Times New Roman" pitchFamily="18" charset="0"/>
                  </a:rPr>
                  <a:t>/c:  		</a:t>
                </a:r>
                <a14:m>
                  <m:oMath xmlns:m="http://schemas.openxmlformats.org/officeDocument/2006/math">
                    <m:f>
                      <m:fPr>
                        <m:ctrlPr>
                          <a:rPr lang="en-US" sz="3200" b="1" i="1" dirty="0">
                            <a:solidFill>
                              <a:schemeClr val="tx1"/>
                            </a:solidFill>
                            <a:latin typeface="Cambria Math" panose="02040503050406030204" pitchFamily="18" charset="0"/>
                            <a:cs typeface="Times New Roman" pitchFamily="18" charset="0"/>
                          </a:rPr>
                        </m:ctrlPr>
                      </m:fPr>
                      <m:num>
                        <m:r>
                          <a:rPr lang="en-US" sz="3200" b="1" i="1" dirty="0">
                            <a:solidFill>
                              <a:schemeClr val="tx1"/>
                            </a:solidFill>
                            <a:latin typeface="Cambria Math"/>
                            <a:cs typeface="Times New Roman" pitchFamily="18" charset="0"/>
                          </a:rPr>
                          <m:t>𝑩𝑽</m:t>
                        </m:r>
                      </m:num>
                      <m:den>
                        <m:r>
                          <a:rPr lang="en-US" sz="3200" b="1" i="1" dirty="0">
                            <a:solidFill>
                              <a:schemeClr val="tx1"/>
                            </a:solidFill>
                            <a:latin typeface="Cambria Math"/>
                            <a:cs typeface="Times New Roman" pitchFamily="18" charset="0"/>
                          </a:rPr>
                          <m:t>𝑩𝑽</m:t>
                        </m:r>
                      </m:den>
                    </m:f>
                  </m:oMath>
                </a14:m>
                <a:r>
                  <a:rPr lang="en-US" sz="3200" b="1" dirty="0">
                    <a:solidFill>
                      <a:schemeClr val="tx1"/>
                    </a:solidFill>
                    <a:latin typeface="Times New Roman" pitchFamily="18" charset="0"/>
                    <a:cs typeface="Times New Roman" pitchFamily="18" charset="0"/>
                  </a:rPr>
                  <a:t>        x	</a:t>
                </a:r>
                <a14:m>
                  <m:oMath xmlns:m="http://schemas.openxmlformats.org/officeDocument/2006/math">
                    <m:f>
                      <m:fPr>
                        <m:ctrlPr>
                          <a:rPr lang="en-US" sz="3200" b="1" i="1">
                            <a:solidFill>
                              <a:schemeClr val="tx1"/>
                            </a:solidFill>
                            <a:latin typeface="Cambria Math" panose="02040503050406030204" pitchFamily="18" charset="0"/>
                            <a:cs typeface="Times New Roman" pitchFamily="18" charset="0"/>
                          </a:rPr>
                        </m:ctrlPr>
                      </m:fPr>
                      <m:num>
                        <m:r>
                          <a:rPr lang="en-US" sz="3200" b="1" i="1">
                            <a:solidFill>
                              <a:schemeClr val="tx1"/>
                            </a:solidFill>
                            <a:latin typeface="Cambria Math"/>
                            <a:cs typeface="Times New Roman" pitchFamily="18" charset="0"/>
                          </a:rPr>
                          <m:t>𝒃𝒗</m:t>
                        </m:r>
                      </m:num>
                      <m:den>
                        <m:r>
                          <a:rPr lang="en-US" sz="3200" b="1" i="1">
                            <a:solidFill>
                              <a:schemeClr val="tx1"/>
                            </a:solidFill>
                            <a:latin typeface="Cambria Math"/>
                            <a:cs typeface="Times New Roman" pitchFamily="18" charset="0"/>
                          </a:rPr>
                          <m:t>𝒃𝒗</m:t>
                        </m:r>
                      </m:den>
                    </m:f>
                  </m:oMath>
                </a14:m>
                <a:endParaRPr lang="en-US" sz="3200" b="1" dirty="0">
                  <a:solidFill>
                    <a:schemeClr val="tx1"/>
                  </a:solidFill>
                  <a:latin typeface="Times New Roman" pitchFamily="18" charset="0"/>
                  <a:cs typeface="Times New Roman" pitchFamily="18" charset="0"/>
                </a:endParaRPr>
              </a:p>
              <a:p>
                <a:r>
                  <a:rPr lang="en-US" sz="3200" b="1" dirty="0">
                    <a:solidFill>
                      <a:schemeClr val="tx1"/>
                    </a:solidFill>
                    <a:latin typeface="Times New Roman" pitchFamily="18" charset="0"/>
                    <a:cs typeface="Times New Roman" pitchFamily="18" charset="0"/>
                  </a:rPr>
                  <a:t>			</a:t>
                </a:r>
                <a:r>
                  <a:rPr lang="en-US" sz="3200" b="1" dirty="0">
                    <a:latin typeface="Times New Roman" pitchFamily="18" charset="0"/>
                    <a:cs typeface="Times New Roman" pitchFamily="18" charset="0"/>
                  </a:rPr>
                  <a:t> ↓</a:t>
                </a:r>
              </a:p>
              <a:p>
                <a:r>
                  <a:rPr lang="en-US" sz="3200" b="1" dirty="0">
                    <a:solidFill>
                      <a:schemeClr val="tx1"/>
                    </a:solidFill>
                    <a:latin typeface="Times New Roman" pitchFamily="18" charset="0"/>
                    <a:cs typeface="Times New Roman" pitchFamily="18" charset="0"/>
                  </a:rPr>
                  <a:t>G:		</a:t>
                </a:r>
                <a:r>
                  <a:rPr lang="en-US" sz="3200" u="sng" dirty="0">
                    <a:solidFill>
                      <a:schemeClr val="tx1"/>
                    </a:solidFill>
                    <a:latin typeface="Times New Roman" pitchFamily="18" charset="0"/>
                    <a:cs typeface="Times New Roman" pitchFamily="18" charset="0"/>
                  </a:rPr>
                  <a:t>BV</a:t>
                </a:r>
                <a:r>
                  <a:rPr lang="en-US" sz="3200" dirty="0">
                    <a:solidFill>
                      <a:schemeClr val="tx1"/>
                    </a:solidFill>
                    <a:latin typeface="Times New Roman" pitchFamily="18" charset="0"/>
                    <a:cs typeface="Times New Roman" pitchFamily="18" charset="0"/>
                  </a:rPr>
                  <a:t>	            </a:t>
                </a:r>
                <a:r>
                  <a:rPr lang="en-US" sz="3200" u="sng" dirty="0" err="1">
                    <a:solidFill>
                      <a:schemeClr val="tx1"/>
                    </a:solidFill>
                    <a:latin typeface="Times New Roman" pitchFamily="18" charset="0"/>
                    <a:cs typeface="Times New Roman" pitchFamily="18" charset="0"/>
                  </a:rPr>
                  <a:t>bv</a:t>
                </a:r>
                <a:r>
                  <a:rPr lang="en-US" sz="3200" b="1" dirty="0">
                    <a:solidFill>
                      <a:schemeClr val="tx1"/>
                    </a:solidFill>
                    <a:latin typeface="Times New Roman" pitchFamily="18" charset="0"/>
                    <a:cs typeface="Times New Roman" pitchFamily="18" charset="0"/>
                  </a:rPr>
                  <a:t>		</a:t>
                </a:r>
              </a:p>
              <a:p>
                <a:endParaRPr lang="en-US" sz="3200" b="1" dirty="0">
                  <a:solidFill>
                    <a:schemeClr val="tx1"/>
                  </a:solidFill>
                  <a:latin typeface="Times New Roman" pitchFamily="18" charset="0"/>
                  <a:cs typeface="Times New Roman" pitchFamily="18" charset="0"/>
                </a:endParaRPr>
              </a:p>
              <a:p>
                <a:r>
                  <a:rPr lang="en-US" sz="3200" b="1" dirty="0">
                    <a:solidFill>
                      <a:schemeClr val="tx1"/>
                    </a:solidFill>
                    <a:latin typeface="Times New Roman" pitchFamily="18" charset="0"/>
                    <a:cs typeface="Times New Roman" pitchFamily="18" charset="0"/>
                  </a:rPr>
                  <a:t>F1:			</a:t>
                </a:r>
                <a:r>
                  <a:rPr lang="en-US" sz="3200" b="1" dirty="0">
                    <a:solidFill>
                      <a:schemeClr val="tx1"/>
                    </a:solidFill>
                    <a:cs typeface="Times New Roman" pitchFamily="18" charset="0"/>
                  </a:rPr>
                  <a:t> </a:t>
                </a:r>
                <a14:m>
                  <m:oMath xmlns:m="http://schemas.openxmlformats.org/officeDocument/2006/math">
                    <m:f>
                      <m:fPr>
                        <m:ctrlPr>
                          <a:rPr lang="en-US" sz="3200" b="1" i="1" dirty="0">
                            <a:solidFill>
                              <a:schemeClr val="tx1"/>
                            </a:solidFill>
                            <a:latin typeface="Cambria Math" panose="02040503050406030204" pitchFamily="18" charset="0"/>
                            <a:cs typeface="Times New Roman" pitchFamily="18" charset="0"/>
                          </a:rPr>
                        </m:ctrlPr>
                      </m:fPr>
                      <m:num>
                        <m:r>
                          <a:rPr lang="en-US" sz="3200" b="1" i="1" dirty="0">
                            <a:solidFill>
                              <a:schemeClr val="tx1"/>
                            </a:solidFill>
                            <a:latin typeface="Cambria Math"/>
                            <a:cs typeface="Times New Roman" pitchFamily="18" charset="0"/>
                          </a:rPr>
                          <m:t>𝑩𝑽</m:t>
                        </m:r>
                      </m:num>
                      <m:den>
                        <m:r>
                          <a:rPr lang="en-US" sz="3200" b="1" i="1" dirty="0">
                            <a:solidFill>
                              <a:schemeClr val="tx1"/>
                            </a:solidFill>
                            <a:latin typeface="Cambria Math"/>
                            <a:cs typeface="Times New Roman" pitchFamily="18" charset="0"/>
                          </a:rPr>
                          <m:t>𝒃𝒗</m:t>
                        </m:r>
                      </m:den>
                    </m:f>
                  </m:oMath>
                </a14:m>
                <a:endParaRPr lang="en-US" sz="3200" b="1" dirty="0">
                  <a:solidFill>
                    <a:schemeClr val="tx1"/>
                  </a:solidFill>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5133" y="657681"/>
                <a:ext cx="12176867" cy="5952079"/>
              </a:xfrm>
              <a:prstGeom prst="rect">
                <a:avLst/>
              </a:prstGeom>
              <a:blipFill>
                <a:blip r:embed="rId2"/>
                <a:stretch>
                  <a:fillRect l="-1200" t="-1329" b="-40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41C85F9F-C079-1852-B747-44E8F70E1173}"/>
              </a:ext>
            </a:extLst>
          </p:cNvPr>
          <p:cNvSpPr txBox="1"/>
          <p:nvPr/>
        </p:nvSpPr>
        <p:spPr>
          <a:xfrm>
            <a:off x="-15132" y="4864"/>
            <a:ext cx="12192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a:solidFill>
                  <a:srgbClr val="FF0000"/>
                </a:solidFill>
                <a:latin typeface="Times New Roman" pitchFamily="18" charset="0"/>
                <a:cs typeface="Times New Roman" pitchFamily="18" charset="0"/>
              </a:rPr>
              <a:t> 4. DI TRUYỀN LIÊN KẾT</a:t>
            </a:r>
          </a:p>
        </p:txBody>
      </p:sp>
    </p:spTree>
    <p:extLst>
      <p:ext uri="{BB962C8B-B14F-4D97-AF65-F5344CB8AC3E}">
        <p14:creationId xmlns:p14="http://schemas.microsoft.com/office/powerpoint/2010/main" val="249342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 calcmode="lin" valueType="num">
                                      <p:cBhvr additive="base">
                                        <p:cTn id="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 calcmode="lin" valueType="num">
                                      <p:cBhvr additive="base">
                                        <p:cTn id="1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 calcmode="lin" valueType="num">
                                      <p:cBhvr additive="base">
                                        <p:cTn id="1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anim calcmode="lin" valueType="num">
                                      <p:cBhvr additive="base">
                                        <p:cTn id="2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5133" y="914353"/>
                <a:ext cx="12176867" cy="553991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b="1" dirty="0">
                    <a:solidFill>
                      <a:srgbClr val="FF0000"/>
                    </a:solidFill>
                    <a:latin typeface="Times New Roman" pitchFamily="18" charset="0"/>
                    <a:cs typeface="Times New Roman" pitchFamily="18" charset="0"/>
                  </a:rPr>
                  <a:t>a. TN </a:t>
                </a:r>
                <a:r>
                  <a:rPr lang="en-US" sz="3200" b="1" dirty="0" err="1">
                    <a:solidFill>
                      <a:srgbClr val="FF0000"/>
                    </a:solidFill>
                    <a:latin typeface="Times New Roman" pitchFamily="18" charset="0"/>
                    <a:cs typeface="Times New Roman" pitchFamily="18" charset="0"/>
                  </a:rPr>
                  <a:t>Moocgan</a:t>
                </a:r>
                <a:r>
                  <a:rPr lang="en-US" sz="3200" b="1" dirty="0">
                    <a:solidFill>
                      <a:srgbClr val="FF0000"/>
                    </a:solidFill>
                    <a:latin typeface="Times New Roman" pitchFamily="18" charset="0"/>
                    <a:cs typeface="Times New Roman" pitchFamily="18" charset="0"/>
                  </a:rPr>
                  <a:t>:</a:t>
                </a:r>
              </a:p>
              <a:p>
                <a:r>
                  <a:rPr lang="en-US" sz="3200" b="1" dirty="0" err="1">
                    <a:solidFill>
                      <a:schemeClr val="tx1"/>
                    </a:solidFill>
                    <a:latin typeface="Times New Roman" pitchFamily="18" charset="0"/>
                    <a:cs typeface="Times New Roman" pitchFamily="18" charset="0"/>
                  </a:rPr>
                  <a:t>Pt</a:t>
                </a:r>
                <a:r>
                  <a:rPr lang="en-US" sz="3200" b="1" dirty="0">
                    <a:solidFill>
                      <a:schemeClr val="tx1"/>
                    </a:solidFill>
                    <a:latin typeface="Times New Roman" pitchFamily="18" charset="0"/>
                    <a:cs typeface="Times New Roman" pitchFamily="18" charset="0"/>
                  </a:rPr>
                  <a:t>/c:  		</a:t>
                </a:r>
                <a14:m>
                  <m:oMath xmlns:m="http://schemas.openxmlformats.org/officeDocument/2006/math">
                    <m:f>
                      <m:fPr>
                        <m:ctrlPr>
                          <a:rPr lang="en-US" sz="3200" b="1" i="1" dirty="0">
                            <a:solidFill>
                              <a:schemeClr val="tx1"/>
                            </a:solidFill>
                            <a:latin typeface="Cambria Math" panose="02040503050406030204" pitchFamily="18" charset="0"/>
                            <a:cs typeface="Times New Roman" pitchFamily="18" charset="0"/>
                          </a:rPr>
                        </m:ctrlPr>
                      </m:fPr>
                      <m:num>
                        <m:r>
                          <a:rPr lang="en-US" sz="3200" b="1" i="1" dirty="0">
                            <a:solidFill>
                              <a:schemeClr val="tx1"/>
                            </a:solidFill>
                            <a:latin typeface="Cambria Math"/>
                            <a:cs typeface="Times New Roman" pitchFamily="18" charset="0"/>
                          </a:rPr>
                          <m:t>𝑩𝑽</m:t>
                        </m:r>
                      </m:num>
                      <m:den>
                        <m:r>
                          <a:rPr lang="en-US" sz="3200" b="1" i="1" dirty="0">
                            <a:solidFill>
                              <a:schemeClr val="tx1"/>
                            </a:solidFill>
                            <a:latin typeface="Cambria Math"/>
                            <a:cs typeface="Times New Roman" pitchFamily="18" charset="0"/>
                          </a:rPr>
                          <m:t>𝑩𝑽</m:t>
                        </m:r>
                      </m:den>
                    </m:f>
                  </m:oMath>
                </a14:m>
                <a:r>
                  <a:rPr lang="en-US" sz="3200" b="1" dirty="0">
                    <a:solidFill>
                      <a:schemeClr val="tx1"/>
                    </a:solidFill>
                    <a:latin typeface="Times New Roman" pitchFamily="18" charset="0"/>
                    <a:cs typeface="Times New Roman" pitchFamily="18" charset="0"/>
                  </a:rPr>
                  <a:t>        x	</a:t>
                </a:r>
                <a14:m>
                  <m:oMath xmlns:m="http://schemas.openxmlformats.org/officeDocument/2006/math">
                    <m:f>
                      <m:fPr>
                        <m:ctrlPr>
                          <a:rPr lang="en-US" sz="3200" b="1" i="1">
                            <a:solidFill>
                              <a:schemeClr val="tx1"/>
                            </a:solidFill>
                            <a:latin typeface="Cambria Math" panose="02040503050406030204" pitchFamily="18" charset="0"/>
                            <a:cs typeface="Times New Roman" pitchFamily="18" charset="0"/>
                          </a:rPr>
                        </m:ctrlPr>
                      </m:fPr>
                      <m:num>
                        <m:r>
                          <a:rPr lang="en-US" sz="3200" b="1" i="1">
                            <a:solidFill>
                              <a:schemeClr val="tx1"/>
                            </a:solidFill>
                            <a:latin typeface="Cambria Math"/>
                            <a:cs typeface="Times New Roman" pitchFamily="18" charset="0"/>
                          </a:rPr>
                          <m:t>𝒃𝒗</m:t>
                        </m:r>
                      </m:num>
                      <m:den>
                        <m:r>
                          <a:rPr lang="en-US" sz="3200" b="1" i="1">
                            <a:solidFill>
                              <a:schemeClr val="tx1"/>
                            </a:solidFill>
                            <a:latin typeface="Cambria Math"/>
                            <a:cs typeface="Times New Roman" pitchFamily="18" charset="0"/>
                          </a:rPr>
                          <m:t>𝒃𝒗</m:t>
                        </m:r>
                      </m:den>
                    </m:f>
                  </m:oMath>
                </a14:m>
                <a:endParaRPr lang="en-US" sz="3200" b="1" dirty="0">
                  <a:solidFill>
                    <a:schemeClr val="tx1"/>
                  </a:solidFill>
                  <a:latin typeface="Times New Roman" pitchFamily="18" charset="0"/>
                  <a:cs typeface="Times New Roman" pitchFamily="18" charset="0"/>
                </a:endParaRPr>
              </a:p>
              <a:p>
                <a:r>
                  <a:rPr lang="en-US" sz="3200" b="1" dirty="0">
                    <a:solidFill>
                      <a:schemeClr val="tx1"/>
                    </a:solidFill>
                    <a:latin typeface="Times New Roman" pitchFamily="18" charset="0"/>
                    <a:cs typeface="Times New Roman" pitchFamily="18" charset="0"/>
                  </a:rPr>
                  <a:t>			</a:t>
                </a:r>
                <a:r>
                  <a:rPr lang="en-US" sz="3200" b="1" dirty="0">
                    <a:latin typeface="Times New Roman" pitchFamily="18" charset="0"/>
                    <a:cs typeface="Times New Roman" pitchFamily="18" charset="0"/>
                  </a:rPr>
                  <a:t> ↓</a:t>
                </a:r>
              </a:p>
              <a:p>
                <a:r>
                  <a:rPr lang="en-US" sz="3200" b="1" dirty="0">
                    <a:solidFill>
                      <a:schemeClr val="tx1"/>
                    </a:solidFill>
                    <a:latin typeface="Times New Roman" pitchFamily="18" charset="0"/>
                    <a:cs typeface="Times New Roman" pitchFamily="18" charset="0"/>
                  </a:rPr>
                  <a:t>G:		</a:t>
                </a:r>
                <a:r>
                  <a:rPr lang="en-US" sz="3200" u="sng" dirty="0">
                    <a:solidFill>
                      <a:schemeClr val="tx1"/>
                    </a:solidFill>
                    <a:latin typeface="Times New Roman" pitchFamily="18" charset="0"/>
                    <a:cs typeface="Times New Roman" pitchFamily="18" charset="0"/>
                  </a:rPr>
                  <a:t>BV</a:t>
                </a:r>
                <a:r>
                  <a:rPr lang="en-US" sz="3200" dirty="0">
                    <a:solidFill>
                      <a:schemeClr val="tx1"/>
                    </a:solidFill>
                    <a:latin typeface="Times New Roman" pitchFamily="18" charset="0"/>
                    <a:cs typeface="Times New Roman" pitchFamily="18" charset="0"/>
                  </a:rPr>
                  <a:t>	            </a:t>
                </a:r>
                <a:r>
                  <a:rPr lang="en-US" sz="3200" u="sng" dirty="0" err="1">
                    <a:solidFill>
                      <a:schemeClr val="tx1"/>
                    </a:solidFill>
                    <a:latin typeface="Times New Roman" pitchFamily="18" charset="0"/>
                    <a:cs typeface="Times New Roman" pitchFamily="18" charset="0"/>
                  </a:rPr>
                  <a:t>bv</a:t>
                </a:r>
                <a:r>
                  <a:rPr lang="en-US" sz="3200" b="1" dirty="0">
                    <a:solidFill>
                      <a:schemeClr val="tx1"/>
                    </a:solidFill>
                    <a:latin typeface="Times New Roman" pitchFamily="18" charset="0"/>
                    <a:cs typeface="Times New Roman" pitchFamily="18" charset="0"/>
                  </a:rPr>
                  <a:t>		</a:t>
                </a:r>
              </a:p>
              <a:p>
                <a:r>
                  <a:rPr lang="en-US" sz="3200" b="1" dirty="0">
                    <a:solidFill>
                      <a:schemeClr val="tx1"/>
                    </a:solidFill>
                    <a:latin typeface="Times New Roman" pitchFamily="18" charset="0"/>
                    <a:cs typeface="Times New Roman" pitchFamily="18" charset="0"/>
                  </a:rPr>
                  <a:t>F1:			</a:t>
                </a:r>
                <a:r>
                  <a:rPr lang="en-US" sz="3200" b="1" dirty="0">
                    <a:solidFill>
                      <a:schemeClr val="tx1"/>
                    </a:solidFill>
                    <a:cs typeface="Times New Roman" pitchFamily="18" charset="0"/>
                  </a:rPr>
                  <a:t> </a:t>
                </a:r>
                <a14:m>
                  <m:oMath xmlns:m="http://schemas.openxmlformats.org/officeDocument/2006/math">
                    <m:f>
                      <m:fPr>
                        <m:ctrlPr>
                          <a:rPr lang="en-US" sz="3200" b="1" i="1" dirty="0">
                            <a:solidFill>
                              <a:schemeClr val="tx1"/>
                            </a:solidFill>
                            <a:latin typeface="Cambria Math" panose="02040503050406030204" pitchFamily="18" charset="0"/>
                            <a:cs typeface="Times New Roman" pitchFamily="18" charset="0"/>
                          </a:rPr>
                        </m:ctrlPr>
                      </m:fPr>
                      <m:num>
                        <m:r>
                          <a:rPr lang="en-US" sz="3200" b="1" i="1" dirty="0">
                            <a:solidFill>
                              <a:schemeClr val="tx1"/>
                            </a:solidFill>
                            <a:latin typeface="Cambria Math"/>
                            <a:cs typeface="Times New Roman" pitchFamily="18" charset="0"/>
                          </a:rPr>
                          <m:t>𝑩𝑽</m:t>
                        </m:r>
                      </m:num>
                      <m:den>
                        <m:r>
                          <a:rPr lang="en-US" sz="3200" b="1" i="1" dirty="0">
                            <a:solidFill>
                              <a:schemeClr val="tx1"/>
                            </a:solidFill>
                            <a:latin typeface="Cambria Math"/>
                            <a:cs typeface="Times New Roman" pitchFamily="18" charset="0"/>
                          </a:rPr>
                          <m:t>𝒃𝒗</m:t>
                        </m:r>
                      </m:den>
                    </m:f>
                  </m:oMath>
                </a14:m>
                <a:endParaRPr lang="en-US" sz="3200" b="1" dirty="0">
                  <a:solidFill>
                    <a:schemeClr val="tx1"/>
                  </a:solidFill>
                  <a:latin typeface="Times New Roman" pitchFamily="18" charset="0"/>
                  <a:cs typeface="Times New Roman" pitchFamily="18" charset="0"/>
                </a:endParaRPr>
              </a:p>
              <a:p>
                <a:r>
                  <a:rPr lang="en-US" sz="3200" b="1" dirty="0">
                    <a:solidFill>
                      <a:schemeClr val="tx1"/>
                    </a:solidFill>
                    <a:latin typeface="Times New Roman" pitchFamily="18" charset="0"/>
                    <a:cs typeface="Times New Roman" pitchFamily="18" charset="0"/>
                  </a:rPr>
                  <a:t>F1 x </a:t>
                </a:r>
                <a:r>
                  <a:rPr lang="en-US" sz="3200" b="1" dirty="0" err="1">
                    <a:solidFill>
                      <a:schemeClr val="tx1"/>
                    </a:solidFill>
                    <a:latin typeface="Times New Roman" pitchFamily="18" charset="0"/>
                    <a:cs typeface="Times New Roman" pitchFamily="18" charset="0"/>
                  </a:rPr>
                  <a:t>Fa</a:t>
                </a:r>
                <a:r>
                  <a:rPr lang="en-US" sz="3200" b="1" dirty="0">
                    <a:solidFill>
                      <a:schemeClr val="tx1"/>
                    </a:solidFill>
                    <a:latin typeface="Times New Roman" pitchFamily="18" charset="0"/>
                    <a:cs typeface="Times New Roman" pitchFamily="18" charset="0"/>
                  </a:rPr>
                  <a:t>:   			</a:t>
                </a:r>
                <a14:m>
                  <m:oMath xmlns:m="http://schemas.openxmlformats.org/officeDocument/2006/math">
                    <m:f>
                      <m:fPr>
                        <m:ctrlPr>
                          <a:rPr lang="en-US" sz="3200" b="1" i="1" dirty="0">
                            <a:solidFill>
                              <a:schemeClr val="tx1"/>
                            </a:solidFill>
                            <a:latin typeface="Cambria Math" panose="02040503050406030204" pitchFamily="18" charset="0"/>
                            <a:cs typeface="Times New Roman" pitchFamily="18" charset="0"/>
                          </a:rPr>
                        </m:ctrlPr>
                      </m:fPr>
                      <m:num>
                        <m:r>
                          <a:rPr lang="en-US" sz="3200" b="1" i="1" dirty="0">
                            <a:solidFill>
                              <a:schemeClr val="tx1"/>
                            </a:solidFill>
                            <a:latin typeface="Cambria Math"/>
                            <a:cs typeface="Times New Roman" pitchFamily="18" charset="0"/>
                          </a:rPr>
                          <m:t>𝑩𝑽</m:t>
                        </m:r>
                      </m:num>
                      <m:den>
                        <m:r>
                          <a:rPr lang="en-US" sz="3200" b="1" i="1" dirty="0">
                            <a:solidFill>
                              <a:schemeClr val="tx1"/>
                            </a:solidFill>
                            <a:latin typeface="Cambria Math"/>
                            <a:cs typeface="Times New Roman" pitchFamily="18" charset="0"/>
                          </a:rPr>
                          <m:t>𝒃𝒗</m:t>
                        </m:r>
                      </m:den>
                    </m:f>
                  </m:oMath>
                </a14:m>
                <a:r>
                  <a:rPr lang="en-US" sz="3200" b="1" dirty="0">
                    <a:solidFill>
                      <a:schemeClr val="tx1"/>
                    </a:solidFill>
                    <a:latin typeface="Times New Roman" pitchFamily="18" charset="0"/>
                    <a:cs typeface="Times New Roman" pitchFamily="18" charset="0"/>
                  </a:rPr>
                  <a:t>     x    </a:t>
                </a:r>
                <a14:m>
                  <m:oMath xmlns:m="http://schemas.openxmlformats.org/officeDocument/2006/math">
                    <m:f>
                      <m:fPr>
                        <m:ctrlPr>
                          <a:rPr lang="en-US" sz="3200" b="1" i="1">
                            <a:solidFill>
                              <a:schemeClr val="tx1"/>
                            </a:solidFill>
                            <a:latin typeface="Cambria Math" panose="02040503050406030204" pitchFamily="18" charset="0"/>
                            <a:cs typeface="Times New Roman" pitchFamily="18" charset="0"/>
                          </a:rPr>
                        </m:ctrlPr>
                      </m:fPr>
                      <m:num>
                        <m:r>
                          <a:rPr lang="en-US" sz="3200" b="1" i="1">
                            <a:solidFill>
                              <a:schemeClr val="tx1"/>
                            </a:solidFill>
                            <a:latin typeface="Cambria Math"/>
                            <a:cs typeface="Times New Roman" pitchFamily="18" charset="0"/>
                          </a:rPr>
                          <m:t>𝒃𝒗</m:t>
                        </m:r>
                      </m:num>
                      <m:den>
                        <m:r>
                          <a:rPr lang="en-US" sz="3200" b="1" i="1">
                            <a:solidFill>
                              <a:schemeClr val="tx1"/>
                            </a:solidFill>
                            <a:latin typeface="Cambria Math"/>
                            <a:cs typeface="Times New Roman" pitchFamily="18" charset="0"/>
                          </a:rPr>
                          <m:t>𝒃𝒗</m:t>
                        </m:r>
                      </m:den>
                    </m:f>
                  </m:oMath>
                </a14:m>
                <a:r>
                  <a:rPr lang="en-US" sz="3200" b="1" dirty="0">
                    <a:solidFill>
                      <a:schemeClr val="tx1"/>
                    </a:solidFill>
                    <a:latin typeface="Times New Roman" pitchFamily="18" charset="0"/>
                    <a:cs typeface="Times New Roman" pitchFamily="18" charset="0"/>
                  </a:rPr>
                  <a:t> </a:t>
                </a:r>
              </a:p>
              <a:p>
                <a:r>
                  <a:rPr lang="en-US" sz="3200" b="1" dirty="0">
                    <a:solidFill>
                      <a:schemeClr val="tx1"/>
                    </a:solidFill>
                    <a:latin typeface="Times New Roman" pitchFamily="18" charset="0"/>
                    <a:cs typeface="Times New Roman" pitchFamily="18" charset="0"/>
                  </a:rPr>
                  <a:t>G:			     </a:t>
                </a:r>
                <a:r>
                  <a:rPr lang="en-US" sz="3200" u="sng" dirty="0">
                    <a:solidFill>
                      <a:schemeClr val="tx1"/>
                    </a:solidFill>
                    <a:latin typeface="Times New Roman" pitchFamily="18" charset="0"/>
                    <a:cs typeface="Times New Roman" pitchFamily="18" charset="0"/>
                  </a:rPr>
                  <a:t> BV</a:t>
                </a:r>
                <a:r>
                  <a:rPr lang="en-US" sz="3200" dirty="0">
                    <a:solidFill>
                      <a:schemeClr val="tx1"/>
                    </a:solidFill>
                    <a:latin typeface="Times New Roman" pitchFamily="18" charset="0"/>
                    <a:cs typeface="Times New Roman" pitchFamily="18" charset="0"/>
                  </a:rPr>
                  <a:t>,  </a:t>
                </a:r>
                <a:r>
                  <a:rPr lang="en-US" sz="3200" u="sng" dirty="0" err="1">
                    <a:solidFill>
                      <a:schemeClr val="tx1"/>
                    </a:solidFill>
                    <a:latin typeface="Times New Roman" pitchFamily="18" charset="0"/>
                    <a:cs typeface="Times New Roman" pitchFamily="18" charset="0"/>
                  </a:rPr>
                  <a:t>bv</a:t>
                </a:r>
                <a:r>
                  <a:rPr lang="en-US" sz="3200" dirty="0">
                    <a:solidFill>
                      <a:schemeClr val="tx1"/>
                    </a:solidFill>
                    <a:latin typeface="Times New Roman" pitchFamily="18" charset="0"/>
                    <a:cs typeface="Times New Roman" pitchFamily="18" charset="0"/>
                  </a:rPr>
                  <a:t>        </a:t>
                </a:r>
                <a:r>
                  <a:rPr lang="en-US" sz="3200" u="sng" dirty="0" err="1">
                    <a:solidFill>
                      <a:schemeClr val="tx1"/>
                    </a:solidFill>
                    <a:latin typeface="Times New Roman" pitchFamily="18" charset="0"/>
                    <a:cs typeface="Times New Roman" pitchFamily="18" charset="0"/>
                  </a:rPr>
                  <a:t>bv</a:t>
                </a:r>
                <a:r>
                  <a:rPr lang="en-US" sz="3200" u="sng" dirty="0">
                    <a:solidFill>
                      <a:schemeClr val="tx1"/>
                    </a:solidFill>
                    <a:latin typeface="Times New Roman" pitchFamily="18" charset="0"/>
                    <a:cs typeface="Times New Roman" pitchFamily="18" charset="0"/>
                  </a:rPr>
                  <a:t> </a:t>
                </a:r>
                <a:endParaRPr lang="en-US" sz="3200" b="1" dirty="0">
                  <a:solidFill>
                    <a:schemeClr val="tx1"/>
                  </a:solidFill>
                  <a:latin typeface="Times New Roman" pitchFamily="18" charset="0"/>
                  <a:cs typeface="Times New Roman" pitchFamily="18" charset="0"/>
                </a:endParaRPr>
              </a:p>
              <a:p>
                <a:r>
                  <a:rPr lang="en-US" sz="3200" b="1" dirty="0">
                    <a:solidFill>
                      <a:schemeClr val="tx1"/>
                    </a:solidFill>
                    <a:latin typeface="Times New Roman" pitchFamily="18" charset="0"/>
                    <a:cs typeface="Times New Roman" pitchFamily="18" charset="0"/>
                  </a:rPr>
                  <a:t>F2:        </a:t>
                </a:r>
                <a:r>
                  <a:rPr lang="en-US" sz="3200" dirty="0">
                    <a:solidFill>
                      <a:schemeClr val="tx1"/>
                    </a:solidFill>
                    <a:latin typeface="Times New Roman" pitchFamily="18" charset="0"/>
                    <a:cs typeface="Times New Roman" pitchFamily="18" charset="0"/>
                  </a:rPr>
                  <a:t>KG</a:t>
                </a:r>
                <a:r>
                  <a:rPr lang="en-US" sz="3200" b="1" dirty="0">
                    <a:solidFill>
                      <a:schemeClr val="tx1"/>
                    </a:solidFill>
                    <a:latin typeface="Times New Roman" pitchFamily="18" charset="0"/>
                    <a:cs typeface="Times New Roman" pitchFamily="18" charset="0"/>
                  </a:rPr>
                  <a:t>: 	</a:t>
                </a:r>
                <a:r>
                  <a:rPr lang="en-US" sz="3733" b="1" dirty="0">
                    <a:solidFill>
                      <a:schemeClr val="tx1"/>
                    </a:solidFill>
                    <a:latin typeface="Times New Roman" pitchFamily="18" charset="0"/>
                    <a:cs typeface="Times New Roman" pitchFamily="18" charset="0"/>
                  </a:rPr>
                  <a:t>1</a:t>
                </a:r>
                <a14:m>
                  <m:oMath xmlns:m="http://schemas.openxmlformats.org/officeDocument/2006/math">
                    <m:f>
                      <m:fPr>
                        <m:ctrlPr>
                          <a:rPr lang="en-US" sz="3733" b="1" i="1" dirty="0">
                            <a:solidFill>
                              <a:schemeClr val="tx1"/>
                            </a:solidFill>
                            <a:latin typeface="Cambria Math" panose="02040503050406030204" pitchFamily="18" charset="0"/>
                            <a:cs typeface="Times New Roman" pitchFamily="18" charset="0"/>
                          </a:rPr>
                        </m:ctrlPr>
                      </m:fPr>
                      <m:num>
                        <m:r>
                          <a:rPr lang="en-US" sz="3733" b="1" i="1" dirty="0">
                            <a:solidFill>
                              <a:schemeClr val="tx1"/>
                            </a:solidFill>
                            <a:latin typeface="Cambria Math"/>
                            <a:cs typeface="Times New Roman" pitchFamily="18" charset="0"/>
                          </a:rPr>
                          <m:t>𝑩𝑽</m:t>
                        </m:r>
                      </m:num>
                      <m:den>
                        <m:r>
                          <a:rPr lang="en-US" sz="3733" b="1" i="1" dirty="0">
                            <a:solidFill>
                              <a:schemeClr val="tx1"/>
                            </a:solidFill>
                            <a:latin typeface="Cambria Math"/>
                            <a:cs typeface="Times New Roman" pitchFamily="18" charset="0"/>
                          </a:rPr>
                          <m:t>𝒃𝒗</m:t>
                        </m:r>
                      </m:den>
                    </m:f>
                  </m:oMath>
                </a14:m>
                <a:r>
                  <a:rPr lang="en-US" sz="3733" b="1" dirty="0">
                    <a:solidFill>
                      <a:schemeClr val="tx1"/>
                    </a:solidFill>
                    <a:latin typeface="Times New Roman" pitchFamily="18" charset="0"/>
                    <a:cs typeface="Times New Roman" pitchFamily="18" charset="0"/>
                  </a:rPr>
                  <a:t>   :  1</a:t>
                </a:r>
                <a:r>
                  <a:rPr lang="en-US" sz="3733" b="1" dirty="0">
                    <a:solidFill>
                      <a:schemeClr val="tx1"/>
                    </a:solidFill>
                    <a:cs typeface="Times New Roman" pitchFamily="18" charset="0"/>
                  </a:rPr>
                  <a:t> </a:t>
                </a:r>
                <a14:m>
                  <m:oMath xmlns:m="http://schemas.openxmlformats.org/officeDocument/2006/math">
                    <m:f>
                      <m:fPr>
                        <m:ctrlPr>
                          <a:rPr lang="en-US" sz="3733" b="1" i="1">
                            <a:solidFill>
                              <a:schemeClr val="tx1"/>
                            </a:solidFill>
                            <a:latin typeface="Cambria Math" panose="02040503050406030204" pitchFamily="18" charset="0"/>
                            <a:cs typeface="Times New Roman" pitchFamily="18" charset="0"/>
                          </a:rPr>
                        </m:ctrlPr>
                      </m:fPr>
                      <m:num>
                        <m:r>
                          <a:rPr lang="en-US" sz="3733" b="1" i="1">
                            <a:solidFill>
                              <a:schemeClr val="tx1"/>
                            </a:solidFill>
                            <a:latin typeface="Cambria Math"/>
                            <a:cs typeface="Times New Roman" pitchFamily="18" charset="0"/>
                          </a:rPr>
                          <m:t>𝒃𝒗</m:t>
                        </m:r>
                      </m:num>
                      <m:den>
                        <m:r>
                          <a:rPr lang="en-US" sz="3733" b="1" i="1">
                            <a:solidFill>
                              <a:schemeClr val="tx1"/>
                            </a:solidFill>
                            <a:latin typeface="Cambria Math"/>
                            <a:cs typeface="Times New Roman" pitchFamily="18" charset="0"/>
                          </a:rPr>
                          <m:t>𝒃𝒗</m:t>
                        </m:r>
                      </m:den>
                    </m:f>
                  </m:oMath>
                </a14:m>
                <a:endParaRPr lang="en-US" sz="3733" b="1" dirty="0">
                  <a:solidFill>
                    <a:schemeClr val="tx1"/>
                  </a:solidFill>
                  <a:latin typeface="Times New Roman" pitchFamily="18" charset="0"/>
                  <a:cs typeface="Times New Roman" pitchFamily="18" charset="0"/>
                </a:endParaRPr>
              </a:p>
              <a:p>
                <a:r>
                  <a:rPr lang="en-US" sz="3200" dirty="0">
                    <a:solidFill>
                      <a:schemeClr val="tx1"/>
                    </a:solidFill>
                    <a:latin typeface="Times New Roman" pitchFamily="18" charset="0"/>
                    <a:cs typeface="Times New Roman" pitchFamily="18" charset="0"/>
                  </a:rPr>
                  <a:t>	  KH: 1 X-D: 1Đ-C</a:t>
                </a:r>
              </a:p>
            </p:txBody>
          </p:sp>
        </mc:Choice>
        <mc:Fallback xmlns="">
          <p:sp>
            <p:nvSpPr>
              <p:cNvPr id="5" name="TextBox 4"/>
              <p:cNvSpPr txBox="1">
                <a:spLocks noRot="1" noChangeAspect="1" noMove="1" noResize="1" noEditPoints="1" noAdjustHandles="1" noChangeArrowheads="1" noChangeShapeType="1" noTextEdit="1"/>
              </p:cNvSpPr>
              <p:nvPr/>
            </p:nvSpPr>
            <p:spPr>
              <a:xfrm>
                <a:off x="15133" y="914353"/>
                <a:ext cx="12176867" cy="5539915"/>
              </a:xfrm>
              <a:prstGeom prst="rect">
                <a:avLst/>
              </a:prstGeom>
              <a:blipFill>
                <a:blip r:embed="rId2"/>
                <a:stretch>
                  <a:fillRect l="-1200" t="-1427" b="-241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FE43804D-2CAC-AAE0-2771-B833ABCC90DB}"/>
              </a:ext>
            </a:extLst>
          </p:cNvPr>
          <p:cNvSpPr txBox="1"/>
          <p:nvPr/>
        </p:nvSpPr>
        <p:spPr>
          <a:xfrm>
            <a:off x="-15132" y="4864"/>
            <a:ext cx="12192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a:solidFill>
                  <a:srgbClr val="FF0000"/>
                </a:solidFill>
                <a:latin typeface="Times New Roman" pitchFamily="18" charset="0"/>
                <a:cs typeface="Times New Roman" pitchFamily="18" charset="0"/>
              </a:rPr>
              <a:t> 4. DI TRUYỀN LIÊN KẾT</a:t>
            </a:r>
          </a:p>
        </p:txBody>
      </p:sp>
    </p:spTree>
    <p:extLst>
      <p:ext uri="{BB962C8B-B14F-4D97-AF65-F5344CB8AC3E}">
        <p14:creationId xmlns:p14="http://schemas.microsoft.com/office/powerpoint/2010/main" val="12279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 calcmode="lin" valueType="num">
                                      <p:cBhvr additive="base">
                                        <p:cTn id="1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 calcmode="lin" valueType="num">
                                      <p:cBhvr additive="base">
                                        <p:cTn id="1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 calcmode="lin" valueType="num">
                                      <p:cBhvr additive="base">
                                        <p:cTn id="2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33" y="850185"/>
            <a:ext cx="12176867" cy="600164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dirty="0">
                <a:solidFill>
                  <a:srgbClr val="FF0000"/>
                </a:solidFill>
                <a:latin typeface="Times New Roman" pitchFamily="18" charset="0"/>
                <a:cs typeface="Times New Roman" pitchFamily="18" charset="0"/>
              </a:rPr>
              <a:t>a. TN </a:t>
            </a:r>
            <a:r>
              <a:rPr lang="en-US" sz="3200" b="1" dirty="0" err="1">
                <a:solidFill>
                  <a:srgbClr val="FF0000"/>
                </a:solidFill>
                <a:latin typeface="Times New Roman" pitchFamily="18" charset="0"/>
                <a:cs typeface="Times New Roman" pitchFamily="18" charset="0"/>
              </a:rPr>
              <a:t>Moocgan</a:t>
            </a:r>
            <a:r>
              <a:rPr lang="en-US" sz="3200" b="1" dirty="0">
                <a:solidFill>
                  <a:srgbClr val="FF0000"/>
                </a:solidFill>
                <a:latin typeface="Times New Roman" pitchFamily="18" charset="0"/>
                <a:cs typeface="Times New Roman" pitchFamily="18" charset="0"/>
              </a:rPr>
              <a:t>:</a:t>
            </a:r>
          </a:p>
          <a:p>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Các</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tính</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trạng</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này</a:t>
            </a:r>
            <a:r>
              <a:rPr lang="en-US" sz="3200" dirty="0">
                <a:solidFill>
                  <a:schemeClr val="tx1"/>
                </a:solidFill>
                <a:latin typeface="Times New Roman" pitchFamily="18" charset="0"/>
                <a:ea typeface="Cambria Math"/>
                <a:cs typeface="Times New Roman" pitchFamily="18" charset="0"/>
              </a:rPr>
              <a:t> di </a:t>
            </a:r>
            <a:r>
              <a:rPr lang="en-US" sz="3200" dirty="0" err="1">
                <a:solidFill>
                  <a:schemeClr val="tx1"/>
                </a:solidFill>
                <a:latin typeface="Times New Roman" pitchFamily="18" charset="0"/>
                <a:ea typeface="Cambria Math"/>
                <a:cs typeface="Times New Roman" pitchFamily="18" charset="0"/>
              </a:rPr>
              <a:t>truyền</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cùng</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nhau</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trong</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quá</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trình</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phát</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sinh</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gt</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các</a:t>
            </a:r>
            <a:r>
              <a:rPr lang="en-US" sz="3200" dirty="0">
                <a:solidFill>
                  <a:schemeClr val="tx1"/>
                </a:solidFill>
                <a:latin typeface="Times New Roman" pitchFamily="18" charset="0"/>
                <a:ea typeface="Cambria Math"/>
                <a:cs typeface="Times New Roman" pitchFamily="18" charset="0"/>
              </a:rPr>
              <a:t> gen </a:t>
            </a:r>
            <a:r>
              <a:rPr lang="en-US" sz="3200" dirty="0" err="1">
                <a:solidFill>
                  <a:schemeClr val="tx1"/>
                </a:solidFill>
                <a:latin typeface="Times New Roman" pitchFamily="18" charset="0"/>
                <a:ea typeface="Cambria Math"/>
                <a:cs typeface="Times New Roman" pitchFamily="18" charset="0"/>
              </a:rPr>
              <a:t>này</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luôn</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đi</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kèm</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cùng</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nhau</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tạo</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thành</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nhóm</a:t>
            </a:r>
            <a:r>
              <a:rPr lang="en-US" sz="3200" dirty="0">
                <a:solidFill>
                  <a:schemeClr val="tx1"/>
                </a:solidFill>
                <a:latin typeface="Times New Roman" pitchFamily="18" charset="0"/>
                <a:ea typeface="Cambria Math"/>
                <a:cs typeface="Times New Roman" pitchFamily="18" charset="0"/>
              </a:rPr>
              <a:t> gen </a:t>
            </a:r>
            <a:r>
              <a:rPr lang="en-US" sz="3200" dirty="0" err="1">
                <a:solidFill>
                  <a:schemeClr val="tx1"/>
                </a:solidFill>
                <a:latin typeface="Times New Roman" pitchFamily="18" charset="0"/>
                <a:ea typeface="Cambria Math"/>
                <a:cs typeface="Times New Roman" pitchFamily="18" charset="0"/>
              </a:rPr>
              <a:t>liên</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kết</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Hiện</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tượng</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này</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Moocgan</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gọi</a:t>
            </a:r>
            <a:r>
              <a:rPr lang="en-US" sz="3200" dirty="0">
                <a:solidFill>
                  <a:schemeClr val="tx1"/>
                </a:solidFill>
                <a:latin typeface="Times New Roman" pitchFamily="18" charset="0"/>
                <a:ea typeface="Cambria Math"/>
                <a:cs typeface="Times New Roman" pitchFamily="18" charset="0"/>
              </a:rPr>
              <a:t> </a:t>
            </a:r>
            <a:r>
              <a:rPr lang="en-US" sz="3200" dirty="0" err="1">
                <a:solidFill>
                  <a:schemeClr val="tx1"/>
                </a:solidFill>
                <a:latin typeface="Times New Roman" pitchFamily="18" charset="0"/>
                <a:ea typeface="Cambria Math"/>
                <a:cs typeface="Times New Roman" pitchFamily="18" charset="0"/>
              </a:rPr>
              <a:t>là</a:t>
            </a:r>
            <a:r>
              <a:rPr lang="en-US" sz="3200" dirty="0">
                <a:solidFill>
                  <a:schemeClr val="tx1"/>
                </a:solidFill>
                <a:latin typeface="Times New Roman" pitchFamily="18" charset="0"/>
                <a:ea typeface="Cambria Math"/>
                <a:cs typeface="Times New Roman" pitchFamily="18" charset="0"/>
              </a:rPr>
              <a:t> DTLK.</a:t>
            </a:r>
          </a:p>
          <a:p>
            <a:endParaRPr lang="en-US" sz="3200" b="1" dirty="0">
              <a:solidFill>
                <a:schemeClr val="tx1"/>
              </a:solidFill>
              <a:latin typeface="Times New Roman" pitchFamily="18" charset="0"/>
              <a:ea typeface="Cambria Math"/>
              <a:cs typeface="Times New Roman" pitchFamily="18" charset="0"/>
            </a:endParaRPr>
          </a:p>
          <a:p>
            <a:endParaRPr lang="en-US" sz="3200" b="1" dirty="0">
              <a:solidFill>
                <a:schemeClr val="tx1"/>
              </a:solidFill>
              <a:latin typeface="Times New Roman" pitchFamily="18" charset="0"/>
              <a:ea typeface="Cambria Math"/>
              <a:cs typeface="Times New Roman" pitchFamily="18" charset="0"/>
            </a:endParaRPr>
          </a:p>
          <a:p>
            <a:endParaRPr lang="en-US" sz="3200" b="1" dirty="0">
              <a:solidFill>
                <a:srgbClr val="FF0000"/>
              </a:solidFill>
              <a:latin typeface="Times New Roman" pitchFamily="18" charset="0"/>
              <a:cs typeface="Times New Roman" pitchFamily="18" charset="0"/>
            </a:endParaRPr>
          </a:p>
          <a:p>
            <a:endParaRPr lang="en-US" sz="3200" b="1" dirty="0">
              <a:solidFill>
                <a:srgbClr val="FF0000"/>
              </a:solidFill>
              <a:latin typeface="Times New Roman" pitchFamily="18" charset="0"/>
              <a:cs typeface="Times New Roman" pitchFamily="18" charset="0"/>
            </a:endParaRPr>
          </a:p>
          <a:p>
            <a:endParaRPr lang="en-US" sz="3200" b="1" dirty="0">
              <a:solidFill>
                <a:srgbClr val="FF0000"/>
              </a:solidFill>
              <a:latin typeface="Times New Roman" pitchFamily="18" charset="0"/>
              <a:cs typeface="Times New Roman" pitchFamily="18" charset="0"/>
            </a:endParaRPr>
          </a:p>
          <a:p>
            <a:endParaRPr lang="en-US" sz="3200" b="1" dirty="0">
              <a:solidFill>
                <a:srgbClr val="FF0000"/>
              </a:solidFill>
              <a:latin typeface="Times New Roman" pitchFamily="18" charset="0"/>
              <a:cs typeface="Times New Roman" pitchFamily="18" charset="0"/>
            </a:endParaRPr>
          </a:p>
          <a:p>
            <a:endParaRPr lang="en-US" sz="3200" b="1" dirty="0">
              <a:solidFill>
                <a:srgbClr val="FF0000"/>
              </a:solidFill>
              <a:latin typeface="Times New Roman" pitchFamily="18" charset="0"/>
              <a:cs typeface="Times New Roman" pitchFamily="18" charset="0"/>
            </a:endParaRPr>
          </a:p>
          <a:p>
            <a:endParaRPr lang="en-US" sz="3200" b="1"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5FC00B1F-288E-E7BD-4BDB-A178D58743A1}"/>
              </a:ext>
            </a:extLst>
          </p:cNvPr>
          <p:cNvSpPr txBox="1"/>
          <p:nvPr/>
        </p:nvSpPr>
        <p:spPr>
          <a:xfrm>
            <a:off x="-15132" y="4864"/>
            <a:ext cx="12192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a:solidFill>
                  <a:srgbClr val="FF0000"/>
                </a:solidFill>
                <a:latin typeface="Times New Roman" pitchFamily="18" charset="0"/>
                <a:cs typeface="Times New Roman" pitchFamily="18" charset="0"/>
              </a:rPr>
              <a:t> 4. DI TRUYỀN LIÊN KẾT</a:t>
            </a:r>
          </a:p>
        </p:txBody>
      </p:sp>
    </p:spTree>
    <p:extLst>
      <p:ext uri="{BB962C8B-B14F-4D97-AF65-F5344CB8AC3E}">
        <p14:creationId xmlns:p14="http://schemas.microsoft.com/office/powerpoint/2010/main" val="3782663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33" y="679453"/>
            <a:ext cx="12176867" cy="649408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dirty="0">
                <a:solidFill>
                  <a:srgbClr val="FF0000"/>
                </a:solidFill>
                <a:latin typeface="Times New Roman" pitchFamily="18" charset="0"/>
                <a:cs typeface="Times New Roman" pitchFamily="18" charset="0"/>
              </a:rPr>
              <a:t>a. TN </a:t>
            </a:r>
            <a:r>
              <a:rPr lang="en-US" sz="3200" b="1" dirty="0" err="1">
                <a:solidFill>
                  <a:srgbClr val="FF0000"/>
                </a:solidFill>
                <a:latin typeface="Times New Roman" pitchFamily="18" charset="0"/>
                <a:cs typeface="Times New Roman" pitchFamily="18" charset="0"/>
              </a:rPr>
              <a:t>Moocgan</a:t>
            </a:r>
            <a:r>
              <a:rPr lang="en-US" sz="3200" b="1" dirty="0">
                <a:solidFill>
                  <a:srgbClr val="FF0000"/>
                </a:solidFill>
                <a:latin typeface="Times New Roman" pitchFamily="18" charset="0"/>
                <a:cs typeface="Times New Roman" pitchFamily="18" charset="0"/>
              </a:rPr>
              <a:t>:</a:t>
            </a:r>
          </a:p>
          <a:p>
            <a:pPr marL="457189" indent="-457189">
              <a:buFontTx/>
              <a:buChar char="-"/>
            </a:pPr>
            <a:r>
              <a:rPr lang="en-US" sz="3200" b="1" dirty="0" err="1">
                <a:solidFill>
                  <a:srgbClr val="FF0000"/>
                </a:solidFill>
                <a:latin typeface="Times New Roman" pitchFamily="18" charset="0"/>
                <a:cs typeface="Times New Roman" pitchFamily="18" charset="0"/>
              </a:rPr>
              <a:t>Biểu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diễn</a:t>
            </a:r>
            <a:r>
              <a:rPr lang="en-US" sz="3200" b="1" dirty="0">
                <a:solidFill>
                  <a:srgbClr val="FF0000"/>
                </a:solidFill>
                <a:latin typeface="Times New Roman" pitchFamily="18" charset="0"/>
                <a:cs typeface="Times New Roman" pitchFamily="18" charset="0"/>
              </a:rPr>
              <a:t>:</a:t>
            </a: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p:txBody>
      </p:sp>
      <p:grpSp>
        <p:nvGrpSpPr>
          <p:cNvPr id="3" name="Group 2"/>
          <p:cNvGrpSpPr/>
          <p:nvPr/>
        </p:nvGrpSpPr>
        <p:grpSpPr>
          <a:xfrm>
            <a:off x="711200" y="2006601"/>
            <a:ext cx="5393267" cy="3226376"/>
            <a:chOff x="533400" y="2006600"/>
            <a:chExt cx="4044950" cy="3226375"/>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560"/>
            <a:stretch/>
          </p:blipFill>
          <p:spPr bwMode="auto">
            <a:xfrm>
              <a:off x="533400" y="2006600"/>
              <a:ext cx="4044950" cy="2565400"/>
            </a:xfrm>
            <a:prstGeom prst="rect">
              <a:avLst/>
            </a:prstGeom>
            <a:ln/>
          </p:spPr>
          <p:style>
            <a:lnRef idx="1">
              <a:schemeClr val="accent6"/>
            </a:lnRef>
            <a:fillRef idx="2">
              <a:schemeClr val="accent6"/>
            </a:fillRef>
            <a:effectRef idx="1">
              <a:schemeClr val="accent6"/>
            </a:effectRef>
            <a:fontRef idx="minor">
              <a:schemeClr val="dk1"/>
            </a:fontRef>
          </p:style>
        </p:pic>
        <p:sp>
          <p:nvSpPr>
            <p:cNvPr id="2" name="TextBox 1"/>
            <p:cNvSpPr txBox="1"/>
            <p:nvPr/>
          </p:nvSpPr>
          <p:spPr>
            <a:xfrm>
              <a:off x="1752600" y="4648200"/>
              <a:ext cx="1447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dirty="0">
                  <a:solidFill>
                    <a:srgbClr val="7030A0"/>
                  </a:solidFill>
                  <a:latin typeface="Times New Roman" pitchFamily="18" charset="0"/>
                  <a:cs typeface="Times New Roman" pitchFamily="18" charset="0"/>
                </a:rPr>
                <a:t>   PLĐL</a:t>
              </a:r>
            </a:p>
          </p:txBody>
        </p:sp>
      </p:grpSp>
      <p:grpSp>
        <p:nvGrpSpPr>
          <p:cNvPr id="8" name="Group 7"/>
          <p:cNvGrpSpPr/>
          <p:nvPr/>
        </p:nvGrpSpPr>
        <p:grpSpPr>
          <a:xfrm>
            <a:off x="6502400" y="1981201"/>
            <a:ext cx="5401733" cy="3341175"/>
            <a:chOff x="4876800" y="1494848"/>
            <a:chExt cx="4051300" cy="3834681"/>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494848"/>
              <a:ext cx="4051300" cy="2973473"/>
            </a:xfrm>
            <a:prstGeom prst="rect">
              <a:avLst/>
            </a:prstGeom>
            <a:ln/>
          </p:spPr>
          <p:style>
            <a:lnRef idx="1">
              <a:schemeClr val="accent6"/>
            </a:lnRef>
            <a:fillRef idx="2">
              <a:schemeClr val="accent6"/>
            </a:fillRef>
            <a:effectRef idx="1">
              <a:schemeClr val="accent6"/>
            </a:effectRef>
            <a:fontRef idx="minor">
              <a:schemeClr val="dk1"/>
            </a:fontRef>
          </p:style>
        </p:pic>
        <p:sp>
          <p:nvSpPr>
            <p:cNvPr id="7" name="TextBox 6"/>
            <p:cNvSpPr txBox="1"/>
            <p:nvPr/>
          </p:nvSpPr>
          <p:spPr>
            <a:xfrm>
              <a:off x="5943600" y="4658380"/>
              <a:ext cx="1447800" cy="67114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dirty="0">
                  <a:solidFill>
                    <a:srgbClr val="7030A0"/>
                  </a:solidFill>
                  <a:latin typeface="Times New Roman" pitchFamily="18" charset="0"/>
                  <a:cs typeface="Times New Roman" pitchFamily="18" charset="0"/>
                </a:rPr>
                <a:t>   DTLK</a:t>
              </a:r>
            </a:p>
          </p:txBody>
        </p:sp>
      </p:grpSp>
      <p:sp>
        <p:nvSpPr>
          <p:cNvPr id="9" name="TextBox 8"/>
          <p:cNvSpPr txBox="1"/>
          <p:nvPr/>
        </p:nvSpPr>
        <p:spPr>
          <a:xfrm>
            <a:off x="101599" y="5359401"/>
            <a:ext cx="12075268"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Cặp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alen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nằm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chiếc</a:t>
            </a:r>
            <a:r>
              <a:rPr lang="en-US" sz="3200" dirty="0">
                <a:latin typeface="Times New Roman" pitchFamily="18" charset="0"/>
                <a:cs typeface="Times New Roman" pitchFamily="18" charset="0"/>
              </a:rPr>
              <a:t> NST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cặp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đồng</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alen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2 locus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nằm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1 NST</a:t>
            </a:r>
          </a:p>
        </p:txBody>
      </p:sp>
      <p:cxnSp>
        <p:nvCxnSpPr>
          <p:cNvPr id="11" name="Straight Arrow Connector 10"/>
          <p:cNvCxnSpPr/>
          <p:nvPr/>
        </p:nvCxnSpPr>
        <p:spPr>
          <a:xfrm flipH="1">
            <a:off x="5588000" y="4648200"/>
            <a:ext cx="2032000" cy="838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 name="TextBox 3">
            <a:extLst>
              <a:ext uri="{FF2B5EF4-FFF2-40B4-BE49-F238E27FC236}">
                <a16:creationId xmlns:a16="http://schemas.microsoft.com/office/drawing/2014/main" id="{F80AF2AD-0BD2-D014-D01B-54E5278F16F5}"/>
              </a:ext>
            </a:extLst>
          </p:cNvPr>
          <p:cNvSpPr txBox="1"/>
          <p:nvPr/>
        </p:nvSpPr>
        <p:spPr>
          <a:xfrm>
            <a:off x="-15132" y="4864"/>
            <a:ext cx="12192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a:solidFill>
                  <a:srgbClr val="FF0000"/>
                </a:solidFill>
                <a:latin typeface="Times New Roman" pitchFamily="18" charset="0"/>
                <a:cs typeface="Times New Roman" pitchFamily="18" charset="0"/>
              </a:rPr>
              <a:t> 4. DI TRUYỀN LIÊN KẾT</a:t>
            </a:r>
          </a:p>
        </p:txBody>
      </p:sp>
    </p:spTree>
    <p:extLst>
      <p:ext uri="{BB962C8B-B14F-4D97-AF65-F5344CB8AC3E}">
        <p14:creationId xmlns:p14="http://schemas.microsoft.com/office/powerpoint/2010/main" val="355327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1000"/>
                                        <p:tgtEl>
                                          <p:spTgt spid="9">
                                            <p:txEl>
                                              <p:pRg st="0" end="0"/>
                                            </p:txEl>
                                          </p:spTgt>
                                        </p:tgtEl>
                                      </p:cBhvr>
                                    </p:animEffect>
                                    <p:anim calcmode="lin" valueType="num">
                                      <p:cBhvr>
                                        <p:cTn id="3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9">
                                            <p:txEl>
                                              <p:pRg st="1" end="1"/>
                                            </p:txEl>
                                          </p:spTgt>
                                        </p:tgtEl>
                                        <p:attrNameLst>
                                          <p:attrName>style.visibility</p:attrName>
                                        </p:attrNameLst>
                                      </p:cBhvr>
                                      <p:to>
                                        <p:strVal val="visible"/>
                                      </p:to>
                                    </p:set>
                                    <p:animEffect transition="in" filter="barn(inVertical)">
                                      <p:cBhvr>
                                        <p:cTn id="38"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33" y="657682"/>
            <a:ext cx="12176867" cy="600164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dirty="0">
                <a:solidFill>
                  <a:srgbClr val="FF0000"/>
                </a:solidFill>
                <a:latin typeface="Times New Roman" pitchFamily="18" charset="0"/>
                <a:cs typeface="Times New Roman" pitchFamily="18" charset="0"/>
              </a:rPr>
              <a:t>II. Ý NGHĨA DTLK:</a:t>
            </a: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p:txBody>
      </p:sp>
      <p:pic>
        <p:nvPicPr>
          <p:cNvPr id="10" name="Picture 2" descr="So sánh kết quả lai phân tích F1 trong 2 trường hợp di truyền độc lập |  VietJac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1" y="1447801"/>
            <a:ext cx="11379200" cy="4743451"/>
          </a:xfrm>
          <a:prstGeom prst="rect">
            <a:avLst/>
          </a:prstGeom>
        </p:spPr>
        <p:style>
          <a:lnRef idx="2">
            <a:schemeClr val="accent2"/>
          </a:lnRef>
          <a:fillRef idx="1">
            <a:schemeClr val="lt1"/>
          </a:fillRef>
          <a:effectRef idx="0">
            <a:schemeClr val="accent2"/>
          </a:effectRef>
          <a:fontRef idx="minor">
            <a:schemeClr val="dk1"/>
          </a:fontRef>
        </p:style>
      </p:pic>
      <p:sp>
        <p:nvSpPr>
          <p:cNvPr id="3" name="TextBox 2">
            <a:extLst>
              <a:ext uri="{FF2B5EF4-FFF2-40B4-BE49-F238E27FC236}">
                <a16:creationId xmlns:a16="http://schemas.microsoft.com/office/drawing/2014/main" id="{2535B63F-58E6-0464-2A05-A3F9F4E87391}"/>
              </a:ext>
            </a:extLst>
          </p:cNvPr>
          <p:cNvSpPr txBox="1"/>
          <p:nvPr/>
        </p:nvSpPr>
        <p:spPr>
          <a:xfrm>
            <a:off x="-15132" y="4864"/>
            <a:ext cx="12192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a:solidFill>
                  <a:srgbClr val="FF0000"/>
                </a:solidFill>
                <a:latin typeface="Times New Roman" pitchFamily="18" charset="0"/>
                <a:cs typeface="Times New Roman" pitchFamily="18" charset="0"/>
              </a:rPr>
              <a:t> 4. DI TRUYỀN LIÊN KẾT</a:t>
            </a:r>
          </a:p>
        </p:txBody>
      </p:sp>
    </p:spTree>
    <p:extLst>
      <p:ext uri="{BB962C8B-B14F-4D97-AF65-F5344CB8AC3E}">
        <p14:creationId xmlns:p14="http://schemas.microsoft.com/office/powerpoint/2010/main" val="61575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33" y="657680"/>
            <a:ext cx="12176867" cy="501675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609585" indent="-609585">
              <a:buAutoNum type="arabicPeriod"/>
            </a:pPr>
            <a:r>
              <a:rPr lang="en-US" sz="3200" b="1" dirty="0">
                <a:solidFill>
                  <a:srgbClr val="FF0000"/>
                </a:solidFill>
                <a:latin typeface="Times New Roman" pitchFamily="18" charset="0"/>
                <a:cs typeface="Times New Roman" pitchFamily="18" charset="0"/>
              </a:rPr>
              <a:t>KN:</a:t>
            </a:r>
          </a:p>
          <a:p>
            <a:r>
              <a:rPr lang="en-US" sz="3200" dirty="0">
                <a:latin typeface="Times New Roman" pitchFamily="18" charset="0"/>
                <a:cs typeface="Times New Roman" pitchFamily="18" charset="0"/>
              </a:rPr>
              <a:t>- Di </a:t>
            </a:r>
            <a:r>
              <a:rPr lang="en-US" sz="3200" dirty="0" err="1">
                <a:latin typeface="Times New Roman" pitchFamily="18" charset="0"/>
                <a:cs typeface="Times New Roman" pitchFamily="18" charset="0"/>
              </a:rPr>
              <a:t>truyền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di </a:t>
            </a:r>
            <a:r>
              <a:rPr lang="en-US" sz="3200" dirty="0" err="1">
                <a:latin typeface="Times New Roman" pitchFamily="18" charset="0"/>
                <a:cs typeface="Times New Roman" pitchFamily="18" charset="0"/>
              </a:rPr>
              <a:t>truyền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bởi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gen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NST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li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bào</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gen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1 NST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gen </a:t>
            </a:r>
            <a:r>
              <a:rPr lang="en-US" sz="3200" dirty="0" err="1">
                <a:latin typeface="Times New Roman" pitchFamily="18" charset="0"/>
                <a:cs typeface="Times New Roman" pitchFamily="18" charset="0"/>
              </a:rPr>
              <a:t>liên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li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NST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bội</a:t>
            </a:r>
            <a:r>
              <a:rPr lang="en-US" sz="3200" dirty="0">
                <a:latin typeface="Times New Roman" pitchFamily="18" charset="0"/>
                <a:cs typeface="Times New Roman" pitchFamily="18" charset="0"/>
              </a:rPr>
              <a:t> (n)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a:p>
            <a:r>
              <a:rPr lang="en-US" sz="3200" b="1" dirty="0">
                <a:solidFill>
                  <a:srgbClr val="FF0000"/>
                </a:solidFill>
                <a:latin typeface="Times New Roman" pitchFamily="18" charset="0"/>
                <a:cs typeface="Times New Roman" pitchFamily="18" charset="0"/>
              </a:rPr>
              <a:t>2. Ý NGHĨA:</a:t>
            </a:r>
          </a:p>
          <a:p>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Liên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gen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bởi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gen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NST</a:t>
            </a:r>
            <a:endParaRPr lang="en-US" sz="3200" dirty="0">
              <a:solidFill>
                <a:schemeClr val="tx1"/>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0A468E0D-08D4-4A3D-1F3A-97529E9D6069}"/>
              </a:ext>
            </a:extLst>
          </p:cNvPr>
          <p:cNvSpPr txBox="1"/>
          <p:nvPr/>
        </p:nvSpPr>
        <p:spPr>
          <a:xfrm>
            <a:off x="-15132" y="4864"/>
            <a:ext cx="12192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a:solidFill>
                  <a:srgbClr val="FF0000"/>
                </a:solidFill>
                <a:latin typeface="Times New Roman" pitchFamily="18" charset="0"/>
                <a:cs typeface="Times New Roman" pitchFamily="18" charset="0"/>
              </a:rPr>
              <a:t> 4. DI TRUYỀN LIÊN KẾT</a:t>
            </a:r>
          </a:p>
        </p:txBody>
      </p:sp>
    </p:spTree>
    <p:extLst>
      <p:ext uri="{BB962C8B-B14F-4D97-AF65-F5344CB8AC3E}">
        <p14:creationId xmlns:p14="http://schemas.microsoft.com/office/powerpoint/2010/main" val="234556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33" y="945277"/>
            <a:ext cx="12176867" cy="600164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dirty="0">
                <a:solidFill>
                  <a:srgbClr val="FF0000"/>
                </a:solidFill>
                <a:latin typeface="Times New Roman" pitchFamily="18" charset="0"/>
                <a:cs typeface="Times New Roman" pitchFamily="18" charset="0"/>
              </a:rPr>
              <a:t>II. KHÁI NIỆM VÀ Ý NGHĨA DTLK:</a:t>
            </a:r>
          </a:p>
          <a:p>
            <a:r>
              <a:rPr lang="en-US" sz="3200" b="1" dirty="0">
                <a:solidFill>
                  <a:srgbClr val="FF0000"/>
                </a:solidFill>
                <a:latin typeface="Times New Roman" pitchFamily="18" charset="0"/>
                <a:cs typeface="Times New Roman" pitchFamily="18" charset="0"/>
              </a:rPr>
              <a:t>2. Ý NGHĨA:</a:t>
            </a:r>
          </a:p>
          <a:p>
            <a:r>
              <a:rPr lang="en-US" sz="3200" dirty="0">
                <a:latin typeface="Times New Roman" pitchFamily="18" charset="0"/>
                <a:cs typeface="Times New Roman" pitchFamily="18" charset="0"/>
              </a:rPr>
              <a:t>=&gt;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nhờ</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gen </a:t>
            </a:r>
            <a:r>
              <a:rPr lang="en-US" sz="3200" dirty="0" err="1">
                <a:latin typeface="Times New Roman" pitchFamily="18" charset="0"/>
                <a:cs typeface="Times New Roman" pitchFamily="18" charset="0"/>
              </a:rPr>
              <a:t>mà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kèm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endParaRPr lang="en-US" sz="3200" b="1" dirty="0">
              <a:solidFill>
                <a:srgbClr val="FF0000"/>
              </a:solidFill>
              <a:latin typeface="Times New Roman" pitchFamily="18" charset="0"/>
              <a:cs typeface="Times New Roman" pitchFamily="18" charset="0"/>
            </a:endParaRPr>
          </a:p>
          <a:p>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Vd</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lúa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năng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suất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cao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chông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chịu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bệnh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tốt</a:t>
            </a:r>
            <a:r>
              <a:rPr lang="en-US" sz="3200" dirty="0">
                <a:solidFill>
                  <a:schemeClr val="tx1"/>
                </a:solidFill>
                <a:latin typeface="Times New Roman" pitchFamily="18" charset="0"/>
                <a:cs typeface="Times New Roman" pitchFamily="18" charset="0"/>
              </a:rPr>
              <a:t>-&gt; </a:t>
            </a:r>
            <a:r>
              <a:rPr lang="en-US" sz="3200" dirty="0" err="1">
                <a:solidFill>
                  <a:schemeClr val="tx1"/>
                </a:solidFill>
                <a:latin typeface="Times New Roman" pitchFamily="18" charset="0"/>
                <a:cs typeface="Times New Roman" pitchFamily="18" charset="0"/>
              </a:rPr>
              <a:t>Chọn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thành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nhóm</a:t>
            </a:r>
            <a:r>
              <a:rPr lang="en-US" sz="3200" dirty="0">
                <a:solidFill>
                  <a:schemeClr val="tx1"/>
                </a:solidFill>
                <a:latin typeface="Times New Roman" pitchFamily="18" charset="0"/>
                <a:cs typeface="Times New Roman" pitchFamily="18" charset="0"/>
              </a:rPr>
              <a:t>.</a:t>
            </a:r>
          </a:p>
          <a:p>
            <a:endParaRPr lang="en-US" sz="3200" dirty="0">
              <a:solidFill>
                <a:schemeClr val="tx1"/>
              </a:solidFill>
              <a:latin typeface="Times New Roman" pitchFamily="18" charset="0"/>
              <a:cs typeface="Times New Roman" pitchFamily="18" charset="0"/>
            </a:endParaRPr>
          </a:p>
          <a:p>
            <a:endParaRPr lang="en-US" sz="3200" dirty="0">
              <a:solidFill>
                <a:schemeClr val="tx1"/>
              </a:solidFill>
              <a:latin typeface="Times New Roman" pitchFamily="18" charset="0"/>
              <a:cs typeface="Times New Roman" pitchFamily="18" charset="0"/>
            </a:endParaRPr>
          </a:p>
          <a:p>
            <a:endParaRPr lang="en-US" sz="3200" dirty="0">
              <a:solidFill>
                <a:schemeClr val="tx1"/>
              </a:solidFill>
              <a:latin typeface="Times New Roman" pitchFamily="18" charset="0"/>
              <a:cs typeface="Times New Roman" pitchFamily="18" charset="0"/>
            </a:endParaRPr>
          </a:p>
          <a:p>
            <a:endParaRPr lang="en-US" sz="3200" dirty="0">
              <a:solidFill>
                <a:schemeClr val="tx1"/>
              </a:solidFill>
              <a:latin typeface="Times New Roman" pitchFamily="18" charset="0"/>
              <a:cs typeface="Times New Roman" pitchFamily="18" charset="0"/>
            </a:endParaRPr>
          </a:p>
          <a:p>
            <a:endParaRPr lang="en-US" sz="3200" dirty="0">
              <a:solidFill>
                <a:schemeClr val="tx1"/>
              </a:solidFill>
              <a:latin typeface="Times New Roman" pitchFamily="18" charset="0"/>
              <a:cs typeface="Times New Roman" pitchFamily="18" charset="0"/>
            </a:endParaRPr>
          </a:p>
          <a:p>
            <a:endParaRPr lang="en-US" sz="3200" dirty="0">
              <a:solidFill>
                <a:schemeClr val="tx1"/>
              </a:solidFill>
              <a:latin typeface="Times New Roman" pitchFamily="18" charset="0"/>
              <a:cs typeface="Times New Roman" pitchFamily="18" charset="0"/>
            </a:endParaRPr>
          </a:p>
          <a:p>
            <a:endParaRPr lang="en-US" sz="3200" dirty="0">
              <a:solidFill>
                <a:schemeClr val="tx1"/>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7509DBE3-EB6F-5E54-2A0B-A2D6AA8D9A74}"/>
              </a:ext>
            </a:extLst>
          </p:cNvPr>
          <p:cNvSpPr txBox="1"/>
          <p:nvPr/>
        </p:nvSpPr>
        <p:spPr>
          <a:xfrm>
            <a:off x="-15132" y="4864"/>
            <a:ext cx="12192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a:solidFill>
                  <a:srgbClr val="FF0000"/>
                </a:solidFill>
                <a:latin typeface="Times New Roman" pitchFamily="18" charset="0"/>
                <a:cs typeface="Times New Roman" pitchFamily="18" charset="0"/>
              </a:rPr>
              <a:t> 4. DI TRUYỀN LIÊN KẾT</a:t>
            </a:r>
          </a:p>
        </p:txBody>
      </p:sp>
    </p:spTree>
    <p:extLst>
      <p:ext uri="{BB962C8B-B14F-4D97-AF65-F5344CB8AC3E}">
        <p14:creationId xmlns:p14="http://schemas.microsoft.com/office/powerpoint/2010/main" val="367431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 y="15241"/>
            <a:ext cx="4572000" cy="6667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733" dirty="0">
                <a:latin typeface="Times New Roman" pitchFamily="18" charset="0"/>
                <a:cs typeface="Times New Roman" pitchFamily="18" charset="0"/>
              </a:rPr>
              <a:t>II. GIẢM PHÂN 1,2 </a:t>
            </a:r>
          </a:p>
        </p:txBody>
      </p:sp>
      <p:pic>
        <p:nvPicPr>
          <p:cNvPr id="8196" name="Picture 4" descr="https://hocgiai.com/wp-content/uploads/2018/01/Capture2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800" y="1828800"/>
            <a:ext cx="6299200" cy="4953000"/>
          </a:xfrm>
          <a:prstGeom prst="rect">
            <a:avLst/>
          </a:prstGeom>
        </p:spPr>
        <p:style>
          <a:lnRef idx="2">
            <a:schemeClr val="dk1"/>
          </a:lnRef>
          <a:fillRef idx="1">
            <a:schemeClr val="lt1"/>
          </a:fillRef>
          <a:effectRef idx="0">
            <a:schemeClr val="dk1"/>
          </a:effectRef>
          <a:fontRef idx="minor">
            <a:schemeClr val="dk1"/>
          </a:fontRef>
        </p:style>
      </p:pic>
      <p:sp>
        <p:nvSpPr>
          <p:cNvPr id="9" name="TextBox 8"/>
          <p:cNvSpPr txBox="1"/>
          <p:nvPr/>
        </p:nvSpPr>
        <p:spPr>
          <a:xfrm>
            <a:off x="5831840" y="951638"/>
            <a:ext cx="4632960" cy="748988"/>
          </a:xfrm>
          <a:prstGeom prst="rect">
            <a:avLst/>
          </a:prstGeom>
          <a:noFill/>
        </p:spPr>
        <p:txBody>
          <a:bodyPr wrap="square" rtlCol="0">
            <a:spAutoFit/>
          </a:bodyPr>
          <a:lstStyle/>
          <a:p>
            <a:r>
              <a:rPr lang="en-US" sz="4267" dirty="0" err="1">
                <a:solidFill>
                  <a:srgbClr val="FF0000"/>
                </a:solidFill>
                <a:latin typeface="Times New Roman" pitchFamily="18" charset="0"/>
                <a:cs typeface="Times New Roman" pitchFamily="18" charset="0"/>
              </a:rPr>
              <a:t>Lần</a:t>
            </a:r>
            <a:r>
              <a:rPr lang="en-US" sz="4267" dirty="0">
                <a:solidFill>
                  <a:srgbClr val="FF0000"/>
                </a:solidFill>
                <a:latin typeface="Times New Roman" pitchFamily="18" charset="0"/>
                <a:cs typeface="Times New Roman" pitchFamily="18" charset="0"/>
              </a:rPr>
              <a:t> </a:t>
            </a:r>
            <a:r>
              <a:rPr lang="en-US" sz="4267" dirty="0" err="1">
                <a:solidFill>
                  <a:srgbClr val="FF0000"/>
                </a:solidFill>
                <a:latin typeface="Times New Roman" pitchFamily="18" charset="0"/>
                <a:cs typeface="Times New Roman" pitchFamily="18" charset="0"/>
              </a:rPr>
              <a:t>phân</a:t>
            </a:r>
            <a:r>
              <a:rPr lang="en-US" sz="4267" dirty="0">
                <a:solidFill>
                  <a:srgbClr val="FF0000"/>
                </a:solidFill>
                <a:latin typeface="Times New Roman" pitchFamily="18" charset="0"/>
                <a:cs typeface="Times New Roman" pitchFamily="18" charset="0"/>
              </a:rPr>
              <a:t> </a:t>
            </a:r>
            <a:r>
              <a:rPr lang="en-US" sz="4267" dirty="0" err="1">
                <a:solidFill>
                  <a:srgbClr val="FF0000"/>
                </a:solidFill>
                <a:latin typeface="Times New Roman" pitchFamily="18" charset="0"/>
                <a:cs typeface="Times New Roman" pitchFamily="18" charset="0"/>
              </a:rPr>
              <a:t>bào</a:t>
            </a:r>
            <a:r>
              <a:rPr lang="en-US" sz="4267" dirty="0">
                <a:solidFill>
                  <a:srgbClr val="FF0000"/>
                </a:solidFill>
                <a:latin typeface="Times New Roman" pitchFamily="18" charset="0"/>
                <a:cs typeface="Times New Roman" pitchFamily="18" charset="0"/>
              </a:rPr>
              <a:t> II</a:t>
            </a:r>
          </a:p>
        </p:txBody>
      </p:sp>
      <p:pic>
        <p:nvPicPr>
          <p:cNvPr id="7" name="Picture 6" descr="https://hoc247.net/fckeditorimg/upload/images/Capture(282).PNG"/>
          <p:cNvPicPr/>
          <p:nvPr/>
        </p:nvPicPr>
        <p:blipFill>
          <a:blip r:embed="rId3">
            <a:extLst>
              <a:ext uri="{28A0092B-C50C-407E-A947-70E740481C1C}">
                <a14:useLocalDpi xmlns:a14="http://schemas.microsoft.com/office/drawing/2010/main" val="0"/>
              </a:ext>
            </a:extLst>
          </a:blip>
          <a:srcRect/>
          <a:stretch>
            <a:fillRect/>
          </a:stretch>
        </p:blipFill>
        <p:spPr bwMode="auto">
          <a:xfrm>
            <a:off x="101600" y="1828800"/>
            <a:ext cx="5588000" cy="4953000"/>
          </a:xfrm>
          <a:prstGeom prst="rect">
            <a:avLst/>
          </a:prstGeom>
          <a:ln/>
        </p:spPr>
        <p:style>
          <a:lnRef idx="2">
            <a:schemeClr val="accent2"/>
          </a:lnRef>
          <a:fillRef idx="1">
            <a:schemeClr val="lt1"/>
          </a:fillRef>
          <a:effectRef idx="0">
            <a:schemeClr val="accent2"/>
          </a:effectRef>
          <a:fontRef idx="minor">
            <a:schemeClr val="dk1"/>
          </a:fontRef>
        </p:style>
      </p:pic>
      <p:sp>
        <p:nvSpPr>
          <p:cNvPr id="8" name="TextBox 7"/>
          <p:cNvSpPr txBox="1"/>
          <p:nvPr/>
        </p:nvSpPr>
        <p:spPr>
          <a:xfrm>
            <a:off x="914400" y="914402"/>
            <a:ext cx="3606800" cy="748988"/>
          </a:xfrm>
          <a:prstGeom prst="rect">
            <a:avLst/>
          </a:prstGeom>
          <a:noFill/>
        </p:spPr>
        <p:txBody>
          <a:bodyPr wrap="square" rtlCol="0">
            <a:spAutoFit/>
          </a:bodyPr>
          <a:lstStyle/>
          <a:p>
            <a:r>
              <a:rPr lang="en-US" sz="4267" dirty="0" err="1">
                <a:solidFill>
                  <a:srgbClr val="FF0000"/>
                </a:solidFill>
                <a:latin typeface="Times New Roman" pitchFamily="18" charset="0"/>
                <a:cs typeface="Times New Roman" pitchFamily="18" charset="0"/>
              </a:rPr>
              <a:t>Lần</a:t>
            </a:r>
            <a:r>
              <a:rPr lang="en-US" sz="4267" dirty="0">
                <a:solidFill>
                  <a:srgbClr val="FF0000"/>
                </a:solidFill>
                <a:latin typeface="Times New Roman" pitchFamily="18" charset="0"/>
                <a:cs typeface="Times New Roman" pitchFamily="18" charset="0"/>
              </a:rPr>
              <a:t> </a:t>
            </a:r>
            <a:r>
              <a:rPr lang="en-US" sz="4267" dirty="0" err="1">
                <a:solidFill>
                  <a:srgbClr val="FF0000"/>
                </a:solidFill>
                <a:latin typeface="Times New Roman" pitchFamily="18" charset="0"/>
                <a:cs typeface="Times New Roman" pitchFamily="18" charset="0"/>
              </a:rPr>
              <a:t>phân</a:t>
            </a:r>
            <a:r>
              <a:rPr lang="en-US" sz="4267" dirty="0">
                <a:solidFill>
                  <a:srgbClr val="FF0000"/>
                </a:solidFill>
                <a:latin typeface="Times New Roman" pitchFamily="18" charset="0"/>
                <a:cs typeface="Times New Roman" pitchFamily="18" charset="0"/>
              </a:rPr>
              <a:t> </a:t>
            </a:r>
            <a:r>
              <a:rPr lang="en-US" sz="4267" dirty="0" err="1">
                <a:solidFill>
                  <a:srgbClr val="FF0000"/>
                </a:solidFill>
                <a:latin typeface="Times New Roman" pitchFamily="18" charset="0"/>
                <a:cs typeface="Times New Roman" pitchFamily="18" charset="0"/>
              </a:rPr>
              <a:t>bào</a:t>
            </a:r>
            <a:r>
              <a:rPr lang="en-US" sz="4267" dirty="0">
                <a:solidFill>
                  <a:srgbClr val="FF0000"/>
                </a:solidFill>
                <a:latin typeface="Times New Roman" pitchFamily="18" charset="0"/>
                <a:cs typeface="Times New Roman" pitchFamily="18" charset="0"/>
              </a:rPr>
              <a:t> I</a:t>
            </a:r>
          </a:p>
        </p:txBody>
      </p:sp>
    </p:spTree>
    <p:extLst>
      <p:ext uri="{BB962C8B-B14F-4D97-AF65-F5344CB8AC3E}">
        <p14:creationId xmlns:p14="http://schemas.microsoft.com/office/powerpoint/2010/main" val="335543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196"/>
                                        </p:tgtEl>
                                        <p:attrNameLst>
                                          <p:attrName>style.visibility</p:attrName>
                                        </p:attrNameLst>
                                      </p:cBhvr>
                                      <p:to>
                                        <p:strVal val="visible"/>
                                      </p:to>
                                    </p:set>
                                    <p:animEffect transition="in" filter="barn(inVertical)">
                                      <p:cBhvr>
                                        <p:cTn id="24"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 y="15241"/>
            <a:ext cx="10820400" cy="6667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733" dirty="0">
                <a:latin typeface="Times New Roman" pitchFamily="18" charset="0"/>
                <a:cs typeface="Times New Roman" pitchFamily="18" charset="0"/>
              </a:rPr>
              <a:t>II. SO SÁNH NGUYÊN PHÂN VÀ GIẢM PHÂN II</a:t>
            </a:r>
          </a:p>
        </p:txBody>
      </p:sp>
      <p:pic>
        <p:nvPicPr>
          <p:cNvPr id="8196" name="Picture 4" descr="https://hocgiai.com/wp-content/uploads/2018/01/Capture2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800" y="1828800"/>
            <a:ext cx="6197600" cy="4953000"/>
          </a:xfrm>
          <a:prstGeom prst="rect">
            <a:avLst/>
          </a:prstGeom>
        </p:spPr>
        <p:style>
          <a:lnRef idx="2">
            <a:schemeClr val="dk1"/>
          </a:lnRef>
          <a:fillRef idx="1">
            <a:schemeClr val="lt1"/>
          </a:fillRef>
          <a:effectRef idx="0">
            <a:schemeClr val="dk1"/>
          </a:effectRef>
          <a:fontRef idx="minor">
            <a:schemeClr val="dk1"/>
          </a:fontRef>
        </p:style>
      </p:pic>
      <p:sp>
        <p:nvSpPr>
          <p:cNvPr id="9" name="TextBox 8"/>
          <p:cNvSpPr txBox="1"/>
          <p:nvPr/>
        </p:nvSpPr>
        <p:spPr>
          <a:xfrm>
            <a:off x="5831840" y="951638"/>
            <a:ext cx="4632960" cy="748988"/>
          </a:xfrm>
          <a:prstGeom prst="rect">
            <a:avLst/>
          </a:prstGeom>
          <a:noFill/>
        </p:spPr>
        <p:txBody>
          <a:bodyPr wrap="square" rtlCol="0">
            <a:spAutoFit/>
          </a:bodyPr>
          <a:lstStyle/>
          <a:p>
            <a:r>
              <a:rPr lang="en-US" sz="4267" dirty="0" err="1">
                <a:solidFill>
                  <a:srgbClr val="FF0000"/>
                </a:solidFill>
                <a:latin typeface="Times New Roman" pitchFamily="18" charset="0"/>
                <a:cs typeface="Times New Roman" pitchFamily="18" charset="0"/>
              </a:rPr>
              <a:t>Lần</a:t>
            </a:r>
            <a:r>
              <a:rPr lang="en-US" sz="4267" dirty="0">
                <a:solidFill>
                  <a:srgbClr val="FF0000"/>
                </a:solidFill>
                <a:latin typeface="Times New Roman" pitchFamily="18" charset="0"/>
                <a:cs typeface="Times New Roman" pitchFamily="18" charset="0"/>
              </a:rPr>
              <a:t> </a:t>
            </a:r>
            <a:r>
              <a:rPr lang="en-US" sz="4267" dirty="0" err="1">
                <a:solidFill>
                  <a:srgbClr val="FF0000"/>
                </a:solidFill>
                <a:latin typeface="Times New Roman" pitchFamily="18" charset="0"/>
                <a:cs typeface="Times New Roman" pitchFamily="18" charset="0"/>
              </a:rPr>
              <a:t>phân</a:t>
            </a:r>
            <a:r>
              <a:rPr lang="en-US" sz="4267" dirty="0">
                <a:solidFill>
                  <a:srgbClr val="FF0000"/>
                </a:solidFill>
                <a:latin typeface="Times New Roman" pitchFamily="18" charset="0"/>
                <a:cs typeface="Times New Roman" pitchFamily="18" charset="0"/>
              </a:rPr>
              <a:t> </a:t>
            </a:r>
            <a:r>
              <a:rPr lang="en-US" sz="4267" dirty="0" err="1">
                <a:solidFill>
                  <a:srgbClr val="FF0000"/>
                </a:solidFill>
                <a:latin typeface="Times New Roman" pitchFamily="18" charset="0"/>
                <a:cs typeface="Times New Roman" pitchFamily="18" charset="0"/>
              </a:rPr>
              <a:t>bào</a:t>
            </a:r>
            <a:r>
              <a:rPr lang="en-US" sz="4267" dirty="0">
                <a:solidFill>
                  <a:srgbClr val="FF0000"/>
                </a:solidFill>
                <a:latin typeface="Times New Roman" pitchFamily="18" charset="0"/>
                <a:cs typeface="Times New Roman" pitchFamily="18" charset="0"/>
              </a:rPr>
              <a:t> II</a:t>
            </a:r>
          </a:p>
        </p:txBody>
      </p:sp>
      <p:sp>
        <p:nvSpPr>
          <p:cNvPr id="8" name="TextBox 7"/>
          <p:cNvSpPr txBox="1"/>
          <p:nvPr/>
        </p:nvSpPr>
        <p:spPr>
          <a:xfrm>
            <a:off x="914400" y="914401"/>
            <a:ext cx="4470400" cy="748988"/>
          </a:xfrm>
          <a:prstGeom prst="rect">
            <a:avLst/>
          </a:prstGeom>
          <a:noFill/>
        </p:spPr>
        <p:txBody>
          <a:bodyPr wrap="square" rtlCol="0">
            <a:spAutoFit/>
          </a:bodyPr>
          <a:lstStyle/>
          <a:p>
            <a:r>
              <a:rPr lang="en-US" sz="4267" dirty="0" err="1">
                <a:solidFill>
                  <a:srgbClr val="FF0000"/>
                </a:solidFill>
                <a:latin typeface="Times New Roman" pitchFamily="18" charset="0"/>
                <a:cs typeface="Times New Roman" pitchFamily="18" charset="0"/>
              </a:rPr>
              <a:t>Nguyên</a:t>
            </a:r>
            <a:r>
              <a:rPr lang="en-US" sz="4267" dirty="0">
                <a:solidFill>
                  <a:srgbClr val="FF0000"/>
                </a:solidFill>
                <a:latin typeface="Times New Roman" pitchFamily="18" charset="0"/>
                <a:cs typeface="Times New Roman" pitchFamily="18" charset="0"/>
              </a:rPr>
              <a:t> </a:t>
            </a:r>
            <a:r>
              <a:rPr lang="en-US" sz="4267" dirty="0" err="1">
                <a:solidFill>
                  <a:srgbClr val="FF0000"/>
                </a:solidFill>
                <a:latin typeface="Times New Roman" pitchFamily="18" charset="0"/>
                <a:cs typeface="Times New Roman" pitchFamily="18" charset="0"/>
              </a:rPr>
              <a:t>phân</a:t>
            </a:r>
            <a:r>
              <a:rPr lang="en-US" sz="4267" dirty="0">
                <a:solidFill>
                  <a:srgbClr val="FF0000"/>
                </a:solidFill>
                <a:latin typeface="Times New Roman" pitchFamily="18" charset="0"/>
                <a:cs typeface="Times New Roman" pitchFamily="18" charset="0"/>
              </a:rPr>
              <a:t> </a:t>
            </a:r>
          </a:p>
        </p:txBody>
      </p:sp>
      <p:pic>
        <p:nvPicPr>
          <p:cNvPr id="10" name="Picture 4" descr="https://hocgiai.com/wp-content/uploads/2017/10/Capture2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828800"/>
            <a:ext cx="5628640" cy="4953000"/>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11028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barn(inVertical)">
                                      <p:cBhvr>
                                        <p:cTn id="19" dur="500"/>
                                        <p:tgtEl>
                                          <p:spTgt spid="819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04174"/>
            <a:ext cx="4572000" cy="6667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733" b="1" dirty="0">
                <a:latin typeface="Times New Roman" pitchFamily="18" charset="0"/>
                <a:cs typeface="Times New Roman" pitchFamily="18" charset="0"/>
              </a:rPr>
              <a:t>II. GIẢM PHÂN</a:t>
            </a:r>
          </a:p>
        </p:txBody>
      </p:sp>
      <p:sp>
        <p:nvSpPr>
          <p:cNvPr id="8" name="TextBox 7"/>
          <p:cNvSpPr txBox="1"/>
          <p:nvPr/>
        </p:nvSpPr>
        <p:spPr>
          <a:xfrm>
            <a:off x="325120" y="1691244"/>
            <a:ext cx="11765280" cy="46879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733" u="sng" dirty="0">
                <a:solidFill>
                  <a:srgbClr val="FF0000"/>
                </a:solidFill>
                <a:latin typeface="Times New Roman" pitchFamily="18" charset="0"/>
                <a:cs typeface="Times New Roman" pitchFamily="18" charset="0"/>
              </a:rPr>
              <a:t>*</a:t>
            </a:r>
            <a:r>
              <a:rPr lang="en-US" sz="3733" u="sng" dirty="0" err="1">
                <a:solidFill>
                  <a:srgbClr val="FF0000"/>
                </a:solidFill>
                <a:latin typeface="Times New Roman" pitchFamily="18" charset="0"/>
                <a:cs typeface="Times New Roman" pitchFamily="18" charset="0"/>
              </a:rPr>
              <a:t>Kết</a:t>
            </a:r>
            <a:r>
              <a:rPr lang="en-US" sz="3733" u="sng" dirty="0">
                <a:solidFill>
                  <a:srgbClr val="FF0000"/>
                </a:solidFill>
                <a:latin typeface="Times New Roman" pitchFamily="18" charset="0"/>
                <a:cs typeface="Times New Roman" pitchFamily="18" charset="0"/>
              </a:rPr>
              <a:t> </a:t>
            </a:r>
            <a:r>
              <a:rPr lang="en-US" sz="3733" u="sng" dirty="0" err="1">
                <a:solidFill>
                  <a:srgbClr val="FF0000"/>
                </a:solidFill>
                <a:latin typeface="Times New Roman" pitchFamily="18" charset="0"/>
                <a:cs typeface="Times New Roman" pitchFamily="18" charset="0"/>
              </a:rPr>
              <a:t>quả</a:t>
            </a:r>
            <a:r>
              <a:rPr lang="en-US" sz="3733" u="sng" dirty="0">
                <a:solidFill>
                  <a:srgbClr val="FF0000"/>
                </a:solidFill>
                <a:latin typeface="Times New Roman" pitchFamily="18" charset="0"/>
                <a:cs typeface="Times New Roman" pitchFamily="18" charset="0"/>
              </a:rPr>
              <a:t> </a:t>
            </a:r>
            <a:r>
              <a:rPr lang="en-US" sz="3733" u="sng" dirty="0" err="1">
                <a:solidFill>
                  <a:srgbClr val="FF0000"/>
                </a:solidFill>
                <a:latin typeface="Times New Roman" pitchFamily="18" charset="0"/>
                <a:cs typeface="Times New Roman" pitchFamily="18" charset="0"/>
              </a:rPr>
              <a:t>của</a:t>
            </a:r>
            <a:r>
              <a:rPr lang="en-US" sz="3733" u="sng" dirty="0">
                <a:solidFill>
                  <a:srgbClr val="FF0000"/>
                </a:solidFill>
                <a:latin typeface="Times New Roman" pitchFamily="18" charset="0"/>
                <a:cs typeface="Times New Roman" pitchFamily="18" charset="0"/>
              </a:rPr>
              <a:t>  QT </a:t>
            </a:r>
            <a:r>
              <a:rPr lang="en-US" sz="3733" u="sng" dirty="0" err="1">
                <a:solidFill>
                  <a:srgbClr val="FF0000"/>
                </a:solidFill>
                <a:latin typeface="Times New Roman" pitchFamily="18" charset="0"/>
                <a:cs typeface="Times New Roman" pitchFamily="18" charset="0"/>
              </a:rPr>
              <a:t>giảm</a:t>
            </a:r>
            <a:r>
              <a:rPr lang="en-US" sz="3733" u="sng" dirty="0">
                <a:solidFill>
                  <a:srgbClr val="FF0000"/>
                </a:solidFill>
                <a:latin typeface="Times New Roman" pitchFamily="18" charset="0"/>
                <a:cs typeface="Times New Roman" pitchFamily="18" charset="0"/>
              </a:rPr>
              <a:t> </a:t>
            </a:r>
            <a:r>
              <a:rPr lang="en-US" sz="3733" u="sng" dirty="0" err="1">
                <a:solidFill>
                  <a:srgbClr val="FF0000"/>
                </a:solidFill>
                <a:latin typeface="Times New Roman" pitchFamily="18" charset="0"/>
                <a:cs typeface="Times New Roman" pitchFamily="18" charset="0"/>
              </a:rPr>
              <a:t>phân</a:t>
            </a:r>
            <a:r>
              <a:rPr lang="en-US" sz="3733" dirty="0">
                <a:solidFill>
                  <a:srgbClr val="FF0000"/>
                </a:solidFill>
                <a:latin typeface="Times New Roman" pitchFamily="18" charset="0"/>
                <a:cs typeface="Times New Roman" pitchFamily="18" charset="0"/>
              </a:rPr>
              <a:t>:</a:t>
            </a:r>
            <a:r>
              <a:rPr lang="en-US" sz="3733" dirty="0">
                <a:latin typeface="Times New Roman" pitchFamily="18" charset="0"/>
                <a:cs typeface="Times New Roman" pitchFamily="18" charset="0"/>
              </a:rPr>
              <a:t> </a:t>
            </a:r>
          </a:p>
          <a:p>
            <a:pPr marL="609585" indent="-609585">
              <a:buFontTx/>
              <a:buChar char="-"/>
            </a:pPr>
            <a:r>
              <a:rPr lang="en-US" sz="3733" dirty="0">
                <a:latin typeface="Times New Roman" pitchFamily="18" charset="0"/>
                <a:cs typeface="Times New Roman" pitchFamily="18" charset="0"/>
              </a:rPr>
              <a:t>1 TB (2n </a:t>
            </a:r>
            <a:r>
              <a:rPr lang="en-US" sz="3733" dirty="0" err="1">
                <a:latin typeface="Times New Roman" pitchFamily="18" charset="0"/>
                <a:cs typeface="Times New Roman" pitchFamily="18" charset="0"/>
              </a:rPr>
              <a:t>đơn</a:t>
            </a:r>
            <a:r>
              <a:rPr lang="en-US" sz="3733" dirty="0">
                <a:latin typeface="Times New Roman" pitchFamily="18" charset="0"/>
                <a:cs typeface="Times New Roman" pitchFamily="18" charset="0"/>
              </a:rPr>
              <a:t>) NST </a:t>
            </a:r>
            <a:r>
              <a:rPr lang="en-US" sz="3733" dirty="0" err="1">
                <a:latin typeface="Times New Roman" pitchFamily="18" charset="0"/>
                <a:cs typeface="Times New Roman" pitchFamily="18" charset="0"/>
              </a:rPr>
              <a:t>khi</a:t>
            </a:r>
            <a:r>
              <a:rPr lang="en-US" sz="3733" dirty="0">
                <a:latin typeface="Times New Roman" pitchFamily="18" charset="0"/>
                <a:cs typeface="Times New Roman" pitchFamily="18" charset="0"/>
              </a:rPr>
              <a:t> GP  → 4 TB con (n)</a:t>
            </a:r>
            <a:r>
              <a:rPr lang="en-US" sz="3733" dirty="0" err="1">
                <a:latin typeface="Times New Roman" pitchFamily="18" charset="0"/>
                <a:cs typeface="Times New Roman" pitchFamily="18" charset="0"/>
              </a:rPr>
              <a:t>đơn</a:t>
            </a:r>
            <a:r>
              <a:rPr lang="en-US" sz="3733" dirty="0">
                <a:latin typeface="Times New Roman" pitchFamily="18" charset="0"/>
                <a:cs typeface="Times New Roman" pitchFamily="18" charset="0"/>
              </a:rPr>
              <a:t> NST.</a:t>
            </a:r>
          </a:p>
          <a:p>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Số</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crômatit</a:t>
            </a:r>
            <a:r>
              <a:rPr lang="en-US" sz="3733" dirty="0">
                <a:latin typeface="Times New Roman" pitchFamily="18" charset="0"/>
                <a:cs typeface="Times New Roman" pitchFamily="18" charset="0"/>
              </a:rPr>
              <a:t> 2 (2 NST)x 2 = 4 </a:t>
            </a:r>
            <a:r>
              <a:rPr lang="en-US" sz="3733" dirty="0" err="1">
                <a:latin typeface="Times New Roman" pitchFamily="18" charset="0"/>
                <a:cs typeface="Times New Roman" pitchFamily="18" charset="0"/>
              </a:rPr>
              <a:t>crômatit</a:t>
            </a:r>
            <a:endParaRPr lang="en-US" sz="3733" dirty="0">
              <a:latin typeface="Times New Roman" pitchFamily="18" charset="0"/>
              <a:cs typeface="Times New Roman" pitchFamily="18" charset="0"/>
            </a:endParaRPr>
          </a:p>
          <a:p>
            <a:pPr marL="609585" indent="-609585">
              <a:buFontTx/>
              <a:buChar char="-"/>
            </a:pPr>
            <a:r>
              <a:rPr lang="en-US" sz="3733" dirty="0" err="1">
                <a:latin typeface="Times New Roman" pitchFamily="18" charset="0"/>
                <a:cs typeface="Times New Roman" pitchFamily="18" charset="0"/>
              </a:rPr>
              <a:t>Số</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tâm</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động</a:t>
            </a:r>
            <a:r>
              <a:rPr lang="en-US" sz="3733" dirty="0">
                <a:latin typeface="Times New Roman" pitchFamily="18" charset="0"/>
                <a:cs typeface="Times New Roman" pitchFamily="18" charset="0"/>
              </a:rPr>
              <a:t> = </a:t>
            </a:r>
            <a:r>
              <a:rPr lang="en-US" sz="3733" dirty="0" err="1">
                <a:latin typeface="Times New Roman" pitchFamily="18" charset="0"/>
                <a:cs typeface="Times New Roman" pitchFamily="18" charset="0"/>
              </a:rPr>
              <a:t>số</a:t>
            </a:r>
            <a:r>
              <a:rPr lang="en-US" sz="3733" dirty="0">
                <a:latin typeface="Times New Roman" pitchFamily="18" charset="0"/>
                <a:cs typeface="Times New Roman" pitchFamily="18" charset="0"/>
              </a:rPr>
              <a:t> NST (</a:t>
            </a:r>
            <a:r>
              <a:rPr lang="en-US" sz="3733" dirty="0" err="1">
                <a:latin typeface="Times New Roman" pitchFamily="18" charset="0"/>
                <a:cs typeface="Times New Roman" pitchFamily="18" charset="0"/>
              </a:rPr>
              <a:t>dù</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đơn</a:t>
            </a:r>
            <a:r>
              <a:rPr lang="en-US" sz="3733" dirty="0">
                <a:latin typeface="Times New Roman" pitchFamily="18" charset="0"/>
                <a:cs typeface="Times New Roman" pitchFamily="18" charset="0"/>
              </a:rPr>
              <a:t> hay </a:t>
            </a:r>
            <a:r>
              <a:rPr lang="en-US" sz="3733" dirty="0" err="1">
                <a:latin typeface="Times New Roman" pitchFamily="18" charset="0"/>
                <a:cs typeface="Times New Roman" pitchFamily="18" charset="0"/>
              </a:rPr>
              <a:t>kép</a:t>
            </a:r>
            <a:r>
              <a:rPr lang="en-US" sz="3733" dirty="0">
                <a:latin typeface="Times New Roman" pitchFamily="18" charset="0"/>
                <a:cs typeface="Times New Roman" pitchFamily="18" charset="0"/>
              </a:rPr>
              <a:t>).</a:t>
            </a:r>
          </a:p>
          <a:p>
            <a:pPr marL="609585" indent="-609585">
              <a:buFontTx/>
              <a:buChar char="-"/>
            </a:pPr>
            <a:r>
              <a:rPr lang="en-US" sz="3733" dirty="0" err="1">
                <a:latin typeface="Times New Roman" pitchFamily="18" charset="0"/>
                <a:cs typeface="Times New Roman" pitchFamily="18" charset="0"/>
              </a:rPr>
              <a:t>Bộ</a:t>
            </a:r>
            <a:r>
              <a:rPr lang="en-US" sz="3733" dirty="0">
                <a:latin typeface="Times New Roman" pitchFamily="18" charset="0"/>
                <a:cs typeface="Times New Roman" pitchFamily="18" charset="0"/>
              </a:rPr>
              <a:t> NST </a:t>
            </a:r>
            <a:r>
              <a:rPr lang="en-US" sz="3733" dirty="0" err="1">
                <a:latin typeface="Times New Roman" pitchFamily="18" charset="0"/>
                <a:cs typeface="Times New Roman" pitchFamily="18" charset="0"/>
              </a:rPr>
              <a:t>của</a:t>
            </a:r>
            <a:r>
              <a:rPr lang="en-US" sz="3733" dirty="0">
                <a:latin typeface="Times New Roman" pitchFamily="18" charset="0"/>
                <a:cs typeface="Times New Roman" pitchFamily="18" charset="0"/>
              </a:rPr>
              <a:t> 1 </a:t>
            </a:r>
            <a:r>
              <a:rPr lang="en-US" sz="3733" dirty="0" err="1">
                <a:latin typeface="Times New Roman" pitchFamily="18" charset="0"/>
                <a:cs typeface="Times New Roman" pitchFamily="18" charset="0"/>
              </a:rPr>
              <a:t>số</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loài</a:t>
            </a:r>
            <a:r>
              <a:rPr lang="en-US" sz="3733" dirty="0">
                <a:latin typeface="Times New Roman" pitchFamily="18" charset="0"/>
                <a:cs typeface="Times New Roman" pitchFamily="18" charset="0"/>
              </a:rPr>
              <a:t> . VD: </a:t>
            </a:r>
            <a:r>
              <a:rPr lang="en-US" sz="3733" dirty="0" err="1">
                <a:latin typeface="Times New Roman" pitchFamily="18" charset="0"/>
                <a:cs typeface="Times New Roman" pitchFamily="18" charset="0"/>
              </a:rPr>
              <a:t>cà</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độc</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dược</a:t>
            </a:r>
            <a:r>
              <a:rPr lang="en-US" sz="3733" dirty="0">
                <a:latin typeface="Times New Roman" pitchFamily="18" charset="0"/>
                <a:cs typeface="Times New Roman" pitchFamily="18" charset="0"/>
              </a:rPr>
              <a:t>: 2n = 24</a:t>
            </a:r>
          </a:p>
          <a:p>
            <a:endParaRPr lang="en-US" sz="3733" dirty="0">
              <a:solidFill>
                <a:srgbClr val="FF0000"/>
              </a:solidFill>
              <a:latin typeface="Times New Roman" pitchFamily="18" charset="0"/>
              <a:cs typeface="Times New Roman" pitchFamily="18" charset="0"/>
            </a:endParaRPr>
          </a:p>
          <a:p>
            <a:endParaRPr lang="en-US" sz="3733" dirty="0">
              <a:solidFill>
                <a:srgbClr val="FF0000"/>
              </a:solidFill>
              <a:latin typeface="Times New Roman" pitchFamily="18" charset="0"/>
              <a:cs typeface="Times New Roman" pitchFamily="18" charset="0"/>
            </a:endParaRPr>
          </a:p>
          <a:p>
            <a:endParaRPr lang="en-US" sz="3733"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A187E489-C8D7-1F66-AEA2-42CF60D7DEAA}"/>
              </a:ext>
            </a:extLst>
          </p:cNvPr>
          <p:cNvSpPr txBox="1"/>
          <p:nvPr/>
        </p:nvSpPr>
        <p:spPr>
          <a:xfrm>
            <a:off x="0" y="52755"/>
            <a:ext cx="12192000" cy="74898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267" b="1" dirty="0">
                <a:latin typeface="Times New Roman" pitchFamily="18" charset="0"/>
                <a:cs typeface="Times New Roman" pitchFamily="18" charset="0"/>
              </a:rPr>
              <a:t>BÀI 43: DI TRUYỀN NHIỄM SẮC THỂ</a:t>
            </a:r>
          </a:p>
        </p:txBody>
      </p:sp>
    </p:spTree>
    <p:extLst>
      <p:ext uri="{BB962C8B-B14F-4D97-AF65-F5344CB8AC3E}">
        <p14:creationId xmlns:p14="http://schemas.microsoft.com/office/powerpoint/2010/main" val="170829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66EC434-9FBE-4A9D-99AD-9B31DE993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819" y="275305"/>
            <a:ext cx="5895069" cy="64576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74AD60A1-FA4D-47FD-8BBB-E6D8FAE8C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3" y="275304"/>
            <a:ext cx="5816411" cy="6457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7140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0">
            <a:extLst>
              <a:ext uri="{FF2B5EF4-FFF2-40B4-BE49-F238E27FC236}">
                <a16:creationId xmlns:a16="http://schemas.microsoft.com/office/drawing/2014/main" id="{1C15C5B9-34FE-A132-CDAC-11B2868CBB38}"/>
              </a:ext>
            </a:extLst>
          </p:cNvPr>
          <p:cNvSpPr txBox="1">
            <a:spLocks noChangeArrowheads="1"/>
          </p:cNvSpPr>
          <p:nvPr/>
        </p:nvSpPr>
        <p:spPr bwMode="auto">
          <a:xfrm>
            <a:off x="2895600" y="15240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b="1">
                <a:solidFill>
                  <a:srgbClr val="FF0000"/>
                </a:solidFill>
                <a:latin typeface="Times New Roman" panose="02020603050405020304" pitchFamily="18" charset="0"/>
              </a:rPr>
              <a:t>BÀI 43. DI TRUYỀN NHIỄM SẮC THỂ</a:t>
            </a:r>
          </a:p>
        </p:txBody>
      </p:sp>
      <p:sp>
        <p:nvSpPr>
          <p:cNvPr id="46083" name="Rectangle 12">
            <a:extLst>
              <a:ext uri="{FF2B5EF4-FFF2-40B4-BE49-F238E27FC236}">
                <a16:creationId xmlns:a16="http://schemas.microsoft.com/office/drawing/2014/main" id="{002E5C04-CCAE-CA30-D34D-D8C2A9975367}"/>
              </a:ext>
            </a:extLst>
          </p:cNvPr>
          <p:cNvSpPr>
            <a:spLocks noChangeArrowheads="1"/>
          </p:cNvSpPr>
          <p:nvPr/>
        </p:nvSpPr>
        <p:spPr bwMode="auto">
          <a:xfrm>
            <a:off x="1524000" y="833438"/>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solidFill>
                  <a:srgbClr val="002060"/>
                </a:solidFill>
                <a:latin typeface="Times New Roman" panose="02020603050405020304" pitchFamily="18" charset="0"/>
              </a:rPr>
              <a:t>3. CÁC LOẠI NST VÀ CƠ CHẾ XÁC ĐỊNH GIỚI TÍNH</a:t>
            </a:r>
          </a:p>
        </p:txBody>
      </p:sp>
      <p:sp>
        <p:nvSpPr>
          <p:cNvPr id="2" name="Cloud Callout 1">
            <a:extLst>
              <a:ext uri="{FF2B5EF4-FFF2-40B4-BE49-F238E27FC236}">
                <a16:creationId xmlns:a16="http://schemas.microsoft.com/office/drawing/2014/main" id="{156ECF84-77AE-34C7-0737-1237C737FAE7}"/>
              </a:ext>
            </a:extLst>
          </p:cNvPr>
          <p:cNvSpPr/>
          <p:nvPr/>
        </p:nvSpPr>
        <p:spPr bwMode="auto">
          <a:xfrm>
            <a:off x="3505200" y="1676400"/>
            <a:ext cx="6019800" cy="2389188"/>
          </a:xfrm>
          <a:prstGeom prst="cloudCallou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defRPr/>
            </a:pPr>
            <a:r>
              <a:rPr lang="vi-VN" sz="3200" dirty="0">
                <a:solidFill>
                  <a:srgbClr val="333399"/>
                </a:solidFill>
                <a:latin typeface="Times New Roman" panose="02020603050405020304" pitchFamily="18" charset="0"/>
              </a:rPr>
              <a:t>Theo em, tính trạng  giới tính do yếu tố nào quy định?</a:t>
            </a:r>
            <a:endParaRPr lang="en-US" sz="3200" dirty="0">
              <a:solidFill>
                <a:srgbClr val="333399"/>
              </a:solidFill>
              <a:latin typeface="Times New Roman" panose="02020603050405020304" pitchFamily="18" charset="0"/>
            </a:endParaRPr>
          </a:p>
        </p:txBody>
      </p:sp>
      <p:pic>
        <p:nvPicPr>
          <p:cNvPr id="11" name="Picture 10" descr="A picture containing vector graphics&#10;&#10;Description automatically generated">
            <a:extLst>
              <a:ext uri="{FF2B5EF4-FFF2-40B4-BE49-F238E27FC236}">
                <a16:creationId xmlns:a16="http://schemas.microsoft.com/office/drawing/2014/main" id="{6BF1A286-EBC2-4E61-2CA6-2442942A8495}"/>
              </a:ext>
            </a:extLst>
          </p:cNvPr>
          <p:cNvPicPr>
            <a:picLocks noChangeAspect="1"/>
          </p:cNvPicPr>
          <p:nvPr/>
        </p:nvPicPr>
        <p:blipFill>
          <a:blip r:embed="rId2"/>
          <a:stretch>
            <a:fillRect/>
          </a:stretch>
        </p:blipFill>
        <p:spPr>
          <a:xfrm>
            <a:off x="2227263" y="3797300"/>
            <a:ext cx="2555875" cy="30607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SUBSTITUTION_ID" val="{37088674-B6BE-4BD9-BC2D-AF5B6E95462A}"/>
</p:tagLst>
</file>

<file path=ppt/tags/tag10.xml><?xml version="1.0" encoding="utf-8"?>
<p:tagLst xmlns:a="http://schemas.openxmlformats.org/drawingml/2006/main" xmlns:r="http://schemas.openxmlformats.org/officeDocument/2006/relationships" xmlns:p="http://schemas.openxmlformats.org/presentationml/2006/main">
  <p:tag name="MMPROD_SUBSTITUTION_ID" val="{2AEF4AAC-BC6F-4CB2-9ADD-2A87778007CB}"/>
</p:tagLst>
</file>

<file path=ppt/tags/tag11.xml><?xml version="1.0" encoding="utf-8"?>
<p:tagLst xmlns:a="http://schemas.openxmlformats.org/drawingml/2006/main" xmlns:r="http://schemas.openxmlformats.org/officeDocument/2006/relationships" xmlns:p="http://schemas.openxmlformats.org/presentationml/2006/main">
  <p:tag name="MMPROD_SUBSTITUTION_ID" val="{9C2FEDF9-08C6-4167-B30C-FB0588AEF8B6}"/>
</p:tagLst>
</file>

<file path=ppt/tags/tag12.xml><?xml version="1.0" encoding="utf-8"?>
<p:tagLst xmlns:a="http://schemas.openxmlformats.org/drawingml/2006/main" xmlns:r="http://schemas.openxmlformats.org/officeDocument/2006/relationships" xmlns:p="http://schemas.openxmlformats.org/presentationml/2006/main">
  <p:tag name="MMPROD_SUBSTITUTION_ID" val="{5C3E9DFB-8081-4E1D-B5B1-B446ABF184F3}"/>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F41F888A-6398-4C32-BBAD-A10DE8563CF0}"/>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AB6F82AD-89B8-4E3A-95B0-E9B8486E5344}"/>
</p:tagLst>
</file>

<file path=ppt/tags/tag4.xml><?xml version="1.0" encoding="utf-8"?>
<p:tagLst xmlns:a="http://schemas.openxmlformats.org/drawingml/2006/main" xmlns:r="http://schemas.openxmlformats.org/officeDocument/2006/relationships" xmlns:p="http://schemas.openxmlformats.org/presentationml/2006/main">
  <p:tag name="MMPROD_SUBSTITUTION_ID" val="{18155328-2E4B-43CB-9207-EAEC61A5F678}"/>
</p:tagLst>
</file>

<file path=ppt/tags/tag5.xml><?xml version="1.0" encoding="utf-8"?>
<p:tagLst xmlns:a="http://schemas.openxmlformats.org/drawingml/2006/main" xmlns:r="http://schemas.openxmlformats.org/officeDocument/2006/relationships" xmlns:p="http://schemas.openxmlformats.org/presentationml/2006/main">
  <p:tag name="MMPROD_SUBSTITUTION_ID" val="{58EDE76D-B123-4C2D-A08A-79E6B458DC2E}"/>
</p:tagLst>
</file>

<file path=ppt/tags/tag6.xml><?xml version="1.0" encoding="utf-8"?>
<p:tagLst xmlns:a="http://schemas.openxmlformats.org/drawingml/2006/main" xmlns:r="http://schemas.openxmlformats.org/officeDocument/2006/relationships" xmlns:p="http://schemas.openxmlformats.org/presentationml/2006/main">
  <p:tag name="MMPROD_SUBSTITUTION_ID" val="{30E4AF27-2D28-473F-A7EA-550E2B7F2BDA}"/>
</p:tagLst>
</file>

<file path=ppt/tags/tag7.xml><?xml version="1.0" encoding="utf-8"?>
<p:tagLst xmlns:a="http://schemas.openxmlformats.org/drawingml/2006/main" xmlns:r="http://schemas.openxmlformats.org/officeDocument/2006/relationships" xmlns:p="http://schemas.openxmlformats.org/presentationml/2006/main">
  <p:tag name="MMPROD_SUBSTITUTION_ID" val="{8C292F9E-B104-41BB-BD2E-2CEA7AA82C20}"/>
</p:tagLst>
</file>

<file path=ppt/tags/tag8.xml><?xml version="1.0" encoding="utf-8"?>
<p:tagLst xmlns:a="http://schemas.openxmlformats.org/drawingml/2006/main" xmlns:r="http://schemas.openxmlformats.org/officeDocument/2006/relationships" xmlns:p="http://schemas.openxmlformats.org/presentationml/2006/main">
  <p:tag name="MMPROD_SUBSTITUTION_ID" val="{196D7EC8-C8F3-488D-9AFC-F1805FC23F52}"/>
</p:tagLst>
</file>

<file path=ppt/tags/tag9.xml><?xml version="1.0" encoding="utf-8"?>
<p:tagLst xmlns:a="http://schemas.openxmlformats.org/drawingml/2006/main" xmlns:r="http://schemas.openxmlformats.org/officeDocument/2006/relationships" xmlns:p="http://schemas.openxmlformats.org/presentationml/2006/main">
  <p:tag name="MMPROD_SUBSTITUTION_ID" val="{D06C5834-A920-480D-A451-5C72A3EA50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3418</Words>
  <Application>Microsoft Office PowerPoint</Application>
  <PresentationFormat>Widescreen</PresentationFormat>
  <Paragraphs>401</Paragraphs>
  <Slides>47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.VnCentury SchoolbookH</vt:lpstr>
      <vt:lpstr>Arial</vt:lpstr>
      <vt:lpstr>Calibri</vt:lpstr>
      <vt:lpstr>Calibri Light</vt:lpstr>
      <vt:lpstr>Cambria Math</vt:lpstr>
      <vt:lpstr>Georgia</vt:lpstr>
      <vt:lpstr>Tahoma</vt:lpstr>
      <vt:lpstr>Times New Roman</vt:lpstr>
      <vt:lpstr>VNI-Helve-Condense</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coù bieát – CAÙ BIEÅN COÙ THEÅ THAY ÑOÅI GIÔÙI TÍNH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ĐIỆP</dc:creator>
  <cp:lastModifiedBy>DELL</cp:lastModifiedBy>
  <cp:revision>26</cp:revision>
  <dcterms:created xsi:type="dcterms:W3CDTF">2025-02-05T14:00:58Z</dcterms:created>
  <dcterms:modified xsi:type="dcterms:W3CDTF">2025-02-07T07:28:58Z</dcterms:modified>
</cp:coreProperties>
</file>