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390" r:id="rId2"/>
    <p:sldId id="392" r:id="rId3"/>
    <p:sldId id="393" r:id="rId4"/>
    <p:sldId id="279" r:id="rId5"/>
    <p:sldId id="374" r:id="rId6"/>
    <p:sldId id="377" r:id="rId7"/>
    <p:sldId id="376" r:id="rId8"/>
    <p:sldId id="378" r:id="rId9"/>
    <p:sldId id="379" r:id="rId10"/>
    <p:sldId id="317" r:id="rId11"/>
    <p:sldId id="315" r:id="rId12"/>
    <p:sldId id="316" r:id="rId13"/>
    <p:sldId id="281" r:id="rId14"/>
    <p:sldId id="333" r:id="rId15"/>
    <p:sldId id="380" r:id="rId16"/>
    <p:sldId id="381" r:id="rId17"/>
    <p:sldId id="383" r:id="rId18"/>
    <p:sldId id="384" r:id="rId19"/>
    <p:sldId id="283" r:id="rId20"/>
    <p:sldId id="385" r:id="rId21"/>
    <p:sldId id="335" r:id="rId22"/>
    <p:sldId id="394" r:id="rId23"/>
    <p:sldId id="395" r:id="rId24"/>
    <p:sldId id="336" r:id="rId25"/>
    <p:sldId id="397" r:id="rId26"/>
    <p:sldId id="337" r:id="rId27"/>
    <p:sldId id="398" r:id="rId28"/>
    <p:sldId id="340" r:id="rId29"/>
    <p:sldId id="341" r:id="rId30"/>
    <p:sldId id="314" r:id="rId31"/>
    <p:sldId id="330" r:id="rId32"/>
    <p:sldId id="39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09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D91"/>
    <a:srgbClr val="FFF4E7"/>
    <a:srgbClr val="ED7D31"/>
    <a:srgbClr val="0FB7BD"/>
    <a:srgbClr val="00B2A5"/>
    <a:srgbClr val="48C0B6"/>
    <a:srgbClr val="048DA4"/>
    <a:srgbClr val="00A9A5"/>
    <a:srgbClr val="FFDAAB"/>
    <a:srgbClr val="F79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95" d="100"/>
          <a:sy n="95" d="100"/>
        </p:scale>
        <p:origin x="-403" y="-72"/>
      </p:cViewPr>
      <p:guideLst>
        <p:guide orient="horz" pos="209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#1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#2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#1" loCatId="list" qsTypeId="urn:microsoft.com/office/officeart/2005/8/quickstyle/simple3#1" qsCatId="simple" csTypeId="urn:microsoft.com/office/officeart/2005/8/colors/colorful4#1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/>
      <dgm:spPr/>
      <dgm:t>
        <a:bodyPr/>
        <a:lstStyle/>
        <a:p>
          <a:r>
            <a:rPr lang="en-US" sz="4000" dirty="0"/>
            <a:t>VOCABULARY</a:t>
          </a:r>
          <a:endParaRPr lang="en-US" sz="4100" dirty="0"/>
        </a:p>
      </dgm:t>
    </dgm:pt>
    <dgm:pt modelId="{5F988EE9-51EC-4EE7-9568-746F6FAF90B9}" type="parTrans" cxnId="{972CD228-F046-4039-837C-D77BB8151423}">
      <dgm:prSet/>
      <dgm:spPr/>
      <dgm:t>
        <a:bodyPr/>
        <a:lstStyle/>
        <a:p>
          <a:endParaRPr lang="en-US"/>
        </a:p>
      </dgm:t>
    </dgm:pt>
    <dgm:pt modelId="{3591CDED-9223-497A-B3C9-B81FBCAA605A}" type="sibTrans" cxnId="{972CD228-F046-4039-837C-D77BB8151423}">
      <dgm:prSet/>
      <dgm:spPr/>
      <dgm:t>
        <a:bodyPr/>
        <a:lstStyle/>
        <a:p>
          <a:endParaRPr lang="en-US"/>
        </a:p>
      </dgm:t>
    </dgm:pt>
    <dgm:pt modelId="{08FBC75F-95AC-4B05-95BF-E110BC13302B}">
      <dgm:prSet phldrT="[Text]" custT="1"/>
      <dgm:spPr/>
      <dgm:t>
        <a:bodyPr/>
        <a:lstStyle/>
        <a:p>
          <a:r>
            <a:rPr lang="en-US" sz="4000" dirty="0"/>
            <a:t>PRONUNCIATION</a:t>
          </a:r>
          <a:endParaRPr lang="en-US" sz="4100" dirty="0"/>
        </a:p>
      </dgm:t>
    </dgm:pt>
    <dgm:pt modelId="{D2AE03E2-B7A0-4215-A479-8E2362289AC7}" type="parTrans" cxnId="{AC96536A-9678-4FF6-9831-B621C996946B}">
      <dgm:prSet/>
      <dgm:spPr/>
      <dgm:t>
        <a:bodyPr/>
        <a:lstStyle/>
        <a:p>
          <a:endParaRPr lang="en-US"/>
        </a:p>
      </dgm:t>
    </dgm:pt>
    <dgm:pt modelId="{34F2DE42-EDD4-4621-BF87-4CD56614359F}" type="sibTrans" cxnId="{AC96536A-9678-4FF6-9831-B621C996946B}">
      <dgm:prSet/>
      <dgm:spPr/>
      <dgm:t>
        <a:bodyPr/>
        <a:lstStyle/>
        <a:p>
          <a:endParaRPr lang="en-US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8BB3FB04-4242-42C7-98F6-AF0723A19028}" type="presOf" srcId="{8AE4A381-C505-4165-B0F6-72A547C19C85}" destId="{EF919B30-8E50-4BE5-BFF9-A011BC59CF55}" srcOrd="1" destOrd="0" presId="urn:microsoft.com/office/officeart/2005/8/layout/list1#1"/>
    <dgm:cxn modelId="{CCA00267-AE5C-42E7-B9AA-161E2CD7E597}" type="presOf" srcId="{08FBC75F-95AC-4B05-95BF-E110BC13302B}" destId="{667686F2-9BA3-4B10-A5F2-38ECCD6CCAB1}" srcOrd="0" destOrd="0" presId="urn:microsoft.com/office/officeart/2005/8/layout/list1#1"/>
    <dgm:cxn modelId="{B549EFE4-5036-448C-AC80-C10A92AA9E9B}" type="presOf" srcId="{08FBC75F-95AC-4B05-95BF-E110BC13302B}" destId="{B45E6B02-74BC-4456-B7B1-4DD6C1455987}" srcOrd="1" destOrd="0" presId="urn:microsoft.com/office/officeart/2005/8/layout/list1#1"/>
    <dgm:cxn modelId="{FA8C36BB-DFB9-4D89-921C-424894B97C92}" type="presOf" srcId="{8AE4A381-C505-4165-B0F6-72A547C19C85}" destId="{39089052-8674-4477-9BFB-07FBFFFFD8C8}" srcOrd="0" destOrd="0" presId="urn:microsoft.com/office/officeart/2005/8/layout/list1#1"/>
    <dgm:cxn modelId="{67D30C15-C5F0-4107-B050-3FC734BA4B54}" type="presOf" srcId="{AAA37794-5E27-4DDA-B12E-298686F5888D}" destId="{BEBFA14B-9B40-4103-84A4-38ECEF66E937}" srcOrd="0" destOrd="0" presId="urn:microsoft.com/office/officeart/2005/8/layout/list1#1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BAC3C11A-5F55-4D50-83A4-E64299EA931E}" type="presParOf" srcId="{BEBFA14B-9B40-4103-84A4-38ECEF66E937}" destId="{65BDE73A-EF1C-4F0B-B738-EC9506EC3EB6}" srcOrd="0" destOrd="0" presId="urn:microsoft.com/office/officeart/2005/8/layout/list1#1"/>
    <dgm:cxn modelId="{05D65779-2805-4A85-B3D5-519333A5E0A4}" type="presParOf" srcId="{65BDE73A-EF1C-4F0B-B738-EC9506EC3EB6}" destId="{39089052-8674-4477-9BFB-07FBFFFFD8C8}" srcOrd="0" destOrd="0" presId="urn:microsoft.com/office/officeart/2005/8/layout/list1#1"/>
    <dgm:cxn modelId="{C53C3EB8-A237-4FBD-926F-5E7DE3FE8571}" type="presParOf" srcId="{65BDE73A-EF1C-4F0B-B738-EC9506EC3EB6}" destId="{EF919B30-8E50-4BE5-BFF9-A011BC59CF55}" srcOrd="1" destOrd="0" presId="urn:microsoft.com/office/officeart/2005/8/layout/list1#1"/>
    <dgm:cxn modelId="{8C6CC264-0390-4FC6-B4DC-1DF3CE7EC632}" type="presParOf" srcId="{BEBFA14B-9B40-4103-84A4-38ECEF66E937}" destId="{F8662491-2000-4CC6-BEEC-D1859AFD2268}" srcOrd="1" destOrd="0" presId="urn:microsoft.com/office/officeart/2005/8/layout/list1#1"/>
    <dgm:cxn modelId="{775C05A2-8982-4D71-A5F4-B76615477377}" type="presParOf" srcId="{BEBFA14B-9B40-4103-84A4-38ECEF66E937}" destId="{E928C619-1DE9-419E-A5FA-3C9A247B8E43}" srcOrd="2" destOrd="0" presId="urn:microsoft.com/office/officeart/2005/8/layout/list1#1"/>
    <dgm:cxn modelId="{9ED0A224-AA15-4190-9FD7-4FF9CB9DB408}" type="presParOf" srcId="{BEBFA14B-9B40-4103-84A4-38ECEF66E937}" destId="{39270468-BD01-4F24-9A98-60E7CF789B54}" srcOrd="3" destOrd="0" presId="urn:microsoft.com/office/officeart/2005/8/layout/list1#1"/>
    <dgm:cxn modelId="{21DAAE0A-9BDC-4225-B74E-08336900DED3}" type="presParOf" srcId="{BEBFA14B-9B40-4103-84A4-38ECEF66E937}" destId="{5A649B72-39A4-4A84-8236-B0BF3AC76109}" srcOrd="4" destOrd="0" presId="urn:microsoft.com/office/officeart/2005/8/layout/list1#1"/>
    <dgm:cxn modelId="{668752EF-3B8C-4DD2-9E24-03F988A5EEFC}" type="presParOf" srcId="{5A649B72-39A4-4A84-8236-B0BF3AC76109}" destId="{667686F2-9BA3-4B10-A5F2-38ECCD6CCAB1}" srcOrd="0" destOrd="0" presId="urn:microsoft.com/office/officeart/2005/8/layout/list1#1"/>
    <dgm:cxn modelId="{792668C8-8F5E-4125-816F-BFA005FEC4E4}" type="presParOf" srcId="{5A649B72-39A4-4A84-8236-B0BF3AC76109}" destId="{B45E6B02-74BC-4456-B7B1-4DD6C1455987}" srcOrd="1" destOrd="0" presId="urn:microsoft.com/office/officeart/2005/8/layout/list1#1"/>
    <dgm:cxn modelId="{CC38B245-D625-4FAE-B7DF-C6E5D172E209}" type="presParOf" srcId="{BEBFA14B-9B40-4103-84A4-38ECEF66E937}" destId="{22519622-4D32-44DB-990E-774C307AAEA0}" srcOrd="5" destOrd="0" presId="urn:microsoft.com/office/officeart/2005/8/layout/list1#1"/>
    <dgm:cxn modelId="{403C340D-ED47-4744-BC52-C1609C05E1EC}" type="presParOf" srcId="{BEBFA14B-9B40-4103-84A4-38ECEF66E937}" destId="{0943D2D3-D540-4B67-9430-6AB54FD11AEA}" srcOrd="6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A37794-5E27-4DDA-B12E-298686F5888D}" type="doc">
      <dgm:prSet loTypeId="urn:microsoft.com/office/officeart/2005/8/layout/list1#2" loCatId="list" qsTypeId="urn:microsoft.com/office/officeart/2005/8/quickstyle/simple3#2" qsCatId="simple" csTypeId="urn:microsoft.com/office/officeart/2005/8/colors/colorful4#2" csCatId="colorful" phldr="1"/>
      <dgm:spPr/>
      <dgm:t>
        <a:bodyPr/>
        <a:lstStyle/>
        <a:p>
          <a:endParaRPr lang="en-US"/>
        </a:p>
      </dgm:t>
    </dgm:pt>
    <dgm:pt modelId="{8AE4A381-C505-4165-B0F6-72A547C19C85}">
      <dgm:prSet phldrT="[Text]" custT="1"/>
      <dgm:spPr/>
      <dgm:t>
        <a:bodyPr/>
        <a:lstStyle/>
        <a:p>
          <a:r>
            <a:rPr lang="en-US" sz="4000" dirty="0"/>
            <a:t>VOCABULARY</a:t>
          </a:r>
          <a:endParaRPr lang="en-US" sz="4100" dirty="0"/>
        </a:p>
      </dgm:t>
    </dgm:pt>
    <dgm:pt modelId="{5F988EE9-51EC-4EE7-9568-746F6FAF90B9}" type="parTrans" cxnId="{972CD228-F046-4039-837C-D77BB8151423}">
      <dgm:prSet/>
      <dgm:spPr/>
      <dgm:t>
        <a:bodyPr/>
        <a:lstStyle/>
        <a:p>
          <a:endParaRPr lang="en-US"/>
        </a:p>
      </dgm:t>
    </dgm:pt>
    <dgm:pt modelId="{3591CDED-9223-497A-B3C9-B81FBCAA605A}" type="sibTrans" cxnId="{972CD228-F046-4039-837C-D77BB8151423}">
      <dgm:prSet/>
      <dgm:spPr/>
      <dgm:t>
        <a:bodyPr/>
        <a:lstStyle/>
        <a:p>
          <a:endParaRPr lang="en-US"/>
        </a:p>
      </dgm:t>
    </dgm:pt>
    <dgm:pt modelId="{08FBC75F-95AC-4B05-95BF-E110BC13302B}">
      <dgm:prSet phldrT="[Text]" custT="1"/>
      <dgm:spPr/>
      <dgm:t>
        <a:bodyPr/>
        <a:lstStyle/>
        <a:p>
          <a:r>
            <a:rPr lang="en-US" sz="4000" dirty="0"/>
            <a:t>PRONUNCIATION</a:t>
          </a:r>
          <a:endParaRPr lang="en-US" sz="4100" dirty="0"/>
        </a:p>
      </dgm:t>
    </dgm:pt>
    <dgm:pt modelId="{D2AE03E2-B7A0-4215-A479-8E2362289AC7}" type="parTrans" cxnId="{AC96536A-9678-4FF6-9831-B621C996946B}">
      <dgm:prSet/>
      <dgm:spPr/>
      <dgm:t>
        <a:bodyPr/>
        <a:lstStyle/>
        <a:p>
          <a:endParaRPr lang="en-US"/>
        </a:p>
      </dgm:t>
    </dgm:pt>
    <dgm:pt modelId="{34F2DE42-EDD4-4621-BF87-4CD56614359F}" type="sibTrans" cxnId="{AC96536A-9678-4FF6-9831-B621C996946B}">
      <dgm:prSet/>
      <dgm:spPr/>
      <dgm:t>
        <a:bodyPr/>
        <a:lstStyle/>
        <a:p>
          <a:endParaRPr lang="en-US"/>
        </a:p>
      </dgm:t>
    </dgm:pt>
    <dgm:pt modelId="{BEBFA14B-9B40-4103-84A4-38ECEF66E937}" type="pres">
      <dgm:prSet presAssocID="{AAA37794-5E27-4DDA-B12E-298686F588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BDE73A-EF1C-4F0B-B738-EC9506EC3EB6}" type="pres">
      <dgm:prSet presAssocID="{8AE4A381-C505-4165-B0F6-72A547C19C85}" presName="parentLin" presStyleCnt="0"/>
      <dgm:spPr/>
    </dgm:pt>
    <dgm:pt modelId="{39089052-8674-4477-9BFB-07FBFFFFD8C8}" type="pres">
      <dgm:prSet presAssocID="{8AE4A381-C505-4165-B0F6-72A547C19C8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EF919B30-8E50-4BE5-BFF9-A011BC59CF55}" type="pres">
      <dgm:prSet presAssocID="{8AE4A381-C505-4165-B0F6-72A547C19C8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662491-2000-4CC6-BEEC-D1859AFD2268}" type="pres">
      <dgm:prSet presAssocID="{8AE4A381-C505-4165-B0F6-72A547C19C85}" presName="negativeSpace" presStyleCnt="0"/>
      <dgm:spPr/>
    </dgm:pt>
    <dgm:pt modelId="{E928C619-1DE9-419E-A5FA-3C9A247B8E43}" type="pres">
      <dgm:prSet presAssocID="{8AE4A381-C505-4165-B0F6-72A547C19C85}" presName="childText" presStyleLbl="conFgAcc1" presStyleIdx="0" presStyleCnt="2">
        <dgm:presLayoutVars>
          <dgm:bulletEnabled val="1"/>
        </dgm:presLayoutVars>
      </dgm:prSet>
      <dgm:spPr/>
    </dgm:pt>
    <dgm:pt modelId="{39270468-BD01-4F24-9A98-60E7CF789B54}" type="pres">
      <dgm:prSet presAssocID="{3591CDED-9223-497A-B3C9-B81FBCAA605A}" presName="spaceBetweenRectangles" presStyleCnt="0"/>
      <dgm:spPr/>
    </dgm:pt>
    <dgm:pt modelId="{5A649B72-39A4-4A84-8236-B0BF3AC76109}" type="pres">
      <dgm:prSet presAssocID="{08FBC75F-95AC-4B05-95BF-E110BC13302B}" presName="parentLin" presStyleCnt="0"/>
      <dgm:spPr/>
    </dgm:pt>
    <dgm:pt modelId="{667686F2-9BA3-4B10-A5F2-38ECCD6CCAB1}" type="pres">
      <dgm:prSet presAssocID="{08FBC75F-95AC-4B05-95BF-E110BC13302B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45E6B02-74BC-4456-B7B1-4DD6C1455987}" type="pres">
      <dgm:prSet presAssocID="{08FBC75F-95AC-4B05-95BF-E110BC13302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19622-4D32-44DB-990E-774C307AAEA0}" type="pres">
      <dgm:prSet presAssocID="{08FBC75F-95AC-4B05-95BF-E110BC13302B}" presName="negativeSpace" presStyleCnt="0"/>
      <dgm:spPr/>
    </dgm:pt>
    <dgm:pt modelId="{0943D2D3-D540-4B67-9430-6AB54FD11AEA}" type="pres">
      <dgm:prSet presAssocID="{08FBC75F-95AC-4B05-95BF-E110BC13302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19E1BA2-1602-404F-8879-3C2D331DBC58}" type="presOf" srcId="{AAA37794-5E27-4DDA-B12E-298686F5888D}" destId="{BEBFA14B-9B40-4103-84A4-38ECEF66E937}" srcOrd="0" destOrd="0" presId="urn:microsoft.com/office/officeart/2005/8/layout/list1#2"/>
    <dgm:cxn modelId="{07B2F63F-9645-47E4-8DB5-A23939403086}" type="presOf" srcId="{8AE4A381-C505-4165-B0F6-72A547C19C85}" destId="{EF919B30-8E50-4BE5-BFF9-A011BC59CF55}" srcOrd="1" destOrd="0" presId="urn:microsoft.com/office/officeart/2005/8/layout/list1#2"/>
    <dgm:cxn modelId="{972CD228-F046-4039-837C-D77BB8151423}" srcId="{AAA37794-5E27-4DDA-B12E-298686F5888D}" destId="{8AE4A381-C505-4165-B0F6-72A547C19C85}" srcOrd="0" destOrd="0" parTransId="{5F988EE9-51EC-4EE7-9568-746F6FAF90B9}" sibTransId="{3591CDED-9223-497A-B3C9-B81FBCAA605A}"/>
    <dgm:cxn modelId="{AC96536A-9678-4FF6-9831-B621C996946B}" srcId="{AAA37794-5E27-4DDA-B12E-298686F5888D}" destId="{08FBC75F-95AC-4B05-95BF-E110BC13302B}" srcOrd="1" destOrd="0" parTransId="{D2AE03E2-B7A0-4215-A479-8E2362289AC7}" sibTransId="{34F2DE42-EDD4-4621-BF87-4CD56614359F}"/>
    <dgm:cxn modelId="{02DCE92C-7C08-4B2D-95CA-4EB85E422668}" type="presOf" srcId="{08FBC75F-95AC-4B05-95BF-E110BC13302B}" destId="{667686F2-9BA3-4B10-A5F2-38ECCD6CCAB1}" srcOrd="0" destOrd="0" presId="urn:microsoft.com/office/officeart/2005/8/layout/list1#2"/>
    <dgm:cxn modelId="{F8FD991A-F304-403B-A9F6-88FA962940AB}" type="presOf" srcId="{8AE4A381-C505-4165-B0F6-72A547C19C85}" destId="{39089052-8674-4477-9BFB-07FBFFFFD8C8}" srcOrd="0" destOrd="0" presId="urn:microsoft.com/office/officeart/2005/8/layout/list1#2"/>
    <dgm:cxn modelId="{845812C7-FA87-427A-B813-9574F110DC04}" type="presOf" srcId="{08FBC75F-95AC-4B05-95BF-E110BC13302B}" destId="{B45E6B02-74BC-4456-B7B1-4DD6C1455987}" srcOrd="1" destOrd="0" presId="urn:microsoft.com/office/officeart/2005/8/layout/list1#2"/>
    <dgm:cxn modelId="{64A762E8-C34F-456B-8581-A49278B2E987}" type="presParOf" srcId="{BEBFA14B-9B40-4103-84A4-38ECEF66E937}" destId="{65BDE73A-EF1C-4F0B-B738-EC9506EC3EB6}" srcOrd="0" destOrd="0" presId="urn:microsoft.com/office/officeart/2005/8/layout/list1#2"/>
    <dgm:cxn modelId="{767016BD-0773-4DBA-A702-578893F5C8C6}" type="presParOf" srcId="{65BDE73A-EF1C-4F0B-B738-EC9506EC3EB6}" destId="{39089052-8674-4477-9BFB-07FBFFFFD8C8}" srcOrd="0" destOrd="0" presId="urn:microsoft.com/office/officeart/2005/8/layout/list1#2"/>
    <dgm:cxn modelId="{B5635B0E-B774-4620-8203-32FB89D769E1}" type="presParOf" srcId="{65BDE73A-EF1C-4F0B-B738-EC9506EC3EB6}" destId="{EF919B30-8E50-4BE5-BFF9-A011BC59CF55}" srcOrd="1" destOrd="0" presId="urn:microsoft.com/office/officeart/2005/8/layout/list1#2"/>
    <dgm:cxn modelId="{00EC307B-2660-4DC9-8AB5-B060D3CB4081}" type="presParOf" srcId="{BEBFA14B-9B40-4103-84A4-38ECEF66E937}" destId="{F8662491-2000-4CC6-BEEC-D1859AFD2268}" srcOrd="1" destOrd="0" presId="urn:microsoft.com/office/officeart/2005/8/layout/list1#2"/>
    <dgm:cxn modelId="{2882BB02-32C3-4FA7-8843-43CBE849BB80}" type="presParOf" srcId="{BEBFA14B-9B40-4103-84A4-38ECEF66E937}" destId="{E928C619-1DE9-419E-A5FA-3C9A247B8E43}" srcOrd="2" destOrd="0" presId="urn:microsoft.com/office/officeart/2005/8/layout/list1#2"/>
    <dgm:cxn modelId="{A4545D73-5073-4D53-946E-058D977FCCF9}" type="presParOf" srcId="{BEBFA14B-9B40-4103-84A4-38ECEF66E937}" destId="{39270468-BD01-4F24-9A98-60E7CF789B54}" srcOrd="3" destOrd="0" presId="urn:microsoft.com/office/officeart/2005/8/layout/list1#2"/>
    <dgm:cxn modelId="{064462A8-E925-4AAB-9371-9830CC74C98B}" type="presParOf" srcId="{BEBFA14B-9B40-4103-84A4-38ECEF66E937}" destId="{5A649B72-39A4-4A84-8236-B0BF3AC76109}" srcOrd="4" destOrd="0" presId="urn:microsoft.com/office/officeart/2005/8/layout/list1#2"/>
    <dgm:cxn modelId="{91A1ED70-0CB5-4402-9D58-297C1232CFA6}" type="presParOf" srcId="{5A649B72-39A4-4A84-8236-B0BF3AC76109}" destId="{667686F2-9BA3-4B10-A5F2-38ECCD6CCAB1}" srcOrd="0" destOrd="0" presId="urn:microsoft.com/office/officeart/2005/8/layout/list1#2"/>
    <dgm:cxn modelId="{7953B240-AB5C-483A-83DB-E14E9A6C0CCC}" type="presParOf" srcId="{5A649B72-39A4-4A84-8236-B0BF3AC76109}" destId="{B45E6B02-74BC-4456-B7B1-4DD6C1455987}" srcOrd="1" destOrd="0" presId="urn:microsoft.com/office/officeart/2005/8/layout/list1#2"/>
    <dgm:cxn modelId="{C1133983-7191-4B8B-8C66-5428C70D2064}" type="presParOf" srcId="{BEBFA14B-9B40-4103-84A4-38ECEF66E937}" destId="{22519622-4D32-44DB-990E-774C307AAEA0}" srcOrd="5" destOrd="0" presId="urn:microsoft.com/office/officeart/2005/8/layout/list1#2"/>
    <dgm:cxn modelId="{DD35DB71-DEEC-48A4-9BF5-E6BD4FADCFED}" type="presParOf" srcId="{BEBFA14B-9B40-4103-84A4-38ECEF66E937}" destId="{0943D2D3-D540-4B67-9430-6AB54FD11AEA}" srcOrd="6" destOrd="0" presId="urn:microsoft.com/office/officeart/2005/8/layout/list1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C619-1DE9-419E-A5FA-3C9A247B8E43}">
      <dsp:nvSpPr>
        <dsp:cNvPr id="0" name=""/>
        <dsp:cNvSpPr/>
      </dsp:nvSpPr>
      <dsp:spPr>
        <a:xfrm>
          <a:off x="0" y="533847"/>
          <a:ext cx="6280785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19B30-8E50-4BE5-BFF9-A011BC59CF55}">
      <dsp:nvSpPr>
        <dsp:cNvPr id="0" name=""/>
        <dsp:cNvSpPr/>
      </dsp:nvSpPr>
      <dsp:spPr>
        <a:xfrm>
          <a:off x="314039" y="17247"/>
          <a:ext cx="4396549" cy="10332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6179" tIns="0" rIns="166179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VOCABULARY</a:t>
          </a:r>
          <a:endParaRPr lang="en-US" sz="4100" kern="1200" dirty="0"/>
        </a:p>
      </dsp:txBody>
      <dsp:txXfrm>
        <a:off x="364476" y="67684"/>
        <a:ext cx="4295675" cy="932326"/>
      </dsp:txXfrm>
    </dsp:sp>
    <dsp:sp modelId="{0943D2D3-D540-4B67-9430-6AB54FD11AEA}">
      <dsp:nvSpPr>
        <dsp:cNvPr id="0" name=""/>
        <dsp:cNvSpPr/>
      </dsp:nvSpPr>
      <dsp:spPr>
        <a:xfrm>
          <a:off x="0" y="2121447"/>
          <a:ext cx="6280785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E6B02-74BC-4456-B7B1-4DD6C1455987}">
      <dsp:nvSpPr>
        <dsp:cNvPr id="0" name=""/>
        <dsp:cNvSpPr/>
      </dsp:nvSpPr>
      <dsp:spPr>
        <a:xfrm>
          <a:off x="314039" y="1604847"/>
          <a:ext cx="4396549" cy="103320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6179" tIns="0" rIns="166179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PRONUNCIATION</a:t>
          </a:r>
          <a:endParaRPr lang="en-US" sz="4100" kern="1200" dirty="0"/>
        </a:p>
      </dsp:txBody>
      <dsp:txXfrm>
        <a:off x="364476" y="1655284"/>
        <a:ext cx="4295675" cy="9323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#2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#1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#2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851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3608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693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436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793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7106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5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5.pn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5.pn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media1.mp3"/><Relationship Id="rId13" Type="http://schemas.openxmlformats.org/officeDocument/2006/relationships/image" Target="../media/image5.png"/><Relationship Id="rId3" Type="http://schemas.microsoft.com/office/2007/relationships/media" Target="../media/media6.mp3"/><Relationship Id="rId7" Type="http://schemas.microsoft.com/office/2007/relationships/media" Target="../media/media1.mp3"/><Relationship Id="rId12" Type="http://schemas.openxmlformats.org/officeDocument/2006/relationships/notesSlide" Target="../notesSlides/notesSlide1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4.xml"/><Relationship Id="rId5" Type="http://schemas.microsoft.com/office/2007/relationships/media" Target="../media/media3.mp3"/><Relationship Id="rId10" Type="http://schemas.openxmlformats.org/officeDocument/2006/relationships/audio" Target="../media/media7.mp3"/><Relationship Id="rId4" Type="http://schemas.openxmlformats.org/officeDocument/2006/relationships/audio" Target="../media/media6.mp3"/><Relationship Id="rId9" Type="http://schemas.microsoft.com/office/2007/relationships/media" Target="../media/media7.mp3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media11.mp3"/><Relationship Id="rId3" Type="http://schemas.microsoft.com/office/2007/relationships/media" Target="../media/media9.mp3"/><Relationship Id="rId7" Type="http://schemas.microsoft.com/office/2007/relationships/media" Target="../media/media11.mp3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audio" Target="../media/media10.mp3"/><Relationship Id="rId11" Type="http://schemas.openxmlformats.org/officeDocument/2006/relationships/image" Target="../media/image5.png"/><Relationship Id="rId5" Type="http://schemas.microsoft.com/office/2007/relationships/media" Target="../media/media10.mp3"/><Relationship Id="rId10" Type="http://schemas.openxmlformats.org/officeDocument/2006/relationships/notesSlide" Target="../notesSlides/notesSlide13.xml"/><Relationship Id="rId4" Type="http://schemas.openxmlformats.org/officeDocument/2006/relationships/audio" Target="../media/media9.mp3"/><Relationship Id="rId9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4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92682" y="985389"/>
            <a:ext cx="7881941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2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vi-VN" dirty="0"/>
              <a:t>wedding ceremony</a:t>
            </a:r>
            <a:r>
              <a:rPr lang="vi-VN" dirty="0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3239" y="452245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sz="4800" dirty="0"/>
              <a:t>lễ cưới</a:t>
            </a:r>
          </a:p>
        </p:txBody>
      </p:sp>
      <p:sp>
        <p:nvSpPr>
          <p:cNvPr id="2" name="Rectangle 1"/>
          <p:cNvSpPr/>
          <p:nvPr/>
        </p:nvSpPr>
        <p:spPr>
          <a:xfrm>
            <a:off x="194985" y="3005700"/>
            <a:ext cx="54874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  /ˈ</a:t>
            </a:r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wedɪŋ 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ˌ</a:t>
            </a:r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serəməni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4" name="Content Placeholder 3" descr="50_10570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119423" y="2245991"/>
            <a:ext cx="5878830" cy="3919855"/>
          </a:xfrm>
          <a:prstGeom prst="rect">
            <a:avLst/>
          </a:prstGeom>
        </p:spPr>
      </p:pic>
      <p:pic>
        <p:nvPicPr>
          <p:cNvPr id="6" name="wedding ceremony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76100" y="5665364"/>
            <a:ext cx="725170" cy="72517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5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-596074" y="1165726"/>
            <a:ext cx="768267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2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vi-VN" dirty="0"/>
              <a:t>whale worship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1480" y="4435789"/>
            <a:ext cx="46569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sz="4800" dirty="0"/>
              <a:t>tục thờ cá Ông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764275" y="3129478"/>
            <a:ext cx="40463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 /weɪl ˈwɜːʃɪp/ 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Content Placeholder 2" descr="whale-festival-in-vietnam-culture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498270" y="2341098"/>
            <a:ext cx="6360160" cy="4240530"/>
          </a:xfrm>
          <a:prstGeom prst="rect">
            <a:avLst/>
          </a:prstGeom>
        </p:spPr>
      </p:pic>
      <p:pic>
        <p:nvPicPr>
          <p:cNvPr id="6" name="whale worship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08647" y="5473895"/>
            <a:ext cx="757555" cy="75755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2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126582" y="1309751"/>
            <a:ext cx="6222293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2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vi-VN" dirty="0"/>
              <a:t>food offerings</a:t>
            </a:r>
            <a:r>
              <a:rPr lang="vi-VN" dirty="0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113679" y="4337324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/>
              <a:t>đồ ăn cúng</a:t>
            </a:r>
          </a:p>
        </p:txBody>
      </p:sp>
      <p:sp>
        <p:nvSpPr>
          <p:cNvPr id="2" name="Rectangle 1"/>
          <p:cNvSpPr/>
          <p:nvPr/>
        </p:nvSpPr>
        <p:spPr>
          <a:xfrm>
            <a:off x="1316350" y="3064902"/>
            <a:ext cx="36455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/fuːd ˈɒfərɪŋ/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Content Placeholder 2" descr="mam-co-ngay-tet-co-truyen-cua-nguoi-viet-co-gi-dac-biet-1-1548922038-414-width476height3601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471967" y="2290690"/>
            <a:ext cx="5342890" cy="4041140"/>
          </a:xfrm>
          <a:prstGeom prst="rect">
            <a:avLst/>
          </a:prstGeom>
        </p:spPr>
      </p:pic>
      <p:pic>
        <p:nvPicPr>
          <p:cNvPr id="6" name="food offerings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49552" y="5552685"/>
            <a:ext cx="779145" cy="77914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6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79130" y="1320785"/>
            <a:ext cx="6966585" cy="6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2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vi-VN"/>
              <a:t>family reunion</a:t>
            </a:r>
            <a:r>
              <a:rPr lang="vi-VN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96781" y="4803790"/>
            <a:ext cx="54068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sz="4800" dirty="0"/>
              <a:t>đoàn tụ gia đình</a:t>
            </a:r>
          </a:p>
        </p:txBody>
      </p:sp>
      <p:sp>
        <p:nvSpPr>
          <p:cNvPr id="2" name="Rectangle 1"/>
          <p:cNvSpPr/>
          <p:nvPr/>
        </p:nvSpPr>
        <p:spPr>
          <a:xfrm>
            <a:off x="766432" y="3183151"/>
            <a:ext cx="54822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  <a:sym typeface="+mn-ea"/>
              </a:rPr>
              <a:t>/ˌfæməli ˌriːˈjuːniən/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Content Placeholder 2" descr="family-in-the-tet-journey-vietnam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390640" y="2807335"/>
            <a:ext cx="5308600" cy="353949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5" y="201930"/>
            <a:ext cx="462280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VOCABULARY</a:t>
            </a:r>
            <a:endParaRPr lang="en-US" sz="3600" b="1" dirty="0">
              <a:ln>
                <a:noFill/>
              </a:ln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  <p:pic>
        <p:nvPicPr>
          <p:cNvPr id="6" name="family reunion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282" y="3306947"/>
            <a:ext cx="663575" cy="66357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8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377084" y="122625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2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vi-VN"/>
              <a:t>martial arts</a:t>
            </a:r>
            <a:r>
              <a:rPr lang="vi-VN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39071" y="4761600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sz="4800" dirty="0"/>
              <a:t>võ thuật</a:t>
            </a:r>
          </a:p>
        </p:txBody>
      </p:sp>
      <p:sp>
        <p:nvSpPr>
          <p:cNvPr id="2" name="Rectangle 1"/>
          <p:cNvSpPr/>
          <p:nvPr/>
        </p:nvSpPr>
        <p:spPr>
          <a:xfrm>
            <a:off x="1187506" y="3218351"/>
            <a:ext cx="36102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/ˌ</a:t>
            </a:r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mɑːʃl 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ˈɑːts/ 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Content Placeholder 2" descr="Adult-Teen-Martial-Arts-1-1024x585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428977" y="2388089"/>
            <a:ext cx="6276975" cy="3585845"/>
          </a:xfrm>
          <a:prstGeom prst="rect">
            <a:avLst/>
          </a:prstGeom>
        </p:spPr>
      </p:pic>
      <p:pic>
        <p:nvPicPr>
          <p:cNvPr id="6" name="martial arts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20" y="3218351"/>
            <a:ext cx="962660" cy="96266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3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992546" y="1505231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2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vi-VN"/>
              <a:t>festival goer</a:t>
            </a:r>
            <a:r>
              <a:rPr lang="vi-VN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378085" y="437473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sz="4800" dirty="0"/>
              <a:t>người đi lễ hội</a:t>
            </a:r>
          </a:p>
        </p:txBody>
      </p:sp>
      <p:sp>
        <p:nvSpPr>
          <p:cNvPr id="2" name="Rectangle 1"/>
          <p:cNvSpPr/>
          <p:nvPr/>
        </p:nvSpPr>
        <p:spPr>
          <a:xfrm>
            <a:off x="1334953" y="3107123"/>
            <a:ext cx="41371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/ˈfestɪvlˌgəʊə/ 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7061199" y="2584450"/>
            <a:ext cx="4614985" cy="144655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/>
              <a:t>someone who goes to a </a:t>
            </a:r>
            <a:r>
              <a:rPr lang="en-US" sz="4400" smtClean="0"/>
              <a:t>festival</a:t>
            </a:r>
            <a:endParaRPr lang="en-US" sz="4400"/>
          </a:p>
        </p:txBody>
      </p:sp>
      <p:sp>
        <p:nvSpPr>
          <p:cNvPr id="13" name="TextBox 12"/>
          <p:cNvSpPr txBox="1"/>
          <p:nvPr/>
        </p:nvSpPr>
        <p:spPr>
          <a:xfrm>
            <a:off x="663575" y="201930"/>
            <a:ext cx="462280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VOCABULARY</a:t>
            </a:r>
            <a:endParaRPr lang="en-US" sz="3600" b="1" dirty="0">
              <a:ln>
                <a:noFill/>
              </a:ln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  <p:pic>
        <p:nvPicPr>
          <p:cNvPr id="8" name="festival goer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5277" y="3234540"/>
            <a:ext cx="703580" cy="70358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4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384821" y="143396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2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vi-VN"/>
              <a:t>acrobat</a:t>
            </a:r>
            <a:r>
              <a:rPr lang="vi-VN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74939" y="4559378"/>
            <a:ext cx="40508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sz="4800" dirty="0"/>
              <a:t>vận động viên nhào lộn</a:t>
            </a:r>
          </a:p>
        </p:txBody>
      </p:sp>
      <p:sp>
        <p:nvSpPr>
          <p:cNvPr id="2" name="Rectangle 1"/>
          <p:cNvSpPr/>
          <p:nvPr/>
        </p:nvSpPr>
        <p:spPr>
          <a:xfrm>
            <a:off x="1255869" y="3190115"/>
            <a:ext cx="34890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 /ˈ</a:t>
            </a:r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ækrəbæt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 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" name="Content Placeholder 9" descr="trapeze-artist-photo-6523-264c718d9cc68a785d5680aec37826fc@1x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223635" y="1619885"/>
            <a:ext cx="5114925" cy="3836035"/>
          </a:xfrm>
          <a:prstGeom prst="rect">
            <a:avLst/>
          </a:prstGeom>
        </p:spPr>
      </p:pic>
      <p:pic>
        <p:nvPicPr>
          <p:cNvPr id="5" name="acrobat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6558" y="3224380"/>
            <a:ext cx="810933" cy="79673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911266" y="1505231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2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vi-VN"/>
              <a:t>maintain</a:t>
            </a:r>
            <a:r>
              <a:rPr lang="vi-VN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378085" y="437473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sz="4800" dirty="0"/>
              <a:t>duy trì</a:t>
            </a:r>
          </a:p>
        </p:txBody>
      </p:sp>
      <p:sp>
        <p:nvSpPr>
          <p:cNvPr id="2" name="Rectangle 1"/>
          <p:cNvSpPr/>
          <p:nvPr/>
        </p:nvSpPr>
        <p:spPr>
          <a:xfrm>
            <a:off x="1693512" y="3107123"/>
            <a:ext cx="34200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/meɪnˈteɪn/ 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8147293" y="2639971"/>
            <a:ext cx="2289175" cy="83099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4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4800"/>
              <a:t>to keep</a:t>
            </a:r>
          </a:p>
        </p:txBody>
      </p:sp>
      <p:pic>
        <p:nvPicPr>
          <p:cNvPr id="5" name="maintain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1940" y="3107123"/>
            <a:ext cx="833120" cy="83312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0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/>
          <p:nvPr/>
        </p:nvSpPr>
        <p:spPr>
          <a:xfrm>
            <a:off x="647497" y="1361016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72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vi-VN"/>
              <a:t>longevity</a:t>
            </a:r>
            <a:r>
              <a:rPr lang="vi-VN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237615" y="4269231"/>
            <a:ext cx="40508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sz="4800" dirty="0"/>
              <a:t>sự sống lâu, tuổi thọ</a:t>
            </a:r>
          </a:p>
        </p:txBody>
      </p:sp>
      <p:sp>
        <p:nvSpPr>
          <p:cNvPr id="2" name="Rectangle 1"/>
          <p:cNvSpPr/>
          <p:nvPr/>
        </p:nvSpPr>
        <p:spPr>
          <a:xfrm>
            <a:off x="1540585" y="3211047"/>
            <a:ext cx="37258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/lɒnˈ</a:t>
            </a:r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dʒevəti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 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6549390" y="3107122"/>
            <a:ext cx="5281930" cy="83099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/>
              <a:t>living for a long time</a:t>
            </a:r>
          </a:p>
        </p:txBody>
      </p:sp>
      <p:pic>
        <p:nvPicPr>
          <p:cNvPr id="5" name="longevity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9266" y="3176119"/>
            <a:ext cx="762000" cy="762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2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520821"/>
              </p:ext>
            </p:extLst>
          </p:nvPr>
        </p:nvGraphicFramePr>
        <p:xfrm>
          <a:off x="1406545" y="1614697"/>
          <a:ext cx="10048108" cy="47121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346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419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714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6831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89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600" b="0" smtClean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1. </a:t>
                      </a:r>
                      <a:r>
                        <a:rPr lang="en-US" sz="2600" b="0" smtClean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wedding ceremony</a:t>
                      </a:r>
                      <a:endParaRPr lang="en-US" sz="2600" b="0" dirty="0">
                        <a:effectLst/>
                        <a:latin typeface="Calibri" panose="020F0502020204030204" pitchFamily="34" charset="0"/>
                        <a:ea typeface="Calibri" panose="020F0502020204030204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  /</a:t>
                      </a:r>
                      <a:r>
                        <a:rPr lang="en-US" sz="260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ˈ</a:t>
                      </a:r>
                      <a:r>
                        <a:rPr lang="en-US" sz="2600" smtClean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wedɪŋˌserəməni</a:t>
                      </a: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lễ cưới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43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600" b="0" smtClean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2. </a:t>
                      </a:r>
                      <a:r>
                        <a:rPr lang="en-US" sz="2600" b="0" smtClean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whale worship (n)</a:t>
                      </a:r>
                      <a:endParaRPr lang="en-US" sz="2600" b="0" dirty="0">
                        <a:effectLst/>
                        <a:latin typeface="Calibri" panose="020F0502020204030204" pitchFamily="34" charset="0"/>
                        <a:ea typeface="Calibri" panose="020F0502020204030204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/weɪl </a:t>
                      </a:r>
                      <a:r>
                        <a:rPr lang="en-US" sz="260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ˈ</a:t>
                      </a:r>
                      <a:r>
                        <a:rPr lang="en-US" sz="2600" smtClean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wəːʃɪp</a:t>
                      </a: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 smtClean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tục thờ cá Ông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14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600" b="0" smtClean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3. </a:t>
                      </a:r>
                      <a:r>
                        <a:rPr lang="en-US" sz="2600" b="0" smtClean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food offerings (n)</a:t>
                      </a:r>
                      <a:endParaRPr lang="en-US" sz="2600" b="0" dirty="0">
                        <a:effectLst/>
                        <a:latin typeface="Calibri" panose="020F0502020204030204" pitchFamily="34" charset="0"/>
                        <a:ea typeface="Calibri" panose="020F0502020204030204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/fuːd </a:t>
                      </a:r>
                      <a:r>
                        <a:rPr lang="en-US" sz="260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ˈ</a:t>
                      </a:r>
                      <a:r>
                        <a:rPr lang="en-US" sz="2600" smtClean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ɑːfəɪŋz</a:t>
                      </a: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đồ ăn cúng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711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600" b="0" smtClean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4. </a:t>
                      </a:r>
                      <a:r>
                        <a:rPr lang="en-US" altLang="vi-VN" sz="2600" b="0" smtClean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family reunion (n)</a:t>
                      </a:r>
                      <a:endParaRPr lang="en-US" altLang="vi-VN" sz="2600" b="0" dirty="0" smtClean="0">
                        <a:effectLst/>
                        <a:latin typeface="Calibri" panose="020F0502020204030204" pitchFamily="34" charset="0"/>
                        <a:ea typeface="Calibri" panose="020F0502020204030204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/ˌfæmɪli ˌriːˈjuːnjən/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vi-VN" sz="2600" dirty="0" smtClean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đoàn tụ gia đình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711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600" b="0" smtClean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5. </a:t>
                      </a:r>
                      <a:r>
                        <a:rPr lang="en-US" altLang="vi-VN" sz="2600" b="0" smtClean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martial arts (n) </a:t>
                      </a:r>
                      <a:endParaRPr lang="en-US" altLang="vi-VN" sz="2600" b="0" dirty="0" smtClean="0">
                        <a:effectLst/>
                        <a:latin typeface="Calibri" panose="020F0502020204030204" pitchFamily="34" charset="0"/>
                        <a:ea typeface="Calibri" panose="020F0502020204030204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60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ˌ</a:t>
                      </a:r>
                      <a:r>
                        <a:rPr lang="en-US" sz="2600" smtClean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mɑːrʃl </a:t>
                      </a:r>
                      <a:r>
                        <a:rPr lang="en-US" sz="2600" dirty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ˈɑːts/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vi-VN" sz="2600" smtClean="0">
                          <a:effectLst/>
                          <a:latin typeface="Calibri" panose="020F0502020204030204" pitchFamily="34" charset="0"/>
                          <a:ea typeface="Calibri" panose="020F0502020204030204" charset="0"/>
                          <a:cs typeface="Calibri" panose="020F0502020204030204" pitchFamily="34" charset="0"/>
                        </a:rPr>
                        <a:t>võ thuật</a:t>
                      </a:r>
                      <a:endParaRPr lang="en-US" altLang="vi-VN" sz="2600" dirty="0" smtClean="0">
                        <a:effectLst/>
                        <a:latin typeface="Calibri" panose="020F0502020204030204" pitchFamily="34" charset="0"/>
                        <a:ea typeface="Calibri" panose="020F050202020403020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6" name="wedding ceremony">
            <a:hlinkClick r:id="" action="ppaction://media"/>
          </p:cNvPr>
          <p:cNvPicPr>
            <a:picLocks noGrp="1" noChangeAspect="1"/>
          </p:cNvPicPr>
          <p:nvPr>
            <p:ph sz="half"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38200" y="2085340"/>
            <a:ext cx="619125" cy="619125"/>
          </a:xfrm>
          <a:prstGeom prst="rect">
            <a:avLst/>
          </a:prstGeom>
        </p:spPr>
      </p:pic>
      <p:pic>
        <p:nvPicPr>
          <p:cNvPr id="3" name="whale worship">
            <a:hlinkClick r:id="" action="ppaction://media"/>
          </p:cNvPr>
          <p:cNvPicPr>
            <a:picLocks noGrp="1" noChangeAspect="1"/>
          </p:cNvPicPr>
          <p:nvPr>
            <p:ph sz="half" idx="2"/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87400" y="2958465"/>
            <a:ext cx="619125" cy="619125"/>
          </a:xfrm>
          <a:prstGeom prst="rect">
            <a:avLst/>
          </a:prstGeom>
        </p:spPr>
      </p:pic>
      <p:pic>
        <p:nvPicPr>
          <p:cNvPr id="7" name="food offerings">
            <a:hlinkClick r:id="" action="ppaction://media"/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87400" y="3831590"/>
            <a:ext cx="617220" cy="617220"/>
          </a:xfrm>
          <a:prstGeom prst="rect">
            <a:avLst/>
          </a:prstGeom>
        </p:spPr>
      </p:pic>
      <p:pic>
        <p:nvPicPr>
          <p:cNvPr id="8" name="family reunion">
            <a:hlinkClick r:id="" action="ppaction://media"/>
          </p:cNvPr>
          <p:cNvPicPr/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41045" y="4702810"/>
            <a:ext cx="663575" cy="663575"/>
          </a:xfrm>
          <a:prstGeom prst="rect">
            <a:avLst/>
          </a:prstGeom>
        </p:spPr>
      </p:pic>
      <p:pic>
        <p:nvPicPr>
          <p:cNvPr id="9" name="martial arts">
            <a:hlinkClick r:id="" action="ppaction://media"/>
          </p:cNvPr>
          <p:cNvPicPr/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63575" y="5539105"/>
            <a:ext cx="695960" cy="69596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5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12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4" dur="16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8" dur="18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2" dur="139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3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100000">
                <p:cTn id="24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100000">
                <p:cTn id="25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100000">
                <p:cTn id="26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100000">
                <p:cTn id="2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52247" y="169354"/>
            <a:ext cx="83887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chemeClr val="bg1"/>
                </a:solidFill>
              </a:rPr>
              <a:t>OUR CUSTOMS AND TRADITIONS</a:t>
            </a:r>
          </a:p>
          <a:p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51660" y="6722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8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849344" y="146862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248" y="1300230"/>
            <a:ext cx="964452" cy="91649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216700" y="1581391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21" name="Diagram 20"/>
          <p:cNvGraphicFramePr/>
          <p:nvPr/>
        </p:nvGraphicFramePr>
        <p:xfrm>
          <a:off x="3372485" y="3035300"/>
          <a:ext cx="6280785" cy="3020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9509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916328"/>
              </p:ext>
            </p:extLst>
          </p:nvPr>
        </p:nvGraphicFramePr>
        <p:xfrm>
          <a:off x="1406545" y="1614697"/>
          <a:ext cx="10048108" cy="384104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4550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216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714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6831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89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 b="0" smtClean="0">
                          <a:effectLst/>
                          <a:latin typeface="+mn-lt"/>
                          <a:ea typeface="Calibri" panose="020F0502020204030204" charset="0"/>
                        </a:rPr>
                        <a:t>6. festival goer (n)</a:t>
                      </a:r>
                      <a:endParaRPr lang="en-US" sz="2600" b="0" dirty="0">
                        <a:effectLst/>
                        <a:latin typeface="+mn-lt"/>
                        <a:ea typeface="Calibri" panose="020F050202020403020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+mn-lt"/>
                          <a:ea typeface="Calibri" panose="020F0502020204030204" charset="0"/>
                        </a:rPr>
                        <a:t>/ˈfɛstɪvl ˌgəʊə/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+mn-lt"/>
                          <a:ea typeface="Calibri" panose="020F0502020204030204" charset="0"/>
                        </a:rPr>
                        <a:t>người tham gia lễ hội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43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 b="0" smtClean="0">
                          <a:effectLst/>
                          <a:latin typeface="+mn-lt"/>
                          <a:ea typeface="Calibri" panose="020F0502020204030204" charset="0"/>
                        </a:rPr>
                        <a:t>7. acrobat (n)</a:t>
                      </a:r>
                      <a:endParaRPr lang="en-US" sz="2600" b="0" dirty="0">
                        <a:effectLst/>
                        <a:latin typeface="+mn-lt"/>
                        <a:ea typeface="Calibri" panose="020F050202020403020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+mn-lt"/>
                          <a:ea typeface="Calibri" panose="020F0502020204030204" charset="0"/>
                        </a:rPr>
                        <a:t>/</a:t>
                      </a:r>
                      <a:r>
                        <a:rPr lang="en-US" sz="2600">
                          <a:effectLst/>
                          <a:latin typeface="+mn-lt"/>
                          <a:ea typeface="Calibri" panose="020F0502020204030204" charset="0"/>
                        </a:rPr>
                        <a:t>ˈ</a:t>
                      </a:r>
                      <a:r>
                        <a:rPr lang="en-US" sz="2600" smtClean="0">
                          <a:effectLst/>
                          <a:latin typeface="+mn-lt"/>
                          <a:ea typeface="Calibri" panose="020F0502020204030204" charset="0"/>
                        </a:rPr>
                        <a:t>ækrəbæt</a:t>
                      </a:r>
                      <a:r>
                        <a:rPr lang="en-US" sz="2600" dirty="0">
                          <a:effectLst/>
                          <a:latin typeface="+mn-lt"/>
                          <a:ea typeface="Calibri" panose="020F0502020204030204" charset="0"/>
                        </a:rPr>
                        <a:t>/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 smtClean="0">
                          <a:effectLst/>
                          <a:latin typeface="+mn-lt"/>
                          <a:ea typeface="Calibri" panose="020F0502020204030204" charset="0"/>
                        </a:rPr>
                        <a:t>vận động viên nhào lộn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14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vi-VN" sz="2600" b="0" smtClean="0">
                          <a:effectLst/>
                          <a:latin typeface="+mn-lt"/>
                          <a:ea typeface="Calibri" panose="020F0502020204030204" charset="0"/>
                        </a:rPr>
                        <a:t>8</a:t>
                      </a:r>
                      <a:r>
                        <a:rPr lang="vi-VN" sz="2600" b="0" smtClean="0">
                          <a:effectLst/>
                          <a:latin typeface="+mn-lt"/>
                          <a:ea typeface="Calibri" panose="020F0502020204030204" charset="0"/>
                        </a:rPr>
                        <a:t>.</a:t>
                      </a:r>
                      <a:r>
                        <a:rPr lang="en-US" altLang="vi-VN" sz="2600" b="0" smtClean="0">
                          <a:effectLst/>
                          <a:latin typeface="+mn-lt"/>
                          <a:ea typeface="Calibri" panose="020F0502020204030204" charset="0"/>
                        </a:rPr>
                        <a:t> maintain (v)</a:t>
                      </a:r>
                      <a:endParaRPr lang="en-US" altLang="vi-VN" sz="2600" b="0" dirty="0" smtClean="0">
                        <a:effectLst/>
                        <a:latin typeface="+mn-lt"/>
                        <a:ea typeface="Calibri" panose="020F050202020403020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+mn-lt"/>
                          <a:ea typeface="Calibri" panose="020F0502020204030204" charset="0"/>
                        </a:rPr>
                        <a:t>/meɪnˈteɪn/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+mn-lt"/>
                          <a:ea typeface="Calibri" panose="020F0502020204030204" charset="0"/>
                        </a:rPr>
                        <a:t>duy trì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711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vi-VN" sz="2600" b="0" smtClean="0">
                          <a:effectLst/>
                          <a:latin typeface="+mn-lt"/>
                          <a:ea typeface="Calibri" panose="020F0502020204030204" charset="0"/>
                        </a:rPr>
                        <a:t>9</a:t>
                      </a:r>
                      <a:r>
                        <a:rPr lang="vi-VN" sz="2600" b="0" smtClean="0">
                          <a:effectLst/>
                          <a:latin typeface="+mn-lt"/>
                          <a:ea typeface="Calibri" panose="020F0502020204030204" charset="0"/>
                        </a:rPr>
                        <a:t>. </a:t>
                      </a:r>
                      <a:r>
                        <a:rPr lang="en-US" sz="2600" b="0" smtClean="0">
                          <a:effectLst/>
                          <a:latin typeface="+mn-lt"/>
                          <a:ea typeface="Calibri" panose="020F0502020204030204" charset="0"/>
                        </a:rPr>
                        <a:t>l</a:t>
                      </a:r>
                      <a:r>
                        <a:rPr lang="en-US" altLang="vi-VN" sz="2600" b="0" smtClean="0">
                          <a:effectLst/>
                          <a:latin typeface="+mn-lt"/>
                          <a:ea typeface="Calibri" panose="020F0502020204030204" charset="0"/>
                        </a:rPr>
                        <a:t>ongevity (n)</a:t>
                      </a:r>
                      <a:endParaRPr lang="en-US" altLang="vi-VN" sz="2600" b="0" dirty="0" smtClean="0">
                        <a:effectLst/>
                        <a:latin typeface="+mn-lt"/>
                        <a:ea typeface="Calibri" panose="020F050202020403020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+mn-lt"/>
                          <a:ea typeface="Calibri" panose="020F0502020204030204" charset="0"/>
                        </a:rPr>
                        <a:t>/lɒn</a:t>
                      </a:r>
                      <a:r>
                        <a:rPr lang="en-US" sz="2600">
                          <a:effectLst/>
                          <a:latin typeface="+mn-lt"/>
                          <a:ea typeface="Calibri" panose="020F0502020204030204" charset="0"/>
                        </a:rPr>
                        <a:t>ˈ</a:t>
                      </a:r>
                      <a:r>
                        <a:rPr lang="en-US" sz="2600" smtClean="0">
                          <a:effectLst/>
                          <a:latin typeface="+mn-lt"/>
                          <a:ea typeface="Calibri" panose="020F0502020204030204" charset="0"/>
                        </a:rPr>
                        <a:t>dʒevəti</a:t>
                      </a:r>
                      <a:r>
                        <a:rPr lang="en-US" sz="2600" dirty="0">
                          <a:effectLst/>
                          <a:latin typeface="+mn-lt"/>
                          <a:ea typeface="Calibri" panose="020F0502020204030204" charset="0"/>
                        </a:rPr>
                        <a:t>/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vi-VN" sz="2600" dirty="0" smtClean="0">
                          <a:effectLst/>
                          <a:latin typeface="+mn-lt"/>
                          <a:ea typeface="Calibri" panose="020F0502020204030204" charset="0"/>
                        </a:rPr>
                        <a:t>sự sống lâu, tuổi thọ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8" name="festival goer">
            <a:hlinkClick r:id="" action="ppaction://media"/>
          </p:cNvPr>
          <p:cNvPicPr>
            <a:picLocks noGrp="1" noChangeAspect="1"/>
          </p:cNvPicPr>
          <p:nvPr>
            <p:ph sz="half"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87400" y="2150110"/>
            <a:ext cx="619125" cy="619125"/>
          </a:xfrm>
          <a:prstGeom prst="rect">
            <a:avLst/>
          </a:prstGeom>
        </p:spPr>
      </p:pic>
      <p:pic>
        <p:nvPicPr>
          <p:cNvPr id="5" name="acrobat">
            <a:hlinkClick r:id="" action="ppaction://media"/>
          </p:cNvPr>
          <p:cNvPicPr>
            <a:picLocks noGrp="1" noChangeAspect="1"/>
          </p:cNvPicPr>
          <p:nvPr>
            <p:ph sz="half" idx="2"/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75334" y="2995085"/>
            <a:ext cx="619125" cy="619125"/>
          </a:xfrm>
          <a:prstGeom prst="rect">
            <a:avLst/>
          </a:prstGeom>
        </p:spPr>
      </p:pic>
      <p:pic>
        <p:nvPicPr>
          <p:cNvPr id="6" name="maintain">
            <a:hlinkClick r:id="" action="ppaction://media"/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87400" y="3840060"/>
            <a:ext cx="596900" cy="596900"/>
          </a:xfrm>
          <a:prstGeom prst="rect">
            <a:avLst/>
          </a:prstGeom>
        </p:spPr>
      </p:pic>
      <p:pic>
        <p:nvPicPr>
          <p:cNvPr id="7" name="longevity">
            <a:hlinkClick r:id="" action="ppaction://media"/>
          </p:cNvPr>
          <p:cNvPicPr/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87399" y="4688631"/>
            <a:ext cx="619125" cy="61912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4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10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4" dur="10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8" dur="12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100000">
                <p:cTn id="20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100000">
                <p:cTn id="2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100000">
                <p:cTn id="2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1881;p31"/>
          <p:cNvSpPr txBox="1"/>
          <p:nvPr/>
        </p:nvSpPr>
        <p:spPr>
          <a:xfrm>
            <a:off x="6724196" y="5498918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altLang="vi-VN" sz="3600" smtClean="0"/>
              <a:t>2.__________________</a:t>
            </a:r>
            <a:endParaRPr lang="vi-VN" dirty="0">
              <a:cs typeface="Calibri" panose="020F0502020204030204" charset="0"/>
            </a:endParaRPr>
          </a:p>
        </p:txBody>
      </p:sp>
      <p:sp>
        <p:nvSpPr>
          <p:cNvPr id="19" name="Google Shape;1881;p31"/>
          <p:cNvSpPr txBox="1"/>
          <p:nvPr/>
        </p:nvSpPr>
        <p:spPr>
          <a:xfrm>
            <a:off x="674370" y="549891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altLang="vi-VN" sz="3600" smtClean="0"/>
              <a:t>1._______________</a:t>
            </a:r>
            <a:endParaRPr lang="vi-VN" dirty="0">
              <a:cs typeface="Calibri" panose="020F05020202040302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9672" y="1265440"/>
            <a:ext cx="6568431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Write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 phrase from the box under each picture.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18473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1583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15" name="Table 14"/>
          <p:cNvGraphicFramePr/>
          <p:nvPr>
            <p:extLst>
              <p:ext uri="{D42A27DB-BD31-4B8C-83A1-F6EECF244321}">
                <p14:modId xmlns:p14="http://schemas.microsoft.com/office/powerpoint/2010/main" val="3434339491"/>
              </p:ext>
            </p:extLst>
          </p:nvPr>
        </p:nvGraphicFramePr>
        <p:xfrm>
          <a:off x="1365251" y="1917701"/>
          <a:ext cx="9567078" cy="109728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31890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890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890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189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wedding ceremony</a:t>
                      </a:r>
                    </a:p>
                  </a:txBody>
                  <a:tcPr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whale worship</a:t>
                      </a:r>
                    </a:p>
                  </a:txBody>
                  <a:tcPr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food offerings</a:t>
                      </a: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68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family reunion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martial arts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festival goers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9" name="Google Shape;1881;p31"/>
          <p:cNvSpPr txBox="1"/>
          <p:nvPr/>
        </p:nvSpPr>
        <p:spPr>
          <a:xfrm>
            <a:off x="783592" y="546274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vi-VN" sz="4000" b="1">
                <a:solidFill>
                  <a:srgbClr val="F37D91"/>
                </a:solidFill>
              </a:rPr>
              <a:t>family reunion</a:t>
            </a:r>
            <a:r>
              <a:rPr lang="vi-VN" sz="3200" b="1">
                <a:solidFill>
                  <a:srgbClr val="F37D91"/>
                </a:solidFill>
              </a:rPr>
              <a:t> </a:t>
            </a:r>
            <a:endParaRPr lang="vi-VN" sz="3200" b="1" dirty="0">
              <a:solidFill>
                <a:srgbClr val="F37D91"/>
              </a:solidFill>
              <a:cs typeface="Calibri" panose="020F0502020204030204" charset="0"/>
            </a:endParaRPr>
          </a:p>
        </p:txBody>
      </p:sp>
      <p:sp>
        <p:nvSpPr>
          <p:cNvPr id="30" name="Google Shape;1881;p31"/>
          <p:cNvSpPr txBox="1"/>
          <p:nvPr/>
        </p:nvSpPr>
        <p:spPr>
          <a:xfrm>
            <a:off x="7433672" y="5435882"/>
            <a:ext cx="4340317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>
                <a:solidFill>
                  <a:srgbClr val="F37D91"/>
                </a:solidFill>
              </a:rPr>
              <a:t>wedding ceremony</a:t>
            </a:r>
            <a:endParaRPr lang="en-US" sz="3200" b="1" dirty="0">
              <a:solidFill>
                <a:srgbClr val="F37D91"/>
              </a:solidFill>
              <a:cs typeface="Calibri" panose="020F0502020204030204" charset="0"/>
            </a:endParaRPr>
          </a:p>
        </p:txBody>
      </p:sp>
      <p:sp>
        <p:nvSpPr>
          <p:cNvPr id="2" name="TextBox 12"/>
          <p:cNvSpPr txBox="1"/>
          <p:nvPr/>
        </p:nvSpPr>
        <p:spPr>
          <a:xfrm>
            <a:off x="674370" y="175895"/>
            <a:ext cx="41484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PRACTICE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31" name="Round Single Corner Rectangle 3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51643"/>
          <a:stretch/>
        </p:blipFill>
        <p:spPr>
          <a:xfrm>
            <a:off x="1365251" y="3182903"/>
            <a:ext cx="4016466" cy="22955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51660"/>
          <a:stretch/>
        </p:blipFill>
        <p:spPr>
          <a:xfrm>
            <a:off x="7156782" y="3140357"/>
            <a:ext cx="4015014" cy="2295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9" grpId="0"/>
      <p:bldP spid="29" grpId="0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1881;p31"/>
          <p:cNvSpPr txBox="1"/>
          <p:nvPr/>
        </p:nvSpPr>
        <p:spPr>
          <a:xfrm>
            <a:off x="6724196" y="5498918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altLang="vi-VN" sz="3600" smtClean="0"/>
              <a:t>4.__________________</a:t>
            </a:r>
            <a:endParaRPr lang="vi-VN" dirty="0">
              <a:cs typeface="Calibri" panose="020F0502020204030204" charset="0"/>
            </a:endParaRPr>
          </a:p>
        </p:txBody>
      </p:sp>
      <p:sp>
        <p:nvSpPr>
          <p:cNvPr id="19" name="Google Shape;1881;p31"/>
          <p:cNvSpPr txBox="1"/>
          <p:nvPr/>
        </p:nvSpPr>
        <p:spPr>
          <a:xfrm>
            <a:off x="674370" y="549891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altLang="vi-VN" sz="3600" smtClean="0"/>
              <a:t>3._______________</a:t>
            </a:r>
            <a:endParaRPr lang="vi-VN" dirty="0">
              <a:cs typeface="Calibri" panose="020F05020202040302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9672" y="1265440"/>
            <a:ext cx="6568431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Write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 phrase from the box under each picture.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18473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1583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15" name="Table 14"/>
          <p:cNvGraphicFramePr/>
          <p:nvPr>
            <p:extLst>
              <p:ext uri="{D42A27DB-BD31-4B8C-83A1-F6EECF244321}">
                <p14:modId xmlns:p14="http://schemas.microsoft.com/office/powerpoint/2010/main" val="3434339491"/>
              </p:ext>
            </p:extLst>
          </p:nvPr>
        </p:nvGraphicFramePr>
        <p:xfrm>
          <a:off x="1365251" y="1917701"/>
          <a:ext cx="9567078" cy="109728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31890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890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890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189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wedding ceremony</a:t>
                      </a:r>
                    </a:p>
                  </a:txBody>
                  <a:tcPr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whale worship</a:t>
                      </a:r>
                    </a:p>
                  </a:txBody>
                  <a:tcPr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food offerings</a:t>
                      </a: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68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family reunion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martial arts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festival goers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9" name="Google Shape;1881;p31"/>
          <p:cNvSpPr txBox="1"/>
          <p:nvPr/>
        </p:nvSpPr>
        <p:spPr>
          <a:xfrm>
            <a:off x="1757682" y="5454036"/>
            <a:ext cx="3274602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vi-VN" sz="4000" b="1">
                <a:solidFill>
                  <a:srgbClr val="F37D91"/>
                </a:solidFill>
              </a:rPr>
              <a:t>food offerings </a:t>
            </a:r>
          </a:p>
        </p:txBody>
      </p:sp>
      <p:sp>
        <p:nvSpPr>
          <p:cNvPr id="30" name="Google Shape;1881;p31"/>
          <p:cNvSpPr txBox="1"/>
          <p:nvPr/>
        </p:nvSpPr>
        <p:spPr>
          <a:xfrm>
            <a:off x="7747181" y="5452498"/>
            <a:ext cx="3338831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>
                <a:solidFill>
                  <a:srgbClr val="F37D91"/>
                </a:solidFill>
              </a:rPr>
              <a:t>whale worship</a:t>
            </a:r>
          </a:p>
        </p:txBody>
      </p:sp>
      <p:sp>
        <p:nvSpPr>
          <p:cNvPr id="2" name="TextBox 12"/>
          <p:cNvSpPr txBox="1"/>
          <p:nvPr/>
        </p:nvSpPr>
        <p:spPr>
          <a:xfrm>
            <a:off x="674370" y="175895"/>
            <a:ext cx="41484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PRACTICE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31" name="Round Single Corner Rectangle 3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51892"/>
          <a:stretch/>
        </p:blipFill>
        <p:spPr>
          <a:xfrm>
            <a:off x="1365251" y="3264625"/>
            <a:ext cx="3986621" cy="2266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1734"/>
          <a:stretch/>
        </p:blipFill>
        <p:spPr>
          <a:xfrm>
            <a:off x="7339918" y="3264625"/>
            <a:ext cx="3999684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3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9" grpId="0"/>
      <p:bldP spid="29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1881;p31"/>
          <p:cNvSpPr txBox="1"/>
          <p:nvPr/>
        </p:nvSpPr>
        <p:spPr>
          <a:xfrm>
            <a:off x="6724196" y="5498918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altLang="vi-VN" sz="3600" smtClean="0"/>
              <a:t>6.__________________</a:t>
            </a:r>
            <a:endParaRPr lang="vi-VN" dirty="0">
              <a:cs typeface="Calibri" panose="020F0502020204030204" charset="0"/>
            </a:endParaRPr>
          </a:p>
        </p:txBody>
      </p:sp>
      <p:sp>
        <p:nvSpPr>
          <p:cNvPr id="19" name="Google Shape;1881;p31"/>
          <p:cNvSpPr txBox="1"/>
          <p:nvPr/>
        </p:nvSpPr>
        <p:spPr>
          <a:xfrm>
            <a:off x="674370" y="549891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altLang="vi-VN" sz="3600" smtClean="0"/>
              <a:t>5._______________</a:t>
            </a:r>
            <a:endParaRPr lang="vi-VN" dirty="0">
              <a:cs typeface="Calibri" panose="020F05020202040302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9672" y="1265440"/>
            <a:ext cx="6568431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Write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 phrase from the box under each picture.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18473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1583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15" name="Table 14"/>
          <p:cNvGraphicFramePr/>
          <p:nvPr>
            <p:extLst>
              <p:ext uri="{D42A27DB-BD31-4B8C-83A1-F6EECF244321}">
                <p14:modId xmlns:p14="http://schemas.microsoft.com/office/powerpoint/2010/main" val="3434339491"/>
              </p:ext>
            </p:extLst>
          </p:nvPr>
        </p:nvGraphicFramePr>
        <p:xfrm>
          <a:off x="1365251" y="1917701"/>
          <a:ext cx="9567078" cy="109728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31890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890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890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189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wedding ceremony</a:t>
                      </a:r>
                    </a:p>
                  </a:txBody>
                  <a:tcPr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whale worship</a:t>
                      </a:r>
                    </a:p>
                  </a:txBody>
                  <a:tcPr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food offerings</a:t>
                      </a: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68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family reunion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martial arts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/>
                        <a:t>festival goers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9" name="Google Shape;1881;p31"/>
          <p:cNvSpPr txBox="1"/>
          <p:nvPr/>
        </p:nvSpPr>
        <p:spPr>
          <a:xfrm>
            <a:off x="1757682" y="5454036"/>
            <a:ext cx="275335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vi-VN" sz="4000" b="1">
                <a:solidFill>
                  <a:srgbClr val="F37D91"/>
                </a:solidFill>
              </a:rPr>
              <a:t>martial arts </a:t>
            </a:r>
          </a:p>
        </p:txBody>
      </p:sp>
      <p:sp>
        <p:nvSpPr>
          <p:cNvPr id="30" name="Google Shape;1881;p31"/>
          <p:cNvSpPr txBox="1"/>
          <p:nvPr/>
        </p:nvSpPr>
        <p:spPr>
          <a:xfrm>
            <a:off x="7747181" y="5452498"/>
            <a:ext cx="3338831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>
                <a:solidFill>
                  <a:srgbClr val="F37D91"/>
                </a:solidFill>
              </a:rPr>
              <a:t>festival goers</a:t>
            </a:r>
          </a:p>
        </p:txBody>
      </p:sp>
      <p:sp>
        <p:nvSpPr>
          <p:cNvPr id="2" name="TextBox 12"/>
          <p:cNvSpPr txBox="1"/>
          <p:nvPr/>
        </p:nvSpPr>
        <p:spPr>
          <a:xfrm>
            <a:off x="674370" y="175895"/>
            <a:ext cx="414845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PRACTICE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31" name="Round Single Corner Rectangle 3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51783"/>
          <a:stretch/>
        </p:blipFill>
        <p:spPr>
          <a:xfrm>
            <a:off x="1228408" y="3219052"/>
            <a:ext cx="4004854" cy="2257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2044"/>
          <a:stretch/>
        </p:blipFill>
        <p:spPr>
          <a:xfrm>
            <a:off x="7348218" y="3219052"/>
            <a:ext cx="3983083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79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9" grpId="0"/>
      <p:bldP spid="29" grpId="0"/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5605" y="1881095"/>
            <a:ext cx="12096029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7941E"/>
                </a:solidFill>
              </a:rPr>
              <a:t>1. </a:t>
            </a:r>
            <a:r>
              <a:rPr lang="en-US" sz="3200" smtClean="0"/>
              <a:t>We </a:t>
            </a:r>
            <a:r>
              <a:rPr lang="en-US" sz="3200"/>
              <a:t>have a tradition of holding a </a:t>
            </a:r>
            <a:r>
              <a:rPr lang="en-US" sz="3200" smtClean="0"/>
              <a:t>family ______ </a:t>
            </a:r>
            <a:r>
              <a:rPr lang="en-US" sz="3200"/>
              <a:t>on the first day of Tet.</a:t>
            </a:r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 </a:t>
            </a:r>
            <a:r>
              <a:rPr lang="en-US" sz="3200" smtClean="0"/>
              <a:t>reunion </a:t>
            </a:r>
            <a:r>
              <a:rPr lang="en-US" sz="3200" dirty="0"/>
              <a:t>		</a:t>
            </a:r>
            <a:r>
              <a:rPr lang="en-US" sz="3200" b="1" dirty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</a:t>
            </a:r>
            <a:r>
              <a:rPr lang="en-US" sz="3200" smtClean="0"/>
              <a:t>work 			</a:t>
            </a:r>
            <a:r>
              <a:rPr lang="en-US" sz="3200" b="1" smtClean="0">
                <a:solidFill>
                  <a:srgbClr val="00B0F0"/>
                </a:solidFill>
              </a:rPr>
              <a:t> </a:t>
            </a:r>
            <a:r>
              <a:rPr lang="en-US" sz="3200" b="1">
                <a:solidFill>
                  <a:srgbClr val="00B0F0"/>
                </a:solidFill>
              </a:rPr>
              <a:t>C</a:t>
            </a:r>
            <a:r>
              <a:rPr lang="en-US" sz="3200" b="1" smtClean="0">
                <a:solidFill>
                  <a:srgbClr val="00B0F0"/>
                </a:solidFill>
              </a:rPr>
              <a:t>.</a:t>
            </a:r>
            <a:r>
              <a:rPr lang="en-US" sz="3200" smtClean="0"/>
              <a:t> meal</a:t>
            </a:r>
          </a:p>
          <a:p>
            <a:r>
              <a:rPr lang="en-US" sz="2000" smtClean="0"/>
              <a:t> </a:t>
            </a:r>
            <a:endParaRPr lang="en-US" sz="2000" dirty="0"/>
          </a:p>
          <a:p>
            <a:r>
              <a:rPr lang="en-US" sz="3200" b="1" dirty="0">
                <a:solidFill>
                  <a:srgbClr val="F7941E"/>
                </a:solidFill>
              </a:rPr>
              <a:t>2</a:t>
            </a:r>
            <a:r>
              <a:rPr lang="en-US" sz="3200" b="1">
                <a:solidFill>
                  <a:srgbClr val="F7941E"/>
                </a:solidFill>
              </a:rPr>
              <a:t>.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/>
              <a:t>It’s a tradition for shops to have a </a:t>
            </a:r>
            <a:r>
              <a:rPr lang="en-US" sz="3200" smtClean="0"/>
              <a:t>lion dance </a:t>
            </a:r>
            <a:r>
              <a:rPr lang="en-US" sz="3200"/>
              <a:t>performance at their </a:t>
            </a:r>
            <a:r>
              <a:rPr lang="en-US" sz="3200" smtClean="0"/>
              <a:t>opening ______.</a:t>
            </a:r>
            <a:r>
              <a:rPr lang="en-US" sz="3200"/>
              <a:t>	</a:t>
            </a:r>
            <a:endParaRPr lang="en-US" sz="3200" smtClean="0"/>
          </a:p>
          <a:p>
            <a:r>
              <a:rPr lang="en-US" sz="3200" b="1">
                <a:solidFill>
                  <a:srgbClr val="00B0F0"/>
                </a:solidFill>
              </a:rPr>
              <a:t>	</a:t>
            </a:r>
            <a:r>
              <a:rPr lang="en-US" sz="3200" b="1" smtClean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worship </a:t>
            </a:r>
            <a:r>
              <a:rPr lang="en-US" sz="3200" dirty="0"/>
              <a:t>	</a:t>
            </a:r>
            <a:r>
              <a:rPr lang="en-US" sz="3200"/>
              <a:t>	</a:t>
            </a:r>
            <a:r>
              <a:rPr lang="en-US" sz="3200" b="1" smtClean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celebration 	</a:t>
            </a:r>
            <a:r>
              <a:rPr lang="en-US" sz="3200" smtClean="0"/>
              <a:t>	</a:t>
            </a:r>
            <a:r>
              <a:rPr lang="en-US" sz="3200" b="1" smtClean="0">
                <a:solidFill>
                  <a:srgbClr val="00B0F0"/>
                </a:solidFill>
              </a:rPr>
              <a:t> </a:t>
            </a:r>
            <a:r>
              <a:rPr lang="en-US" sz="3200" b="1">
                <a:solidFill>
                  <a:srgbClr val="00B0F0"/>
                </a:solidFill>
              </a:rPr>
              <a:t>C.</a:t>
            </a:r>
            <a:r>
              <a:rPr lang="en-US" sz="3200"/>
              <a:t> </a:t>
            </a:r>
            <a:r>
              <a:rPr lang="en-US" sz="3200" smtClean="0"/>
              <a:t>ceremony</a:t>
            </a:r>
          </a:p>
          <a:p>
            <a:endParaRPr lang="en-US" sz="2000" dirty="0"/>
          </a:p>
          <a:p>
            <a:r>
              <a:rPr lang="en-US" sz="3200" b="1" dirty="0">
                <a:solidFill>
                  <a:srgbClr val="F7941E"/>
                </a:solidFill>
              </a:rPr>
              <a:t>3</a:t>
            </a:r>
            <a:r>
              <a:rPr lang="en-US" sz="3200">
                <a:solidFill>
                  <a:srgbClr val="F7941E"/>
                </a:solidFill>
              </a:rPr>
              <a:t>. </a:t>
            </a:r>
            <a:r>
              <a:rPr lang="en-US" sz="3200"/>
              <a:t>The tradition of ______ whales is </a:t>
            </a:r>
            <a:r>
              <a:rPr lang="en-US" sz="3200" smtClean="0"/>
              <a:t>popular in </a:t>
            </a:r>
            <a:r>
              <a:rPr lang="en-US" sz="3200"/>
              <a:t>Vietnamese coastal villages.	</a:t>
            </a:r>
            <a:endParaRPr lang="en-US" sz="3200" smtClean="0"/>
          </a:p>
          <a:p>
            <a:r>
              <a:rPr lang="en-US" sz="3200" b="1">
                <a:solidFill>
                  <a:srgbClr val="00B0F0"/>
                </a:solidFill>
              </a:rPr>
              <a:t>	</a:t>
            </a:r>
            <a:r>
              <a:rPr lang="en-US" sz="3200" b="1" smtClean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admiring </a:t>
            </a:r>
            <a:r>
              <a:rPr lang="en-US" sz="3200" dirty="0"/>
              <a:t>		</a:t>
            </a:r>
            <a:r>
              <a:rPr lang="en-US" sz="3200" b="1" dirty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worshipping	</a:t>
            </a:r>
            <a:r>
              <a:rPr lang="en-US" sz="3200" b="1" smtClean="0">
                <a:solidFill>
                  <a:srgbClr val="00B0F0"/>
                </a:solidFill>
              </a:rPr>
              <a:t> 	C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praying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988377" y="1183957"/>
            <a:ext cx="9122418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each sentence with the correct option A, B,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or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2985" y="1152112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1766" y="103715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985590" y="2423611"/>
            <a:ext cx="477449" cy="498629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387875" y="4187390"/>
            <a:ext cx="477449" cy="498629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619763" y="5946522"/>
            <a:ext cx="477449" cy="498629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20" grpId="0" animBg="1"/>
      <p:bldP spid="20" grpId="1" animBg="1"/>
      <p:bldP spid="26" grpId="0" animBg="1"/>
      <p:bldP spid="26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482985" y="2333941"/>
            <a:ext cx="109900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7941E"/>
                </a:solidFill>
              </a:rPr>
              <a:t>4. </a:t>
            </a:r>
            <a:r>
              <a:rPr lang="en-US" sz="3200"/>
              <a:t>She broke with family tradition by </a:t>
            </a:r>
            <a:r>
              <a:rPr lang="en-US" sz="3200" smtClean="0"/>
              <a:t>not practising </a:t>
            </a:r>
            <a:r>
              <a:rPr lang="en-US" sz="3200"/>
              <a:t>______.	</a:t>
            </a:r>
            <a:endParaRPr lang="en-US" sz="3200" smtClean="0"/>
          </a:p>
          <a:p>
            <a:r>
              <a:rPr lang="en-US" sz="3200" b="1">
                <a:solidFill>
                  <a:srgbClr val="00B0F0"/>
                </a:solidFill>
              </a:rPr>
              <a:t>	</a:t>
            </a:r>
            <a:r>
              <a:rPr lang="en-US" sz="3200" b="1" smtClean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 </a:t>
            </a:r>
            <a:r>
              <a:rPr lang="en-US" sz="3200"/>
              <a:t>acrobat </a:t>
            </a:r>
            <a:r>
              <a:rPr lang="en-US" sz="3200" dirty="0"/>
              <a:t>		</a:t>
            </a:r>
            <a:r>
              <a:rPr lang="en-US" sz="3200" b="1" dirty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martial arts</a:t>
            </a:r>
            <a:r>
              <a:rPr lang="en-US" sz="3200" smtClean="0"/>
              <a:t> 			</a:t>
            </a:r>
            <a:r>
              <a:rPr lang="en-US" sz="3200" b="1" smtClean="0">
                <a:solidFill>
                  <a:srgbClr val="00B0F0"/>
                </a:solidFill>
              </a:rPr>
              <a:t> </a:t>
            </a:r>
            <a:r>
              <a:rPr lang="en-US" sz="3200" b="1">
                <a:solidFill>
                  <a:srgbClr val="00B0F0"/>
                </a:solidFill>
              </a:rPr>
              <a:t>C</a:t>
            </a:r>
            <a:r>
              <a:rPr lang="en-US" sz="3200" b="1" smtClean="0">
                <a:solidFill>
                  <a:srgbClr val="00B0F0"/>
                </a:solidFill>
              </a:rPr>
              <a:t>.</a:t>
            </a:r>
            <a:r>
              <a:rPr lang="en-US" sz="3200"/>
              <a:t> oﬀering</a:t>
            </a:r>
          </a:p>
          <a:p>
            <a:r>
              <a:rPr lang="en-US" sz="2000" smtClean="0"/>
              <a:t> </a:t>
            </a:r>
            <a:endParaRPr lang="en-US" sz="2000" dirty="0"/>
          </a:p>
          <a:p>
            <a:r>
              <a:rPr lang="en-US" sz="3200" b="1" smtClean="0">
                <a:solidFill>
                  <a:srgbClr val="F7941E"/>
                </a:solidFill>
              </a:rPr>
              <a:t>5.</a:t>
            </a:r>
            <a:r>
              <a:rPr lang="en-US" sz="3200" smtClean="0">
                <a:solidFill>
                  <a:srgbClr val="0000FF"/>
                </a:solidFill>
              </a:rPr>
              <a:t> </a:t>
            </a:r>
            <a:r>
              <a:rPr lang="en-US" sz="3200"/>
              <a:t>Traditionally, the Vietnamese </a:t>
            </a:r>
            <a:r>
              <a:rPr lang="en-US" sz="3200" smtClean="0"/>
              <a:t>prepare ______ </a:t>
            </a:r>
            <a:r>
              <a:rPr lang="en-US" sz="3200"/>
              <a:t>to worship </a:t>
            </a:r>
            <a:r>
              <a:rPr lang="en-US" sz="3200" smtClean="0"/>
              <a:t>their ancestors during </a:t>
            </a:r>
            <a:r>
              <a:rPr lang="en-US" sz="3200"/>
              <a:t>Tet.	</a:t>
            </a:r>
            <a:endParaRPr lang="en-US" sz="3200" smtClean="0"/>
          </a:p>
          <a:p>
            <a:r>
              <a:rPr lang="en-US" sz="3200" b="1">
                <a:solidFill>
                  <a:srgbClr val="00B0F0"/>
                </a:solidFill>
              </a:rPr>
              <a:t>	</a:t>
            </a:r>
            <a:r>
              <a:rPr lang="en-US" sz="3200" b="1" smtClean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oﬀerings </a:t>
            </a:r>
            <a:r>
              <a:rPr lang="en-US" sz="3200" dirty="0"/>
              <a:t>	</a:t>
            </a:r>
            <a:r>
              <a:rPr lang="en-US" sz="3200"/>
              <a:t>	</a:t>
            </a:r>
            <a:r>
              <a:rPr lang="en-US" sz="3200" b="1" smtClean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decoration 	</a:t>
            </a:r>
            <a:r>
              <a:rPr lang="en-US" sz="3200" smtClean="0"/>
              <a:t>	</a:t>
            </a:r>
            <a:r>
              <a:rPr lang="en-US" sz="3200" b="1" smtClean="0">
                <a:solidFill>
                  <a:srgbClr val="00B0F0"/>
                </a:solidFill>
              </a:rPr>
              <a:t> </a:t>
            </a:r>
            <a:r>
              <a:rPr lang="en-US" sz="3200" b="1">
                <a:solidFill>
                  <a:srgbClr val="00B0F0"/>
                </a:solidFill>
              </a:rPr>
              <a:t>C.</a:t>
            </a:r>
            <a:r>
              <a:rPr lang="en-US" sz="3200"/>
              <a:t> worshipping</a:t>
            </a:r>
          </a:p>
          <a:p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988377" y="1183957"/>
            <a:ext cx="9122418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each sentence with the correct option A, B, or C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2985" y="1152112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1766" y="103715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4142314" y="2902584"/>
            <a:ext cx="477449" cy="498629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404260" y="4648944"/>
            <a:ext cx="477449" cy="498629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45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20" grpId="0" animBg="1"/>
      <p:bldP spid="20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89673" y="1165946"/>
            <a:ext cx="7144134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Complete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sentences with the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words from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box.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156584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5394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44489" y="2903101"/>
            <a:ext cx="458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ChronicaPro-Bold"/>
            </a:endParaRPr>
          </a:p>
          <a:p>
            <a:endParaRPr lang="en-US" dirty="0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7616822"/>
              </p:ext>
            </p:extLst>
          </p:nvPr>
        </p:nvGraphicFramePr>
        <p:xfrm>
          <a:off x="436921" y="1760539"/>
          <a:ext cx="11171605" cy="584835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20101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203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68434">
                  <a:extLst>
                    <a:ext uri="{9D8B030D-6E8A-4147-A177-3AD203B41FA5}">
                      <a16:colId xmlns:a16="http://schemas.microsoft.com/office/drawing/2014/main" xmlns="" val="1270159115"/>
                    </a:ext>
                  </a:extLst>
                </a:gridCol>
                <a:gridCol w="2595155">
                  <a:extLst>
                    <a:ext uri="{9D8B030D-6E8A-4147-A177-3AD203B41FA5}">
                      <a16:colId xmlns:a16="http://schemas.microsoft.com/office/drawing/2014/main" xmlns="" val="1533294690"/>
                    </a:ext>
                  </a:extLst>
                </a:gridCol>
              </a:tblGrid>
              <a:tr h="5848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 smtClean="0"/>
                        <a:t>custom</a:t>
                      </a:r>
                      <a:endParaRPr lang="en-US" sz="3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 smtClean="0"/>
                        <a:t>practise</a:t>
                      </a:r>
                      <a:endParaRPr lang="en-US" sz="3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 smtClean="0"/>
                        <a:t>keep</a:t>
                      </a:r>
                      <a:endParaRPr lang="en-US" sz="3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 smtClean="0"/>
                        <a:t>break</a:t>
                      </a:r>
                      <a:endParaRPr lang="en-US" sz="3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 smtClean="0"/>
                        <a:t>traditionally</a:t>
                      </a:r>
                      <a:endParaRPr lang="en-US" sz="3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5681" y="2790837"/>
            <a:ext cx="11656139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7941E"/>
                </a:solidFill>
              </a:rPr>
              <a:t>1. </a:t>
            </a:r>
            <a:r>
              <a:rPr lang="en-US" sz="3200" smtClean="0"/>
              <a:t>This </a:t>
            </a:r>
            <a:r>
              <a:rPr lang="en-US" sz="3200"/>
              <a:t>year, we will ______ with </a:t>
            </a:r>
            <a:r>
              <a:rPr lang="en-US" sz="3200" smtClean="0"/>
              <a:t>tradition and </a:t>
            </a:r>
            <a:r>
              <a:rPr lang="en-US" sz="3200"/>
              <a:t>go on holiday instead of staying </a:t>
            </a:r>
            <a:r>
              <a:rPr lang="en-US" sz="3200" smtClean="0"/>
              <a:t>at home </a:t>
            </a:r>
            <a:r>
              <a:rPr lang="en-US" sz="3200"/>
              <a:t>during Tet</a:t>
            </a:r>
            <a:r>
              <a:rPr lang="en-US" sz="3200" smtClean="0"/>
              <a:t>.</a:t>
            </a:r>
          </a:p>
          <a:p>
            <a:r>
              <a:rPr lang="en-US" sz="1500"/>
              <a:t>	</a:t>
            </a:r>
            <a:endParaRPr lang="en-US" sz="1500" dirty="0"/>
          </a:p>
          <a:p>
            <a:r>
              <a:rPr lang="en-US" sz="3200" b="1" dirty="0">
                <a:solidFill>
                  <a:srgbClr val="F7941E"/>
                </a:solidFill>
              </a:rPr>
              <a:t>2</a:t>
            </a:r>
            <a:r>
              <a:rPr lang="en-US" sz="3200" b="1">
                <a:solidFill>
                  <a:srgbClr val="F7941E"/>
                </a:solidFill>
              </a:rPr>
              <a:t>.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 smtClean="0"/>
              <a:t>___________, </a:t>
            </a:r>
            <a:r>
              <a:rPr lang="en-US" sz="3200"/>
              <a:t>children in the US go </a:t>
            </a:r>
            <a:r>
              <a:rPr lang="en-US" sz="3200" smtClean="0"/>
              <a:t>from house </a:t>
            </a:r>
            <a:r>
              <a:rPr lang="en-US" sz="3200"/>
              <a:t>to house to ask for </a:t>
            </a:r>
            <a:r>
              <a:rPr lang="en-US" sz="3200" smtClean="0"/>
              <a:t>sweets on halloween</a:t>
            </a:r>
            <a:r>
              <a:rPr lang="en-US" sz="3200"/>
              <a:t>.	</a:t>
            </a:r>
            <a:endParaRPr lang="en-US" sz="3200" smtClean="0"/>
          </a:p>
          <a:p>
            <a:endParaRPr lang="en-US" sz="1500" smtClean="0"/>
          </a:p>
          <a:p>
            <a:r>
              <a:rPr lang="en-US" sz="3200" b="1" smtClean="0">
                <a:solidFill>
                  <a:srgbClr val="F7941E"/>
                </a:solidFill>
              </a:rPr>
              <a:t>3</a:t>
            </a:r>
            <a:r>
              <a:rPr lang="en-US" sz="3200">
                <a:solidFill>
                  <a:srgbClr val="F7941E"/>
                </a:solidFill>
              </a:rPr>
              <a:t>. </a:t>
            </a:r>
            <a:r>
              <a:rPr lang="en-US" sz="3200" smtClean="0"/>
              <a:t>Holding </a:t>
            </a:r>
            <a:r>
              <a:rPr lang="en-US" sz="3200"/>
              <a:t>a party to wish our </a:t>
            </a:r>
            <a:r>
              <a:rPr lang="en-US" sz="3200" smtClean="0"/>
              <a:t>grandparents longevity </a:t>
            </a:r>
            <a:r>
              <a:rPr lang="en-US" sz="3200"/>
              <a:t>is one of the customs </a:t>
            </a:r>
            <a:r>
              <a:rPr lang="en-US" sz="3200" smtClean="0"/>
              <a:t>we ________ </a:t>
            </a:r>
            <a:r>
              <a:rPr lang="en-US" sz="3200"/>
              <a:t>at Tet.	</a:t>
            </a:r>
            <a:endParaRPr lang="en-US" sz="3200" smtClean="0"/>
          </a:p>
        </p:txBody>
      </p:sp>
      <p:sp>
        <p:nvSpPr>
          <p:cNvPr id="26" name="TextBox 25"/>
          <p:cNvSpPr txBox="1"/>
          <p:nvPr/>
        </p:nvSpPr>
        <p:spPr>
          <a:xfrm>
            <a:off x="3802936" y="2605332"/>
            <a:ext cx="1292064" cy="754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EF4B66"/>
                </a:solidFill>
              </a:rPr>
              <a:t>break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42872" y="3827183"/>
            <a:ext cx="267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EF4B66"/>
                </a:solidFill>
              </a:rPr>
              <a:t>Traditionally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53415" y="5541584"/>
            <a:ext cx="1639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EF4B66"/>
                </a:solidFill>
              </a:rPr>
              <a:t>practise</a:t>
            </a:r>
            <a:endParaRPr lang="en-US" sz="3200" b="1" dirty="0">
              <a:solidFill>
                <a:srgbClr val="EF4B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89673" y="1165946"/>
            <a:ext cx="7144134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Complete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sentences with the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words from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box.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156584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5394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44489" y="2903101"/>
            <a:ext cx="458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ChronicaPro-Bold"/>
            </a:endParaRPr>
          </a:p>
          <a:p>
            <a:endParaRPr lang="en-US" dirty="0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7616822"/>
              </p:ext>
            </p:extLst>
          </p:nvPr>
        </p:nvGraphicFramePr>
        <p:xfrm>
          <a:off x="436921" y="1760539"/>
          <a:ext cx="11171605" cy="584835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20101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203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68434">
                  <a:extLst>
                    <a:ext uri="{9D8B030D-6E8A-4147-A177-3AD203B41FA5}">
                      <a16:colId xmlns:a16="http://schemas.microsoft.com/office/drawing/2014/main" xmlns="" val="1270159115"/>
                    </a:ext>
                  </a:extLst>
                </a:gridCol>
                <a:gridCol w="2595155">
                  <a:extLst>
                    <a:ext uri="{9D8B030D-6E8A-4147-A177-3AD203B41FA5}">
                      <a16:colId xmlns:a16="http://schemas.microsoft.com/office/drawing/2014/main" xmlns="" val="1533294690"/>
                    </a:ext>
                  </a:extLst>
                </a:gridCol>
              </a:tblGrid>
              <a:tr h="5848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 smtClean="0"/>
                        <a:t>custom</a:t>
                      </a:r>
                      <a:endParaRPr lang="en-US" sz="3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 smtClean="0"/>
                        <a:t>practise</a:t>
                      </a:r>
                      <a:endParaRPr lang="en-US" sz="3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 smtClean="0"/>
                        <a:t>keep</a:t>
                      </a:r>
                      <a:endParaRPr lang="en-US" sz="3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 smtClean="0"/>
                        <a:t>break</a:t>
                      </a:r>
                      <a:endParaRPr lang="en-US" sz="3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000" smtClean="0"/>
                        <a:t>traditionally</a:t>
                      </a:r>
                      <a:endParaRPr lang="en-US" sz="3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5681" y="2790837"/>
            <a:ext cx="11656139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7941E"/>
                </a:solidFill>
              </a:rPr>
              <a:t>4. </a:t>
            </a:r>
            <a:r>
              <a:rPr lang="en-US" sz="3200" smtClean="0"/>
              <a:t>Organising </a:t>
            </a:r>
            <a:r>
              <a:rPr lang="en-US" sz="3200"/>
              <a:t>a folk song club is one </a:t>
            </a:r>
            <a:r>
              <a:rPr lang="en-US" sz="3200" smtClean="0"/>
              <a:t>way for </a:t>
            </a:r>
            <a:r>
              <a:rPr lang="en-US" sz="3200"/>
              <a:t>us to ______ our traditions alive.</a:t>
            </a:r>
          </a:p>
          <a:p>
            <a:r>
              <a:rPr lang="en-US" sz="1500"/>
              <a:t>	</a:t>
            </a:r>
            <a:endParaRPr lang="en-US" sz="1500" dirty="0"/>
          </a:p>
          <a:p>
            <a:r>
              <a:rPr lang="en-US" sz="3200" b="1" smtClean="0">
                <a:solidFill>
                  <a:srgbClr val="F7941E"/>
                </a:solidFill>
              </a:rPr>
              <a:t>5.</a:t>
            </a:r>
            <a:r>
              <a:rPr lang="en-US" sz="3200" smtClean="0">
                <a:solidFill>
                  <a:srgbClr val="0000FF"/>
                </a:solidFill>
              </a:rPr>
              <a:t> </a:t>
            </a:r>
            <a:r>
              <a:rPr lang="en-US" sz="3200"/>
              <a:t>It’s becoming a </a:t>
            </a:r>
            <a:r>
              <a:rPr lang="en-US" sz="3200" smtClean="0"/>
              <a:t>_______ </a:t>
            </a:r>
            <a:r>
              <a:rPr lang="en-US" sz="3200"/>
              <a:t>for </a:t>
            </a:r>
            <a:r>
              <a:rPr lang="en-US" sz="3200" smtClean="0"/>
              <a:t>young people </a:t>
            </a:r>
            <a:r>
              <a:rPr lang="en-US" sz="3200"/>
              <a:t>to celebrate new years </a:t>
            </a:r>
            <a:r>
              <a:rPr lang="en-US" sz="3200" smtClean="0"/>
              <a:t>in addition </a:t>
            </a:r>
            <a:r>
              <a:rPr lang="en-US" sz="3200"/>
              <a:t>to Tet.</a:t>
            </a:r>
            <a:endParaRPr lang="en-US" sz="1500" smtClean="0"/>
          </a:p>
          <a:p>
            <a:r>
              <a:rPr lang="en-US" sz="3200"/>
              <a:t>	</a:t>
            </a:r>
            <a:endParaRPr lang="en-US" sz="3200" smtClean="0"/>
          </a:p>
        </p:txBody>
      </p:sp>
      <p:sp>
        <p:nvSpPr>
          <p:cNvPr id="26" name="TextBox 25"/>
          <p:cNvSpPr txBox="1"/>
          <p:nvPr/>
        </p:nvSpPr>
        <p:spPr>
          <a:xfrm>
            <a:off x="8671027" y="2652909"/>
            <a:ext cx="1292064" cy="754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EF4B66"/>
                </a:solidFill>
              </a:rPr>
              <a:t>keep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28826" y="3820696"/>
            <a:ext cx="1944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EF4B66"/>
                </a:solidFill>
              </a:rPr>
              <a:t>custom</a:t>
            </a:r>
            <a:endParaRPr lang="en-US" sz="3200" b="1" dirty="0">
              <a:solidFill>
                <a:srgbClr val="EF4B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00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89673" y="1357587"/>
            <a:ext cx="10890258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Listen and repeat the words. Pay attention to the sounds </a:t>
            </a:r>
            <a:r>
              <a:rPr lang="en-US" sz="24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/n/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 lang="en-US" sz="2400" b="1" dirty="0">
                <a:solidFill>
                  <a:schemeClr val="accent2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/ŋ/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aphicFrame>
        <p:nvGraphicFramePr>
          <p:cNvPr id="3" name="Table 2"/>
          <p:cNvGraphicFramePr/>
          <p:nvPr>
            <p:extLst>
              <p:ext uri="{D42A27DB-BD31-4B8C-83A1-F6EECF244321}">
                <p14:modId xmlns:p14="http://schemas.microsoft.com/office/powerpoint/2010/main" val="1004684441"/>
              </p:ext>
            </p:extLst>
          </p:nvPr>
        </p:nvGraphicFramePr>
        <p:xfrm>
          <a:off x="1828800" y="2402840"/>
          <a:ext cx="8533130" cy="3881755"/>
        </p:xfrm>
        <a:graphic>
          <a:graphicData uri="http://schemas.openxmlformats.org/drawingml/2006/table">
            <a:tbl>
              <a:tblPr firstRow="1">
                <a:tableStyleId>{775DCB02-9BB8-47FD-8907-85C794F793BA}</a:tableStyleId>
              </a:tblPr>
              <a:tblGrid>
                <a:gridCol w="42665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665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423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dirty="0">
                          <a:solidFill>
                            <a:srgbClr val="FF0000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</a:rPr>
                        <a:t> /n/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600" dirty="0">
                          <a:solidFill>
                            <a:srgbClr val="FF0000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</a:rPr>
                        <a:t> /ŋ/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166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4000"/>
                        <a:t>thi</a:t>
                      </a:r>
                      <a:r>
                        <a:rPr lang="en-US" sz="4000">
                          <a:solidFill>
                            <a:srgbClr val="0070C0"/>
                          </a:solidFill>
                        </a:rPr>
                        <a:t>n</a:t>
                      </a:r>
                      <a:endParaRPr lang="en-US" sz="4000"/>
                    </a:p>
                    <a:p>
                      <a:pPr algn="ctr">
                        <a:buNone/>
                      </a:pPr>
                      <a:r>
                        <a:rPr lang="en-US" sz="4000"/>
                        <a:t>la</a:t>
                      </a:r>
                      <a:r>
                        <a:rPr lang="en-US" sz="4000">
                          <a:solidFill>
                            <a:srgbClr val="0070C0"/>
                          </a:solidFill>
                        </a:rPr>
                        <a:t>n</a:t>
                      </a:r>
                      <a:r>
                        <a:rPr lang="en-US" sz="4000"/>
                        <a:t>d</a:t>
                      </a:r>
                    </a:p>
                    <a:p>
                      <a:pPr algn="ctr">
                        <a:buNone/>
                      </a:pPr>
                      <a:r>
                        <a:rPr lang="en-US" sz="4000"/>
                        <a:t>ceremo</a:t>
                      </a:r>
                      <a:r>
                        <a:rPr lang="en-US" sz="4000">
                          <a:solidFill>
                            <a:srgbClr val="0070C0"/>
                          </a:solidFill>
                        </a:rPr>
                        <a:t>n</a:t>
                      </a:r>
                      <a:r>
                        <a:rPr lang="en-US" sz="4000"/>
                        <a:t>y</a:t>
                      </a:r>
                    </a:p>
                    <a:p>
                      <a:pPr algn="ctr">
                        <a:buNone/>
                      </a:pPr>
                      <a:r>
                        <a:rPr lang="en-US" sz="4000"/>
                        <a:t>lo</a:t>
                      </a:r>
                      <a:r>
                        <a:rPr lang="en-US" sz="4000">
                          <a:solidFill>
                            <a:srgbClr val="0070C0"/>
                          </a:solidFill>
                        </a:rPr>
                        <a:t>n</a:t>
                      </a:r>
                      <a:r>
                        <a:rPr lang="en-US" sz="4000"/>
                        <a:t>gevity</a:t>
                      </a:r>
                    </a:p>
                    <a:p>
                      <a:pPr algn="ctr">
                        <a:buNone/>
                      </a:pPr>
                      <a:r>
                        <a:rPr lang="en-US" sz="4000"/>
                        <a:t>traditio</a:t>
                      </a:r>
                      <a:r>
                        <a:rPr lang="en-US" sz="4000">
                          <a:solidFill>
                            <a:srgbClr val="0070C0"/>
                          </a:solidFill>
                        </a:rPr>
                        <a:t>n</a:t>
                      </a:r>
                    </a:p>
                  </a:txBody>
                  <a:tcPr>
                    <a:solidFill>
                      <a:srgbClr val="FFF4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4000"/>
                        <a:t>thi</a:t>
                      </a:r>
                      <a:r>
                        <a:rPr lang="en-US" sz="4000">
                          <a:solidFill>
                            <a:srgbClr val="0070C0"/>
                          </a:solidFill>
                        </a:rPr>
                        <a:t>ng</a:t>
                      </a:r>
                      <a:endParaRPr lang="en-US" sz="4000"/>
                    </a:p>
                    <a:p>
                      <a:pPr algn="ctr">
                        <a:buNone/>
                      </a:pPr>
                      <a:r>
                        <a:rPr lang="en-US" sz="4000"/>
                        <a:t>tha</a:t>
                      </a:r>
                      <a:r>
                        <a:rPr lang="en-US" sz="4000">
                          <a:solidFill>
                            <a:srgbClr val="0070C0"/>
                          </a:solidFill>
                        </a:rPr>
                        <a:t>n</a:t>
                      </a:r>
                      <a:r>
                        <a:rPr lang="en-US" sz="4000"/>
                        <a:t>k</a:t>
                      </a:r>
                    </a:p>
                    <a:p>
                      <a:pPr algn="ctr">
                        <a:buNone/>
                      </a:pPr>
                      <a:r>
                        <a:rPr lang="en-US" sz="4000"/>
                        <a:t>si</a:t>
                      </a:r>
                      <a:r>
                        <a:rPr lang="en-US" sz="4000">
                          <a:solidFill>
                            <a:srgbClr val="0070C0"/>
                          </a:solidFill>
                        </a:rPr>
                        <a:t>ng</a:t>
                      </a:r>
                      <a:r>
                        <a:rPr lang="en-US" sz="4000"/>
                        <a:t>le</a:t>
                      </a:r>
                    </a:p>
                    <a:p>
                      <a:pPr algn="ctr">
                        <a:buNone/>
                      </a:pPr>
                      <a:r>
                        <a:rPr lang="en-US" sz="4000"/>
                        <a:t>la</a:t>
                      </a:r>
                      <a:r>
                        <a:rPr lang="en-US" sz="4000">
                          <a:solidFill>
                            <a:srgbClr val="0070C0"/>
                          </a:solidFill>
                        </a:rPr>
                        <a:t>ng</a:t>
                      </a:r>
                      <a:r>
                        <a:rPr lang="en-US" sz="4000"/>
                        <a:t>uage</a:t>
                      </a:r>
                    </a:p>
                    <a:p>
                      <a:pPr algn="ctr">
                        <a:buNone/>
                      </a:pPr>
                      <a:r>
                        <a:rPr lang="en-US" sz="4000"/>
                        <a:t>offeri</a:t>
                      </a:r>
                      <a:r>
                        <a:rPr lang="en-US" sz="4000">
                          <a:solidFill>
                            <a:srgbClr val="0070C0"/>
                          </a:solidFill>
                        </a:rPr>
                        <a:t>ng</a:t>
                      </a:r>
                    </a:p>
                  </a:txBody>
                  <a:tcP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Track 2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9852" y="199549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5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89672" y="1064895"/>
            <a:ext cx="11665585" cy="8299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practise the sentences. Underline the words with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sound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/n/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and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/>
            </a:r>
            <a:b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</a:b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words with the sound /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ŋ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7067" y="1137497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852" y="103485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3" name="Rectangle 2"/>
          <p:cNvSpPr/>
          <p:nvPr/>
        </p:nvSpPr>
        <p:spPr>
          <a:xfrm>
            <a:off x="539852" y="2060102"/>
            <a:ext cx="11374007" cy="4267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F26548"/>
                </a:solidFill>
                <a:latin typeface="ChronicaPro-Bold"/>
              </a:rPr>
              <a:t>1. </a:t>
            </a:r>
            <a:r>
              <a:rPr lang="en-US" sz="2800">
                <a:solidFill>
                  <a:srgbClr val="242021"/>
                </a:solidFill>
                <a:latin typeface="ChronicaPro-Book"/>
              </a:rPr>
              <a:t>Mary wore a pink dress last night.</a:t>
            </a:r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F26548"/>
                </a:solidFill>
                <a:latin typeface="ChronicaPro-Bold"/>
              </a:rPr>
              <a:t>2. </a:t>
            </a:r>
            <a:r>
              <a:rPr lang="en-US" sz="2800" dirty="0">
                <a:solidFill>
                  <a:srgbClr val="242021"/>
                </a:solidFill>
                <a:latin typeface="ChronicaPro-Book"/>
              </a:rPr>
              <a:t>I think we should buy this ornamental tree.</a:t>
            </a:r>
            <a:br>
              <a:rPr lang="en-US" sz="2800" dirty="0">
                <a:solidFill>
                  <a:srgbClr val="242021"/>
                </a:solidFill>
                <a:latin typeface="ChronicaPro-Book"/>
              </a:rPr>
            </a:br>
            <a:r>
              <a:rPr lang="en-US" sz="2800" b="1" dirty="0">
                <a:solidFill>
                  <a:srgbClr val="F26548"/>
                </a:solidFill>
                <a:latin typeface="ChronicaPro-Bold"/>
              </a:rPr>
              <a:t>3</a:t>
            </a:r>
            <a:r>
              <a:rPr lang="en-US" sz="2800" b="1" dirty="0">
                <a:solidFill>
                  <a:srgbClr val="FF0000"/>
                </a:solidFill>
                <a:latin typeface="ChronicaPro-Bold"/>
              </a:rPr>
              <a:t>. </a:t>
            </a:r>
            <a:r>
              <a:rPr lang="en-US" sz="2800" dirty="0">
                <a:latin typeface="ChronicaPro-Book" charset="0"/>
                <a:cs typeface="ChronicaPro-Book" charset="0"/>
              </a:rPr>
              <a:t>He thanked the host for the enjoyable party.</a:t>
            </a:r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F26548"/>
                </a:solidFill>
                <a:latin typeface="ChronicaPro-Bold"/>
              </a:rPr>
              <a:t>4. </a:t>
            </a:r>
            <a:r>
              <a:rPr lang="en-US" sz="2800" dirty="0">
                <a:solidFill>
                  <a:srgbClr val="242021"/>
                </a:solidFill>
                <a:latin typeface="ChronicaPro-Book"/>
              </a:rPr>
              <a:t>My mum made the spring rolls for </a:t>
            </a:r>
            <a:r>
              <a:rPr lang="en-US" sz="2800">
                <a:solidFill>
                  <a:srgbClr val="242021"/>
                </a:solidFill>
                <a:latin typeface="ChronicaPro-Book"/>
              </a:rPr>
              <a:t>the </a:t>
            </a:r>
            <a:r>
              <a:rPr lang="en-US" sz="2800" smtClean="0">
                <a:solidFill>
                  <a:srgbClr val="242021"/>
                </a:solidFill>
                <a:latin typeface="ChronicaPro-Book"/>
              </a:rPr>
              <a:t>longevity </a:t>
            </a:r>
            <a:r>
              <a:rPr lang="en-US" sz="2800" dirty="0">
                <a:solidFill>
                  <a:srgbClr val="242021"/>
                </a:solidFill>
                <a:latin typeface="ChronicaPro-Book"/>
              </a:rPr>
              <a:t>party.</a:t>
            </a:r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F26548"/>
                </a:solidFill>
                <a:latin typeface="ChronicaPro-Bold"/>
              </a:rPr>
              <a:t>5.</a:t>
            </a:r>
            <a:r>
              <a:rPr lang="en-US" sz="2800" dirty="0">
                <a:solidFill>
                  <a:srgbClr val="F26548"/>
                </a:solidFill>
                <a:latin typeface="ChronicaPro-Bold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ChronicaPro-Book" charset="0"/>
                <a:cs typeface="ChronicaPro-Book" charset="0"/>
              </a:rPr>
              <a:t>I will bring some food to the party </a:t>
            </a:r>
            <a:r>
              <a:rPr lang="en-US" sz="2800">
                <a:solidFill>
                  <a:schemeClr val="tx1"/>
                </a:solidFill>
                <a:latin typeface="ChronicaPro-Book" charset="0"/>
                <a:cs typeface="ChronicaPro-Book" charset="0"/>
              </a:rPr>
              <a:t>on </a:t>
            </a:r>
            <a:r>
              <a:rPr lang="en-US" sz="2800" smtClean="0">
                <a:solidFill>
                  <a:schemeClr val="tx1"/>
                </a:solidFill>
                <a:latin typeface="ChronicaPro-Book" charset="0"/>
                <a:cs typeface="ChronicaPro-Book" charset="0"/>
              </a:rPr>
              <a:t>Saturday</a:t>
            </a:r>
            <a:r>
              <a:rPr lang="en-US" sz="2800" dirty="0">
                <a:solidFill>
                  <a:schemeClr val="tx1"/>
                </a:solidFill>
                <a:latin typeface="ChronicaPro-Book" charset="0"/>
                <a:cs typeface="ChronicaPro-Book" charset="0"/>
              </a:rPr>
              <a:t>. </a:t>
            </a:r>
          </a:p>
        </p:txBody>
      </p:sp>
      <p:sp>
        <p:nvSpPr>
          <p:cNvPr id="4" name="Oval 3"/>
          <p:cNvSpPr/>
          <p:nvPr/>
        </p:nvSpPr>
        <p:spPr>
          <a:xfrm>
            <a:off x="3010173" y="2440911"/>
            <a:ext cx="812890" cy="452755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5467623" y="2795815"/>
            <a:ext cx="802548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5" name="Round Single Corner Rectangle 2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129122" y="3259517"/>
            <a:ext cx="943518" cy="452755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5093155" y="3649255"/>
            <a:ext cx="1812742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1477465" y="4047049"/>
            <a:ext cx="1439906" cy="555395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5441498" y="4522009"/>
            <a:ext cx="1560193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4001592" y="4942009"/>
            <a:ext cx="1091563" cy="555395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7001691" y="5369614"/>
            <a:ext cx="1428206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1712598" y="5772222"/>
            <a:ext cx="995770" cy="555395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>
            <a:off x="6350256" y="6199827"/>
            <a:ext cx="41630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  <p:bldP spid="29" grpId="0" bldLvl="0" animBg="1"/>
      <p:bldP spid="29" grpId="1" animBg="1"/>
      <p:bldP spid="31" grpId="0" bldLvl="0" animBg="1"/>
      <p:bldP spid="31" grpId="1" animBg="1"/>
      <p:bldP spid="34" grpId="0" bldLvl="0" animBg="1"/>
      <p:bldP spid="34" grpId="1" animBg="1"/>
      <p:bldP spid="37" grpId="0" bldLvl="0" animBg="1"/>
      <p:bldP spid="3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90030" y="1356592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17667" y="2506113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18746" y="4378960"/>
            <a:ext cx="1907198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PRONUNCIATION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688113" y="1298594"/>
            <a:ext cx="5900147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mtClean="0">
                <a:solidFill>
                  <a:schemeClr val="tx1"/>
                </a:solidFill>
              </a:rPr>
              <a:t>Game: </a:t>
            </a:r>
            <a:r>
              <a:rPr lang="en-GB">
                <a:solidFill>
                  <a:schemeClr val="tx1"/>
                </a:solidFill>
              </a:rPr>
              <a:t>Hidden Pictures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688114" y="2078705"/>
            <a:ext cx="5900148" cy="160527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Vocabulary</a:t>
            </a:r>
          </a:p>
          <a:p>
            <a:r>
              <a:rPr lang="en-US">
                <a:solidFill>
                  <a:schemeClr val="tx1"/>
                </a:solidFill>
              </a:rPr>
              <a:t>Task 1: Write a phrase from the box </a:t>
            </a:r>
            <a:r>
              <a:rPr lang="en-US" smtClean="0">
                <a:solidFill>
                  <a:schemeClr val="tx1"/>
                </a:solidFill>
              </a:rPr>
              <a:t>under each </a:t>
            </a:r>
            <a:r>
              <a:rPr lang="en-US">
                <a:solidFill>
                  <a:schemeClr val="tx1"/>
                </a:solidFill>
              </a:rPr>
              <a:t>picture</a:t>
            </a:r>
            <a:r>
              <a:rPr lang="en-US" smtClean="0">
                <a:solidFill>
                  <a:schemeClr val="tx1"/>
                </a:solidFill>
              </a:rPr>
              <a:t>.</a:t>
            </a:r>
            <a:endParaRPr lang="en-US" smtClean="0"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mtClean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>
                <a:solidFill>
                  <a:schemeClr val="tx1"/>
                </a:solidFill>
                <a:cs typeface="Calibri" panose="020F0502020204030204" pitchFamily="34" charset="0"/>
              </a:rPr>
              <a:t>: </a:t>
            </a:r>
            <a:r>
              <a:rPr lang="en-US" smtClean="0">
                <a:solidFill>
                  <a:schemeClr val="tx1"/>
                </a:solidFill>
                <a:cs typeface="Calibri" panose="020F0502020204030204" pitchFamily="34" charset="0"/>
              </a:rPr>
              <a:t>omplete </a:t>
            </a:r>
            <a:r>
              <a:rPr lang="en-US">
                <a:solidFill>
                  <a:schemeClr val="tx1"/>
                </a:solidFill>
                <a:cs typeface="Calibri" panose="020F0502020204030204" pitchFamily="34" charset="0"/>
              </a:rPr>
              <a:t>each sentence with </a:t>
            </a:r>
            <a:r>
              <a:rPr lang="en-US" smtClean="0">
                <a:solidFill>
                  <a:schemeClr val="tx1"/>
                </a:solidFill>
                <a:cs typeface="Calibri" panose="020F0502020204030204" pitchFamily="34" charset="0"/>
              </a:rPr>
              <a:t>the correct </a:t>
            </a:r>
            <a:r>
              <a:rPr lang="en-US">
                <a:solidFill>
                  <a:schemeClr val="tx1"/>
                </a:solidFill>
                <a:cs typeface="Calibri" panose="020F0502020204030204" pitchFamily="34" charset="0"/>
              </a:rPr>
              <a:t>option </a:t>
            </a:r>
            <a:r>
              <a:rPr lang="en-US" smtClean="0">
                <a:solidFill>
                  <a:schemeClr val="tx1"/>
                </a:solidFill>
                <a:cs typeface="Calibri" panose="020F0502020204030204" pitchFamily="34" charset="0"/>
              </a:rPr>
              <a:t>A, </a:t>
            </a:r>
            <a:r>
              <a:rPr lang="en-US">
                <a:solidFill>
                  <a:schemeClr val="tx1"/>
                </a:solidFill>
                <a:cs typeface="Calibri" panose="020F0502020204030204" pitchFamily="34" charset="0"/>
              </a:rPr>
              <a:t>B, or </a:t>
            </a:r>
            <a:r>
              <a:rPr lang="en-US" smtClean="0">
                <a:solidFill>
                  <a:schemeClr val="tx1"/>
                </a:solidFill>
                <a:cs typeface="Calibri" panose="020F0502020204030204" pitchFamily="34" charset="0"/>
              </a:rPr>
              <a:t>C. </a:t>
            </a:r>
            <a:endParaRPr lang="en-US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3</a:t>
            </a:r>
            <a:r>
              <a:rPr lang="en-US">
                <a:solidFill>
                  <a:schemeClr val="tx1"/>
                </a:solidFill>
                <a:cs typeface="Calibri" panose="020F0502020204030204" pitchFamily="34" charset="0"/>
              </a:rPr>
              <a:t>: </a:t>
            </a:r>
            <a:r>
              <a:rPr lang="en-US" smtClean="0">
                <a:solidFill>
                  <a:schemeClr val="tx1"/>
                </a:solidFill>
                <a:cs typeface="Calibri" panose="020F0502020204030204" pitchFamily="34" charset="0"/>
              </a:rPr>
              <a:t>Complete </a:t>
            </a:r>
            <a:r>
              <a:rPr lang="en-US">
                <a:solidFill>
                  <a:schemeClr val="tx1"/>
                </a:solidFill>
                <a:cs typeface="Calibri" panose="020F0502020204030204" pitchFamily="34" charset="0"/>
              </a:rPr>
              <a:t>the sentences with </a:t>
            </a:r>
            <a:r>
              <a:rPr lang="en-US" smtClean="0">
                <a:solidFill>
                  <a:schemeClr val="tx1"/>
                </a:solidFill>
                <a:cs typeface="Calibri" panose="020F0502020204030204" pitchFamily="34" charset="0"/>
              </a:rPr>
              <a:t>the words </a:t>
            </a:r>
            <a:r>
              <a:rPr lang="en-US">
                <a:solidFill>
                  <a:schemeClr val="tx1"/>
                </a:solidFill>
                <a:cs typeface="Calibri" panose="020F0502020204030204" pitchFamily="34" charset="0"/>
              </a:rPr>
              <a:t>from the box</a:t>
            </a:r>
            <a:r>
              <a:rPr lang="en-US" smtClean="0">
                <a:solidFill>
                  <a:schemeClr val="tx1"/>
                </a:solidFill>
                <a:cs typeface="Calibri" panose="020F0502020204030204" pitchFamily="34" charset="0"/>
              </a:rPr>
              <a:t>. </a:t>
            </a:r>
            <a:endParaRPr lang="en-US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667158" y="3932447"/>
            <a:ext cx="5921103" cy="1494475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cs typeface="Calibri" panose="020F0502020204030204" pitchFamily="34" charset="0"/>
              </a:rPr>
              <a:t>Task 4</a:t>
            </a:r>
            <a:r>
              <a:rPr lang="en-US" sz="1800">
                <a:solidFill>
                  <a:schemeClr val="tx1"/>
                </a:solidFill>
                <a:cs typeface="Calibri" panose="020F0502020204030204" pitchFamily="34" charset="0"/>
              </a:rPr>
              <a:t>: </a:t>
            </a:r>
            <a:r>
              <a:rPr lang="en-US">
                <a:solidFill>
                  <a:schemeClr val="tx1"/>
                </a:solidFill>
                <a:cs typeface="Calibri" panose="020F0502020204030204" pitchFamily="34" charset="0"/>
              </a:rPr>
              <a:t>Listen and repeat the </a:t>
            </a:r>
            <a:r>
              <a:rPr lang="en-US" smtClean="0">
                <a:solidFill>
                  <a:schemeClr val="tx1"/>
                </a:solidFill>
                <a:cs typeface="Calibri" panose="020F0502020204030204" pitchFamily="34" charset="0"/>
              </a:rPr>
              <a:t>words. Pay </a:t>
            </a:r>
            <a:r>
              <a:rPr lang="en-US">
                <a:solidFill>
                  <a:schemeClr val="tx1"/>
                </a:solidFill>
                <a:cs typeface="Calibri" panose="020F0502020204030204" pitchFamily="34" charset="0"/>
              </a:rPr>
              <a:t>attention to the </a:t>
            </a:r>
            <a:r>
              <a:rPr lang="en-US" smtClean="0">
                <a:solidFill>
                  <a:schemeClr val="tx1"/>
                </a:solidFill>
                <a:cs typeface="Calibri" panose="020F0502020204030204" pitchFamily="34" charset="0"/>
              </a:rPr>
              <a:t>sounds /n</a:t>
            </a:r>
            <a:r>
              <a:rPr lang="en-US">
                <a:solidFill>
                  <a:schemeClr val="tx1"/>
                </a:solidFill>
                <a:cs typeface="Calibri" panose="020F0502020204030204" pitchFamily="34" charset="0"/>
              </a:rPr>
              <a:t>/ and /ŋ/. 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Listen and practise the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sentences. Underline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words with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sound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/n/ and circle the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words with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sound /ŋ/.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25944" y="1662695"/>
            <a:ext cx="1509680" cy="843418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9" idx="0"/>
          </p:cNvCxnSpPr>
          <p:nvPr/>
        </p:nvCxnSpPr>
        <p:spPr>
          <a:xfrm rot="10800000" flipV="1">
            <a:off x="1472345" y="2814916"/>
            <a:ext cx="1545322" cy="1564043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017667" y="5622308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670337" y="5581904"/>
            <a:ext cx="5917923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  <p:cxnSp>
        <p:nvCxnSpPr>
          <p:cNvPr id="21" name="Curved Connector 20"/>
          <p:cNvCxnSpPr>
            <a:cxnSpLocks/>
            <a:stCxn id="19" idx="3"/>
            <a:endCxn id="27" idx="0"/>
          </p:cNvCxnSpPr>
          <p:nvPr/>
        </p:nvCxnSpPr>
        <p:spPr>
          <a:xfrm>
            <a:off x="2425944" y="4679684"/>
            <a:ext cx="1509680" cy="942624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159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40166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3363884" y="2410690"/>
          <a:ext cx="6264101" cy="352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4" y="1331912"/>
            <a:ext cx="182986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6198" y="1901485"/>
            <a:ext cx="1014405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/>
              <a:t>Learn new words by heart.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/>
              <a:t>Practice pronouncing the sound /n/ and /ŋ</a:t>
            </a:r>
            <a:r>
              <a:rPr lang="en-US" sz="3600"/>
              <a:t>/. </a:t>
            </a:r>
            <a:endParaRPr lang="en-US" sz="360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/>
              <a:t>Do exercises in the workbook.</a:t>
            </a:r>
            <a:endParaRPr lang="en-US" sz="36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154" y="3655811"/>
            <a:ext cx="3022708" cy="3022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83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172" y="-7620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Box 12"/>
          <p:cNvSpPr txBox="1"/>
          <p:nvPr/>
        </p:nvSpPr>
        <p:spPr>
          <a:xfrm>
            <a:off x="663575" y="201930"/>
            <a:ext cx="923544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WARM-UP: HIDDEN PICTURES</a:t>
            </a:r>
            <a:endParaRPr lang="en-US" sz="3600" b="1" dirty="0">
              <a:ln>
                <a:noFill/>
              </a:ln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  <p:pic>
        <p:nvPicPr>
          <p:cNvPr id="8" name="Content Placeholder 7" descr="Hidden-Picture-1200x67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44295" y="1234440"/>
            <a:ext cx="9860915" cy="5547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mily-in-the-tet-journey-vietnam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910" y="517525"/>
            <a:ext cx="9076690" cy="605155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536059" y="1587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803015" y="349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092179" y="349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371835" y="349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510665" y="17272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799846" y="17272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089010" y="17272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365491" y="17272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517009" y="34385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793490" y="34385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082654" y="34385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359135" y="34385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539875" y="51307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816356" y="51307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05520" y="51307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8385176" y="51307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7924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2209800" y="76200"/>
            <a:ext cx="7772400" cy="2328545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solidFill>
                  <a:sysClr val="windowText" lastClr="000000"/>
                </a:solidFill>
              </a:rPr>
              <a:t>family reunion</a:t>
            </a:r>
            <a:endParaRPr lang="en-US" sz="8000" b="1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en-US" sz="4000" b="1" dirty="0">
                <a:solidFill>
                  <a:sysClr val="windowText" lastClr="000000"/>
                </a:solidFill>
              </a:rPr>
              <a:t>/</a:t>
            </a:r>
            <a:r>
              <a:rPr lang="en-US" sz="4000" b="1">
                <a:solidFill>
                  <a:sysClr val="windowText" lastClr="000000"/>
                </a:solidFill>
              </a:rPr>
              <a:t>ˌfæməli ˌriːˈjuːniən/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  <p:pic>
        <p:nvPicPr>
          <p:cNvPr id="6" name="family reunion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65910" y="641350"/>
            <a:ext cx="1102360" cy="1198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000"/>
                            </p:stCondLst>
                            <p:childTnLst>
                              <p:par>
                                <p:cTn id="2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51" dur="18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100000">
                <p:cTn id="25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2" grpId="0" bldLvl="0" animBg="1"/>
      <p:bldP spid="32" grpId="1" bldLvl="0" animBg="1"/>
      <p:bldP spid="34" grpId="0" bldLvl="0" animBg="1"/>
      <p:bldP spid="34" grpId="1" bldLvl="0" animBg="1"/>
      <p:bldP spid="35" grpId="0" bldLvl="0" animBg="1"/>
      <p:bldP spid="35" grpId="1" bldLvl="0" animBg="1"/>
      <p:bldP spid="36" grpId="0" bldLvl="0" animBg="1"/>
      <p:bldP spid="36" grpId="1" bldLvl="0" animBg="1"/>
      <p:bldP spid="37" grpId="0" bldLvl="0" animBg="1"/>
      <p:bldP spid="37" grpId="1" bldLvl="0" animBg="1"/>
      <p:bldP spid="38" grpId="0" bldLvl="0" animBg="1"/>
      <p:bldP spid="38" grpId="1" bldLvl="0" animBg="1"/>
      <p:bldP spid="39" grpId="0" bldLvl="0" animBg="1"/>
      <p:bldP spid="39" grpId="1" bldLvl="0" animBg="1"/>
      <p:bldP spid="40" grpId="0" bldLvl="0" animBg="1"/>
      <p:bldP spid="40" grpId="1" bldLvl="0" animBg="1"/>
      <p:bldP spid="41" grpId="0" bldLvl="0" animBg="1"/>
      <p:bldP spid="41" grpId="1" bldLvl="0" animBg="1"/>
      <p:bldP spid="42" grpId="0" bldLvl="0" animBg="1"/>
      <p:bldP spid="42" grpId="1" bldLvl="0" animBg="1"/>
      <p:bldP spid="43" grpId="0" bldLvl="0" animBg="1"/>
      <p:bldP spid="43" grpId="1" bldLvl="0" animBg="1"/>
      <p:bldP spid="44" grpId="0" bldLvl="0" animBg="1"/>
      <p:bldP spid="44" grpId="1" bldLvl="0" animBg="1"/>
      <p:bldP spid="45" grpId="0" bldLvl="0" animBg="1"/>
      <p:bldP spid="45" grpId="1" bldLvl="0" animBg="1"/>
      <p:bldP spid="46" grpId="0" bldLvl="0" animBg="1"/>
      <p:bldP spid="46" grpId="1" bldLvl="0" animBg="1"/>
      <p:bldP spid="47" grpId="0" bldLvl="0" animBg="1"/>
      <p:bldP spid="47" grpId="1" bldLvl="0" animBg="1"/>
      <p:bldP spid="48" grpId="0" bldLvl="0" animBg="1"/>
      <p:bldP spid="48" grpId="1" bldLvl="0" animBg="1"/>
      <p:bldP spid="4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_105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910" y="532130"/>
            <a:ext cx="9144000" cy="609600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3803015" y="349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092179" y="349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536059" y="1587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371835" y="349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510665" y="17272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799846" y="17272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089010" y="17272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365491" y="17272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495419" y="3449320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771900" y="3449319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082654" y="34385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337545" y="3449319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539875" y="5141594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794766" y="5141593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083930" y="5141594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8363586" y="5141593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7924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2327275" y="121285"/>
            <a:ext cx="7772400" cy="2328545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ysClr val="windowText" lastClr="000000"/>
                </a:solidFill>
              </a:rPr>
              <a:t>wedding ceremony</a:t>
            </a:r>
          </a:p>
          <a:p>
            <a:pPr algn="ctr"/>
            <a:r>
              <a:rPr lang="en-US" sz="4000" b="1" dirty="0">
                <a:solidFill>
                  <a:sysClr val="windowText" lastClr="000000"/>
                </a:solidFill>
              </a:rPr>
              <a:t> /</a:t>
            </a:r>
            <a:r>
              <a:rPr lang="en-US" sz="4000" b="1">
                <a:solidFill>
                  <a:sysClr val="windowText" lastClr="000000"/>
                </a:solidFill>
              </a:rPr>
              <a:t>ˈ</a:t>
            </a:r>
            <a:r>
              <a:rPr lang="en-US" sz="4000" b="1" smtClean="0">
                <a:solidFill>
                  <a:sysClr val="windowText" lastClr="000000"/>
                </a:solidFill>
              </a:rPr>
              <a:t>wedɪŋˌserəməni</a:t>
            </a:r>
            <a:r>
              <a:rPr lang="en-US" sz="4000" b="1" dirty="0">
                <a:solidFill>
                  <a:sysClr val="windowText" lastClr="000000"/>
                </a:solidFill>
              </a:rPr>
              <a:t>/</a:t>
            </a:r>
          </a:p>
        </p:txBody>
      </p:sp>
      <p:pic>
        <p:nvPicPr>
          <p:cNvPr id="3" name="wedding ceremony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31950" y="688975"/>
            <a:ext cx="1253490" cy="1275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000"/>
                            </p:stCondLst>
                            <p:childTnLst>
                              <p:par>
                                <p:cTn id="2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51" dur="15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100000">
                <p:cTn id="25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4" grpId="0" bldLvl="0" animBg="1"/>
      <p:bldP spid="34" grpId="1" bldLvl="0" animBg="1"/>
      <p:bldP spid="35" grpId="0" bldLvl="0" animBg="1"/>
      <p:bldP spid="35" grpId="1" bldLvl="0" animBg="1"/>
      <p:bldP spid="32" grpId="0" bldLvl="0" animBg="1"/>
      <p:bldP spid="32" grpId="1" bldLvl="0" animBg="1"/>
      <p:bldP spid="36" grpId="0" bldLvl="0" animBg="1"/>
      <p:bldP spid="36" grpId="1" bldLvl="0" animBg="1"/>
      <p:bldP spid="37" grpId="0" bldLvl="0" animBg="1"/>
      <p:bldP spid="37" grpId="1" bldLvl="0" animBg="1"/>
      <p:bldP spid="38" grpId="0" bldLvl="0" animBg="1"/>
      <p:bldP spid="38" grpId="1" bldLvl="0" animBg="1"/>
      <p:bldP spid="39" grpId="0" bldLvl="0" animBg="1"/>
      <p:bldP spid="39" grpId="1" bldLvl="0" animBg="1"/>
      <p:bldP spid="40" grpId="0" bldLvl="0" animBg="1"/>
      <p:bldP spid="40" grpId="1" bldLvl="0" animBg="1"/>
      <p:bldP spid="41" grpId="0" bldLvl="0" animBg="1"/>
      <p:bldP spid="41" grpId="1" bldLvl="0" animBg="1"/>
      <p:bldP spid="42" grpId="0" bldLvl="0" animBg="1"/>
      <p:bldP spid="42" grpId="1" bldLvl="0" animBg="1"/>
      <p:bldP spid="43" grpId="0" bldLvl="0" animBg="1"/>
      <p:bldP spid="43" grpId="1" bldLvl="0" animBg="1"/>
      <p:bldP spid="44" grpId="0" bldLvl="0" animBg="1"/>
      <p:bldP spid="44" grpId="1" bldLvl="0" animBg="1"/>
      <p:bldP spid="45" grpId="0" bldLvl="0" animBg="1"/>
      <p:bldP spid="45" grpId="1" bldLvl="0" animBg="1"/>
      <p:bldP spid="46" grpId="0" bldLvl="0" animBg="1"/>
      <p:bldP spid="46" grpId="1" bldLvl="0" animBg="1"/>
      <p:bldP spid="47" grpId="0" bldLvl="0" animBg="1"/>
      <p:bldP spid="47" grpId="1" bldLvl="0" animBg="1"/>
      <p:bldP spid="48" grpId="0" bldLvl="0" animBg="1"/>
      <p:bldP spid="48" grpId="1" bldLvl="0" animBg="1"/>
      <p:bldP spid="4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7mam-co-cung-cho-ngay-mung-2-tet-phunutodayvn-1400-phunutoda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3430" y="121285"/>
            <a:ext cx="8104505" cy="673735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3803015" y="349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092179" y="349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536059" y="1587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371835" y="349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510665" y="17272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799846" y="17272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089010" y="17272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365491" y="17272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495419" y="3449320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771900" y="3449319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082654" y="34385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337545" y="3449319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539875" y="5141594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794766" y="5141593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083930" y="5141594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8363586" y="5141593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7924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2327275" y="121285"/>
            <a:ext cx="7772400" cy="2328545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solidFill>
                  <a:sysClr val="windowText" lastClr="000000"/>
                </a:solidFill>
              </a:rPr>
              <a:t>food </a:t>
            </a:r>
            <a:r>
              <a:rPr lang="en-US" sz="8000" b="1" dirty="0" smtClean="0">
                <a:solidFill>
                  <a:sysClr val="windowText" lastClr="000000"/>
                </a:solidFill>
              </a:rPr>
              <a:t>offerings</a:t>
            </a:r>
          </a:p>
          <a:p>
            <a:pPr algn="ctr"/>
            <a:r>
              <a:rPr lang="en-US" sz="4000" b="1" dirty="0">
                <a:solidFill>
                  <a:sysClr val="windowText" lastClr="000000"/>
                </a:solidFill>
              </a:rPr>
              <a:t>/</a:t>
            </a:r>
            <a:r>
              <a:rPr lang="en-US" sz="4000" b="1">
                <a:solidFill>
                  <a:sysClr val="windowText" lastClr="000000"/>
                </a:solidFill>
              </a:rPr>
              <a:t>fuːd ˈ</a:t>
            </a:r>
            <a:r>
              <a:rPr lang="en-US" sz="4000" b="1" smtClean="0">
                <a:solidFill>
                  <a:sysClr val="windowText" lastClr="000000"/>
                </a:solidFill>
              </a:rPr>
              <a:t>ɒfərɪŋz/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  <p:pic>
        <p:nvPicPr>
          <p:cNvPr id="5" name="food offerings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31950" y="600075"/>
            <a:ext cx="1134110" cy="1081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000"/>
                            </p:stCondLst>
                            <p:childTnLst>
                              <p:par>
                                <p:cTn id="2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51" dur="16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100000">
                <p:cTn id="25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4" grpId="0" bldLvl="0" animBg="1"/>
      <p:bldP spid="34" grpId="1" bldLvl="0" animBg="1"/>
      <p:bldP spid="35" grpId="0" bldLvl="0" animBg="1"/>
      <p:bldP spid="35" grpId="1" bldLvl="0" animBg="1"/>
      <p:bldP spid="32" grpId="0" bldLvl="0" animBg="1"/>
      <p:bldP spid="32" grpId="1" bldLvl="0" animBg="1"/>
      <p:bldP spid="36" grpId="0" bldLvl="0" animBg="1"/>
      <p:bldP spid="36" grpId="1" bldLvl="0" animBg="1"/>
      <p:bldP spid="37" grpId="0" bldLvl="0" animBg="1"/>
      <p:bldP spid="37" grpId="1" bldLvl="0" animBg="1"/>
      <p:bldP spid="38" grpId="0" bldLvl="0" animBg="1"/>
      <p:bldP spid="38" grpId="1" bldLvl="0" animBg="1"/>
      <p:bldP spid="39" grpId="0" bldLvl="0" animBg="1"/>
      <p:bldP spid="39" grpId="1" bldLvl="0" animBg="1"/>
      <p:bldP spid="40" grpId="0" bldLvl="0" animBg="1"/>
      <p:bldP spid="40" grpId="1" bldLvl="0" animBg="1"/>
      <p:bldP spid="41" grpId="0" bldLvl="0" animBg="1"/>
      <p:bldP spid="41" grpId="1" bldLvl="0" animBg="1"/>
      <p:bldP spid="42" grpId="0" bldLvl="0" animBg="1"/>
      <p:bldP spid="42" grpId="1" bldLvl="0" animBg="1"/>
      <p:bldP spid="43" grpId="0" bldLvl="0" animBg="1"/>
      <p:bldP spid="43" grpId="1" bldLvl="0" animBg="1"/>
      <p:bldP spid="44" grpId="0" bldLvl="0" animBg="1"/>
      <p:bldP spid="44" grpId="1" bldLvl="0" animBg="1"/>
      <p:bldP spid="45" grpId="0" bldLvl="0" animBg="1"/>
      <p:bldP spid="45" grpId="1" bldLvl="0" animBg="1"/>
      <p:bldP spid="46" grpId="0" bldLvl="0" animBg="1"/>
      <p:bldP spid="46" grpId="1" bldLvl="0" animBg="1"/>
      <p:bldP spid="47" grpId="0" bldLvl="0" animBg="1"/>
      <p:bldP spid="47" grpId="1" bldLvl="0" animBg="1"/>
      <p:bldP spid="48" grpId="0" bldLvl="0" animBg="1"/>
      <p:bldP spid="48" grpId="1" bldLvl="0" animBg="1"/>
      <p:bldP spid="4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67ab0ee76bb2d4399ae34b69ae0832-600x6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380" y="120650"/>
            <a:ext cx="8455660" cy="673735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3803015" y="349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092179" y="349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536059" y="1587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371835" y="349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510665" y="17272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799846" y="17272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089010" y="17272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365491" y="17272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495419" y="3449320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771900" y="3449319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082654" y="34385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337545" y="3449319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539875" y="5141594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794766" y="5141593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083930" y="5141594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8363586" y="5141593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7924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2327275" y="121285"/>
            <a:ext cx="7772400" cy="1703705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solidFill>
                  <a:sysClr val="windowText" lastClr="000000"/>
                </a:solidFill>
              </a:rPr>
              <a:t>Tet holiday</a:t>
            </a:r>
            <a:endParaRPr lang="en-US" sz="8000" b="1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en-US" sz="4000" b="1">
                <a:solidFill>
                  <a:sysClr val="windowText" lastClr="000000"/>
                </a:solidFill>
              </a:rPr>
              <a:t>/Tet ˈ</a:t>
            </a:r>
            <a:r>
              <a:rPr lang="en-US" sz="4000" b="1" smtClean="0">
                <a:solidFill>
                  <a:sysClr val="windowText" lastClr="000000"/>
                </a:solidFill>
              </a:rPr>
              <a:t>hɒlədeɪ/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  <p:pic>
        <p:nvPicPr>
          <p:cNvPr id="3" name="Tet holiday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71650" y="538480"/>
            <a:ext cx="1143635" cy="1143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000"/>
                            </p:stCondLst>
                            <p:childTnLst>
                              <p:par>
                                <p:cTn id="2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51" dur="14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100000">
                <p:cTn id="25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4" grpId="0" bldLvl="0" animBg="1"/>
      <p:bldP spid="34" grpId="1" bldLvl="0" animBg="1"/>
      <p:bldP spid="35" grpId="0" bldLvl="0" animBg="1"/>
      <p:bldP spid="35" grpId="1" bldLvl="0" animBg="1"/>
      <p:bldP spid="32" grpId="0" bldLvl="0" animBg="1"/>
      <p:bldP spid="32" grpId="1" bldLvl="0" animBg="1"/>
      <p:bldP spid="36" grpId="0" bldLvl="0" animBg="1"/>
      <p:bldP spid="36" grpId="1" bldLvl="0" animBg="1"/>
      <p:bldP spid="37" grpId="0" bldLvl="0" animBg="1"/>
      <p:bldP spid="37" grpId="1" bldLvl="0" animBg="1"/>
      <p:bldP spid="38" grpId="0" bldLvl="0" animBg="1"/>
      <p:bldP spid="38" grpId="1" bldLvl="0" animBg="1"/>
      <p:bldP spid="39" grpId="0" bldLvl="0" animBg="1"/>
      <p:bldP spid="39" grpId="1" bldLvl="0" animBg="1"/>
      <p:bldP spid="40" grpId="0" bldLvl="0" animBg="1"/>
      <p:bldP spid="40" grpId="1" bldLvl="0" animBg="1"/>
      <p:bldP spid="41" grpId="0" bldLvl="0" animBg="1"/>
      <p:bldP spid="41" grpId="1" bldLvl="0" animBg="1"/>
      <p:bldP spid="42" grpId="0" bldLvl="0" animBg="1"/>
      <p:bldP spid="42" grpId="1" bldLvl="0" animBg="1"/>
      <p:bldP spid="43" grpId="0" bldLvl="0" animBg="1"/>
      <p:bldP spid="43" grpId="1" bldLvl="0" animBg="1"/>
      <p:bldP spid="44" grpId="0" bldLvl="0" animBg="1"/>
      <p:bldP spid="44" grpId="1" bldLvl="0" animBg="1"/>
      <p:bldP spid="45" grpId="0" bldLvl="0" animBg="1"/>
      <p:bldP spid="45" grpId="1" bldLvl="0" animBg="1"/>
      <p:bldP spid="46" grpId="0" bldLvl="0" animBg="1"/>
      <p:bldP spid="46" grpId="1" bldLvl="0" animBg="1"/>
      <p:bldP spid="47" grpId="0" bldLvl="0" animBg="1"/>
      <p:bldP spid="47" grpId="1" bldLvl="0" animBg="1"/>
      <p:bldP spid="48" grpId="0" bldLvl="0" animBg="1"/>
      <p:bldP spid="48" grpId="1" bldLvl="0" animBg="1"/>
      <p:bldP spid="4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7867383_1683580401698946_6588417299375662139_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3355" y="336550"/>
            <a:ext cx="9176385" cy="6099175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3781425" y="5080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081384" y="1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514469" y="-19049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361040" y="0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510665" y="168148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799846" y="168148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067420" y="168148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343901" y="168148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527804" y="341439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804285" y="341439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104244" y="3403600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359135" y="341439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572260" y="510666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827151" y="510666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16315" y="510666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8395971" y="510666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7924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2326640" y="47625"/>
            <a:ext cx="7772400" cy="1703705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smtClean="0">
                <a:solidFill>
                  <a:sysClr val="windowText" lastClr="000000"/>
                </a:solidFill>
              </a:rPr>
              <a:t>lucky money</a:t>
            </a:r>
          </a:p>
          <a:p>
            <a:pPr algn="ctr"/>
            <a:r>
              <a:rPr lang="en-US" sz="4000" b="1">
                <a:solidFill>
                  <a:sysClr val="windowText" lastClr="000000"/>
                </a:solidFill>
              </a:rPr>
              <a:t>/ˈlʌki ˈmʌni/</a:t>
            </a:r>
          </a:p>
        </p:txBody>
      </p:sp>
      <p:pic>
        <p:nvPicPr>
          <p:cNvPr id="7" name="lucky money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52650" y="547370"/>
            <a:ext cx="972820" cy="972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000"/>
                            </p:stCondLst>
                            <p:childTnLst>
                              <p:par>
                                <p:cTn id="2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51" dur="13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100000">
                <p:cTn id="252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4" grpId="0" bldLvl="0" animBg="1"/>
      <p:bldP spid="34" grpId="1" bldLvl="0" animBg="1"/>
      <p:bldP spid="35" grpId="0" bldLvl="0" animBg="1"/>
      <p:bldP spid="35" grpId="1" bldLvl="0" animBg="1"/>
      <p:bldP spid="32" grpId="0" bldLvl="0" animBg="1"/>
      <p:bldP spid="32" grpId="1" bldLvl="0" animBg="1"/>
      <p:bldP spid="36" grpId="0" bldLvl="0" animBg="1"/>
      <p:bldP spid="36" grpId="1" bldLvl="0" animBg="1"/>
      <p:bldP spid="37" grpId="0" bldLvl="0" animBg="1"/>
      <p:bldP spid="37" grpId="1" bldLvl="0" animBg="1"/>
      <p:bldP spid="38" grpId="0" bldLvl="0" animBg="1"/>
      <p:bldP spid="38" grpId="1" bldLvl="0" animBg="1"/>
      <p:bldP spid="39" grpId="0" bldLvl="0" animBg="1"/>
      <p:bldP spid="39" grpId="1" bldLvl="0" animBg="1"/>
      <p:bldP spid="40" grpId="0" bldLvl="0" animBg="1"/>
      <p:bldP spid="40" grpId="1" bldLvl="0" animBg="1"/>
      <p:bldP spid="41" grpId="0" bldLvl="0" animBg="1"/>
      <p:bldP spid="41" grpId="1" bldLvl="0" animBg="1"/>
      <p:bldP spid="42" grpId="0" bldLvl="0" animBg="1"/>
      <p:bldP spid="42" grpId="1" bldLvl="0" animBg="1"/>
      <p:bldP spid="43" grpId="0" bldLvl="0" animBg="1"/>
      <p:bldP spid="43" grpId="1" bldLvl="0" animBg="1"/>
      <p:bldP spid="44" grpId="0" bldLvl="0" animBg="1"/>
      <p:bldP spid="44" grpId="1" bldLvl="0" animBg="1"/>
      <p:bldP spid="45" grpId="0" bldLvl="0" animBg="1"/>
      <p:bldP spid="45" grpId="1" bldLvl="0" animBg="1"/>
      <p:bldP spid="46" grpId="0" bldLvl="0" animBg="1"/>
      <p:bldP spid="46" grpId="1" bldLvl="0" animBg="1"/>
      <p:bldP spid="47" grpId="0" bldLvl="0" animBg="1"/>
      <p:bldP spid="47" grpId="1" bldLvl="0" animBg="1"/>
      <p:bldP spid="48" grpId="0" bldLvl="0" animBg="1"/>
      <p:bldP spid="48" grpId="1" bldLvl="0" animBg="1"/>
      <p:bldP spid="49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</TotalTime>
  <Words>782</Words>
  <Application>Microsoft Office PowerPoint</Application>
  <PresentationFormat>Custom</PresentationFormat>
  <Paragraphs>262</Paragraphs>
  <Slides>32</Slides>
  <Notes>24</Notes>
  <HiddenSlides>0</HiddenSlides>
  <MMClips>24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200</cp:revision>
  <dcterms:created xsi:type="dcterms:W3CDTF">2020-12-09T02:04:00Z</dcterms:created>
  <dcterms:modified xsi:type="dcterms:W3CDTF">2025-02-07T08:56:45Z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BD0109FAAFCD404587B97BC8B53FD7B5</vt:lpwstr>
  </property>
  <property fmtid="{D5CDD505-2E9C-101B-9397-08002B2CF9AE}" pid="3" name="KSOProductBuildVer">
    <vt:lpwstr>1033-11.2.0.11380</vt:lpwstr>
  </property>
</Properties>
</file>