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8" r:id="rId2"/>
    <p:sldId id="261" r:id="rId3"/>
    <p:sldId id="308" r:id="rId4"/>
    <p:sldId id="288" r:id="rId5"/>
    <p:sldId id="256" r:id="rId6"/>
    <p:sldId id="263" r:id="rId7"/>
    <p:sldId id="306" r:id="rId8"/>
    <p:sldId id="268" r:id="rId9"/>
    <p:sldId id="309" r:id="rId10"/>
    <p:sldId id="266" r:id="rId11"/>
    <p:sldId id="265" r:id="rId12"/>
    <p:sldId id="267" r:id="rId13"/>
    <p:sldId id="257" r:id="rId14"/>
    <p:sldId id="307" r:id="rId15"/>
    <p:sldId id="270" r:id="rId16"/>
    <p:sldId id="285" r:id="rId17"/>
    <p:sldId id="272" r:id="rId18"/>
    <p:sldId id="273" r:id="rId19"/>
    <p:sldId id="274" r:id="rId20"/>
    <p:sldId id="279" r:id="rId21"/>
    <p:sldId id="286" r:id="rId22"/>
    <p:sldId id="276" r:id="rId23"/>
    <p:sldId id="277" r:id="rId24"/>
    <p:sldId id="278" r:id="rId25"/>
    <p:sldId id="282" r:id="rId26"/>
    <p:sldId id="283" r:id="rId27"/>
    <p:sldId id="290" r:id="rId28"/>
    <p:sldId id="291" r:id="rId29"/>
    <p:sldId id="292" r:id="rId30"/>
    <p:sldId id="293" r:id="rId31"/>
    <p:sldId id="289" r:id="rId32"/>
    <p:sldId id="294" r:id="rId33"/>
    <p:sldId id="295" r:id="rId34"/>
    <p:sldId id="296" r:id="rId35"/>
    <p:sldId id="297" r:id="rId36"/>
    <p:sldId id="298" r:id="rId37"/>
    <p:sldId id="299" r:id="rId38"/>
    <p:sldId id="300" r:id="rId39"/>
    <p:sldId id="301" r:id="rId40"/>
    <p:sldId id="302" r:id="rId41"/>
    <p:sldId id="303" r:id="rId42"/>
    <p:sldId id="30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66"/>
    <a:srgbClr val="960000"/>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48" d="100"/>
          <a:sy n="48" d="100"/>
        </p:scale>
        <p:origin x="90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76EC1-DEAF-4CA1-9CBB-41E6D7CC6175}"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F64F4-DF2B-4368-919E-C40CE685DD5C}" type="slidenum">
              <a:rPr lang="en-US" smtClean="0"/>
              <a:t>‹#›</a:t>
            </a:fld>
            <a:endParaRPr lang="en-US"/>
          </a:p>
        </p:txBody>
      </p:sp>
    </p:spTree>
    <p:extLst>
      <p:ext uri="{BB962C8B-B14F-4D97-AF65-F5344CB8AC3E}">
        <p14:creationId xmlns:p14="http://schemas.microsoft.com/office/powerpoint/2010/main" val="1022768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Phân tử ADN được cấu tạo từ những nguyên tố hóa học nào?</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7AF10974-DF84-4628-BFF5-D9EE9E6AA56B}" type="slidenum">
              <a:rPr lang="vi-VN" altLang="en-US" sz="1200" smtClean="0">
                <a:latin typeface="VNI-Times" pitchFamily="2" charset="0"/>
              </a:rPr>
              <a:pPr/>
              <a:t>6</a:t>
            </a:fld>
            <a:endParaRPr lang="vi-VN" altLang="en-US" sz="1200">
              <a:latin typeface="VNI-Times" pitchFamily="2" charset="0"/>
            </a:endParaRPr>
          </a:p>
        </p:txBody>
      </p:sp>
    </p:spTree>
    <p:extLst>
      <p:ext uri="{BB962C8B-B14F-4D97-AF65-F5344CB8AC3E}">
        <p14:creationId xmlns:p14="http://schemas.microsoft.com/office/powerpoint/2010/main" val="114120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VNI-Times" pitchFamily="2" charset="0"/>
              </a:defRPr>
            </a:lvl1pPr>
            <a:lvl2pPr marL="742950" indent="-285750">
              <a:spcBef>
                <a:spcPct val="30000"/>
              </a:spcBef>
              <a:defRPr sz="1200">
                <a:solidFill>
                  <a:schemeClr val="tx1"/>
                </a:solidFill>
                <a:latin typeface="VNI-Times" pitchFamily="2" charset="0"/>
              </a:defRPr>
            </a:lvl2pPr>
            <a:lvl3pPr marL="1143000" indent="-228600">
              <a:spcBef>
                <a:spcPct val="30000"/>
              </a:spcBef>
              <a:defRPr sz="1200">
                <a:solidFill>
                  <a:schemeClr val="tx1"/>
                </a:solidFill>
                <a:latin typeface="VNI-Times" pitchFamily="2" charset="0"/>
              </a:defRPr>
            </a:lvl3pPr>
            <a:lvl4pPr marL="1600200" indent="-228600">
              <a:spcBef>
                <a:spcPct val="30000"/>
              </a:spcBef>
              <a:defRPr sz="1200">
                <a:solidFill>
                  <a:schemeClr val="tx1"/>
                </a:solidFill>
                <a:latin typeface="VNI-Times" pitchFamily="2" charset="0"/>
              </a:defRPr>
            </a:lvl4pPr>
            <a:lvl5pPr marL="2057400" indent="-228600">
              <a:spcBef>
                <a:spcPct val="30000"/>
              </a:spcBef>
              <a:defRPr sz="1200">
                <a:solidFill>
                  <a:schemeClr val="tx1"/>
                </a:solidFill>
                <a:latin typeface="VNI-Times" pitchFamily="2" charset="0"/>
              </a:defRPr>
            </a:lvl5pPr>
            <a:lvl6pPr marL="2514600" indent="-228600" eaLnBrk="0" fontAlgn="base" hangingPunct="0">
              <a:spcBef>
                <a:spcPct val="30000"/>
              </a:spcBef>
              <a:spcAft>
                <a:spcPct val="0"/>
              </a:spcAft>
              <a:defRPr sz="1200">
                <a:solidFill>
                  <a:schemeClr val="tx1"/>
                </a:solidFill>
                <a:latin typeface="VNI-Times" pitchFamily="2" charset="0"/>
              </a:defRPr>
            </a:lvl6pPr>
            <a:lvl7pPr marL="2971800" indent="-228600" eaLnBrk="0" fontAlgn="base" hangingPunct="0">
              <a:spcBef>
                <a:spcPct val="30000"/>
              </a:spcBef>
              <a:spcAft>
                <a:spcPct val="0"/>
              </a:spcAft>
              <a:defRPr sz="1200">
                <a:solidFill>
                  <a:schemeClr val="tx1"/>
                </a:solidFill>
                <a:latin typeface="VNI-Times" pitchFamily="2" charset="0"/>
              </a:defRPr>
            </a:lvl7pPr>
            <a:lvl8pPr marL="3429000" indent="-228600" eaLnBrk="0" fontAlgn="base" hangingPunct="0">
              <a:spcBef>
                <a:spcPct val="30000"/>
              </a:spcBef>
              <a:spcAft>
                <a:spcPct val="0"/>
              </a:spcAft>
              <a:defRPr sz="1200">
                <a:solidFill>
                  <a:schemeClr val="tx1"/>
                </a:solidFill>
                <a:latin typeface="VNI-Times" pitchFamily="2" charset="0"/>
              </a:defRPr>
            </a:lvl8pPr>
            <a:lvl9pPr marL="3886200" indent="-228600" eaLnBrk="0" fontAlgn="base" hangingPunct="0">
              <a:spcBef>
                <a:spcPct val="30000"/>
              </a:spcBef>
              <a:spcAft>
                <a:spcPct val="0"/>
              </a:spcAft>
              <a:defRPr sz="1200">
                <a:solidFill>
                  <a:schemeClr val="tx1"/>
                </a:solidFill>
                <a:latin typeface="VNI-Times" pitchFamily="2" charset="0"/>
              </a:defRPr>
            </a:lvl9pPr>
          </a:lstStyle>
          <a:p>
            <a:pPr>
              <a:spcBef>
                <a:spcPct val="0"/>
              </a:spcBef>
            </a:pPr>
            <a:fld id="{15302E9D-9983-4B91-B669-AB75C2639979}" type="slidenum">
              <a:rPr lang="vi-VN" altLang="en-US" smtClean="0"/>
              <a:pPr>
                <a:spcBef>
                  <a:spcPct val="0"/>
                </a:spcBef>
              </a:pPr>
              <a:t>10</a:t>
            </a:fld>
            <a:endParaRPr lang="vi-VN"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i="1"/>
              <a:t>Vì sao ADN có tính đa dạng và đặc thù?</a:t>
            </a:r>
            <a:endParaRPr lang="vi-VN" altLang="en-US"/>
          </a:p>
        </p:txBody>
      </p:sp>
    </p:spTree>
    <p:extLst>
      <p:ext uri="{BB962C8B-B14F-4D97-AF65-F5344CB8AC3E}">
        <p14:creationId xmlns:p14="http://schemas.microsoft.com/office/powerpoint/2010/main" val="852582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C = L:34Å </a:t>
            </a:r>
            <a:r>
              <a:rPr lang="en-US" sz="1200" kern="1200" dirty="0">
                <a:solidFill>
                  <a:schemeClr val="tx1"/>
                </a:solidFill>
                <a:effectLst/>
                <a:latin typeface="+mn-lt"/>
                <a:ea typeface="+mn-ea"/>
                <a:cs typeface="+mn-cs"/>
              </a:rPr>
              <a:t> = 3570/34 = 105</a:t>
            </a:r>
            <a:endParaRPr lang="en-US" dirty="0"/>
          </a:p>
        </p:txBody>
      </p:sp>
      <p:sp>
        <p:nvSpPr>
          <p:cNvPr id="4" name="Slide Number Placeholder 3"/>
          <p:cNvSpPr>
            <a:spLocks noGrp="1"/>
          </p:cNvSpPr>
          <p:nvPr>
            <p:ph type="sldNum" sz="quarter" idx="10"/>
          </p:nvPr>
        </p:nvSpPr>
        <p:spPr/>
        <p:txBody>
          <a:bodyPr/>
          <a:lstStyle/>
          <a:p>
            <a:fld id="{48DF64F4-DF2B-4368-919E-C40CE685DD5C}" type="slidenum">
              <a:rPr lang="en-US" smtClean="0"/>
              <a:t>38</a:t>
            </a:fld>
            <a:endParaRPr lang="en-US"/>
          </a:p>
        </p:txBody>
      </p:sp>
    </p:spTree>
    <p:extLst>
      <p:ext uri="{BB962C8B-B14F-4D97-AF65-F5344CB8AC3E}">
        <p14:creationId xmlns:p14="http://schemas.microsoft.com/office/powerpoint/2010/main" val="504834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H = 2A + 3G </a:t>
            </a:r>
            <a:endParaRPr lang="en-US" dirty="0"/>
          </a:p>
        </p:txBody>
      </p:sp>
      <p:sp>
        <p:nvSpPr>
          <p:cNvPr id="4" name="Slide Number Placeholder 3"/>
          <p:cNvSpPr>
            <a:spLocks noGrp="1"/>
          </p:cNvSpPr>
          <p:nvPr>
            <p:ph type="sldNum" sz="quarter" idx="10"/>
          </p:nvPr>
        </p:nvSpPr>
        <p:spPr/>
        <p:txBody>
          <a:bodyPr/>
          <a:lstStyle/>
          <a:p>
            <a:fld id="{48DF64F4-DF2B-4368-919E-C40CE685DD5C}" type="slidenum">
              <a:rPr lang="en-US" smtClean="0"/>
              <a:t>39</a:t>
            </a:fld>
            <a:endParaRPr lang="en-US"/>
          </a:p>
        </p:txBody>
      </p:sp>
    </p:spTree>
    <p:extLst>
      <p:ext uri="{BB962C8B-B14F-4D97-AF65-F5344CB8AC3E}">
        <p14:creationId xmlns:p14="http://schemas.microsoft.com/office/powerpoint/2010/main" val="2655727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 A + % G = 50%</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DF64F4-DF2B-4368-919E-C40CE685DD5C}" type="slidenum">
              <a:rPr lang="en-US" smtClean="0"/>
              <a:t>40</a:t>
            </a:fld>
            <a:endParaRPr lang="en-US"/>
          </a:p>
        </p:txBody>
      </p:sp>
    </p:spTree>
    <p:extLst>
      <p:ext uri="{BB962C8B-B14F-4D97-AF65-F5344CB8AC3E}">
        <p14:creationId xmlns:p14="http://schemas.microsoft.com/office/powerpoint/2010/main" val="1342673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 = 10%</a:t>
            </a:r>
          </a:p>
          <a:p>
            <a:r>
              <a:rPr lang="en-US" dirty="0"/>
              <a:t>A+G = 50%</a:t>
            </a:r>
          </a:p>
          <a:p>
            <a:pPr marL="171450" indent="-171450">
              <a:buFont typeface="Symbol" panose="05050102010706020507" pitchFamily="18" charset="2"/>
              <a:buChar char="Þ"/>
            </a:pPr>
            <a:r>
              <a:rPr lang="en-US" dirty="0"/>
              <a:t>A = 30% N = 30*2700 /100 =810</a:t>
            </a:r>
          </a:p>
          <a:p>
            <a:pPr marL="171450" indent="-171450">
              <a:buFont typeface="Symbol" panose="05050102010706020507" pitchFamily="18" charset="2"/>
              <a:buChar char="Þ"/>
            </a:pPr>
            <a:r>
              <a:rPr lang="en-US"/>
              <a:t>G = 20*270/100 = 540</a:t>
            </a:r>
            <a:endParaRPr lang="en-US" dirty="0"/>
          </a:p>
        </p:txBody>
      </p:sp>
      <p:sp>
        <p:nvSpPr>
          <p:cNvPr id="4" name="Slide Number Placeholder 3"/>
          <p:cNvSpPr>
            <a:spLocks noGrp="1"/>
          </p:cNvSpPr>
          <p:nvPr>
            <p:ph type="sldNum" sz="quarter" idx="10"/>
          </p:nvPr>
        </p:nvSpPr>
        <p:spPr/>
        <p:txBody>
          <a:bodyPr/>
          <a:lstStyle/>
          <a:p>
            <a:fld id="{48DF64F4-DF2B-4368-919E-C40CE685DD5C}" type="slidenum">
              <a:rPr lang="en-US" smtClean="0"/>
              <a:t>41</a:t>
            </a:fld>
            <a:endParaRPr lang="en-US"/>
          </a:p>
        </p:txBody>
      </p:sp>
    </p:spTree>
    <p:extLst>
      <p:ext uri="{BB962C8B-B14F-4D97-AF65-F5344CB8AC3E}">
        <p14:creationId xmlns:p14="http://schemas.microsoft.com/office/powerpoint/2010/main" val="2590082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84812F-ACD4-4BE3-8A45-64CF48071C2A}"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7F275-4056-44F5-BE94-7B2155747533}" type="slidenum">
              <a:rPr lang="en-US" smtClean="0"/>
              <a:t>‹#›</a:t>
            </a:fld>
            <a:endParaRPr lang="en-US"/>
          </a:p>
        </p:txBody>
      </p:sp>
    </p:spTree>
    <p:extLst>
      <p:ext uri="{BB962C8B-B14F-4D97-AF65-F5344CB8AC3E}">
        <p14:creationId xmlns:p14="http://schemas.microsoft.com/office/powerpoint/2010/main" val="924243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84812F-ACD4-4BE3-8A45-64CF48071C2A}"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7F275-4056-44F5-BE94-7B2155747533}" type="slidenum">
              <a:rPr lang="en-US" smtClean="0"/>
              <a:t>‹#›</a:t>
            </a:fld>
            <a:endParaRPr lang="en-US"/>
          </a:p>
        </p:txBody>
      </p:sp>
    </p:spTree>
    <p:extLst>
      <p:ext uri="{BB962C8B-B14F-4D97-AF65-F5344CB8AC3E}">
        <p14:creationId xmlns:p14="http://schemas.microsoft.com/office/powerpoint/2010/main" val="66794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84812F-ACD4-4BE3-8A45-64CF48071C2A}"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7F275-4056-44F5-BE94-7B2155747533}" type="slidenum">
              <a:rPr lang="en-US" smtClean="0"/>
              <a:t>‹#›</a:t>
            </a:fld>
            <a:endParaRPr lang="en-US"/>
          </a:p>
        </p:txBody>
      </p:sp>
    </p:spTree>
    <p:extLst>
      <p:ext uri="{BB962C8B-B14F-4D97-AF65-F5344CB8AC3E}">
        <p14:creationId xmlns:p14="http://schemas.microsoft.com/office/powerpoint/2010/main" val="1623629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D75A1B9-09DF-454E-AA99-89D886DE40DB}" type="slidenum">
              <a:rPr lang="en-US" altLang="en-US"/>
              <a:pPr>
                <a:defRPr/>
              </a:pPr>
              <a:t>‹#›</a:t>
            </a:fld>
            <a:endParaRPr lang="en-US" altLang="en-US"/>
          </a:p>
        </p:txBody>
      </p:sp>
    </p:spTree>
    <p:extLst>
      <p:ext uri="{BB962C8B-B14F-4D97-AF65-F5344CB8AC3E}">
        <p14:creationId xmlns:p14="http://schemas.microsoft.com/office/powerpoint/2010/main" val="191917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600203"/>
            <a:ext cx="5384800" cy="4525963"/>
          </a:xfrm>
        </p:spPr>
        <p:txBody>
          <a:bodyPr/>
          <a:lstStyle/>
          <a:p>
            <a:pPr lvl="0"/>
            <a:endParaRPr lang="en-US" noProof="0"/>
          </a:p>
        </p:txBody>
      </p:sp>
      <p:sp>
        <p:nvSpPr>
          <p:cNvPr id="5" name="Date Placeholder 4"/>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94758AF-7C13-4A3C-8E2D-097B053B7FAC}" type="slidenum">
              <a:rPr lang="en-US" altLang="en-US"/>
              <a:pPr>
                <a:defRPr/>
              </a:pPr>
              <a:t>‹#›</a:t>
            </a:fld>
            <a:endParaRPr lang="en-US" altLang="en-US"/>
          </a:p>
        </p:txBody>
      </p:sp>
    </p:spTree>
    <p:extLst>
      <p:ext uri="{BB962C8B-B14F-4D97-AF65-F5344CB8AC3E}">
        <p14:creationId xmlns:p14="http://schemas.microsoft.com/office/powerpoint/2010/main" val="1306090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84812F-ACD4-4BE3-8A45-64CF48071C2A}"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7F275-4056-44F5-BE94-7B2155747533}" type="slidenum">
              <a:rPr lang="en-US" smtClean="0"/>
              <a:t>‹#›</a:t>
            </a:fld>
            <a:endParaRPr lang="en-US"/>
          </a:p>
        </p:txBody>
      </p:sp>
    </p:spTree>
    <p:extLst>
      <p:ext uri="{BB962C8B-B14F-4D97-AF65-F5344CB8AC3E}">
        <p14:creationId xmlns:p14="http://schemas.microsoft.com/office/powerpoint/2010/main" val="1728448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84812F-ACD4-4BE3-8A45-64CF48071C2A}"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7F275-4056-44F5-BE94-7B2155747533}" type="slidenum">
              <a:rPr lang="en-US" smtClean="0"/>
              <a:t>‹#›</a:t>
            </a:fld>
            <a:endParaRPr lang="en-US"/>
          </a:p>
        </p:txBody>
      </p:sp>
    </p:spTree>
    <p:extLst>
      <p:ext uri="{BB962C8B-B14F-4D97-AF65-F5344CB8AC3E}">
        <p14:creationId xmlns:p14="http://schemas.microsoft.com/office/powerpoint/2010/main" val="25203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84812F-ACD4-4BE3-8A45-64CF48071C2A}"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07F275-4056-44F5-BE94-7B2155747533}" type="slidenum">
              <a:rPr lang="en-US" smtClean="0"/>
              <a:t>‹#›</a:t>
            </a:fld>
            <a:endParaRPr lang="en-US"/>
          </a:p>
        </p:txBody>
      </p:sp>
    </p:spTree>
    <p:extLst>
      <p:ext uri="{BB962C8B-B14F-4D97-AF65-F5344CB8AC3E}">
        <p14:creationId xmlns:p14="http://schemas.microsoft.com/office/powerpoint/2010/main" val="2883144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84812F-ACD4-4BE3-8A45-64CF48071C2A}"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07F275-4056-44F5-BE94-7B2155747533}" type="slidenum">
              <a:rPr lang="en-US" smtClean="0"/>
              <a:t>‹#›</a:t>
            </a:fld>
            <a:endParaRPr lang="en-US"/>
          </a:p>
        </p:txBody>
      </p:sp>
    </p:spTree>
    <p:extLst>
      <p:ext uri="{BB962C8B-B14F-4D97-AF65-F5344CB8AC3E}">
        <p14:creationId xmlns:p14="http://schemas.microsoft.com/office/powerpoint/2010/main" val="78409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84812F-ACD4-4BE3-8A45-64CF48071C2A}"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07F275-4056-44F5-BE94-7B2155747533}" type="slidenum">
              <a:rPr lang="en-US" smtClean="0"/>
              <a:t>‹#›</a:t>
            </a:fld>
            <a:endParaRPr lang="en-US"/>
          </a:p>
        </p:txBody>
      </p:sp>
    </p:spTree>
    <p:extLst>
      <p:ext uri="{BB962C8B-B14F-4D97-AF65-F5344CB8AC3E}">
        <p14:creationId xmlns:p14="http://schemas.microsoft.com/office/powerpoint/2010/main" val="376706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84812F-ACD4-4BE3-8A45-64CF48071C2A}"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07F275-4056-44F5-BE94-7B2155747533}" type="slidenum">
              <a:rPr lang="en-US" smtClean="0"/>
              <a:t>‹#›</a:t>
            </a:fld>
            <a:endParaRPr lang="en-US"/>
          </a:p>
        </p:txBody>
      </p:sp>
    </p:spTree>
    <p:extLst>
      <p:ext uri="{BB962C8B-B14F-4D97-AF65-F5344CB8AC3E}">
        <p14:creationId xmlns:p14="http://schemas.microsoft.com/office/powerpoint/2010/main" val="800374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84812F-ACD4-4BE3-8A45-64CF48071C2A}"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07F275-4056-44F5-BE94-7B2155747533}" type="slidenum">
              <a:rPr lang="en-US" smtClean="0"/>
              <a:t>‹#›</a:t>
            </a:fld>
            <a:endParaRPr lang="en-US"/>
          </a:p>
        </p:txBody>
      </p:sp>
    </p:spTree>
    <p:extLst>
      <p:ext uri="{BB962C8B-B14F-4D97-AF65-F5344CB8AC3E}">
        <p14:creationId xmlns:p14="http://schemas.microsoft.com/office/powerpoint/2010/main" val="3614827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84812F-ACD4-4BE3-8A45-64CF48071C2A}"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07F275-4056-44F5-BE94-7B2155747533}" type="slidenum">
              <a:rPr lang="en-US" smtClean="0"/>
              <a:t>‹#›</a:t>
            </a:fld>
            <a:endParaRPr lang="en-US"/>
          </a:p>
        </p:txBody>
      </p:sp>
    </p:spTree>
    <p:extLst>
      <p:ext uri="{BB962C8B-B14F-4D97-AF65-F5344CB8AC3E}">
        <p14:creationId xmlns:p14="http://schemas.microsoft.com/office/powerpoint/2010/main" val="5684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4812F-ACD4-4BE3-8A45-64CF48071C2A}" type="datetimeFigureOut">
              <a:rPr lang="en-US" smtClean="0"/>
              <a:t>10/21/2024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7F275-4056-44F5-BE94-7B2155747533}" type="slidenum">
              <a:rPr lang="en-US" smtClean="0"/>
              <a:t>‹#›</a:t>
            </a:fld>
            <a:endParaRPr lang="en-US"/>
          </a:p>
        </p:txBody>
      </p:sp>
    </p:spTree>
    <p:extLst>
      <p:ext uri="{BB962C8B-B14F-4D97-AF65-F5344CB8AC3E}">
        <p14:creationId xmlns:p14="http://schemas.microsoft.com/office/powerpoint/2010/main" val="2092661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1.bin"/><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video" Target="file:///D:\GI&#193;O%20&#193;N%20-KHTN7-2023-2024-CTST%20d&#249;ng\KHTN%206;7;8;%209-B&#192;I%20GI&#7842;NG.2024\SO&#7840;N%20KHTN%206-%20SINH-%20CTST\&#272;&#7891;ng%20h&#7891;%20&#273;&#7871;m%20ng&#432;&#7907;c%203%20ph&#250;t%20-%203%20minutes%20timer.mp4"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37-FormatFactory Mux VTC14 - đoạn+VTC14 - Đoạn+VTC14 - Đoạn+VTC14 - Đoạn">
            <a:hlinkClick r:id="" action="ppaction://media"/>
            <a:extLst>
              <a:ext uri="{FF2B5EF4-FFF2-40B4-BE49-F238E27FC236}">
                <a16:creationId xmlns:a16="http://schemas.microsoft.com/office/drawing/2014/main" id="{E756011A-3170-5FF5-5BDA-6D7C56B24F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0"/>
            <a:ext cx="12099925" cy="6806208"/>
          </a:xfrm>
          <a:prstGeom prst="rect">
            <a:avLst/>
          </a:prstGeom>
        </p:spPr>
        <p:style>
          <a:lnRef idx="2">
            <a:schemeClr val="dk1"/>
          </a:lnRef>
          <a:fillRef idx="1">
            <a:schemeClr val="lt1"/>
          </a:fillRef>
          <a:effectRef idx="0">
            <a:schemeClr val="dk1"/>
          </a:effectRef>
          <a:fontRef idx="minor">
            <a:schemeClr val="dk1"/>
          </a:fontRef>
        </p:style>
      </p:pic>
      <p:sp>
        <p:nvSpPr>
          <p:cNvPr id="22531" name="TextBox 2"/>
          <p:cNvSpPr txBox="1">
            <a:spLocks noChangeArrowheads="1"/>
          </p:cNvSpPr>
          <p:nvPr/>
        </p:nvSpPr>
        <p:spPr bwMode="auto">
          <a:xfrm>
            <a:off x="2396233" y="0"/>
            <a:ext cx="6346714" cy="584775"/>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0"/>
              </a:spcBef>
              <a:buFontTx/>
              <a:buNone/>
            </a:pPr>
            <a:r>
              <a:rPr lang="en-GB" altLang="en-US" b="1" dirty="0">
                <a:solidFill>
                  <a:srgbClr val="FF0000"/>
                </a:solidFill>
                <a:latin typeface="Times New Roman" panose="02020603050405020304" pitchFamily="18" charset="0"/>
              </a:rPr>
              <a:t>TRAO NHẦM CON Ở HÀ NỘI</a:t>
            </a:r>
          </a:p>
        </p:txBody>
      </p:sp>
    </p:spTree>
    <p:extLst>
      <p:ext uri="{BB962C8B-B14F-4D97-AF65-F5344CB8AC3E}">
        <p14:creationId xmlns:p14="http://schemas.microsoft.com/office/powerpoint/2010/main" val="419294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8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AutoShape 2"/>
          <p:cNvSpPr>
            <a:spLocks noChangeArrowheads="1"/>
          </p:cNvSpPr>
          <p:nvPr/>
        </p:nvSpPr>
        <p:spPr bwMode="auto">
          <a:xfrm>
            <a:off x="8918576" y="3538539"/>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800" b="1">
                <a:solidFill>
                  <a:srgbClr val="FF0066"/>
                </a:solidFill>
                <a:latin typeface="Times New Roman" panose="02020603050405020304" pitchFamily="18" charset="0"/>
                <a:cs typeface="Times New Roman" panose="02020603050405020304" pitchFamily="18" charset="0"/>
              </a:rPr>
              <a:t>G</a:t>
            </a:r>
          </a:p>
        </p:txBody>
      </p:sp>
      <p:grpSp>
        <p:nvGrpSpPr>
          <p:cNvPr id="2" name="Group 3"/>
          <p:cNvGrpSpPr>
            <a:grpSpLocks/>
          </p:cNvGrpSpPr>
          <p:nvPr/>
        </p:nvGrpSpPr>
        <p:grpSpPr bwMode="auto">
          <a:xfrm>
            <a:off x="6364288" y="1792288"/>
            <a:ext cx="1439862" cy="2122488"/>
            <a:chOff x="3037" y="1592"/>
            <a:chExt cx="907" cy="1337"/>
          </a:xfrm>
        </p:grpSpPr>
        <p:grpSp>
          <p:nvGrpSpPr>
            <p:cNvPr id="38034" name="Group 4"/>
            <p:cNvGrpSpPr>
              <a:grpSpLocks/>
            </p:cNvGrpSpPr>
            <p:nvPr/>
          </p:nvGrpSpPr>
          <p:grpSpPr bwMode="auto">
            <a:xfrm>
              <a:off x="3037" y="1592"/>
              <a:ext cx="907" cy="291"/>
              <a:chOff x="2396" y="1715"/>
              <a:chExt cx="823" cy="301"/>
            </a:xfrm>
          </p:grpSpPr>
          <p:grpSp>
            <p:nvGrpSpPr>
              <p:cNvPr id="38038" name="Group 5"/>
              <p:cNvGrpSpPr>
                <a:grpSpLocks/>
              </p:cNvGrpSpPr>
              <p:nvPr/>
            </p:nvGrpSpPr>
            <p:grpSpPr bwMode="auto">
              <a:xfrm>
                <a:off x="2396" y="1733"/>
                <a:ext cx="823" cy="258"/>
                <a:chOff x="3482" y="2208"/>
                <a:chExt cx="365" cy="122"/>
              </a:xfrm>
            </p:grpSpPr>
            <p:grpSp>
              <p:nvGrpSpPr>
                <p:cNvPr id="38040" name="Group 6"/>
                <p:cNvGrpSpPr>
                  <a:grpSpLocks/>
                </p:cNvGrpSpPr>
                <p:nvPr/>
              </p:nvGrpSpPr>
              <p:grpSpPr bwMode="auto">
                <a:xfrm>
                  <a:off x="3484" y="2208"/>
                  <a:ext cx="363" cy="122"/>
                  <a:chOff x="3496" y="2256"/>
                  <a:chExt cx="363" cy="122"/>
                </a:xfrm>
              </p:grpSpPr>
              <p:grpSp>
                <p:nvGrpSpPr>
                  <p:cNvPr id="38042" name="Group 7"/>
                  <p:cNvGrpSpPr>
                    <a:grpSpLocks/>
                  </p:cNvGrpSpPr>
                  <p:nvPr/>
                </p:nvGrpSpPr>
                <p:grpSpPr bwMode="auto">
                  <a:xfrm>
                    <a:off x="3521" y="2256"/>
                    <a:ext cx="327" cy="122"/>
                    <a:chOff x="3521" y="2220"/>
                    <a:chExt cx="327" cy="122"/>
                  </a:xfrm>
                </p:grpSpPr>
                <p:sp>
                  <p:nvSpPr>
                    <p:cNvPr id="38044" name="Rectangle 8"/>
                    <p:cNvSpPr>
                      <a:spLocks noChangeArrowheads="1"/>
                    </p:cNvSpPr>
                    <p:nvPr/>
                  </p:nvSpPr>
                  <p:spPr bwMode="auto">
                    <a:xfrm>
                      <a:off x="3521" y="2221"/>
                      <a:ext cx="242" cy="121"/>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8045" name="AutoShape 9"/>
                    <p:cNvSpPr>
                      <a:spLocks noChangeArrowheads="1"/>
                    </p:cNvSpPr>
                    <p:nvPr/>
                  </p:nvSpPr>
                  <p:spPr bwMode="auto">
                    <a:xfrm>
                      <a:off x="3606" y="2220"/>
                      <a:ext cx="242" cy="121"/>
                    </a:xfrm>
                    <a:prstGeom prst="flowChartOnlineStorage">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0"/>
                        </a:spcBef>
                        <a:buFontTx/>
                        <a:buNone/>
                      </a:pPr>
                      <a:endParaRPr lang="vi-VN" altLang="en-US" sz="2400" b="1">
                        <a:solidFill>
                          <a:srgbClr val="FF0066"/>
                        </a:solidFill>
                        <a:latin typeface="Times New Roman" panose="02020603050405020304" pitchFamily="18" charset="0"/>
                        <a:cs typeface="Times New Roman" panose="02020603050405020304" pitchFamily="18" charset="0"/>
                      </a:endParaRPr>
                    </a:p>
                  </p:txBody>
                </p:sp>
              </p:grpSp>
              <p:sp>
                <p:nvSpPr>
                  <p:cNvPr id="38043" name="Line 10"/>
                  <p:cNvSpPr>
                    <a:spLocks noChangeShapeType="1"/>
                  </p:cNvSpPr>
                  <p:nvPr/>
                </p:nvSpPr>
                <p:spPr bwMode="auto">
                  <a:xfrm>
                    <a:off x="3496" y="2257"/>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38041" name="Line 11"/>
                <p:cNvSpPr>
                  <a:spLocks noChangeShapeType="1"/>
                </p:cNvSpPr>
                <p:nvPr/>
              </p:nvSpPr>
              <p:spPr bwMode="auto">
                <a:xfrm>
                  <a:off x="3482" y="2330"/>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38039" name="Text Box 12"/>
              <p:cNvSpPr txBox="1">
                <a:spLocks noChangeArrowheads="1"/>
              </p:cNvSpPr>
              <p:nvPr/>
            </p:nvSpPr>
            <p:spPr bwMode="auto">
              <a:xfrm>
                <a:off x="2482" y="1715"/>
                <a:ext cx="233"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400" b="1">
                    <a:solidFill>
                      <a:srgbClr val="FF0066"/>
                    </a:solidFill>
                    <a:latin typeface="Times New Roman" panose="02020603050405020304" pitchFamily="18" charset="0"/>
                    <a:cs typeface="Times New Roman" panose="02020603050405020304" pitchFamily="18" charset="0"/>
                  </a:rPr>
                  <a:t>A</a:t>
                </a:r>
              </a:p>
            </p:txBody>
          </p:sp>
        </p:grpSp>
        <p:grpSp>
          <p:nvGrpSpPr>
            <p:cNvPr id="38035" name="Group 13"/>
            <p:cNvGrpSpPr>
              <a:grpSpLocks/>
            </p:cNvGrpSpPr>
            <p:nvPr/>
          </p:nvGrpSpPr>
          <p:grpSpPr bwMode="auto">
            <a:xfrm>
              <a:off x="3146" y="2638"/>
              <a:ext cx="628" cy="291"/>
              <a:chOff x="2420" y="2439"/>
              <a:chExt cx="557" cy="256"/>
            </a:xfrm>
          </p:grpSpPr>
          <p:sp>
            <p:nvSpPr>
              <p:cNvPr id="38036" name="Freeform 14"/>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imes New Roman" panose="02020603050405020304" pitchFamily="18" charset="0"/>
                  <a:cs typeface="Times New Roman" panose="02020603050405020304" pitchFamily="18" charset="0"/>
                </a:endParaRPr>
              </a:p>
            </p:txBody>
          </p:sp>
          <p:sp>
            <p:nvSpPr>
              <p:cNvPr id="38037" name="Text Box 15"/>
              <p:cNvSpPr txBox="1">
                <a:spLocks noChangeArrowheads="1"/>
              </p:cNvSpPr>
              <p:nvPr/>
            </p:nvSpPr>
            <p:spPr bwMode="auto">
              <a:xfrm flipH="1">
                <a:off x="2445" y="2439"/>
                <a:ext cx="249"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dirty="0">
                    <a:solidFill>
                      <a:srgbClr val="FF0066"/>
                    </a:solidFill>
                    <a:latin typeface="Times New Roman" panose="02020603050405020304" pitchFamily="18" charset="0"/>
                    <a:cs typeface="Times New Roman" panose="02020603050405020304" pitchFamily="18" charset="0"/>
                  </a:rPr>
                  <a:t>C</a:t>
                </a:r>
              </a:p>
            </p:txBody>
          </p:sp>
        </p:grpSp>
      </p:grpSp>
      <p:sp>
        <p:nvSpPr>
          <p:cNvPr id="37892" name="Text Box 16"/>
          <p:cNvSpPr txBox="1">
            <a:spLocks noChangeArrowheads="1"/>
          </p:cNvSpPr>
          <p:nvPr/>
        </p:nvSpPr>
        <p:spPr bwMode="auto">
          <a:xfrm>
            <a:off x="1524000" y="38100"/>
            <a:ext cx="9144000" cy="5232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800" b="1" dirty="0" err="1">
                <a:solidFill>
                  <a:srgbClr val="960000"/>
                </a:solidFill>
                <a:highlight>
                  <a:srgbClr val="FFFF00"/>
                </a:highlight>
                <a:latin typeface="Times New Roman" panose="02020603050405020304" pitchFamily="18" charset="0"/>
                <a:cs typeface="Times New Roman" panose="02020603050405020304" pitchFamily="18" charset="0"/>
              </a:rPr>
              <a:t>Tính</a:t>
            </a:r>
            <a:r>
              <a:rPr lang="en-US" altLang="en-US" sz="2800" b="1" dirty="0">
                <a:solidFill>
                  <a:srgbClr val="960000"/>
                </a:solidFill>
                <a:highlight>
                  <a:srgbClr val="FFFF00"/>
                </a:highlight>
                <a:latin typeface="Times New Roman" panose="02020603050405020304" pitchFamily="18" charset="0"/>
                <a:cs typeface="Times New Roman" panose="02020603050405020304" pitchFamily="18" charset="0"/>
              </a:rPr>
              <a:t> ĐA DẠNG </a:t>
            </a:r>
            <a:r>
              <a:rPr lang="en-US" altLang="en-US" sz="2800" b="1" dirty="0" err="1">
                <a:solidFill>
                  <a:srgbClr val="960000"/>
                </a:solidFill>
                <a:highlight>
                  <a:srgbClr val="FFFF00"/>
                </a:highlight>
                <a:latin typeface="Times New Roman" panose="02020603050405020304" pitchFamily="18" charset="0"/>
                <a:cs typeface="Times New Roman" panose="02020603050405020304" pitchFamily="18" charset="0"/>
              </a:rPr>
              <a:t>và</a:t>
            </a:r>
            <a:r>
              <a:rPr lang="en-US" altLang="en-US" sz="2800" b="1" dirty="0">
                <a:solidFill>
                  <a:srgbClr val="960000"/>
                </a:solidFill>
                <a:highlight>
                  <a:srgbClr val="FFFF00"/>
                </a:highlight>
                <a:latin typeface="Times New Roman" panose="02020603050405020304" pitchFamily="18" charset="0"/>
                <a:cs typeface="Times New Roman" panose="02020603050405020304" pitchFamily="18" charset="0"/>
              </a:rPr>
              <a:t> ĐẶC THÙ </a:t>
            </a:r>
            <a:r>
              <a:rPr lang="en-US" altLang="en-US" sz="2800" b="1" dirty="0" err="1">
                <a:solidFill>
                  <a:srgbClr val="960000"/>
                </a:solidFill>
                <a:highlight>
                  <a:srgbClr val="FFFF00"/>
                </a:highlight>
                <a:latin typeface="Times New Roman" panose="02020603050405020304" pitchFamily="18" charset="0"/>
                <a:cs typeface="Times New Roman" panose="02020603050405020304" pitchFamily="18" charset="0"/>
              </a:rPr>
              <a:t>của</a:t>
            </a:r>
            <a:r>
              <a:rPr lang="en-US" altLang="en-US" sz="2800" b="1" dirty="0">
                <a:solidFill>
                  <a:srgbClr val="960000"/>
                </a:solidFill>
                <a:highlight>
                  <a:srgbClr val="FFFF00"/>
                </a:highlight>
                <a:latin typeface="Times New Roman" panose="02020603050405020304" pitchFamily="18" charset="0"/>
                <a:cs typeface="Times New Roman" panose="02020603050405020304" pitchFamily="18" charset="0"/>
              </a:rPr>
              <a:t> ADN </a:t>
            </a:r>
            <a:r>
              <a:rPr lang="en-US" altLang="en-US" sz="2800" b="1" dirty="0" err="1">
                <a:solidFill>
                  <a:srgbClr val="960000"/>
                </a:solidFill>
                <a:highlight>
                  <a:srgbClr val="FFFF00"/>
                </a:highlight>
                <a:latin typeface="Times New Roman" panose="02020603050405020304" pitchFamily="18" charset="0"/>
                <a:cs typeface="Times New Roman" panose="02020603050405020304" pitchFamily="18" charset="0"/>
              </a:rPr>
              <a:t>thể</a:t>
            </a:r>
            <a:r>
              <a:rPr lang="en-US" altLang="en-US" sz="2800" b="1" dirty="0">
                <a:solidFill>
                  <a:srgbClr val="960000"/>
                </a:solidFill>
                <a:highlight>
                  <a:srgbClr val="FFFF00"/>
                </a:highlight>
                <a:latin typeface="Times New Roman" panose="02020603050405020304" pitchFamily="18" charset="0"/>
                <a:cs typeface="Times New Roman" panose="02020603050405020304" pitchFamily="18" charset="0"/>
              </a:rPr>
              <a:t> </a:t>
            </a:r>
            <a:r>
              <a:rPr lang="en-US" altLang="en-US" sz="2800" b="1" dirty="0" err="1">
                <a:solidFill>
                  <a:srgbClr val="960000"/>
                </a:solidFill>
                <a:highlight>
                  <a:srgbClr val="FFFF00"/>
                </a:highlight>
                <a:latin typeface="Times New Roman" panose="02020603050405020304" pitchFamily="18" charset="0"/>
                <a:cs typeface="Times New Roman" panose="02020603050405020304" pitchFamily="18" charset="0"/>
              </a:rPr>
              <a:t>hiện</a:t>
            </a:r>
            <a:r>
              <a:rPr lang="en-US" altLang="en-US" sz="2800" b="1" dirty="0">
                <a:solidFill>
                  <a:srgbClr val="960000"/>
                </a:solidFill>
                <a:highlight>
                  <a:srgbClr val="FFFF00"/>
                </a:highlight>
                <a:latin typeface="Times New Roman" panose="02020603050405020304" pitchFamily="18" charset="0"/>
                <a:cs typeface="Times New Roman" panose="02020603050405020304" pitchFamily="18" charset="0"/>
              </a:rPr>
              <a:t> ở:</a:t>
            </a:r>
          </a:p>
        </p:txBody>
      </p:sp>
      <p:sp>
        <p:nvSpPr>
          <p:cNvPr id="37900" name="AutoShape 46"/>
          <p:cNvSpPr>
            <a:spLocks noChangeArrowheads="1"/>
          </p:cNvSpPr>
          <p:nvPr/>
        </p:nvSpPr>
        <p:spPr bwMode="auto">
          <a:xfrm>
            <a:off x="4416426" y="1460501"/>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G</a:t>
            </a:r>
          </a:p>
        </p:txBody>
      </p:sp>
      <p:grpSp>
        <p:nvGrpSpPr>
          <p:cNvPr id="37901" name="Group 47"/>
          <p:cNvGrpSpPr>
            <a:grpSpLocks/>
          </p:cNvGrpSpPr>
          <p:nvPr/>
        </p:nvGrpSpPr>
        <p:grpSpPr bwMode="auto">
          <a:xfrm>
            <a:off x="4173538" y="2657475"/>
            <a:ext cx="1166812" cy="457200"/>
            <a:chOff x="2339" y="2015"/>
            <a:chExt cx="735" cy="288"/>
          </a:xfrm>
        </p:grpSpPr>
        <p:grpSp>
          <p:nvGrpSpPr>
            <p:cNvPr id="38008" name="Group 48"/>
            <p:cNvGrpSpPr>
              <a:grpSpLocks/>
            </p:cNvGrpSpPr>
            <p:nvPr/>
          </p:nvGrpSpPr>
          <p:grpSpPr bwMode="auto">
            <a:xfrm flipH="1">
              <a:off x="2445" y="2044"/>
              <a:ext cx="629" cy="236"/>
              <a:chOff x="3824" y="2208"/>
              <a:chExt cx="277" cy="121"/>
            </a:xfrm>
          </p:grpSpPr>
          <p:sp>
            <p:nvSpPr>
              <p:cNvPr id="38010" name="AutoShape 49"/>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8011" name="AutoShape 50"/>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endParaRPr lang="vi-VN" altLang="en-US" sz="1800">
                  <a:latin typeface="Times New Roman" panose="02020603050405020304" pitchFamily="18" charset="0"/>
                  <a:cs typeface="Times New Roman" panose="02020603050405020304" pitchFamily="18" charset="0"/>
                </a:endParaRPr>
              </a:p>
            </p:txBody>
          </p:sp>
        </p:grpSp>
        <p:sp>
          <p:nvSpPr>
            <p:cNvPr id="38009" name="Text Box 51"/>
            <p:cNvSpPr txBox="1">
              <a:spLocks noChangeArrowheads="1"/>
            </p:cNvSpPr>
            <p:nvPr/>
          </p:nvSpPr>
          <p:spPr bwMode="auto">
            <a:xfrm flipH="1">
              <a:off x="2339" y="2015"/>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T</a:t>
              </a:r>
            </a:p>
          </p:txBody>
        </p:sp>
      </p:grpSp>
      <p:grpSp>
        <p:nvGrpSpPr>
          <p:cNvPr id="37902" name="Group 52"/>
          <p:cNvGrpSpPr>
            <a:grpSpLocks/>
          </p:cNvGrpSpPr>
          <p:nvPr/>
        </p:nvGrpSpPr>
        <p:grpSpPr bwMode="auto">
          <a:xfrm>
            <a:off x="4409612" y="2249256"/>
            <a:ext cx="996950" cy="523285"/>
            <a:chOff x="2420" y="2406"/>
            <a:chExt cx="557" cy="291"/>
          </a:xfrm>
        </p:grpSpPr>
        <p:sp>
          <p:nvSpPr>
            <p:cNvPr id="38006" name="Freeform 53"/>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imes New Roman" panose="02020603050405020304" pitchFamily="18" charset="0"/>
                <a:cs typeface="Times New Roman" panose="02020603050405020304" pitchFamily="18" charset="0"/>
              </a:endParaRPr>
            </a:p>
          </p:txBody>
        </p:sp>
        <p:sp>
          <p:nvSpPr>
            <p:cNvPr id="38007" name="Text Box 54"/>
            <p:cNvSpPr txBox="1">
              <a:spLocks noChangeArrowheads="1"/>
            </p:cNvSpPr>
            <p:nvPr/>
          </p:nvSpPr>
          <p:spPr bwMode="auto">
            <a:xfrm flipH="1">
              <a:off x="2438" y="2406"/>
              <a:ext cx="2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800" dirty="0">
                  <a:solidFill>
                    <a:srgbClr val="000000"/>
                  </a:solidFill>
                  <a:latin typeface="Times New Roman" panose="02020603050405020304" pitchFamily="18" charset="0"/>
                  <a:cs typeface="Times New Roman" panose="02020603050405020304" pitchFamily="18" charset="0"/>
                </a:rPr>
                <a:t>C</a:t>
              </a:r>
            </a:p>
          </p:txBody>
        </p:sp>
      </p:grpSp>
      <p:grpSp>
        <p:nvGrpSpPr>
          <p:cNvPr id="37903" name="Group 55"/>
          <p:cNvGrpSpPr>
            <a:grpSpLocks/>
          </p:cNvGrpSpPr>
          <p:nvPr/>
        </p:nvGrpSpPr>
        <p:grpSpPr bwMode="auto">
          <a:xfrm>
            <a:off x="4251326" y="3068640"/>
            <a:ext cx="1439863" cy="461803"/>
            <a:chOff x="2396" y="1715"/>
            <a:chExt cx="823" cy="301"/>
          </a:xfrm>
        </p:grpSpPr>
        <p:grpSp>
          <p:nvGrpSpPr>
            <p:cNvPr id="37998" name="Group 56"/>
            <p:cNvGrpSpPr>
              <a:grpSpLocks/>
            </p:cNvGrpSpPr>
            <p:nvPr/>
          </p:nvGrpSpPr>
          <p:grpSpPr bwMode="auto">
            <a:xfrm>
              <a:off x="2396" y="1733"/>
              <a:ext cx="823" cy="258"/>
              <a:chOff x="3482" y="2208"/>
              <a:chExt cx="365" cy="122"/>
            </a:xfrm>
          </p:grpSpPr>
          <p:grpSp>
            <p:nvGrpSpPr>
              <p:cNvPr id="38000" name="Group 57"/>
              <p:cNvGrpSpPr>
                <a:grpSpLocks/>
              </p:cNvGrpSpPr>
              <p:nvPr/>
            </p:nvGrpSpPr>
            <p:grpSpPr bwMode="auto">
              <a:xfrm>
                <a:off x="3484" y="2208"/>
                <a:ext cx="363" cy="122"/>
                <a:chOff x="3496" y="2256"/>
                <a:chExt cx="363" cy="122"/>
              </a:xfrm>
            </p:grpSpPr>
            <p:grpSp>
              <p:nvGrpSpPr>
                <p:cNvPr id="38002" name="Group 58"/>
                <p:cNvGrpSpPr>
                  <a:grpSpLocks/>
                </p:cNvGrpSpPr>
                <p:nvPr/>
              </p:nvGrpSpPr>
              <p:grpSpPr bwMode="auto">
                <a:xfrm>
                  <a:off x="3521" y="2256"/>
                  <a:ext cx="327" cy="122"/>
                  <a:chOff x="3521" y="2220"/>
                  <a:chExt cx="327" cy="122"/>
                </a:xfrm>
              </p:grpSpPr>
              <p:sp>
                <p:nvSpPr>
                  <p:cNvPr id="38004" name="Rectangle 59"/>
                  <p:cNvSpPr>
                    <a:spLocks noChangeArrowheads="1"/>
                  </p:cNvSpPr>
                  <p:nvPr/>
                </p:nvSpPr>
                <p:spPr bwMode="auto">
                  <a:xfrm>
                    <a:off x="3521" y="2221"/>
                    <a:ext cx="242" cy="121"/>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8005" name="AutoShape 60"/>
                  <p:cNvSpPr>
                    <a:spLocks noChangeArrowheads="1"/>
                  </p:cNvSpPr>
                  <p:nvPr/>
                </p:nvSpPr>
                <p:spPr bwMode="auto">
                  <a:xfrm>
                    <a:off x="3606" y="2220"/>
                    <a:ext cx="242" cy="121"/>
                  </a:xfrm>
                  <a:prstGeom prst="flowChartOnlineStorage">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grpSp>
            <p:sp>
              <p:nvSpPr>
                <p:cNvPr id="38003" name="Line 61"/>
                <p:cNvSpPr>
                  <a:spLocks noChangeShapeType="1"/>
                </p:cNvSpPr>
                <p:nvPr/>
              </p:nvSpPr>
              <p:spPr bwMode="auto">
                <a:xfrm>
                  <a:off x="3496" y="2257"/>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38001" name="Line 62"/>
              <p:cNvSpPr>
                <a:spLocks noChangeShapeType="1"/>
              </p:cNvSpPr>
              <p:nvPr/>
            </p:nvSpPr>
            <p:spPr bwMode="auto">
              <a:xfrm>
                <a:off x="3482" y="2330"/>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37999" name="Text Box 63"/>
            <p:cNvSpPr txBox="1">
              <a:spLocks noChangeArrowheads="1"/>
            </p:cNvSpPr>
            <p:nvPr/>
          </p:nvSpPr>
          <p:spPr bwMode="auto">
            <a:xfrm>
              <a:off x="2482" y="1715"/>
              <a:ext cx="233"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A</a:t>
              </a:r>
            </a:p>
          </p:txBody>
        </p:sp>
      </p:grpSp>
      <p:grpSp>
        <p:nvGrpSpPr>
          <p:cNvPr id="37904" name="Group 64"/>
          <p:cNvGrpSpPr>
            <a:grpSpLocks/>
          </p:cNvGrpSpPr>
          <p:nvPr/>
        </p:nvGrpSpPr>
        <p:grpSpPr bwMode="auto">
          <a:xfrm>
            <a:off x="4192588" y="1006475"/>
            <a:ext cx="1166812" cy="457200"/>
            <a:chOff x="2339" y="2015"/>
            <a:chExt cx="735" cy="288"/>
          </a:xfrm>
        </p:grpSpPr>
        <p:grpSp>
          <p:nvGrpSpPr>
            <p:cNvPr id="37994" name="Group 65"/>
            <p:cNvGrpSpPr>
              <a:grpSpLocks/>
            </p:cNvGrpSpPr>
            <p:nvPr/>
          </p:nvGrpSpPr>
          <p:grpSpPr bwMode="auto">
            <a:xfrm flipH="1">
              <a:off x="2445" y="2044"/>
              <a:ext cx="629" cy="236"/>
              <a:chOff x="3824" y="2208"/>
              <a:chExt cx="277" cy="121"/>
            </a:xfrm>
          </p:grpSpPr>
          <p:sp>
            <p:nvSpPr>
              <p:cNvPr id="37996" name="AutoShape 66"/>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7997" name="AutoShape 67"/>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endParaRPr lang="vi-VN" altLang="en-US" sz="1800">
                  <a:latin typeface="Times New Roman" panose="02020603050405020304" pitchFamily="18" charset="0"/>
                  <a:cs typeface="Times New Roman" panose="02020603050405020304" pitchFamily="18" charset="0"/>
                </a:endParaRPr>
              </a:p>
            </p:txBody>
          </p:sp>
        </p:grpSp>
        <p:sp>
          <p:nvSpPr>
            <p:cNvPr id="37995" name="Text Box 68"/>
            <p:cNvSpPr txBox="1">
              <a:spLocks noChangeArrowheads="1"/>
            </p:cNvSpPr>
            <p:nvPr/>
          </p:nvSpPr>
          <p:spPr bwMode="auto">
            <a:xfrm flipH="1">
              <a:off x="2339" y="2015"/>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T</a:t>
              </a:r>
            </a:p>
          </p:txBody>
        </p:sp>
      </p:grpSp>
      <p:sp>
        <p:nvSpPr>
          <p:cNvPr id="37905" name="AutoShape 69"/>
          <p:cNvSpPr>
            <a:spLocks noChangeArrowheads="1"/>
          </p:cNvSpPr>
          <p:nvPr/>
        </p:nvSpPr>
        <p:spPr bwMode="auto">
          <a:xfrm>
            <a:off x="4346576" y="3522664"/>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G</a:t>
            </a:r>
          </a:p>
        </p:txBody>
      </p:sp>
      <p:grpSp>
        <p:nvGrpSpPr>
          <p:cNvPr id="37906" name="Group 70"/>
          <p:cNvGrpSpPr>
            <a:grpSpLocks/>
          </p:cNvGrpSpPr>
          <p:nvPr/>
        </p:nvGrpSpPr>
        <p:grpSpPr bwMode="auto">
          <a:xfrm>
            <a:off x="4173538" y="1831975"/>
            <a:ext cx="1166812" cy="457200"/>
            <a:chOff x="2339" y="2015"/>
            <a:chExt cx="735" cy="288"/>
          </a:xfrm>
        </p:grpSpPr>
        <p:grpSp>
          <p:nvGrpSpPr>
            <p:cNvPr id="37990" name="Group 71"/>
            <p:cNvGrpSpPr>
              <a:grpSpLocks/>
            </p:cNvGrpSpPr>
            <p:nvPr/>
          </p:nvGrpSpPr>
          <p:grpSpPr bwMode="auto">
            <a:xfrm flipH="1">
              <a:off x="2445" y="2044"/>
              <a:ext cx="629" cy="236"/>
              <a:chOff x="3824" y="2208"/>
              <a:chExt cx="277" cy="121"/>
            </a:xfrm>
          </p:grpSpPr>
          <p:sp>
            <p:nvSpPr>
              <p:cNvPr id="37992" name="AutoShape 72"/>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7993" name="AutoShape 73"/>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endParaRPr lang="vi-VN" altLang="en-US" sz="1800">
                  <a:latin typeface="Times New Roman" panose="02020603050405020304" pitchFamily="18" charset="0"/>
                  <a:cs typeface="Times New Roman" panose="02020603050405020304" pitchFamily="18" charset="0"/>
                </a:endParaRPr>
              </a:p>
            </p:txBody>
          </p:sp>
        </p:grpSp>
        <p:sp>
          <p:nvSpPr>
            <p:cNvPr id="37991" name="Text Box 74"/>
            <p:cNvSpPr txBox="1">
              <a:spLocks noChangeArrowheads="1"/>
            </p:cNvSpPr>
            <p:nvPr/>
          </p:nvSpPr>
          <p:spPr bwMode="auto">
            <a:xfrm flipH="1">
              <a:off x="2339" y="2015"/>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T</a:t>
              </a:r>
            </a:p>
          </p:txBody>
        </p:sp>
      </p:grpSp>
      <p:sp>
        <p:nvSpPr>
          <p:cNvPr id="37907" name="AutoShape 75"/>
          <p:cNvSpPr>
            <a:spLocks noChangeArrowheads="1"/>
          </p:cNvSpPr>
          <p:nvPr/>
        </p:nvSpPr>
        <p:spPr bwMode="auto">
          <a:xfrm>
            <a:off x="7632701" y="9266238"/>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G</a:t>
            </a:r>
          </a:p>
        </p:txBody>
      </p:sp>
      <p:sp>
        <p:nvSpPr>
          <p:cNvPr id="37908" name="AutoShape 76"/>
          <p:cNvSpPr>
            <a:spLocks noChangeArrowheads="1"/>
          </p:cNvSpPr>
          <p:nvPr/>
        </p:nvSpPr>
        <p:spPr bwMode="auto">
          <a:xfrm>
            <a:off x="5173663" y="9112250"/>
            <a:ext cx="1344612"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G</a:t>
            </a:r>
          </a:p>
        </p:txBody>
      </p:sp>
      <p:grpSp>
        <p:nvGrpSpPr>
          <p:cNvPr id="37909" name="Group 77"/>
          <p:cNvGrpSpPr>
            <a:grpSpLocks/>
          </p:cNvGrpSpPr>
          <p:nvPr/>
        </p:nvGrpSpPr>
        <p:grpSpPr bwMode="auto">
          <a:xfrm>
            <a:off x="6286501" y="2638425"/>
            <a:ext cx="1166813" cy="457200"/>
            <a:chOff x="2339" y="2015"/>
            <a:chExt cx="735" cy="288"/>
          </a:xfrm>
        </p:grpSpPr>
        <p:grpSp>
          <p:nvGrpSpPr>
            <p:cNvPr id="37986" name="Group 78"/>
            <p:cNvGrpSpPr>
              <a:grpSpLocks/>
            </p:cNvGrpSpPr>
            <p:nvPr/>
          </p:nvGrpSpPr>
          <p:grpSpPr bwMode="auto">
            <a:xfrm flipH="1">
              <a:off x="2445" y="2044"/>
              <a:ext cx="629" cy="236"/>
              <a:chOff x="3824" y="2208"/>
              <a:chExt cx="277" cy="121"/>
            </a:xfrm>
          </p:grpSpPr>
          <p:sp>
            <p:nvSpPr>
              <p:cNvPr id="37988" name="AutoShape 79"/>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7989" name="AutoShape 80"/>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endParaRPr lang="vi-VN" altLang="en-US" sz="1800">
                  <a:latin typeface="Times New Roman" panose="02020603050405020304" pitchFamily="18" charset="0"/>
                  <a:cs typeface="Times New Roman" panose="02020603050405020304" pitchFamily="18" charset="0"/>
                </a:endParaRPr>
              </a:p>
            </p:txBody>
          </p:sp>
        </p:grpSp>
        <p:sp>
          <p:nvSpPr>
            <p:cNvPr id="37987" name="Text Box 81"/>
            <p:cNvSpPr txBox="1">
              <a:spLocks noChangeArrowheads="1"/>
            </p:cNvSpPr>
            <p:nvPr/>
          </p:nvSpPr>
          <p:spPr bwMode="auto">
            <a:xfrm flipH="1">
              <a:off x="2339" y="2015"/>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T</a:t>
              </a:r>
            </a:p>
          </p:txBody>
        </p:sp>
      </p:grpSp>
      <p:grpSp>
        <p:nvGrpSpPr>
          <p:cNvPr id="37910" name="Group 82"/>
          <p:cNvGrpSpPr>
            <a:grpSpLocks/>
          </p:cNvGrpSpPr>
          <p:nvPr/>
        </p:nvGrpSpPr>
        <p:grpSpPr bwMode="auto">
          <a:xfrm>
            <a:off x="6459538" y="2254250"/>
            <a:ext cx="996950" cy="523285"/>
            <a:chOff x="2420" y="2442"/>
            <a:chExt cx="557" cy="291"/>
          </a:xfrm>
        </p:grpSpPr>
        <p:sp>
          <p:nvSpPr>
            <p:cNvPr id="37984" name="Freeform 83"/>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imes New Roman" panose="02020603050405020304" pitchFamily="18" charset="0"/>
                <a:cs typeface="Times New Roman" panose="02020603050405020304" pitchFamily="18" charset="0"/>
              </a:endParaRPr>
            </a:p>
          </p:txBody>
        </p:sp>
        <p:sp>
          <p:nvSpPr>
            <p:cNvPr id="37985" name="Text Box 84"/>
            <p:cNvSpPr txBox="1">
              <a:spLocks noChangeArrowheads="1"/>
            </p:cNvSpPr>
            <p:nvPr/>
          </p:nvSpPr>
          <p:spPr bwMode="auto">
            <a:xfrm flipH="1">
              <a:off x="2445" y="2442"/>
              <a:ext cx="2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800" dirty="0">
                  <a:solidFill>
                    <a:srgbClr val="000000"/>
                  </a:solidFill>
                  <a:latin typeface="Times New Roman" panose="02020603050405020304" pitchFamily="18" charset="0"/>
                  <a:cs typeface="Times New Roman" panose="02020603050405020304" pitchFamily="18" charset="0"/>
                </a:rPr>
                <a:t>C</a:t>
              </a:r>
            </a:p>
          </p:txBody>
        </p:sp>
      </p:grpSp>
      <p:grpSp>
        <p:nvGrpSpPr>
          <p:cNvPr id="37911" name="Group 85"/>
          <p:cNvGrpSpPr>
            <a:grpSpLocks/>
          </p:cNvGrpSpPr>
          <p:nvPr/>
        </p:nvGrpSpPr>
        <p:grpSpPr bwMode="auto">
          <a:xfrm>
            <a:off x="6364288" y="3062290"/>
            <a:ext cx="1439862" cy="461803"/>
            <a:chOff x="2396" y="1715"/>
            <a:chExt cx="823" cy="301"/>
          </a:xfrm>
        </p:grpSpPr>
        <p:grpSp>
          <p:nvGrpSpPr>
            <p:cNvPr id="37976" name="Group 86"/>
            <p:cNvGrpSpPr>
              <a:grpSpLocks/>
            </p:cNvGrpSpPr>
            <p:nvPr/>
          </p:nvGrpSpPr>
          <p:grpSpPr bwMode="auto">
            <a:xfrm>
              <a:off x="2396" y="1733"/>
              <a:ext cx="823" cy="258"/>
              <a:chOff x="3482" y="2208"/>
              <a:chExt cx="365" cy="122"/>
            </a:xfrm>
          </p:grpSpPr>
          <p:grpSp>
            <p:nvGrpSpPr>
              <p:cNvPr id="37978" name="Group 87"/>
              <p:cNvGrpSpPr>
                <a:grpSpLocks/>
              </p:cNvGrpSpPr>
              <p:nvPr/>
            </p:nvGrpSpPr>
            <p:grpSpPr bwMode="auto">
              <a:xfrm>
                <a:off x="3484" y="2208"/>
                <a:ext cx="363" cy="122"/>
                <a:chOff x="3496" y="2256"/>
                <a:chExt cx="363" cy="122"/>
              </a:xfrm>
            </p:grpSpPr>
            <p:grpSp>
              <p:nvGrpSpPr>
                <p:cNvPr id="37980" name="Group 88"/>
                <p:cNvGrpSpPr>
                  <a:grpSpLocks/>
                </p:cNvGrpSpPr>
                <p:nvPr/>
              </p:nvGrpSpPr>
              <p:grpSpPr bwMode="auto">
                <a:xfrm>
                  <a:off x="3521" y="2256"/>
                  <a:ext cx="327" cy="122"/>
                  <a:chOff x="3521" y="2220"/>
                  <a:chExt cx="327" cy="122"/>
                </a:xfrm>
              </p:grpSpPr>
              <p:sp>
                <p:nvSpPr>
                  <p:cNvPr id="37982" name="Rectangle 89"/>
                  <p:cNvSpPr>
                    <a:spLocks noChangeArrowheads="1"/>
                  </p:cNvSpPr>
                  <p:nvPr/>
                </p:nvSpPr>
                <p:spPr bwMode="auto">
                  <a:xfrm>
                    <a:off x="3521" y="2221"/>
                    <a:ext cx="242" cy="121"/>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7983" name="AutoShape 90"/>
                  <p:cNvSpPr>
                    <a:spLocks noChangeArrowheads="1"/>
                  </p:cNvSpPr>
                  <p:nvPr/>
                </p:nvSpPr>
                <p:spPr bwMode="auto">
                  <a:xfrm>
                    <a:off x="3606" y="2220"/>
                    <a:ext cx="242" cy="121"/>
                  </a:xfrm>
                  <a:prstGeom prst="flowChartOnlineStorage">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grpSp>
            <p:sp>
              <p:nvSpPr>
                <p:cNvPr id="37981" name="Line 91"/>
                <p:cNvSpPr>
                  <a:spLocks noChangeShapeType="1"/>
                </p:cNvSpPr>
                <p:nvPr/>
              </p:nvSpPr>
              <p:spPr bwMode="auto">
                <a:xfrm>
                  <a:off x="3496" y="2257"/>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37979" name="Line 92"/>
              <p:cNvSpPr>
                <a:spLocks noChangeShapeType="1"/>
              </p:cNvSpPr>
              <p:nvPr/>
            </p:nvSpPr>
            <p:spPr bwMode="auto">
              <a:xfrm>
                <a:off x="3482" y="2330"/>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37977" name="Text Box 93"/>
            <p:cNvSpPr txBox="1">
              <a:spLocks noChangeArrowheads="1"/>
            </p:cNvSpPr>
            <p:nvPr/>
          </p:nvSpPr>
          <p:spPr bwMode="auto">
            <a:xfrm>
              <a:off x="2482" y="1715"/>
              <a:ext cx="233"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A</a:t>
              </a:r>
            </a:p>
          </p:txBody>
        </p:sp>
      </p:grpSp>
      <p:grpSp>
        <p:nvGrpSpPr>
          <p:cNvPr id="37912" name="Group 94"/>
          <p:cNvGrpSpPr>
            <a:grpSpLocks/>
          </p:cNvGrpSpPr>
          <p:nvPr/>
        </p:nvGrpSpPr>
        <p:grpSpPr bwMode="auto">
          <a:xfrm>
            <a:off x="6305551" y="987425"/>
            <a:ext cx="1166813" cy="457200"/>
            <a:chOff x="2339" y="2015"/>
            <a:chExt cx="735" cy="288"/>
          </a:xfrm>
        </p:grpSpPr>
        <p:grpSp>
          <p:nvGrpSpPr>
            <p:cNvPr id="37972" name="Group 95"/>
            <p:cNvGrpSpPr>
              <a:grpSpLocks/>
            </p:cNvGrpSpPr>
            <p:nvPr/>
          </p:nvGrpSpPr>
          <p:grpSpPr bwMode="auto">
            <a:xfrm flipH="1">
              <a:off x="2445" y="2044"/>
              <a:ext cx="629" cy="236"/>
              <a:chOff x="3824" y="2208"/>
              <a:chExt cx="277" cy="121"/>
            </a:xfrm>
          </p:grpSpPr>
          <p:sp>
            <p:nvSpPr>
              <p:cNvPr id="37974" name="AutoShape 96"/>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7975" name="AutoShape 97"/>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endParaRPr lang="vi-VN" altLang="en-US" sz="1800">
                  <a:latin typeface="Times New Roman" panose="02020603050405020304" pitchFamily="18" charset="0"/>
                  <a:cs typeface="Times New Roman" panose="02020603050405020304" pitchFamily="18" charset="0"/>
                </a:endParaRPr>
              </a:p>
            </p:txBody>
          </p:sp>
        </p:grpSp>
        <p:sp>
          <p:nvSpPr>
            <p:cNvPr id="37973" name="Text Box 98"/>
            <p:cNvSpPr txBox="1">
              <a:spLocks noChangeArrowheads="1"/>
            </p:cNvSpPr>
            <p:nvPr/>
          </p:nvSpPr>
          <p:spPr bwMode="auto">
            <a:xfrm flipH="1">
              <a:off x="2339" y="2015"/>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T</a:t>
              </a:r>
            </a:p>
          </p:txBody>
        </p:sp>
      </p:grpSp>
      <p:grpSp>
        <p:nvGrpSpPr>
          <p:cNvPr id="70664" name="Group 99"/>
          <p:cNvGrpSpPr>
            <a:grpSpLocks/>
          </p:cNvGrpSpPr>
          <p:nvPr/>
        </p:nvGrpSpPr>
        <p:grpSpPr bwMode="auto">
          <a:xfrm>
            <a:off x="6377551" y="1762417"/>
            <a:ext cx="1517651" cy="2074863"/>
            <a:chOff x="3000" y="1579"/>
            <a:chExt cx="956" cy="1307"/>
          </a:xfrm>
        </p:grpSpPr>
        <p:sp>
          <p:nvSpPr>
            <p:cNvPr id="37966" name="AutoShape 100"/>
            <p:cNvSpPr>
              <a:spLocks noChangeArrowheads="1"/>
            </p:cNvSpPr>
            <p:nvPr/>
          </p:nvSpPr>
          <p:spPr bwMode="auto">
            <a:xfrm>
              <a:off x="3109" y="2644"/>
              <a:ext cx="847" cy="242"/>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800" dirty="0">
                  <a:solidFill>
                    <a:srgbClr val="000000"/>
                  </a:solidFill>
                  <a:latin typeface="Times New Roman" panose="02020603050405020304" pitchFamily="18" charset="0"/>
                  <a:cs typeface="Times New Roman" panose="02020603050405020304" pitchFamily="18" charset="0"/>
                </a:rPr>
                <a:t>G</a:t>
              </a:r>
            </a:p>
          </p:txBody>
        </p:sp>
        <p:grpSp>
          <p:nvGrpSpPr>
            <p:cNvPr id="37967" name="Group 101"/>
            <p:cNvGrpSpPr>
              <a:grpSpLocks/>
            </p:cNvGrpSpPr>
            <p:nvPr/>
          </p:nvGrpSpPr>
          <p:grpSpPr bwMode="auto">
            <a:xfrm>
              <a:off x="3000" y="1579"/>
              <a:ext cx="735" cy="288"/>
              <a:chOff x="2339" y="2015"/>
              <a:chExt cx="735" cy="288"/>
            </a:xfrm>
          </p:grpSpPr>
          <p:grpSp>
            <p:nvGrpSpPr>
              <p:cNvPr id="37968" name="Group 102"/>
              <p:cNvGrpSpPr>
                <a:grpSpLocks/>
              </p:cNvGrpSpPr>
              <p:nvPr/>
            </p:nvGrpSpPr>
            <p:grpSpPr bwMode="auto">
              <a:xfrm flipH="1">
                <a:off x="2445" y="2044"/>
                <a:ext cx="629" cy="236"/>
                <a:chOff x="3824" y="2208"/>
                <a:chExt cx="277" cy="121"/>
              </a:xfrm>
            </p:grpSpPr>
            <p:sp>
              <p:nvSpPr>
                <p:cNvPr id="37970" name="AutoShape 103"/>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7971" name="AutoShape 104"/>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endParaRPr lang="vi-VN" altLang="en-US" sz="1800">
                    <a:latin typeface="Times New Roman" panose="02020603050405020304" pitchFamily="18" charset="0"/>
                    <a:cs typeface="Times New Roman" panose="02020603050405020304" pitchFamily="18" charset="0"/>
                  </a:endParaRPr>
                </a:p>
              </p:txBody>
            </p:sp>
          </p:grpSp>
          <p:sp>
            <p:nvSpPr>
              <p:cNvPr id="37969" name="Text Box 105"/>
              <p:cNvSpPr txBox="1">
                <a:spLocks noChangeArrowheads="1"/>
              </p:cNvSpPr>
              <p:nvPr/>
            </p:nvSpPr>
            <p:spPr bwMode="auto">
              <a:xfrm flipH="1">
                <a:off x="2339" y="2015"/>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T</a:t>
                </a:r>
              </a:p>
            </p:txBody>
          </p:sp>
        </p:grpSp>
      </p:grpSp>
      <p:grpSp>
        <p:nvGrpSpPr>
          <p:cNvPr id="37914" name="Group 106"/>
          <p:cNvGrpSpPr>
            <a:grpSpLocks/>
          </p:cNvGrpSpPr>
          <p:nvPr/>
        </p:nvGrpSpPr>
        <p:grpSpPr bwMode="auto">
          <a:xfrm>
            <a:off x="6459538" y="1428750"/>
            <a:ext cx="996950" cy="406400"/>
            <a:chOff x="2420" y="2442"/>
            <a:chExt cx="557" cy="226"/>
          </a:xfrm>
        </p:grpSpPr>
        <p:sp>
          <p:nvSpPr>
            <p:cNvPr id="37964" name="Freeform 107"/>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imes New Roman" panose="02020603050405020304" pitchFamily="18" charset="0"/>
                <a:cs typeface="Times New Roman" panose="02020603050405020304" pitchFamily="18" charset="0"/>
              </a:endParaRPr>
            </a:p>
          </p:txBody>
        </p:sp>
        <p:sp>
          <p:nvSpPr>
            <p:cNvPr id="37965" name="Text Box 108"/>
            <p:cNvSpPr txBox="1">
              <a:spLocks noChangeArrowheads="1"/>
            </p:cNvSpPr>
            <p:nvPr/>
          </p:nvSpPr>
          <p:spPr bwMode="auto">
            <a:xfrm flipH="1">
              <a:off x="2445" y="2442"/>
              <a:ext cx="24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X</a:t>
              </a:r>
            </a:p>
          </p:txBody>
        </p:sp>
      </p:grpSp>
      <p:sp>
        <p:nvSpPr>
          <p:cNvPr id="37915" name="AutoShape 109"/>
          <p:cNvSpPr>
            <a:spLocks noChangeArrowheads="1"/>
          </p:cNvSpPr>
          <p:nvPr/>
        </p:nvSpPr>
        <p:spPr bwMode="auto">
          <a:xfrm>
            <a:off x="6480176" y="1444626"/>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G</a:t>
            </a:r>
          </a:p>
        </p:txBody>
      </p:sp>
      <p:grpSp>
        <p:nvGrpSpPr>
          <p:cNvPr id="10" name="Group 9">
            <a:extLst>
              <a:ext uri="{FF2B5EF4-FFF2-40B4-BE49-F238E27FC236}">
                <a16:creationId xmlns:a16="http://schemas.microsoft.com/office/drawing/2014/main" id="{153FF1F6-E28A-7733-CA6F-DD45C204C01D}"/>
              </a:ext>
            </a:extLst>
          </p:cNvPr>
          <p:cNvGrpSpPr/>
          <p:nvPr/>
        </p:nvGrpSpPr>
        <p:grpSpPr>
          <a:xfrm>
            <a:off x="2055870" y="1033463"/>
            <a:ext cx="1517651" cy="2900364"/>
            <a:chOff x="2055870" y="1033463"/>
            <a:chExt cx="1517651" cy="2900364"/>
          </a:xfrm>
        </p:grpSpPr>
        <p:grpSp>
          <p:nvGrpSpPr>
            <p:cNvPr id="37894" name="Group 18"/>
            <p:cNvGrpSpPr>
              <a:grpSpLocks/>
            </p:cNvGrpSpPr>
            <p:nvPr/>
          </p:nvGrpSpPr>
          <p:grpSpPr bwMode="auto">
            <a:xfrm>
              <a:off x="2161619" y="2670564"/>
              <a:ext cx="1166812" cy="457200"/>
              <a:chOff x="2339" y="2015"/>
              <a:chExt cx="735" cy="288"/>
            </a:xfrm>
          </p:grpSpPr>
          <p:grpSp>
            <p:nvGrpSpPr>
              <p:cNvPr id="38030" name="Group 19"/>
              <p:cNvGrpSpPr>
                <a:grpSpLocks/>
              </p:cNvGrpSpPr>
              <p:nvPr/>
            </p:nvGrpSpPr>
            <p:grpSpPr bwMode="auto">
              <a:xfrm flipH="1">
                <a:off x="2445" y="2044"/>
                <a:ext cx="629" cy="236"/>
                <a:chOff x="3824" y="2208"/>
                <a:chExt cx="277" cy="121"/>
              </a:xfrm>
            </p:grpSpPr>
            <p:sp>
              <p:nvSpPr>
                <p:cNvPr id="38032" name="AutoShape 20"/>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dirty="0">
                    <a:latin typeface="Times New Roman" panose="02020603050405020304" pitchFamily="18" charset="0"/>
                    <a:cs typeface="Times New Roman" panose="02020603050405020304" pitchFamily="18" charset="0"/>
                  </a:endParaRPr>
                </a:p>
              </p:txBody>
            </p:sp>
            <p:sp>
              <p:nvSpPr>
                <p:cNvPr id="38033" name="AutoShape 21"/>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endParaRPr lang="vi-VN" altLang="en-US" sz="1800">
                    <a:latin typeface="Times New Roman" panose="02020603050405020304" pitchFamily="18" charset="0"/>
                    <a:cs typeface="Times New Roman" panose="02020603050405020304" pitchFamily="18" charset="0"/>
                  </a:endParaRPr>
                </a:p>
              </p:txBody>
            </p:sp>
          </p:grpSp>
          <p:sp>
            <p:nvSpPr>
              <p:cNvPr id="38031" name="Text Box 22"/>
              <p:cNvSpPr txBox="1">
                <a:spLocks noChangeArrowheads="1"/>
              </p:cNvSpPr>
              <p:nvPr/>
            </p:nvSpPr>
            <p:spPr bwMode="auto">
              <a:xfrm flipH="1">
                <a:off x="2339" y="2015"/>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dirty="0">
                    <a:solidFill>
                      <a:srgbClr val="000000"/>
                    </a:solidFill>
                    <a:latin typeface="Times New Roman" panose="02020603050405020304" pitchFamily="18" charset="0"/>
                    <a:cs typeface="Times New Roman" panose="02020603050405020304" pitchFamily="18" charset="0"/>
                  </a:rPr>
                  <a:t>T</a:t>
                </a:r>
              </a:p>
            </p:txBody>
          </p:sp>
        </p:grpSp>
        <p:grpSp>
          <p:nvGrpSpPr>
            <p:cNvPr id="3" name="Group 2">
              <a:extLst>
                <a:ext uri="{FF2B5EF4-FFF2-40B4-BE49-F238E27FC236}">
                  <a16:creationId xmlns:a16="http://schemas.microsoft.com/office/drawing/2014/main" id="{7711B186-AE42-8BB1-FD6F-7DCFA7EDF070}"/>
                </a:ext>
              </a:extLst>
            </p:cNvPr>
            <p:cNvGrpSpPr/>
            <p:nvPr/>
          </p:nvGrpSpPr>
          <p:grpSpPr>
            <a:xfrm>
              <a:off x="2055870" y="1033463"/>
              <a:ext cx="1517651" cy="2900364"/>
              <a:chOff x="1985963" y="968375"/>
              <a:chExt cx="1517651" cy="2900364"/>
            </a:xfrm>
          </p:grpSpPr>
          <p:sp>
            <p:nvSpPr>
              <p:cNvPr id="37893" name="AutoShape 17"/>
              <p:cNvSpPr>
                <a:spLocks noChangeArrowheads="1"/>
              </p:cNvSpPr>
              <p:nvPr/>
            </p:nvSpPr>
            <p:spPr bwMode="auto">
              <a:xfrm>
                <a:off x="2159001" y="1409701"/>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G</a:t>
                </a:r>
              </a:p>
            </p:txBody>
          </p:sp>
          <p:grpSp>
            <p:nvGrpSpPr>
              <p:cNvPr id="37895" name="Group 23"/>
              <p:cNvGrpSpPr>
                <a:grpSpLocks/>
              </p:cNvGrpSpPr>
              <p:nvPr/>
            </p:nvGrpSpPr>
            <p:grpSpPr bwMode="auto">
              <a:xfrm>
                <a:off x="2159000" y="2235200"/>
                <a:ext cx="996950" cy="523285"/>
                <a:chOff x="2420" y="2442"/>
                <a:chExt cx="557" cy="291"/>
              </a:xfrm>
            </p:grpSpPr>
            <p:sp>
              <p:nvSpPr>
                <p:cNvPr id="38028" name="Freeform 24"/>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imes New Roman" panose="02020603050405020304" pitchFamily="18" charset="0"/>
                    <a:cs typeface="Times New Roman" panose="02020603050405020304" pitchFamily="18" charset="0"/>
                  </a:endParaRPr>
                </a:p>
              </p:txBody>
            </p:sp>
            <p:sp>
              <p:nvSpPr>
                <p:cNvPr id="38029" name="Text Box 25"/>
                <p:cNvSpPr txBox="1">
                  <a:spLocks noChangeArrowheads="1"/>
                </p:cNvSpPr>
                <p:nvPr/>
              </p:nvSpPr>
              <p:spPr bwMode="auto">
                <a:xfrm flipH="1">
                  <a:off x="2445" y="2442"/>
                  <a:ext cx="2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800" dirty="0">
                      <a:solidFill>
                        <a:srgbClr val="000000"/>
                      </a:solidFill>
                      <a:latin typeface="Times New Roman" panose="02020603050405020304" pitchFamily="18" charset="0"/>
                      <a:cs typeface="Times New Roman" panose="02020603050405020304" pitchFamily="18" charset="0"/>
                    </a:rPr>
                    <a:t>C</a:t>
                  </a:r>
                </a:p>
              </p:txBody>
            </p:sp>
          </p:grpSp>
          <p:grpSp>
            <p:nvGrpSpPr>
              <p:cNvPr id="37896" name="Group 26"/>
              <p:cNvGrpSpPr>
                <a:grpSpLocks/>
              </p:cNvGrpSpPr>
              <p:nvPr/>
            </p:nvGrpSpPr>
            <p:grpSpPr bwMode="auto">
              <a:xfrm>
                <a:off x="2063751" y="3043240"/>
                <a:ext cx="1439863" cy="461803"/>
                <a:chOff x="2396" y="1715"/>
                <a:chExt cx="823" cy="301"/>
              </a:xfrm>
            </p:grpSpPr>
            <p:grpSp>
              <p:nvGrpSpPr>
                <p:cNvPr id="38020" name="Group 27"/>
                <p:cNvGrpSpPr>
                  <a:grpSpLocks/>
                </p:cNvGrpSpPr>
                <p:nvPr/>
              </p:nvGrpSpPr>
              <p:grpSpPr bwMode="auto">
                <a:xfrm>
                  <a:off x="2396" y="1731"/>
                  <a:ext cx="823" cy="260"/>
                  <a:chOff x="3482" y="2208"/>
                  <a:chExt cx="365" cy="123"/>
                </a:xfrm>
              </p:grpSpPr>
              <p:grpSp>
                <p:nvGrpSpPr>
                  <p:cNvPr id="38022" name="Group 28"/>
                  <p:cNvGrpSpPr>
                    <a:grpSpLocks/>
                  </p:cNvGrpSpPr>
                  <p:nvPr/>
                </p:nvGrpSpPr>
                <p:grpSpPr bwMode="auto">
                  <a:xfrm>
                    <a:off x="3484" y="2208"/>
                    <a:ext cx="363" cy="123"/>
                    <a:chOff x="3496" y="2256"/>
                    <a:chExt cx="363" cy="123"/>
                  </a:xfrm>
                </p:grpSpPr>
                <p:grpSp>
                  <p:nvGrpSpPr>
                    <p:cNvPr id="38024" name="Group 29"/>
                    <p:cNvGrpSpPr>
                      <a:grpSpLocks/>
                    </p:cNvGrpSpPr>
                    <p:nvPr/>
                  </p:nvGrpSpPr>
                  <p:grpSpPr bwMode="auto">
                    <a:xfrm>
                      <a:off x="3520" y="2256"/>
                      <a:ext cx="328" cy="123"/>
                      <a:chOff x="3520" y="2220"/>
                      <a:chExt cx="328" cy="123"/>
                    </a:xfrm>
                  </p:grpSpPr>
                  <p:sp>
                    <p:nvSpPr>
                      <p:cNvPr id="38026" name="Rectangle 30"/>
                      <p:cNvSpPr>
                        <a:spLocks noChangeArrowheads="1"/>
                      </p:cNvSpPr>
                      <p:nvPr/>
                    </p:nvSpPr>
                    <p:spPr bwMode="auto">
                      <a:xfrm>
                        <a:off x="3520" y="2222"/>
                        <a:ext cx="242" cy="121"/>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8027" name="AutoShape 31"/>
                      <p:cNvSpPr>
                        <a:spLocks noChangeArrowheads="1"/>
                      </p:cNvSpPr>
                      <p:nvPr/>
                    </p:nvSpPr>
                    <p:spPr bwMode="auto">
                      <a:xfrm>
                        <a:off x="3606" y="2220"/>
                        <a:ext cx="242" cy="121"/>
                      </a:xfrm>
                      <a:prstGeom prst="flowChartOnlineStorage">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grpSp>
                <p:sp>
                  <p:nvSpPr>
                    <p:cNvPr id="38025" name="Line 32"/>
                    <p:cNvSpPr>
                      <a:spLocks noChangeShapeType="1"/>
                    </p:cNvSpPr>
                    <p:nvPr/>
                  </p:nvSpPr>
                  <p:spPr bwMode="auto">
                    <a:xfrm>
                      <a:off x="3496" y="2257"/>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38023" name="Line 33"/>
                  <p:cNvSpPr>
                    <a:spLocks noChangeShapeType="1"/>
                  </p:cNvSpPr>
                  <p:nvPr/>
                </p:nvSpPr>
                <p:spPr bwMode="auto">
                  <a:xfrm>
                    <a:off x="3482" y="2330"/>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38021" name="Text Box 34"/>
                <p:cNvSpPr txBox="1">
                  <a:spLocks noChangeArrowheads="1"/>
                </p:cNvSpPr>
                <p:nvPr/>
              </p:nvSpPr>
              <p:spPr bwMode="auto">
                <a:xfrm>
                  <a:off x="2482" y="1715"/>
                  <a:ext cx="233"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A</a:t>
                  </a:r>
                </a:p>
              </p:txBody>
            </p:sp>
          </p:grpSp>
          <p:grpSp>
            <p:nvGrpSpPr>
              <p:cNvPr id="37897" name="Group 35"/>
              <p:cNvGrpSpPr>
                <a:grpSpLocks/>
              </p:cNvGrpSpPr>
              <p:nvPr/>
            </p:nvGrpSpPr>
            <p:grpSpPr bwMode="auto">
              <a:xfrm>
                <a:off x="2005013" y="968375"/>
                <a:ext cx="1166812" cy="457200"/>
                <a:chOff x="2339" y="2015"/>
                <a:chExt cx="735" cy="288"/>
              </a:xfrm>
            </p:grpSpPr>
            <p:grpSp>
              <p:nvGrpSpPr>
                <p:cNvPr id="38016" name="Group 36"/>
                <p:cNvGrpSpPr>
                  <a:grpSpLocks/>
                </p:cNvGrpSpPr>
                <p:nvPr/>
              </p:nvGrpSpPr>
              <p:grpSpPr bwMode="auto">
                <a:xfrm flipH="1">
                  <a:off x="2445" y="2044"/>
                  <a:ext cx="629" cy="236"/>
                  <a:chOff x="3824" y="2208"/>
                  <a:chExt cx="277" cy="121"/>
                </a:xfrm>
              </p:grpSpPr>
              <p:sp>
                <p:nvSpPr>
                  <p:cNvPr id="38018" name="AutoShape 37"/>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8019" name="AutoShape 38"/>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endParaRPr lang="vi-VN" altLang="en-US" sz="1800">
                      <a:latin typeface="Times New Roman" panose="02020603050405020304" pitchFamily="18" charset="0"/>
                      <a:cs typeface="Times New Roman" panose="02020603050405020304" pitchFamily="18" charset="0"/>
                    </a:endParaRPr>
                  </a:p>
                </p:txBody>
              </p:sp>
            </p:grpSp>
            <p:sp>
              <p:nvSpPr>
                <p:cNvPr id="38017" name="Text Box 39"/>
                <p:cNvSpPr txBox="1">
                  <a:spLocks noChangeArrowheads="1"/>
                </p:cNvSpPr>
                <p:nvPr/>
              </p:nvSpPr>
              <p:spPr bwMode="auto">
                <a:xfrm flipH="1">
                  <a:off x="2339" y="2015"/>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T</a:t>
                  </a:r>
                </a:p>
              </p:txBody>
            </p:sp>
          </p:grpSp>
          <p:sp>
            <p:nvSpPr>
              <p:cNvPr id="37898" name="AutoShape 40"/>
              <p:cNvSpPr>
                <a:spLocks noChangeArrowheads="1"/>
              </p:cNvSpPr>
              <p:nvPr/>
            </p:nvSpPr>
            <p:spPr bwMode="auto">
              <a:xfrm>
                <a:off x="2159001" y="3484564"/>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G</a:t>
                </a:r>
              </a:p>
            </p:txBody>
          </p:sp>
          <p:grpSp>
            <p:nvGrpSpPr>
              <p:cNvPr id="37899" name="Group 41"/>
              <p:cNvGrpSpPr>
                <a:grpSpLocks/>
              </p:cNvGrpSpPr>
              <p:nvPr/>
            </p:nvGrpSpPr>
            <p:grpSpPr bwMode="auto">
              <a:xfrm>
                <a:off x="1985963" y="1793875"/>
                <a:ext cx="1166812" cy="457200"/>
                <a:chOff x="2339" y="2015"/>
                <a:chExt cx="735" cy="288"/>
              </a:xfrm>
            </p:grpSpPr>
            <p:grpSp>
              <p:nvGrpSpPr>
                <p:cNvPr id="38012" name="Group 42"/>
                <p:cNvGrpSpPr>
                  <a:grpSpLocks/>
                </p:cNvGrpSpPr>
                <p:nvPr/>
              </p:nvGrpSpPr>
              <p:grpSpPr bwMode="auto">
                <a:xfrm flipH="1">
                  <a:off x="2445" y="2044"/>
                  <a:ext cx="629" cy="236"/>
                  <a:chOff x="3824" y="2208"/>
                  <a:chExt cx="277" cy="121"/>
                </a:xfrm>
              </p:grpSpPr>
              <p:sp>
                <p:nvSpPr>
                  <p:cNvPr id="38014" name="AutoShape 43"/>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8015" name="AutoShape 44"/>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endParaRPr lang="vi-VN" altLang="en-US" sz="1800">
                      <a:latin typeface="Times New Roman" panose="02020603050405020304" pitchFamily="18" charset="0"/>
                      <a:cs typeface="Times New Roman" panose="02020603050405020304" pitchFamily="18" charset="0"/>
                    </a:endParaRPr>
                  </a:p>
                </p:txBody>
              </p:sp>
            </p:grpSp>
            <p:sp>
              <p:nvSpPr>
                <p:cNvPr id="38013" name="Text Box 45"/>
                <p:cNvSpPr txBox="1">
                  <a:spLocks noChangeArrowheads="1"/>
                </p:cNvSpPr>
                <p:nvPr/>
              </p:nvSpPr>
              <p:spPr bwMode="auto">
                <a:xfrm flipH="1">
                  <a:off x="2339" y="2015"/>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T</a:t>
                  </a:r>
                </a:p>
              </p:txBody>
            </p:sp>
          </p:grpSp>
        </p:grpSp>
        <p:sp>
          <p:nvSpPr>
            <p:cNvPr id="37916" name="Rectangle 110"/>
            <p:cNvSpPr>
              <a:spLocks noChangeArrowheads="1"/>
            </p:cNvSpPr>
            <p:nvPr/>
          </p:nvSpPr>
          <p:spPr bwMode="auto">
            <a:xfrm>
              <a:off x="2144156" y="1059252"/>
              <a:ext cx="209550" cy="2862262"/>
            </a:xfrm>
            <a:prstGeom prst="rect">
              <a:avLst/>
            </a:prstGeom>
            <a:solidFill>
              <a:srgbClr val="FFCC99"/>
            </a:solidFill>
            <a:ln w="9525">
              <a:solidFill>
                <a:srgbClr val="FFCC99"/>
              </a:solidFill>
              <a:miter lim="800000"/>
              <a:headEnd/>
              <a:tailEnd/>
            </a:ln>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grpSp>
      <p:sp>
        <p:nvSpPr>
          <p:cNvPr id="37917" name="Rectangle 111"/>
          <p:cNvSpPr>
            <a:spLocks noChangeArrowheads="1"/>
          </p:cNvSpPr>
          <p:nvPr/>
        </p:nvSpPr>
        <p:spPr bwMode="auto">
          <a:xfrm>
            <a:off x="4214813" y="1044576"/>
            <a:ext cx="209550" cy="2862263"/>
          </a:xfrm>
          <a:prstGeom prst="rect">
            <a:avLst/>
          </a:prstGeom>
          <a:solidFill>
            <a:srgbClr val="FFCC99"/>
          </a:solidFill>
          <a:ln w="9525">
            <a:solidFill>
              <a:srgbClr val="FFCC99"/>
            </a:solidFill>
            <a:miter lim="800000"/>
            <a:headEnd/>
            <a:tailEnd/>
          </a:ln>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7918" name="Rectangle 112"/>
          <p:cNvSpPr>
            <a:spLocks noChangeArrowheads="1"/>
          </p:cNvSpPr>
          <p:nvPr/>
        </p:nvSpPr>
        <p:spPr bwMode="auto">
          <a:xfrm>
            <a:off x="6308725" y="1027113"/>
            <a:ext cx="209550" cy="2862262"/>
          </a:xfrm>
          <a:prstGeom prst="rect">
            <a:avLst/>
          </a:prstGeom>
          <a:solidFill>
            <a:srgbClr val="FFCC99"/>
          </a:solidFill>
          <a:ln w="9525">
            <a:solidFill>
              <a:srgbClr val="FFCC99"/>
            </a:solidFill>
            <a:miter lim="800000"/>
            <a:headEnd/>
            <a:tailEnd/>
          </a:ln>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grpSp>
        <p:nvGrpSpPr>
          <p:cNvPr id="70668" name="Group 113"/>
          <p:cNvGrpSpPr>
            <a:grpSpLocks/>
          </p:cNvGrpSpPr>
          <p:nvPr/>
        </p:nvGrpSpPr>
        <p:grpSpPr bwMode="auto">
          <a:xfrm>
            <a:off x="4168776" y="3365500"/>
            <a:ext cx="1236663" cy="1398588"/>
            <a:chOff x="1670" y="2547"/>
            <a:chExt cx="737" cy="881"/>
          </a:xfrm>
        </p:grpSpPr>
        <p:grpSp>
          <p:nvGrpSpPr>
            <p:cNvPr id="37955" name="Group 114"/>
            <p:cNvGrpSpPr>
              <a:grpSpLocks/>
            </p:cNvGrpSpPr>
            <p:nvPr/>
          </p:nvGrpSpPr>
          <p:grpSpPr bwMode="auto">
            <a:xfrm>
              <a:off x="1779" y="2901"/>
              <a:ext cx="628" cy="330"/>
              <a:chOff x="2420" y="2442"/>
              <a:chExt cx="557" cy="291"/>
            </a:xfrm>
          </p:grpSpPr>
          <p:sp>
            <p:nvSpPr>
              <p:cNvPr id="37962" name="Freeform 115"/>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imes New Roman" panose="02020603050405020304" pitchFamily="18" charset="0"/>
                  <a:cs typeface="Times New Roman" panose="02020603050405020304" pitchFamily="18" charset="0"/>
                </a:endParaRPr>
              </a:p>
            </p:txBody>
          </p:sp>
          <p:sp>
            <p:nvSpPr>
              <p:cNvPr id="37963" name="Text Box 116"/>
              <p:cNvSpPr txBox="1">
                <a:spLocks noChangeArrowheads="1"/>
              </p:cNvSpPr>
              <p:nvPr/>
            </p:nvSpPr>
            <p:spPr bwMode="auto">
              <a:xfrm flipH="1">
                <a:off x="2445" y="2442"/>
                <a:ext cx="2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800" b="1" dirty="0">
                    <a:solidFill>
                      <a:srgbClr val="FF0066"/>
                    </a:solidFill>
                    <a:latin typeface="Times New Roman" panose="02020603050405020304" pitchFamily="18" charset="0"/>
                    <a:cs typeface="Times New Roman" panose="02020603050405020304" pitchFamily="18" charset="0"/>
                  </a:rPr>
                  <a:t>C</a:t>
                </a:r>
              </a:p>
            </p:txBody>
          </p:sp>
        </p:grpSp>
        <p:grpSp>
          <p:nvGrpSpPr>
            <p:cNvPr id="37956" name="Group 117"/>
            <p:cNvGrpSpPr>
              <a:grpSpLocks/>
            </p:cNvGrpSpPr>
            <p:nvPr/>
          </p:nvGrpSpPr>
          <p:grpSpPr bwMode="auto">
            <a:xfrm>
              <a:off x="1670" y="3140"/>
              <a:ext cx="735" cy="288"/>
              <a:chOff x="2339" y="2015"/>
              <a:chExt cx="735" cy="288"/>
            </a:xfrm>
          </p:grpSpPr>
          <p:grpSp>
            <p:nvGrpSpPr>
              <p:cNvPr id="37958" name="Group 118"/>
              <p:cNvGrpSpPr>
                <a:grpSpLocks/>
              </p:cNvGrpSpPr>
              <p:nvPr/>
            </p:nvGrpSpPr>
            <p:grpSpPr bwMode="auto">
              <a:xfrm flipH="1">
                <a:off x="2445" y="2044"/>
                <a:ext cx="629" cy="236"/>
                <a:chOff x="3824" y="2208"/>
                <a:chExt cx="277" cy="121"/>
              </a:xfrm>
            </p:grpSpPr>
            <p:sp>
              <p:nvSpPr>
                <p:cNvPr id="37960" name="AutoShape 119"/>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7961" name="AutoShape 120"/>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endParaRPr lang="vi-VN" altLang="en-US" sz="1800">
                    <a:latin typeface="Times New Roman" panose="02020603050405020304" pitchFamily="18" charset="0"/>
                    <a:cs typeface="Times New Roman" panose="02020603050405020304" pitchFamily="18" charset="0"/>
                  </a:endParaRPr>
                </a:p>
              </p:txBody>
            </p:sp>
          </p:grpSp>
          <p:sp>
            <p:nvSpPr>
              <p:cNvPr id="37959" name="Text Box 121"/>
              <p:cNvSpPr txBox="1">
                <a:spLocks noChangeArrowheads="1"/>
              </p:cNvSpPr>
              <p:nvPr/>
            </p:nvSpPr>
            <p:spPr bwMode="auto">
              <a:xfrm flipH="1">
                <a:off x="2339" y="2015"/>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a:solidFill>
                      <a:srgbClr val="FF0066"/>
                    </a:solidFill>
                    <a:latin typeface="Times New Roman" panose="02020603050405020304" pitchFamily="18" charset="0"/>
                    <a:cs typeface="Times New Roman" panose="02020603050405020304" pitchFamily="18" charset="0"/>
                  </a:rPr>
                  <a:t>T</a:t>
                </a:r>
              </a:p>
            </p:txBody>
          </p:sp>
        </p:grpSp>
        <p:sp>
          <p:nvSpPr>
            <p:cNvPr id="37957" name="Rectangle 122"/>
            <p:cNvSpPr>
              <a:spLocks noChangeArrowheads="1"/>
            </p:cNvSpPr>
            <p:nvPr/>
          </p:nvSpPr>
          <p:spPr bwMode="auto">
            <a:xfrm>
              <a:off x="1695" y="2547"/>
              <a:ext cx="121" cy="859"/>
            </a:xfrm>
            <a:prstGeom prst="rect">
              <a:avLst/>
            </a:prstGeom>
            <a:solidFill>
              <a:srgbClr val="FFCC99"/>
            </a:solidFill>
            <a:ln w="9525">
              <a:solidFill>
                <a:srgbClr val="FFCC99"/>
              </a:solidFill>
              <a:miter lim="800000"/>
              <a:headEnd/>
              <a:tailEnd/>
            </a:ln>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grpSp>
      <p:sp>
        <p:nvSpPr>
          <p:cNvPr id="70779" name="AutoShape 123"/>
          <p:cNvSpPr>
            <a:spLocks noChangeArrowheads="1"/>
          </p:cNvSpPr>
          <p:nvPr/>
        </p:nvSpPr>
        <p:spPr bwMode="auto">
          <a:xfrm>
            <a:off x="8918576" y="1463676"/>
            <a:ext cx="1344613" cy="384175"/>
          </a:xfrm>
          <a:prstGeom prst="homePlate">
            <a:avLst>
              <a:gd name="adj" fmla="val 60748"/>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800" b="1">
                <a:solidFill>
                  <a:srgbClr val="FF0066"/>
                </a:solidFill>
                <a:latin typeface="Times New Roman" panose="02020603050405020304" pitchFamily="18" charset="0"/>
                <a:cs typeface="Times New Roman" panose="02020603050405020304" pitchFamily="18" charset="0"/>
              </a:rPr>
              <a:t>G</a:t>
            </a:r>
          </a:p>
        </p:txBody>
      </p:sp>
      <p:grpSp>
        <p:nvGrpSpPr>
          <p:cNvPr id="37921" name="Group 124"/>
          <p:cNvGrpSpPr>
            <a:grpSpLocks/>
          </p:cNvGrpSpPr>
          <p:nvPr/>
        </p:nvGrpSpPr>
        <p:grpSpPr bwMode="auto">
          <a:xfrm>
            <a:off x="8745538" y="2678113"/>
            <a:ext cx="1166812" cy="457200"/>
            <a:chOff x="2339" y="2015"/>
            <a:chExt cx="735" cy="288"/>
          </a:xfrm>
        </p:grpSpPr>
        <p:grpSp>
          <p:nvGrpSpPr>
            <p:cNvPr id="37951" name="Group 125"/>
            <p:cNvGrpSpPr>
              <a:grpSpLocks/>
            </p:cNvGrpSpPr>
            <p:nvPr/>
          </p:nvGrpSpPr>
          <p:grpSpPr bwMode="auto">
            <a:xfrm flipH="1">
              <a:off x="2445" y="2044"/>
              <a:ext cx="629" cy="236"/>
              <a:chOff x="3824" y="2208"/>
              <a:chExt cx="277" cy="121"/>
            </a:xfrm>
          </p:grpSpPr>
          <p:sp>
            <p:nvSpPr>
              <p:cNvPr id="37953" name="AutoShape 126"/>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7954" name="AutoShape 127"/>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endParaRPr lang="vi-VN" altLang="en-US" sz="1800">
                  <a:latin typeface="Times New Roman" panose="02020603050405020304" pitchFamily="18" charset="0"/>
                  <a:cs typeface="Times New Roman" panose="02020603050405020304" pitchFamily="18" charset="0"/>
                </a:endParaRPr>
              </a:p>
            </p:txBody>
          </p:sp>
        </p:grpSp>
        <p:sp>
          <p:nvSpPr>
            <p:cNvPr id="37952" name="Text Box 128"/>
            <p:cNvSpPr txBox="1">
              <a:spLocks noChangeArrowheads="1"/>
            </p:cNvSpPr>
            <p:nvPr/>
          </p:nvSpPr>
          <p:spPr bwMode="auto">
            <a:xfrm flipH="1">
              <a:off x="2339" y="2015"/>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T</a:t>
              </a:r>
            </a:p>
          </p:txBody>
        </p:sp>
      </p:grpSp>
      <p:grpSp>
        <p:nvGrpSpPr>
          <p:cNvPr id="70674" name="Group 129"/>
          <p:cNvGrpSpPr>
            <a:grpSpLocks/>
          </p:cNvGrpSpPr>
          <p:nvPr/>
        </p:nvGrpSpPr>
        <p:grpSpPr bwMode="auto">
          <a:xfrm>
            <a:off x="8899525" y="2249404"/>
            <a:ext cx="996950" cy="523285"/>
            <a:chOff x="2420" y="2419"/>
            <a:chExt cx="557" cy="291"/>
          </a:xfrm>
        </p:grpSpPr>
        <p:sp>
          <p:nvSpPr>
            <p:cNvPr id="37949" name="Freeform 130"/>
            <p:cNvSpPr>
              <a:spLocks/>
            </p:cNvSpPr>
            <p:nvPr/>
          </p:nvSpPr>
          <p:spPr bwMode="auto">
            <a:xfrm flipH="1">
              <a:off x="2420" y="2453"/>
              <a:ext cx="557" cy="215"/>
            </a:xfrm>
            <a:custGeom>
              <a:avLst/>
              <a:gdLst>
                <a:gd name="T0" fmla="*/ 0 w 1185"/>
                <a:gd name="T1" fmla="*/ 0 h 774"/>
                <a:gd name="T2" fmla="*/ 0 w 1185"/>
                <a:gd name="T3" fmla="*/ 0 h 774"/>
                <a:gd name="T4" fmla="*/ 0 w 1185"/>
                <a:gd name="T5" fmla="*/ 0 h 774"/>
                <a:gd name="T6" fmla="*/ 0 w 1185"/>
                <a:gd name="T7" fmla="*/ 0 h 774"/>
                <a:gd name="T8" fmla="*/ 0 w 1185"/>
                <a:gd name="T9" fmla="*/ 0 h 774"/>
                <a:gd name="T10" fmla="*/ 0 w 1185"/>
                <a:gd name="T11" fmla="*/ 0 h 774"/>
                <a:gd name="T12" fmla="*/ 0 60000 65536"/>
                <a:gd name="T13" fmla="*/ 0 60000 65536"/>
                <a:gd name="T14" fmla="*/ 0 60000 65536"/>
                <a:gd name="T15" fmla="*/ 0 60000 65536"/>
                <a:gd name="T16" fmla="*/ 0 60000 65536"/>
                <a:gd name="T17" fmla="*/ 0 60000 65536"/>
                <a:gd name="T18" fmla="*/ 0 w 1185"/>
                <a:gd name="T19" fmla="*/ 0 h 774"/>
                <a:gd name="T20" fmla="*/ 1185 w 1185"/>
                <a:gd name="T21" fmla="*/ 774 h 774"/>
              </a:gdLst>
              <a:ahLst/>
              <a:cxnLst>
                <a:cxn ang="T12">
                  <a:pos x="T0" y="T1"/>
                </a:cxn>
                <a:cxn ang="T13">
                  <a:pos x="T2" y="T3"/>
                </a:cxn>
                <a:cxn ang="T14">
                  <a:pos x="T4" y="T5"/>
                </a:cxn>
                <a:cxn ang="T15">
                  <a:pos x="T6" y="T7"/>
                </a:cxn>
                <a:cxn ang="T16">
                  <a:pos x="T8" y="T9"/>
                </a:cxn>
                <a:cxn ang="T17">
                  <a:pos x="T10" y="T11"/>
                </a:cxn>
              </a:cxnLst>
              <a:rect l="T18" t="T19" r="T20" b="T21"/>
              <a:pathLst>
                <a:path w="1185" h="774">
                  <a:moveTo>
                    <a:pt x="0" y="0"/>
                  </a:moveTo>
                  <a:lnTo>
                    <a:pt x="1185" y="0"/>
                  </a:lnTo>
                  <a:lnTo>
                    <a:pt x="1185" y="774"/>
                  </a:lnTo>
                  <a:lnTo>
                    <a:pt x="0" y="774"/>
                  </a:lnTo>
                  <a:lnTo>
                    <a:pt x="266" y="36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imes New Roman" panose="02020603050405020304" pitchFamily="18" charset="0"/>
                <a:cs typeface="Times New Roman" panose="02020603050405020304" pitchFamily="18" charset="0"/>
              </a:endParaRPr>
            </a:p>
          </p:txBody>
        </p:sp>
        <p:sp>
          <p:nvSpPr>
            <p:cNvPr id="37950" name="Text Box 131"/>
            <p:cNvSpPr txBox="1">
              <a:spLocks noChangeArrowheads="1"/>
            </p:cNvSpPr>
            <p:nvPr/>
          </p:nvSpPr>
          <p:spPr bwMode="auto">
            <a:xfrm flipH="1">
              <a:off x="2466" y="2419"/>
              <a:ext cx="2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800" b="1" dirty="0">
                  <a:solidFill>
                    <a:srgbClr val="FF0066"/>
                  </a:solidFill>
                  <a:latin typeface="Times New Roman" panose="02020603050405020304" pitchFamily="18" charset="0"/>
                  <a:cs typeface="Times New Roman" panose="02020603050405020304" pitchFamily="18" charset="0"/>
                </a:rPr>
                <a:t>C</a:t>
              </a:r>
            </a:p>
          </p:txBody>
        </p:sp>
      </p:grpSp>
      <p:grpSp>
        <p:nvGrpSpPr>
          <p:cNvPr id="37923" name="Group 132"/>
          <p:cNvGrpSpPr>
            <a:grpSpLocks/>
          </p:cNvGrpSpPr>
          <p:nvPr/>
        </p:nvGrpSpPr>
        <p:grpSpPr bwMode="auto">
          <a:xfrm>
            <a:off x="8823326" y="3097215"/>
            <a:ext cx="1439863" cy="461803"/>
            <a:chOff x="2396" y="1715"/>
            <a:chExt cx="823" cy="301"/>
          </a:xfrm>
        </p:grpSpPr>
        <p:grpSp>
          <p:nvGrpSpPr>
            <p:cNvPr id="37941" name="Group 133"/>
            <p:cNvGrpSpPr>
              <a:grpSpLocks/>
            </p:cNvGrpSpPr>
            <p:nvPr/>
          </p:nvGrpSpPr>
          <p:grpSpPr bwMode="auto">
            <a:xfrm>
              <a:off x="2396" y="1733"/>
              <a:ext cx="823" cy="258"/>
              <a:chOff x="3482" y="2208"/>
              <a:chExt cx="365" cy="122"/>
            </a:xfrm>
          </p:grpSpPr>
          <p:grpSp>
            <p:nvGrpSpPr>
              <p:cNvPr id="37943" name="Group 134"/>
              <p:cNvGrpSpPr>
                <a:grpSpLocks/>
              </p:cNvGrpSpPr>
              <p:nvPr/>
            </p:nvGrpSpPr>
            <p:grpSpPr bwMode="auto">
              <a:xfrm>
                <a:off x="3484" y="2208"/>
                <a:ext cx="363" cy="122"/>
                <a:chOff x="3496" y="2256"/>
                <a:chExt cx="363" cy="122"/>
              </a:xfrm>
            </p:grpSpPr>
            <p:grpSp>
              <p:nvGrpSpPr>
                <p:cNvPr id="37945" name="Group 135"/>
                <p:cNvGrpSpPr>
                  <a:grpSpLocks/>
                </p:cNvGrpSpPr>
                <p:nvPr/>
              </p:nvGrpSpPr>
              <p:grpSpPr bwMode="auto">
                <a:xfrm>
                  <a:off x="3521" y="2256"/>
                  <a:ext cx="327" cy="122"/>
                  <a:chOff x="3521" y="2220"/>
                  <a:chExt cx="327" cy="122"/>
                </a:xfrm>
              </p:grpSpPr>
              <p:sp>
                <p:nvSpPr>
                  <p:cNvPr id="37947" name="Rectangle 136"/>
                  <p:cNvSpPr>
                    <a:spLocks noChangeArrowheads="1"/>
                  </p:cNvSpPr>
                  <p:nvPr/>
                </p:nvSpPr>
                <p:spPr bwMode="auto">
                  <a:xfrm>
                    <a:off x="3521" y="2221"/>
                    <a:ext cx="242" cy="121"/>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7948" name="AutoShape 137"/>
                  <p:cNvSpPr>
                    <a:spLocks noChangeArrowheads="1"/>
                  </p:cNvSpPr>
                  <p:nvPr/>
                </p:nvSpPr>
                <p:spPr bwMode="auto">
                  <a:xfrm>
                    <a:off x="3606" y="2220"/>
                    <a:ext cx="242" cy="121"/>
                  </a:xfrm>
                  <a:prstGeom prst="flowChartOnlineStorage">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grpSp>
            <p:sp>
              <p:nvSpPr>
                <p:cNvPr id="37946" name="Line 138"/>
                <p:cNvSpPr>
                  <a:spLocks noChangeShapeType="1"/>
                </p:cNvSpPr>
                <p:nvPr/>
              </p:nvSpPr>
              <p:spPr bwMode="auto">
                <a:xfrm>
                  <a:off x="3496" y="2257"/>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37944" name="Line 139"/>
              <p:cNvSpPr>
                <a:spLocks noChangeShapeType="1"/>
              </p:cNvSpPr>
              <p:nvPr/>
            </p:nvSpPr>
            <p:spPr bwMode="auto">
              <a:xfrm>
                <a:off x="3482" y="2330"/>
                <a:ext cx="36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37942" name="Text Box 140"/>
            <p:cNvSpPr txBox="1">
              <a:spLocks noChangeArrowheads="1"/>
            </p:cNvSpPr>
            <p:nvPr/>
          </p:nvSpPr>
          <p:spPr bwMode="auto">
            <a:xfrm>
              <a:off x="2482" y="1715"/>
              <a:ext cx="233"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A</a:t>
              </a:r>
            </a:p>
          </p:txBody>
        </p:sp>
      </p:grpSp>
      <p:grpSp>
        <p:nvGrpSpPr>
          <p:cNvPr id="70679" name="Group 141"/>
          <p:cNvGrpSpPr>
            <a:grpSpLocks/>
          </p:cNvGrpSpPr>
          <p:nvPr/>
        </p:nvGrpSpPr>
        <p:grpSpPr bwMode="auto">
          <a:xfrm>
            <a:off x="8764588" y="1022350"/>
            <a:ext cx="1166812" cy="457200"/>
            <a:chOff x="2339" y="2015"/>
            <a:chExt cx="735" cy="288"/>
          </a:xfrm>
        </p:grpSpPr>
        <p:grpSp>
          <p:nvGrpSpPr>
            <p:cNvPr id="37937" name="Group 142"/>
            <p:cNvGrpSpPr>
              <a:grpSpLocks/>
            </p:cNvGrpSpPr>
            <p:nvPr/>
          </p:nvGrpSpPr>
          <p:grpSpPr bwMode="auto">
            <a:xfrm flipH="1">
              <a:off x="2445" y="2044"/>
              <a:ext cx="629" cy="236"/>
              <a:chOff x="3824" y="2208"/>
              <a:chExt cx="277" cy="121"/>
            </a:xfrm>
          </p:grpSpPr>
          <p:sp>
            <p:nvSpPr>
              <p:cNvPr id="37939" name="AutoShape 143"/>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7940" name="AutoShape 144"/>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endParaRPr lang="vi-VN" altLang="en-US" sz="1800" b="1">
                  <a:solidFill>
                    <a:srgbClr val="FF0066"/>
                  </a:solidFill>
                  <a:latin typeface="Times New Roman" panose="02020603050405020304" pitchFamily="18" charset="0"/>
                  <a:cs typeface="Times New Roman" panose="02020603050405020304" pitchFamily="18" charset="0"/>
                </a:endParaRPr>
              </a:p>
            </p:txBody>
          </p:sp>
        </p:grpSp>
        <p:sp>
          <p:nvSpPr>
            <p:cNvPr id="37938" name="Text Box 145"/>
            <p:cNvSpPr txBox="1">
              <a:spLocks noChangeArrowheads="1"/>
            </p:cNvSpPr>
            <p:nvPr/>
          </p:nvSpPr>
          <p:spPr bwMode="auto">
            <a:xfrm flipH="1">
              <a:off x="2339" y="2015"/>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a:solidFill>
                    <a:srgbClr val="FF0066"/>
                  </a:solidFill>
                  <a:latin typeface="Times New Roman" panose="02020603050405020304" pitchFamily="18" charset="0"/>
                  <a:cs typeface="Times New Roman" panose="02020603050405020304" pitchFamily="18" charset="0"/>
                </a:rPr>
                <a:t>T</a:t>
              </a:r>
            </a:p>
          </p:txBody>
        </p:sp>
      </p:grpSp>
      <p:grpSp>
        <p:nvGrpSpPr>
          <p:cNvPr id="37925" name="Group 146"/>
          <p:cNvGrpSpPr>
            <a:grpSpLocks/>
          </p:cNvGrpSpPr>
          <p:nvPr/>
        </p:nvGrpSpPr>
        <p:grpSpPr bwMode="auto">
          <a:xfrm>
            <a:off x="8745538" y="1852613"/>
            <a:ext cx="1166812" cy="457200"/>
            <a:chOff x="2339" y="2015"/>
            <a:chExt cx="735" cy="288"/>
          </a:xfrm>
        </p:grpSpPr>
        <p:grpSp>
          <p:nvGrpSpPr>
            <p:cNvPr id="37933" name="Group 147"/>
            <p:cNvGrpSpPr>
              <a:grpSpLocks/>
            </p:cNvGrpSpPr>
            <p:nvPr/>
          </p:nvGrpSpPr>
          <p:grpSpPr bwMode="auto">
            <a:xfrm flipH="1">
              <a:off x="2445" y="2044"/>
              <a:ext cx="629" cy="236"/>
              <a:chOff x="3824" y="2208"/>
              <a:chExt cx="277" cy="121"/>
            </a:xfrm>
          </p:grpSpPr>
          <p:sp>
            <p:nvSpPr>
              <p:cNvPr id="37935" name="AutoShape 148"/>
              <p:cNvSpPr>
                <a:spLocks noChangeArrowheads="1"/>
              </p:cNvSpPr>
              <p:nvPr/>
            </p:nvSpPr>
            <p:spPr bwMode="auto">
              <a:xfrm>
                <a:off x="3824" y="2208"/>
                <a:ext cx="254" cy="121"/>
              </a:xfrm>
              <a:prstGeom prst="roundRect">
                <a:avLst>
                  <a:gd name="adj" fmla="val 4954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7936" name="AutoShape 149"/>
              <p:cNvSpPr>
                <a:spLocks noChangeArrowheads="1"/>
              </p:cNvSpPr>
              <p:nvPr/>
            </p:nvSpPr>
            <p:spPr bwMode="auto">
              <a:xfrm>
                <a:off x="3897" y="2208"/>
                <a:ext cx="204" cy="121"/>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endParaRPr lang="vi-VN" altLang="en-US" sz="1800">
                  <a:latin typeface="Times New Roman" panose="02020603050405020304" pitchFamily="18" charset="0"/>
                  <a:cs typeface="Times New Roman" panose="02020603050405020304" pitchFamily="18" charset="0"/>
                </a:endParaRPr>
              </a:p>
            </p:txBody>
          </p:sp>
        </p:grpSp>
        <p:sp>
          <p:nvSpPr>
            <p:cNvPr id="37934" name="Text Box 150"/>
            <p:cNvSpPr txBox="1">
              <a:spLocks noChangeArrowheads="1"/>
            </p:cNvSpPr>
            <p:nvPr/>
          </p:nvSpPr>
          <p:spPr bwMode="auto">
            <a:xfrm flipH="1">
              <a:off x="2339" y="2015"/>
              <a:ext cx="4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r">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T</a:t>
              </a:r>
            </a:p>
          </p:txBody>
        </p:sp>
      </p:grpSp>
      <p:sp>
        <p:nvSpPr>
          <p:cNvPr id="37926" name="Rectangle 151"/>
          <p:cNvSpPr>
            <a:spLocks noChangeArrowheads="1"/>
          </p:cNvSpPr>
          <p:nvPr/>
        </p:nvSpPr>
        <p:spPr bwMode="auto">
          <a:xfrm>
            <a:off x="8728075" y="1066801"/>
            <a:ext cx="209550" cy="2862263"/>
          </a:xfrm>
          <a:prstGeom prst="rect">
            <a:avLst/>
          </a:prstGeom>
          <a:solidFill>
            <a:srgbClr val="FFCC99"/>
          </a:solidFill>
          <a:ln w="9525">
            <a:solidFill>
              <a:srgbClr val="FFCC99"/>
            </a:solidFill>
            <a:miter lim="800000"/>
            <a:headEnd/>
            <a:tailEnd/>
          </a:ln>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37927" name="Text Box 152"/>
          <p:cNvSpPr txBox="1">
            <a:spLocks noChangeArrowheads="1"/>
          </p:cNvSpPr>
          <p:nvPr/>
        </p:nvSpPr>
        <p:spPr bwMode="auto">
          <a:xfrm>
            <a:off x="4573587" y="560388"/>
            <a:ext cx="498475" cy="3968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000" b="1" dirty="0">
                <a:solidFill>
                  <a:schemeClr val="bg1"/>
                </a:solidFill>
                <a:latin typeface="Times New Roman" panose="02020603050405020304" pitchFamily="18" charset="0"/>
                <a:cs typeface="Times New Roman" panose="02020603050405020304" pitchFamily="18" charset="0"/>
              </a:rPr>
              <a:t>1</a:t>
            </a:r>
          </a:p>
        </p:txBody>
      </p:sp>
      <p:sp>
        <p:nvSpPr>
          <p:cNvPr id="37928" name="Text Box 153"/>
          <p:cNvSpPr txBox="1">
            <a:spLocks noChangeArrowheads="1"/>
          </p:cNvSpPr>
          <p:nvPr/>
        </p:nvSpPr>
        <p:spPr bwMode="auto">
          <a:xfrm>
            <a:off x="6672264" y="547689"/>
            <a:ext cx="498475" cy="3968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000" b="1" dirty="0">
                <a:solidFill>
                  <a:schemeClr val="bg1"/>
                </a:solidFill>
                <a:latin typeface="Times New Roman" panose="02020603050405020304" pitchFamily="18" charset="0"/>
                <a:cs typeface="Times New Roman" panose="02020603050405020304" pitchFamily="18" charset="0"/>
              </a:rPr>
              <a:t>2</a:t>
            </a:r>
          </a:p>
        </p:txBody>
      </p:sp>
      <p:sp>
        <p:nvSpPr>
          <p:cNvPr id="37929" name="Text Box 154"/>
          <p:cNvSpPr txBox="1">
            <a:spLocks noChangeArrowheads="1"/>
          </p:cNvSpPr>
          <p:nvPr/>
        </p:nvSpPr>
        <p:spPr bwMode="auto">
          <a:xfrm>
            <a:off x="9086332" y="547689"/>
            <a:ext cx="498475" cy="3968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000" b="1" dirty="0">
                <a:solidFill>
                  <a:schemeClr val="bg1"/>
                </a:solidFill>
                <a:latin typeface="Times New Roman" panose="02020603050405020304" pitchFamily="18" charset="0"/>
                <a:cs typeface="Times New Roman" panose="02020603050405020304" pitchFamily="18" charset="0"/>
              </a:rPr>
              <a:t>3</a:t>
            </a:r>
          </a:p>
        </p:txBody>
      </p:sp>
      <p:sp>
        <p:nvSpPr>
          <p:cNvPr id="70811" name="Text Box 155"/>
          <p:cNvSpPr txBox="1">
            <a:spLocks noChangeArrowheads="1"/>
          </p:cNvSpPr>
          <p:nvPr/>
        </p:nvSpPr>
        <p:spPr bwMode="auto">
          <a:xfrm>
            <a:off x="3657601" y="4876801"/>
            <a:ext cx="2092325" cy="5238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800" b="1">
                <a:latin typeface="Times New Roman" panose="02020603050405020304" pitchFamily="18" charset="0"/>
                <a:cs typeface="Times New Roman" panose="02020603050405020304" pitchFamily="18" charset="0"/>
              </a:rPr>
              <a:t>Số lượng</a:t>
            </a:r>
          </a:p>
        </p:txBody>
      </p:sp>
      <p:sp>
        <p:nvSpPr>
          <p:cNvPr id="70812" name="Text Box 156"/>
          <p:cNvSpPr txBox="1">
            <a:spLocks noChangeArrowheads="1"/>
          </p:cNvSpPr>
          <p:nvPr/>
        </p:nvSpPr>
        <p:spPr bwMode="auto">
          <a:xfrm>
            <a:off x="5867400" y="4876801"/>
            <a:ext cx="2476500" cy="5238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800" b="1" dirty="0">
                <a:latin typeface="Times New Roman" panose="02020603050405020304" pitchFamily="18" charset="0"/>
                <a:cs typeface="Times New Roman" panose="02020603050405020304" pitchFamily="18" charset="0"/>
              </a:rPr>
              <a:t>Thành </a:t>
            </a:r>
            <a:r>
              <a:rPr lang="en-US" altLang="en-US" sz="2800" b="1" dirty="0" err="1">
                <a:latin typeface="Times New Roman" panose="02020603050405020304" pitchFamily="18" charset="0"/>
                <a:cs typeface="Times New Roman" panose="02020603050405020304" pitchFamily="18" charset="0"/>
              </a:rPr>
              <a:t>phần</a:t>
            </a:r>
            <a:endParaRPr lang="en-US" altLang="en-US" sz="2800" b="1" dirty="0">
              <a:latin typeface="Times New Roman" panose="02020603050405020304" pitchFamily="18" charset="0"/>
              <a:cs typeface="Times New Roman" panose="02020603050405020304" pitchFamily="18" charset="0"/>
            </a:endParaRPr>
          </a:p>
        </p:txBody>
      </p:sp>
      <p:sp>
        <p:nvSpPr>
          <p:cNvPr id="70813" name="Text Box 157"/>
          <p:cNvSpPr txBox="1">
            <a:spLocks noChangeArrowheads="1"/>
          </p:cNvSpPr>
          <p:nvPr/>
        </p:nvSpPr>
        <p:spPr bwMode="auto">
          <a:xfrm>
            <a:off x="8439151" y="4838700"/>
            <a:ext cx="3026018" cy="5232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800" b="1" dirty="0" err="1">
                <a:latin typeface="Times New Roman" panose="02020603050405020304" pitchFamily="18" charset="0"/>
                <a:cs typeface="Times New Roman" panose="02020603050405020304" pitchFamily="18" charset="0"/>
              </a:rPr>
              <a:t>Trật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sắp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xếp</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0971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0668"/>
                                        </p:tgtEl>
                                        <p:attrNameLst>
                                          <p:attrName>style.visibility</p:attrName>
                                        </p:attrNameLst>
                                      </p:cBhvr>
                                      <p:to>
                                        <p:strVal val="visible"/>
                                      </p:to>
                                    </p:set>
                                    <p:animEffect transition="in" filter="fade">
                                      <p:cBhvr>
                                        <p:cTn id="19" dur="2000"/>
                                        <p:tgtEl>
                                          <p:spTgt spid="7066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70811"/>
                                        </p:tgtEl>
                                        <p:attrNameLst>
                                          <p:attrName>style.visibility</p:attrName>
                                        </p:attrNameLst>
                                      </p:cBhvr>
                                      <p:to>
                                        <p:strVal val="visible"/>
                                      </p:to>
                                    </p:set>
                                    <p:animEffect transition="in" filter="box(in)">
                                      <p:cBhvr>
                                        <p:cTn id="24" dur="500"/>
                                        <p:tgtEl>
                                          <p:spTgt spid="708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nodeType="clickEffect">
                                  <p:stCondLst>
                                    <p:cond delay="0"/>
                                  </p:stCondLst>
                                  <p:childTnLst>
                                    <p:animEffect transition="out" filter="fade">
                                      <p:cBhvr>
                                        <p:cTn id="28" dur="2000"/>
                                        <p:tgtEl>
                                          <p:spTgt spid="70664"/>
                                        </p:tgtEl>
                                      </p:cBhvr>
                                    </p:animEffect>
                                    <p:set>
                                      <p:cBhvr>
                                        <p:cTn id="29" dur="1" fill="hold">
                                          <p:stCondLst>
                                            <p:cond delay="1999"/>
                                          </p:stCondLst>
                                        </p:cTn>
                                        <p:tgtEl>
                                          <p:spTgt spid="70664"/>
                                        </p:tgtEl>
                                        <p:attrNameLst>
                                          <p:attrName>style.visibility</p:attrName>
                                        </p:attrNameLst>
                                      </p:cBhvr>
                                      <p:to>
                                        <p:strVal val="hidden"/>
                                      </p:to>
                                    </p:set>
                                  </p:childTnLst>
                                </p:cTn>
                              </p:par>
                            </p:childTnLst>
                          </p:cTn>
                        </p:par>
                        <p:par>
                          <p:cTn id="30" fill="hold" nodeType="afterGroup">
                            <p:stCondLst>
                              <p:cond delay="20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0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70812"/>
                                        </p:tgtEl>
                                        <p:attrNameLst>
                                          <p:attrName>style.visibility</p:attrName>
                                        </p:attrNameLst>
                                      </p:cBhvr>
                                      <p:to>
                                        <p:strVal val="visible"/>
                                      </p:to>
                                    </p:set>
                                    <p:animEffect transition="in" filter="box(in)">
                                      <p:cBhvr>
                                        <p:cTn id="38" dur="500"/>
                                        <p:tgtEl>
                                          <p:spTgt spid="7081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8" presetClass="path" presetSubtype="0" accel="50000" decel="50000" fill="hold" grpId="0" nodeType="clickEffect">
                                  <p:stCondLst>
                                    <p:cond delay="0"/>
                                  </p:stCondLst>
                                  <p:childTnLst>
                                    <p:animMotion origin="layout" path="M 1.94444E-6 -0.00555 L 0.03993 0.02843 C 0.04896 0.03583 0.05399 0.04646 0.05399 0.05779 C 0.05399 0.0705 0.04896 0.08068 0.03993 0.08807 L 1.94444E-6 0.12298 " pathEditMode="relative" rAng="0" ptsTypes="FffFF">
                                      <p:cBhvr>
                                        <p:cTn id="42" dur="2000" fill="hold"/>
                                        <p:tgtEl>
                                          <p:spTgt spid="70779"/>
                                        </p:tgtEl>
                                        <p:attrNameLst>
                                          <p:attrName>ppt_x</p:attrName>
                                          <p:attrName>ppt_y</p:attrName>
                                        </p:attrNameLst>
                                      </p:cBhvr>
                                      <p:rCtr x="2691" y="6426"/>
                                    </p:animMotion>
                                  </p:childTnLst>
                                </p:cTn>
                              </p:par>
                              <p:par>
                                <p:cTn id="43" presetID="58" presetClass="path" presetSubtype="0" accel="50000" decel="50000" fill="hold" nodeType="withEffect">
                                  <p:stCondLst>
                                    <p:cond delay="0"/>
                                  </p:stCondLst>
                                  <p:childTnLst>
                                    <p:animMotion origin="layout" path="M -3.33333E-6 -0.11898 L 0.03998 -0.08657 C 0.04896 -0.07986 0.05404 -0.06967 0.05404 -0.05902 C 0.05404 -0.04676 0.04896 -0.03703 0.03998 -0.03009 L -3.33333E-6 0.00278 " pathEditMode="relative" rAng="0" ptsTypes="AAAAA">
                                      <p:cBhvr>
                                        <p:cTn id="44" dur="2000" spd="-100000" fill="hold"/>
                                        <p:tgtEl>
                                          <p:spTgt spid="70674"/>
                                        </p:tgtEl>
                                        <p:attrNameLst>
                                          <p:attrName>ppt_x</p:attrName>
                                          <p:attrName>ppt_y</p:attrName>
                                        </p:attrNameLst>
                                      </p:cBhvr>
                                      <p:rCtr x="2695" y="6088"/>
                                    </p:animMotion>
                                  </p:childTnLst>
                                </p:cTn>
                              </p:par>
                              <p:par>
                                <p:cTn id="45" presetID="58" presetClass="path" presetSubtype="0" accel="50000" decel="50000" fill="hold" nodeType="withEffect">
                                  <p:stCondLst>
                                    <p:cond delay="0"/>
                                  </p:stCondLst>
                                  <p:childTnLst>
                                    <p:animMotion origin="layout" path="M 4.44444E-6 -0.00555 L 0.03993 0.09246 C 0.04895 0.11326 0.05399 0.14401 0.05399 0.17591 C 0.05399 0.21266 0.04895 0.24179 0.03993 0.26259 L 4.44444E-6 0.36084 " pathEditMode="relative" rAng="0" ptsTypes="FffFF">
                                      <p:cBhvr>
                                        <p:cTn id="46" dur="2000" fill="hold"/>
                                        <p:tgtEl>
                                          <p:spTgt spid="70679"/>
                                        </p:tgtEl>
                                        <p:attrNameLst>
                                          <p:attrName>ppt_x</p:attrName>
                                          <p:attrName>ppt_y</p:attrName>
                                        </p:attrNameLst>
                                      </p:cBhvr>
                                      <p:rCtr x="2691" y="18308"/>
                                    </p:animMotion>
                                  </p:childTnLst>
                                </p:cTn>
                              </p:par>
                              <p:par>
                                <p:cTn id="47" presetID="58" presetClass="path" presetSubtype="0" accel="50000" decel="50000" fill="hold" grpId="0" nodeType="withEffect">
                                  <p:stCondLst>
                                    <p:cond delay="0"/>
                                  </p:stCondLst>
                                  <p:childTnLst>
                                    <p:animMotion origin="layout" path="M -0.00209 -0.35807 L 0.03785 -0.26214 C 0.04687 -0.24203 0.05191 -0.21198 0.05191 -0.18054 C 0.05191 -0.14494 0.04687 -0.11628 0.03785 -0.09617 L -0.00209 2.41331E-6 " pathEditMode="relative" rAng="0" ptsTypes="FffFF">
                                      <p:cBhvr>
                                        <p:cTn id="48" dur="2000" spd="-100000" fill="hold"/>
                                        <p:tgtEl>
                                          <p:spTgt spid="70658"/>
                                        </p:tgtEl>
                                        <p:attrNameLst>
                                          <p:attrName>ppt_x</p:attrName>
                                          <p:attrName>ppt_y</p:attrName>
                                        </p:attrNameLst>
                                      </p:cBhvr>
                                      <p:rCtr x="2691" y="17892"/>
                                    </p:animMotion>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70813"/>
                                        </p:tgtEl>
                                        <p:attrNameLst>
                                          <p:attrName>style.visibility</p:attrName>
                                        </p:attrNameLst>
                                      </p:cBhvr>
                                      <p:to>
                                        <p:strVal val="visible"/>
                                      </p:to>
                                    </p:set>
                                    <p:animEffect transition="in" filter="box(in)">
                                      <p:cBhvr>
                                        <p:cTn id="53" dur="500"/>
                                        <p:tgtEl>
                                          <p:spTgt spid="70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nimBg="1"/>
      <p:bldP spid="37892" grpId="0" animBg="1"/>
      <p:bldP spid="70779" grpId="0" animBg="1"/>
      <p:bldP spid="70811" grpId="0" animBg="1"/>
      <p:bldP spid="70812" grpId="0" animBg="1"/>
      <p:bldP spid="708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040727"/>
            <a:ext cx="11138262" cy="3970318"/>
          </a:xfrm>
          <a:prstGeom prst="rect">
            <a:avLst/>
          </a:prstGeom>
        </p:spPr>
        <p:txBody>
          <a:bodyPr wrap="square">
            <a:spAutoFit/>
          </a:bodyPr>
          <a:lstStyle/>
          <a:p>
            <a:pPr marL="457200" algn="just">
              <a:spcAft>
                <a:spcPts val="0"/>
              </a:spcAft>
            </a:pPr>
            <a:r>
              <a:rPr lang="en-US" sz="3600" i="1" dirty="0">
                <a:solidFill>
                  <a:srgbClr val="7030A0"/>
                </a:solidFill>
                <a:latin typeface="Times New Roman" panose="02020603050405020304" pitchFamily="18" charset="0"/>
                <a:ea typeface="Times New Roman" panose="02020603050405020304" pitchFamily="18" charset="0"/>
              </a:rPr>
              <a:t>- </a:t>
            </a:r>
            <a:r>
              <a:rPr lang="en-US" sz="3600" i="1" dirty="0" err="1">
                <a:solidFill>
                  <a:srgbClr val="7030A0"/>
                </a:solidFill>
                <a:latin typeface="Times New Roman" panose="02020603050405020304" pitchFamily="18" charset="0"/>
                <a:ea typeface="Times New Roman" panose="02020603050405020304" pitchFamily="18" charset="0"/>
              </a:rPr>
              <a:t>C</a:t>
            </a:r>
            <a:r>
              <a:rPr lang="en-US" sz="3600" i="1" dirty="0" err="1">
                <a:solidFill>
                  <a:srgbClr val="7030A0"/>
                </a:solidFill>
                <a:latin typeface="Times New Roman" panose="02020603050405020304" pitchFamily="18" charset="0"/>
              </a:rPr>
              <a:t>hỉ</a:t>
            </a:r>
            <a:r>
              <a:rPr lang="en-US" sz="3600" i="1" dirty="0">
                <a:solidFill>
                  <a:srgbClr val="7030A0"/>
                </a:solidFill>
                <a:latin typeface="Times New Roman" panose="02020603050405020304" pitchFamily="18" charset="0"/>
              </a:rPr>
              <a:t> </a:t>
            </a:r>
            <a:r>
              <a:rPr lang="en-US" sz="3600" i="1" dirty="0" err="1">
                <a:solidFill>
                  <a:srgbClr val="7030A0"/>
                </a:solidFill>
                <a:latin typeface="Times New Roman" panose="02020603050405020304" pitchFamily="18" charset="0"/>
              </a:rPr>
              <a:t>từ</a:t>
            </a:r>
            <a:r>
              <a:rPr lang="en-US" sz="3600" i="1" dirty="0">
                <a:solidFill>
                  <a:srgbClr val="7030A0"/>
                </a:solidFill>
                <a:latin typeface="Times New Roman" panose="02020603050405020304" pitchFamily="18" charset="0"/>
              </a:rPr>
              <a:t> </a:t>
            </a:r>
            <a:r>
              <a:rPr lang="en-US" sz="3600" i="1" dirty="0" err="1">
                <a:solidFill>
                  <a:srgbClr val="7030A0"/>
                </a:solidFill>
                <a:latin typeface="Times New Roman" panose="02020603050405020304" pitchFamily="18" charset="0"/>
              </a:rPr>
              <a:t>bốn</a:t>
            </a:r>
            <a:r>
              <a:rPr lang="en-US" sz="3600" i="1" dirty="0">
                <a:solidFill>
                  <a:srgbClr val="7030A0"/>
                </a:solidFill>
                <a:latin typeface="Times New Roman" panose="02020603050405020304" pitchFamily="18" charset="0"/>
              </a:rPr>
              <a:t> </a:t>
            </a:r>
            <a:r>
              <a:rPr lang="en-US" sz="3600" i="1" dirty="0" err="1">
                <a:solidFill>
                  <a:srgbClr val="7030A0"/>
                </a:solidFill>
                <a:latin typeface="Times New Roman" panose="02020603050405020304" pitchFamily="18" charset="0"/>
              </a:rPr>
              <a:t>loại</a:t>
            </a:r>
            <a:r>
              <a:rPr lang="en-US" sz="3600" i="1" dirty="0">
                <a:solidFill>
                  <a:srgbClr val="7030A0"/>
                </a:solidFill>
                <a:latin typeface="Times New Roman" panose="02020603050405020304" pitchFamily="18" charset="0"/>
              </a:rPr>
              <a:t> nucleotide </a:t>
            </a:r>
            <a:r>
              <a:rPr lang="en-US" sz="3600" i="1" dirty="0" err="1">
                <a:solidFill>
                  <a:srgbClr val="7030A0"/>
                </a:solidFill>
                <a:latin typeface="Times New Roman" panose="02020603050405020304" pitchFamily="18" charset="0"/>
              </a:rPr>
              <a:t>nhưng</a:t>
            </a:r>
            <a:r>
              <a:rPr lang="en-US" sz="3600" i="1" dirty="0">
                <a:solidFill>
                  <a:srgbClr val="7030A0"/>
                </a:solidFill>
                <a:latin typeface="Times New Roman" panose="02020603050405020304" pitchFamily="18" charset="0"/>
              </a:rPr>
              <a:t> </a:t>
            </a:r>
            <a:r>
              <a:rPr lang="en-US" sz="3600" i="1" dirty="0" err="1">
                <a:solidFill>
                  <a:srgbClr val="7030A0"/>
                </a:solidFill>
                <a:latin typeface="Times New Roman" panose="02020603050405020304" pitchFamily="18" charset="0"/>
              </a:rPr>
              <a:t>lại</a:t>
            </a:r>
            <a:r>
              <a:rPr lang="en-US" sz="3600" i="1" dirty="0">
                <a:solidFill>
                  <a:srgbClr val="7030A0"/>
                </a:solidFill>
                <a:latin typeface="Times New Roman" panose="02020603050405020304" pitchFamily="18" charset="0"/>
              </a:rPr>
              <a:t> </a:t>
            </a:r>
            <a:r>
              <a:rPr lang="en-US" sz="3600" i="1" dirty="0" err="1">
                <a:solidFill>
                  <a:srgbClr val="7030A0"/>
                </a:solidFill>
                <a:latin typeface="Times New Roman" panose="02020603050405020304" pitchFamily="18" charset="0"/>
              </a:rPr>
              <a:t>tạo</a:t>
            </a:r>
            <a:r>
              <a:rPr lang="en-US" sz="3600" i="1" dirty="0">
                <a:solidFill>
                  <a:srgbClr val="7030A0"/>
                </a:solidFill>
                <a:latin typeface="Times New Roman" panose="02020603050405020304" pitchFamily="18" charset="0"/>
              </a:rPr>
              <a:t> </a:t>
            </a:r>
            <a:r>
              <a:rPr lang="en-US" sz="3600" i="1" dirty="0" err="1">
                <a:solidFill>
                  <a:srgbClr val="7030A0"/>
                </a:solidFill>
                <a:latin typeface="Times New Roman" panose="02020603050405020304" pitchFamily="18" charset="0"/>
              </a:rPr>
              <a:t>ra</a:t>
            </a:r>
            <a:r>
              <a:rPr lang="en-US" sz="3600" i="1" dirty="0">
                <a:solidFill>
                  <a:srgbClr val="7030A0"/>
                </a:solidFill>
                <a:latin typeface="Times New Roman" panose="02020603050405020304" pitchFamily="18" charset="0"/>
              </a:rPr>
              <a:t> </a:t>
            </a:r>
            <a:r>
              <a:rPr lang="en-US" sz="3600" i="1" dirty="0" err="1">
                <a:solidFill>
                  <a:srgbClr val="7030A0"/>
                </a:solidFill>
                <a:latin typeface="Times New Roman" panose="02020603050405020304" pitchFamily="18" charset="0"/>
              </a:rPr>
              <a:t>được</a:t>
            </a:r>
            <a:r>
              <a:rPr lang="en-US" sz="3600" i="1" dirty="0">
                <a:solidFill>
                  <a:srgbClr val="7030A0"/>
                </a:solidFill>
                <a:latin typeface="Times New Roman" panose="02020603050405020304" pitchFamily="18" charset="0"/>
              </a:rPr>
              <a:t> </a:t>
            </a:r>
            <a:r>
              <a:rPr lang="en-US" sz="3600" i="1" dirty="0" err="1">
                <a:solidFill>
                  <a:srgbClr val="7030A0"/>
                </a:solidFill>
                <a:latin typeface="Times New Roman" panose="02020603050405020304" pitchFamily="18" charset="0"/>
              </a:rPr>
              <a:t>rất</a:t>
            </a:r>
            <a:r>
              <a:rPr lang="en-US" sz="3600" i="1" dirty="0">
                <a:solidFill>
                  <a:srgbClr val="7030A0"/>
                </a:solidFill>
                <a:latin typeface="Times New Roman" panose="02020603050405020304" pitchFamily="18" charset="0"/>
              </a:rPr>
              <a:t> </a:t>
            </a:r>
            <a:r>
              <a:rPr lang="en-US" sz="3600" i="1" dirty="0" err="1">
                <a:solidFill>
                  <a:srgbClr val="7030A0"/>
                </a:solidFill>
                <a:latin typeface="Times New Roman" panose="02020603050405020304" pitchFamily="18" charset="0"/>
              </a:rPr>
              <a:t>nhiều</a:t>
            </a:r>
            <a:r>
              <a:rPr lang="en-US" sz="3600" i="1" dirty="0">
                <a:solidFill>
                  <a:srgbClr val="7030A0"/>
                </a:solidFill>
                <a:latin typeface="Times New Roman" panose="02020603050405020304" pitchFamily="18" charset="0"/>
              </a:rPr>
              <a:t> DNA </a:t>
            </a:r>
            <a:r>
              <a:rPr lang="en-US" sz="3600" i="1" dirty="0" err="1">
                <a:solidFill>
                  <a:srgbClr val="7030A0"/>
                </a:solidFill>
                <a:latin typeface="Times New Roman" panose="02020603050405020304" pitchFamily="18" charset="0"/>
              </a:rPr>
              <a:t>đặc</a:t>
            </a:r>
            <a:r>
              <a:rPr lang="en-US" sz="3600" i="1" dirty="0">
                <a:solidFill>
                  <a:srgbClr val="7030A0"/>
                </a:solidFill>
                <a:latin typeface="Times New Roman" panose="02020603050405020304" pitchFamily="18" charset="0"/>
              </a:rPr>
              <a:t> </a:t>
            </a:r>
            <a:r>
              <a:rPr lang="en-US" sz="3600" i="1" dirty="0" err="1">
                <a:solidFill>
                  <a:srgbClr val="7030A0"/>
                </a:solidFill>
                <a:latin typeface="Times New Roman" panose="02020603050405020304" pitchFamily="18" charset="0"/>
              </a:rPr>
              <a:t>trưng</a:t>
            </a:r>
            <a:r>
              <a:rPr lang="en-US" sz="3600" i="1" dirty="0">
                <a:solidFill>
                  <a:srgbClr val="7030A0"/>
                </a:solidFill>
                <a:latin typeface="Times New Roman" panose="02020603050405020304" pitchFamily="18" charset="0"/>
              </a:rPr>
              <a:t> </a:t>
            </a:r>
            <a:r>
              <a:rPr lang="en-US" sz="3600" i="1" dirty="0" err="1">
                <a:solidFill>
                  <a:srgbClr val="7030A0"/>
                </a:solidFill>
                <a:latin typeface="Times New Roman" panose="02020603050405020304" pitchFamily="18" charset="0"/>
              </a:rPr>
              <a:t>vì</a:t>
            </a:r>
            <a:r>
              <a:rPr lang="en-US" sz="3600" i="1" dirty="0">
                <a:solidFill>
                  <a:srgbClr val="7030A0"/>
                </a:solidFill>
                <a:latin typeface="Times New Roman" panose="02020603050405020304" pitchFamily="18" charset="0"/>
              </a:rPr>
              <a:t>: </a:t>
            </a:r>
          </a:p>
          <a:p>
            <a:pPr marL="457200" algn="just">
              <a:spcAft>
                <a:spcPts val="0"/>
              </a:spcAft>
            </a:pPr>
            <a:r>
              <a:rPr lang="en-US" sz="3600" b="1" i="1" dirty="0">
                <a:solidFill>
                  <a:srgbClr val="7030A0"/>
                </a:solidFill>
                <a:latin typeface="Times New Roman" panose="02020603050405020304" pitchFamily="18" charset="0"/>
                <a:cs typeface="Times New Roman" panose="02020603050405020304" pitchFamily="18" charset="0"/>
              </a:rPr>
              <a:t>+ </a:t>
            </a:r>
            <a:r>
              <a:rPr lang="en-US" sz="3600" b="1" i="1" dirty="0" err="1">
                <a:solidFill>
                  <a:srgbClr val="7030A0"/>
                </a:solidFill>
                <a:latin typeface="Times New Roman" panose="02020603050405020304" pitchFamily="18" charset="0"/>
                <a:cs typeface="Times New Roman" panose="02020603050405020304" pitchFamily="18" charset="0"/>
              </a:rPr>
              <a:t>Hàm</a:t>
            </a:r>
            <a:r>
              <a:rPr lang="en-US" sz="3600" b="1" i="1" dirty="0">
                <a:solidFill>
                  <a:srgbClr val="7030A0"/>
                </a:solidFill>
                <a:latin typeface="Times New Roman" panose="02020603050405020304" pitchFamily="18" charset="0"/>
                <a:cs typeface="Times New Roman" panose="02020603050405020304" pitchFamily="18" charset="0"/>
              </a:rPr>
              <a:t> </a:t>
            </a:r>
            <a:r>
              <a:rPr lang="en-US" sz="3600" b="1" i="1" dirty="0" err="1">
                <a:solidFill>
                  <a:srgbClr val="7030A0"/>
                </a:solidFill>
                <a:latin typeface="Times New Roman" panose="02020603050405020304" pitchFamily="18" charset="0"/>
                <a:cs typeface="Times New Roman" panose="02020603050405020304" pitchFamily="18" charset="0"/>
              </a:rPr>
              <a:t>lượng</a:t>
            </a:r>
            <a:r>
              <a:rPr lang="en-US" sz="3600" b="1" i="1" dirty="0">
                <a:solidFill>
                  <a:srgbClr val="7030A0"/>
                </a:solidFill>
                <a:latin typeface="Times New Roman" panose="02020603050405020304" pitchFamily="18" charset="0"/>
                <a:cs typeface="Times New Roman" panose="02020603050405020304" pitchFamily="18" charset="0"/>
              </a:rPr>
              <a:t> DNA </a:t>
            </a:r>
            <a:r>
              <a:rPr lang="en-US" sz="3600" b="1" i="1" dirty="0" err="1">
                <a:solidFill>
                  <a:srgbClr val="7030A0"/>
                </a:solidFill>
                <a:latin typeface="Times New Roman" panose="02020603050405020304" pitchFamily="18" charset="0"/>
                <a:cs typeface="Times New Roman" panose="02020603050405020304" pitchFamily="18" charset="0"/>
              </a:rPr>
              <a:t>trong</a:t>
            </a:r>
            <a:r>
              <a:rPr lang="en-US" sz="3600" b="1" i="1" dirty="0">
                <a:solidFill>
                  <a:srgbClr val="7030A0"/>
                </a:solidFill>
                <a:latin typeface="Times New Roman" panose="02020603050405020304" pitchFamily="18" charset="0"/>
                <a:cs typeface="Times New Roman" panose="02020603050405020304" pitchFamily="18" charset="0"/>
              </a:rPr>
              <a:t> </a:t>
            </a:r>
            <a:r>
              <a:rPr lang="en-US" sz="3600" b="1" i="1" dirty="0" err="1">
                <a:solidFill>
                  <a:srgbClr val="7030A0"/>
                </a:solidFill>
                <a:latin typeface="Times New Roman" panose="02020603050405020304" pitchFamily="18" charset="0"/>
                <a:cs typeface="Times New Roman" panose="02020603050405020304" pitchFamily="18" charset="0"/>
              </a:rPr>
              <a:t>tế</a:t>
            </a:r>
            <a:r>
              <a:rPr lang="en-US" sz="3600" b="1" i="1" dirty="0">
                <a:solidFill>
                  <a:srgbClr val="7030A0"/>
                </a:solidFill>
                <a:latin typeface="Times New Roman" panose="02020603050405020304" pitchFamily="18" charset="0"/>
                <a:cs typeface="Times New Roman" panose="02020603050405020304" pitchFamily="18" charset="0"/>
              </a:rPr>
              <a:t> </a:t>
            </a:r>
            <a:r>
              <a:rPr lang="en-US" sz="3600" b="1" i="1" dirty="0" err="1">
                <a:solidFill>
                  <a:srgbClr val="7030A0"/>
                </a:solidFill>
                <a:latin typeface="Times New Roman" panose="02020603050405020304" pitchFamily="18" charset="0"/>
                <a:cs typeface="Times New Roman" panose="02020603050405020304" pitchFamily="18" charset="0"/>
              </a:rPr>
              <a:t>bào</a:t>
            </a:r>
            <a:r>
              <a:rPr lang="en-US" sz="3600" b="1" i="1" dirty="0">
                <a:solidFill>
                  <a:srgbClr val="7030A0"/>
                </a:solidFill>
                <a:latin typeface="Times New Roman" panose="02020603050405020304" pitchFamily="18" charset="0"/>
                <a:cs typeface="Times New Roman" panose="02020603050405020304" pitchFamily="18" charset="0"/>
              </a:rPr>
              <a:t>. </a:t>
            </a:r>
          </a:p>
          <a:p>
            <a:pPr marL="457200" algn="just">
              <a:spcAft>
                <a:spcPts val="0"/>
              </a:spcAft>
            </a:pPr>
            <a:r>
              <a:rPr lang="en-US" altLang="en-US" sz="3600" b="1" i="1" dirty="0">
                <a:solidFill>
                  <a:srgbClr val="7030A0"/>
                </a:solidFill>
                <a:latin typeface="Times New Roman" panose="02020603050405020304" pitchFamily="18" charset="0"/>
                <a:cs typeface="Times New Roman" panose="02020603050405020304" pitchFamily="18" charset="0"/>
              </a:rPr>
              <a:t>+ </a:t>
            </a:r>
            <a:r>
              <a:rPr lang="it-IT" altLang="en-US" sz="3600" b="1" i="1" dirty="0">
                <a:solidFill>
                  <a:srgbClr val="7030A0"/>
                </a:solidFill>
                <a:latin typeface="Times New Roman" panose="02020603050405020304" pitchFamily="18" charset="0"/>
                <a:cs typeface="Times New Roman" panose="02020603050405020304" pitchFamily="18" charset="0"/>
              </a:rPr>
              <a:t>Số lượng, thành phần, trình tự </a:t>
            </a:r>
            <a:r>
              <a:rPr lang="nl-NL" altLang="en-US" sz="3600" b="1" i="1" dirty="0">
                <a:solidFill>
                  <a:srgbClr val="7030A0"/>
                </a:solidFill>
                <a:latin typeface="Times New Roman" panose="02020603050405020304" pitchFamily="18" charset="0"/>
                <a:cs typeface="Times New Roman" panose="02020603050405020304" pitchFamily="18" charset="0"/>
              </a:rPr>
              <a:t>sắp xếp của các loại </a:t>
            </a:r>
            <a:r>
              <a:rPr lang="vi-VN" sz="3600" i="1" dirty="0">
                <a:solidFill>
                  <a:srgbClr val="7030A0"/>
                </a:solidFill>
                <a:latin typeface="Times New Roman" panose="02020603050405020304" pitchFamily="18" charset="0"/>
                <a:ea typeface="Times New Roman" panose="02020603050405020304" pitchFamily="18" charset="0"/>
              </a:rPr>
              <a:t>nucleotide</a:t>
            </a:r>
            <a:endParaRPr lang="en-US" sz="3600" i="1" dirty="0">
              <a:solidFill>
                <a:srgbClr val="7030A0"/>
              </a:solidFill>
              <a:latin typeface="Times New Roman" panose="02020603050405020304" pitchFamily="18" charset="0"/>
              <a:ea typeface="Times New Roman" panose="02020603050405020304" pitchFamily="18" charset="0"/>
            </a:endParaRPr>
          </a:p>
          <a:p>
            <a:pPr marL="457200" algn="just">
              <a:spcAft>
                <a:spcPts val="0"/>
              </a:spcAft>
            </a:pPr>
            <a:r>
              <a:rPr lang="en-US" sz="3600" i="1" dirty="0">
                <a:solidFill>
                  <a:srgbClr val="7030A0"/>
                </a:solidFill>
                <a:latin typeface="Times New Roman" panose="02020603050405020304" pitchFamily="18" charset="0"/>
                <a:ea typeface="Times New Roman" panose="02020603050405020304" pitchFamily="18" charset="0"/>
              </a:rPr>
              <a:t>=&gt; </a:t>
            </a:r>
            <a:r>
              <a:rPr lang="en-US" sz="3600" i="1" dirty="0" err="1">
                <a:solidFill>
                  <a:srgbClr val="7030A0"/>
                </a:solidFill>
                <a:latin typeface="Times New Roman" panose="02020603050405020304" pitchFamily="18" charset="0"/>
                <a:ea typeface="Times New Roman" panose="02020603050405020304" pitchFamily="18" charset="0"/>
              </a:rPr>
              <a:t>Tạo</a:t>
            </a:r>
            <a:r>
              <a:rPr lang="en-US" sz="3600" i="1" dirty="0">
                <a:solidFill>
                  <a:srgbClr val="7030A0"/>
                </a:solidFill>
                <a:latin typeface="Times New Roman" panose="02020603050405020304" pitchFamily="18" charset="0"/>
                <a:ea typeface="Times New Roman" panose="02020603050405020304" pitchFamily="18" charset="0"/>
              </a:rPr>
              <a:t> </a:t>
            </a:r>
            <a:r>
              <a:rPr lang="en-US" sz="3600" i="1" dirty="0" err="1">
                <a:solidFill>
                  <a:srgbClr val="7030A0"/>
                </a:solidFill>
                <a:latin typeface="Times New Roman" panose="02020603050405020304" pitchFamily="18" charset="0"/>
                <a:ea typeface="Times New Roman" panose="02020603050405020304" pitchFamily="18" charset="0"/>
              </a:rPr>
              <a:t>nên</a:t>
            </a:r>
            <a:r>
              <a:rPr lang="en-US" sz="3600" i="1" dirty="0">
                <a:solidFill>
                  <a:srgbClr val="7030A0"/>
                </a:solidFill>
                <a:latin typeface="Times New Roman" panose="02020603050405020304" pitchFamily="18" charset="0"/>
                <a:ea typeface="Times New Roman" panose="02020603050405020304" pitchFamily="18" charset="0"/>
              </a:rPr>
              <a:t> </a:t>
            </a:r>
            <a:r>
              <a:rPr lang="en-US" sz="3600" i="1" dirty="0" err="1">
                <a:solidFill>
                  <a:srgbClr val="7030A0"/>
                </a:solidFill>
                <a:latin typeface="Times New Roman" panose="02020603050405020304" pitchFamily="18" charset="0"/>
                <a:ea typeface="Times New Roman" panose="02020603050405020304" pitchFamily="18" charset="0"/>
              </a:rPr>
              <a:t>các</a:t>
            </a:r>
            <a:r>
              <a:rPr lang="en-US" sz="3600" i="1" dirty="0">
                <a:solidFill>
                  <a:srgbClr val="7030A0"/>
                </a:solidFill>
                <a:latin typeface="Times New Roman" panose="02020603050405020304" pitchFamily="18" charset="0"/>
                <a:ea typeface="Times New Roman" panose="02020603050405020304" pitchFamily="18" charset="0"/>
              </a:rPr>
              <a:t> </a:t>
            </a:r>
            <a:r>
              <a:rPr lang="en-US" sz="3600" i="1" dirty="0" err="1">
                <a:solidFill>
                  <a:srgbClr val="7030A0"/>
                </a:solidFill>
                <a:latin typeface="Times New Roman" panose="02020603050405020304" pitchFamily="18" charset="0"/>
                <a:ea typeface="Times New Roman" panose="02020603050405020304" pitchFamily="18" charset="0"/>
              </a:rPr>
              <a:t>phân</a:t>
            </a:r>
            <a:r>
              <a:rPr lang="en-US" sz="3600" i="1" dirty="0">
                <a:solidFill>
                  <a:srgbClr val="7030A0"/>
                </a:solidFill>
                <a:latin typeface="Times New Roman" panose="02020603050405020304" pitchFamily="18" charset="0"/>
                <a:ea typeface="Times New Roman" panose="02020603050405020304" pitchFamily="18" charset="0"/>
              </a:rPr>
              <a:t> </a:t>
            </a:r>
            <a:r>
              <a:rPr lang="en-US" sz="3600" i="1" dirty="0" err="1">
                <a:solidFill>
                  <a:srgbClr val="7030A0"/>
                </a:solidFill>
                <a:latin typeface="Times New Roman" panose="02020603050405020304" pitchFamily="18" charset="0"/>
                <a:ea typeface="Times New Roman" panose="02020603050405020304" pitchFamily="18" charset="0"/>
              </a:rPr>
              <a:t>tử</a:t>
            </a:r>
            <a:r>
              <a:rPr lang="en-US" sz="3600" i="1" dirty="0">
                <a:solidFill>
                  <a:srgbClr val="7030A0"/>
                </a:solidFill>
                <a:latin typeface="Times New Roman" panose="02020603050405020304" pitchFamily="18" charset="0"/>
                <a:ea typeface="Times New Roman" panose="02020603050405020304" pitchFamily="18" charset="0"/>
              </a:rPr>
              <a:t> DNA </a:t>
            </a:r>
            <a:r>
              <a:rPr lang="en-US" sz="3600" i="1" dirty="0" err="1">
                <a:solidFill>
                  <a:srgbClr val="7030A0"/>
                </a:solidFill>
                <a:latin typeface="Times New Roman" panose="02020603050405020304" pitchFamily="18" charset="0"/>
                <a:ea typeface="Times New Roman" panose="02020603050405020304" pitchFamily="18" charset="0"/>
              </a:rPr>
              <a:t>khác</a:t>
            </a:r>
            <a:r>
              <a:rPr lang="en-US" sz="3600" i="1" dirty="0">
                <a:solidFill>
                  <a:srgbClr val="7030A0"/>
                </a:solidFill>
                <a:latin typeface="Times New Roman" panose="02020603050405020304" pitchFamily="18" charset="0"/>
                <a:ea typeface="Times New Roman" panose="02020603050405020304" pitchFamily="18" charset="0"/>
              </a:rPr>
              <a:t> </a:t>
            </a:r>
            <a:r>
              <a:rPr lang="en-US" sz="3600" i="1" dirty="0" err="1">
                <a:solidFill>
                  <a:srgbClr val="7030A0"/>
                </a:solidFill>
                <a:latin typeface="Times New Roman" panose="02020603050405020304" pitchFamily="18" charset="0"/>
                <a:ea typeface="Times New Roman" panose="02020603050405020304" pitchFamily="18" charset="0"/>
              </a:rPr>
              <a:t>nhau</a:t>
            </a:r>
            <a:r>
              <a:rPr lang="en-US" sz="3600" i="1" dirty="0">
                <a:solidFill>
                  <a:srgbClr val="7030A0"/>
                </a:solidFill>
                <a:latin typeface="Times New Roman" panose="02020603050405020304" pitchFamily="18" charset="0"/>
                <a:ea typeface="Times New Roman" panose="02020603050405020304" pitchFamily="18" charset="0"/>
              </a:rPr>
              <a:t> </a:t>
            </a:r>
            <a:r>
              <a:rPr lang="en-US" sz="3600" i="1" dirty="0" err="1">
                <a:solidFill>
                  <a:srgbClr val="7030A0"/>
                </a:solidFill>
                <a:latin typeface="Times New Roman" panose="02020603050405020304" pitchFamily="18" charset="0"/>
                <a:ea typeface="Times New Roman" panose="02020603050405020304" pitchFamily="18" charset="0"/>
              </a:rPr>
              <a:t>đặc</a:t>
            </a:r>
            <a:r>
              <a:rPr lang="en-US" sz="3600" i="1" dirty="0">
                <a:solidFill>
                  <a:srgbClr val="7030A0"/>
                </a:solidFill>
                <a:latin typeface="Times New Roman" panose="02020603050405020304" pitchFamily="18" charset="0"/>
                <a:ea typeface="Times New Roman" panose="02020603050405020304" pitchFamily="18" charset="0"/>
              </a:rPr>
              <a:t> </a:t>
            </a:r>
            <a:r>
              <a:rPr lang="en-US" sz="3600" i="1" dirty="0" err="1">
                <a:solidFill>
                  <a:srgbClr val="7030A0"/>
                </a:solidFill>
                <a:latin typeface="Times New Roman" panose="02020603050405020304" pitchFamily="18" charset="0"/>
                <a:ea typeface="Times New Roman" panose="02020603050405020304" pitchFamily="18" charset="0"/>
              </a:rPr>
              <a:t>trưng</a:t>
            </a:r>
            <a:r>
              <a:rPr lang="en-US" sz="3600" i="1" dirty="0">
                <a:solidFill>
                  <a:srgbClr val="7030A0"/>
                </a:solidFill>
                <a:latin typeface="Times New Roman" panose="02020603050405020304" pitchFamily="18" charset="0"/>
                <a:ea typeface="Times New Roman" panose="02020603050405020304" pitchFamily="18" charset="0"/>
              </a:rPr>
              <a:t> </a:t>
            </a:r>
            <a:r>
              <a:rPr lang="en-US" sz="3600" i="1" dirty="0" err="1">
                <a:solidFill>
                  <a:srgbClr val="7030A0"/>
                </a:solidFill>
                <a:latin typeface="Times New Roman" panose="02020603050405020304" pitchFamily="18" charset="0"/>
                <a:ea typeface="Times New Roman" panose="02020603050405020304" pitchFamily="18" charset="0"/>
              </a:rPr>
              <a:t>cho</a:t>
            </a:r>
            <a:r>
              <a:rPr lang="en-US" sz="3600" i="1" dirty="0">
                <a:solidFill>
                  <a:srgbClr val="7030A0"/>
                </a:solidFill>
                <a:latin typeface="Times New Roman" panose="02020603050405020304" pitchFamily="18" charset="0"/>
                <a:ea typeface="Times New Roman" panose="02020603050405020304" pitchFamily="18" charset="0"/>
              </a:rPr>
              <a:t> </a:t>
            </a:r>
            <a:r>
              <a:rPr lang="en-US" sz="3600" i="1" dirty="0" err="1">
                <a:solidFill>
                  <a:srgbClr val="7030A0"/>
                </a:solidFill>
                <a:latin typeface="Times New Roman" panose="02020603050405020304" pitchFamily="18" charset="0"/>
                <a:ea typeface="Times New Roman" panose="02020603050405020304" pitchFamily="18" charset="0"/>
              </a:rPr>
              <a:t>mỗi</a:t>
            </a:r>
            <a:r>
              <a:rPr lang="en-US" sz="3600" i="1" dirty="0">
                <a:solidFill>
                  <a:srgbClr val="7030A0"/>
                </a:solidFill>
                <a:latin typeface="Times New Roman" panose="02020603050405020304" pitchFamily="18" charset="0"/>
                <a:ea typeface="Times New Roman" panose="02020603050405020304" pitchFamily="18" charset="0"/>
              </a:rPr>
              <a:t> </a:t>
            </a:r>
            <a:r>
              <a:rPr lang="en-US" sz="3600" i="1" dirty="0" err="1">
                <a:solidFill>
                  <a:srgbClr val="7030A0"/>
                </a:solidFill>
                <a:latin typeface="Times New Roman" panose="02020603050405020304" pitchFamily="18" charset="0"/>
                <a:ea typeface="Times New Roman" panose="02020603050405020304" pitchFamily="18" charset="0"/>
              </a:rPr>
              <a:t>loài</a:t>
            </a:r>
            <a:r>
              <a:rPr lang="en-US" sz="3600" i="1" dirty="0">
                <a:solidFill>
                  <a:srgbClr val="7030A0"/>
                </a:solidFill>
                <a:latin typeface="Times New Roman" panose="02020603050405020304" pitchFamily="18" charset="0"/>
                <a:ea typeface="Times New Roman" panose="02020603050405020304" pitchFamily="18" charset="0"/>
              </a:rPr>
              <a:t> </a:t>
            </a:r>
            <a:r>
              <a:rPr lang="en-US" sz="3600" i="1" dirty="0" err="1">
                <a:solidFill>
                  <a:srgbClr val="7030A0"/>
                </a:solidFill>
                <a:latin typeface="Times New Roman" panose="02020603050405020304" pitchFamily="18" charset="0"/>
                <a:ea typeface="Times New Roman" panose="02020603050405020304" pitchFamily="18" charset="0"/>
              </a:rPr>
              <a:t>sinh</a:t>
            </a:r>
            <a:r>
              <a:rPr lang="en-US" sz="3600" i="1" dirty="0">
                <a:solidFill>
                  <a:srgbClr val="7030A0"/>
                </a:solidFill>
                <a:latin typeface="Times New Roman" panose="02020603050405020304" pitchFamily="18" charset="0"/>
                <a:ea typeface="Times New Roman" panose="02020603050405020304" pitchFamily="18" charset="0"/>
              </a:rPr>
              <a:t> </a:t>
            </a:r>
            <a:r>
              <a:rPr lang="en-US" sz="3600" i="1" dirty="0" err="1">
                <a:solidFill>
                  <a:srgbClr val="7030A0"/>
                </a:solidFill>
                <a:latin typeface="Times New Roman" panose="02020603050405020304" pitchFamily="18" charset="0"/>
                <a:ea typeface="Times New Roman" panose="02020603050405020304" pitchFamily="18" charset="0"/>
              </a:rPr>
              <a:t>vật</a:t>
            </a:r>
            <a:r>
              <a:rPr lang="en-US" sz="3600" i="1" dirty="0">
                <a:solidFill>
                  <a:srgbClr val="7030A0"/>
                </a:solidFill>
                <a:latin typeface="Times New Roman" panose="02020603050405020304" pitchFamily="18" charset="0"/>
                <a:ea typeface="Times New Roman" panose="02020603050405020304" pitchFamily="18" charset="0"/>
              </a:rPr>
              <a:t>.</a:t>
            </a:r>
            <a:endParaRPr lang="en-US" sz="3600" i="1" dirty="0">
              <a:solidFill>
                <a:srgbClr val="7030A0"/>
              </a:solidFill>
              <a:effectLst/>
              <a:latin typeface="Times New Roman" panose="02020603050405020304" pitchFamily="18" charset="0"/>
              <a:ea typeface="Times New Roman" panose="02020603050405020304" pitchFamily="18" charset="0"/>
            </a:endParaRPr>
          </a:p>
        </p:txBody>
      </p:sp>
      <p:sp>
        <p:nvSpPr>
          <p:cNvPr id="2" name="TextBox 1"/>
          <p:cNvSpPr txBox="1"/>
          <p:nvPr/>
        </p:nvSpPr>
        <p:spPr>
          <a:xfrm>
            <a:off x="642258" y="5017656"/>
            <a:ext cx="10471220"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rPr>
              <a:t>nucleotide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mạch</a:t>
            </a:r>
            <a:r>
              <a:rPr lang="en-US" sz="4000" dirty="0">
                <a:latin typeface="Times New Roman" panose="02020603050405020304" pitchFamily="18" charset="0"/>
              </a:rPr>
              <a:t> </a:t>
            </a:r>
            <a:r>
              <a:rPr lang="en-US" sz="4000" dirty="0" err="1">
                <a:latin typeface="Times New Roman" panose="02020603050405020304" pitchFamily="18" charset="0"/>
              </a:rPr>
              <a:t>còn</a:t>
            </a:r>
            <a:r>
              <a:rPr lang="en-US" sz="4000" dirty="0">
                <a:latin typeface="Times New Roman" panose="02020603050405020304" pitchFamily="18" charset="0"/>
              </a:rPr>
              <a:t> </a:t>
            </a:r>
            <a:r>
              <a:rPr lang="en-US" sz="4000" dirty="0" err="1">
                <a:latin typeface="Times New Roman" panose="02020603050405020304" pitchFamily="18" charset="0"/>
              </a:rPr>
              <a:t>lại</a:t>
            </a:r>
            <a:r>
              <a:rPr lang="en-US" sz="4000" dirty="0">
                <a:latin typeface="Times New Roman" panose="02020603050405020304" pitchFamily="18" charset="0"/>
              </a:rPr>
              <a:t>:   </a:t>
            </a:r>
            <a:r>
              <a:rPr lang="en-US" sz="4000" b="1" dirty="0">
                <a:solidFill>
                  <a:srgbClr val="0000CC"/>
                </a:solidFill>
                <a:latin typeface="Times New Roman" panose="02020603050405020304" pitchFamily="18" charset="0"/>
                <a:cs typeface="Times New Roman" panose="02020603050405020304" pitchFamily="18" charset="0"/>
              </a:rPr>
              <a:t>ACCAAACCGAGT</a:t>
            </a:r>
            <a:r>
              <a:rPr lang="en-US" sz="4000" dirty="0">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F1DF5279-60D1-1446-0BF4-7304A7588D2A}"/>
              </a:ext>
            </a:extLst>
          </p:cNvPr>
          <p:cNvSpPr txBox="1"/>
          <p:nvPr/>
        </p:nvSpPr>
        <p:spPr>
          <a:xfrm>
            <a:off x="380833" y="338245"/>
            <a:ext cx="10554788" cy="769441"/>
          </a:xfrm>
          <a:prstGeom prst="rect">
            <a:avLst/>
          </a:prstGeom>
          <a:noFill/>
        </p:spPr>
        <p:txBody>
          <a:bodyPr wrap="square" rtlCol="0">
            <a:spAutoFit/>
          </a:bodyPr>
          <a:lstStyle/>
          <a:p>
            <a:r>
              <a:rPr lang="en-US" sz="4400" b="1" dirty="0">
                <a:solidFill>
                  <a:srgbClr val="C00000"/>
                </a:solidFill>
                <a:latin typeface="Times New Roman" panose="02020603050405020304" pitchFamily="18" charset="0"/>
                <a:cs typeface="Times New Roman" panose="02020603050405020304" pitchFamily="18" charset="0"/>
              </a:rPr>
              <a:t>1. DEOXYRIBONUCLEIC ACID (</a:t>
            </a:r>
            <a:r>
              <a:rPr lang="en-US" sz="4400" b="1" dirty="0">
                <a:solidFill>
                  <a:srgbClr val="FF0000"/>
                </a:solidFill>
                <a:latin typeface="Times New Roman" panose="02020603050405020304" pitchFamily="18" charset="0"/>
                <a:cs typeface="Times New Roman" panose="02020603050405020304" pitchFamily="18" charset="0"/>
              </a:rPr>
              <a:t>DNA</a:t>
            </a:r>
            <a:r>
              <a:rPr lang="en-US" sz="4400" b="1" dirty="0">
                <a:solidFill>
                  <a:srgbClr val="C00000"/>
                </a:solidFill>
                <a:latin typeface="Times New Roman" panose="02020603050405020304" pitchFamily="18" charset="0"/>
                <a:cs typeface="Times New Roman" panose="02020603050405020304" pitchFamily="18" charset="0"/>
              </a:rPr>
              <a:t>)</a:t>
            </a:r>
          </a:p>
        </p:txBody>
      </p:sp>
      <p:pic>
        <p:nvPicPr>
          <p:cNvPr id="4" name="Picture 3" descr="viet3">
            <a:extLst>
              <a:ext uri="{FF2B5EF4-FFF2-40B4-BE49-F238E27FC236}">
                <a16:creationId xmlns:a16="http://schemas.microsoft.com/office/drawing/2014/main" id="{36A780CA-FF03-DD8C-398C-11FE8ABCF64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17147" y="167602"/>
            <a:ext cx="11414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29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additive="base">
                                        <p:cTn id="3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4785" y="1164259"/>
            <a:ext cx="5351145" cy="707886"/>
          </a:xfrm>
          <a:prstGeom prst="rect">
            <a:avLst/>
          </a:prstGeom>
        </p:spPr>
        <p:txBody>
          <a:bodyPr wrap="none">
            <a:spAutoFit/>
          </a:bodyPr>
          <a:lstStyle/>
          <a:p>
            <a:pPr>
              <a:spcAft>
                <a:spcPts val="0"/>
              </a:spcAft>
            </a:pPr>
            <a:r>
              <a:rPr lang="en-US" sz="4000" b="1" i="1" dirty="0">
                <a:solidFill>
                  <a:srgbClr val="7030A0"/>
                </a:solidFill>
                <a:latin typeface="Times New Roman" panose="02020603050405020304" pitchFamily="18" charset="0"/>
                <a:ea typeface="Times New Roman" panose="02020603050405020304" pitchFamily="18" charset="0"/>
              </a:rPr>
              <a:t>b. C</a:t>
            </a:r>
            <a:r>
              <a:rPr lang="vi-VN" sz="4000" b="1" i="1" dirty="0">
                <a:solidFill>
                  <a:srgbClr val="7030A0"/>
                </a:solidFill>
                <a:latin typeface="Times New Roman" panose="02020603050405020304" pitchFamily="18" charset="0"/>
                <a:ea typeface="Times New Roman" panose="02020603050405020304" pitchFamily="18" charset="0"/>
              </a:rPr>
              <a:t>hức năng của DNA</a:t>
            </a:r>
            <a:r>
              <a:rPr lang="en-US" sz="4000" b="1" i="1" dirty="0">
                <a:solidFill>
                  <a:srgbClr val="7030A0"/>
                </a:solidFill>
                <a:latin typeface="Times New Roman" panose="02020603050405020304" pitchFamily="18" charset="0"/>
                <a:ea typeface="Times New Roman" panose="02020603050405020304" pitchFamily="18" charset="0"/>
              </a:rPr>
              <a:t>:</a:t>
            </a:r>
            <a:endParaRPr lang="en-US" sz="4000" i="1" dirty="0">
              <a:solidFill>
                <a:srgbClr val="7030A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742799" y="1923478"/>
            <a:ext cx="9596845" cy="3770263"/>
          </a:xfrm>
          <a:prstGeom prst="rect">
            <a:avLst/>
          </a:prstGeom>
        </p:spPr>
        <p:txBody>
          <a:bodyPr wrap="square">
            <a:spAutoFit/>
          </a:bodyPr>
          <a:lstStyle/>
          <a:p>
            <a:pPr marL="285750" indent="-285750" algn="just">
              <a:lnSpc>
                <a:spcPct val="120000"/>
              </a:lnSpc>
              <a:spcBef>
                <a:spcPts val="600"/>
              </a:spcBef>
              <a:spcAft>
                <a:spcPts val="600"/>
              </a:spcAft>
              <a:buFont typeface="Wingdings" panose="05000000000000000000" pitchFamily="2" charset="2"/>
              <a:buChar char="v"/>
            </a:pPr>
            <a:r>
              <a:rPr lang="nl-NL" sz="4000" i="1" dirty="0">
                <a:solidFill>
                  <a:srgbClr val="7030A0"/>
                </a:solidFill>
                <a:latin typeface="Times New Roman" panose="02020603050405020304" pitchFamily="18" charset="0"/>
                <a:ea typeface="Calibri" panose="020F0502020204030204" pitchFamily="34" charset="0"/>
              </a:rPr>
              <a:t>ADN là nơi lưu trữ thông tin di truyền .</a:t>
            </a:r>
          </a:p>
          <a:p>
            <a:pPr marL="285750" indent="-285750" algn="just">
              <a:lnSpc>
                <a:spcPct val="120000"/>
              </a:lnSpc>
              <a:spcBef>
                <a:spcPts val="600"/>
              </a:spcBef>
              <a:spcAft>
                <a:spcPts val="600"/>
              </a:spcAft>
              <a:buFont typeface="Wingdings" panose="05000000000000000000" pitchFamily="2" charset="2"/>
              <a:buChar char="v"/>
            </a:pPr>
            <a:r>
              <a:rPr lang="nl-NL" sz="4000" i="1" dirty="0">
                <a:solidFill>
                  <a:srgbClr val="7030A0"/>
                </a:solidFill>
                <a:latin typeface="Times New Roman" panose="02020603050405020304" pitchFamily="18" charset="0"/>
                <a:ea typeface="Calibri" panose="020F0502020204030204" pitchFamily="34" charset="0"/>
              </a:rPr>
              <a:t>ADN có chức năng bảo quản thông tin di truyền </a:t>
            </a:r>
          </a:p>
          <a:p>
            <a:pPr marL="285750" indent="-285750">
              <a:buFont typeface="Wingdings" panose="05000000000000000000" pitchFamily="2" charset="2"/>
              <a:buChar char="v"/>
            </a:pPr>
            <a:r>
              <a:rPr lang="nl-NL" sz="3600" i="1" dirty="0">
                <a:solidFill>
                  <a:srgbClr val="7030A0"/>
                </a:solidFill>
                <a:latin typeface="Times New Roman" panose="02020603050405020304" pitchFamily="18" charset="0"/>
                <a:ea typeface="Calibri" panose="020F0502020204030204" pitchFamily="34" charset="0"/>
              </a:rPr>
              <a:t> </a:t>
            </a:r>
            <a:r>
              <a:rPr lang="nl-NL" sz="4000" i="1" dirty="0">
                <a:solidFill>
                  <a:srgbClr val="7030A0"/>
                </a:solidFill>
                <a:latin typeface="Times New Roman" panose="02020603050405020304" pitchFamily="18" charset="0"/>
                <a:ea typeface="Calibri" panose="020F0502020204030204" pitchFamily="34" charset="0"/>
              </a:rPr>
              <a:t>ADN thực hiện sự truyền đạt thông tin di truyền qua thế hệ tế bào và cơ thể.</a:t>
            </a:r>
            <a:endParaRPr lang="en-US" sz="4000" i="1" dirty="0">
              <a:solidFill>
                <a:srgbClr val="7030A0"/>
              </a:solidFill>
            </a:endParaRPr>
          </a:p>
        </p:txBody>
      </p:sp>
      <p:sp>
        <p:nvSpPr>
          <p:cNvPr id="2" name="TextBox 1">
            <a:extLst>
              <a:ext uri="{FF2B5EF4-FFF2-40B4-BE49-F238E27FC236}">
                <a16:creationId xmlns:a16="http://schemas.microsoft.com/office/drawing/2014/main" id="{E3EBCFBC-DBAC-C2D4-950F-CC9EF39CEE08}"/>
              </a:ext>
            </a:extLst>
          </p:cNvPr>
          <p:cNvSpPr txBox="1"/>
          <p:nvPr/>
        </p:nvSpPr>
        <p:spPr>
          <a:xfrm>
            <a:off x="492427" y="415375"/>
            <a:ext cx="10554788" cy="769441"/>
          </a:xfrm>
          <a:prstGeom prst="rect">
            <a:avLst/>
          </a:prstGeom>
          <a:noFill/>
        </p:spPr>
        <p:txBody>
          <a:bodyPr wrap="square" rtlCol="0">
            <a:spAutoFit/>
          </a:bodyPr>
          <a:lstStyle/>
          <a:p>
            <a:r>
              <a:rPr lang="en-US" sz="4400" b="1" dirty="0">
                <a:solidFill>
                  <a:srgbClr val="C00000"/>
                </a:solidFill>
                <a:latin typeface="Times New Roman" panose="02020603050405020304" pitchFamily="18" charset="0"/>
                <a:cs typeface="Times New Roman" panose="02020603050405020304" pitchFamily="18" charset="0"/>
              </a:rPr>
              <a:t>1. DEOXYRIBONUCLEIC ACID </a:t>
            </a:r>
            <a:r>
              <a:rPr lang="en-US" sz="4400" b="1" dirty="0">
                <a:solidFill>
                  <a:srgbClr val="FF0000"/>
                </a:solidFill>
                <a:latin typeface="Times New Roman" panose="02020603050405020304" pitchFamily="18" charset="0"/>
                <a:cs typeface="Times New Roman" panose="02020603050405020304" pitchFamily="18" charset="0"/>
              </a:rPr>
              <a:t>(DNA)</a:t>
            </a:r>
          </a:p>
        </p:txBody>
      </p:sp>
      <p:pic>
        <p:nvPicPr>
          <p:cNvPr id="3" name="Picture 2" descr="viet3">
            <a:extLst>
              <a:ext uri="{FF2B5EF4-FFF2-40B4-BE49-F238E27FC236}">
                <a16:creationId xmlns:a16="http://schemas.microsoft.com/office/drawing/2014/main" id="{A21D8D80-4A8D-9C86-718F-BB65A8E52A1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88410" y="999020"/>
            <a:ext cx="11414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82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circle(in)">
                                      <p:cBhvr>
                                        <p:cTn id="21" dur="2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down)">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barn(inVertical)">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ounded Rectangle 5"/>
          <p:cNvSpPr>
            <a:spLocks noChangeArrowheads="1"/>
          </p:cNvSpPr>
          <p:nvPr/>
        </p:nvSpPr>
        <p:spPr bwMode="auto">
          <a:xfrm>
            <a:off x="535577" y="115888"/>
            <a:ext cx="10620103" cy="569912"/>
          </a:xfrm>
          <a:prstGeom prst="roundRect">
            <a:avLst>
              <a:gd name="adj" fmla="val 16667"/>
            </a:avLst>
          </a:prstGeom>
          <a:solidFill>
            <a:schemeClr val="accent1">
              <a:alpha val="61176"/>
            </a:schemeClr>
          </a:solidFill>
          <a:ln w="15875" algn="ctr">
            <a:solidFill>
              <a:schemeClr val="tx1"/>
            </a:solidFill>
            <a:round/>
            <a:headEnd type="stealth" w="med" len="me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a:latin typeface="Times New Roman" panose="02020603050405020304" pitchFamily="18" charset="0"/>
                <a:cs typeface="Times New Roman" panose="02020603050405020304" pitchFamily="18" charset="0"/>
              </a:rPr>
              <a:t>BÀI 37. NUCLEIC ACID VÀ ỨNG DỤNG  </a:t>
            </a:r>
          </a:p>
        </p:txBody>
      </p:sp>
      <p:sp>
        <p:nvSpPr>
          <p:cNvPr id="5" name="AutoShape 4"/>
          <p:cNvSpPr>
            <a:spLocks noChangeArrowheads="1"/>
          </p:cNvSpPr>
          <p:nvPr/>
        </p:nvSpPr>
        <p:spPr bwMode="auto">
          <a:xfrm>
            <a:off x="729008" y="992188"/>
            <a:ext cx="1881188" cy="533400"/>
          </a:xfrm>
          <a:prstGeom prst="flowChartAlternateProcess">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en-US" sz="3600" b="1" dirty="0">
                <a:solidFill>
                  <a:srgbClr val="C00000"/>
                </a:solidFill>
                <a:latin typeface="Times New Roman" pitchFamily="18" charset="0"/>
              </a:rPr>
              <a:t>2. GENE</a:t>
            </a:r>
          </a:p>
        </p:txBody>
      </p:sp>
      <p:sp>
        <p:nvSpPr>
          <p:cNvPr id="32772" name="Text Box 6"/>
          <p:cNvSpPr txBox="1">
            <a:spLocks noChangeArrowheads="1"/>
          </p:cNvSpPr>
          <p:nvPr/>
        </p:nvSpPr>
        <p:spPr bwMode="auto">
          <a:xfrm>
            <a:off x="2133600" y="1525588"/>
            <a:ext cx="7924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dirty="0" err="1">
                <a:solidFill>
                  <a:srgbClr val="0000CC"/>
                </a:solidFill>
                <a:latin typeface="Times New Roman" panose="02020603050405020304" pitchFamily="18" charset="0"/>
              </a:rPr>
              <a:t>Nội</a:t>
            </a:r>
            <a:r>
              <a:rPr lang="en-US" altLang="en-US" sz="3600" b="1" dirty="0">
                <a:solidFill>
                  <a:srgbClr val="0000CC"/>
                </a:solidFill>
                <a:latin typeface="Times New Roman" panose="02020603050405020304" pitchFamily="18" charset="0"/>
              </a:rPr>
              <a:t> dung 1. </a:t>
            </a:r>
            <a:r>
              <a:rPr lang="en-US" altLang="en-US" sz="3600" b="1" dirty="0" err="1">
                <a:solidFill>
                  <a:srgbClr val="0000CC"/>
                </a:solidFill>
                <a:latin typeface="Times New Roman" panose="02020603050405020304" pitchFamily="18" charset="0"/>
              </a:rPr>
              <a:t>Trình</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bày</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khái</a:t>
            </a:r>
            <a:r>
              <a:rPr lang="en-US" altLang="en-US" sz="3600" b="1" dirty="0">
                <a:solidFill>
                  <a:srgbClr val="0000CC"/>
                </a:solidFill>
                <a:latin typeface="Times New Roman" panose="02020603050405020304" pitchFamily="18" charset="0"/>
              </a:rPr>
              <a:t> </a:t>
            </a:r>
            <a:r>
              <a:rPr lang="en-US" altLang="en-US" sz="3600" b="1" dirty="0" err="1">
                <a:solidFill>
                  <a:srgbClr val="0000CC"/>
                </a:solidFill>
                <a:latin typeface="Times New Roman" panose="02020603050405020304" pitchFamily="18" charset="0"/>
              </a:rPr>
              <a:t>niệm</a:t>
            </a:r>
            <a:r>
              <a:rPr lang="en-US" altLang="en-US" sz="3600" b="1" dirty="0">
                <a:solidFill>
                  <a:srgbClr val="0000CC"/>
                </a:solidFill>
                <a:latin typeface="Times New Roman" panose="02020603050405020304" pitchFamily="18" charset="0"/>
              </a:rPr>
              <a:t> gene</a:t>
            </a:r>
          </a:p>
        </p:txBody>
      </p:sp>
      <p:grpSp>
        <p:nvGrpSpPr>
          <p:cNvPr id="2" name="Group 1">
            <a:extLst>
              <a:ext uri="{FF2B5EF4-FFF2-40B4-BE49-F238E27FC236}">
                <a16:creationId xmlns:a16="http://schemas.microsoft.com/office/drawing/2014/main" id="{19D86631-D341-763F-AF74-9A36BCE41830}"/>
              </a:ext>
            </a:extLst>
          </p:cNvPr>
          <p:cNvGrpSpPr/>
          <p:nvPr/>
        </p:nvGrpSpPr>
        <p:grpSpPr>
          <a:xfrm>
            <a:off x="2973977" y="2171919"/>
            <a:ext cx="6244046" cy="3934604"/>
            <a:chOff x="3357154" y="2362200"/>
            <a:chExt cx="6244046" cy="3934604"/>
          </a:xfrm>
        </p:grpSpPr>
        <p:pic>
          <p:nvPicPr>
            <p:cNvPr id="32773"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154" y="2362200"/>
              <a:ext cx="6244046" cy="3934604"/>
            </a:xfrm>
            <a:prstGeom prst="rect">
              <a:avLst/>
            </a:prstGeom>
            <a:ln/>
          </p:spPr>
          <p:style>
            <a:lnRef idx="2">
              <a:schemeClr val="dk1"/>
            </a:lnRef>
            <a:fillRef idx="1">
              <a:schemeClr val="lt1"/>
            </a:fillRef>
            <a:effectRef idx="0">
              <a:schemeClr val="dk1"/>
            </a:effectRef>
            <a:fontRef idx="minor">
              <a:schemeClr val="dk1"/>
            </a:fontRef>
          </p:style>
        </p:pic>
        <p:sp>
          <p:nvSpPr>
            <p:cNvPr id="32774" name="Rectangle 23"/>
            <p:cNvSpPr>
              <a:spLocks noChangeArrowheads="1"/>
            </p:cNvSpPr>
            <p:nvPr/>
          </p:nvSpPr>
          <p:spPr bwMode="auto">
            <a:xfrm>
              <a:off x="6096000" y="3048000"/>
              <a:ext cx="2317750" cy="1143000"/>
            </a:xfrm>
            <a:prstGeom prst="rect">
              <a:avLst/>
            </a:prstGeom>
            <a:noFill/>
            <a:ln w="76200" cap="rnd">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800">
                <a:solidFill>
                  <a:srgbClr val="FFFFFF"/>
                </a:solidFill>
              </a:endParaRPr>
            </a:p>
          </p:txBody>
        </p:sp>
        <p:cxnSp>
          <p:nvCxnSpPr>
            <p:cNvPr id="32777" name="Straight Arrow Connector 12"/>
            <p:cNvCxnSpPr>
              <a:cxnSpLocks noChangeShapeType="1"/>
            </p:cNvCxnSpPr>
            <p:nvPr/>
          </p:nvCxnSpPr>
          <p:spPr bwMode="auto">
            <a:xfrm flipH="1" flipV="1">
              <a:off x="3709989" y="3048000"/>
              <a:ext cx="2714625" cy="609600"/>
            </a:xfrm>
            <a:prstGeom prst="straightConnector1">
              <a:avLst/>
            </a:prstGeom>
            <a:noFill/>
            <a:ln w="15875" algn="ctr">
              <a:solidFill>
                <a:schemeClr val="tx1"/>
              </a:solidFill>
              <a:round/>
              <a:headEnd type="stealth" w="med" len="med"/>
              <a:tailEnd type="triangle" w="med" len="med"/>
            </a:ln>
            <a:extLst>
              <a:ext uri="{909E8E84-426E-40DD-AFC4-6F175D3DCCD1}">
                <a14:hiddenFill xmlns:a14="http://schemas.microsoft.com/office/drawing/2010/main">
                  <a:noFill/>
                </a14:hiddenFill>
              </a:ext>
            </a:extLst>
          </p:spPr>
        </p:cxnSp>
      </p:grpSp>
      <p:grpSp>
        <p:nvGrpSpPr>
          <p:cNvPr id="3" name="Group 2">
            <a:extLst>
              <a:ext uri="{FF2B5EF4-FFF2-40B4-BE49-F238E27FC236}">
                <a16:creationId xmlns:a16="http://schemas.microsoft.com/office/drawing/2014/main" id="{FB9F9F41-DC6A-CDE1-7969-FA4BFB6C3582}"/>
              </a:ext>
            </a:extLst>
          </p:cNvPr>
          <p:cNvGrpSpPr/>
          <p:nvPr/>
        </p:nvGrpSpPr>
        <p:grpSpPr>
          <a:xfrm>
            <a:off x="3709989" y="2476500"/>
            <a:ext cx="4204446" cy="3400698"/>
            <a:chOff x="3709989" y="2476500"/>
            <a:chExt cx="4204446" cy="3400698"/>
          </a:xfrm>
        </p:grpSpPr>
        <p:sp>
          <p:nvSpPr>
            <p:cNvPr id="9" name="Rectangle 24"/>
            <p:cNvSpPr>
              <a:spLocks noChangeArrowheads="1"/>
            </p:cNvSpPr>
            <p:nvPr/>
          </p:nvSpPr>
          <p:spPr bwMode="auto">
            <a:xfrm>
              <a:off x="6595314" y="2476500"/>
              <a:ext cx="1319121" cy="457200"/>
            </a:xfrm>
            <a:prstGeom prst="rect">
              <a:avLst/>
            </a:prstGeom>
            <a:solidFill>
              <a:schemeClr val="bg1"/>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defRPr/>
              </a:pPr>
              <a:r>
                <a:rPr lang="en-US" altLang="en-US" sz="2800" b="1" kern="0" dirty="0">
                  <a:solidFill>
                    <a:srgbClr val="FF0000"/>
                  </a:solidFill>
                </a:rPr>
                <a:t>GENE</a:t>
              </a:r>
            </a:p>
          </p:txBody>
        </p:sp>
        <p:sp>
          <p:nvSpPr>
            <p:cNvPr id="10" name="Rectangle 25"/>
            <p:cNvSpPr>
              <a:spLocks noChangeArrowheads="1"/>
            </p:cNvSpPr>
            <p:nvPr/>
          </p:nvSpPr>
          <p:spPr bwMode="auto">
            <a:xfrm>
              <a:off x="3709989" y="5343798"/>
              <a:ext cx="91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defRPr/>
              </a:pPr>
              <a:r>
                <a:rPr lang="en-US" altLang="en-US" sz="3600" b="1" kern="0" dirty="0" err="1">
                  <a:solidFill>
                    <a:srgbClr val="0000FF"/>
                  </a:solidFill>
                </a:rPr>
                <a:t>ADN</a:t>
              </a:r>
              <a:endParaRPr lang="en-US" altLang="en-US" sz="3600" b="1" kern="0" dirty="0">
                <a:solidFill>
                  <a:srgbClr val="0000FF"/>
                </a:solidFill>
              </a:endParaRPr>
            </a:p>
          </p:txBody>
        </p:sp>
      </p:grpSp>
    </p:spTree>
    <p:extLst>
      <p:ext uri="{BB962C8B-B14F-4D97-AF65-F5344CB8AC3E}">
        <p14:creationId xmlns:p14="http://schemas.microsoft.com/office/powerpoint/2010/main" val="368016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772"/>
                                        </p:tgtEl>
                                        <p:attrNameLst>
                                          <p:attrName>style.visibility</p:attrName>
                                        </p:attrNameLst>
                                      </p:cBhvr>
                                      <p:to>
                                        <p:strVal val="visible"/>
                                      </p:to>
                                    </p:set>
                                    <p:anim calcmode="lin" valueType="num">
                                      <p:cBhvr additive="base">
                                        <p:cTn id="18" dur="500" fill="hold"/>
                                        <p:tgtEl>
                                          <p:spTgt spid="32772"/>
                                        </p:tgtEl>
                                        <p:attrNameLst>
                                          <p:attrName>ppt_x</p:attrName>
                                        </p:attrNameLst>
                                      </p:cBhvr>
                                      <p:tavLst>
                                        <p:tav tm="0">
                                          <p:val>
                                            <p:strVal val="#ppt_x"/>
                                          </p:val>
                                        </p:tav>
                                        <p:tav tm="100000">
                                          <p:val>
                                            <p:strVal val="#ppt_x"/>
                                          </p:val>
                                        </p:tav>
                                      </p:tavLst>
                                    </p:anim>
                                    <p:anim calcmode="lin" valueType="num">
                                      <p:cBhvr additive="base">
                                        <p:cTn id="19" dur="500" fill="hold"/>
                                        <p:tgtEl>
                                          <p:spTgt spid="3277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27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204F8-7169-F85D-BFF1-8F4459E86307}"/>
            </a:ext>
          </a:extLst>
        </p:cNvPr>
        <p:cNvGrpSpPr/>
        <p:nvPr/>
      </p:nvGrpSpPr>
      <p:grpSpPr>
        <a:xfrm>
          <a:off x="0" y="0"/>
          <a:ext cx="0" cy="0"/>
          <a:chOff x="0" y="0"/>
          <a:chExt cx="0" cy="0"/>
        </a:xfrm>
      </p:grpSpPr>
      <p:sp>
        <p:nvSpPr>
          <p:cNvPr id="32770" name="Rounded Rectangle 5">
            <a:extLst>
              <a:ext uri="{FF2B5EF4-FFF2-40B4-BE49-F238E27FC236}">
                <a16:creationId xmlns:a16="http://schemas.microsoft.com/office/drawing/2014/main" id="{E6247853-DE15-AF79-0B43-E2C32EBB9511}"/>
              </a:ext>
            </a:extLst>
          </p:cNvPr>
          <p:cNvSpPr>
            <a:spLocks noChangeArrowheads="1"/>
          </p:cNvSpPr>
          <p:nvPr/>
        </p:nvSpPr>
        <p:spPr bwMode="auto">
          <a:xfrm>
            <a:off x="535577" y="115888"/>
            <a:ext cx="10620103" cy="569912"/>
          </a:xfrm>
          <a:prstGeom prst="roundRect">
            <a:avLst>
              <a:gd name="adj" fmla="val 16667"/>
            </a:avLst>
          </a:prstGeom>
          <a:solidFill>
            <a:schemeClr val="accent1">
              <a:alpha val="61176"/>
            </a:schemeClr>
          </a:solidFill>
          <a:ln w="15875" algn="ctr">
            <a:solidFill>
              <a:schemeClr val="tx1"/>
            </a:solidFill>
            <a:round/>
            <a:headEnd type="stealth" w="med" len="me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a:latin typeface="Times New Roman" panose="02020603050405020304" pitchFamily="18" charset="0"/>
                <a:cs typeface="Times New Roman" panose="02020603050405020304" pitchFamily="18" charset="0"/>
              </a:rPr>
              <a:t>BÀI 37. NUCLEIC ACID VÀ ỨNG DỤNG  </a:t>
            </a:r>
          </a:p>
        </p:txBody>
      </p:sp>
      <p:sp>
        <p:nvSpPr>
          <p:cNvPr id="5" name="AutoShape 4">
            <a:extLst>
              <a:ext uri="{FF2B5EF4-FFF2-40B4-BE49-F238E27FC236}">
                <a16:creationId xmlns:a16="http://schemas.microsoft.com/office/drawing/2014/main" id="{539C1819-29F6-4F6C-5B2E-B4D97E9CD737}"/>
              </a:ext>
            </a:extLst>
          </p:cNvPr>
          <p:cNvSpPr>
            <a:spLocks noChangeArrowheads="1"/>
          </p:cNvSpPr>
          <p:nvPr/>
        </p:nvSpPr>
        <p:spPr bwMode="auto">
          <a:xfrm>
            <a:off x="729008" y="992188"/>
            <a:ext cx="1881188" cy="533400"/>
          </a:xfrm>
          <a:prstGeom prst="flowChartAlternateProcess">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en-US" sz="3600" b="1" dirty="0">
                <a:solidFill>
                  <a:srgbClr val="C00000"/>
                </a:solidFill>
                <a:latin typeface="Times New Roman" pitchFamily="18" charset="0"/>
              </a:rPr>
              <a:t>2. GENE</a:t>
            </a:r>
          </a:p>
        </p:txBody>
      </p:sp>
      <p:pic>
        <p:nvPicPr>
          <p:cNvPr id="1026" name="Picture 2">
            <a:extLst>
              <a:ext uri="{FF2B5EF4-FFF2-40B4-BE49-F238E27FC236}">
                <a16:creationId xmlns:a16="http://schemas.microsoft.com/office/drawing/2014/main" id="{701BEB49-7BAF-73AB-AFC0-CBEDE3B719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73"/>
          <a:stretch/>
        </p:blipFill>
        <p:spPr bwMode="auto">
          <a:xfrm>
            <a:off x="1010653" y="1645569"/>
            <a:ext cx="10898795" cy="509654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834262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ounded Rectangle 5"/>
          <p:cNvSpPr>
            <a:spLocks noChangeArrowheads="1"/>
          </p:cNvSpPr>
          <p:nvPr/>
        </p:nvSpPr>
        <p:spPr bwMode="auto">
          <a:xfrm>
            <a:off x="1652337" y="115888"/>
            <a:ext cx="9785684" cy="569912"/>
          </a:xfrm>
          <a:prstGeom prst="roundRect">
            <a:avLst>
              <a:gd name="adj" fmla="val 16667"/>
            </a:avLst>
          </a:prstGeom>
          <a:solidFill>
            <a:schemeClr val="accent1">
              <a:alpha val="61176"/>
            </a:schemeClr>
          </a:solidFill>
          <a:ln w="15875" algn="ctr">
            <a:solidFill>
              <a:schemeClr val="tx1"/>
            </a:solidFill>
            <a:round/>
            <a:headEnd type="stealth" w="med" len="me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C00000"/>
                </a:solidFill>
                <a:latin typeface="Times New Roman" panose="02020603050405020304" pitchFamily="18" charset="0"/>
                <a:cs typeface="Times New Roman" panose="02020603050405020304" pitchFamily="18" charset="0"/>
              </a:rPr>
              <a:t>BÀI 37. NUCLEIC ACID VÀ ỨNG DỤNG  </a:t>
            </a:r>
          </a:p>
        </p:txBody>
      </p:sp>
      <p:sp>
        <p:nvSpPr>
          <p:cNvPr id="5" name="AutoShape 4"/>
          <p:cNvSpPr>
            <a:spLocks noChangeArrowheads="1"/>
          </p:cNvSpPr>
          <p:nvPr/>
        </p:nvSpPr>
        <p:spPr bwMode="auto">
          <a:xfrm>
            <a:off x="891393" y="933450"/>
            <a:ext cx="2229853" cy="533400"/>
          </a:xfrm>
          <a:prstGeom prst="flowChartAlternateProcess">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en-US" sz="4000" b="1" dirty="0">
                <a:solidFill>
                  <a:srgbClr val="FF0000"/>
                </a:solidFill>
                <a:latin typeface="Times New Roman" pitchFamily="18" charset="0"/>
              </a:rPr>
              <a:t>2. GENE</a:t>
            </a:r>
          </a:p>
        </p:txBody>
      </p:sp>
      <p:sp>
        <p:nvSpPr>
          <p:cNvPr id="14" name="Rectangle 13"/>
          <p:cNvSpPr>
            <a:spLocks noChangeArrowheads="1"/>
          </p:cNvSpPr>
          <p:nvPr/>
        </p:nvSpPr>
        <p:spPr bwMode="auto">
          <a:xfrm>
            <a:off x="1310912" y="1555499"/>
            <a:ext cx="881307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b="1" i="1" dirty="0">
                <a:solidFill>
                  <a:srgbClr val="7030A0"/>
                </a:solidFill>
                <a:latin typeface="Times New Roman" panose="02020603050405020304" pitchFamily="18" charset="0"/>
                <a:cs typeface="Times New Roman" panose="02020603050405020304" pitchFamily="18" charset="0"/>
              </a:rPr>
              <a:t>- Gene là m</a:t>
            </a:r>
            <a:r>
              <a:rPr lang="en-US" altLang="en-US" b="1" i="1" dirty="0" err="1">
                <a:solidFill>
                  <a:srgbClr val="7030A0"/>
                </a:solidFill>
                <a:latin typeface="Times New Roman" panose="02020603050405020304" pitchFamily="18" charset="0"/>
                <a:cs typeface="Times New Roman" panose="02020603050405020304" pitchFamily="18" charset="0"/>
              </a:rPr>
              <a:t>ột</a:t>
            </a:r>
            <a:r>
              <a:rPr lang="en-US"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err="1">
                <a:solidFill>
                  <a:srgbClr val="7030A0"/>
                </a:solidFill>
                <a:latin typeface="Times New Roman" panose="02020603050405020304" pitchFamily="18" charset="0"/>
                <a:cs typeface="Times New Roman" panose="02020603050405020304" pitchFamily="18" charset="0"/>
              </a:rPr>
              <a:t>đoạn</a:t>
            </a:r>
            <a:r>
              <a:rPr lang="en-US"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err="1">
                <a:solidFill>
                  <a:srgbClr val="7030A0"/>
                </a:solidFill>
                <a:latin typeface="Times New Roman" panose="02020603050405020304" pitchFamily="18" charset="0"/>
                <a:cs typeface="Times New Roman" panose="02020603050405020304" pitchFamily="18" charset="0"/>
              </a:rPr>
              <a:t>phân</a:t>
            </a:r>
            <a:r>
              <a:rPr lang="en-US"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err="1">
                <a:solidFill>
                  <a:srgbClr val="7030A0"/>
                </a:solidFill>
                <a:latin typeface="Times New Roman" panose="02020603050405020304" pitchFamily="18" charset="0"/>
                <a:cs typeface="Times New Roman" panose="02020603050405020304" pitchFamily="18" charset="0"/>
              </a:rPr>
              <a:t>tử</a:t>
            </a:r>
            <a:r>
              <a:rPr lang="en-US" altLang="en-US" b="1" i="1" dirty="0">
                <a:solidFill>
                  <a:srgbClr val="7030A0"/>
                </a:solidFill>
                <a:latin typeface="Times New Roman" panose="02020603050405020304" pitchFamily="18" charset="0"/>
                <a:cs typeface="Times New Roman" panose="02020603050405020304" pitchFamily="18" charset="0"/>
              </a:rPr>
              <a:t> DNA </a:t>
            </a:r>
            <a:r>
              <a:rPr lang="en-US" altLang="en-US" b="1" i="1" dirty="0" err="1">
                <a:solidFill>
                  <a:srgbClr val="7030A0"/>
                </a:solidFill>
                <a:latin typeface="Times New Roman" panose="02020603050405020304" pitchFamily="18" charset="0"/>
                <a:cs typeface="Times New Roman" panose="02020603050405020304" pitchFamily="18" charset="0"/>
              </a:rPr>
              <a:t>mang</a:t>
            </a:r>
            <a:r>
              <a:rPr lang="en-US"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err="1">
                <a:solidFill>
                  <a:srgbClr val="7030A0"/>
                </a:solidFill>
                <a:latin typeface="Times New Roman" panose="02020603050405020304" pitchFamily="18" charset="0"/>
                <a:cs typeface="Times New Roman" panose="02020603050405020304" pitchFamily="18" charset="0"/>
              </a:rPr>
              <a:t>thông</a:t>
            </a:r>
            <a:r>
              <a:rPr lang="en-US" altLang="en-US" b="1" i="1" dirty="0">
                <a:solidFill>
                  <a:srgbClr val="7030A0"/>
                </a:solidFill>
                <a:latin typeface="Times New Roman" panose="02020603050405020304" pitchFamily="18" charset="0"/>
                <a:cs typeface="Times New Roman" panose="02020603050405020304" pitchFamily="18" charset="0"/>
              </a:rPr>
              <a:t> tin di </a:t>
            </a:r>
            <a:r>
              <a:rPr lang="en-US" altLang="en-US" b="1" i="1" dirty="0" err="1">
                <a:solidFill>
                  <a:srgbClr val="7030A0"/>
                </a:solidFill>
                <a:latin typeface="Times New Roman" panose="02020603050405020304" pitchFamily="18" charset="0"/>
                <a:cs typeface="Times New Roman" panose="02020603050405020304" pitchFamily="18" charset="0"/>
              </a:rPr>
              <a:t>truyền</a:t>
            </a:r>
            <a:r>
              <a:rPr lang="en-US"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err="1">
                <a:solidFill>
                  <a:srgbClr val="7030A0"/>
                </a:solidFill>
                <a:latin typeface="Times New Roman" panose="02020603050405020304" pitchFamily="18" charset="0"/>
                <a:cs typeface="Times New Roman" panose="02020603050405020304" pitchFamily="18" charset="0"/>
              </a:rPr>
              <a:t>quy</a:t>
            </a:r>
            <a:r>
              <a:rPr lang="en-US"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err="1">
                <a:solidFill>
                  <a:srgbClr val="7030A0"/>
                </a:solidFill>
                <a:latin typeface="Times New Roman" panose="02020603050405020304" pitchFamily="18" charset="0"/>
                <a:cs typeface="Times New Roman" panose="02020603050405020304" pitchFamily="18" charset="0"/>
              </a:rPr>
              <a:t>định</a:t>
            </a:r>
            <a:r>
              <a:rPr lang="en-US"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err="1">
                <a:solidFill>
                  <a:srgbClr val="7030A0"/>
                </a:solidFill>
                <a:latin typeface="Times New Roman" panose="02020603050405020304" pitchFamily="18" charset="0"/>
                <a:cs typeface="Times New Roman" panose="02020603050405020304" pitchFamily="18" charset="0"/>
              </a:rPr>
              <a:t>một</a:t>
            </a:r>
            <a:r>
              <a:rPr lang="en-US"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err="1">
                <a:solidFill>
                  <a:srgbClr val="7030A0"/>
                </a:solidFill>
                <a:latin typeface="Times New Roman" panose="02020603050405020304" pitchFamily="18" charset="0"/>
                <a:cs typeface="Times New Roman" panose="02020603050405020304" pitchFamily="18" charset="0"/>
              </a:rPr>
              <a:t>loại</a:t>
            </a:r>
            <a:r>
              <a:rPr lang="en-US"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err="1">
                <a:solidFill>
                  <a:srgbClr val="7030A0"/>
                </a:solidFill>
                <a:latin typeface="Times New Roman" panose="02020603050405020304" pitchFamily="18" charset="0"/>
                <a:cs typeface="Times New Roman" panose="02020603050405020304" pitchFamily="18" charset="0"/>
              </a:rPr>
              <a:t>sản</a:t>
            </a:r>
            <a:r>
              <a:rPr lang="en-US"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err="1">
                <a:solidFill>
                  <a:srgbClr val="7030A0"/>
                </a:solidFill>
                <a:latin typeface="Times New Roman" panose="02020603050405020304" pitchFamily="18" charset="0"/>
                <a:cs typeface="Times New Roman" panose="02020603050405020304" pitchFamily="18" charset="0"/>
              </a:rPr>
              <a:t>phẩm</a:t>
            </a:r>
            <a:r>
              <a:rPr lang="en-US"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err="1">
                <a:solidFill>
                  <a:srgbClr val="7030A0"/>
                </a:solidFill>
                <a:latin typeface="Times New Roman" panose="02020603050405020304" pitchFamily="18" charset="0"/>
                <a:cs typeface="Times New Roman" panose="02020603050405020304" pitchFamily="18" charset="0"/>
              </a:rPr>
              <a:t>nhất</a:t>
            </a:r>
            <a:r>
              <a:rPr lang="en-US"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err="1">
                <a:solidFill>
                  <a:srgbClr val="7030A0"/>
                </a:solidFill>
                <a:latin typeface="Times New Roman" panose="02020603050405020304" pitchFamily="18" charset="0"/>
                <a:cs typeface="Times New Roman" panose="02020603050405020304" pitchFamily="18" charset="0"/>
              </a:rPr>
              <a:t>định</a:t>
            </a:r>
            <a:r>
              <a:rPr lang="vi-VN"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a:solidFill>
                  <a:srgbClr val="7030A0"/>
                </a:solidFill>
                <a:latin typeface="Times New Roman" panose="02020603050405020304" pitchFamily="18" charset="0"/>
                <a:cs typeface="Times New Roman" panose="02020603050405020304" pitchFamily="18" charset="0"/>
              </a:rPr>
              <a:t>(</a:t>
            </a:r>
            <a:r>
              <a:rPr lang="en-US" altLang="en-US" b="1" i="1" dirty="0" err="1">
                <a:solidFill>
                  <a:srgbClr val="7030A0"/>
                </a:solidFill>
                <a:latin typeface="Times New Roman" panose="02020603050405020304" pitchFamily="18" charset="0"/>
                <a:cs typeface="Times New Roman" panose="02020603050405020304" pitchFamily="18" charset="0"/>
              </a:rPr>
              <a:t>có</a:t>
            </a:r>
            <a:r>
              <a:rPr lang="en-US" altLang="en-US" b="1" i="1" dirty="0">
                <a:solidFill>
                  <a:srgbClr val="7030A0"/>
                </a:solidFill>
                <a:latin typeface="Times New Roman" panose="02020603050405020304" pitchFamily="18" charset="0"/>
                <a:cs typeface="Times New Roman" panose="02020603050405020304" pitchFamily="18" charset="0"/>
              </a:rPr>
              <a:t> </a:t>
            </a:r>
            <a:r>
              <a:rPr lang="en-US" altLang="en-US" b="1" i="1" dirty="0" err="1">
                <a:solidFill>
                  <a:srgbClr val="7030A0"/>
                </a:solidFill>
                <a:latin typeface="Times New Roman" panose="02020603050405020304" pitchFamily="18" charset="0"/>
                <a:cs typeface="Times New Roman" panose="02020603050405020304" pitchFamily="18" charset="0"/>
              </a:rPr>
              <a:t>thể</a:t>
            </a:r>
            <a:r>
              <a:rPr lang="en-US" altLang="en-US" b="1" i="1" dirty="0">
                <a:solidFill>
                  <a:srgbClr val="7030A0"/>
                </a:solidFill>
                <a:latin typeface="Times New Roman" panose="02020603050405020304" pitchFamily="18" charset="0"/>
                <a:cs typeface="Times New Roman" panose="02020603050405020304" pitchFamily="18" charset="0"/>
              </a:rPr>
              <a:t> </a:t>
            </a:r>
            <a:r>
              <a:rPr lang="vi-VN" altLang="en-US" b="1" i="1" dirty="0">
                <a:solidFill>
                  <a:srgbClr val="7030A0"/>
                </a:solidFill>
                <a:latin typeface="Times New Roman" panose="02020603050405020304" pitchFamily="18" charset="0"/>
                <a:cs typeface="Times New Roman" panose="02020603050405020304" pitchFamily="18" charset="0"/>
              </a:rPr>
              <a:t>là phân tử RNA hoăc chuỗi polypeptide thực hiện chức năng trong tế bào</a:t>
            </a:r>
            <a:r>
              <a:rPr lang="en-US" altLang="en-US" b="1" i="1" dirty="0">
                <a:solidFill>
                  <a:srgbClr val="7030A0"/>
                </a:solidFill>
                <a:latin typeface="Times New Roman" panose="02020603050405020304" pitchFamily="18" charset="0"/>
                <a:cs typeface="Times New Roman" panose="02020603050405020304" pitchFamily="18" charset="0"/>
              </a:rPr>
              <a:t>). </a:t>
            </a:r>
          </a:p>
        </p:txBody>
      </p:sp>
      <p:pic>
        <p:nvPicPr>
          <p:cNvPr id="11" name="Picture 10"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27784" y="782637"/>
            <a:ext cx="11414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406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0" y="0"/>
            <a:ext cx="4339089" cy="6066609"/>
            <a:chOff x="-165" y="960"/>
            <a:chExt cx="2736" cy="2640"/>
          </a:xfrm>
        </p:grpSpPr>
        <p:grpSp>
          <p:nvGrpSpPr>
            <p:cNvPr id="14343" name="Group 7"/>
            <p:cNvGrpSpPr>
              <a:grpSpLocks/>
            </p:cNvGrpSpPr>
            <p:nvPr/>
          </p:nvGrpSpPr>
          <p:grpSpPr bwMode="auto">
            <a:xfrm>
              <a:off x="-165" y="960"/>
              <a:ext cx="2736" cy="2640"/>
              <a:chOff x="-165" y="960"/>
              <a:chExt cx="2736" cy="2640"/>
            </a:xfrm>
          </p:grpSpPr>
          <p:graphicFrame>
            <p:nvGraphicFramePr>
              <p:cNvPr id="14347" name="Object 8"/>
              <p:cNvGraphicFramePr>
                <a:graphicFrameLocks noChangeAspect="1"/>
              </p:cNvGraphicFramePr>
              <p:nvPr/>
            </p:nvGraphicFramePr>
            <p:xfrm>
              <a:off x="-165" y="960"/>
              <a:ext cx="2736" cy="2640"/>
            </p:xfrm>
            <a:graphic>
              <a:graphicData uri="http://schemas.openxmlformats.org/presentationml/2006/ole">
                <mc:AlternateContent xmlns:mc="http://schemas.openxmlformats.org/markup-compatibility/2006">
                  <mc:Choice xmlns:v="urn:schemas-microsoft-com:vml" Requires="v">
                    <p:oleObj name="Bitmap Image" r:id="rId2" imgW="3200000" imgH="4533333" progId="Paint.Picture">
                      <p:embed/>
                    </p:oleObj>
                  </mc:Choice>
                  <mc:Fallback>
                    <p:oleObj name="Bitmap Image" r:id="rId2" imgW="3200000" imgH="4533333" progId="Paint.Picture">
                      <p:embed/>
                      <p:pic>
                        <p:nvPicPr>
                          <p:cNvPr id="14347"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 y="960"/>
                            <a:ext cx="2736" cy="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8" name="Text Box 9"/>
              <p:cNvSpPr txBox="1">
                <a:spLocks noChangeArrowheads="1"/>
              </p:cNvSpPr>
              <p:nvPr/>
            </p:nvSpPr>
            <p:spPr bwMode="auto">
              <a:xfrm>
                <a:off x="576" y="1104"/>
                <a:ext cx="2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400">
                    <a:solidFill>
                      <a:srgbClr val="FF3300"/>
                    </a:solidFill>
                    <a:latin typeface="Times New Roman" panose="02020603050405020304" pitchFamily="18" charset="0"/>
                  </a:rPr>
                  <a:t>1</a:t>
                </a:r>
              </a:p>
            </p:txBody>
          </p:sp>
          <p:sp>
            <p:nvSpPr>
              <p:cNvPr id="14349" name="Text Box 10"/>
              <p:cNvSpPr txBox="1">
                <a:spLocks noChangeArrowheads="1"/>
              </p:cNvSpPr>
              <p:nvPr/>
            </p:nvSpPr>
            <p:spPr bwMode="auto">
              <a:xfrm>
                <a:off x="624" y="2160"/>
                <a:ext cx="2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400">
                    <a:solidFill>
                      <a:srgbClr val="0000FF"/>
                    </a:solidFill>
                    <a:latin typeface="Times New Roman" panose="02020603050405020304" pitchFamily="18" charset="0"/>
                  </a:rPr>
                  <a:t>2</a:t>
                </a:r>
              </a:p>
            </p:txBody>
          </p:sp>
          <p:sp>
            <p:nvSpPr>
              <p:cNvPr id="14350" name="Text Box 11"/>
              <p:cNvSpPr txBox="1">
                <a:spLocks noChangeArrowheads="1"/>
              </p:cNvSpPr>
              <p:nvPr/>
            </p:nvSpPr>
            <p:spPr bwMode="auto">
              <a:xfrm>
                <a:off x="624" y="3120"/>
                <a:ext cx="2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400">
                    <a:latin typeface="Times New Roman" panose="02020603050405020304" pitchFamily="18" charset="0"/>
                  </a:rPr>
                  <a:t>3</a:t>
                </a:r>
              </a:p>
            </p:txBody>
          </p:sp>
        </p:grpSp>
        <p:sp>
          <p:nvSpPr>
            <p:cNvPr id="14344" name="AutoShape 12"/>
            <p:cNvSpPr>
              <a:spLocks noChangeArrowheads="1"/>
            </p:cNvSpPr>
            <p:nvPr/>
          </p:nvSpPr>
          <p:spPr bwMode="auto">
            <a:xfrm>
              <a:off x="960" y="1152"/>
              <a:ext cx="768" cy="192"/>
            </a:xfrm>
            <a:prstGeom prst="leftArrow">
              <a:avLst>
                <a:gd name="adj1" fmla="val 50000"/>
                <a:gd name="adj2" fmla="val 100000"/>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000">
                <a:latin typeface=".VnTime" panose="020B7200000000000000" pitchFamily="34" charset="0"/>
              </a:endParaRPr>
            </a:p>
          </p:txBody>
        </p:sp>
        <p:sp>
          <p:nvSpPr>
            <p:cNvPr id="14345" name="AutoShape 13"/>
            <p:cNvSpPr>
              <a:spLocks noChangeArrowheads="1"/>
            </p:cNvSpPr>
            <p:nvPr/>
          </p:nvSpPr>
          <p:spPr bwMode="auto">
            <a:xfrm>
              <a:off x="864" y="3216"/>
              <a:ext cx="720" cy="144"/>
            </a:xfrm>
            <a:prstGeom prst="leftArrow">
              <a:avLst>
                <a:gd name="adj1" fmla="val 50000"/>
                <a:gd name="adj2" fmla="val 125000"/>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000">
                <a:latin typeface=".VnTime" panose="020B7200000000000000" pitchFamily="34" charset="0"/>
              </a:endParaRPr>
            </a:p>
          </p:txBody>
        </p:sp>
        <p:sp>
          <p:nvSpPr>
            <p:cNvPr id="14346" name="AutoShape 14"/>
            <p:cNvSpPr>
              <a:spLocks noChangeArrowheads="1"/>
            </p:cNvSpPr>
            <p:nvPr/>
          </p:nvSpPr>
          <p:spPr bwMode="auto">
            <a:xfrm>
              <a:off x="912" y="2208"/>
              <a:ext cx="720" cy="144"/>
            </a:xfrm>
            <a:prstGeom prst="leftArrow">
              <a:avLst>
                <a:gd name="adj1" fmla="val 50000"/>
                <a:gd name="adj2" fmla="val 125000"/>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000">
                <a:latin typeface=".VnTime" panose="020B7200000000000000" pitchFamily="34" charset="0"/>
              </a:endParaRPr>
            </a:p>
          </p:txBody>
        </p:sp>
      </p:grpSp>
      <p:pic>
        <p:nvPicPr>
          <p:cNvPr id="1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29792" y="0"/>
            <a:ext cx="7862208" cy="529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6"/>
          <p:cNvSpPr txBox="1">
            <a:spLocks noChangeArrowheads="1"/>
          </p:cNvSpPr>
          <p:nvPr/>
        </p:nvSpPr>
        <p:spPr bwMode="auto">
          <a:xfrm>
            <a:off x="4120242" y="5416596"/>
            <a:ext cx="7924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solidFill>
                  <a:srgbClr val="FF0000"/>
                </a:solidFill>
                <a:latin typeface="Times New Roman" panose="02020603050405020304" pitchFamily="18" charset="0"/>
              </a:rPr>
              <a:t>Ví</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dụ</a:t>
            </a:r>
            <a:r>
              <a:rPr lang="en-US" altLang="en-US" sz="2800" b="1" dirty="0">
                <a:solidFill>
                  <a:srgbClr val="FF0000"/>
                </a:solidFill>
                <a:latin typeface="Times New Roman" panose="02020603050405020304" pitchFamily="18" charset="0"/>
              </a:rPr>
              <a:t>: Gene </a:t>
            </a:r>
            <a:r>
              <a:rPr lang="en-US" altLang="en-US" sz="2800" b="1" dirty="0" err="1">
                <a:solidFill>
                  <a:srgbClr val="FF0000"/>
                </a:solidFill>
                <a:latin typeface="Times New Roman" panose="02020603050405020304" pitchFamily="18" charset="0"/>
              </a:rPr>
              <a:t>quy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định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màu</a:t>
            </a:r>
            <a:r>
              <a:rPr lang="en-US" altLang="en-US" sz="2800" b="1" dirty="0">
                <a:solidFill>
                  <a:srgbClr val="FF0000"/>
                </a:solidFill>
                <a:latin typeface="Times New Roman" panose="02020603050405020304" pitchFamily="18" charset="0"/>
              </a:rPr>
              <a:t> da ở </a:t>
            </a:r>
            <a:r>
              <a:rPr lang="en-US" altLang="en-US" sz="2800" b="1" dirty="0" err="1">
                <a:solidFill>
                  <a:srgbClr val="FF0000"/>
                </a:solidFill>
                <a:latin typeface="Times New Roman" panose="02020603050405020304" pitchFamily="18" charset="0"/>
              </a:rPr>
              <a:t>người</a:t>
            </a:r>
            <a:endParaRPr lang="en-US" altLang="en-US" sz="28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88197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76101" y="193765"/>
            <a:ext cx="5845785" cy="491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537" y="193766"/>
            <a:ext cx="5760564" cy="474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1981200" y="5357951"/>
            <a:ext cx="7924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a:solidFill>
                  <a:srgbClr val="FF0000"/>
                </a:solidFill>
                <a:latin typeface="Times New Roman" panose="02020603050405020304" pitchFamily="18" charset="0"/>
              </a:rPr>
              <a:t>Gene </a:t>
            </a:r>
            <a:r>
              <a:rPr lang="en-US" altLang="en-US" sz="4000" b="1" dirty="0" err="1">
                <a:solidFill>
                  <a:srgbClr val="FF0000"/>
                </a:solidFill>
                <a:latin typeface="Times New Roman" panose="02020603050405020304" pitchFamily="18" charset="0"/>
              </a:rPr>
              <a:t>quy</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định</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màu</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mắt</a:t>
            </a:r>
            <a:r>
              <a:rPr lang="en-US" altLang="en-US" sz="4000" b="1" dirty="0">
                <a:solidFill>
                  <a:srgbClr val="FF0000"/>
                </a:solidFill>
                <a:latin typeface="Times New Roman" panose="02020603050405020304" pitchFamily="18" charset="0"/>
              </a:rPr>
              <a:t> ở </a:t>
            </a:r>
            <a:r>
              <a:rPr lang="en-US" altLang="en-US" sz="4000" b="1" dirty="0" err="1">
                <a:solidFill>
                  <a:srgbClr val="FF0000"/>
                </a:solidFill>
                <a:latin typeface="Times New Roman" panose="02020603050405020304" pitchFamily="18" charset="0"/>
              </a:rPr>
              <a:t>người</a:t>
            </a:r>
            <a:endParaRPr lang="en-US" altLang="en-US" sz="40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66194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0343" y="-1"/>
            <a:ext cx="10267406" cy="597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2057400" y="6041572"/>
            <a:ext cx="7924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a:solidFill>
                  <a:srgbClr val="FF0000"/>
                </a:solidFill>
                <a:latin typeface="Times New Roman" panose="02020603050405020304" pitchFamily="18" charset="0"/>
              </a:rPr>
              <a:t>Gene </a:t>
            </a:r>
            <a:r>
              <a:rPr lang="en-US" altLang="en-US" sz="4000" b="1" dirty="0" err="1">
                <a:solidFill>
                  <a:srgbClr val="FF0000"/>
                </a:solidFill>
                <a:latin typeface="Times New Roman" panose="02020603050405020304" pitchFamily="18" charset="0"/>
              </a:rPr>
              <a:t>quy</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định</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ch</a:t>
            </a:r>
            <a:r>
              <a:rPr lang="vi-VN" altLang="en-US" sz="4000" b="1" dirty="0">
                <a:solidFill>
                  <a:srgbClr val="FF0000"/>
                </a:solidFill>
                <a:latin typeface="Times New Roman" panose="02020603050405020304" pitchFamily="18" charset="0"/>
              </a:rPr>
              <a:t>iều cao </a:t>
            </a:r>
            <a:r>
              <a:rPr lang="en-US" altLang="en-US" sz="4000" b="1" dirty="0">
                <a:solidFill>
                  <a:srgbClr val="FF0000"/>
                </a:solidFill>
                <a:latin typeface="Times New Roman" panose="02020603050405020304" pitchFamily="18" charset="0"/>
              </a:rPr>
              <a:t>ở </a:t>
            </a:r>
            <a:r>
              <a:rPr lang="en-US" altLang="en-US" sz="4000" b="1" dirty="0" err="1">
                <a:solidFill>
                  <a:srgbClr val="FF0000"/>
                </a:solidFill>
                <a:latin typeface="Times New Roman" panose="02020603050405020304" pitchFamily="18" charset="0"/>
              </a:rPr>
              <a:t>người</a:t>
            </a:r>
            <a:endParaRPr lang="en-US" altLang="en-US" sz="40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05559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641531" y="1279169"/>
            <a:ext cx="1089442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defRPr/>
            </a:pPr>
            <a:r>
              <a:rPr lang="en-US" altLang="en-US" sz="2800" b="1" dirty="0">
                <a:solidFill>
                  <a:srgbClr val="0033CC"/>
                </a:solidFill>
              </a:rPr>
              <a:t>A T G  C A T  G T A  C G A  C T… </a:t>
            </a:r>
            <a:r>
              <a:rPr lang="en-US" altLang="en-US" sz="2800" b="1" dirty="0" err="1">
                <a:solidFill>
                  <a:srgbClr val="0033CC"/>
                </a:solidFill>
              </a:rPr>
              <a:t>mạch</a:t>
            </a:r>
            <a:r>
              <a:rPr lang="en-US" altLang="en-US" sz="2800" b="1" dirty="0">
                <a:solidFill>
                  <a:srgbClr val="0033CC"/>
                </a:solidFill>
              </a:rPr>
              <a:t> </a:t>
            </a:r>
            <a:r>
              <a:rPr lang="en-US" altLang="en-US" sz="2800" b="1" dirty="0" err="1">
                <a:solidFill>
                  <a:srgbClr val="0033CC"/>
                </a:solidFill>
              </a:rPr>
              <a:t>bổ</a:t>
            </a:r>
            <a:r>
              <a:rPr lang="en-US" altLang="en-US" sz="2800" b="1" dirty="0">
                <a:solidFill>
                  <a:srgbClr val="0033CC"/>
                </a:solidFill>
              </a:rPr>
              <a:t> sung          </a:t>
            </a:r>
          </a:p>
          <a:p>
            <a:pPr>
              <a:spcBef>
                <a:spcPct val="50000"/>
              </a:spcBef>
              <a:buFontTx/>
              <a:buNone/>
              <a:defRPr/>
            </a:pPr>
            <a:r>
              <a:rPr lang="en-US" altLang="en-US" sz="2800" b="1" dirty="0">
                <a:solidFill>
                  <a:srgbClr val="0033CC"/>
                </a:solidFill>
              </a:rPr>
              <a:t>T A C  G T A  C A T  G C T  G A… </a:t>
            </a:r>
            <a:r>
              <a:rPr lang="en-US" altLang="en-US" sz="2800" b="1" dirty="0" err="1">
                <a:solidFill>
                  <a:srgbClr val="0033CC"/>
                </a:solidFill>
              </a:rPr>
              <a:t>mạch</a:t>
            </a:r>
            <a:r>
              <a:rPr lang="en-US" altLang="en-US" sz="2800" b="1" dirty="0">
                <a:solidFill>
                  <a:srgbClr val="0033CC"/>
                </a:solidFill>
              </a:rPr>
              <a:t> </a:t>
            </a:r>
            <a:r>
              <a:rPr lang="en-US" altLang="en-US" sz="2800" b="1" dirty="0" err="1">
                <a:solidFill>
                  <a:srgbClr val="0033CC"/>
                </a:solidFill>
              </a:rPr>
              <a:t>mã</a:t>
            </a:r>
            <a:r>
              <a:rPr lang="en-US" altLang="en-US" sz="2800" b="1" dirty="0">
                <a:solidFill>
                  <a:srgbClr val="0033CC"/>
                </a:solidFill>
              </a:rPr>
              <a:t> </a:t>
            </a:r>
            <a:r>
              <a:rPr lang="en-US" altLang="en-US" sz="2800" b="1" dirty="0" err="1">
                <a:solidFill>
                  <a:srgbClr val="0033CC"/>
                </a:solidFill>
              </a:rPr>
              <a:t>gốc</a:t>
            </a:r>
            <a:endParaRPr lang="en-US" altLang="en-US" sz="2800" b="1" dirty="0">
              <a:solidFill>
                <a:srgbClr val="0033CC"/>
              </a:solidFill>
            </a:endParaRPr>
          </a:p>
        </p:txBody>
      </p:sp>
      <p:sp>
        <p:nvSpPr>
          <p:cNvPr id="61444" name="AutoShape 4"/>
          <p:cNvSpPr>
            <a:spLocks/>
          </p:cNvSpPr>
          <p:nvPr/>
        </p:nvSpPr>
        <p:spPr bwMode="auto">
          <a:xfrm rot="16200000">
            <a:off x="1018383" y="2106028"/>
            <a:ext cx="280987" cy="838200"/>
          </a:xfrm>
          <a:prstGeom prst="leftBrace">
            <a:avLst>
              <a:gd name="adj1" fmla="val 2482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endParaRPr lang="en-US" altLang="en-US" sz="1662">
              <a:solidFill>
                <a:srgbClr val="000000"/>
              </a:solidFill>
            </a:endParaRPr>
          </a:p>
        </p:txBody>
      </p:sp>
      <p:sp>
        <p:nvSpPr>
          <p:cNvPr id="61445" name="AutoShape 5"/>
          <p:cNvSpPr>
            <a:spLocks/>
          </p:cNvSpPr>
          <p:nvPr/>
        </p:nvSpPr>
        <p:spPr bwMode="auto">
          <a:xfrm rot="16200000">
            <a:off x="2140020" y="2059830"/>
            <a:ext cx="280987" cy="838200"/>
          </a:xfrm>
          <a:prstGeom prst="leftBrace">
            <a:avLst>
              <a:gd name="adj1" fmla="val 2482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endParaRPr lang="en-US" altLang="en-US" sz="1662">
              <a:solidFill>
                <a:srgbClr val="000000"/>
              </a:solidFill>
            </a:endParaRPr>
          </a:p>
        </p:txBody>
      </p:sp>
      <p:sp>
        <p:nvSpPr>
          <p:cNvPr id="61446" name="AutoShape 6"/>
          <p:cNvSpPr>
            <a:spLocks/>
          </p:cNvSpPr>
          <p:nvPr/>
        </p:nvSpPr>
        <p:spPr bwMode="auto">
          <a:xfrm rot="16200000">
            <a:off x="3186114" y="2059175"/>
            <a:ext cx="282575" cy="838200"/>
          </a:xfrm>
          <a:prstGeom prst="leftBrace">
            <a:avLst>
              <a:gd name="adj1" fmla="val 2482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endParaRPr lang="en-US" altLang="en-US" sz="1662">
              <a:solidFill>
                <a:srgbClr val="000000"/>
              </a:solidFill>
            </a:endParaRPr>
          </a:p>
        </p:txBody>
      </p:sp>
      <p:sp>
        <p:nvSpPr>
          <p:cNvPr id="61447" name="AutoShape 7"/>
          <p:cNvSpPr>
            <a:spLocks/>
          </p:cNvSpPr>
          <p:nvPr/>
        </p:nvSpPr>
        <p:spPr bwMode="auto">
          <a:xfrm rot="16200000">
            <a:off x="4267202" y="2048558"/>
            <a:ext cx="282575" cy="838200"/>
          </a:xfrm>
          <a:prstGeom prst="leftBrace">
            <a:avLst>
              <a:gd name="adj1" fmla="val 2482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endParaRPr lang="en-US" altLang="en-US" sz="1662">
              <a:solidFill>
                <a:srgbClr val="000000"/>
              </a:solidFill>
            </a:endParaRPr>
          </a:p>
        </p:txBody>
      </p:sp>
      <p:sp>
        <p:nvSpPr>
          <p:cNvPr id="61448" name="Line 8"/>
          <p:cNvSpPr>
            <a:spLocks noChangeShapeType="1"/>
          </p:cNvSpPr>
          <p:nvPr/>
        </p:nvSpPr>
        <p:spPr bwMode="auto">
          <a:xfrm>
            <a:off x="1156791" y="2628901"/>
            <a:ext cx="0" cy="492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49" name="Line 9"/>
          <p:cNvSpPr>
            <a:spLocks noChangeShapeType="1"/>
          </p:cNvSpPr>
          <p:nvPr/>
        </p:nvSpPr>
        <p:spPr bwMode="auto">
          <a:xfrm>
            <a:off x="2280513" y="2678613"/>
            <a:ext cx="0" cy="492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0" name="Line 10"/>
          <p:cNvSpPr>
            <a:spLocks noChangeShapeType="1"/>
          </p:cNvSpPr>
          <p:nvPr/>
        </p:nvSpPr>
        <p:spPr bwMode="auto">
          <a:xfrm>
            <a:off x="3295788" y="2597151"/>
            <a:ext cx="0" cy="492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1" name="Line 11"/>
          <p:cNvSpPr>
            <a:spLocks noChangeShapeType="1"/>
          </p:cNvSpPr>
          <p:nvPr/>
        </p:nvSpPr>
        <p:spPr bwMode="auto">
          <a:xfrm>
            <a:off x="4408489" y="2665622"/>
            <a:ext cx="0" cy="4937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2" name="Text Box 12"/>
          <p:cNvSpPr txBox="1">
            <a:spLocks noChangeArrowheads="1"/>
          </p:cNvSpPr>
          <p:nvPr/>
        </p:nvSpPr>
        <p:spPr bwMode="auto">
          <a:xfrm>
            <a:off x="641531" y="3037870"/>
            <a:ext cx="91723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defRPr/>
            </a:pPr>
            <a:r>
              <a:rPr lang="en-US" altLang="en-US" sz="2800" b="1" dirty="0">
                <a:solidFill>
                  <a:srgbClr val="9900CC"/>
                </a:solidFill>
              </a:rPr>
              <a:t>A U G  C A U  G U A  X G A  C U…                         </a:t>
            </a:r>
            <a:r>
              <a:rPr lang="en-US" altLang="en-US" b="1" dirty="0">
                <a:solidFill>
                  <a:srgbClr val="9900CC"/>
                </a:solidFill>
              </a:rPr>
              <a:t>mRNA</a:t>
            </a:r>
          </a:p>
        </p:txBody>
      </p:sp>
      <p:sp>
        <p:nvSpPr>
          <p:cNvPr id="11276" name="AutoShape 13"/>
          <p:cNvSpPr>
            <a:spLocks/>
          </p:cNvSpPr>
          <p:nvPr/>
        </p:nvSpPr>
        <p:spPr bwMode="auto">
          <a:xfrm rot="10800000">
            <a:off x="8312922" y="1472318"/>
            <a:ext cx="304800" cy="773113"/>
          </a:xfrm>
          <a:prstGeom prst="leftBrace">
            <a:avLst>
              <a:gd name="adj1" fmla="val 2115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endParaRPr lang="en-US" altLang="en-US" sz="1662">
              <a:solidFill>
                <a:srgbClr val="000000"/>
              </a:solidFill>
            </a:endParaRPr>
          </a:p>
        </p:txBody>
      </p:sp>
      <p:sp>
        <p:nvSpPr>
          <p:cNvPr id="61454" name="AutoShape 14"/>
          <p:cNvSpPr>
            <a:spLocks/>
          </p:cNvSpPr>
          <p:nvPr/>
        </p:nvSpPr>
        <p:spPr bwMode="auto">
          <a:xfrm rot="16200000">
            <a:off x="1113270" y="3201676"/>
            <a:ext cx="280987" cy="838200"/>
          </a:xfrm>
          <a:prstGeom prst="leftBrace">
            <a:avLst>
              <a:gd name="adj1" fmla="val 2482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endParaRPr lang="en-US" altLang="en-US" sz="1662">
              <a:solidFill>
                <a:srgbClr val="000000"/>
              </a:solidFill>
            </a:endParaRPr>
          </a:p>
        </p:txBody>
      </p:sp>
      <p:sp>
        <p:nvSpPr>
          <p:cNvPr id="61455" name="AutoShape 15"/>
          <p:cNvSpPr>
            <a:spLocks/>
          </p:cNvSpPr>
          <p:nvPr/>
        </p:nvSpPr>
        <p:spPr bwMode="auto">
          <a:xfrm rot="16200000">
            <a:off x="2140020" y="3187896"/>
            <a:ext cx="280987" cy="838200"/>
          </a:xfrm>
          <a:prstGeom prst="leftBrace">
            <a:avLst>
              <a:gd name="adj1" fmla="val 2482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662">
                <a:solidFill>
                  <a:srgbClr val="000000"/>
                </a:solidFill>
                <a:latin typeface="Tahoma" panose="020B0604030504040204" pitchFamily="34" charset="0"/>
              </a:rPr>
              <a:t> </a:t>
            </a:r>
          </a:p>
        </p:txBody>
      </p:sp>
      <p:sp>
        <p:nvSpPr>
          <p:cNvPr id="61456" name="AutoShape 16"/>
          <p:cNvSpPr>
            <a:spLocks/>
          </p:cNvSpPr>
          <p:nvPr/>
        </p:nvSpPr>
        <p:spPr bwMode="auto">
          <a:xfrm rot="16200000">
            <a:off x="3186909" y="3157538"/>
            <a:ext cx="280987" cy="838200"/>
          </a:xfrm>
          <a:prstGeom prst="leftBrace">
            <a:avLst>
              <a:gd name="adj1" fmla="val 2482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endParaRPr lang="en-US" altLang="en-US" sz="1662">
              <a:solidFill>
                <a:srgbClr val="000000"/>
              </a:solidFill>
            </a:endParaRPr>
          </a:p>
        </p:txBody>
      </p:sp>
      <p:sp>
        <p:nvSpPr>
          <p:cNvPr id="61457" name="AutoShape 17"/>
          <p:cNvSpPr>
            <a:spLocks/>
          </p:cNvSpPr>
          <p:nvPr/>
        </p:nvSpPr>
        <p:spPr bwMode="auto">
          <a:xfrm rot="16200000">
            <a:off x="4344989" y="3150512"/>
            <a:ext cx="280987" cy="838200"/>
          </a:xfrm>
          <a:prstGeom prst="leftBrace">
            <a:avLst>
              <a:gd name="adj1" fmla="val 2482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endParaRPr lang="en-US" altLang="en-US" sz="1662">
              <a:solidFill>
                <a:srgbClr val="000000"/>
              </a:solidFill>
            </a:endParaRPr>
          </a:p>
        </p:txBody>
      </p:sp>
      <p:sp>
        <p:nvSpPr>
          <p:cNvPr id="61458" name="Line 18"/>
          <p:cNvSpPr>
            <a:spLocks noChangeShapeType="1"/>
          </p:cNvSpPr>
          <p:nvPr/>
        </p:nvSpPr>
        <p:spPr bwMode="auto">
          <a:xfrm>
            <a:off x="1283518" y="3756707"/>
            <a:ext cx="0" cy="492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9" name="Line 19"/>
          <p:cNvSpPr>
            <a:spLocks noChangeShapeType="1"/>
          </p:cNvSpPr>
          <p:nvPr/>
        </p:nvSpPr>
        <p:spPr bwMode="auto">
          <a:xfrm>
            <a:off x="2294438" y="3771901"/>
            <a:ext cx="0" cy="492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60" name="Line 20"/>
          <p:cNvSpPr>
            <a:spLocks noChangeShapeType="1"/>
          </p:cNvSpPr>
          <p:nvPr/>
        </p:nvSpPr>
        <p:spPr bwMode="auto">
          <a:xfrm>
            <a:off x="4485482" y="3700419"/>
            <a:ext cx="0" cy="492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61" name="Line 21"/>
          <p:cNvSpPr>
            <a:spLocks noChangeShapeType="1"/>
          </p:cNvSpPr>
          <p:nvPr/>
        </p:nvSpPr>
        <p:spPr bwMode="auto">
          <a:xfrm>
            <a:off x="3341327" y="3717132"/>
            <a:ext cx="0" cy="492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62" name="Text Box 22"/>
          <p:cNvSpPr txBox="1">
            <a:spLocks noChangeArrowheads="1"/>
          </p:cNvSpPr>
          <p:nvPr/>
        </p:nvSpPr>
        <p:spPr bwMode="auto">
          <a:xfrm>
            <a:off x="600983" y="4322437"/>
            <a:ext cx="104550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defRPr/>
            </a:pPr>
            <a:r>
              <a:rPr lang="en-US" altLang="en-US" sz="2215" b="1" dirty="0">
                <a:solidFill>
                  <a:srgbClr val="0033CC"/>
                </a:solidFill>
              </a:rPr>
              <a:t> </a:t>
            </a:r>
            <a:r>
              <a:rPr lang="en-US" altLang="en-US" sz="2800" b="1" dirty="0">
                <a:solidFill>
                  <a:srgbClr val="0033CC"/>
                </a:solidFill>
              </a:rPr>
              <a:t>Met       His      Val       </a:t>
            </a:r>
            <a:r>
              <a:rPr lang="en-US" altLang="en-US" sz="2800" b="1" dirty="0" err="1">
                <a:solidFill>
                  <a:srgbClr val="0033CC"/>
                </a:solidFill>
              </a:rPr>
              <a:t>Arg</a:t>
            </a:r>
            <a:r>
              <a:rPr lang="en-US" altLang="en-US" sz="2800" b="1" dirty="0">
                <a:solidFill>
                  <a:srgbClr val="0033CC"/>
                </a:solidFill>
              </a:rPr>
              <a:t>   …    </a:t>
            </a:r>
            <a:r>
              <a:rPr lang="en-US" altLang="en-US" b="1" dirty="0">
                <a:solidFill>
                  <a:srgbClr val="0033CC"/>
                </a:solidFill>
              </a:rPr>
              <a:t>…             </a:t>
            </a:r>
            <a:r>
              <a:rPr lang="en-US" altLang="en-US" b="1" dirty="0" err="1">
                <a:solidFill>
                  <a:srgbClr val="0033CC"/>
                </a:solidFill>
              </a:rPr>
              <a:t>polipepti</a:t>
            </a:r>
            <a:r>
              <a:rPr lang="vi-VN" altLang="en-US" b="1" dirty="0">
                <a:solidFill>
                  <a:srgbClr val="0033CC"/>
                </a:solidFill>
              </a:rPr>
              <a:t>de</a:t>
            </a:r>
            <a:endParaRPr lang="en-US" altLang="en-US" b="1" dirty="0">
              <a:solidFill>
                <a:srgbClr val="0033CC"/>
              </a:solidFill>
            </a:endParaRPr>
          </a:p>
        </p:txBody>
      </p:sp>
      <p:sp>
        <p:nvSpPr>
          <p:cNvPr id="61463" name="AutoShape 23"/>
          <p:cNvSpPr>
            <a:spLocks/>
          </p:cNvSpPr>
          <p:nvPr/>
        </p:nvSpPr>
        <p:spPr bwMode="auto">
          <a:xfrm rot="10800000">
            <a:off x="7581991" y="3035539"/>
            <a:ext cx="304800" cy="492125"/>
          </a:xfrm>
          <a:prstGeom prst="leftBrace">
            <a:avLst>
              <a:gd name="adj1" fmla="val 1346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endParaRPr lang="en-US" altLang="en-US" sz="1662">
              <a:solidFill>
                <a:srgbClr val="000000"/>
              </a:solidFill>
            </a:endParaRPr>
          </a:p>
        </p:txBody>
      </p:sp>
      <p:sp>
        <p:nvSpPr>
          <p:cNvPr id="61464" name="AutoShape 24"/>
          <p:cNvSpPr>
            <a:spLocks/>
          </p:cNvSpPr>
          <p:nvPr/>
        </p:nvSpPr>
        <p:spPr bwMode="auto">
          <a:xfrm rot="10800000">
            <a:off x="6602017" y="4353532"/>
            <a:ext cx="304800" cy="492125"/>
          </a:xfrm>
          <a:prstGeom prst="leftBrace">
            <a:avLst>
              <a:gd name="adj1" fmla="val 1346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endParaRPr lang="en-US" altLang="en-US" sz="1662">
              <a:solidFill>
                <a:srgbClr val="000000"/>
              </a:solidFill>
            </a:endParaRPr>
          </a:p>
        </p:txBody>
      </p:sp>
      <p:sp>
        <p:nvSpPr>
          <p:cNvPr id="61465" name="Line 25"/>
          <p:cNvSpPr>
            <a:spLocks noChangeShapeType="1"/>
          </p:cNvSpPr>
          <p:nvPr/>
        </p:nvSpPr>
        <p:spPr bwMode="auto">
          <a:xfrm>
            <a:off x="9105040" y="2157017"/>
            <a:ext cx="6350" cy="7318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66" name="Line 26"/>
          <p:cNvSpPr>
            <a:spLocks noChangeShapeType="1"/>
          </p:cNvSpPr>
          <p:nvPr/>
        </p:nvSpPr>
        <p:spPr bwMode="auto">
          <a:xfrm>
            <a:off x="8909050" y="3470276"/>
            <a:ext cx="6350" cy="942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67" name="Text Box 27"/>
          <p:cNvSpPr txBox="1">
            <a:spLocks noChangeArrowheads="1"/>
          </p:cNvSpPr>
          <p:nvPr/>
        </p:nvSpPr>
        <p:spPr bwMode="auto">
          <a:xfrm>
            <a:off x="9483726" y="2924675"/>
            <a:ext cx="114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r>
              <a:rPr lang="en-US" altLang="en-US" b="1" dirty="0">
                <a:solidFill>
                  <a:srgbClr val="0033CC"/>
                </a:solidFill>
              </a:rPr>
              <a:t>3 nu</a:t>
            </a:r>
          </a:p>
        </p:txBody>
      </p:sp>
      <p:sp>
        <p:nvSpPr>
          <p:cNvPr id="61468" name="Text Box 28"/>
          <p:cNvSpPr txBox="1">
            <a:spLocks noChangeArrowheads="1"/>
          </p:cNvSpPr>
          <p:nvPr/>
        </p:nvSpPr>
        <p:spPr bwMode="auto">
          <a:xfrm>
            <a:off x="9542462" y="4314825"/>
            <a:ext cx="9318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r>
              <a:rPr lang="en-US" altLang="en-US" b="1" dirty="0">
                <a:solidFill>
                  <a:srgbClr val="0033CC"/>
                </a:solidFill>
              </a:rPr>
              <a:t>1aa</a:t>
            </a:r>
          </a:p>
        </p:txBody>
      </p:sp>
      <p:sp>
        <p:nvSpPr>
          <p:cNvPr id="61469" name="Line 29"/>
          <p:cNvSpPr>
            <a:spLocks noChangeShapeType="1"/>
          </p:cNvSpPr>
          <p:nvPr/>
        </p:nvSpPr>
        <p:spPr bwMode="auto">
          <a:xfrm>
            <a:off x="9815513" y="3481389"/>
            <a:ext cx="0" cy="809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70" name="Text Box 30"/>
          <p:cNvSpPr txBox="1">
            <a:spLocks noChangeArrowheads="1"/>
          </p:cNvSpPr>
          <p:nvPr/>
        </p:nvSpPr>
        <p:spPr bwMode="auto">
          <a:xfrm>
            <a:off x="9483726" y="1530408"/>
            <a:ext cx="99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r>
              <a:rPr lang="en-US" altLang="en-US" b="1" dirty="0">
                <a:solidFill>
                  <a:srgbClr val="0033CC"/>
                </a:solidFill>
              </a:rPr>
              <a:t>3 nu</a:t>
            </a:r>
          </a:p>
        </p:txBody>
      </p:sp>
      <p:sp>
        <p:nvSpPr>
          <p:cNvPr id="61471" name="Line 31"/>
          <p:cNvSpPr>
            <a:spLocks noChangeShapeType="1"/>
          </p:cNvSpPr>
          <p:nvPr/>
        </p:nvSpPr>
        <p:spPr bwMode="auto">
          <a:xfrm flipH="1">
            <a:off x="9813926" y="2165350"/>
            <a:ext cx="9525" cy="8334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73" name="Line 33"/>
          <p:cNvSpPr>
            <a:spLocks noChangeShapeType="1"/>
          </p:cNvSpPr>
          <p:nvPr/>
        </p:nvSpPr>
        <p:spPr bwMode="auto">
          <a:xfrm flipH="1" flipV="1">
            <a:off x="9964739" y="2095500"/>
            <a:ext cx="14287" cy="903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74" name="Line 34"/>
          <p:cNvSpPr>
            <a:spLocks noChangeShapeType="1"/>
          </p:cNvSpPr>
          <p:nvPr/>
        </p:nvSpPr>
        <p:spPr bwMode="auto">
          <a:xfrm flipV="1">
            <a:off x="9967913" y="3446463"/>
            <a:ext cx="0" cy="844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77" name="Rectangle 37"/>
          <p:cNvSpPr>
            <a:spLocks noChangeArrowheads="1"/>
          </p:cNvSpPr>
          <p:nvPr/>
        </p:nvSpPr>
        <p:spPr bwMode="auto">
          <a:xfrm>
            <a:off x="8617722" y="1597730"/>
            <a:ext cx="901209" cy="49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defRPr/>
            </a:pPr>
            <a:r>
              <a:rPr lang="en-US" altLang="en-US" sz="2585" b="1" dirty="0">
                <a:solidFill>
                  <a:srgbClr val="0033CC"/>
                </a:solidFill>
              </a:rPr>
              <a:t>DNA</a:t>
            </a:r>
          </a:p>
        </p:txBody>
      </p:sp>
      <p:sp>
        <p:nvSpPr>
          <p:cNvPr id="39" name="Rectangle 3"/>
          <p:cNvSpPr>
            <a:spLocks noChangeArrowheads="1"/>
          </p:cNvSpPr>
          <p:nvPr/>
        </p:nvSpPr>
        <p:spPr bwMode="auto">
          <a:xfrm>
            <a:off x="249646" y="10052"/>
            <a:ext cx="112863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900">
                <a:solidFill>
                  <a:schemeClr val="tx1"/>
                </a:solidFill>
                <a:latin typeface="Times New Roman" panose="02020603050405020304" pitchFamily="18" charset="0"/>
              </a:defRPr>
            </a:lvl1pPr>
            <a:lvl2pPr marL="742950" indent="-285750">
              <a:spcBef>
                <a:spcPct val="20000"/>
              </a:spcBef>
              <a:buChar char="–"/>
              <a:defRPr sz="2500">
                <a:solidFill>
                  <a:schemeClr val="tx1"/>
                </a:solidFill>
                <a:latin typeface="Times New Roman" panose="02020603050405020304" pitchFamily="18" charset="0"/>
              </a:defRPr>
            </a:lvl2pPr>
            <a:lvl3pPr marL="1143000" indent="-228600">
              <a:spcBef>
                <a:spcPct val="20000"/>
              </a:spcBef>
              <a:buChar char="•"/>
              <a:defRPr sz="22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a:spcBef>
                <a:spcPct val="0"/>
              </a:spcBef>
              <a:buFontTx/>
              <a:buNone/>
            </a:pPr>
            <a:r>
              <a:rPr lang="vi-VN" altLang="en-US" sz="3600" dirty="0">
                <a:solidFill>
                  <a:srgbClr val="FF0000"/>
                </a:solidFill>
                <a:cs typeface="Times New Roman" panose="02020603050405020304" pitchFamily="18" charset="0"/>
              </a:rPr>
              <a:t>Toàn bộ thông tin di truyền của loài được mã hóa trong DNA (ở một số viurs có thể là RNA) tạo thành hệ gene.</a:t>
            </a:r>
            <a:endParaRPr lang="en-US" altLang="en-US" sz="3600" dirty="0">
              <a:solidFill>
                <a:srgbClr val="FF0000"/>
              </a:solidFill>
              <a:cs typeface="Times New Roman" panose="02020603050405020304" pitchFamily="18" charset="0"/>
            </a:endParaRPr>
          </a:p>
        </p:txBody>
      </p:sp>
      <p:sp>
        <p:nvSpPr>
          <p:cNvPr id="40" name="Rectangle 3"/>
          <p:cNvSpPr>
            <a:spLocks noChangeArrowheads="1"/>
          </p:cNvSpPr>
          <p:nvPr/>
        </p:nvSpPr>
        <p:spPr bwMode="auto">
          <a:xfrm>
            <a:off x="427038" y="5275828"/>
            <a:ext cx="112511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900">
                <a:solidFill>
                  <a:schemeClr val="tx1"/>
                </a:solidFill>
                <a:latin typeface="Times New Roman" panose="02020603050405020304" pitchFamily="18" charset="0"/>
              </a:defRPr>
            </a:lvl1pPr>
            <a:lvl2pPr marL="742950" indent="-285750">
              <a:spcBef>
                <a:spcPct val="20000"/>
              </a:spcBef>
              <a:buChar char="–"/>
              <a:defRPr sz="2500">
                <a:solidFill>
                  <a:schemeClr val="tx1"/>
                </a:solidFill>
                <a:latin typeface="Times New Roman" panose="02020603050405020304" pitchFamily="18" charset="0"/>
              </a:defRPr>
            </a:lvl2pPr>
            <a:lvl3pPr marL="1143000" indent="-228600">
              <a:spcBef>
                <a:spcPct val="20000"/>
              </a:spcBef>
              <a:buChar char="•"/>
              <a:defRPr sz="22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a:spcBef>
                <a:spcPct val="0"/>
              </a:spcBef>
              <a:buFontTx/>
              <a:buNone/>
            </a:pPr>
            <a:r>
              <a:rPr lang="vi-VN" altLang="en-US" sz="3600" dirty="0">
                <a:solidFill>
                  <a:srgbClr val="FF0000"/>
                </a:solidFill>
                <a:cs typeface="Times New Roman" panose="02020603050405020304" pitchFamily="18" charset="0"/>
              </a:rPr>
              <a:t>Ước tính hệ gene của người có khoảng trên dưới 60 000 gene</a:t>
            </a:r>
            <a:r>
              <a:rPr lang="en-US" altLang="en-US" sz="3600" dirty="0">
                <a:solidFill>
                  <a:srgbClr val="FF0000"/>
                </a:solidFill>
                <a:cs typeface="Times New Roman" panose="02020603050405020304" pitchFamily="18" charset="0"/>
              </a:rPr>
              <a:t>,</a:t>
            </a:r>
            <a:r>
              <a:rPr lang="vi-VN" altLang="en-US" sz="3600" dirty="0">
                <a:solidFill>
                  <a:srgbClr val="FF0000"/>
                </a:solidFill>
                <a:cs typeface="Times New Roman" panose="02020603050405020304" pitchFamily="18" charset="0"/>
              </a:rPr>
              <a:t> trong đó có khoảng hơn 20 000 gene mã hóa protein.</a:t>
            </a:r>
            <a:endParaRPr lang="en-US" altLang="en-US" sz="3600"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2693797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7"/>
                                        </p:tgtEl>
                                        <p:attrNameLst>
                                          <p:attrName>style.visibility</p:attrName>
                                        </p:attrNameLst>
                                      </p:cBhvr>
                                      <p:to>
                                        <p:strVal val="visible"/>
                                      </p:to>
                                    </p:set>
                                    <p:animEffect transition="in" filter="fade">
                                      <p:cBhvr>
                                        <p:cTn id="7" dur="500"/>
                                        <p:tgtEl>
                                          <p:spTgt spid="614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1444"/>
                                        </p:tgtEl>
                                        <p:attrNameLst>
                                          <p:attrName>style.visibility</p:attrName>
                                        </p:attrNameLst>
                                      </p:cBhvr>
                                      <p:to>
                                        <p:strVal val="visible"/>
                                      </p:to>
                                    </p:set>
                                    <p:animEffect transition="in" filter="strips(downLeft)">
                                      <p:cBhvr>
                                        <p:cTn id="12" dur="500"/>
                                        <p:tgtEl>
                                          <p:spTgt spid="6144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1445"/>
                                        </p:tgtEl>
                                        <p:attrNameLst>
                                          <p:attrName>style.visibility</p:attrName>
                                        </p:attrNameLst>
                                      </p:cBhvr>
                                      <p:to>
                                        <p:strVal val="visible"/>
                                      </p:to>
                                    </p:set>
                                    <p:animEffect transition="in" filter="strips(downLeft)">
                                      <p:cBhvr>
                                        <p:cTn id="15" dur="500"/>
                                        <p:tgtEl>
                                          <p:spTgt spid="6144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1446"/>
                                        </p:tgtEl>
                                        <p:attrNameLst>
                                          <p:attrName>style.visibility</p:attrName>
                                        </p:attrNameLst>
                                      </p:cBhvr>
                                      <p:to>
                                        <p:strVal val="visible"/>
                                      </p:to>
                                    </p:set>
                                    <p:animEffect transition="in" filter="strips(downLeft)">
                                      <p:cBhvr>
                                        <p:cTn id="18" dur="500"/>
                                        <p:tgtEl>
                                          <p:spTgt spid="6144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1447"/>
                                        </p:tgtEl>
                                        <p:attrNameLst>
                                          <p:attrName>style.visibility</p:attrName>
                                        </p:attrNameLst>
                                      </p:cBhvr>
                                      <p:to>
                                        <p:strVal val="visible"/>
                                      </p:to>
                                    </p:set>
                                    <p:animEffect transition="in" filter="strips(downLeft)">
                                      <p:cBhvr>
                                        <p:cTn id="21" dur="500"/>
                                        <p:tgtEl>
                                          <p:spTgt spid="61447"/>
                                        </p:tgtEl>
                                      </p:cBhvr>
                                    </p:animEffect>
                                  </p:childTnLst>
                                </p:cTn>
                              </p:par>
                              <p:par>
                                <p:cTn id="22" presetID="18" presetClass="entr" presetSubtype="12" fill="hold" nodeType="withEffect">
                                  <p:stCondLst>
                                    <p:cond delay="0"/>
                                  </p:stCondLst>
                                  <p:childTnLst>
                                    <p:set>
                                      <p:cBhvr>
                                        <p:cTn id="23" dur="1" fill="hold">
                                          <p:stCondLst>
                                            <p:cond delay="0"/>
                                          </p:stCondLst>
                                        </p:cTn>
                                        <p:tgtEl>
                                          <p:spTgt spid="61448"/>
                                        </p:tgtEl>
                                        <p:attrNameLst>
                                          <p:attrName>style.visibility</p:attrName>
                                        </p:attrNameLst>
                                      </p:cBhvr>
                                      <p:to>
                                        <p:strVal val="visible"/>
                                      </p:to>
                                    </p:set>
                                    <p:animEffect transition="in" filter="strips(downLeft)">
                                      <p:cBhvr>
                                        <p:cTn id="24" dur="500"/>
                                        <p:tgtEl>
                                          <p:spTgt spid="61448"/>
                                        </p:tgtEl>
                                      </p:cBhvr>
                                    </p:animEffect>
                                  </p:childTnLst>
                                </p:cTn>
                              </p:par>
                              <p:par>
                                <p:cTn id="25" presetID="18" presetClass="entr" presetSubtype="12" fill="hold" nodeType="withEffect">
                                  <p:stCondLst>
                                    <p:cond delay="0"/>
                                  </p:stCondLst>
                                  <p:childTnLst>
                                    <p:set>
                                      <p:cBhvr>
                                        <p:cTn id="26" dur="1" fill="hold">
                                          <p:stCondLst>
                                            <p:cond delay="0"/>
                                          </p:stCondLst>
                                        </p:cTn>
                                        <p:tgtEl>
                                          <p:spTgt spid="61449"/>
                                        </p:tgtEl>
                                        <p:attrNameLst>
                                          <p:attrName>style.visibility</p:attrName>
                                        </p:attrNameLst>
                                      </p:cBhvr>
                                      <p:to>
                                        <p:strVal val="visible"/>
                                      </p:to>
                                    </p:set>
                                    <p:animEffect transition="in" filter="strips(downLeft)">
                                      <p:cBhvr>
                                        <p:cTn id="27" dur="500"/>
                                        <p:tgtEl>
                                          <p:spTgt spid="61449"/>
                                        </p:tgtEl>
                                      </p:cBhvr>
                                    </p:animEffect>
                                  </p:childTnLst>
                                </p:cTn>
                              </p:par>
                              <p:par>
                                <p:cTn id="28" presetID="18" presetClass="entr" presetSubtype="12" fill="hold" nodeType="withEffect">
                                  <p:stCondLst>
                                    <p:cond delay="0"/>
                                  </p:stCondLst>
                                  <p:childTnLst>
                                    <p:set>
                                      <p:cBhvr>
                                        <p:cTn id="29" dur="1" fill="hold">
                                          <p:stCondLst>
                                            <p:cond delay="0"/>
                                          </p:stCondLst>
                                        </p:cTn>
                                        <p:tgtEl>
                                          <p:spTgt spid="61450"/>
                                        </p:tgtEl>
                                        <p:attrNameLst>
                                          <p:attrName>style.visibility</p:attrName>
                                        </p:attrNameLst>
                                      </p:cBhvr>
                                      <p:to>
                                        <p:strVal val="visible"/>
                                      </p:to>
                                    </p:set>
                                    <p:animEffect transition="in" filter="strips(downLeft)">
                                      <p:cBhvr>
                                        <p:cTn id="30" dur="500"/>
                                        <p:tgtEl>
                                          <p:spTgt spid="61450"/>
                                        </p:tgtEl>
                                      </p:cBhvr>
                                    </p:animEffect>
                                  </p:childTnLst>
                                </p:cTn>
                              </p:par>
                              <p:par>
                                <p:cTn id="31" presetID="18" presetClass="entr" presetSubtype="12" fill="hold" nodeType="withEffect">
                                  <p:stCondLst>
                                    <p:cond delay="0"/>
                                  </p:stCondLst>
                                  <p:childTnLst>
                                    <p:set>
                                      <p:cBhvr>
                                        <p:cTn id="32" dur="1" fill="hold">
                                          <p:stCondLst>
                                            <p:cond delay="0"/>
                                          </p:stCondLst>
                                        </p:cTn>
                                        <p:tgtEl>
                                          <p:spTgt spid="61451"/>
                                        </p:tgtEl>
                                        <p:attrNameLst>
                                          <p:attrName>style.visibility</p:attrName>
                                        </p:attrNameLst>
                                      </p:cBhvr>
                                      <p:to>
                                        <p:strVal val="visible"/>
                                      </p:to>
                                    </p:set>
                                    <p:animEffect transition="in" filter="strips(downLeft)">
                                      <p:cBhvr>
                                        <p:cTn id="33" dur="500"/>
                                        <p:tgtEl>
                                          <p:spTgt spid="614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5" presetClass="entr" presetSubtype="0" fill="hold" grpId="0" nodeType="clickEffect">
                                  <p:stCondLst>
                                    <p:cond delay="0"/>
                                  </p:stCondLst>
                                  <p:iterate type="lt">
                                    <p:tmPct val="10000"/>
                                  </p:iterate>
                                  <p:childTnLst>
                                    <p:set>
                                      <p:cBhvr>
                                        <p:cTn id="37" dur="1" fill="hold">
                                          <p:stCondLst>
                                            <p:cond delay="0"/>
                                          </p:stCondLst>
                                        </p:cTn>
                                        <p:tgtEl>
                                          <p:spTgt spid="61452"/>
                                        </p:tgtEl>
                                        <p:attrNameLst>
                                          <p:attrName>style.visibility</p:attrName>
                                        </p:attrNameLst>
                                      </p:cBhvr>
                                      <p:to>
                                        <p:strVal val="visible"/>
                                      </p:to>
                                    </p:set>
                                    <p:animEffect transition="in" filter="fade">
                                      <p:cBhvr>
                                        <p:cTn id="38" dur="1000"/>
                                        <p:tgtEl>
                                          <p:spTgt spid="61452"/>
                                        </p:tgtEl>
                                      </p:cBhvr>
                                    </p:animEffect>
                                    <p:anim calcmode="lin" valueType="num">
                                      <p:cBhvr>
                                        <p:cTn id="39" dur="1000" fill="hold"/>
                                        <p:tgtEl>
                                          <p:spTgt spid="61452"/>
                                        </p:tgtEl>
                                        <p:attrNameLst>
                                          <p:attrName>ppt_w</p:attrName>
                                        </p:attrNameLst>
                                      </p:cBhvr>
                                      <p:tavLst>
                                        <p:tav tm="0" fmla="#ppt_w*sin(2.5*pi*$)">
                                          <p:val>
                                            <p:fltVal val="0"/>
                                          </p:val>
                                        </p:tav>
                                        <p:tav tm="100000">
                                          <p:val>
                                            <p:fltVal val="1"/>
                                          </p:val>
                                        </p:tav>
                                      </p:tavLst>
                                    </p:anim>
                                    <p:anim calcmode="lin" valueType="num">
                                      <p:cBhvr>
                                        <p:cTn id="40" dur="1000" fill="hold"/>
                                        <p:tgtEl>
                                          <p:spTgt spid="61452"/>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2800"/>
                            </p:stCondLst>
                            <p:childTnLst>
                              <p:par>
                                <p:cTn id="42" presetID="13" presetClass="entr" presetSubtype="16" fill="hold" grpId="0" nodeType="afterEffect">
                                  <p:stCondLst>
                                    <p:cond delay="0"/>
                                  </p:stCondLst>
                                  <p:childTnLst>
                                    <p:set>
                                      <p:cBhvr>
                                        <p:cTn id="43" dur="1" fill="hold">
                                          <p:stCondLst>
                                            <p:cond delay="0"/>
                                          </p:stCondLst>
                                        </p:cTn>
                                        <p:tgtEl>
                                          <p:spTgt spid="61463"/>
                                        </p:tgtEl>
                                        <p:attrNameLst>
                                          <p:attrName>style.visibility</p:attrName>
                                        </p:attrNameLst>
                                      </p:cBhvr>
                                      <p:to>
                                        <p:strVal val="visible"/>
                                      </p:to>
                                    </p:set>
                                    <p:animEffect transition="in" filter="plus(in)">
                                      <p:cBhvr>
                                        <p:cTn id="44" dur="500"/>
                                        <p:tgtEl>
                                          <p:spTgt spid="6146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nodeType="clickEffect">
                                  <p:stCondLst>
                                    <p:cond delay="0"/>
                                  </p:stCondLst>
                                  <p:childTnLst>
                                    <p:set>
                                      <p:cBhvr>
                                        <p:cTn id="48" dur="1" fill="hold">
                                          <p:stCondLst>
                                            <p:cond delay="0"/>
                                          </p:stCondLst>
                                        </p:cTn>
                                        <p:tgtEl>
                                          <p:spTgt spid="61465"/>
                                        </p:tgtEl>
                                        <p:attrNameLst>
                                          <p:attrName>style.visibility</p:attrName>
                                        </p:attrNameLst>
                                      </p:cBhvr>
                                      <p:to>
                                        <p:strVal val="visible"/>
                                      </p:to>
                                    </p:set>
                                    <p:animEffect transition="in" filter="strips(downLeft)">
                                      <p:cBhvr>
                                        <p:cTn id="49" dur="2000"/>
                                        <p:tgtEl>
                                          <p:spTgt spid="6146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61454"/>
                                        </p:tgtEl>
                                        <p:attrNameLst>
                                          <p:attrName>style.visibility</p:attrName>
                                        </p:attrNameLst>
                                      </p:cBhvr>
                                      <p:to>
                                        <p:strVal val="visible"/>
                                      </p:to>
                                    </p:set>
                                    <p:animEffect transition="in" filter="strips(downLeft)">
                                      <p:cBhvr>
                                        <p:cTn id="54" dur="2000"/>
                                        <p:tgtEl>
                                          <p:spTgt spid="61454"/>
                                        </p:tgtEl>
                                      </p:cBhvr>
                                    </p:animEffect>
                                  </p:childTnLst>
                                </p:cTn>
                              </p:par>
                              <p:par>
                                <p:cTn id="55" presetID="18" presetClass="entr" presetSubtype="12" fill="hold" grpId="0" nodeType="withEffect">
                                  <p:stCondLst>
                                    <p:cond delay="0"/>
                                  </p:stCondLst>
                                  <p:childTnLst>
                                    <p:set>
                                      <p:cBhvr>
                                        <p:cTn id="56" dur="1" fill="hold">
                                          <p:stCondLst>
                                            <p:cond delay="0"/>
                                          </p:stCondLst>
                                        </p:cTn>
                                        <p:tgtEl>
                                          <p:spTgt spid="61455"/>
                                        </p:tgtEl>
                                        <p:attrNameLst>
                                          <p:attrName>style.visibility</p:attrName>
                                        </p:attrNameLst>
                                      </p:cBhvr>
                                      <p:to>
                                        <p:strVal val="visible"/>
                                      </p:to>
                                    </p:set>
                                    <p:animEffect transition="in" filter="strips(downLeft)">
                                      <p:cBhvr>
                                        <p:cTn id="57" dur="2000"/>
                                        <p:tgtEl>
                                          <p:spTgt spid="61455"/>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61456"/>
                                        </p:tgtEl>
                                        <p:attrNameLst>
                                          <p:attrName>style.visibility</p:attrName>
                                        </p:attrNameLst>
                                      </p:cBhvr>
                                      <p:to>
                                        <p:strVal val="visible"/>
                                      </p:to>
                                    </p:set>
                                    <p:animEffect transition="in" filter="strips(downLeft)">
                                      <p:cBhvr>
                                        <p:cTn id="60" dur="2000"/>
                                        <p:tgtEl>
                                          <p:spTgt spid="61456"/>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61457"/>
                                        </p:tgtEl>
                                        <p:attrNameLst>
                                          <p:attrName>style.visibility</p:attrName>
                                        </p:attrNameLst>
                                      </p:cBhvr>
                                      <p:to>
                                        <p:strVal val="visible"/>
                                      </p:to>
                                    </p:set>
                                    <p:animEffect transition="in" filter="strips(downLeft)">
                                      <p:cBhvr>
                                        <p:cTn id="63" dur="2000"/>
                                        <p:tgtEl>
                                          <p:spTgt spid="61457"/>
                                        </p:tgtEl>
                                      </p:cBhvr>
                                    </p:animEffect>
                                  </p:childTnLst>
                                </p:cTn>
                              </p:par>
                              <p:par>
                                <p:cTn id="64" presetID="18" presetClass="entr" presetSubtype="12" fill="hold" nodeType="withEffect">
                                  <p:stCondLst>
                                    <p:cond delay="0"/>
                                  </p:stCondLst>
                                  <p:childTnLst>
                                    <p:set>
                                      <p:cBhvr>
                                        <p:cTn id="65" dur="1" fill="hold">
                                          <p:stCondLst>
                                            <p:cond delay="0"/>
                                          </p:stCondLst>
                                        </p:cTn>
                                        <p:tgtEl>
                                          <p:spTgt spid="61458"/>
                                        </p:tgtEl>
                                        <p:attrNameLst>
                                          <p:attrName>style.visibility</p:attrName>
                                        </p:attrNameLst>
                                      </p:cBhvr>
                                      <p:to>
                                        <p:strVal val="visible"/>
                                      </p:to>
                                    </p:set>
                                    <p:animEffect transition="in" filter="strips(downLeft)">
                                      <p:cBhvr>
                                        <p:cTn id="66" dur="2000"/>
                                        <p:tgtEl>
                                          <p:spTgt spid="61458"/>
                                        </p:tgtEl>
                                      </p:cBhvr>
                                    </p:animEffect>
                                  </p:childTnLst>
                                </p:cTn>
                              </p:par>
                              <p:par>
                                <p:cTn id="67" presetID="18" presetClass="entr" presetSubtype="12" fill="hold" nodeType="withEffect">
                                  <p:stCondLst>
                                    <p:cond delay="0"/>
                                  </p:stCondLst>
                                  <p:childTnLst>
                                    <p:set>
                                      <p:cBhvr>
                                        <p:cTn id="68" dur="1" fill="hold">
                                          <p:stCondLst>
                                            <p:cond delay="0"/>
                                          </p:stCondLst>
                                        </p:cTn>
                                        <p:tgtEl>
                                          <p:spTgt spid="61459"/>
                                        </p:tgtEl>
                                        <p:attrNameLst>
                                          <p:attrName>style.visibility</p:attrName>
                                        </p:attrNameLst>
                                      </p:cBhvr>
                                      <p:to>
                                        <p:strVal val="visible"/>
                                      </p:to>
                                    </p:set>
                                    <p:animEffect transition="in" filter="strips(downLeft)">
                                      <p:cBhvr>
                                        <p:cTn id="69" dur="2000"/>
                                        <p:tgtEl>
                                          <p:spTgt spid="61459"/>
                                        </p:tgtEl>
                                      </p:cBhvr>
                                    </p:animEffect>
                                  </p:childTnLst>
                                </p:cTn>
                              </p:par>
                              <p:par>
                                <p:cTn id="70" presetID="18" presetClass="entr" presetSubtype="12" fill="hold" nodeType="withEffect">
                                  <p:stCondLst>
                                    <p:cond delay="0"/>
                                  </p:stCondLst>
                                  <p:childTnLst>
                                    <p:set>
                                      <p:cBhvr>
                                        <p:cTn id="71" dur="1" fill="hold">
                                          <p:stCondLst>
                                            <p:cond delay="0"/>
                                          </p:stCondLst>
                                        </p:cTn>
                                        <p:tgtEl>
                                          <p:spTgt spid="61461"/>
                                        </p:tgtEl>
                                        <p:attrNameLst>
                                          <p:attrName>style.visibility</p:attrName>
                                        </p:attrNameLst>
                                      </p:cBhvr>
                                      <p:to>
                                        <p:strVal val="visible"/>
                                      </p:to>
                                    </p:set>
                                    <p:animEffect transition="in" filter="strips(downLeft)">
                                      <p:cBhvr>
                                        <p:cTn id="72" dur="2000"/>
                                        <p:tgtEl>
                                          <p:spTgt spid="61461"/>
                                        </p:tgtEl>
                                      </p:cBhvr>
                                    </p:animEffect>
                                  </p:childTnLst>
                                </p:cTn>
                              </p:par>
                              <p:par>
                                <p:cTn id="73" presetID="18" presetClass="entr" presetSubtype="12" fill="hold" nodeType="withEffect">
                                  <p:stCondLst>
                                    <p:cond delay="0"/>
                                  </p:stCondLst>
                                  <p:childTnLst>
                                    <p:set>
                                      <p:cBhvr>
                                        <p:cTn id="74" dur="1" fill="hold">
                                          <p:stCondLst>
                                            <p:cond delay="0"/>
                                          </p:stCondLst>
                                        </p:cTn>
                                        <p:tgtEl>
                                          <p:spTgt spid="61460"/>
                                        </p:tgtEl>
                                        <p:attrNameLst>
                                          <p:attrName>style.visibility</p:attrName>
                                        </p:attrNameLst>
                                      </p:cBhvr>
                                      <p:to>
                                        <p:strVal val="visible"/>
                                      </p:to>
                                    </p:set>
                                    <p:animEffect transition="in" filter="strips(downLeft)">
                                      <p:cBhvr>
                                        <p:cTn id="75" dur="2000"/>
                                        <p:tgtEl>
                                          <p:spTgt spid="61460"/>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5" presetClass="entr" presetSubtype="0" fill="hold" grpId="0" nodeType="clickEffect">
                                  <p:stCondLst>
                                    <p:cond delay="0"/>
                                  </p:stCondLst>
                                  <p:iterate type="lt">
                                    <p:tmPct val="10000"/>
                                  </p:iterate>
                                  <p:childTnLst>
                                    <p:set>
                                      <p:cBhvr>
                                        <p:cTn id="79" dur="1" fill="hold">
                                          <p:stCondLst>
                                            <p:cond delay="0"/>
                                          </p:stCondLst>
                                        </p:cTn>
                                        <p:tgtEl>
                                          <p:spTgt spid="61462"/>
                                        </p:tgtEl>
                                        <p:attrNameLst>
                                          <p:attrName>style.visibility</p:attrName>
                                        </p:attrNameLst>
                                      </p:cBhvr>
                                      <p:to>
                                        <p:strVal val="visible"/>
                                      </p:to>
                                    </p:set>
                                    <p:animEffect transition="in" filter="fade">
                                      <p:cBhvr>
                                        <p:cTn id="80" dur="500"/>
                                        <p:tgtEl>
                                          <p:spTgt spid="61462"/>
                                        </p:tgtEl>
                                      </p:cBhvr>
                                    </p:animEffect>
                                    <p:anim calcmode="lin" valueType="num">
                                      <p:cBhvr>
                                        <p:cTn id="81" dur="500" fill="hold"/>
                                        <p:tgtEl>
                                          <p:spTgt spid="61462"/>
                                        </p:tgtEl>
                                        <p:attrNameLst>
                                          <p:attrName>ppt_w</p:attrName>
                                        </p:attrNameLst>
                                      </p:cBhvr>
                                      <p:tavLst>
                                        <p:tav tm="0" fmla="#ppt_w*sin(2.5*pi*$)">
                                          <p:val>
                                            <p:fltVal val="0"/>
                                          </p:val>
                                        </p:tav>
                                        <p:tav tm="100000">
                                          <p:val>
                                            <p:fltVal val="1"/>
                                          </p:val>
                                        </p:tav>
                                      </p:tavLst>
                                    </p:anim>
                                    <p:anim calcmode="lin" valueType="num">
                                      <p:cBhvr>
                                        <p:cTn id="82" dur="500" fill="hold"/>
                                        <p:tgtEl>
                                          <p:spTgt spid="61462"/>
                                        </p:tgtEl>
                                        <p:attrNameLst>
                                          <p:attrName>ppt_h</p:attrName>
                                        </p:attrNameLst>
                                      </p:cBhvr>
                                      <p:tavLst>
                                        <p:tav tm="0">
                                          <p:val>
                                            <p:strVal val="#ppt_h"/>
                                          </p:val>
                                        </p:tav>
                                        <p:tav tm="100000">
                                          <p:val>
                                            <p:strVal val="#ppt_h"/>
                                          </p:val>
                                        </p:tav>
                                      </p:tavLst>
                                    </p:anim>
                                  </p:childTnLst>
                                </p:cTn>
                              </p:par>
                            </p:childTnLst>
                          </p:cTn>
                        </p:par>
                        <p:par>
                          <p:cTn id="83" fill="hold" nodeType="afterGroup">
                            <p:stCondLst>
                              <p:cond delay="1700"/>
                            </p:stCondLst>
                            <p:childTnLst>
                              <p:par>
                                <p:cTn id="84" presetID="18" presetClass="entr" presetSubtype="12" fill="hold" grpId="0" nodeType="afterEffect">
                                  <p:stCondLst>
                                    <p:cond delay="0"/>
                                  </p:stCondLst>
                                  <p:childTnLst>
                                    <p:set>
                                      <p:cBhvr>
                                        <p:cTn id="85" dur="1" fill="hold">
                                          <p:stCondLst>
                                            <p:cond delay="0"/>
                                          </p:stCondLst>
                                        </p:cTn>
                                        <p:tgtEl>
                                          <p:spTgt spid="61464"/>
                                        </p:tgtEl>
                                        <p:attrNameLst>
                                          <p:attrName>style.visibility</p:attrName>
                                        </p:attrNameLst>
                                      </p:cBhvr>
                                      <p:to>
                                        <p:strVal val="visible"/>
                                      </p:to>
                                    </p:set>
                                    <p:animEffect transition="in" filter="strips(downLeft)">
                                      <p:cBhvr>
                                        <p:cTn id="86" dur="500"/>
                                        <p:tgtEl>
                                          <p:spTgt spid="61464"/>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8" presetClass="entr" presetSubtype="12" fill="hold" nodeType="clickEffect">
                                  <p:stCondLst>
                                    <p:cond delay="0"/>
                                  </p:stCondLst>
                                  <p:childTnLst>
                                    <p:set>
                                      <p:cBhvr>
                                        <p:cTn id="90" dur="1" fill="hold">
                                          <p:stCondLst>
                                            <p:cond delay="0"/>
                                          </p:stCondLst>
                                        </p:cTn>
                                        <p:tgtEl>
                                          <p:spTgt spid="61466"/>
                                        </p:tgtEl>
                                        <p:attrNameLst>
                                          <p:attrName>style.visibility</p:attrName>
                                        </p:attrNameLst>
                                      </p:cBhvr>
                                      <p:to>
                                        <p:strVal val="visible"/>
                                      </p:to>
                                    </p:set>
                                    <p:animEffect transition="in" filter="strips(downLeft)">
                                      <p:cBhvr>
                                        <p:cTn id="91" dur="2000"/>
                                        <p:tgtEl>
                                          <p:spTgt spid="61466"/>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3" presetClass="entr" presetSubtype="0" fill="hold" grpId="0" nodeType="clickEffect">
                                  <p:stCondLst>
                                    <p:cond delay="0"/>
                                  </p:stCondLst>
                                  <p:childTnLst>
                                    <p:set>
                                      <p:cBhvr>
                                        <p:cTn id="95" dur="1" fill="hold">
                                          <p:stCondLst>
                                            <p:cond delay="0"/>
                                          </p:stCondLst>
                                        </p:cTn>
                                        <p:tgtEl>
                                          <p:spTgt spid="61468"/>
                                        </p:tgtEl>
                                        <p:attrNameLst>
                                          <p:attrName>style.visibility</p:attrName>
                                        </p:attrNameLst>
                                      </p:cBhvr>
                                      <p:to>
                                        <p:strVal val="visible"/>
                                      </p:to>
                                    </p:set>
                                    <p:anim calcmode="lin" valueType="num">
                                      <p:cBhvr>
                                        <p:cTn id="96" dur="500" fill="hold"/>
                                        <p:tgtEl>
                                          <p:spTgt spid="61468"/>
                                        </p:tgtEl>
                                        <p:attrNameLst>
                                          <p:attrName>ppt_w</p:attrName>
                                        </p:attrNameLst>
                                      </p:cBhvr>
                                      <p:tavLst>
                                        <p:tav tm="0">
                                          <p:val>
                                            <p:fltVal val="0"/>
                                          </p:val>
                                        </p:tav>
                                        <p:tav tm="100000">
                                          <p:val>
                                            <p:strVal val="#ppt_w"/>
                                          </p:val>
                                        </p:tav>
                                      </p:tavLst>
                                    </p:anim>
                                    <p:anim calcmode="lin" valueType="num">
                                      <p:cBhvr>
                                        <p:cTn id="97" dur="500" fill="hold"/>
                                        <p:tgtEl>
                                          <p:spTgt spid="61468"/>
                                        </p:tgtEl>
                                        <p:attrNameLst>
                                          <p:attrName>ppt_h</p:attrName>
                                        </p:attrNameLst>
                                      </p:cBhvr>
                                      <p:tavLst>
                                        <p:tav tm="0">
                                          <p:val>
                                            <p:fltVal val="0"/>
                                          </p:val>
                                        </p:tav>
                                        <p:tav tm="100000">
                                          <p:val>
                                            <p:strVal val="#ppt_h"/>
                                          </p:val>
                                        </p:tav>
                                      </p:tavLst>
                                    </p:anim>
                                    <p:animEffect transition="in" filter="fade">
                                      <p:cBhvr>
                                        <p:cTn id="98" dur="500"/>
                                        <p:tgtEl>
                                          <p:spTgt spid="61468"/>
                                        </p:tgtEl>
                                      </p:cBhvr>
                                    </p:animEffect>
                                  </p:childTnLst>
                                </p:cTn>
                              </p:par>
                            </p:childTnLst>
                          </p:cTn>
                        </p:par>
                        <p:par>
                          <p:cTn id="99" fill="hold" nodeType="afterGroup">
                            <p:stCondLst>
                              <p:cond delay="500"/>
                            </p:stCondLst>
                            <p:childTnLst>
                              <p:par>
                                <p:cTn id="100" presetID="12" presetClass="entr" presetSubtype="4" fill="hold" nodeType="afterEffect">
                                  <p:stCondLst>
                                    <p:cond delay="0"/>
                                  </p:stCondLst>
                                  <p:childTnLst>
                                    <p:set>
                                      <p:cBhvr>
                                        <p:cTn id="101" dur="1" fill="hold">
                                          <p:stCondLst>
                                            <p:cond delay="0"/>
                                          </p:stCondLst>
                                        </p:cTn>
                                        <p:tgtEl>
                                          <p:spTgt spid="61474"/>
                                        </p:tgtEl>
                                        <p:attrNameLst>
                                          <p:attrName>style.visibility</p:attrName>
                                        </p:attrNameLst>
                                      </p:cBhvr>
                                      <p:to>
                                        <p:strVal val="visible"/>
                                      </p:to>
                                    </p:set>
                                    <p:animEffect transition="in" filter="slide(fromBottom)">
                                      <p:cBhvr>
                                        <p:cTn id="102" dur="2000"/>
                                        <p:tgtEl>
                                          <p:spTgt spid="61474"/>
                                        </p:tgtEl>
                                      </p:cBhvr>
                                    </p:animEffect>
                                  </p:childTnLst>
                                </p:cTn>
                              </p:par>
                            </p:childTnLst>
                          </p:cTn>
                        </p:par>
                        <p:par>
                          <p:cTn id="103" fill="hold" nodeType="afterGroup">
                            <p:stCondLst>
                              <p:cond delay="2500"/>
                            </p:stCondLst>
                            <p:childTnLst>
                              <p:par>
                                <p:cTn id="104" presetID="53" presetClass="entr" presetSubtype="0" fill="hold" grpId="0" nodeType="afterEffect">
                                  <p:stCondLst>
                                    <p:cond delay="0"/>
                                  </p:stCondLst>
                                  <p:childTnLst>
                                    <p:set>
                                      <p:cBhvr>
                                        <p:cTn id="105" dur="1" fill="hold">
                                          <p:stCondLst>
                                            <p:cond delay="0"/>
                                          </p:stCondLst>
                                        </p:cTn>
                                        <p:tgtEl>
                                          <p:spTgt spid="61467"/>
                                        </p:tgtEl>
                                        <p:attrNameLst>
                                          <p:attrName>style.visibility</p:attrName>
                                        </p:attrNameLst>
                                      </p:cBhvr>
                                      <p:to>
                                        <p:strVal val="visible"/>
                                      </p:to>
                                    </p:set>
                                    <p:anim calcmode="lin" valueType="num">
                                      <p:cBhvr>
                                        <p:cTn id="106" dur="500" fill="hold"/>
                                        <p:tgtEl>
                                          <p:spTgt spid="61467"/>
                                        </p:tgtEl>
                                        <p:attrNameLst>
                                          <p:attrName>ppt_w</p:attrName>
                                        </p:attrNameLst>
                                      </p:cBhvr>
                                      <p:tavLst>
                                        <p:tav tm="0">
                                          <p:val>
                                            <p:fltVal val="0"/>
                                          </p:val>
                                        </p:tav>
                                        <p:tav tm="100000">
                                          <p:val>
                                            <p:strVal val="#ppt_w"/>
                                          </p:val>
                                        </p:tav>
                                      </p:tavLst>
                                    </p:anim>
                                    <p:anim calcmode="lin" valueType="num">
                                      <p:cBhvr>
                                        <p:cTn id="107" dur="500" fill="hold"/>
                                        <p:tgtEl>
                                          <p:spTgt spid="61467"/>
                                        </p:tgtEl>
                                        <p:attrNameLst>
                                          <p:attrName>ppt_h</p:attrName>
                                        </p:attrNameLst>
                                      </p:cBhvr>
                                      <p:tavLst>
                                        <p:tav tm="0">
                                          <p:val>
                                            <p:fltVal val="0"/>
                                          </p:val>
                                        </p:tav>
                                        <p:tav tm="100000">
                                          <p:val>
                                            <p:strVal val="#ppt_h"/>
                                          </p:val>
                                        </p:tav>
                                      </p:tavLst>
                                    </p:anim>
                                    <p:animEffect transition="in" filter="fade">
                                      <p:cBhvr>
                                        <p:cTn id="108" dur="500"/>
                                        <p:tgtEl>
                                          <p:spTgt spid="61467"/>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2" presetClass="entr" presetSubtype="4" fill="hold" nodeType="clickEffect">
                                  <p:stCondLst>
                                    <p:cond delay="0"/>
                                  </p:stCondLst>
                                  <p:childTnLst>
                                    <p:set>
                                      <p:cBhvr>
                                        <p:cTn id="112" dur="1" fill="hold">
                                          <p:stCondLst>
                                            <p:cond delay="0"/>
                                          </p:stCondLst>
                                        </p:cTn>
                                        <p:tgtEl>
                                          <p:spTgt spid="61473"/>
                                        </p:tgtEl>
                                        <p:attrNameLst>
                                          <p:attrName>style.visibility</p:attrName>
                                        </p:attrNameLst>
                                      </p:cBhvr>
                                      <p:to>
                                        <p:strVal val="visible"/>
                                      </p:to>
                                    </p:set>
                                    <p:animEffect transition="in" filter="slide(fromBottom)">
                                      <p:cBhvr>
                                        <p:cTn id="113" dur="500"/>
                                        <p:tgtEl>
                                          <p:spTgt spid="61473"/>
                                        </p:tgtEl>
                                      </p:cBhvr>
                                    </p:animEffect>
                                  </p:childTnLst>
                                </p:cTn>
                              </p:par>
                            </p:childTnLst>
                          </p:cTn>
                        </p:par>
                        <p:par>
                          <p:cTn id="114" fill="hold" nodeType="afterGroup">
                            <p:stCondLst>
                              <p:cond delay="500"/>
                            </p:stCondLst>
                            <p:childTnLst>
                              <p:par>
                                <p:cTn id="115" presetID="53" presetClass="entr" presetSubtype="0" fill="hold" grpId="0" nodeType="afterEffect">
                                  <p:stCondLst>
                                    <p:cond delay="0"/>
                                  </p:stCondLst>
                                  <p:childTnLst>
                                    <p:set>
                                      <p:cBhvr>
                                        <p:cTn id="116" dur="1" fill="hold">
                                          <p:stCondLst>
                                            <p:cond delay="0"/>
                                          </p:stCondLst>
                                        </p:cTn>
                                        <p:tgtEl>
                                          <p:spTgt spid="61470"/>
                                        </p:tgtEl>
                                        <p:attrNameLst>
                                          <p:attrName>style.visibility</p:attrName>
                                        </p:attrNameLst>
                                      </p:cBhvr>
                                      <p:to>
                                        <p:strVal val="visible"/>
                                      </p:to>
                                    </p:set>
                                    <p:anim calcmode="lin" valueType="num">
                                      <p:cBhvr>
                                        <p:cTn id="117" dur="500" fill="hold"/>
                                        <p:tgtEl>
                                          <p:spTgt spid="61470"/>
                                        </p:tgtEl>
                                        <p:attrNameLst>
                                          <p:attrName>ppt_w</p:attrName>
                                        </p:attrNameLst>
                                      </p:cBhvr>
                                      <p:tavLst>
                                        <p:tav tm="0">
                                          <p:val>
                                            <p:fltVal val="0"/>
                                          </p:val>
                                        </p:tav>
                                        <p:tav tm="100000">
                                          <p:val>
                                            <p:strVal val="#ppt_w"/>
                                          </p:val>
                                        </p:tav>
                                      </p:tavLst>
                                    </p:anim>
                                    <p:anim calcmode="lin" valueType="num">
                                      <p:cBhvr>
                                        <p:cTn id="118" dur="500" fill="hold"/>
                                        <p:tgtEl>
                                          <p:spTgt spid="61470"/>
                                        </p:tgtEl>
                                        <p:attrNameLst>
                                          <p:attrName>ppt_h</p:attrName>
                                        </p:attrNameLst>
                                      </p:cBhvr>
                                      <p:tavLst>
                                        <p:tav tm="0">
                                          <p:val>
                                            <p:fltVal val="0"/>
                                          </p:val>
                                        </p:tav>
                                        <p:tav tm="100000">
                                          <p:val>
                                            <p:strVal val="#ppt_h"/>
                                          </p:val>
                                        </p:tav>
                                      </p:tavLst>
                                    </p:anim>
                                    <p:animEffect transition="in" filter="fade">
                                      <p:cBhvr>
                                        <p:cTn id="119" dur="500"/>
                                        <p:tgtEl>
                                          <p:spTgt spid="61470"/>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8" presetClass="entr" presetSubtype="12" fill="hold" nodeType="clickEffect">
                                  <p:stCondLst>
                                    <p:cond delay="0"/>
                                  </p:stCondLst>
                                  <p:childTnLst>
                                    <p:set>
                                      <p:cBhvr>
                                        <p:cTn id="123" dur="1" fill="hold">
                                          <p:stCondLst>
                                            <p:cond delay="0"/>
                                          </p:stCondLst>
                                        </p:cTn>
                                        <p:tgtEl>
                                          <p:spTgt spid="61471"/>
                                        </p:tgtEl>
                                        <p:attrNameLst>
                                          <p:attrName>style.visibility</p:attrName>
                                        </p:attrNameLst>
                                      </p:cBhvr>
                                      <p:to>
                                        <p:strVal val="visible"/>
                                      </p:to>
                                    </p:set>
                                    <p:animEffect transition="in" filter="strips(downLeft)">
                                      <p:cBhvr>
                                        <p:cTn id="124" dur="500"/>
                                        <p:tgtEl>
                                          <p:spTgt spid="61471"/>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8" presetClass="entr" presetSubtype="12" fill="hold" nodeType="clickEffect">
                                  <p:stCondLst>
                                    <p:cond delay="0"/>
                                  </p:stCondLst>
                                  <p:childTnLst>
                                    <p:set>
                                      <p:cBhvr>
                                        <p:cTn id="128" dur="1" fill="hold">
                                          <p:stCondLst>
                                            <p:cond delay="0"/>
                                          </p:stCondLst>
                                        </p:cTn>
                                        <p:tgtEl>
                                          <p:spTgt spid="61469"/>
                                        </p:tgtEl>
                                        <p:attrNameLst>
                                          <p:attrName>style.visibility</p:attrName>
                                        </p:attrNameLst>
                                      </p:cBhvr>
                                      <p:to>
                                        <p:strVal val="visible"/>
                                      </p:to>
                                    </p:set>
                                    <p:animEffect transition="in" filter="strips(downLeft)">
                                      <p:cBhvr>
                                        <p:cTn id="129" dur="500"/>
                                        <p:tgtEl>
                                          <p:spTgt spid="61469"/>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barn(inVertical)">
                                      <p:cBhvr>
                                        <p:cTn id="134" dur="500"/>
                                        <p:tgtEl>
                                          <p:spTgt spid="39"/>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barn(inVertical)">
                                      <p:cBhvr>
                                        <p:cTn id="13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p:bldP spid="61445" grpId="0" animBg="1"/>
      <p:bldP spid="61446" grpId="0" animBg="1"/>
      <p:bldP spid="61447" grpId="0" animBg="1"/>
      <p:bldP spid="61452" grpId="0"/>
      <p:bldP spid="61454" grpId="0" animBg="1"/>
      <p:bldP spid="61455" grpId="0" animBg="1"/>
      <p:bldP spid="61456" grpId="0" animBg="1"/>
      <p:bldP spid="61457" grpId="0" animBg="1"/>
      <p:bldP spid="61462" grpId="0"/>
      <p:bldP spid="61463" grpId="0" animBg="1"/>
      <p:bldP spid="61464" grpId="0" animBg="1"/>
      <p:bldP spid="61467" grpId="0"/>
      <p:bldP spid="61468" grpId="0"/>
      <p:bldP spid="61470" grpId="0"/>
      <p:bldP spid="61477" grpId="0"/>
      <p:bldP spid="39"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Box 8"/>
          <p:cNvSpPr txBox="1">
            <a:spLocks noChangeArrowheads="1"/>
          </p:cNvSpPr>
          <p:nvPr/>
        </p:nvSpPr>
        <p:spPr bwMode="auto">
          <a:xfrm>
            <a:off x="5943600" y="1676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a:solidFill>
                <a:srgbClr val="000000"/>
              </a:solidFill>
            </a:endParaRPr>
          </a:p>
        </p:txBody>
      </p:sp>
      <p:pic>
        <p:nvPicPr>
          <p:cNvPr id="1026" name="Picture 2" descr="Tế bào là gì? Thành phần cấu tạo và chức năng của tế bào?">
            <a:extLst>
              <a:ext uri="{FF2B5EF4-FFF2-40B4-BE49-F238E27FC236}">
                <a16:creationId xmlns:a16="http://schemas.microsoft.com/office/drawing/2014/main" id="{820363EF-2AF6-29BB-C409-3D8D41A29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93" y="1189025"/>
            <a:ext cx="7252255" cy="4554416"/>
          </a:xfrm>
          <a:prstGeom prst="rect">
            <a:avLst/>
          </a:prstGeom>
        </p:spPr>
        <p:style>
          <a:lnRef idx="1">
            <a:schemeClr val="dk1"/>
          </a:lnRef>
          <a:fillRef idx="2">
            <a:schemeClr val="dk1"/>
          </a:fillRef>
          <a:effectRef idx="1">
            <a:schemeClr val="dk1"/>
          </a:effectRef>
          <a:fontRef idx="minor">
            <a:schemeClr val="dk1"/>
          </a:fontRef>
        </p:style>
      </p:pic>
      <p:grpSp>
        <p:nvGrpSpPr>
          <p:cNvPr id="17" name="Group 16">
            <a:extLst>
              <a:ext uri="{FF2B5EF4-FFF2-40B4-BE49-F238E27FC236}">
                <a16:creationId xmlns:a16="http://schemas.microsoft.com/office/drawing/2014/main" id="{37BB7215-08AB-E81A-4523-DEAA2A2E6E23}"/>
              </a:ext>
            </a:extLst>
          </p:cNvPr>
          <p:cNvGrpSpPr/>
          <p:nvPr/>
        </p:nvGrpSpPr>
        <p:grpSpPr>
          <a:xfrm>
            <a:off x="7661098" y="1718042"/>
            <a:ext cx="3052329" cy="1516759"/>
            <a:chOff x="7603948" y="1811216"/>
            <a:chExt cx="3052329" cy="1516759"/>
          </a:xfrm>
        </p:grpSpPr>
        <p:sp>
          <p:nvSpPr>
            <p:cNvPr id="2" name="TextBox 1">
              <a:extLst>
                <a:ext uri="{FF2B5EF4-FFF2-40B4-BE49-F238E27FC236}">
                  <a16:creationId xmlns:a16="http://schemas.microsoft.com/office/drawing/2014/main" id="{FC8EF3E6-DEE4-DF03-122E-975A31902A76}"/>
                </a:ext>
              </a:extLst>
            </p:cNvPr>
            <p:cNvSpPr txBox="1"/>
            <p:nvPr/>
          </p:nvSpPr>
          <p:spPr>
            <a:xfrm>
              <a:off x="8493369" y="1811216"/>
              <a:ext cx="2162908" cy="5847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Protein</a:t>
              </a:r>
            </a:p>
          </p:txBody>
        </p:sp>
        <p:cxnSp>
          <p:nvCxnSpPr>
            <p:cNvPr id="9" name="Straight Arrow Connector 8">
              <a:extLst>
                <a:ext uri="{FF2B5EF4-FFF2-40B4-BE49-F238E27FC236}">
                  <a16:creationId xmlns:a16="http://schemas.microsoft.com/office/drawing/2014/main" id="{21C648BE-1720-A14B-D2C7-AD607E00455C}"/>
                </a:ext>
              </a:extLst>
            </p:cNvPr>
            <p:cNvCxnSpPr>
              <a:cxnSpLocks/>
              <a:endCxn id="2" idx="1"/>
            </p:cNvCxnSpPr>
            <p:nvPr/>
          </p:nvCxnSpPr>
          <p:spPr>
            <a:xfrm flipV="1">
              <a:off x="7603948" y="2103604"/>
              <a:ext cx="889421" cy="12243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8" name="Group 17">
            <a:extLst>
              <a:ext uri="{FF2B5EF4-FFF2-40B4-BE49-F238E27FC236}">
                <a16:creationId xmlns:a16="http://schemas.microsoft.com/office/drawing/2014/main" id="{920E16B8-80B4-4EA0-691A-92508B082D73}"/>
              </a:ext>
            </a:extLst>
          </p:cNvPr>
          <p:cNvGrpSpPr/>
          <p:nvPr/>
        </p:nvGrpSpPr>
        <p:grpSpPr>
          <a:xfrm>
            <a:off x="7603948" y="2743200"/>
            <a:ext cx="3052329" cy="584775"/>
            <a:chOff x="7603948" y="2743200"/>
            <a:chExt cx="3052329" cy="584775"/>
          </a:xfrm>
        </p:grpSpPr>
        <p:sp>
          <p:nvSpPr>
            <p:cNvPr id="3" name="Rectangle 2">
              <a:extLst>
                <a:ext uri="{FF2B5EF4-FFF2-40B4-BE49-F238E27FC236}">
                  <a16:creationId xmlns:a16="http://schemas.microsoft.com/office/drawing/2014/main" id="{550CF7A5-B872-F9A1-373E-FF8CE1D8B329}"/>
                </a:ext>
              </a:extLst>
            </p:cNvPr>
            <p:cNvSpPr/>
            <p:nvPr/>
          </p:nvSpPr>
          <p:spPr>
            <a:xfrm>
              <a:off x="8554915" y="2743200"/>
              <a:ext cx="2101362" cy="58477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Glucid</a:t>
              </a:r>
              <a:endParaRPr lang="en-US" sz="3200" b="1"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3410651E-F2E4-D9E3-AF7A-0921BDD7BBAC}"/>
                </a:ext>
              </a:extLst>
            </p:cNvPr>
            <p:cNvCxnSpPr/>
            <p:nvPr/>
          </p:nvCxnSpPr>
          <p:spPr>
            <a:xfrm flipV="1">
              <a:off x="7603948" y="3112477"/>
              <a:ext cx="889421" cy="2154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9" name="Group 18">
            <a:extLst>
              <a:ext uri="{FF2B5EF4-FFF2-40B4-BE49-F238E27FC236}">
                <a16:creationId xmlns:a16="http://schemas.microsoft.com/office/drawing/2014/main" id="{EDF58EBE-FA59-293E-2241-5D302CAD6E37}"/>
              </a:ext>
            </a:extLst>
          </p:cNvPr>
          <p:cNvGrpSpPr/>
          <p:nvPr/>
        </p:nvGrpSpPr>
        <p:grpSpPr>
          <a:xfrm>
            <a:off x="7603947" y="3365209"/>
            <a:ext cx="3109480" cy="1048442"/>
            <a:chOff x="7634720" y="3413568"/>
            <a:chExt cx="3109480" cy="1048442"/>
          </a:xfrm>
        </p:grpSpPr>
        <p:sp>
          <p:nvSpPr>
            <p:cNvPr id="4" name="Rectangle 3">
              <a:extLst>
                <a:ext uri="{FF2B5EF4-FFF2-40B4-BE49-F238E27FC236}">
                  <a16:creationId xmlns:a16="http://schemas.microsoft.com/office/drawing/2014/main" id="{3243161D-1EC7-C9D8-FF81-14F1B21CF694}"/>
                </a:ext>
              </a:extLst>
            </p:cNvPr>
            <p:cNvSpPr/>
            <p:nvPr/>
          </p:nvSpPr>
          <p:spPr>
            <a:xfrm>
              <a:off x="8581292" y="3806981"/>
              <a:ext cx="2162908" cy="65502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Lipid</a:t>
              </a:r>
            </a:p>
          </p:txBody>
        </p:sp>
        <p:cxnSp>
          <p:nvCxnSpPr>
            <p:cNvPr id="14" name="Straight Arrow Connector 13">
              <a:extLst>
                <a:ext uri="{FF2B5EF4-FFF2-40B4-BE49-F238E27FC236}">
                  <a16:creationId xmlns:a16="http://schemas.microsoft.com/office/drawing/2014/main" id="{291AF9D1-DAB0-5AF0-9D11-CC040700917A}"/>
                </a:ext>
              </a:extLst>
            </p:cNvPr>
            <p:cNvCxnSpPr/>
            <p:nvPr/>
          </p:nvCxnSpPr>
          <p:spPr>
            <a:xfrm>
              <a:off x="7634720" y="3413568"/>
              <a:ext cx="889421" cy="786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6D59B81E-312C-2F79-A6E7-1410DF45B1EE}"/>
              </a:ext>
            </a:extLst>
          </p:cNvPr>
          <p:cNvGrpSpPr/>
          <p:nvPr/>
        </p:nvGrpSpPr>
        <p:grpSpPr>
          <a:xfrm>
            <a:off x="7603947" y="3365209"/>
            <a:ext cx="3368852" cy="2353751"/>
            <a:chOff x="7603947" y="3365209"/>
            <a:chExt cx="3368852" cy="2353751"/>
          </a:xfrm>
        </p:grpSpPr>
        <p:sp>
          <p:nvSpPr>
            <p:cNvPr id="5" name="Rectangle 4">
              <a:extLst>
                <a:ext uri="{FF2B5EF4-FFF2-40B4-BE49-F238E27FC236}">
                  <a16:creationId xmlns:a16="http://schemas.microsoft.com/office/drawing/2014/main" id="{988E6B52-D1D6-CEBA-1E35-36168898FA9E}"/>
                </a:ext>
              </a:extLst>
            </p:cNvPr>
            <p:cNvSpPr/>
            <p:nvPr/>
          </p:nvSpPr>
          <p:spPr>
            <a:xfrm>
              <a:off x="8581292" y="4795943"/>
              <a:ext cx="2391507" cy="92301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Nucleic acid</a:t>
              </a:r>
            </a:p>
          </p:txBody>
        </p:sp>
        <p:cxnSp>
          <p:nvCxnSpPr>
            <p:cNvPr id="16" name="Straight Arrow Connector 15">
              <a:extLst>
                <a:ext uri="{FF2B5EF4-FFF2-40B4-BE49-F238E27FC236}">
                  <a16:creationId xmlns:a16="http://schemas.microsoft.com/office/drawing/2014/main" id="{63FE7D1B-FDB6-2012-4F77-5608F5B04092}"/>
                </a:ext>
              </a:extLst>
            </p:cNvPr>
            <p:cNvCxnSpPr/>
            <p:nvPr/>
          </p:nvCxnSpPr>
          <p:spPr>
            <a:xfrm>
              <a:off x="7603947" y="3365209"/>
              <a:ext cx="889421" cy="17760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5997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a:spLocks noChangeArrowheads="1"/>
          </p:cNvSpPr>
          <p:nvPr/>
        </p:nvSpPr>
        <p:spPr bwMode="auto">
          <a:xfrm>
            <a:off x="1661159" y="1499211"/>
            <a:ext cx="9533709" cy="3917915"/>
          </a:xfrm>
          <a:prstGeom prst="roundRect">
            <a:avLst>
              <a:gd name="adj" fmla="val 16667"/>
            </a:avLst>
          </a:prstGeom>
          <a:solidFill>
            <a:schemeClr val="accent2">
              <a:lumMod val="20000"/>
              <a:lumOff val="80000"/>
              <a:alpha val="61176"/>
            </a:schemeClr>
          </a:solidFill>
          <a:ln w="15875" algn="ctr">
            <a:solidFill>
              <a:schemeClr val="tx1"/>
            </a:solidFill>
            <a:round/>
            <a:headEnd type="stealth" w="med" len="me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4400" dirty="0">
                <a:latin typeface="Times New Roman" panose="02020603050405020304" pitchFamily="18" charset="0"/>
                <a:cs typeface="Times New Roman" panose="02020603050405020304" pitchFamily="18" charset="0"/>
              </a:rPr>
              <a:t>- Dựa vào tính đặc trưng cá thể của hệ gene, người ta có thể tiến hành phân tích DNA nhằm ứng dụng trong nhiều lĩnh vực như xác định huyết thống, truy tìm tội phạm....</a:t>
            </a:r>
            <a:endParaRPr lang="en-US" altLang="en-US" sz="4400" dirty="0">
              <a:latin typeface="Times New Roman" panose="02020603050405020304" pitchFamily="18" charset="0"/>
              <a:cs typeface="Times New Roman" panose="02020603050405020304" pitchFamily="18" charset="0"/>
            </a:endParaRPr>
          </a:p>
        </p:txBody>
      </p:sp>
      <p:pic>
        <p:nvPicPr>
          <p:cNvPr id="4301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442" y="1060268"/>
            <a:ext cx="11461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22476" y="706325"/>
            <a:ext cx="11411073" cy="707886"/>
          </a:xfrm>
          <a:prstGeom prst="rect">
            <a:avLst/>
          </a:prstGeom>
        </p:spPr>
        <p:txBody>
          <a:bodyPr wrap="none">
            <a:spAutoFit/>
          </a:bodyPr>
          <a:lstStyle/>
          <a:p>
            <a:pPr>
              <a:spcBef>
                <a:spcPct val="0"/>
              </a:spcBef>
            </a:pPr>
            <a:r>
              <a:rPr lang="vi-VN" altLang="en-US" sz="4000" dirty="0">
                <a:solidFill>
                  <a:srgbClr val="FF0000"/>
                </a:solidFill>
                <a:latin typeface="Times New Roman" panose="02020603050405020304" pitchFamily="18" charset="0"/>
                <a:cs typeface="Times New Roman" panose="02020603050405020304" pitchFamily="18" charset="0"/>
              </a:rPr>
              <a:t>Em hãy nêu một số ứng dụng phân tích DNA ở người?</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
        <p:nvSpPr>
          <p:cNvPr id="3" name="AutoShape 4">
            <a:extLst>
              <a:ext uri="{FF2B5EF4-FFF2-40B4-BE49-F238E27FC236}">
                <a16:creationId xmlns:a16="http://schemas.microsoft.com/office/drawing/2014/main" id="{F9C64663-C1CE-9794-BD64-D2B30D4715E7}"/>
              </a:ext>
            </a:extLst>
          </p:cNvPr>
          <p:cNvSpPr>
            <a:spLocks noChangeArrowheads="1"/>
          </p:cNvSpPr>
          <p:nvPr/>
        </p:nvSpPr>
        <p:spPr bwMode="auto">
          <a:xfrm>
            <a:off x="788529" y="217668"/>
            <a:ext cx="2229853" cy="533400"/>
          </a:xfrm>
          <a:prstGeom prst="flowChartAlternateProcess">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en-US" sz="4000" b="1" dirty="0">
                <a:solidFill>
                  <a:srgbClr val="FF0000"/>
                </a:solidFill>
                <a:latin typeface="Times New Roman" pitchFamily="18" charset="0"/>
              </a:rPr>
              <a:t>2. GENE</a:t>
            </a:r>
          </a:p>
        </p:txBody>
      </p:sp>
    </p:spTree>
    <p:extLst>
      <p:ext uri="{BB962C8B-B14F-4D97-AF65-F5344CB8AC3E}">
        <p14:creationId xmlns:p14="http://schemas.microsoft.com/office/powerpoint/2010/main" val="3614329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WordArt 2"/>
          <p:cNvSpPr>
            <a:spLocks noChangeArrowheads="1" noChangeShapeType="1" noTextEdit="1"/>
          </p:cNvSpPr>
          <p:nvPr>
            <p:custDataLst>
              <p:tags r:id="rId1"/>
            </p:custDataLst>
          </p:nvPr>
        </p:nvSpPr>
        <p:spPr bwMode="auto">
          <a:xfrm>
            <a:off x="2025650" y="317500"/>
            <a:ext cx="7848600" cy="762000"/>
          </a:xfrm>
          <a:prstGeom prst="rect">
            <a:avLst/>
          </a:prstGeom>
        </p:spPr>
        <p:txBody>
          <a:bodyPr wrap="none" fromWordArt="1">
            <a:prstTxWarp prst="textInflateTop">
              <a:avLst>
                <a:gd name="adj" fmla="val 31917"/>
              </a:avLst>
            </a:prstTxWarp>
            <a:scene3d>
              <a:camera prst="legacyObliqueRight"/>
              <a:lightRig rig="legacyHarsh3" dir="t"/>
            </a:scene3d>
            <a:sp3d extrusionH="100000" prstMaterial="legacyMatte">
              <a:extrusionClr>
                <a:srgbClr val="663300"/>
              </a:extrusionClr>
            </a:sp3d>
          </a:bodyPr>
          <a:lstStyle/>
          <a:p>
            <a:pPr algn="ctr" eaLnBrk="1" hangingPunct="1">
              <a:spcBef>
                <a:spcPct val="50000"/>
              </a:spcBef>
              <a:defRPr/>
            </a:pPr>
            <a:r>
              <a:rPr lang="vi-VN" sz="3600" kern="10">
                <a:ln w="9525">
                  <a:miter lim="800000"/>
                  <a:headEnd/>
                  <a:tailEnd/>
                </a:ln>
                <a:gradFill rotWithShape="1">
                  <a:gsLst>
                    <a:gs pos="0">
                      <a:schemeClr val="tx2"/>
                    </a:gs>
                    <a:gs pos="50000">
                      <a:srgbClr val="FFFF99"/>
                    </a:gs>
                    <a:gs pos="100000">
                      <a:schemeClr val="tx2"/>
                    </a:gs>
                  </a:gsLst>
                  <a:lin ang="5400000" scaled="1"/>
                </a:gradFill>
                <a:latin typeface="Times New Roman"/>
                <a:cs typeface="Times New Roman"/>
              </a:rPr>
              <a:t>                                            </a:t>
            </a:r>
            <a:endParaRPr lang="en-US" sz="3600" kern="10">
              <a:ln w="9525">
                <a:miter lim="800000"/>
                <a:headEnd/>
                <a:tailEnd/>
              </a:ln>
              <a:gradFill rotWithShape="1">
                <a:gsLst>
                  <a:gs pos="0">
                    <a:schemeClr val="tx2"/>
                  </a:gs>
                  <a:gs pos="50000">
                    <a:srgbClr val="FFFF99"/>
                  </a:gs>
                  <a:gs pos="100000">
                    <a:schemeClr val="tx2"/>
                  </a:gs>
                </a:gsLst>
                <a:lin ang="5400000" scaled="1"/>
              </a:gradFill>
              <a:latin typeface="Times New Roman"/>
              <a:cs typeface="Times New Roman"/>
            </a:endParaRPr>
          </a:p>
        </p:txBody>
      </p:sp>
      <p:sp>
        <p:nvSpPr>
          <p:cNvPr id="43011" name="Rectangle 3"/>
          <p:cNvSpPr>
            <a:spLocks noChangeArrowheads="1"/>
          </p:cNvSpPr>
          <p:nvPr/>
        </p:nvSpPr>
        <p:spPr bwMode="auto">
          <a:xfrm>
            <a:off x="509451" y="1079500"/>
            <a:ext cx="1129937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just">
              <a:spcBef>
                <a:spcPct val="0"/>
              </a:spcBef>
              <a:buFontTx/>
              <a:buNone/>
            </a:pPr>
            <a:r>
              <a:rPr lang="en-US" altLang="en-US" sz="4000" dirty="0" err="1">
                <a:latin typeface="Times New Roman" panose="02020603050405020304" pitchFamily="18" charset="0"/>
                <a:cs typeface="Times New Roman" panose="02020603050405020304" pitchFamily="18" charset="0"/>
              </a:rPr>
              <a:t>Khoa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hình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sự</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điều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tội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phạm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có</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thể</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sử</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dụng</a:t>
            </a:r>
            <a:r>
              <a:rPr lang="en-US" altLang="en-US" sz="4000" dirty="0">
                <a:latin typeface="Times New Roman" panose="02020603050405020304" pitchFamily="18" charset="0"/>
                <a:cs typeface="Times New Roman" panose="02020603050405020304" pitchFamily="18" charset="0"/>
              </a:rPr>
              <a:t> ADN </a:t>
            </a:r>
            <a:r>
              <a:rPr lang="en-US" altLang="en-US" sz="4000" dirty="0" err="1">
                <a:latin typeface="Times New Roman" panose="02020603050405020304" pitchFamily="18" charset="0"/>
                <a:cs typeface="Times New Roman" panose="02020603050405020304" pitchFamily="18" charset="0"/>
              </a:rPr>
              <a:t>thu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nhận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từ</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máu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tóc</a:t>
            </a:r>
            <a:r>
              <a:rPr lang="en-US" altLang="en-US" sz="4000" dirty="0">
                <a:latin typeface="Times New Roman" panose="02020603050405020304" pitchFamily="18" charset="0"/>
                <a:cs typeface="Times New Roman" panose="02020603050405020304" pitchFamily="18" charset="0"/>
              </a:rPr>
              <a:t> …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hung </a:t>
            </a:r>
            <a:r>
              <a:rPr lang="en-US" altLang="en-US" sz="4000" dirty="0" err="1">
                <a:latin typeface="Times New Roman" panose="02020603050405020304" pitchFamily="18" charset="0"/>
                <a:cs typeface="Times New Roman" panose="02020603050405020304" pitchFamily="18" charset="0"/>
              </a:rPr>
              <a:t>thủ</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để</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lại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trên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hiện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trường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điều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giám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định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vụ</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án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Lĩnh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vực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này</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gọi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kỹ</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thuật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vân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tay</a:t>
            </a:r>
            <a:r>
              <a:rPr lang="en-US" altLang="en-US" sz="4000" dirty="0">
                <a:latin typeface="Times New Roman" panose="02020603050405020304" pitchFamily="18" charset="0"/>
                <a:cs typeface="Times New Roman" panose="02020603050405020304" pitchFamily="18" charset="0"/>
              </a:rPr>
              <a:t> ADN (</a:t>
            </a:r>
            <a:r>
              <a:rPr lang="en-US" altLang="en-US" sz="4000" i="1" dirty="0">
                <a:latin typeface="Times New Roman" panose="02020603050405020304" pitchFamily="18" charset="0"/>
                <a:cs typeface="Times New Roman" panose="02020603050405020304" pitchFamily="18" charset="0"/>
              </a:rPr>
              <a:t>genetic fingerprinting</a:t>
            </a:r>
            <a:r>
              <a:rPr lang="en-US" altLang="en-US" sz="4000" dirty="0">
                <a:latin typeface="Times New Roman" panose="02020603050405020304" pitchFamily="18" charset="0"/>
                <a:cs typeface="Times New Roman" panose="02020603050405020304" pitchFamily="18" charset="0"/>
              </a:rPr>
              <a:t>) hay </a:t>
            </a:r>
            <a:r>
              <a:rPr lang="en-US" altLang="en-US" sz="4000" i="1" dirty="0">
                <a:latin typeface="Times New Roman" panose="02020603050405020304" pitchFamily="18" charset="0"/>
                <a:cs typeface="Times New Roman" panose="02020603050405020304" pitchFamily="18" charset="0"/>
              </a:rPr>
              <a:t>ADN profiling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kỹ</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thuật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nhận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diện</a:t>
            </a:r>
            <a:r>
              <a:rPr lang="en-US" altLang="en-US" sz="4000" dirty="0">
                <a:latin typeface="Times New Roman" panose="02020603050405020304" pitchFamily="18" charset="0"/>
                <a:cs typeface="Times New Roman" panose="02020603050405020304" pitchFamily="18" charset="0"/>
              </a:rPr>
              <a:t> ADN).</a:t>
            </a:r>
          </a:p>
          <a:p>
            <a:pPr algn="just">
              <a:spcBef>
                <a:spcPct val="0"/>
              </a:spcBef>
              <a:buFontTx/>
              <a:buNone/>
            </a:pPr>
            <a:r>
              <a:rPr lang="en-US" altLang="en-US" sz="4000" dirty="0">
                <a:latin typeface="Times New Roman" panose="02020603050405020304" pitchFamily="18" charset="0"/>
                <a:cs typeface="Times New Roman" panose="02020603050405020304" pitchFamily="18" charset="0"/>
              </a:rPr>
              <a:t> - </a:t>
            </a:r>
            <a:r>
              <a:rPr lang="en-US" altLang="en-US" sz="4000" dirty="0" err="1">
                <a:latin typeface="Times New Roman" panose="02020603050405020304" pitchFamily="18" charset="0"/>
                <a:cs typeface="Times New Roman" panose="02020603050405020304" pitchFamily="18" charset="0"/>
              </a:rPr>
              <a:t>Trong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lĩnh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tìm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thân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nhân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dựa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vào</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mẫu</a:t>
            </a:r>
            <a:r>
              <a:rPr lang="en-US" altLang="en-US" sz="4000" dirty="0">
                <a:latin typeface="Times New Roman" panose="02020603050405020304" pitchFamily="18" charset="0"/>
                <a:cs typeface="Times New Roman" panose="02020603050405020304" pitchFamily="18" charset="0"/>
              </a:rPr>
              <a:t> ADN-gene </a:t>
            </a:r>
            <a:r>
              <a:rPr lang="en-US" altLang="en-US" sz="4000" dirty="0" err="1">
                <a:latin typeface="Times New Roman" panose="02020603050405020304" pitchFamily="18" charset="0"/>
                <a:cs typeface="Times New Roman" panose="02020603050405020304" pitchFamily="18" charset="0"/>
              </a:rPr>
              <a:t>có</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thể</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xác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định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chính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xác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đối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tượng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theo</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huyết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thống</a:t>
            </a:r>
            <a:r>
              <a:rPr lang="en-US" alt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1137464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down)">
                                      <p:cBhvr>
                                        <p:cTn id="7"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 Box 6"/>
          <p:cNvSpPr txBox="1">
            <a:spLocks noChangeArrowheads="1"/>
          </p:cNvSpPr>
          <p:nvPr/>
        </p:nvSpPr>
        <p:spPr bwMode="auto">
          <a:xfrm>
            <a:off x="1068977" y="164568"/>
            <a:ext cx="100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b="1" dirty="0">
                <a:solidFill>
                  <a:srgbClr val="FF0000"/>
                </a:solidFill>
                <a:latin typeface="Times New Roman" panose="02020603050405020304" pitchFamily="18" charset="0"/>
              </a:rPr>
              <a:t>Tìm hiểu một số ứng dụng phân tích DNA</a:t>
            </a:r>
            <a:endParaRPr lang="en-US" altLang="en-US" b="1" dirty="0">
              <a:solidFill>
                <a:srgbClr val="FF0000"/>
              </a:solidFill>
              <a:latin typeface="Times New Roman" panose="02020603050405020304" pitchFamily="18" charset="0"/>
            </a:endParaRPr>
          </a:p>
        </p:txBody>
      </p:sp>
      <p:pic>
        <p:nvPicPr>
          <p:cNvPr id="399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979" y="758997"/>
            <a:ext cx="9807773" cy="5406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56923" y="6108657"/>
            <a:ext cx="120781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dirty="0">
                <a:solidFill>
                  <a:srgbClr val="0000CC"/>
                </a:solidFill>
                <a:latin typeface="Times New Roman" panose="02020603050405020304" pitchFamily="18" charset="0"/>
                <a:cs typeface="Times New Roman" panose="02020603050405020304" pitchFamily="18" charset="0"/>
              </a:rPr>
              <a:t>Khuôn mặt của một người có thể được tái tạo bằng cách phân tích DNA.</a:t>
            </a:r>
            <a:endParaRPr lang="en-US" altLang="en-US"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434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154" y="76200"/>
            <a:ext cx="4191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0313" y="152400"/>
            <a:ext cx="605463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938" y="3810000"/>
            <a:ext cx="46450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5780313" y="3843278"/>
            <a:ext cx="574112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3600" dirty="0">
                <a:solidFill>
                  <a:srgbClr val="FF0000"/>
                </a:solidFill>
                <a:latin typeface="Times New Roman" panose="02020603050405020304" pitchFamily="18" charset="0"/>
                <a:cs typeface="Times New Roman" panose="02020603050405020304" pitchFamily="18" charset="0"/>
              </a:rPr>
              <a:t>Người ta thường xác định danh tính tội phạm dựa trên dấu vết ở hiện trường vụ án bằng cách nào?</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39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607423" y="274320"/>
            <a:ext cx="10744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4000" dirty="0">
                <a:latin typeface="Times New Roman" panose="02020603050405020304" pitchFamily="18" charset="0"/>
                <a:cs typeface="Times New Roman" panose="02020603050405020304" pitchFamily="18" charset="0"/>
              </a:rPr>
              <a:t>Trong việc xác định danh tính của tội phạm, các nhà điều tra thường dựa vào các dấu vết ở hiện trường vụ án. Những dấu vết này có thể bao gồm </a:t>
            </a:r>
            <a:r>
              <a:rPr lang="vi-VN" altLang="en-US" sz="4000" dirty="0">
                <a:solidFill>
                  <a:srgbClr val="FF0000"/>
                </a:solidFill>
                <a:latin typeface="Times New Roman" panose="02020603050405020304" pitchFamily="18" charset="0"/>
                <a:cs typeface="Times New Roman" panose="02020603050405020304" pitchFamily="18" charset="0"/>
              </a:rPr>
              <a:t>vân tay, dấu chân, DNA, và các dấu hiệu khác mà tội phạm có thể đã để lại. </a:t>
            </a:r>
            <a:r>
              <a:rPr lang="vi-VN" altLang="en-US" sz="4000" dirty="0">
                <a:latin typeface="Times New Roman" panose="02020603050405020304" pitchFamily="18" charset="0"/>
                <a:cs typeface="Times New Roman" panose="02020603050405020304" pitchFamily="18" charset="0"/>
              </a:rPr>
              <a:t>Bằng cách phân tích và so sánh các dấu vết này với dữ liệu đã biết trước, nhà điều tra có thể xác định danh tính của tội phạm một cách chính xác.</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7714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478971" y="1492603"/>
            <a:ext cx="1123405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4000" dirty="0">
                <a:solidFill>
                  <a:srgbClr val="660066"/>
                </a:solidFill>
                <a:latin typeface="Times New Roman" panose="02020603050405020304" pitchFamily="18" charset="0"/>
                <a:cs typeface="Times New Roman" panose="02020603050405020304" pitchFamily="18" charset="0"/>
              </a:rPr>
              <a:t>Tại sao cùng là loài người nhưng những nhóm cư dân ở các khu vực địa lí khác nhau như châu Á, châu Âu, châu Mỹ, châu Phi lại có những đặc điểm đặc trưng khác biệt?</a:t>
            </a:r>
            <a:endParaRPr lang="en-US" altLang="en-US" sz="4000" dirty="0">
              <a:solidFill>
                <a:srgbClr val="660066"/>
              </a:solidFill>
              <a:latin typeface="Times New Roman" panose="02020603050405020304" pitchFamily="18" charset="0"/>
              <a:cs typeface="Times New Roman" panose="02020603050405020304" pitchFamily="18" charset="0"/>
            </a:endParaRPr>
          </a:p>
        </p:txBody>
      </p:sp>
      <p:sp>
        <p:nvSpPr>
          <p:cNvPr id="2" name="AutoShape 4">
            <a:extLst>
              <a:ext uri="{FF2B5EF4-FFF2-40B4-BE49-F238E27FC236}">
                <a16:creationId xmlns:a16="http://schemas.microsoft.com/office/drawing/2014/main" id="{2A8772CC-7EF9-DF78-9F88-0C6782719ECB}"/>
              </a:ext>
            </a:extLst>
          </p:cNvPr>
          <p:cNvSpPr>
            <a:spLocks noChangeArrowheads="1"/>
          </p:cNvSpPr>
          <p:nvPr/>
        </p:nvSpPr>
        <p:spPr bwMode="auto">
          <a:xfrm>
            <a:off x="891393" y="612608"/>
            <a:ext cx="2229853" cy="533400"/>
          </a:xfrm>
          <a:prstGeom prst="flowChartAlternateProcess">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en-US" sz="4000" b="1" dirty="0">
                <a:solidFill>
                  <a:srgbClr val="FF0000"/>
                </a:solidFill>
                <a:latin typeface="Times New Roman" pitchFamily="18" charset="0"/>
              </a:rPr>
              <a:t>2. GENE</a:t>
            </a:r>
          </a:p>
        </p:txBody>
      </p:sp>
    </p:spTree>
    <p:extLst>
      <p:ext uri="{BB962C8B-B14F-4D97-AF65-F5344CB8AC3E}">
        <p14:creationId xmlns:p14="http://schemas.microsoft.com/office/powerpoint/2010/main" val="601696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761999" y="1674674"/>
            <a:ext cx="114300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3600" dirty="0">
                <a:solidFill>
                  <a:srgbClr val="660066"/>
                </a:solidFill>
                <a:latin typeface="Times New Roman" panose="02020603050405020304" pitchFamily="18" charset="0"/>
                <a:cs typeface="Times New Roman" panose="02020603050405020304" pitchFamily="18" charset="0"/>
              </a:rPr>
              <a:t>Tại sao để xác định một người có phải là con đẻ của một cặp vợ chồng, người ta cần tiến hành xét nghiệm để đối sánh DNA của người đó với cả người vợ và người chồng?</a:t>
            </a:r>
            <a:endParaRPr lang="en-US" altLang="en-US" sz="3600" dirty="0">
              <a:solidFill>
                <a:srgbClr val="660066"/>
              </a:solidFill>
              <a:latin typeface="Times New Roman" panose="02020603050405020304" pitchFamily="18" charset="0"/>
              <a:cs typeface="Times New Roman" panose="02020603050405020304" pitchFamily="18" charset="0"/>
            </a:endParaRPr>
          </a:p>
        </p:txBody>
      </p:sp>
      <p:sp>
        <p:nvSpPr>
          <p:cNvPr id="2" name="AutoShape 4">
            <a:extLst>
              <a:ext uri="{FF2B5EF4-FFF2-40B4-BE49-F238E27FC236}">
                <a16:creationId xmlns:a16="http://schemas.microsoft.com/office/drawing/2014/main" id="{EEB36A7C-582D-DB7E-D7D8-DDD29055D06B}"/>
              </a:ext>
            </a:extLst>
          </p:cNvPr>
          <p:cNvSpPr>
            <a:spLocks noChangeArrowheads="1"/>
          </p:cNvSpPr>
          <p:nvPr/>
        </p:nvSpPr>
        <p:spPr bwMode="auto">
          <a:xfrm>
            <a:off x="891393" y="933450"/>
            <a:ext cx="2229853" cy="533400"/>
          </a:xfrm>
          <a:prstGeom prst="flowChartAlternateProcess">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en-US" sz="4000" b="1" dirty="0">
                <a:solidFill>
                  <a:srgbClr val="FF0000"/>
                </a:solidFill>
                <a:latin typeface="Times New Roman" pitchFamily="18" charset="0"/>
              </a:rPr>
              <a:t>2. GENE</a:t>
            </a:r>
          </a:p>
        </p:txBody>
      </p:sp>
    </p:spTree>
    <p:extLst>
      <p:ext uri="{BB962C8B-B14F-4D97-AF65-F5344CB8AC3E}">
        <p14:creationId xmlns:p14="http://schemas.microsoft.com/office/powerpoint/2010/main" val="918270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ounded Rectangle 5"/>
          <p:cNvSpPr>
            <a:spLocks noChangeArrowheads="1"/>
          </p:cNvSpPr>
          <p:nvPr/>
        </p:nvSpPr>
        <p:spPr bwMode="auto">
          <a:xfrm>
            <a:off x="242047" y="115888"/>
            <a:ext cx="10892118" cy="569912"/>
          </a:xfrm>
          <a:prstGeom prst="roundRect">
            <a:avLst>
              <a:gd name="adj" fmla="val 16667"/>
            </a:avLst>
          </a:prstGeom>
          <a:solidFill>
            <a:schemeClr val="accent1">
              <a:alpha val="61176"/>
            </a:schemeClr>
          </a:solidFill>
          <a:ln w="15875" algn="ctr">
            <a:solidFill>
              <a:schemeClr val="tx1"/>
            </a:solidFill>
            <a:round/>
            <a:headEnd type="stealth" w="med" len="me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latin typeface="Times New Roman" panose="02020603050405020304" pitchFamily="18" charset="0"/>
                <a:cs typeface="Times New Roman" panose="02020603050405020304" pitchFamily="18" charset="0"/>
              </a:rPr>
              <a:t>BÀI 37. NUCLEIC ACID VÀ ỨNG DỤNG  </a:t>
            </a:r>
          </a:p>
        </p:txBody>
      </p:sp>
      <p:sp>
        <p:nvSpPr>
          <p:cNvPr id="5" name="AutoShape 4"/>
          <p:cNvSpPr>
            <a:spLocks noChangeArrowheads="1"/>
          </p:cNvSpPr>
          <p:nvPr/>
        </p:nvSpPr>
        <p:spPr bwMode="auto">
          <a:xfrm>
            <a:off x="722313" y="798515"/>
            <a:ext cx="6019800" cy="533400"/>
          </a:xfrm>
          <a:prstGeom prst="flowChartAlternateProcess">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en-US" sz="3200" b="1" dirty="0">
                <a:solidFill>
                  <a:srgbClr val="C00000"/>
                </a:solidFill>
                <a:latin typeface="Times New Roman" pitchFamily="18" charset="0"/>
              </a:rPr>
              <a:t>3. </a:t>
            </a:r>
            <a:r>
              <a:rPr lang="vi-VN" sz="3200" b="1" dirty="0">
                <a:solidFill>
                  <a:srgbClr val="C00000"/>
                </a:solidFill>
                <a:latin typeface="Times New Roman" pitchFamily="18" charset="0"/>
              </a:rPr>
              <a:t>RIBONUCLEIC ACID (RNA)</a:t>
            </a:r>
            <a:endParaRPr lang="en-US" sz="3200" b="1" dirty="0">
              <a:solidFill>
                <a:srgbClr val="C00000"/>
              </a:solidFill>
              <a:latin typeface="Times New Roman" pitchFamily="18" charset="0"/>
            </a:endParaRPr>
          </a:p>
        </p:txBody>
      </p:sp>
      <p:sp>
        <p:nvSpPr>
          <p:cNvPr id="38" name="Rectangle 37"/>
          <p:cNvSpPr>
            <a:spLocks noChangeArrowheads="1"/>
          </p:cNvSpPr>
          <p:nvPr/>
        </p:nvSpPr>
        <p:spPr bwMode="auto">
          <a:xfrm>
            <a:off x="313765" y="5648179"/>
            <a:ext cx="57822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vi-VN" altLang="en-US" sz="3600" dirty="0">
                <a:solidFill>
                  <a:srgbClr val="3333CC"/>
                </a:solidFill>
                <a:latin typeface="Times New Roman" panose="02020603050405020304" pitchFamily="18" charset="0"/>
                <a:cs typeface="Times New Roman" panose="02020603050405020304" pitchFamily="18" charset="0"/>
              </a:rPr>
              <a:t>Là vật chất di truyền hầu hết có ở trong nhân tế bào</a:t>
            </a:r>
            <a:endParaRPr lang="en-US" altLang="en-US" sz="3600" dirty="0">
              <a:solidFill>
                <a:srgbClr val="3333CC"/>
              </a:solidFill>
              <a:latin typeface="Times New Roman" panose="02020603050405020304" pitchFamily="18" charset="0"/>
              <a:cs typeface="Times New Roman" panose="02020603050405020304" pitchFamily="18" charset="0"/>
            </a:endParaRPr>
          </a:p>
        </p:txBody>
      </p:sp>
      <p:sp>
        <p:nvSpPr>
          <p:cNvPr id="39" name="Rectangle 38"/>
          <p:cNvSpPr>
            <a:spLocks noChangeArrowheads="1"/>
          </p:cNvSpPr>
          <p:nvPr/>
        </p:nvSpPr>
        <p:spPr bwMode="auto">
          <a:xfrm>
            <a:off x="6551417" y="5761320"/>
            <a:ext cx="42755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vi-VN" altLang="en-US" sz="3600" dirty="0">
                <a:solidFill>
                  <a:srgbClr val="3333CC"/>
                </a:solidFill>
                <a:latin typeface="Times New Roman" panose="02020603050405020304" pitchFamily="18" charset="0"/>
                <a:cs typeface="Times New Roman" panose="02020603050405020304" pitchFamily="18" charset="0"/>
              </a:rPr>
              <a:t>Do gene tổng hợp nên</a:t>
            </a:r>
            <a:endParaRPr lang="en-US" altLang="en-US" sz="3600" dirty="0">
              <a:solidFill>
                <a:srgbClr val="3333CC"/>
              </a:solidFill>
              <a:latin typeface="Times New Roman" panose="02020603050405020304" pitchFamily="18" charset="0"/>
              <a:cs typeface="Times New Roman" panose="02020603050405020304" pitchFamily="18" charset="0"/>
            </a:endParaRPr>
          </a:p>
        </p:txBody>
      </p:sp>
      <p:sp>
        <p:nvSpPr>
          <p:cNvPr id="2" name="Rectangle 1"/>
          <p:cNvSpPr/>
          <p:nvPr/>
        </p:nvSpPr>
        <p:spPr>
          <a:xfrm>
            <a:off x="4379845" y="5098329"/>
            <a:ext cx="1184940" cy="646331"/>
          </a:xfrm>
          <a:prstGeom prst="rect">
            <a:avLst/>
          </a:prstGeom>
        </p:spPr>
        <p:txBody>
          <a:bodyPr wrap="none">
            <a:spAutoFit/>
          </a:bodyPr>
          <a:lstStyle/>
          <a:p>
            <a:pPr>
              <a:defRPr/>
            </a:pPr>
            <a:r>
              <a:rPr lang="vi-VN" sz="3600" b="1" kern="0" dirty="0">
                <a:solidFill>
                  <a:srgbClr val="000000"/>
                </a:solidFill>
                <a:highlight>
                  <a:srgbClr val="FF00FF"/>
                </a:highlight>
                <a:latin typeface="Times New Roman" panose="02020603050405020304" pitchFamily="18" charset="0"/>
                <a:cs typeface="Times New Roman" panose="02020603050405020304" pitchFamily="18" charset="0"/>
              </a:rPr>
              <a:t>DNA</a:t>
            </a:r>
            <a:endParaRPr lang="en-US" sz="3600" b="1" kern="0" dirty="0">
              <a:solidFill>
                <a:sysClr val="windowText" lastClr="000000"/>
              </a:solidFill>
              <a:highlight>
                <a:srgbClr val="FF00FF"/>
              </a:highlight>
            </a:endParaRPr>
          </a:p>
        </p:txBody>
      </p:sp>
      <p:sp>
        <p:nvSpPr>
          <p:cNvPr id="32776" name="Rectangle 2"/>
          <p:cNvSpPr>
            <a:spLocks noChangeArrowheads="1"/>
          </p:cNvSpPr>
          <p:nvPr/>
        </p:nvSpPr>
        <p:spPr bwMode="auto">
          <a:xfrm>
            <a:off x="7670732" y="5117379"/>
            <a:ext cx="11849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vi-VN" altLang="en-US" sz="3600" b="1" dirty="0">
                <a:solidFill>
                  <a:srgbClr val="000000"/>
                </a:solidFill>
                <a:highlight>
                  <a:srgbClr val="FF00FF"/>
                </a:highlight>
                <a:latin typeface="Times New Roman" panose="02020603050405020304" pitchFamily="18" charset="0"/>
                <a:cs typeface="Times New Roman" panose="02020603050405020304" pitchFamily="18" charset="0"/>
              </a:rPr>
              <a:t>RNA</a:t>
            </a:r>
            <a:endParaRPr lang="en-US" altLang="en-US" sz="3600" b="1" dirty="0">
              <a:solidFill>
                <a:srgbClr val="000000"/>
              </a:solidFill>
              <a:highlight>
                <a:srgbClr val="FF00FF"/>
              </a:highlight>
              <a:latin typeface="Times New Roman" panose="02020603050405020304" pitchFamily="18" charset="0"/>
              <a:cs typeface="Times New Roman" panose="02020603050405020304" pitchFamily="18" charset="0"/>
            </a:endParaRPr>
          </a:p>
        </p:txBody>
      </p:sp>
      <p:grpSp>
        <p:nvGrpSpPr>
          <p:cNvPr id="48" name="Group 47">
            <a:extLst>
              <a:ext uri="{FF2B5EF4-FFF2-40B4-BE49-F238E27FC236}">
                <a16:creationId xmlns:a16="http://schemas.microsoft.com/office/drawing/2014/main" id="{71B93D9C-E6C9-A3D1-2CF9-1D5ADFE93232}"/>
              </a:ext>
            </a:extLst>
          </p:cNvPr>
          <p:cNvGrpSpPr/>
          <p:nvPr/>
        </p:nvGrpSpPr>
        <p:grpSpPr>
          <a:xfrm>
            <a:off x="869475" y="1685818"/>
            <a:ext cx="10411395" cy="3408045"/>
            <a:chOff x="869475" y="1685818"/>
            <a:chExt cx="10411395" cy="3408045"/>
          </a:xfrm>
        </p:grpSpPr>
        <p:sp>
          <p:nvSpPr>
            <p:cNvPr id="43" name="Rectangle 42"/>
            <p:cNvSpPr/>
            <p:nvPr/>
          </p:nvSpPr>
          <p:spPr>
            <a:xfrm>
              <a:off x="869475" y="1766422"/>
              <a:ext cx="2145139" cy="646331"/>
            </a:xfrm>
            <a:prstGeom prst="rect">
              <a:avLst/>
            </a:prstGeom>
          </p:spPr>
          <p:txBody>
            <a:bodyPr wrap="none">
              <a:spAutoFit/>
            </a:bodyPr>
            <a:lstStyle/>
            <a:p>
              <a:pPr>
                <a:defRPr/>
              </a:pPr>
              <a:r>
                <a:rPr lang="vi-VN" sz="3600" b="1" kern="0" dirty="0">
                  <a:solidFill>
                    <a:srgbClr val="660066"/>
                  </a:solidFill>
                  <a:highlight>
                    <a:srgbClr val="FFFF00"/>
                  </a:highlight>
                  <a:latin typeface="Times New Roman" panose="02020603050405020304" pitchFamily="18" charset="0"/>
                  <a:cs typeface="Times New Roman" panose="02020603050405020304" pitchFamily="18" charset="0"/>
                </a:rPr>
                <a:t>Đơn phân</a:t>
              </a:r>
              <a:endParaRPr lang="en-US" sz="3600" b="1" kern="0" dirty="0">
                <a:solidFill>
                  <a:srgbClr val="660066"/>
                </a:solidFill>
                <a:highlight>
                  <a:srgbClr val="FFFF00"/>
                </a:highlight>
              </a:endParaRPr>
            </a:p>
          </p:txBody>
        </p:sp>
        <p:sp>
          <p:nvSpPr>
            <p:cNvPr id="44" name="Rectangle 43"/>
            <p:cNvSpPr/>
            <p:nvPr/>
          </p:nvSpPr>
          <p:spPr>
            <a:xfrm>
              <a:off x="9135731" y="1685818"/>
              <a:ext cx="2145139" cy="646331"/>
            </a:xfrm>
            <a:prstGeom prst="rect">
              <a:avLst/>
            </a:prstGeom>
          </p:spPr>
          <p:txBody>
            <a:bodyPr wrap="none">
              <a:spAutoFit/>
            </a:bodyPr>
            <a:lstStyle/>
            <a:p>
              <a:pPr>
                <a:defRPr/>
              </a:pPr>
              <a:r>
                <a:rPr lang="vi-VN" sz="3600" b="1" kern="0" dirty="0">
                  <a:solidFill>
                    <a:srgbClr val="660066"/>
                  </a:solidFill>
                  <a:highlight>
                    <a:srgbClr val="FFFF00"/>
                  </a:highlight>
                  <a:latin typeface="Times New Roman" panose="02020603050405020304" pitchFamily="18" charset="0"/>
                  <a:cs typeface="Times New Roman" panose="02020603050405020304" pitchFamily="18" charset="0"/>
                </a:rPr>
                <a:t>Đơn phân</a:t>
              </a:r>
              <a:endParaRPr lang="en-US" sz="3600" b="1" kern="0" dirty="0">
                <a:solidFill>
                  <a:srgbClr val="660066"/>
                </a:solidFill>
                <a:highlight>
                  <a:srgbClr val="FFFF00"/>
                </a:highlight>
              </a:endParaRPr>
            </a:p>
          </p:txBody>
        </p:sp>
        <p:grpSp>
          <p:nvGrpSpPr>
            <p:cNvPr id="47" name="Group 46">
              <a:extLst>
                <a:ext uri="{FF2B5EF4-FFF2-40B4-BE49-F238E27FC236}">
                  <a16:creationId xmlns:a16="http://schemas.microsoft.com/office/drawing/2014/main" id="{86B2E30F-DF03-632C-A762-65033A8AE5AA}"/>
                </a:ext>
              </a:extLst>
            </p:cNvPr>
            <p:cNvGrpSpPr/>
            <p:nvPr/>
          </p:nvGrpSpPr>
          <p:grpSpPr>
            <a:xfrm>
              <a:off x="2268612" y="1972977"/>
              <a:ext cx="6867119" cy="3120886"/>
              <a:chOff x="2268612" y="1972977"/>
              <a:chExt cx="6867119" cy="3120886"/>
            </a:xfrm>
          </p:grpSpPr>
          <p:sp>
            <p:nvSpPr>
              <p:cNvPr id="20" name="Rectangle 19"/>
              <p:cNvSpPr/>
              <p:nvPr/>
            </p:nvSpPr>
            <p:spPr>
              <a:xfrm>
                <a:off x="8609124" y="3545754"/>
                <a:ext cx="526607" cy="707886"/>
              </a:xfrm>
              <a:prstGeom prst="rect">
                <a:avLst/>
              </a:prstGeom>
            </p:spPr>
            <p:txBody>
              <a:bodyPr wrap="none">
                <a:spAutoFit/>
              </a:bodyPr>
              <a:lstStyle/>
              <a:p>
                <a:pPr>
                  <a:defRPr/>
                </a:pPr>
                <a:r>
                  <a:rPr lang="vi-VN" sz="4000" b="1" kern="0" dirty="0">
                    <a:solidFill>
                      <a:srgbClr val="000000"/>
                    </a:solidFill>
                    <a:latin typeface="Times New Roman" panose="02020603050405020304" pitchFamily="18" charset="0"/>
                    <a:cs typeface="Times New Roman" panose="02020603050405020304" pitchFamily="18" charset="0"/>
                  </a:rPr>
                  <a:t>G</a:t>
                </a:r>
                <a:endParaRPr lang="en-US" sz="4000" b="1" kern="0" dirty="0">
                  <a:solidFill>
                    <a:sysClr val="windowText" lastClr="000000"/>
                  </a:solidFill>
                </a:endParaRPr>
              </a:p>
            </p:txBody>
          </p:sp>
          <p:grpSp>
            <p:nvGrpSpPr>
              <p:cNvPr id="8" name="Group 7">
                <a:extLst>
                  <a:ext uri="{FF2B5EF4-FFF2-40B4-BE49-F238E27FC236}">
                    <a16:creationId xmlns:a16="http://schemas.microsoft.com/office/drawing/2014/main" id="{6BB26C95-8E9A-DD74-A576-576C228A8267}"/>
                  </a:ext>
                </a:extLst>
              </p:cNvPr>
              <p:cNvGrpSpPr/>
              <p:nvPr/>
            </p:nvGrpSpPr>
            <p:grpSpPr>
              <a:xfrm>
                <a:off x="2268612" y="1972977"/>
                <a:ext cx="6866995" cy="3120886"/>
                <a:chOff x="2268680" y="2089587"/>
                <a:chExt cx="7612985" cy="3120886"/>
              </a:xfrm>
            </p:grpSpPr>
            <p:grpSp>
              <p:nvGrpSpPr>
                <p:cNvPr id="3" name="Group 2">
                  <a:extLst>
                    <a:ext uri="{FF2B5EF4-FFF2-40B4-BE49-F238E27FC236}">
                      <a16:creationId xmlns:a16="http://schemas.microsoft.com/office/drawing/2014/main" id="{D95AF2A6-0BC1-7A89-02DA-AC9B57A1143B}"/>
                    </a:ext>
                  </a:extLst>
                </p:cNvPr>
                <p:cNvGrpSpPr/>
                <p:nvPr/>
              </p:nvGrpSpPr>
              <p:grpSpPr>
                <a:xfrm>
                  <a:off x="2268680" y="2089587"/>
                  <a:ext cx="7612985" cy="3120886"/>
                  <a:chOff x="2314575" y="2084389"/>
                  <a:chExt cx="7612985" cy="3120886"/>
                </a:xfrm>
              </p:grpSpPr>
              <p:pic>
                <p:nvPicPr>
                  <p:cNvPr id="32773" name="Picture 3" descr="C:\Users\Administrator\Desktop\AD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153" y="2241413"/>
                    <a:ext cx="2182812"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C:\Users\Administrator\Desktop\ARN MẠCH ĐƠ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093" y="2188790"/>
                    <a:ext cx="24384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344738" y="4497389"/>
                    <a:ext cx="554960" cy="707886"/>
                  </a:xfrm>
                  <a:prstGeom prst="rect">
                    <a:avLst/>
                  </a:prstGeom>
                </p:spPr>
                <p:txBody>
                  <a:bodyPr wrap="none">
                    <a:spAutoFit/>
                  </a:bodyPr>
                  <a:lstStyle/>
                  <a:p>
                    <a:pPr>
                      <a:defRPr/>
                    </a:pPr>
                    <a:r>
                      <a:rPr lang="vi-VN" sz="4000" b="1" kern="0" dirty="0">
                        <a:solidFill>
                          <a:srgbClr val="000000"/>
                        </a:solidFill>
                        <a:latin typeface="Times New Roman" panose="02020603050405020304" pitchFamily="18" charset="0"/>
                        <a:cs typeface="Times New Roman" panose="02020603050405020304" pitchFamily="18" charset="0"/>
                      </a:rPr>
                      <a:t>C</a:t>
                    </a:r>
                    <a:endParaRPr lang="en-US" sz="4000" b="1" kern="0" dirty="0">
                      <a:solidFill>
                        <a:sysClr val="windowText" lastClr="000000"/>
                      </a:solidFill>
                    </a:endParaRPr>
                  </a:p>
                </p:txBody>
              </p:sp>
              <p:sp>
                <p:nvSpPr>
                  <p:cNvPr id="16" name="Rectangle 15"/>
                  <p:cNvSpPr/>
                  <p:nvPr/>
                </p:nvSpPr>
                <p:spPr>
                  <a:xfrm>
                    <a:off x="2314575" y="3703639"/>
                    <a:ext cx="583814" cy="707886"/>
                  </a:xfrm>
                  <a:prstGeom prst="rect">
                    <a:avLst/>
                  </a:prstGeom>
                </p:spPr>
                <p:txBody>
                  <a:bodyPr wrap="none">
                    <a:spAutoFit/>
                  </a:bodyPr>
                  <a:lstStyle/>
                  <a:p>
                    <a:pPr>
                      <a:defRPr/>
                    </a:pPr>
                    <a:r>
                      <a:rPr lang="vi-VN" sz="4000" b="1" kern="0" dirty="0">
                        <a:solidFill>
                          <a:srgbClr val="000000"/>
                        </a:solidFill>
                        <a:latin typeface="Times New Roman" panose="02020603050405020304" pitchFamily="18" charset="0"/>
                        <a:cs typeface="Times New Roman" panose="02020603050405020304" pitchFamily="18" charset="0"/>
                      </a:rPr>
                      <a:t>G</a:t>
                    </a:r>
                    <a:endParaRPr lang="en-US" sz="4000" b="1" kern="0" dirty="0">
                      <a:solidFill>
                        <a:sysClr val="windowText" lastClr="000000"/>
                      </a:solidFill>
                    </a:endParaRPr>
                  </a:p>
                </p:txBody>
              </p:sp>
              <p:sp>
                <p:nvSpPr>
                  <p:cNvPr id="17" name="Rectangle 16"/>
                  <p:cNvSpPr/>
                  <p:nvPr/>
                </p:nvSpPr>
                <p:spPr>
                  <a:xfrm>
                    <a:off x="2366964" y="3052764"/>
                    <a:ext cx="526106" cy="707886"/>
                  </a:xfrm>
                  <a:prstGeom prst="rect">
                    <a:avLst/>
                  </a:prstGeom>
                </p:spPr>
                <p:txBody>
                  <a:bodyPr wrap="none">
                    <a:spAutoFit/>
                  </a:bodyPr>
                  <a:lstStyle/>
                  <a:p>
                    <a:pPr>
                      <a:defRPr/>
                    </a:pPr>
                    <a:r>
                      <a:rPr lang="vi-VN" sz="4000" b="1" kern="0" dirty="0">
                        <a:solidFill>
                          <a:srgbClr val="3333CC"/>
                        </a:solidFill>
                        <a:latin typeface="Times New Roman" panose="02020603050405020304" pitchFamily="18" charset="0"/>
                        <a:cs typeface="Times New Roman" panose="02020603050405020304" pitchFamily="18" charset="0"/>
                      </a:rPr>
                      <a:t>T</a:t>
                    </a:r>
                    <a:endParaRPr lang="en-US" sz="4000" b="1" kern="0" dirty="0">
                      <a:solidFill>
                        <a:srgbClr val="3333CC"/>
                      </a:solidFill>
                    </a:endParaRPr>
                  </a:p>
                </p:txBody>
              </p:sp>
              <p:sp>
                <p:nvSpPr>
                  <p:cNvPr id="18" name="Rectangle 17"/>
                  <p:cNvSpPr/>
                  <p:nvPr/>
                </p:nvSpPr>
                <p:spPr>
                  <a:xfrm>
                    <a:off x="2422525" y="2217739"/>
                    <a:ext cx="554960" cy="707886"/>
                  </a:xfrm>
                  <a:prstGeom prst="rect">
                    <a:avLst/>
                  </a:prstGeom>
                </p:spPr>
                <p:txBody>
                  <a:bodyPr wrap="none">
                    <a:spAutoFit/>
                  </a:bodyPr>
                  <a:lstStyle/>
                  <a:p>
                    <a:pPr>
                      <a:defRPr/>
                    </a:pPr>
                    <a:r>
                      <a:rPr lang="vi-VN" sz="4000" b="1" kern="0" dirty="0">
                        <a:solidFill>
                          <a:srgbClr val="000000"/>
                        </a:solidFill>
                        <a:latin typeface="Times New Roman" panose="02020603050405020304" pitchFamily="18" charset="0"/>
                        <a:cs typeface="Times New Roman" panose="02020603050405020304" pitchFamily="18" charset="0"/>
                      </a:rPr>
                      <a:t>A</a:t>
                    </a:r>
                    <a:endParaRPr lang="en-US" sz="4000" b="1" kern="0" dirty="0">
                      <a:solidFill>
                        <a:sysClr val="windowText" lastClr="000000"/>
                      </a:solidFill>
                    </a:endParaRPr>
                  </a:p>
                </p:txBody>
              </p:sp>
              <p:sp>
                <p:nvSpPr>
                  <p:cNvPr id="19" name="Rectangle 18"/>
                  <p:cNvSpPr/>
                  <p:nvPr/>
                </p:nvSpPr>
                <p:spPr>
                  <a:xfrm>
                    <a:off x="9334500" y="4497389"/>
                    <a:ext cx="554960" cy="707886"/>
                  </a:xfrm>
                  <a:prstGeom prst="rect">
                    <a:avLst/>
                  </a:prstGeom>
                </p:spPr>
                <p:txBody>
                  <a:bodyPr wrap="none">
                    <a:spAutoFit/>
                  </a:bodyPr>
                  <a:lstStyle/>
                  <a:p>
                    <a:pPr>
                      <a:defRPr/>
                    </a:pPr>
                    <a:r>
                      <a:rPr lang="vi-VN" sz="4000" b="1" kern="0" dirty="0">
                        <a:solidFill>
                          <a:srgbClr val="000000"/>
                        </a:solidFill>
                        <a:latin typeface="Times New Roman" panose="02020603050405020304" pitchFamily="18" charset="0"/>
                        <a:cs typeface="Times New Roman" panose="02020603050405020304" pitchFamily="18" charset="0"/>
                      </a:rPr>
                      <a:t>C</a:t>
                    </a:r>
                    <a:endParaRPr lang="en-US" sz="4000" b="1" kern="0" dirty="0">
                      <a:solidFill>
                        <a:sysClr val="windowText" lastClr="000000"/>
                      </a:solidFill>
                    </a:endParaRPr>
                  </a:p>
                </p:txBody>
              </p:sp>
              <p:sp>
                <p:nvSpPr>
                  <p:cNvPr id="21" name="Rectangle 20"/>
                  <p:cNvSpPr/>
                  <p:nvPr/>
                </p:nvSpPr>
                <p:spPr>
                  <a:xfrm>
                    <a:off x="9334500" y="2921001"/>
                    <a:ext cx="554960" cy="707886"/>
                  </a:xfrm>
                  <a:prstGeom prst="rect">
                    <a:avLst/>
                  </a:prstGeom>
                </p:spPr>
                <p:txBody>
                  <a:bodyPr wrap="none">
                    <a:spAutoFit/>
                  </a:bodyPr>
                  <a:lstStyle/>
                  <a:p>
                    <a:pPr>
                      <a:defRPr/>
                    </a:pPr>
                    <a:r>
                      <a:rPr lang="vi-VN" sz="4000" b="1" kern="0" dirty="0">
                        <a:solidFill>
                          <a:srgbClr val="FF0000"/>
                        </a:solidFill>
                        <a:latin typeface="Times New Roman" panose="02020603050405020304" pitchFamily="18" charset="0"/>
                        <a:cs typeface="Times New Roman" panose="02020603050405020304" pitchFamily="18" charset="0"/>
                      </a:rPr>
                      <a:t>U</a:t>
                    </a:r>
                    <a:endParaRPr lang="en-US" sz="4000" b="1" kern="0" dirty="0">
                      <a:solidFill>
                        <a:srgbClr val="FF0000"/>
                      </a:solidFill>
                    </a:endParaRPr>
                  </a:p>
                </p:txBody>
              </p:sp>
              <p:sp>
                <p:nvSpPr>
                  <p:cNvPr id="22" name="Rectangle 21"/>
                  <p:cNvSpPr/>
                  <p:nvPr/>
                </p:nvSpPr>
                <p:spPr>
                  <a:xfrm>
                    <a:off x="9372600" y="2084389"/>
                    <a:ext cx="554960" cy="707886"/>
                  </a:xfrm>
                  <a:prstGeom prst="rect">
                    <a:avLst/>
                  </a:prstGeom>
                </p:spPr>
                <p:txBody>
                  <a:bodyPr wrap="none">
                    <a:spAutoFit/>
                  </a:bodyPr>
                  <a:lstStyle/>
                  <a:p>
                    <a:pPr>
                      <a:defRPr/>
                    </a:pPr>
                    <a:r>
                      <a:rPr lang="vi-VN" sz="4000" b="1" kern="0" dirty="0">
                        <a:solidFill>
                          <a:srgbClr val="000000"/>
                        </a:solidFill>
                        <a:latin typeface="Times New Roman" panose="02020603050405020304" pitchFamily="18" charset="0"/>
                        <a:cs typeface="Times New Roman" panose="02020603050405020304" pitchFamily="18" charset="0"/>
                      </a:rPr>
                      <a:t>A</a:t>
                    </a:r>
                    <a:endParaRPr lang="en-US" sz="4000" b="1" kern="0" dirty="0">
                      <a:solidFill>
                        <a:sysClr val="windowText" lastClr="000000"/>
                      </a:solidFill>
                    </a:endParaRPr>
                  </a:p>
                </p:txBody>
              </p:sp>
              <p:cxnSp>
                <p:nvCxnSpPr>
                  <p:cNvPr id="32785" name="Straight Arrow Connector 22"/>
                  <p:cNvCxnSpPr>
                    <a:cxnSpLocks noChangeShapeType="1"/>
                    <a:endCxn id="16" idx="3"/>
                  </p:cNvCxnSpPr>
                  <p:nvPr/>
                </p:nvCxnSpPr>
                <p:spPr bwMode="auto">
                  <a:xfrm flipH="1" flipV="1">
                    <a:off x="2778126" y="3965575"/>
                    <a:ext cx="1793875" cy="261938"/>
                  </a:xfrm>
                  <a:prstGeom prst="straightConnector1">
                    <a:avLst/>
                  </a:prstGeom>
                  <a:noFill/>
                  <a:ln w="15875" algn="ctr">
                    <a:solidFill>
                      <a:schemeClr val="tx1"/>
                    </a:solidFill>
                    <a:round/>
                    <a:headEnd type="stealth" w="med" len="med"/>
                    <a:tailEnd type="triangle" w="med" len="med"/>
                  </a:ln>
                  <a:extLst>
                    <a:ext uri="{909E8E84-426E-40DD-AFC4-6F175D3DCCD1}">
                      <a14:hiddenFill xmlns:a14="http://schemas.microsoft.com/office/drawing/2010/main">
                        <a:noFill/>
                      </a14:hiddenFill>
                    </a:ext>
                  </a:extLst>
                </p:spPr>
              </p:cxnSp>
              <p:cxnSp>
                <p:nvCxnSpPr>
                  <p:cNvPr id="32786" name="Straight Arrow Connector 24"/>
                  <p:cNvCxnSpPr>
                    <a:cxnSpLocks noChangeShapeType="1"/>
                    <a:endCxn id="15" idx="3"/>
                  </p:cNvCxnSpPr>
                  <p:nvPr/>
                </p:nvCxnSpPr>
                <p:spPr bwMode="auto">
                  <a:xfrm flipH="1" flipV="1">
                    <a:off x="2787650" y="4759325"/>
                    <a:ext cx="1784350" cy="103188"/>
                  </a:xfrm>
                  <a:prstGeom prst="straightConnector1">
                    <a:avLst/>
                  </a:prstGeom>
                  <a:noFill/>
                  <a:ln w="15875" algn="ctr">
                    <a:solidFill>
                      <a:schemeClr val="tx1"/>
                    </a:solidFill>
                    <a:round/>
                    <a:headEnd type="stealth" w="med" len="med"/>
                    <a:tailEnd type="triangle" w="med" len="med"/>
                  </a:ln>
                  <a:extLst>
                    <a:ext uri="{909E8E84-426E-40DD-AFC4-6F175D3DCCD1}">
                      <a14:hiddenFill xmlns:a14="http://schemas.microsoft.com/office/drawing/2010/main">
                        <a:noFill/>
                      </a14:hiddenFill>
                    </a:ext>
                  </a:extLst>
                </p:spPr>
              </p:cxnSp>
              <p:cxnSp>
                <p:nvCxnSpPr>
                  <p:cNvPr id="32787" name="Straight Arrow Connector 26"/>
                  <p:cNvCxnSpPr>
                    <a:cxnSpLocks noChangeShapeType="1"/>
                    <a:endCxn id="17" idx="3"/>
                  </p:cNvCxnSpPr>
                  <p:nvPr/>
                </p:nvCxnSpPr>
                <p:spPr bwMode="auto">
                  <a:xfrm flipH="1">
                    <a:off x="2789238" y="3052764"/>
                    <a:ext cx="1782762" cy="261937"/>
                  </a:xfrm>
                  <a:prstGeom prst="straightConnector1">
                    <a:avLst/>
                  </a:prstGeom>
                  <a:noFill/>
                  <a:ln w="15875" algn="ctr">
                    <a:solidFill>
                      <a:schemeClr val="tx1"/>
                    </a:solidFill>
                    <a:round/>
                    <a:headEnd type="stealth" w="med" len="med"/>
                    <a:tailEnd type="triangle" w="med" len="med"/>
                  </a:ln>
                  <a:extLst>
                    <a:ext uri="{909E8E84-426E-40DD-AFC4-6F175D3DCCD1}">
                      <a14:hiddenFill xmlns:a14="http://schemas.microsoft.com/office/drawing/2010/main">
                        <a:noFill/>
                      </a14:hiddenFill>
                    </a:ext>
                  </a:extLst>
                </p:spPr>
              </p:cxnSp>
              <p:cxnSp>
                <p:nvCxnSpPr>
                  <p:cNvPr id="32788" name="Straight Arrow Connector 28"/>
                  <p:cNvCxnSpPr>
                    <a:cxnSpLocks noChangeShapeType="1"/>
                    <a:endCxn id="18" idx="3"/>
                  </p:cNvCxnSpPr>
                  <p:nvPr/>
                </p:nvCxnSpPr>
                <p:spPr bwMode="auto">
                  <a:xfrm flipH="1" flipV="1">
                    <a:off x="2977485" y="2571682"/>
                    <a:ext cx="1594515" cy="25543"/>
                  </a:xfrm>
                  <a:prstGeom prst="straightConnector1">
                    <a:avLst/>
                  </a:prstGeom>
                  <a:noFill/>
                  <a:ln w="15875" algn="ctr">
                    <a:solidFill>
                      <a:schemeClr val="tx1"/>
                    </a:solidFill>
                    <a:round/>
                    <a:headEnd type="stealth" w="med" len="med"/>
                    <a:tailEnd type="triangle" w="med" len="med"/>
                  </a:ln>
                  <a:extLst>
                    <a:ext uri="{909E8E84-426E-40DD-AFC4-6F175D3DCCD1}">
                      <a14:hiddenFill xmlns:a14="http://schemas.microsoft.com/office/drawing/2010/main">
                        <a:noFill/>
                      </a14:hiddenFill>
                    </a:ext>
                  </a:extLst>
                </p:spPr>
              </p:cxnSp>
              <p:cxnSp>
                <p:nvCxnSpPr>
                  <p:cNvPr id="32789" name="Straight Arrow Connector 30"/>
                  <p:cNvCxnSpPr>
                    <a:cxnSpLocks noChangeShapeType="1"/>
                  </p:cNvCxnSpPr>
                  <p:nvPr/>
                </p:nvCxnSpPr>
                <p:spPr bwMode="auto">
                  <a:xfrm flipV="1">
                    <a:off x="8153400" y="2346326"/>
                    <a:ext cx="1219200" cy="125413"/>
                  </a:xfrm>
                  <a:prstGeom prst="straightConnector1">
                    <a:avLst/>
                  </a:prstGeom>
                  <a:noFill/>
                  <a:ln w="15875" algn="ctr">
                    <a:solidFill>
                      <a:schemeClr val="tx1"/>
                    </a:solidFill>
                    <a:round/>
                    <a:headEnd type="stealth" w="med" len="med"/>
                    <a:tailEnd type="triangle" w="med" len="med"/>
                  </a:ln>
                  <a:extLst>
                    <a:ext uri="{909E8E84-426E-40DD-AFC4-6F175D3DCCD1}">
                      <a14:hiddenFill xmlns:a14="http://schemas.microsoft.com/office/drawing/2010/main">
                        <a:noFill/>
                      </a14:hiddenFill>
                    </a:ext>
                  </a:extLst>
                </p:spPr>
              </p:cxnSp>
              <p:cxnSp>
                <p:nvCxnSpPr>
                  <p:cNvPr id="32791" name="Straight Arrow Connector 34"/>
                  <p:cNvCxnSpPr>
                    <a:cxnSpLocks noChangeShapeType="1"/>
                  </p:cNvCxnSpPr>
                  <p:nvPr/>
                </p:nvCxnSpPr>
                <p:spPr bwMode="auto">
                  <a:xfrm flipV="1">
                    <a:off x="7924800" y="3965575"/>
                    <a:ext cx="1409700" cy="184150"/>
                  </a:xfrm>
                  <a:prstGeom prst="straightConnector1">
                    <a:avLst/>
                  </a:prstGeom>
                  <a:noFill/>
                  <a:ln w="15875" algn="ctr">
                    <a:solidFill>
                      <a:schemeClr val="tx1"/>
                    </a:solidFill>
                    <a:round/>
                    <a:headEnd type="stealth" w="med" len="med"/>
                    <a:tailEnd type="triangle" w="med" len="med"/>
                  </a:ln>
                  <a:extLst>
                    <a:ext uri="{909E8E84-426E-40DD-AFC4-6F175D3DCCD1}">
                      <a14:hiddenFill xmlns:a14="http://schemas.microsoft.com/office/drawing/2010/main">
                        <a:noFill/>
                      </a14:hiddenFill>
                    </a:ext>
                  </a:extLst>
                </p:spPr>
              </p:cxnSp>
              <p:cxnSp>
                <p:nvCxnSpPr>
                  <p:cNvPr id="32792" name="Straight Arrow Connector 36"/>
                  <p:cNvCxnSpPr>
                    <a:cxnSpLocks noChangeShapeType="1"/>
                  </p:cNvCxnSpPr>
                  <p:nvPr/>
                </p:nvCxnSpPr>
                <p:spPr bwMode="auto">
                  <a:xfrm flipV="1">
                    <a:off x="8278814" y="4810125"/>
                    <a:ext cx="1093787" cy="52388"/>
                  </a:xfrm>
                  <a:prstGeom prst="straightConnector1">
                    <a:avLst/>
                  </a:prstGeom>
                  <a:noFill/>
                  <a:ln w="15875" algn="ctr">
                    <a:solidFill>
                      <a:schemeClr val="tx1"/>
                    </a:solidFill>
                    <a:round/>
                    <a:headEnd type="stealth" w="med" len="med"/>
                    <a:tailEnd type="triangle" w="med" len="med"/>
                  </a:ln>
                  <a:extLst>
                    <a:ext uri="{909E8E84-426E-40DD-AFC4-6F175D3DCCD1}">
                      <a14:hiddenFill xmlns:a14="http://schemas.microsoft.com/office/drawing/2010/main">
                        <a:noFill/>
                      </a14:hiddenFill>
                    </a:ext>
                  </a:extLst>
                </p:spPr>
              </p:cxnSp>
            </p:grpSp>
            <p:cxnSp>
              <p:nvCxnSpPr>
                <p:cNvPr id="32790" name="Straight Arrow Connector 32"/>
                <p:cNvCxnSpPr>
                  <a:cxnSpLocks noChangeShapeType="1"/>
                  <a:endCxn id="21" idx="1"/>
                </p:cNvCxnSpPr>
                <p:nvPr/>
              </p:nvCxnSpPr>
              <p:spPr bwMode="auto">
                <a:xfrm>
                  <a:off x="7801004" y="3129411"/>
                  <a:ext cx="1487601" cy="150731"/>
                </a:xfrm>
                <a:prstGeom prst="straightConnector1">
                  <a:avLst/>
                </a:prstGeom>
                <a:noFill/>
                <a:ln w="15875" algn="ctr">
                  <a:solidFill>
                    <a:schemeClr val="tx1"/>
                  </a:solidFill>
                  <a:round/>
                  <a:headEnd type="stealth" w="med" len="med"/>
                  <a:tailEnd type="triangle" w="med" len="med"/>
                </a:ln>
                <a:extLst>
                  <a:ext uri="{909E8E84-426E-40DD-AFC4-6F175D3DCCD1}">
                    <a14:hiddenFill xmlns:a14="http://schemas.microsoft.com/office/drawing/2010/main">
                      <a:noFill/>
                    </a14:hiddenFill>
                  </a:ext>
                </a:extLst>
              </p:spPr>
            </p:cxnSp>
          </p:grpSp>
        </p:grpSp>
      </p:grpSp>
    </p:spTree>
    <p:extLst>
      <p:ext uri="{BB962C8B-B14F-4D97-AF65-F5344CB8AC3E}">
        <p14:creationId xmlns:p14="http://schemas.microsoft.com/office/powerpoint/2010/main" val="1436980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Effect transition="in" filter="barn(inVertical)">
                                      <p:cBhvr>
                                        <p:cTn id="18" dur="500"/>
                                        <p:tgtEl>
                                          <p:spTgt spid="3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776"/>
                                        </p:tgtEl>
                                        <p:attrNameLst>
                                          <p:attrName>style.visibility</p:attrName>
                                        </p:attrNameLst>
                                      </p:cBhvr>
                                      <p:to>
                                        <p:strVal val="visible"/>
                                      </p:to>
                                    </p:set>
                                    <p:animEffect transition="in" filter="fade">
                                      <p:cBhvr>
                                        <p:cTn id="29" dur="500"/>
                                        <p:tgtEl>
                                          <p:spTgt spid="3277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randombar(horizontal)">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8" grpId="0"/>
      <p:bldP spid="2" grpId="0"/>
      <p:bldP spid="3277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333450-8827-4219-8F39-71C06850F6E5}" type="slidenum">
              <a:rPr lang="en-US" altLang="en-US" sz="1400"/>
              <a:pPr>
                <a:spcBef>
                  <a:spcPct val="0"/>
                </a:spcBef>
                <a:buFontTx/>
                <a:buNone/>
              </a:pPr>
              <a:t>28</a:t>
            </a:fld>
            <a:endParaRPr lang="en-US" altLang="en-US" sz="1400"/>
          </a:p>
        </p:txBody>
      </p:sp>
      <p:graphicFrame>
        <p:nvGraphicFramePr>
          <p:cNvPr id="32819" name="Group 51"/>
          <p:cNvGraphicFramePr>
            <a:graphicFrameLocks noGrp="1"/>
          </p:cNvGraphicFramePr>
          <p:nvPr>
            <p:ph/>
            <p:extLst>
              <p:ext uri="{D42A27DB-BD31-4B8C-83A1-F6EECF244321}">
                <p14:modId xmlns:p14="http://schemas.microsoft.com/office/powerpoint/2010/main" val="1111307042"/>
              </p:ext>
            </p:extLst>
          </p:nvPr>
        </p:nvGraphicFramePr>
        <p:xfrm>
          <a:off x="1571626" y="523875"/>
          <a:ext cx="4003675" cy="6165952"/>
        </p:xfrm>
        <a:graphic>
          <a:graphicData uri="http://schemas.openxmlformats.org/drawingml/2006/table">
            <a:tbl>
              <a:tblPr/>
              <a:tblGrid>
                <a:gridCol w="1762125">
                  <a:extLst>
                    <a:ext uri="{9D8B030D-6E8A-4147-A177-3AD203B41FA5}">
                      <a16:colId xmlns:a16="http://schemas.microsoft.com/office/drawing/2014/main" val="20000"/>
                    </a:ext>
                  </a:extLst>
                </a:gridCol>
                <a:gridCol w="1160463">
                  <a:extLst>
                    <a:ext uri="{9D8B030D-6E8A-4147-A177-3AD203B41FA5}">
                      <a16:colId xmlns:a16="http://schemas.microsoft.com/office/drawing/2014/main" val="20001"/>
                    </a:ext>
                  </a:extLst>
                </a:gridCol>
                <a:gridCol w="1081087">
                  <a:extLst>
                    <a:ext uri="{9D8B030D-6E8A-4147-A177-3AD203B41FA5}">
                      <a16:colId xmlns:a16="http://schemas.microsoft.com/office/drawing/2014/main" val="20002"/>
                    </a:ext>
                  </a:extLst>
                </a:gridCol>
              </a:tblGrid>
              <a:tr h="10667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Times New Roman" pitchFamily="18" charset="0"/>
                        </a:rPr>
                        <a:t>Đặc</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điểm</a:t>
                      </a:r>
                      <a:endParaRPr kumimoji="0" lang="en-US" sz="3200" b="1" i="0" u="none" strike="noStrike" cap="none" normalizeH="0" baseline="0" dirty="0">
                        <a:ln>
                          <a:noFill/>
                        </a:ln>
                        <a:solidFill>
                          <a:schemeClr val="tx1"/>
                        </a:solidFill>
                        <a:effectLst/>
                        <a:latin typeface="Times New Roman" pitchFamily="18" charset="0"/>
                      </a:endParaRPr>
                    </a:p>
                  </a:txBody>
                  <a:tcPr marT="45709" marB="45709" horzOverflow="overflow">
                    <a:lnL w="57150" cap="flat" cmpd="sng" algn="ctr">
                      <a:solidFill>
                        <a:srgbClr val="00FF99"/>
                      </a:solidFill>
                      <a:prstDash val="solid"/>
                      <a:round/>
                      <a:headEnd type="none" w="med" len="med"/>
                      <a:tailEnd type="none" w="med" len="med"/>
                    </a:lnL>
                    <a:lnR w="38100" cap="flat" cmpd="sng" algn="ctr">
                      <a:solidFill>
                        <a:srgbClr val="00FF99"/>
                      </a:solidFill>
                      <a:prstDash val="solid"/>
                      <a:round/>
                      <a:headEnd type="none" w="med" len="med"/>
                      <a:tailEnd type="none" w="med" len="med"/>
                    </a:lnR>
                    <a:lnT w="57150" cap="flat" cmpd="sng" algn="ctr">
                      <a:solidFill>
                        <a:srgbClr val="00FF99"/>
                      </a:solidFill>
                      <a:prstDash val="solid"/>
                      <a:round/>
                      <a:headEnd type="none" w="med" len="med"/>
                      <a:tailEnd type="none" w="med" len="med"/>
                    </a:lnT>
                    <a:lnB w="38100" cap="flat" cmpd="sng" algn="ctr">
                      <a:solidFill>
                        <a:srgbClr val="00FF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rPr>
                        <a:t>RNA</a:t>
                      </a:r>
                    </a:p>
                  </a:txBody>
                  <a:tcPr marT="45709" marB="45709" horzOverflow="overflow">
                    <a:lnL w="38100" cap="flat" cmpd="sng" algn="ctr">
                      <a:solidFill>
                        <a:srgbClr val="00FF99"/>
                      </a:solidFill>
                      <a:prstDash val="solid"/>
                      <a:round/>
                      <a:headEnd type="none" w="med" len="med"/>
                      <a:tailEnd type="none" w="med" len="med"/>
                    </a:lnL>
                    <a:lnR w="38100" cap="flat" cmpd="sng" algn="ctr">
                      <a:solidFill>
                        <a:srgbClr val="00FF99"/>
                      </a:solidFill>
                      <a:prstDash val="solid"/>
                      <a:round/>
                      <a:headEnd type="none" w="med" len="med"/>
                      <a:tailEnd type="none" w="med" len="med"/>
                    </a:lnR>
                    <a:lnT w="57150" cap="flat" cmpd="sng" algn="ctr">
                      <a:solidFill>
                        <a:srgbClr val="00FF99"/>
                      </a:solidFill>
                      <a:prstDash val="solid"/>
                      <a:round/>
                      <a:headEnd type="none" w="med" len="med"/>
                      <a:tailEnd type="none" w="med" len="med"/>
                    </a:lnT>
                    <a:lnB w="38100" cap="flat" cmpd="sng" algn="ctr">
                      <a:solidFill>
                        <a:srgbClr val="00FF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rPr>
                        <a:t>DNA</a:t>
                      </a:r>
                    </a:p>
                  </a:txBody>
                  <a:tcPr marT="45709" marB="45709" horzOverflow="overflow">
                    <a:lnL w="38100" cap="flat" cmpd="sng" algn="ctr">
                      <a:solidFill>
                        <a:srgbClr val="00FF99"/>
                      </a:solidFill>
                      <a:prstDash val="solid"/>
                      <a:round/>
                      <a:headEnd type="none" w="med" len="med"/>
                      <a:tailEnd type="none" w="med" len="med"/>
                    </a:lnL>
                    <a:lnR w="57150" cap="flat" cmpd="sng" algn="ctr">
                      <a:solidFill>
                        <a:srgbClr val="00FF99"/>
                      </a:solidFill>
                      <a:prstDash val="solid"/>
                      <a:round/>
                      <a:headEnd type="none" w="med" len="med"/>
                      <a:tailEnd type="none" w="med" len="med"/>
                    </a:lnR>
                    <a:lnT w="57150" cap="flat" cmpd="sng" algn="ctr">
                      <a:solidFill>
                        <a:srgbClr val="00FF99"/>
                      </a:solidFill>
                      <a:prstDash val="solid"/>
                      <a:round/>
                      <a:headEnd type="none" w="med" len="med"/>
                      <a:tailEnd type="none" w="med" len="med"/>
                    </a:lnT>
                    <a:lnB w="38100" cap="flat" cmpd="sng" algn="ctr">
                      <a:solidFill>
                        <a:srgbClr val="00FF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667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Times New Roman" pitchFamily="18" charset="0"/>
                        </a:rPr>
                        <a:t>Số</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mạch</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đơn</a:t>
                      </a:r>
                      <a:endParaRPr kumimoji="0" lang="en-US" sz="3200" b="1" i="0" u="none" strike="noStrike" cap="none" normalizeH="0" baseline="0" dirty="0">
                        <a:ln>
                          <a:noFill/>
                        </a:ln>
                        <a:solidFill>
                          <a:schemeClr val="tx1"/>
                        </a:solidFill>
                        <a:effectLst/>
                        <a:latin typeface="Times New Roman" pitchFamily="18" charset="0"/>
                      </a:endParaRPr>
                    </a:p>
                  </a:txBody>
                  <a:tcPr marT="45709" marB="45709" horzOverflow="overflow">
                    <a:lnL w="57150" cap="flat" cmpd="sng" algn="ctr">
                      <a:solidFill>
                        <a:srgbClr val="00FF99"/>
                      </a:solidFill>
                      <a:prstDash val="solid"/>
                      <a:round/>
                      <a:headEnd type="none" w="med" len="med"/>
                      <a:tailEnd type="none" w="med" len="med"/>
                    </a:lnL>
                    <a:lnR w="38100" cap="flat" cmpd="sng" algn="ctr">
                      <a:solidFill>
                        <a:srgbClr val="00FF99"/>
                      </a:solidFill>
                      <a:prstDash val="solid"/>
                      <a:round/>
                      <a:headEnd type="none" w="med" len="med"/>
                      <a:tailEnd type="none" w="med" len="med"/>
                    </a:lnR>
                    <a:lnT w="38100" cap="flat" cmpd="sng" algn="ctr">
                      <a:solidFill>
                        <a:srgbClr val="00FF99"/>
                      </a:solidFill>
                      <a:prstDash val="solid"/>
                      <a:round/>
                      <a:headEnd type="none" w="med" len="med"/>
                      <a:tailEnd type="none" w="med" len="med"/>
                    </a:lnT>
                    <a:lnB w="38100" cap="flat" cmpd="sng" algn="ctr">
                      <a:solidFill>
                        <a:srgbClr val="00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a:ln>
                          <a:noFill/>
                        </a:ln>
                        <a:solidFill>
                          <a:schemeClr val="tx1"/>
                        </a:solidFill>
                        <a:effectLst/>
                        <a:latin typeface="Times New Roman" pitchFamily="18" charset="0"/>
                      </a:endParaRPr>
                    </a:p>
                  </a:txBody>
                  <a:tcPr marT="45709" marB="45709" horzOverflow="overflow">
                    <a:lnL w="38100" cap="flat" cmpd="sng" algn="ctr">
                      <a:solidFill>
                        <a:srgbClr val="00FF99"/>
                      </a:solidFill>
                      <a:prstDash val="solid"/>
                      <a:round/>
                      <a:headEnd type="none" w="med" len="med"/>
                      <a:tailEnd type="none" w="med" len="med"/>
                    </a:lnL>
                    <a:lnR w="38100" cap="flat" cmpd="sng" algn="ctr">
                      <a:solidFill>
                        <a:srgbClr val="00FF99"/>
                      </a:solidFill>
                      <a:prstDash val="solid"/>
                      <a:round/>
                      <a:headEnd type="none" w="med" len="med"/>
                      <a:tailEnd type="none" w="med" len="med"/>
                    </a:lnR>
                    <a:lnT w="38100" cap="flat" cmpd="sng" algn="ctr">
                      <a:solidFill>
                        <a:srgbClr val="00FF99"/>
                      </a:solidFill>
                      <a:prstDash val="solid"/>
                      <a:round/>
                      <a:headEnd type="none" w="med" len="med"/>
                      <a:tailEnd type="none" w="med" len="med"/>
                    </a:lnT>
                    <a:lnB w="38100" cap="flat" cmpd="sng" algn="ctr">
                      <a:solidFill>
                        <a:srgbClr val="00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endParaRPr>
                    </a:p>
                  </a:txBody>
                  <a:tcPr marT="45709" marB="45709" horzOverflow="overflow">
                    <a:lnL w="38100" cap="flat" cmpd="sng" algn="ctr">
                      <a:solidFill>
                        <a:srgbClr val="00FF99"/>
                      </a:solidFill>
                      <a:prstDash val="solid"/>
                      <a:round/>
                      <a:headEnd type="none" w="med" len="med"/>
                      <a:tailEnd type="none" w="med" len="med"/>
                    </a:lnL>
                    <a:lnR w="57150" cap="flat" cmpd="sng" algn="ctr">
                      <a:solidFill>
                        <a:srgbClr val="00FF99"/>
                      </a:solidFill>
                      <a:prstDash val="solid"/>
                      <a:round/>
                      <a:headEnd type="none" w="med" len="med"/>
                      <a:tailEnd type="none" w="med" len="med"/>
                    </a:lnR>
                    <a:lnT w="38100" cap="flat" cmpd="sng" algn="ctr">
                      <a:solidFill>
                        <a:srgbClr val="00FF99"/>
                      </a:solidFill>
                      <a:prstDash val="solid"/>
                      <a:round/>
                      <a:headEnd type="none" w="med" len="med"/>
                      <a:tailEnd type="none" w="med" len="med"/>
                    </a:lnT>
                    <a:lnB w="38100" cap="flat" cmpd="sng" algn="ctr">
                      <a:solidFill>
                        <a:srgbClr val="00FF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902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Times New Roman" pitchFamily="18" charset="0"/>
                        </a:rPr>
                        <a:t>Các</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loại</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đơn</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phân</a:t>
                      </a:r>
                      <a:endParaRPr kumimoji="0" lang="en-US" sz="3200" b="1" i="0" u="none" strike="noStrike" cap="none" normalizeH="0" baseline="0" dirty="0">
                        <a:ln>
                          <a:noFill/>
                        </a:ln>
                        <a:solidFill>
                          <a:schemeClr val="tx1"/>
                        </a:solidFill>
                        <a:effectLst/>
                        <a:latin typeface="Times New Roman" pitchFamily="18" charset="0"/>
                      </a:endParaRPr>
                    </a:p>
                  </a:txBody>
                  <a:tcPr marT="45709" marB="45709" horzOverflow="overflow">
                    <a:lnL w="57150" cap="flat" cmpd="sng" algn="ctr">
                      <a:solidFill>
                        <a:srgbClr val="00FF99"/>
                      </a:solidFill>
                      <a:prstDash val="solid"/>
                      <a:round/>
                      <a:headEnd type="none" w="med" len="med"/>
                      <a:tailEnd type="none" w="med" len="med"/>
                    </a:lnL>
                    <a:lnR w="38100" cap="flat" cmpd="sng" algn="ctr">
                      <a:solidFill>
                        <a:srgbClr val="00FF99"/>
                      </a:solidFill>
                      <a:prstDash val="solid"/>
                      <a:round/>
                      <a:headEnd type="none" w="med" len="med"/>
                      <a:tailEnd type="none" w="med" len="med"/>
                    </a:lnR>
                    <a:lnT w="38100" cap="flat" cmpd="sng" algn="ctr">
                      <a:solidFill>
                        <a:srgbClr val="00FF99"/>
                      </a:solidFill>
                      <a:prstDash val="solid"/>
                      <a:round/>
                      <a:headEnd type="none" w="med" len="med"/>
                      <a:tailEnd type="none" w="med" len="med"/>
                    </a:lnT>
                    <a:lnB w="38100" cap="flat" cmpd="sng" algn="ctr">
                      <a:solidFill>
                        <a:srgbClr val="00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a:ln>
                          <a:noFill/>
                        </a:ln>
                        <a:solidFill>
                          <a:schemeClr val="tx1"/>
                        </a:solidFill>
                        <a:effectLst/>
                        <a:latin typeface="Times New Roman" pitchFamily="18" charset="0"/>
                      </a:endParaRPr>
                    </a:p>
                  </a:txBody>
                  <a:tcPr marT="45709" marB="45709" horzOverflow="overflow">
                    <a:lnL w="38100" cap="flat" cmpd="sng" algn="ctr">
                      <a:solidFill>
                        <a:srgbClr val="00FF99"/>
                      </a:solidFill>
                      <a:prstDash val="solid"/>
                      <a:round/>
                      <a:headEnd type="none" w="med" len="med"/>
                      <a:tailEnd type="none" w="med" len="med"/>
                    </a:lnL>
                    <a:lnR w="38100" cap="flat" cmpd="sng" algn="ctr">
                      <a:solidFill>
                        <a:srgbClr val="00FF99"/>
                      </a:solidFill>
                      <a:prstDash val="solid"/>
                      <a:round/>
                      <a:headEnd type="none" w="med" len="med"/>
                      <a:tailEnd type="none" w="med" len="med"/>
                    </a:lnR>
                    <a:lnT w="38100" cap="flat" cmpd="sng" algn="ctr">
                      <a:solidFill>
                        <a:srgbClr val="00FF99"/>
                      </a:solidFill>
                      <a:prstDash val="solid"/>
                      <a:round/>
                      <a:headEnd type="none" w="med" len="med"/>
                      <a:tailEnd type="none" w="med" len="med"/>
                    </a:lnT>
                    <a:lnB w="38100" cap="flat" cmpd="sng" algn="ctr">
                      <a:solidFill>
                        <a:srgbClr val="00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a:ln>
                          <a:noFill/>
                        </a:ln>
                        <a:solidFill>
                          <a:schemeClr val="tx1"/>
                        </a:solidFill>
                        <a:effectLst/>
                        <a:latin typeface="Times New Roman" pitchFamily="18" charset="0"/>
                      </a:endParaRPr>
                    </a:p>
                  </a:txBody>
                  <a:tcPr marT="45709" marB="45709" horzOverflow="overflow">
                    <a:lnL w="38100" cap="flat" cmpd="sng" algn="ctr">
                      <a:solidFill>
                        <a:srgbClr val="00FF99"/>
                      </a:solidFill>
                      <a:prstDash val="solid"/>
                      <a:round/>
                      <a:headEnd type="none" w="med" len="med"/>
                      <a:tailEnd type="none" w="med" len="med"/>
                    </a:lnL>
                    <a:lnR w="57150" cap="flat" cmpd="sng" algn="ctr">
                      <a:solidFill>
                        <a:srgbClr val="00FF99"/>
                      </a:solidFill>
                      <a:prstDash val="solid"/>
                      <a:round/>
                      <a:headEnd type="none" w="med" len="med"/>
                      <a:tailEnd type="none" w="med" len="med"/>
                    </a:lnR>
                    <a:lnT w="38100" cap="flat" cmpd="sng" algn="ctr">
                      <a:solidFill>
                        <a:srgbClr val="00FF99"/>
                      </a:solidFill>
                      <a:prstDash val="solid"/>
                      <a:round/>
                      <a:headEnd type="none" w="med" len="med"/>
                      <a:tailEnd type="none" w="med" len="med"/>
                    </a:lnT>
                    <a:lnB w="38100" cap="flat" cmpd="sng" algn="ctr">
                      <a:solidFill>
                        <a:srgbClr val="00FF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420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Kích</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thước</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khối</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lượng</a:t>
                      </a:r>
                      <a:endParaRPr kumimoji="0" lang="en-US" sz="3200" b="1" i="0" u="none" strike="noStrike" cap="none" normalizeH="0" baseline="0" dirty="0">
                        <a:ln>
                          <a:noFill/>
                        </a:ln>
                        <a:solidFill>
                          <a:schemeClr val="tx1"/>
                        </a:solidFill>
                        <a:effectLst/>
                        <a:latin typeface="Times New Roman" pitchFamily="18" charset="0"/>
                      </a:endParaRPr>
                    </a:p>
                  </a:txBody>
                  <a:tcPr marT="45709" marB="45709" horzOverflow="overflow">
                    <a:lnL w="57150" cap="flat" cmpd="sng" algn="ctr">
                      <a:solidFill>
                        <a:srgbClr val="00FF99"/>
                      </a:solidFill>
                      <a:prstDash val="solid"/>
                      <a:round/>
                      <a:headEnd type="none" w="med" len="med"/>
                      <a:tailEnd type="none" w="med" len="med"/>
                    </a:lnL>
                    <a:lnR w="38100" cap="flat" cmpd="sng" algn="ctr">
                      <a:solidFill>
                        <a:srgbClr val="00FF99"/>
                      </a:solidFill>
                      <a:prstDash val="solid"/>
                      <a:round/>
                      <a:headEnd type="none" w="med" len="med"/>
                      <a:tailEnd type="none" w="med" len="med"/>
                    </a:lnR>
                    <a:lnT w="38100" cap="flat" cmpd="sng" algn="ctr">
                      <a:solidFill>
                        <a:srgbClr val="00FF99"/>
                      </a:solidFill>
                      <a:prstDash val="solid"/>
                      <a:round/>
                      <a:headEnd type="none" w="med" len="med"/>
                      <a:tailEnd type="none" w="med" len="med"/>
                    </a:lnT>
                    <a:lnB w="57150" cap="flat" cmpd="sng" algn="ctr">
                      <a:solidFill>
                        <a:srgbClr val="00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a:ln>
                          <a:noFill/>
                        </a:ln>
                        <a:solidFill>
                          <a:schemeClr val="tx1"/>
                        </a:solidFill>
                        <a:effectLst/>
                        <a:latin typeface="Times New Roman" pitchFamily="18" charset="0"/>
                      </a:endParaRPr>
                    </a:p>
                  </a:txBody>
                  <a:tcPr marT="45709" marB="45709" horzOverflow="overflow">
                    <a:lnL w="38100" cap="flat" cmpd="sng" algn="ctr">
                      <a:solidFill>
                        <a:srgbClr val="00FF99"/>
                      </a:solidFill>
                      <a:prstDash val="solid"/>
                      <a:round/>
                      <a:headEnd type="none" w="med" len="med"/>
                      <a:tailEnd type="none" w="med" len="med"/>
                    </a:lnL>
                    <a:lnR w="38100" cap="flat" cmpd="sng" algn="ctr">
                      <a:solidFill>
                        <a:srgbClr val="00FF99"/>
                      </a:solidFill>
                      <a:prstDash val="solid"/>
                      <a:round/>
                      <a:headEnd type="none" w="med" len="med"/>
                      <a:tailEnd type="none" w="med" len="med"/>
                    </a:lnR>
                    <a:lnT w="38100" cap="flat" cmpd="sng" algn="ctr">
                      <a:solidFill>
                        <a:srgbClr val="00FF99"/>
                      </a:solidFill>
                      <a:prstDash val="solid"/>
                      <a:round/>
                      <a:headEnd type="none" w="med" len="med"/>
                      <a:tailEnd type="none" w="med" len="med"/>
                    </a:lnT>
                    <a:lnB w="57150" cap="flat" cmpd="sng" algn="ctr">
                      <a:solidFill>
                        <a:srgbClr val="00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endParaRPr>
                    </a:p>
                  </a:txBody>
                  <a:tcPr marT="45709" marB="45709" horzOverflow="overflow">
                    <a:lnL w="38100" cap="flat" cmpd="sng" algn="ctr">
                      <a:solidFill>
                        <a:srgbClr val="00FF99"/>
                      </a:solidFill>
                      <a:prstDash val="solid"/>
                      <a:round/>
                      <a:headEnd type="none" w="med" len="med"/>
                      <a:tailEnd type="none" w="med" len="med"/>
                    </a:lnL>
                    <a:lnR w="57150" cap="flat" cmpd="sng" algn="ctr">
                      <a:solidFill>
                        <a:srgbClr val="00FF99"/>
                      </a:solidFill>
                      <a:prstDash val="solid"/>
                      <a:round/>
                      <a:headEnd type="none" w="med" len="med"/>
                      <a:tailEnd type="none" w="med" len="med"/>
                    </a:lnR>
                    <a:lnT w="38100" cap="flat" cmpd="sng" algn="ctr">
                      <a:solidFill>
                        <a:srgbClr val="00FF99"/>
                      </a:solidFill>
                      <a:prstDash val="solid"/>
                      <a:round/>
                      <a:headEnd type="none" w="med" len="med"/>
                      <a:tailEnd type="none" w="med" len="med"/>
                    </a:lnT>
                    <a:lnB w="57150" cap="flat" cmpd="sng" algn="ctr">
                      <a:solidFill>
                        <a:srgbClr val="00FF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2796" name="Text Box 28"/>
          <p:cNvSpPr txBox="1">
            <a:spLocks noChangeArrowheads="1"/>
          </p:cNvSpPr>
          <p:nvPr/>
        </p:nvSpPr>
        <p:spPr bwMode="auto">
          <a:xfrm>
            <a:off x="3670301" y="1681164"/>
            <a:ext cx="3667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a:latin typeface="Times New Roman" panose="02020603050405020304" pitchFamily="18" charset="0"/>
              </a:rPr>
              <a:t>1</a:t>
            </a:r>
            <a:r>
              <a:rPr lang="en-US" altLang="en-US" sz="2400" dirty="0">
                <a:latin typeface="Times New Roman" panose="02020603050405020304" pitchFamily="18" charset="0"/>
              </a:rPr>
              <a:t>	</a:t>
            </a:r>
          </a:p>
        </p:txBody>
      </p:sp>
      <p:sp>
        <p:nvSpPr>
          <p:cNvPr id="32797" name="Text Box 29"/>
          <p:cNvSpPr txBox="1">
            <a:spLocks noChangeArrowheads="1"/>
          </p:cNvSpPr>
          <p:nvPr/>
        </p:nvSpPr>
        <p:spPr bwMode="auto">
          <a:xfrm>
            <a:off x="4637089" y="1703389"/>
            <a:ext cx="5476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a:latin typeface="Times New Roman" panose="02020603050405020304" pitchFamily="18" charset="0"/>
              </a:rPr>
              <a:t>2</a:t>
            </a:r>
            <a:r>
              <a:rPr lang="en-US" altLang="en-US" sz="2400" dirty="0">
                <a:latin typeface="Times New Roman" panose="02020603050405020304" pitchFamily="18" charset="0"/>
              </a:rPr>
              <a:t>	</a:t>
            </a:r>
          </a:p>
        </p:txBody>
      </p:sp>
      <p:sp>
        <p:nvSpPr>
          <p:cNvPr id="32798" name="Text Box 30"/>
          <p:cNvSpPr txBox="1">
            <a:spLocks noChangeArrowheads="1"/>
          </p:cNvSpPr>
          <p:nvPr/>
        </p:nvSpPr>
        <p:spPr bwMode="auto">
          <a:xfrm>
            <a:off x="3424238" y="3051176"/>
            <a:ext cx="10985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rPr>
              <a:t>A, </a:t>
            </a:r>
            <a:r>
              <a:rPr lang="en-US" altLang="en-US" dirty="0">
                <a:solidFill>
                  <a:srgbClr val="FF0000"/>
                </a:solidFill>
                <a:latin typeface="Times New Roman" panose="02020603050405020304" pitchFamily="18" charset="0"/>
              </a:rPr>
              <a:t>U</a:t>
            </a:r>
            <a:r>
              <a:rPr lang="en-US" altLang="en-US" dirty="0">
                <a:latin typeface="Times New Roman" panose="02020603050405020304" pitchFamily="18" charset="0"/>
              </a:rPr>
              <a:t>, G, C	</a:t>
            </a:r>
          </a:p>
        </p:txBody>
      </p:sp>
      <p:sp>
        <p:nvSpPr>
          <p:cNvPr id="32799" name="Text Box 31"/>
          <p:cNvSpPr txBox="1">
            <a:spLocks noChangeArrowheads="1"/>
          </p:cNvSpPr>
          <p:nvPr/>
        </p:nvSpPr>
        <p:spPr bwMode="auto">
          <a:xfrm>
            <a:off x="4521200" y="3073401"/>
            <a:ext cx="1117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rPr>
              <a:t>A, </a:t>
            </a:r>
            <a:r>
              <a:rPr lang="en-US" altLang="en-US" dirty="0">
                <a:solidFill>
                  <a:srgbClr val="FF0000"/>
                </a:solidFill>
                <a:latin typeface="Times New Roman" panose="02020603050405020304" pitchFamily="18" charset="0"/>
              </a:rPr>
              <a:t>T</a:t>
            </a:r>
            <a:r>
              <a:rPr lang="en-US" altLang="en-US" dirty="0">
                <a:latin typeface="Times New Roman" panose="02020603050405020304" pitchFamily="18" charset="0"/>
              </a:rPr>
              <a:t>,  G, C</a:t>
            </a:r>
          </a:p>
        </p:txBody>
      </p:sp>
      <p:sp>
        <p:nvSpPr>
          <p:cNvPr id="6173" name="Rectangle 36"/>
          <p:cNvSpPr>
            <a:spLocks noChangeArrowheads="1"/>
          </p:cNvSpPr>
          <p:nvPr/>
        </p:nvSpPr>
        <p:spPr bwMode="auto">
          <a:xfrm>
            <a:off x="5638800" y="593726"/>
            <a:ext cx="5029200" cy="6264275"/>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6174" name="Text Box 45"/>
          <p:cNvSpPr txBox="1">
            <a:spLocks noChangeArrowheads="1"/>
          </p:cNvSpPr>
          <p:nvPr/>
        </p:nvSpPr>
        <p:spPr bwMode="auto">
          <a:xfrm>
            <a:off x="5730876" y="2422526"/>
            <a:ext cx="4937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a:latin typeface="Times New Roman" panose="02020603050405020304" pitchFamily="18" charset="0"/>
            </a:endParaRPr>
          </a:p>
        </p:txBody>
      </p:sp>
      <p:pic>
        <p:nvPicPr>
          <p:cNvPr id="32815" name="Picture 47"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87" y="0"/>
            <a:ext cx="2671763" cy="681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6" name="Picture 48"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0764" y="46397"/>
            <a:ext cx="3716049"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8" name="Text Box 53"/>
          <p:cNvSpPr txBox="1">
            <a:spLocks noChangeArrowheads="1"/>
          </p:cNvSpPr>
          <p:nvPr/>
        </p:nvSpPr>
        <p:spPr bwMode="auto">
          <a:xfrm>
            <a:off x="8016876" y="4160838"/>
            <a:ext cx="822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latin typeface="Times New Roman" panose="02020603050405020304" pitchFamily="18" charset="0"/>
            </a:endParaRPr>
          </a:p>
        </p:txBody>
      </p:sp>
      <p:sp>
        <p:nvSpPr>
          <p:cNvPr id="32829" name="Text Box 61"/>
          <p:cNvSpPr txBox="1">
            <a:spLocks noChangeArrowheads="1"/>
          </p:cNvSpPr>
          <p:nvPr/>
        </p:nvSpPr>
        <p:spPr bwMode="auto">
          <a:xfrm>
            <a:off x="3487738" y="4779964"/>
            <a:ext cx="10969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dirty="0" err="1">
                <a:latin typeface="Times New Roman" panose="02020603050405020304" pitchFamily="18" charset="0"/>
              </a:rPr>
              <a:t>nhỏ</a:t>
            </a:r>
            <a:r>
              <a:rPr lang="en-US" altLang="en-US" dirty="0">
                <a:latin typeface="Times New Roman" panose="02020603050405020304" pitchFamily="18" charset="0"/>
              </a:rPr>
              <a:t> </a:t>
            </a:r>
            <a:r>
              <a:rPr lang="en-US" altLang="en-US" dirty="0" err="1">
                <a:latin typeface="Times New Roman" panose="02020603050405020304" pitchFamily="18" charset="0"/>
              </a:rPr>
              <a:t>hơn</a:t>
            </a:r>
            <a:r>
              <a:rPr lang="en-US" altLang="en-US" dirty="0">
                <a:latin typeface="Times New Roman" panose="02020603050405020304" pitchFamily="18" charset="0"/>
              </a:rPr>
              <a:t> DNA</a:t>
            </a:r>
          </a:p>
        </p:txBody>
      </p:sp>
      <p:sp>
        <p:nvSpPr>
          <p:cNvPr id="32830" name="Text Box 62"/>
          <p:cNvSpPr txBox="1">
            <a:spLocks noChangeArrowheads="1"/>
          </p:cNvSpPr>
          <p:nvPr/>
        </p:nvSpPr>
        <p:spPr bwMode="auto">
          <a:xfrm>
            <a:off x="4584701" y="4689475"/>
            <a:ext cx="11461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dirty="0" err="1">
                <a:latin typeface="Times New Roman" panose="02020603050405020304" pitchFamily="18" charset="0"/>
              </a:rPr>
              <a:t>lớn</a:t>
            </a:r>
            <a:r>
              <a:rPr lang="en-US" altLang="en-US" dirty="0">
                <a:latin typeface="Times New Roman" panose="02020603050405020304" pitchFamily="18" charset="0"/>
              </a:rPr>
              <a:t> </a:t>
            </a:r>
            <a:r>
              <a:rPr lang="en-US" altLang="en-US" dirty="0" err="1">
                <a:latin typeface="Times New Roman" panose="02020603050405020304" pitchFamily="18" charset="0"/>
              </a:rPr>
              <a:t>hơn</a:t>
            </a:r>
            <a:r>
              <a:rPr lang="en-US" altLang="en-US" dirty="0">
                <a:latin typeface="Times New Roman" panose="02020603050405020304" pitchFamily="18" charset="0"/>
              </a:rPr>
              <a:t> RNA</a:t>
            </a:r>
          </a:p>
        </p:txBody>
      </p:sp>
      <p:sp>
        <p:nvSpPr>
          <p:cNvPr id="23" name="Text Box 52"/>
          <p:cNvSpPr txBox="1">
            <a:spLocks noChangeArrowheads="1"/>
          </p:cNvSpPr>
          <p:nvPr/>
        </p:nvSpPr>
        <p:spPr bwMode="auto">
          <a:xfrm>
            <a:off x="6010228" y="5743307"/>
            <a:ext cx="5467443" cy="1200329"/>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3600" dirty="0">
                <a:solidFill>
                  <a:srgbClr val="0000CC"/>
                </a:solidFill>
                <a:latin typeface="Times New Roman" panose="02020603050405020304" pitchFamily="18" charset="0"/>
              </a:rPr>
              <a:t>Quan </a:t>
            </a:r>
            <a:r>
              <a:rPr lang="en-US" altLang="en-US" sz="3600" dirty="0" err="1">
                <a:solidFill>
                  <a:srgbClr val="0000CC"/>
                </a:solidFill>
                <a:latin typeface="Times New Roman" panose="02020603050405020304" pitchFamily="18" charset="0"/>
              </a:rPr>
              <a:t>sát</a:t>
            </a:r>
            <a:r>
              <a:rPr lang="en-US" altLang="en-US" sz="3600" dirty="0">
                <a:solidFill>
                  <a:srgbClr val="0000CC"/>
                </a:solidFill>
                <a:latin typeface="Times New Roman" panose="02020603050405020304" pitchFamily="18" charset="0"/>
              </a:rPr>
              <a:t> </a:t>
            </a:r>
            <a:r>
              <a:rPr lang="en-US" altLang="en-US" sz="3600" dirty="0" err="1">
                <a:solidFill>
                  <a:srgbClr val="0000CC"/>
                </a:solidFill>
                <a:latin typeface="Times New Roman" panose="02020603050405020304" pitchFamily="18" charset="0"/>
              </a:rPr>
              <a:t>hình</a:t>
            </a:r>
            <a:r>
              <a:rPr lang="en-US" altLang="en-US" sz="3600" dirty="0">
                <a:solidFill>
                  <a:srgbClr val="0000CC"/>
                </a:solidFill>
                <a:latin typeface="Times New Roman" panose="02020603050405020304" pitchFamily="18" charset="0"/>
              </a:rPr>
              <a:t> </a:t>
            </a:r>
            <a:r>
              <a:rPr lang="en-US" altLang="en-US" sz="3600" dirty="0" err="1">
                <a:solidFill>
                  <a:srgbClr val="0000CC"/>
                </a:solidFill>
                <a:latin typeface="Times New Roman" panose="02020603050405020304" pitchFamily="18" charset="0"/>
              </a:rPr>
              <a:t>và</a:t>
            </a:r>
            <a:r>
              <a:rPr lang="en-US" altLang="en-US" sz="3600" dirty="0">
                <a:solidFill>
                  <a:srgbClr val="0000CC"/>
                </a:solidFill>
                <a:latin typeface="Times New Roman" panose="02020603050405020304" pitchFamily="18" charset="0"/>
              </a:rPr>
              <a:t> </a:t>
            </a:r>
            <a:r>
              <a:rPr lang="en-US" altLang="en-US" sz="3600" dirty="0" err="1">
                <a:solidFill>
                  <a:srgbClr val="0000CC"/>
                </a:solidFill>
                <a:latin typeface="Times New Roman" panose="02020603050405020304" pitchFamily="18" charset="0"/>
              </a:rPr>
              <a:t>hoàn</a:t>
            </a:r>
            <a:r>
              <a:rPr lang="en-US" altLang="en-US" sz="3600" dirty="0">
                <a:solidFill>
                  <a:srgbClr val="0000CC"/>
                </a:solidFill>
                <a:latin typeface="Times New Roman" panose="02020603050405020304" pitchFamily="18" charset="0"/>
              </a:rPr>
              <a:t> </a:t>
            </a:r>
            <a:r>
              <a:rPr lang="en-US" altLang="en-US" sz="3600" dirty="0" err="1">
                <a:solidFill>
                  <a:srgbClr val="0000CC"/>
                </a:solidFill>
                <a:latin typeface="Times New Roman" panose="02020603050405020304" pitchFamily="18" charset="0"/>
              </a:rPr>
              <a:t>thành</a:t>
            </a:r>
            <a:r>
              <a:rPr lang="en-US" altLang="en-US" sz="3600" dirty="0">
                <a:solidFill>
                  <a:srgbClr val="0000CC"/>
                </a:solidFill>
                <a:latin typeface="Times New Roman" panose="02020603050405020304" pitchFamily="18" charset="0"/>
              </a:rPr>
              <a:t> </a:t>
            </a:r>
            <a:r>
              <a:rPr lang="en-US" altLang="en-US" sz="3600" dirty="0" err="1">
                <a:solidFill>
                  <a:srgbClr val="0000CC"/>
                </a:solidFill>
                <a:latin typeface="Times New Roman" panose="02020603050405020304" pitchFamily="18" charset="0"/>
              </a:rPr>
              <a:t>bảng</a:t>
            </a:r>
            <a:r>
              <a:rPr lang="en-US" altLang="en-US" sz="3600" dirty="0">
                <a:solidFill>
                  <a:srgbClr val="0000CC"/>
                </a:solidFill>
                <a:latin typeface="Times New Roman" panose="02020603050405020304" pitchFamily="18" charset="0"/>
              </a:rPr>
              <a:t> so </a:t>
            </a:r>
            <a:r>
              <a:rPr lang="en-US" altLang="en-US" sz="3600" dirty="0" err="1">
                <a:solidFill>
                  <a:srgbClr val="0000CC"/>
                </a:solidFill>
                <a:latin typeface="Times New Roman" panose="02020603050405020304" pitchFamily="18" charset="0"/>
              </a:rPr>
              <a:t>sánh</a:t>
            </a:r>
            <a:r>
              <a:rPr lang="en-US" altLang="en-US" sz="3600" dirty="0">
                <a:solidFill>
                  <a:srgbClr val="0000CC"/>
                </a:solidFill>
                <a:latin typeface="Times New Roman" panose="02020603050405020304" pitchFamily="18" charset="0"/>
              </a:rPr>
              <a:t> </a:t>
            </a:r>
            <a:r>
              <a:rPr lang="en-US" altLang="en-US" sz="3600" dirty="0" err="1">
                <a:solidFill>
                  <a:srgbClr val="0000CC"/>
                </a:solidFill>
                <a:latin typeface="Times New Roman" panose="02020603050405020304" pitchFamily="18" charset="0"/>
              </a:rPr>
              <a:t>sau</a:t>
            </a:r>
            <a:r>
              <a:rPr lang="en-US" altLang="en-US" sz="3600" dirty="0">
                <a:solidFill>
                  <a:srgbClr val="0000CC"/>
                </a:solidFill>
                <a:latin typeface="Times New Roman" panose="02020603050405020304" pitchFamily="18" charset="0"/>
              </a:rPr>
              <a:t> :</a:t>
            </a:r>
          </a:p>
        </p:txBody>
      </p:sp>
    </p:spTree>
    <p:extLst>
      <p:ext uri="{BB962C8B-B14F-4D97-AF65-F5344CB8AC3E}">
        <p14:creationId xmlns:p14="http://schemas.microsoft.com/office/powerpoint/2010/main" val="3745523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2816"/>
                                        </p:tgtEl>
                                        <p:attrNameLst>
                                          <p:attrName>style.visibility</p:attrName>
                                        </p:attrNameLst>
                                      </p:cBhvr>
                                      <p:to>
                                        <p:strVal val="visible"/>
                                      </p:to>
                                    </p:set>
                                    <p:animEffect transition="in" filter="box(in)">
                                      <p:cBhvr>
                                        <p:cTn id="7" dur="500"/>
                                        <p:tgtEl>
                                          <p:spTgt spid="328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796"/>
                                        </p:tgtEl>
                                        <p:attrNameLst>
                                          <p:attrName>style.visibility</p:attrName>
                                        </p:attrNameLst>
                                      </p:cBhvr>
                                      <p:to>
                                        <p:strVal val="visible"/>
                                      </p:to>
                                    </p:set>
                                    <p:animEffect transition="in" filter="box(in)">
                                      <p:cBhvr>
                                        <p:cTn id="12" dur="500"/>
                                        <p:tgtEl>
                                          <p:spTgt spid="327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2797"/>
                                        </p:tgtEl>
                                        <p:attrNameLst>
                                          <p:attrName>style.visibility</p:attrName>
                                        </p:attrNameLst>
                                      </p:cBhvr>
                                      <p:to>
                                        <p:strVal val="visible"/>
                                      </p:to>
                                    </p:set>
                                    <p:animEffect transition="in" filter="box(in)">
                                      <p:cBhvr>
                                        <p:cTn id="17" dur="500"/>
                                        <p:tgtEl>
                                          <p:spTgt spid="327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798"/>
                                        </p:tgtEl>
                                        <p:attrNameLst>
                                          <p:attrName>style.visibility</p:attrName>
                                        </p:attrNameLst>
                                      </p:cBhvr>
                                      <p:to>
                                        <p:strVal val="visible"/>
                                      </p:to>
                                    </p:set>
                                    <p:animEffect transition="in" filter="box(in)">
                                      <p:cBhvr>
                                        <p:cTn id="22" dur="500"/>
                                        <p:tgtEl>
                                          <p:spTgt spid="327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2799"/>
                                        </p:tgtEl>
                                        <p:attrNameLst>
                                          <p:attrName>style.visibility</p:attrName>
                                        </p:attrNameLst>
                                      </p:cBhvr>
                                      <p:to>
                                        <p:strVal val="visible"/>
                                      </p:to>
                                    </p:set>
                                    <p:animEffect transition="in" filter="box(in)">
                                      <p:cBhvr>
                                        <p:cTn id="27" dur="500"/>
                                        <p:tgtEl>
                                          <p:spTgt spid="327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2829"/>
                                        </p:tgtEl>
                                        <p:attrNameLst>
                                          <p:attrName>style.visibility</p:attrName>
                                        </p:attrNameLst>
                                      </p:cBhvr>
                                      <p:to>
                                        <p:strVal val="visible"/>
                                      </p:to>
                                    </p:set>
                                    <p:animEffect transition="in" filter="box(in)">
                                      <p:cBhvr>
                                        <p:cTn id="32" dur="500"/>
                                        <p:tgtEl>
                                          <p:spTgt spid="328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2830"/>
                                        </p:tgtEl>
                                        <p:attrNameLst>
                                          <p:attrName>style.visibility</p:attrName>
                                        </p:attrNameLst>
                                      </p:cBhvr>
                                      <p:to>
                                        <p:strVal val="visible"/>
                                      </p:to>
                                    </p:set>
                                    <p:animEffect transition="in" filter="box(in)">
                                      <p:cBhvr>
                                        <p:cTn id="37"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6" grpId="0"/>
      <p:bldP spid="32797" grpId="0"/>
      <p:bldP spid="32798" grpId="0"/>
      <p:bldP spid="32799" grpId="0"/>
      <p:bldP spid="32829" grpId="0"/>
      <p:bldP spid="3283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 name="Group 28"/>
          <p:cNvGraphicFramePr>
            <a:graphicFrameLocks/>
          </p:cNvGraphicFramePr>
          <p:nvPr>
            <p:extLst>
              <p:ext uri="{D42A27DB-BD31-4B8C-83A1-F6EECF244321}">
                <p14:modId xmlns:p14="http://schemas.microsoft.com/office/powerpoint/2010/main" val="929398548"/>
              </p:ext>
            </p:extLst>
          </p:nvPr>
        </p:nvGraphicFramePr>
        <p:xfrm>
          <a:off x="1385048" y="1271494"/>
          <a:ext cx="9870139" cy="5355741"/>
        </p:xfrm>
        <a:graphic>
          <a:graphicData uri="http://schemas.openxmlformats.org/drawingml/2006/table">
            <a:tbl>
              <a:tblPr/>
              <a:tblGrid>
                <a:gridCol w="1505613">
                  <a:extLst>
                    <a:ext uri="{9D8B030D-6E8A-4147-A177-3AD203B41FA5}">
                      <a16:colId xmlns:a16="http://schemas.microsoft.com/office/drawing/2014/main" val="20000"/>
                    </a:ext>
                  </a:extLst>
                </a:gridCol>
                <a:gridCol w="2760294">
                  <a:extLst>
                    <a:ext uri="{9D8B030D-6E8A-4147-A177-3AD203B41FA5}">
                      <a16:colId xmlns:a16="http://schemas.microsoft.com/office/drawing/2014/main" val="20001"/>
                    </a:ext>
                  </a:extLst>
                </a:gridCol>
                <a:gridCol w="3136697">
                  <a:extLst>
                    <a:ext uri="{9D8B030D-6E8A-4147-A177-3AD203B41FA5}">
                      <a16:colId xmlns:a16="http://schemas.microsoft.com/office/drawing/2014/main" val="20002"/>
                    </a:ext>
                  </a:extLst>
                </a:gridCol>
                <a:gridCol w="2467535">
                  <a:extLst>
                    <a:ext uri="{9D8B030D-6E8A-4147-A177-3AD203B41FA5}">
                      <a16:colId xmlns:a16="http://schemas.microsoft.com/office/drawing/2014/main" val="20003"/>
                    </a:ext>
                  </a:extLst>
                </a:gridCol>
              </a:tblGrid>
              <a:tr h="14383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chemeClr val="tx1"/>
                          </a:solidFill>
                          <a:effectLst/>
                          <a:latin typeface="Times New Roman" pitchFamily="18" charset="0"/>
                        </a:rPr>
                        <a:t>Loại</a:t>
                      </a:r>
                      <a:r>
                        <a:rPr kumimoji="0" lang="en-US" sz="2800" b="1" i="0" u="none" strike="noStrike" cap="none" normalizeH="0" baseline="0" dirty="0">
                          <a:ln>
                            <a:noFill/>
                          </a:ln>
                          <a:solidFill>
                            <a:schemeClr val="tx1"/>
                          </a:solidFill>
                          <a:effectLst/>
                          <a:latin typeface="Times New Roman" pitchFamily="18" charset="0"/>
                        </a:rPr>
                        <a:t> </a:t>
                      </a:r>
                      <a:r>
                        <a:rPr kumimoji="0" lang="vi-VN" sz="2800" b="1" i="0" u="none" strike="noStrike" cap="none" normalizeH="0" baseline="0" dirty="0">
                          <a:ln>
                            <a:noFill/>
                          </a:ln>
                          <a:solidFill>
                            <a:schemeClr val="tx1"/>
                          </a:solidFill>
                          <a:effectLst/>
                          <a:latin typeface="Times New Roman" pitchFamily="18" charset="0"/>
                        </a:rPr>
                        <a:t>RNA</a:t>
                      </a:r>
                      <a:endParaRPr kumimoji="0" lang="en-US" sz="2800" b="1" i="0" u="none" strike="noStrike" cap="none" normalizeH="0" baseline="0" dirty="0">
                        <a:ln>
                          <a:noFill/>
                        </a:ln>
                        <a:solidFill>
                          <a:schemeClr val="tx1"/>
                        </a:solidFill>
                        <a:effectLst/>
                        <a:latin typeface="Times New Roman" pitchFamily="18" charset="0"/>
                      </a:endParaRPr>
                    </a:p>
                  </a:txBody>
                  <a:tcPr marL="84399" marR="84399" marT="42197" marB="421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m</a:t>
                      </a:r>
                      <a:r>
                        <a:rPr kumimoji="0" lang="vi-VN" sz="2800" b="1" i="0" u="none" strike="noStrike" cap="none" normalizeH="0" baseline="0" dirty="0">
                          <a:ln>
                            <a:noFill/>
                          </a:ln>
                          <a:solidFill>
                            <a:schemeClr val="tx1"/>
                          </a:solidFill>
                          <a:effectLst/>
                          <a:latin typeface="Times New Roman" pitchFamily="18" charset="0"/>
                        </a:rPr>
                        <a:t>RNA</a:t>
                      </a:r>
                      <a:endParaRPr kumimoji="0" lang="en-US" sz="28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a:t>
                      </a:r>
                      <a:r>
                        <a:rPr kumimoji="0" lang="vi-VN" sz="2800" b="1" i="0" u="none" strike="noStrike" cap="none" normalizeH="0" baseline="0" dirty="0">
                          <a:ln>
                            <a:noFill/>
                          </a:ln>
                          <a:solidFill>
                            <a:schemeClr val="tx1"/>
                          </a:solidFill>
                          <a:effectLst/>
                          <a:latin typeface="Times New Roman" pitchFamily="18" charset="0"/>
                        </a:rPr>
                        <a:t>RNA</a:t>
                      </a:r>
                      <a:r>
                        <a:rPr kumimoji="0" lang="en-US" sz="2800" b="1" i="0" u="none" strike="noStrike" cap="none" normalizeH="0" baseline="0" dirty="0">
                          <a:ln>
                            <a:noFill/>
                          </a:ln>
                          <a:solidFill>
                            <a:schemeClr val="tx1"/>
                          </a:solidFill>
                          <a:effectLst/>
                          <a:latin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rPr>
                        <a:t>thông</a:t>
                      </a:r>
                      <a:r>
                        <a:rPr kumimoji="0" lang="en-US" sz="2800" b="1" i="0" u="none" strike="noStrike" cap="none" normalizeH="0" baseline="0" dirty="0">
                          <a:ln>
                            <a:noFill/>
                          </a:ln>
                          <a:solidFill>
                            <a:schemeClr val="tx1"/>
                          </a:solidFill>
                          <a:effectLst/>
                          <a:latin typeface="Times New Roman" pitchFamily="18" charset="0"/>
                        </a:rPr>
                        <a:t> tin)</a:t>
                      </a:r>
                    </a:p>
                  </a:txBody>
                  <a:tcPr marL="84399" marR="84399" marT="42197" marB="421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t</a:t>
                      </a:r>
                      <a:r>
                        <a:rPr kumimoji="0" lang="vi-VN" sz="2800" b="1" i="0" u="none" strike="noStrike" cap="none" normalizeH="0" baseline="0" dirty="0">
                          <a:ln>
                            <a:noFill/>
                          </a:ln>
                          <a:solidFill>
                            <a:schemeClr val="tx1"/>
                          </a:solidFill>
                          <a:effectLst/>
                          <a:latin typeface="Times New Roman" pitchFamily="18" charset="0"/>
                        </a:rPr>
                        <a:t>RNA</a:t>
                      </a:r>
                      <a:endParaRPr kumimoji="0" lang="en-US" sz="28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a:t>
                      </a:r>
                      <a:r>
                        <a:rPr kumimoji="0" lang="vi-VN" sz="2800" b="1" i="0" u="none" strike="noStrike" cap="none" normalizeH="0" baseline="0" dirty="0">
                          <a:ln>
                            <a:noFill/>
                          </a:ln>
                          <a:solidFill>
                            <a:schemeClr val="tx1"/>
                          </a:solidFill>
                          <a:effectLst/>
                          <a:latin typeface="Times New Roman" pitchFamily="18" charset="0"/>
                        </a:rPr>
                        <a:t>RNA</a:t>
                      </a:r>
                      <a:r>
                        <a:rPr kumimoji="0" lang="en-US" sz="2800" b="1" i="0" u="none" strike="noStrike" cap="none" normalizeH="0" baseline="0" dirty="0">
                          <a:ln>
                            <a:noFill/>
                          </a:ln>
                          <a:solidFill>
                            <a:schemeClr val="tx1"/>
                          </a:solidFill>
                          <a:effectLst/>
                          <a:latin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rPr>
                        <a:t>vận</a:t>
                      </a:r>
                      <a:r>
                        <a:rPr kumimoji="0" lang="en-US" sz="2800" b="1" i="0" u="none" strike="noStrike" cap="none" normalizeH="0" baseline="0" dirty="0">
                          <a:ln>
                            <a:noFill/>
                          </a:ln>
                          <a:solidFill>
                            <a:schemeClr val="tx1"/>
                          </a:solidFill>
                          <a:effectLst/>
                          <a:latin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rPr>
                        <a:t>chuyển</a:t>
                      </a:r>
                      <a:r>
                        <a:rPr kumimoji="0" lang="en-US" sz="2800" b="1" i="0" u="none" strike="noStrike" cap="none" normalizeH="0" baseline="0" dirty="0">
                          <a:ln>
                            <a:noFill/>
                          </a:ln>
                          <a:solidFill>
                            <a:schemeClr val="tx1"/>
                          </a:solidFill>
                          <a:effectLst/>
                          <a:latin typeface="Times New Roman" pitchFamily="18" charset="0"/>
                        </a:rPr>
                        <a:t>)</a:t>
                      </a:r>
                    </a:p>
                  </a:txBody>
                  <a:tcPr marL="84399" marR="84399" marT="42197" marB="421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r</a:t>
                      </a:r>
                      <a:r>
                        <a:rPr kumimoji="0" lang="vi-VN" sz="2800" b="1" i="0" u="none" strike="noStrike" cap="none" normalizeH="0" baseline="0" dirty="0">
                          <a:ln>
                            <a:noFill/>
                          </a:ln>
                          <a:solidFill>
                            <a:schemeClr val="tx1"/>
                          </a:solidFill>
                          <a:effectLst/>
                          <a:latin typeface="Times New Roman" pitchFamily="18" charset="0"/>
                        </a:rPr>
                        <a:t>RNA</a:t>
                      </a:r>
                      <a:endParaRPr kumimoji="0" lang="en-US" sz="28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a:t>
                      </a:r>
                      <a:r>
                        <a:rPr kumimoji="0" lang="vi-VN" sz="2800" b="1" i="0" u="none" strike="noStrike" cap="none" normalizeH="0" baseline="0" dirty="0">
                          <a:ln>
                            <a:noFill/>
                          </a:ln>
                          <a:solidFill>
                            <a:schemeClr val="tx1"/>
                          </a:solidFill>
                          <a:effectLst/>
                          <a:latin typeface="Times New Roman" pitchFamily="18" charset="0"/>
                        </a:rPr>
                        <a:t>RNA</a:t>
                      </a:r>
                      <a:r>
                        <a:rPr kumimoji="0" lang="en-US" sz="2800" b="1" i="0" u="none" strike="noStrike" cap="none" normalizeH="0" baseline="0" dirty="0">
                          <a:ln>
                            <a:noFill/>
                          </a:ln>
                          <a:solidFill>
                            <a:schemeClr val="tx1"/>
                          </a:solidFill>
                          <a:effectLst/>
                          <a:latin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rPr>
                        <a:t>ribôxom</a:t>
                      </a:r>
                      <a:r>
                        <a:rPr kumimoji="0" lang="en-US" sz="2800" b="1" i="0" u="none" strike="noStrike" cap="none" normalizeH="0" baseline="0" dirty="0">
                          <a:ln>
                            <a:noFill/>
                          </a:ln>
                          <a:solidFill>
                            <a:schemeClr val="tx1"/>
                          </a:solidFill>
                          <a:effectLst/>
                          <a:latin typeface="Times New Roman" pitchFamily="18" charset="0"/>
                        </a:rPr>
                        <a:t>)</a:t>
                      </a:r>
                    </a:p>
                  </a:txBody>
                  <a:tcPr marL="84399" marR="84399" marT="42197" marB="421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111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Times New Roman" pitchFamily="18" charset="0"/>
                        </a:rPr>
                        <a:t>Cấu</a:t>
                      </a:r>
                      <a:r>
                        <a:rPr kumimoji="0" lang="en-US" sz="3200" b="0" i="0" u="none" strike="noStrike" cap="none" normalizeH="0" baseline="0" dirty="0">
                          <a:ln>
                            <a:noFill/>
                          </a:ln>
                          <a:solidFill>
                            <a:schemeClr val="tx1"/>
                          </a:solidFill>
                          <a:effectLst/>
                          <a:latin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rPr>
                        <a:t>trúc</a:t>
                      </a:r>
                      <a:r>
                        <a:rPr kumimoji="0" lang="en-US" sz="3200" b="0" i="0" u="none" strike="noStrike" cap="none" normalizeH="0" baseline="0" dirty="0">
                          <a:ln>
                            <a:noFill/>
                          </a:ln>
                          <a:solidFill>
                            <a:schemeClr val="tx1"/>
                          </a:solidFill>
                          <a:effectLst/>
                          <a:latin typeface="Times New Roman" pitchFamily="18" charset="0"/>
                        </a:rPr>
                        <a:t> </a:t>
                      </a:r>
                    </a:p>
                  </a:txBody>
                  <a:tcPr marL="84399" marR="84399" marT="42197" marB="421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endParaRPr>
                    </a:p>
                  </a:txBody>
                  <a:tcPr marL="84399" marR="84399" marT="42197" marB="421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endParaRPr>
                    </a:p>
                  </a:txBody>
                  <a:tcPr marL="84399" marR="84399" marT="42197" marB="421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endParaRPr>
                    </a:p>
                  </a:txBody>
                  <a:tcPr marL="84399" marR="84399" marT="42197" marB="421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721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Times New Roman" pitchFamily="18" charset="0"/>
                        </a:rPr>
                        <a:t>Chức</a:t>
                      </a:r>
                      <a:r>
                        <a:rPr kumimoji="0" lang="en-US" sz="3200" b="0" i="0" u="none" strike="noStrike" cap="none" normalizeH="0" baseline="0" dirty="0">
                          <a:ln>
                            <a:noFill/>
                          </a:ln>
                          <a:solidFill>
                            <a:schemeClr val="tx1"/>
                          </a:solidFill>
                          <a:effectLst/>
                          <a:latin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rPr>
                        <a:t>năng</a:t>
                      </a:r>
                      <a:endParaRPr kumimoji="0" lang="en-US" sz="3200" b="0" i="0" u="none" strike="noStrike" cap="none" normalizeH="0" baseline="0" dirty="0">
                        <a:ln>
                          <a:noFill/>
                        </a:ln>
                        <a:solidFill>
                          <a:schemeClr val="tx1"/>
                        </a:solidFill>
                        <a:effectLst/>
                        <a:latin typeface="Times New Roman" pitchFamily="18" charset="0"/>
                      </a:endParaRPr>
                    </a:p>
                  </a:txBody>
                  <a:tcPr marL="84399" marR="84399" marT="42197" marB="421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endParaRPr>
                    </a:p>
                  </a:txBody>
                  <a:tcPr marL="84399" marR="84399" marT="42197" marB="421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a:ln>
                          <a:noFill/>
                        </a:ln>
                        <a:solidFill>
                          <a:schemeClr val="tx1"/>
                        </a:solidFill>
                        <a:effectLst/>
                        <a:latin typeface="Times New Roman" pitchFamily="18" charset="0"/>
                      </a:endParaRPr>
                    </a:p>
                  </a:txBody>
                  <a:tcPr marL="84399" marR="84399" marT="42197" marB="421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endParaRPr>
                    </a:p>
                  </a:txBody>
                  <a:tcPr marL="84399" marR="84399" marT="42197" marB="421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1" name="Picture 2" descr="C:\Users\Administrator\Desktop\arn 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009" y="2750563"/>
            <a:ext cx="2013509" cy="288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Users\Administrator\Desktop\ar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476" y="2750563"/>
            <a:ext cx="2119841" cy="269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C:\Users\Administrator\Desktop\arn 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5517" y="2750563"/>
            <a:ext cx="2369670" cy="289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7" name="Text Box 6"/>
          <p:cNvSpPr txBox="1">
            <a:spLocks noChangeArrowheads="1"/>
          </p:cNvSpPr>
          <p:nvPr/>
        </p:nvSpPr>
        <p:spPr bwMode="auto">
          <a:xfrm>
            <a:off x="2454442" y="220898"/>
            <a:ext cx="70434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900">
                <a:solidFill>
                  <a:schemeClr val="tx1"/>
                </a:solidFill>
                <a:latin typeface="Times New Roman" panose="02020603050405020304" pitchFamily="18" charset="0"/>
              </a:defRPr>
            </a:lvl1pPr>
            <a:lvl2pPr marL="742950" indent="-285750">
              <a:spcBef>
                <a:spcPct val="20000"/>
              </a:spcBef>
              <a:buChar char="–"/>
              <a:defRPr sz="2500">
                <a:solidFill>
                  <a:schemeClr val="tx1"/>
                </a:solidFill>
                <a:latin typeface="Times New Roman" panose="02020603050405020304" pitchFamily="18" charset="0"/>
              </a:defRPr>
            </a:lvl2pPr>
            <a:lvl3pPr marL="1143000" indent="-228600">
              <a:spcBef>
                <a:spcPct val="20000"/>
              </a:spcBef>
              <a:buChar char="•"/>
              <a:defRPr sz="22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50000"/>
              </a:spcBef>
              <a:buFontTx/>
              <a:buNone/>
            </a:pPr>
            <a:r>
              <a:rPr lang="vi-VN" altLang="en-US" sz="4000" dirty="0">
                <a:solidFill>
                  <a:srgbClr val="0000FF"/>
                </a:solidFill>
                <a:highlight>
                  <a:srgbClr val="FFFF00"/>
                </a:highlight>
              </a:rPr>
              <a:t>RNA được chia thành mấy loại?</a:t>
            </a:r>
            <a:endParaRPr lang="en-US" altLang="en-US" sz="4000" dirty="0">
              <a:solidFill>
                <a:srgbClr val="0000FF"/>
              </a:solidFill>
              <a:highlight>
                <a:srgbClr val="FFFF00"/>
              </a:highlight>
            </a:endParaRPr>
          </a:p>
        </p:txBody>
      </p:sp>
      <p:pic>
        <p:nvPicPr>
          <p:cNvPr id="5" name="Đồng hồ đếm ngược 3 phút - 3 minutes timer.mp4">
            <a:hlinkClick r:id="" action="ppaction://media"/>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10577513" y="64108"/>
            <a:ext cx="1652587" cy="93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74915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75BB1-F836-D5DE-AEA0-7A5BC6D14C48}"/>
            </a:ext>
          </a:extLst>
        </p:cNvPr>
        <p:cNvGrpSpPr/>
        <p:nvPr/>
      </p:nvGrpSpPr>
      <p:grpSpPr>
        <a:xfrm>
          <a:off x="0" y="0"/>
          <a:ext cx="0" cy="0"/>
          <a:chOff x="0" y="0"/>
          <a:chExt cx="0" cy="0"/>
        </a:xfrm>
      </p:grpSpPr>
      <p:sp>
        <p:nvSpPr>
          <p:cNvPr id="25604" name="TextBox 8">
            <a:extLst>
              <a:ext uri="{FF2B5EF4-FFF2-40B4-BE49-F238E27FC236}">
                <a16:creationId xmlns:a16="http://schemas.microsoft.com/office/drawing/2014/main" id="{8E0146AD-2E3A-3A3F-A2F6-F6150A75E8F4}"/>
              </a:ext>
            </a:extLst>
          </p:cNvPr>
          <p:cNvSpPr txBox="1">
            <a:spLocks noChangeArrowheads="1"/>
          </p:cNvSpPr>
          <p:nvPr/>
        </p:nvSpPr>
        <p:spPr bwMode="auto">
          <a:xfrm>
            <a:off x="5943600" y="1676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a:solidFill>
                <a:srgbClr val="000000"/>
              </a:solidFill>
            </a:endParaRPr>
          </a:p>
        </p:txBody>
      </p:sp>
      <p:pic>
        <p:nvPicPr>
          <p:cNvPr id="1026" name="Picture 2" descr="Tế bào là gì? Thành phần cấu tạo và chức năng của tế bào?">
            <a:extLst>
              <a:ext uri="{FF2B5EF4-FFF2-40B4-BE49-F238E27FC236}">
                <a16:creationId xmlns:a16="http://schemas.microsoft.com/office/drawing/2014/main" id="{B39F3597-09AA-F522-A6A2-B5B437DEA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653" y="267618"/>
            <a:ext cx="6457874" cy="4055545"/>
          </a:xfrm>
          <a:prstGeom prst="rect">
            <a:avLst/>
          </a:prstGeom>
        </p:spPr>
        <p:style>
          <a:lnRef idx="1">
            <a:schemeClr val="dk1"/>
          </a:lnRef>
          <a:fillRef idx="2">
            <a:schemeClr val="dk1"/>
          </a:fillRef>
          <a:effectRef idx="1">
            <a:schemeClr val="dk1"/>
          </a:effectRef>
          <a:fontRef idx="minor">
            <a:schemeClr val="dk1"/>
          </a:fontRef>
        </p:style>
      </p:pic>
      <p:sp>
        <p:nvSpPr>
          <p:cNvPr id="5" name="Rectangle 4">
            <a:extLst>
              <a:ext uri="{FF2B5EF4-FFF2-40B4-BE49-F238E27FC236}">
                <a16:creationId xmlns:a16="http://schemas.microsoft.com/office/drawing/2014/main" id="{8E312674-1C98-83F7-6B5D-9A54FE785B3E}"/>
              </a:ext>
            </a:extLst>
          </p:cNvPr>
          <p:cNvSpPr/>
          <p:nvPr/>
        </p:nvSpPr>
        <p:spPr>
          <a:xfrm>
            <a:off x="319892" y="4624987"/>
            <a:ext cx="11615716" cy="196539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Nucleic acid: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C, H, O, N, P,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nucleotide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vius</a:t>
            </a:r>
            <a:r>
              <a:rPr lang="en-US" sz="2800" b="1"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784AA3B1-E15E-4F59-87F3-C4ECA8D66153}"/>
              </a:ext>
            </a:extLst>
          </p:cNvPr>
          <p:cNvSpPr/>
          <p:nvPr/>
        </p:nvSpPr>
        <p:spPr>
          <a:xfrm>
            <a:off x="7201671" y="2046288"/>
            <a:ext cx="2391507" cy="92301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Nucleic acid</a:t>
            </a:r>
          </a:p>
        </p:txBody>
      </p:sp>
      <p:grpSp>
        <p:nvGrpSpPr>
          <p:cNvPr id="27" name="Group 26">
            <a:extLst>
              <a:ext uri="{FF2B5EF4-FFF2-40B4-BE49-F238E27FC236}">
                <a16:creationId xmlns:a16="http://schemas.microsoft.com/office/drawing/2014/main" id="{BC090E66-A22E-029E-0E01-5C14DCB7A356}"/>
              </a:ext>
            </a:extLst>
          </p:cNvPr>
          <p:cNvGrpSpPr/>
          <p:nvPr/>
        </p:nvGrpSpPr>
        <p:grpSpPr>
          <a:xfrm>
            <a:off x="9593178" y="1347536"/>
            <a:ext cx="2213811" cy="1160261"/>
            <a:chOff x="9593178" y="1347536"/>
            <a:chExt cx="2213811" cy="1160261"/>
          </a:xfrm>
        </p:grpSpPr>
        <p:cxnSp>
          <p:nvCxnSpPr>
            <p:cNvPr id="8" name="Straight Arrow Connector 7">
              <a:extLst>
                <a:ext uri="{FF2B5EF4-FFF2-40B4-BE49-F238E27FC236}">
                  <a16:creationId xmlns:a16="http://schemas.microsoft.com/office/drawing/2014/main" id="{981EBC2D-E6EF-9D49-9267-2C9034ECF8A5}"/>
                </a:ext>
              </a:extLst>
            </p:cNvPr>
            <p:cNvCxnSpPr>
              <a:cxnSpLocks/>
              <a:stCxn id="6" idx="3"/>
              <a:endCxn id="15" idx="1"/>
            </p:cNvCxnSpPr>
            <p:nvPr/>
          </p:nvCxnSpPr>
          <p:spPr>
            <a:xfrm flipV="1">
              <a:off x="9593178" y="1620252"/>
              <a:ext cx="689811" cy="8875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Rounded Corners 14">
              <a:extLst>
                <a:ext uri="{FF2B5EF4-FFF2-40B4-BE49-F238E27FC236}">
                  <a16:creationId xmlns:a16="http://schemas.microsoft.com/office/drawing/2014/main" id="{D173C9CA-E61A-A179-7244-03CBEA86E988}"/>
                </a:ext>
              </a:extLst>
            </p:cNvPr>
            <p:cNvSpPr/>
            <p:nvPr/>
          </p:nvSpPr>
          <p:spPr>
            <a:xfrm>
              <a:off x="10282989" y="1347536"/>
              <a:ext cx="1524000" cy="5454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3600" b="1" dirty="0">
                  <a:solidFill>
                    <a:srgbClr val="C00000"/>
                  </a:solidFill>
                  <a:latin typeface="Times New Roman" panose="02020603050405020304" pitchFamily="18" charset="0"/>
                  <a:cs typeface="Times New Roman" panose="02020603050405020304" pitchFamily="18" charset="0"/>
                </a:rPr>
                <a:t>DNA</a:t>
              </a:r>
            </a:p>
          </p:txBody>
        </p:sp>
      </p:grpSp>
      <p:grpSp>
        <p:nvGrpSpPr>
          <p:cNvPr id="28" name="Group 27">
            <a:extLst>
              <a:ext uri="{FF2B5EF4-FFF2-40B4-BE49-F238E27FC236}">
                <a16:creationId xmlns:a16="http://schemas.microsoft.com/office/drawing/2014/main" id="{5A431F5D-DF4A-D53C-1898-7745654063A6}"/>
              </a:ext>
            </a:extLst>
          </p:cNvPr>
          <p:cNvGrpSpPr/>
          <p:nvPr/>
        </p:nvGrpSpPr>
        <p:grpSpPr>
          <a:xfrm>
            <a:off x="9593178" y="2507797"/>
            <a:ext cx="2213811" cy="1043281"/>
            <a:chOff x="9593178" y="2507797"/>
            <a:chExt cx="2213811" cy="1043281"/>
          </a:xfrm>
        </p:grpSpPr>
        <p:cxnSp>
          <p:nvCxnSpPr>
            <p:cNvPr id="11" name="Straight Arrow Connector 10">
              <a:extLst>
                <a:ext uri="{FF2B5EF4-FFF2-40B4-BE49-F238E27FC236}">
                  <a16:creationId xmlns:a16="http://schemas.microsoft.com/office/drawing/2014/main" id="{00F048BC-FF75-11CA-7C9A-22C711D2F04E}"/>
                </a:ext>
              </a:extLst>
            </p:cNvPr>
            <p:cNvCxnSpPr>
              <a:cxnSpLocks/>
              <a:stCxn id="6" idx="3"/>
              <a:endCxn id="21" idx="1"/>
            </p:cNvCxnSpPr>
            <p:nvPr/>
          </p:nvCxnSpPr>
          <p:spPr>
            <a:xfrm>
              <a:off x="9593178" y="2507797"/>
              <a:ext cx="689811" cy="7705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Rectangle: Rounded Corners 20">
              <a:extLst>
                <a:ext uri="{FF2B5EF4-FFF2-40B4-BE49-F238E27FC236}">
                  <a16:creationId xmlns:a16="http://schemas.microsoft.com/office/drawing/2014/main" id="{81B6E4C8-9754-4465-CC72-90BC9E2CD307}"/>
                </a:ext>
              </a:extLst>
            </p:cNvPr>
            <p:cNvSpPr/>
            <p:nvPr/>
          </p:nvSpPr>
          <p:spPr>
            <a:xfrm>
              <a:off x="10282989" y="3005647"/>
              <a:ext cx="1524000" cy="5454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3600" b="1" dirty="0">
                  <a:solidFill>
                    <a:srgbClr val="C00000"/>
                  </a:solidFill>
                  <a:latin typeface="Times New Roman" panose="02020603050405020304" pitchFamily="18" charset="0"/>
                  <a:cs typeface="Times New Roman" panose="02020603050405020304" pitchFamily="18" charset="0"/>
                </a:rPr>
                <a:t>RNA</a:t>
              </a:r>
            </a:p>
          </p:txBody>
        </p:sp>
      </p:grpSp>
    </p:spTree>
    <p:extLst>
      <p:ext uri="{BB962C8B-B14F-4D97-AF65-F5344CB8AC3E}">
        <p14:creationId xmlns:p14="http://schemas.microsoft.com/office/powerpoint/2010/main" val="205957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 name="Group 28"/>
          <p:cNvGraphicFramePr>
            <a:graphicFrameLocks/>
          </p:cNvGraphicFramePr>
          <p:nvPr>
            <p:extLst>
              <p:ext uri="{D42A27DB-BD31-4B8C-83A1-F6EECF244321}">
                <p14:modId xmlns:p14="http://schemas.microsoft.com/office/powerpoint/2010/main" val="1643975113"/>
              </p:ext>
            </p:extLst>
          </p:nvPr>
        </p:nvGraphicFramePr>
        <p:xfrm>
          <a:off x="290980" y="107578"/>
          <a:ext cx="11703797" cy="6530004"/>
        </p:xfrm>
        <a:graphic>
          <a:graphicData uri="http://schemas.openxmlformats.org/drawingml/2006/table">
            <a:tbl>
              <a:tblPr/>
              <a:tblGrid>
                <a:gridCol w="1785324">
                  <a:extLst>
                    <a:ext uri="{9D8B030D-6E8A-4147-A177-3AD203B41FA5}">
                      <a16:colId xmlns:a16="http://schemas.microsoft.com/office/drawing/2014/main" val="20000"/>
                    </a:ext>
                  </a:extLst>
                </a:gridCol>
                <a:gridCol w="3273096">
                  <a:extLst>
                    <a:ext uri="{9D8B030D-6E8A-4147-A177-3AD203B41FA5}">
                      <a16:colId xmlns:a16="http://schemas.microsoft.com/office/drawing/2014/main" val="20001"/>
                    </a:ext>
                  </a:extLst>
                </a:gridCol>
                <a:gridCol w="3719428">
                  <a:extLst>
                    <a:ext uri="{9D8B030D-6E8A-4147-A177-3AD203B41FA5}">
                      <a16:colId xmlns:a16="http://schemas.microsoft.com/office/drawing/2014/main" val="20002"/>
                    </a:ext>
                  </a:extLst>
                </a:gridCol>
                <a:gridCol w="2925949">
                  <a:extLst>
                    <a:ext uri="{9D8B030D-6E8A-4147-A177-3AD203B41FA5}">
                      <a16:colId xmlns:a16="http://schemas.microsoft.com/office/drawing/2014/main" val="20003"/>
                    </a:ext>
                  </a:extLst>
                </a:gridCol>
              </a:tblGrid>
              <a:tr h="98234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Times New Roman" pitchFamily="18" charset="0"/>
                        </a:rPr>
                        <a:t>Loại</a:t>
                      </a:r>
                      <a:r>
                        <a:rPr kumimoji="0" lang="en-US" sz="3200" b="1" i="0" u="none" strike="noStrike" cap="none" normalizeH="0" baseline="0" dirty="0">
                          <a:ln>
                            <a:noFill/>
                          </a:ln>
                          <a:solidFill>
                            <a:schemeClr val="tx1"/>
                          </a:solidFill>
                          <a:effectLst/>
                          <a:latin typeface="Times New Roman" pitchFamily="18" charset="0"/>
                        </a:rPr>
                        <a:t> </a:t>
                      </a:r>
                      <a:r>
                        <a:rPr kumimoji="0" lang="vi-VN" sz="3200" b="1" i="0" u="none" strike="noStrike" cap="none" normalizeH="0" baseline="0" dirty="0">
                          <a:ln>
                            <a:noFill/>
                          </a:ln>
                          <a:solidFill>
                            <a:schemeClr val="tx1"/>
                          </a:solidFill>
                          <a:effectLst/>
                          <a:latin typeface="Times New Roman" pitchFamily="18" charset="0"/>
                        </a:rPr>
                        <a:t>RNA</a:t>
                      </a:r>
                      <a:endParaRPr kumimoji="0" lang="en-US" sz="3200" b="1" i="0" u="none" strike="noStrike" cap="none" normalizeH="0" baseline="0" dirty="0">
                        <a:ln>
                          <a:noFill/>
                        </a:ln>
                        <a:solidFill>
                          <a:schemeClr val="tx1"/>
                        </a:solidFill>
                        <a:effectLst/>
                        <a:latin typeface="Times New Roman" pitchFamily="18" charset="0"/>
                      </a:endParaRPr>
                    </a:p>
                  </a:txBody>
                  <a:tcPr marL="84414" marR="84414" marT="42191" marB="421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rPr>
                        <a:t>m</a:t>
                      </a:r>
                      <a:r>
                        <a:rPr kumimoji="0" lang="vi-VN" sz="3200" b="1" i="0" u="none" strike="noStrike" cap="none" normalizeH="0" baseline="0" dirty="0">
                          <a:ln>
                            <a:noFill/>
                          </a:ln>
                          <a:solidFill>
                            <a:schemeClr val="tx1"/>
                          </a:solidFill>
                          <a:effectLst/>
                          <a:latin typeface="Times New Roman" pitchFamily="18" charset="0"/>
                        </a:rPr>
                        <a:t>RNA</a:t>
                      </a:r>
                      <a:endParaRPr kumimoji="0" lang="en-US" sz="32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rPr>
                        <a:t>(</a:t>
                      </a:r>
                      <a:r>
                        <a:rPr kumimoji="0" lang="vi-VN" sz="3200" b="1" i="0" u="none" strike="noStrike" cap="none" normalizeH="0" baseline="0" dirty="0">
                          <a:ln>
                            <a:noFill/>
                          </a:ln>
                          <a:solidFill>
                            <a:schemeClr val="tx1"/>
                          </a:solidFill>
                          <a:effectLst/>
                          <a:latin typeface="Times New Roman" pitchFamily="18" charset="0"/>
                        </a:rPr>
                        <a:t>RNA</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thông</a:t>
                      </a:r>
                      <a:r>
                        <a:rPr kumimoji="0" lang="en-US" sz="3200" b="1" i="0" u="none" strike="noStrike" cap="none" normalizeH="0" baseline="0" dirty="0">
                          <a:ln>
                            <a:noFill/>
                          </a:ln>
                          <a:solidFill>
                            <a:schemeClr val="tx1"/>
                          </a:solidFill>
                          <a:effectLst/>
                          <a:latin typeface="Times New Roman" pitchFamily="18" charset="0"/>
                        </a:rPr>
                        <a:t> tin)</a:t>
                      </a:r>
                    </a:p>
                  </a:txBody>
                  <a:tcPr marL="84414" marR="84414" marT="42191" marB="421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rPr>
                        <a:t>t</a:t>
                      </a:r>
                      <a:r>
                        <a:rPr kumimoji="0" lang="vi-VN" sz="3200" b="1" i="0" u="none" strike="noStrike" cap="none" normalizeH="0" baseline="0" dirty="0">
                          <a:ln>
                            <a:noFill/>
                          </a:ln>
                          <a:solidFill>
                            <a:schemeClr val="tx1"/>
                          </a:solidFill>
                          <a:effectLst/>
                          <a:latin typeface="Times New Roman" pitchFamily="18" charset="0"/>
                        </a:rPr>
                        <a:t>RNA</a:t>
                      </a:r>
                      <a:endParaRPr kumimoji="0" lang="en-US" sz="32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rPr>
                        <a:t>(</a:t>
                      </a:r>
                      <a:r>
                        <a:rPr kumimoji="0" lang="vi-VN" sz="3200" b="1" i="0" u="none" strike="noStrike" cap="none" normalizeH="0" baseline="0" dirty="0">
                          <a:ln>
                            <a:noFill/>
                          </a:ln>
                          <a:solidFill>
                            <a:schemeClr val="tx1"/>
                          </a:solidFill>
                          <a:effectLst/>
                          <a:latin typeface="Times New Roman" pitchFamily="18" charset="0"/>
                        </a:rPr>
                        <a:t>RNA</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vận</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chuyển</a:t>
                      </a:r>
                      <a:r>
                        <a:rPr kumimoji="0" lang="en-US" sz="3200" b="1" i="0" u="none" strike="noStrike" cap="none" normalizeH="0" baseline="0" dirty="0">
                          <a:ln>
                            <a:noFill/>
                          </a:ln>
                          <a:solidFill>
                            <a:schemeClr val="tx1"/>
                          </a:solidFill>
                          <a:effectLst/>
                          <a:latin typeface="Times New Roman" pitchFamily="18" charset="0"/>
                        </a:rPr>
                        <a:t>)</a:t>
                      </a:r>
                    </a:p>
                  </a:txBody>
                  <a:tcPr marL="84414" marR="84414" marT="42191" marB="421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rPr>
                        <a:t>r</a:t>
                      </a:r>
                      <a:r>
                        <a:rPr kumimoji="0" lang="vi-VN" sz="3200" b="1" i="0" u="none" strike="noStrike" cap="none" normalizeH="0" baseline="0" dirty="0">
                          <a:ln>
                            <a:noFill/>
                          </a:ln>
                          <a:solidFill>
                            <a:schemeClr val="tx1"/>
                          </a:solidFill>
                          <a:effectLst/>
                          <a:latin typeface="Times New Roman" pitchFamily="18" charset="0"/>
                        </a:rPr>
                        <a:t>RNA</a:t>
                      </a:r>
                      <a:r>
                        <a:rPr kumimoji="0" lang="en-US" sz="3200" b="1" i="0" u="none" strike="noStrike" cap="none" normalizeH="0" baseline="0" dirty="0">
                          <a:ln>
                            <a:noFill/>
                          </a:ln>
                          <a:solidFill>
                            <a:schemeClr val="tx1"/>
                          </a:solidFill>
                          <a:effectLst/>
                          <a:latin typeface="Times New Roman" pitchFamily="18" charset="0"/>
                        </a:rPr>
                        <a:t> (</a:t>
                      </a:r>
                      <a:r>
                        <a:rPr kumimoji="0" lang="vi-VN" sz="3200" b="1" i="0" u="none" strike="noStrike" cap="none" normalizeH="0" baseline="0" dirty="0">
                          <a:ln>
                            <a:noFill/>
                          </a:ln>
                          <a:solidFill>
                            <a:schemeClr val="tx1"/>
                          </a:solidFill>
                          <a:effectLst/>
                          <a:latin typeface="Times New Roman" pitchFamily="18" charset="0"/>
                        </a:rPr>
                        <a:t>RNA</a:t>
                      </a:r>
                      <a:r>
                        <a:rPr kumimoji="0" lang="en-US" sz="3200" b="1" i="0" u="none" strike="noStrike" cap="none" normalizeH="0" baseline="0" dirty="0">
                          <a:ln>
                            <a:noFill/>
                          </a:ln>
                          <a:solidFill>
                            <a:schemeClr val="tx1"/>
                          </a:solidFill>
                          <a:effectLst/>
                          <a:latin typeface="Times New Roman" pitchFamily="18" charset="0"/>
                        </a:rPr>
                        <a:t> </a:t>
                      </a:r>
                      <a:r>
                        <a:rPr kumimoji="0" lang="vi-VN" sz="3200" b="1" i="0" u="none" strike="noStrike" cap="none" normalizeH="0" baseline="0" dirty="0">
                          <a:ln>
                            <a:noFill/>
                          </a:ln>
                          <a:solidFill>
                            <a:schemeClr val="tx1"/>
                          </a:solidFill>
                          <a:effectLst/>
                          <a:latin typeface="Times New Roman" pitchFamily="18" charset="0"/>
                        </a:rPr>
                        <a:t>ribosome</a:t>
                      </a:r>
                      <a:r>
                        <a:rPr kumimoji="0" lang="en-US" sz="3200" b="1" i="0" u="none" strike="noStrike" cap="none" normalizeH="0" baseline="0" dirty="0">
                          <a:ln>
                            <a:noFill/>
                          </a:ln>
                          <a:solidFill>
                            <a:schemeClr val="tx1"/>
                          </a:solidFill>
                          <a:effectLst/>
                          <a:latin typeface="Times New Roman" pitchFamily="18" charset="0"/>
                        </a:rPr>
                        <a:t>)</a:t>
                      </a:r>
                    </a:p>
                  </a:txBody>
                  <a:tcPr marL="84414" marR="84414" marT="42191" marB="421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499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Times New Roman" pitchFamily="18" charset="0"/>
                        </a:rPr>
                        <a:t>Cấu</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trúc</a:t>
                      </a:r>
                      <a:r>
                        <a:rPr kumimoji="0" lang="en-US" sz="3200" b="1" i="0" u="none" strike="noStrike" cap="none" normalizeH="0" baseline="0" dirty="0">
                          <a:ln>
                            <a:noFill/>
                          </a:ln>
                          <a:solidFill>
                            <a:schemeClr val="tx1"/>
                          </a:solidFill>
                          <a:effectLst/>
                          <a:latin typeface="Times New Roman" pitchFamily="18" charset="0"/>
                        </a:rPr>
                        <a:t> </a:t>
                      </a:r>
                    </a:p>
                  </a:txBody>
                  <a:tcPr marL="84414" marR="84414" marT="42191" marB="421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a:txBody>
                  <a:tcPr marL="84414" marR="84414" marT="42191" marB="421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a:txBody>
                  <a:tcPr marL="84414" marR="84414" marT="42191" marB="421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a:txBody>
                  <a:tcPr marL="84414" marR="84414" marT="42191" marB="421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72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Times New Roman" pitchFamily="18" charset="0"/>
                        </a:rPr>
                        <a:t>Chức</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năng</a:t>
                      </a:r>
                      <a:endParaRPr kumimoji="0" lang="en-US" sz="3200" b="1" i="0" u="none" strike="noStrike" cap="none" normalizeH="0" baseline="0" dirty="0">
                        <a:ln>
                          <a:noFill/>
                        </a:ln>
                        <a:solidFill>
                          <a:schemeClr val="tx1"/>
                        </a:solidFill>
                        <a:effectLst/>
                        <a:latin typeface="Times New Roman" pitchFamily="18" charset="0"/>
                      </a:endParaRPr>
                    </a:p>
                  </a:txBody>
                  <a:tcPr marL="84414" marR="84414" marT="42191" marB="421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vi-VN" sz="3200" b="1" i="0" u="none" strike="noStrike" cap="none" normalizeH="0" baseline="0" dirty="0">
                          <a:ln>
                            <a:noFill/>
                          </a:ln>
                          <a:solidFill>
                            <a:srgbClr val="0000FF"/>
                          </a:solidFill>
                          <a:effectLst/>
                          <a:latin typeface="Times New Roman" pitchFamily="18" charset="0"/>
                        </a:rPr>
                        <a:t>Chứa thông tin di truyền tổng hợp protein</a:t>
                      </a:r>
                      <a:endParaRPr kumimoji="0" lang="en-US" sz="3200" b="1" i="0" u="none" strike="noStrike" cap="none" normalizeH="0" baseline="0" dirty="0">
                        <a:ln>
                          <a:noFill/>
                        </a:ln>
                        <a:solidFill>
                          <a:srgbClr val="0000FF"/>
                        </a:solidFill>
                        <a:effectLst/>
                        <a:latin typeface="Times New Roman" pitchFamily="18" charset="0"/>
                      </a:endParaRPr>
                    </a:p>
                  </a:txBody>
                  <a:tcPr marL="84414" marR="84414" marT="42191" marB="421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3200" b="1" i="0" u="none" strike="noStrike" cap="none" normalizeH="0" baseline="0" dirty="0">
                          <a:ln>
                            <a:noFill/>
                          </a:ln>
                          <a:solidFill>
                            <a:srgbClr val="0000FF"/>
                          </a:solidFill>
                          <a:effectLst/>
                          <a:latin typeface="Times New Roman" pitchFamily="18" charset="0"/>
                        </a:rPr>
                        <a:t>Vận chuyển các amino acid đến ribosome và thực hiện quá trình tổng hợp protein</a:t>
                      </a:r>
                      <a:endParaRPr kumimoji="0" lang="en-US" sz="3200" b="1" i="0" u="none" strike="noStrike" cap="none" normalizeH="0" baseline="0" dirty="0">
                        <a:ln>
                          <a:noFill/>
                        </a:ln>
                        <a:solidFill>
                          <a:srgbClr val="0000FF"/>
                        </a:solidFill>
                        <a:effectLst/>
                        <a:latin typeface="Times New Roman" pitchFamily="18" charset="0"/>
                      </a:endParaRPr>
                    </a:p>
                  </a:txBody>
                  <a:tcPr marL="84414" marR="84414" marT="42191" marB="421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3200" b="1" i="0" u="none" strike="noStrike" cap="none" normalizeH="0" baseline="0" dirty="0">
                          <a:ln>
                            <a:noFill/>
                          </a:ln>
                          <a:solidFill>
                            <a:srgbClr val="0000FF"/>
                          </a:solidFill>
                          <a:effectLst/>
                          <a:latin typeface="Times New Roman" pitchFamily="18" charset="0"/>
                        </a:rPr>
                        <a:t>Tham gia cấu tạo</a:t>
                      </a:r>
                      <a:r>
                        <a:rPr kumimoji="0" lang="en-US" sz="3200" b="1" i="0" u="none" strike="noStrike" cap="none" normalizeH="0" baseline="0" dirty="0">
                          <a:ln>
                            <a:noFill/>
                          </a:ln>
                          <a:solidFill>
                            <a:srgbClr val="0000FF"/>
                          </a:solidFill>
                          <a:effectLst/>
                          <a:latin typeface="Times New Roman" pitchFamily="18" charset="0"/>
                        </a:rPr>
                        <a:t> </a:t>
                      </a:r>
                      <a:r>
                        <a:rPr kumimoji="0" lang="vi-VN" sz="3200" b="1" i="0" u="none" strike="noStrike" cap="none" normalizeH="0" baseline="0" dirty="0">
                          <a:ln>
                            <a:noFill/>
                          </a:ln>
                          <a:solidFill>
                            <a:srgbClr val="0000FF"/>
                          </a:solidFill>
                          <a:effectLst/>
                          <a:latin typeface="Times New Roman" pitchFamily="18" charset="0"/>
                        </a:rPr>
                        <a:t>nên ribosome</a:t>
                      </a:r>
                      <a:endParaRPr kumimoji="0" lang="en-US" sz="3200" b="1" i="0" u="none" strike="noStrike" cap="none" normalizeH="0" baseline="0" dirty="0">
                        <a:ln>
                          <a:noFill/>
                        </a:ln>
                        <a:solidFill>
                          <a:srgbClr val="0000FF"/>
                        </a:solidFill>
                        <a:effectLst/>
                        <a:latin typeface="Times New Roman" pitchFamily="18" charset="0"/>
                      </a:endParaRPr>
                    </a:p>
                  </a:txBody>
                  <a:tcPr marL="84414" marR="84414" marT="42191" marB="421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6888" name="Picture 2" descr="C:\Users\Administrator\Desktop\arn 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495" y="1286437"/>
            <a:ext cx="181451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Picture 3" descr="C:\Users\Administrator\Desktop\ar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189" y="1334855"/>
            <a:ext cx="19700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0" name="Picture 4" descr="C:\Users\Administrator\Desktop\arn 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2965" y="1403117"/>
            <a:ext cx="19367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362043"/>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6176" y="1693075"/>
            <a:ext cx="11389659" cy="1754326"/>
          </a:xfrm>
          <a:prstGeom prst="rect">
            <a:avLst/>
          </a:prstGeom>
        </p:spPr>
        <p:txBody>
          <a:bodyPr wrap="square">
            <a:spAutoFit/>
          </a:bodyPr>
          <a:lstStyle/>
          <a:p>
            <a:pPr indent="228600">
              <a:spcAft>
                <a:spcPts val="0"/>
              </a:spcAft>
            </a:pPr>
            <a:r>
              <a:rPr lang="en-US" sz="3600" i="1" dirty="0">
                <a:solidFill>
                  <a:srgbClr val="7030A0"/>
                </a:solidFill>
                <a:latin typeface="Times New Roman" panose="02020603050405020304" pitchFamily="18" charset="0"/>
                <a:ea typeface="Times New Roman" panose="02020603050405020304" pitchFamily="18" charset="0"/>
              </a:rPr>
              <a:t>-</a:t>
            </a:r>
            <a:r>
              <a:rPr lang="vi-VN" sz="3600" i="1" dirty="0">
                <a:solidFill>
                  <a:srgbClr val="7030A0"/>
                </a:solidFill>
                <a:latin typeface="Times New Roman" panose="02020603050405020304" pitchFamily="18" charset="0"/>
                <a:ea typeface="Times New Roman" panose="02020603050405020304" pitchFamily="18" charset="0"/>
              </a:rPr>
              <a:t> </a:t>
            </a:r>
            <a:r>
              <a:rPr lang="en-US" sz="3600" i="1" dirty="0">
                <a:solidFill>
                  <a:srgbClr val="7030A0"/>
                </a:solidFill>
                <a:latin typeface="Times New Roman" panose="02020603050405020304" pitchFamily="18" charset="0"/>
                <a:ea typeface="Times New Roman" panose="02020603050405020304" pitchFamily="18" charset="0"/>
              </a:rPr>
              <a:t> </a:t>
            </a:r>
            <a:r>
              <a:rPr lang="vi-VN" sz="3600" i="1" dirty="0">
                <a:solidFill>
                  <a:srgbClr val="7030A0"/>
                </a:solidFill>
                <a:latin typeface="Times New Roman" panose="02020603050405020304" pitchFamily="18" charset="0"/>
                <a:ea typeface="Times New Roman" panose="02020603050405020304" pitchFamily="18" charset="0"/>
              </a:rPr>
              <a:t>RNA là một đại phân tử sinh học được cấu tạo theo nguyên tắc đa phân, đơn phân là bốn loại nucleotide gồm: adenine, guanine, uracil và cytosine.</a:t>
            </a:r>
            <a:endParaRPr lang="en-US" sz="3600" i="1" dirty="0">
              <a:solidFill>
                <a:srgbClr val="7030A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336176" y="3447401"/>
            <a:ext cx="10959353" cy="3416320"/>
          </a:xfrm>
          <a:prstGeom prst="rect">
            <a:avLst/>
          </a:prstGeom>
        </p:spPr>
        <p:txBody>
          <a:bodyPr wrap="square">
            <a:spAutoFit/>
          </a:bodyPr>
          <a:lstStyle/>
          <a:p>
            <a:pPr marL="571500" indent="-571500" algn="just">
              <a:spcAft>
                <a:spcPts val="0"/>
              </a:spcAft>
              <a:buFontTx/>
              <a:buChar char="-"/>
            </a:pPr>
            <a:r>
              <a:rPr lang="vi-VN" sz="3600" i="1" dirty="0">
                <a:solidFill>
                  <a:srgbClr val="7030A0"/>
                </a:solidFill>
                <a:latin typeface="Times New Roman" panose="02020603050405020304" pitchFamily="18" charset="0"/>
                <a:ea typeface="Times New Roman" panose="02020603050405020304" pitchFamily="18" charset="0"/>
              </a:rPr>
              <a:t>RNA </a:t>
            </a:r>
            <a:r>
              <a:rPr lang="en-US" sz="3600" i="1" dirty="0" err="1">
                <a:solidFill>
                  <a:srgbClr val="7030A0"/>
                </a:solidFill>
                <a:latin typeface="Times New Roman" panose="02020603050405020304" pitchFamily="18" charset="0"/>
                <a:ea typeface="Times New Roman" panose="02020603050405020304" pitchFamily="18" charset="0"/>
              </a:rPr>
              <a:t>được</a:t>
            </a:r>
            <a:r>
              <a:rPr lang="en-US" sz="3600" i="1" dirty="0">
                <a:solidFill>
                  <a:srgbClr val="7030A0"/>
                </a:solidFill>
                <a:latin typeface="Times New Roman" panose="02020603050405020304" pitchFamily="18" charset="0"/>
                <a:ea typeface="Times New Roman" panose="02020603050405020304" pitchFamily="18" charset="0"/>
              </a:rPr>
              <a:t> chia 3 </a:t>
            </a:r>
            <a:r>
              <a:rPr lang="en-US" sz="3600" i="1" dirty="0" err="1">
                <a:solidFill>
                  <a:srgbClr val="7030A0"/>
                </a:solidFill>
                <a:latin typeface="Times New Roman" panose="02020603050405020304" pitchFamily="18" charset="0"/>
                <a:ea typeface="Times New Roman" panose="02020603050405020304" pitchFamily="18" charset="0"/>
              </a:rPr>
              <a:t>loại</a:t>
            </a:r>
            <a:r>
              <a:rPr lang="en-US" sz="3600" i="1" dirty="0">
                <a:solidFill>
                  <a:srgbClr val="7030A0"/>
                </a:solidFill>
                <a:latin typeface="Times New Roman" panose="02020603050405020304" pitchFamily="18" charset="0"/>
                <a:ea typeface="Times New Roman" panose="02020603050405020304" pitchFamily="18" charset="0"/>
              </a:rPr>
              <a:t> </a:t>
            </a:r>
            <a:r>
              <a:rPr lang="vi-VN" sz="3600" i="1" dirty="0">
                <a:solidFill>
                  <a:srgbClr val="7030A0"/>
                </a:solidFill>
                <a:latin typeface="Times New Roman" panose="02020603050405020304" pitchFamily="18" charset="0"/>
                <a:ea typeface="Times New Roman" panose="02020603050405020304" pitchFamily="18" charset="0"/>
              </a:rPr>
              <a:t>chủ yếu là: mRNA, tRNA, rRNA. </a:t>
            </a:r>
            <a:r>
              <a:rPr lang="en-US" sz="3600" i="1" dirty="0">
                <a:solidFill>
                  <a:srgbClr val="7030A0"/>
                </a:solidFill>
                <a:latin typeface="Times New Roman" panose="02020603050405020304" pitchFamily="18" charset="0"/>
                <a:ea typeface="Times New Roman" panose="02020603050405020304" pitchFamily="18" charset="0"/>
              </a:rPr>
              <a:t> </a:t>
            </a:r>
            <a:r>
              <a:rPr lang="vi-VN" sz="3600" i="1" dirty="0">
                <a:solidFill>
                  <a:srgbClr val="7030A0"/>
                </a:solidFill>
                <a:latin typeface="Times New Roman" panose="02020603050405020304" pitchFamily="18" charset="0"/>
                <a:ea typeface="Times New Roman" panose="02020603050405020304" pitchFamily="18" charset="0"/>
              </a:rPr>
              <a:t> </a:t>
            </a:r>
            <a:endParaRPr lang="en-US" sz="3600" i="1" dirty="0">
              <a:solidFill>
                <a:srgbClr val="7030A0"/>
              </a:solidFill>
              <a:latin typeface="Times New Roman" panose="02020603050405020304" pitchFamily="18" charset="0"/>
              <a:ea typeface="Times New Roman" panose="02020603050405020304" pitchFamily="18" charset="0"/>
            </a:endParaRPr>
          </a:p>
          <a:p>
            <a:pPr algn="just">
              <a:spcAft>
                <a:spcPts val="0"/>
              </a:spcAft>
            </a:pPr>
            <a:r>
              <a:rPr lang="en-US" sz="3600" i="1" dirty="0">
                <a:solidFill>
                  <a:srgbClr val="7030A0"/>
                </a:solidFill>
                <a:latin typeface="Times New Roman" panose="02020603050405020304" pitchFamily="18" charset="0"/>
                <a:ea typeface="Times New Roman" panose="02020603050405020304" pitchFamily="18" charset="0"/>
              </a:rPr>
              <a:t>+ </a:t>
            </a:r>
            <a:r>
              <a:rPr lang="vi-VN" sz="3600" i="1" dirty="0">
                <a:solidFill>
                  <a:srgbClr val="7030A0"/>
                </a:solidFill>
                <a:latin typeface="Times New Roman" panose="02020603050405020304" pitchFamily="18" charset="0"/>
                <a:ea typeface="Times New Roman" panose="02020603050405020304" pitchFamily="18" charset="0"/>
              </a:rPr>
              <a:t>mRNA mang thông tin di truyền </a:t>
            </a:r>
            <a:endParaRPr lang="en-US" sz="3600" i="1" dirty="0">
              <a:solidFill>
                <a:srgbClr val="7030A0"/>
              </a:solidFill>
              <a:latin typeface="Times New Roman" panose="02020603050405020304" pitchFamily="18" charset="0"/>
              <a:ea typeface="Times New Roman" panose="02020603050405020304" pitchFamily="18" charset="0"/>
            </a:endParaRPr>
          </a:p>
          <a:p>
            <a:pPr algn="just">
              <a:spcAft>
                <a:spcPts val="0"/>
              </a:spcAft>
            </a:pPr>
            <a:r>
              <a:rPr lang="en-US" sz="3600" i="1" dirty="0">
                <a:solidFill>
                  <a:srgbClr val="7030A0"/>
                </a:solidFill>
                <a:latin typeface="Times New Roman" panose="02020603050405020304" pitchFamily="18" charset="0"/>
                <a:ea typeface="Times New Roman" panose="02020603050405020304" pitchFamily="18" charset="0"/>
              </a:rPr>
              <a:t>+ t</a:t>
            </a:r>
            <a:r>
              <a:rPr lang="vi-VN" sz="3600" i="1" dirty="0">
                <a:solidFill>
                  <a:srgbClr val="7030A0"/>
                </a:solidFill>
                <a:latin typeface="Times New Roman" panose="02020603050405020304" pitchFamily="18" charset="0"/>
                <a:ea typeface="Times New Roman" panose="02020603050405020304" pitchFamily="18" charset="0"/>
              </a:rPr>
              <a:t>RNA vận chuyển amino acid đến ribosome</a:t>
            </a:r>
            <a:r>
              <a:rPr lang="en-US" sz="3600" i="1" dirty="0">
                <a:solidFill>
                  <a:srgbClr val="7030A0"/>
                </a:solidFill>
                <a:latin typeface="Times New Roman" panose="02020603050405020304" pitchFamily="18" charset="0"/>
                <a:ea typeface="Times New Roman" panose="02020603050405020304" pitchFamily="18" charset="0"/>
              </a:rPr>
              <a:t>.</a:t>
            </a:r>
            <a:r>
              <a:rPr lang="vi-VN" sz="3600" i="1" dirty="0">
                <a:solidFill>
                  <a:srgbClr val="7030A0"/>
                </a:solidFill>
                <a:latin typeface="Times New Roman" panose="02020603050405020304" pitchFamily="18" charset="0"/>
                <a:ea typeface="Times New Roman" panose="02020603050405020304" pitchFamily="18" charset="0"/>
              </a:rPr>
              <a:t> </a:t>
            </a:r>
            <a:endParaRPr lang="en-US" sz="3600" i="1" dirty="0">
              <a:solidFill>
                <a:srgbClr val="7030A0"/>
              </a:solidFill>
              <a:latin typeface="Times New Roman" panose="02020603050405020304" pitchFamily="18" charset="0"/>
              <a:ea typeface="Times New Roman" panose="02020603050405020304" pitchFamily="18" charset="0"/>
            </a:endParaRPr>
          </a:p>
          <a:p>
            <a:pPr algn="just">
              <a:spcAft>
                <a:spcPts val="0"/>
              </a:spcAft>
            </a:pPr>
            <a:r>
              <a:rPr lang="en-US" sz="3600" i="1" dirty="0">
                <a:solidFill>
                  <a:srgbClr val="7030A0"/>
                </a:solidFill>
                <a:latin typeface="Times New Roman" panose="02020603050405020304" pitchFamily="18" charset="0"/>
                <a:ea typeface="Times New Roman" panose="02020603050405020304" pitchFamily="18" charset="0"/>
              </a:rPr>
              <a:t>+ </a:t>
            </a:r>
            <a:r>
              <a:rPr lang="vi-VN" sz="3600" i="1" dirty="0">
                <a:solidFill>
                  <a:srgbClr val="7030A0"/>
                </a:solidFill>
                <a:latin typeface="Times New Roman" panose="02020603050405020304" pitchFamily="18" charset="0"/>
                <a:ea typeface="Times New Roman" panose="02020603050405020304" pitchFamily="18" charset="0"/>
              </a:rPr>
              <a:t>rRNA cấu tạo nên ribosome. </a:t>
            </a:r>
            <a:endParaRPr lang="en-US" sz="3600" i="1" dirty="0">
              <a:solidFill>
                <a:srgbClr val="7030A0"/>
              </a:solidFill>
              <a:latin typeface="Times New Roman" panose="02020603050405020304" pitchFamily="18" charset="0"/>
              <a:ea typeface="Times New Roman" panose="02020603050405020304" pitchFamily="18" charset="0"/>
            </a:endParaRPr>
          </a:p>
          <a:p>
            <a:pPr algn="just">
              <a:spcAft>
                <a:spcPts val="0"/>
              </a:spcAft>
            </a:pPr>
            <a:r>
              <a:rPr lang="vi-VN" sz="3600" i="1" dirty="0">
                <a:solidFill>
                  <a:srgbClr val="7030A0"/>
                </a:solidFill>
                <a:latin typeface="Times New Roman" panose="02020603050405020304" pitchFamily="18" charset="0"/>
                <a:ea typeface="Times New Roman" panose="02020603050405020304" pitchFamily="18" charset="0"/>
              </a:rPr>
              <a:t>Cả ba loại RNA đều tham gia vào quá trình tổng hợp protein.</a:t>
            </a:r>
            <a:endParaRPr lang="en-US" sz="3600" i="1" dirty="0">
              <a:solidFill>
                <a:srgbClr val="7030A0"/>
              </a:solidFill>
              <a:effectLst/>
              <a:latin typeface="Times New Roman" panose="02020603050405020304" pitchFamily="18" charset="0"/>
              <a:ea typeface="Times New Roman" panose="02020603050405020304" pitchFamily="18" charset="0"/>
            </a:endParaRPr>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4540" y="601054"/>
            <a:ext cx="11461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11BE29FF-B92C-2FE7-CF4E-80A35422FA68}"/>
              </a:ext>
            </a:extLst>
          </p:cNvPr>
          <p:cNvSpPr>
            <a:spLocks noChangeArrowheads="1"/>
          </p:cNvSpPr>
          <p:nvPr/>
        </p:nvSpPr>
        <p:spPr bwMode="auto">
          <a:xfrm>
            <a:off x="336176" y="945542"/>
            <a:ext cx="6019800" cy="533400"/>
          </a:xfrm>
          <a:prstGeom prst="flowChartAlternateProcess">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en-US" sz="3200" b="1" dirty="0">
                <a:solidFill>
                  <a:srgbClr val="C00000"/>
                </a:solidFill>
                <a:latin typeface="Times New Roman" pitchFamily="18" charset="0"/>
              </a:rPr>
              <a:t>3. </a:t>
            </a:r>
            <a:r>
              <a:rPr lang="vi-VN" sz="3200" b="1" dirty="0">
                <a:solidFill>
                  <a:srgbClr val="C00000"/>
                </a:solidFill>
                <a:latin typeface="Times New Roman" pitchFamily="18" charset="0"/>
              </a:rPr>
              <a:t>RIBONUCLEIC ACID (RNA)</a:t>
            </a:r>
            <a:endParaRPr lang="en-US" sz="3200" b="1" dirty="0">
              <a:solidFill>
                <a:srgbClr val="C00000"/>
              </a:solidFill>
              <a:latin typeface="Times New Roman" pitchFamily="18" charset="0"/>
            </a:endParaRPr>
          </a:p>
        </p:txBody>
      </p:sp>
    </p:spTree>
    <p:extLst>
      <p:ext uri="{BB962C8B-B14F-4D97-AF65-F5344CB8AC3E}">
        <p14:creationId xmlns:p14="http://schemas.microsoft.com/office/powerpoint/2010/main" val="67044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a:off x="4288742" y="171390"/>
            <a:ext cx="3614516" cy="533400"/>
          </a:xfrm>
          <a:prstGeom prst="flowChartAlternateProcess">
            <a:avLst/>
          </a:prstGeom>
          <a:solidFill>
            <a:schemeClr val="bg2">
              <a:lumMod val="20000"/>
              <a:lumOff val="80000"/>
            </a:schemeClr>
          </a:solidFill>
          <a:ln w="9525">
            <a:solidFill>
              <a:schemeClr val="tx1"/>
            </a:solidFill>
            <a:miter lim="800000"/>
            <a:headEnd/>
            <a:tailEnd/>
          </a:ln>
        </p:spPr>
        <p:txBody>
          <a:bodyPr wrap="none" anchor="ctr"/>
          <a:lstStyle/>
          <a:p>
            <a:pPr algn="ctr">
              <a:defRPr/>
            </a:pPr>
            <a:r>
              <a:rPr lang="vi-VN" sz="3600" b="1" dirty="0">
                <a:solidFill>
                  <a:srgbClr val="FF0000"/>
                </a:solidFill>
                <a:latin typeface="Times New Roman" pitchFamily="18" charset="0"/>
              </a:rPr>
              <a:t>LUYỆN TẬP</a:t>
            </a:r>
            <a:endParaRPr lang="en-US" sz="3600" b="1" dirty="0">
              <a:solidFill>
                <a:srgbClr val="FF0000"/>
              </a:solidFill>
              <a:latin typeface="Times New Roman" pitchFamily="18" charset="0"/>
            </a:endParaRPr>
          </a:p>
        </p:txBody>
      </p:sp>
      <p:sp>
        <p:nvSpPr>
          <p:cNvPr id="38915" name="Rectangle 4"/>
          <p:cNvSpPr>
            <a:spLocks noChangeArrowheads="1"/>
          </p:cNvSpPr>
          <p:nvPr/>
        </p:nvSpPr>
        <p:spPr bwMode="auto">
          <a:xfrm>
            <a:off x="365760" y="704790"/>
            <a:ext cx="1170432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spcBef>
                <a:spcPct val="0"/>
              </a:spcBef>
              <a:buFontTx/>
              <a:buNone/>
            </a:pPr>
            <a:r>
              <a:rPr lang="vi-VN" altLang="en-US" sz="3600" b="1" dirty="0">
                <a:solidFill>
                  <a:srgbClr val="0000CC"/>
                </a:solidFill>
                <a:latin typeface="Times New Roman" panose="02020603050405020304" pitchFamily="18" charset="0"/>
                <a:cs typeface="Times New Roman" panose="02020603050405020304" pitchFamily="18" charset="0"/>
              </a:rPr>
              <a:t>Câu 1: Trong cấu trúc phân tử DNA, các nucleotide giữa hai mạch đơn liên kết với </a:t>
            </a:r>
            <a:r>
              <a:rPr lang="en-US" altLang="en-US" sz="3600" b="1" dirty="0" err="1">
                <a:solidFill>
                  <a:srgbClr val="0000CC"/>
                </a:solidFill>
                <a:latin typeface="Times New Roman" panose="02020603050405020304" pitchFamily="18" charset="0"/>
                <a:cs typeface="Times New Roman" panose="02020603050405020304" pitchFamily="18" charset="0"/>
              </a:rPr>
              <a:t>nhau</a:t>
            </a:r>
            <a:r>
              <a:rPr lang="en-US" altLang="en-US" sz="3600" b="1" dirty="0">
                <a:solidFill>
                  <a:srgbClr val="0000CC"/>
                </a:solidFill>
                <a:latin typeface="Times New Roman" panose="02020603050405020304" pitchFamily="18" charset="0"/>
                <a:cs typeface="Times New Roman" panose="02020603050405020304" pitchFamily="18" charset="0"/>
              </a:rPr>
              <a:t> </a:t>
            </a:r>
            <a:r>
              <a:rPr lang="vi-VN" altLang="en-US" sz="3600" b="1" dirty="0">
                <a:solidFill>
                  <a:srgbClr val="0000CC"/>
                </a:solidFill>
                <a:latin typeface="Times New Roman" panose="02020603050405020304" pitchFamily="18" charset="0"/>
                <a:cs typeface="Times New Roman" panose="02020603050405020304" pitchFamily="18" charset="0"/>
              </a:rPr>
              <a:t>bằng các liên kết</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A. ion.                                               B. phosphodiester.</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C. peptide.                                         D. hydrogen.</a:t>
            </a:r>
          </a:p>
          <a:p>
            <a:pPr algn="just">
              <a:spcBef>
                <a:spcPct val="0"/>
              </a:spcBef>
              <a:buNone/>
            </a:pPr>
            <a:r>
              <a:rPr lang="vi-VN" altLang="en-US" sz="3600" b="1" dirty="0">
                <a:solidFill>
                  <a:srgbClr val="0000CC"/>
                </a:solidFill>
                <a:latin typeface="Times New Roman" panose="02020603050405020304" pitchFamily="18" charset="0"/>
                <a:cs typeface="Times New Roman" panose="02020603050405020304" pitchFamily="18" charset="0"/>
              </a:rPr>
              <a:t>Câu 2: ADN là một đại phân tử</a:t>
            </a:r>
            <a:r>
              <a:rPr lang="en-US" altLang="en-US" sz="3600" b="1" dirty="0">
                <a:solidFill>
                  <a:srgbClr val="0000CC"/>
                </a:solidFill>
                <a:latin typeface="Times New Roman" panose="02020603050405020304" pitchFamily="18" charset="0"/>
                <a:cs typeface="Times New Roman" panose="02020603050405020304" pitchFamily="18" charset="0"/>
              </a:rPr>
              <a:t> </a:t>
            </a:r>
            <a:r>
              <a:rPr lang="vi-VN" altLang="en-US" sz="3600" b="1" dirty="0">
                <a:solidFill>
                  <a:srgbClr val="0000CC"/>
                </a:solidFill>
                <a:latin typeface="Times New Roman" panose="02020603050405020304" pitchFamily="18" charset="0"/>
                <a:cs typeface="Times New Roman" panose="02020603050405020304" pitchFamily="18" charset="0"/>
              </a:rPr>
              <a:t>cấu tạo theo nguyên tắc đa</a:t>
            </a:r>
            <a:r>
              <a:rPr lang="en-US" altLang="en-US" sz="3600" b="1" dirty="0">
                <a:solidFill>
                  <a:srgbClr val="0000CC"/>
                </a:solidFill>
                <a:latin typeface="Times New Roman" panose="02020603050405020304" pitchFamily="18" charset="0"/>
                <a:cs typeface="Times New Roman" panose="02020603050405020304" pitchFamily="18" charset="0"/>
              </a:rPr>
              <a:t> </a:t>
            </a:r>
            <a:r>
              <a:rPr lang="vi-VN" altLang="en-US" sz="3600" b="1" dirty="0">
                <a:solidFill>
                  <a:srgbClr val="0000CC"/>
                </a:solidFill>
                <a:latin typeface="Times New Roman" panose="02020603050405020304" pitchFamily="18" charset="0"/>
                <a:cs typeface="Times New Roman" panose="02020603050405020304" pitchFamily="18" charset="0"/>
              </a:rPr>
              <a:t>phân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đơn</a:t>
            </a:r>
            <a:r>
              <a:rPr lang="en-US" altLang="en-US" sz="3600" b="1" dirty="0">
                <a:solidFill>
                  <a:srgbClr val="0000CC"/>
                </a:solidFill>
                <a:latin typeface="Times New Roman" panose="02020603050405020304" pitchFamily="18" charset="0"/>
                <a:cs typeface="Times New Roman" panose="02020603050405020304" pitchFamily="18" charset="0"/>
              </a:rPr>
              <a:t> </a:t>
            </a:r>
            <a:r>
              <a:rPr lang="vi-VN" altLang="en-US" sz="3600" b="1" dirty="0">
                <a:solidFill>
                  <a:srgbClr val="0000CC"/>
                </a:solidFill>
                <a:latin typeface="Times New Roman" panose="02020603050405020304" pitchFamily="18" charset="0"/>
                <a:cs typeface="Times New Roman" panose="02020603050405020304" pitchFamily="18" charset="0"/>
              </a:rPr>
              <a:t>phân là</a:t>
            </a:r>
            <a:r>
              <a:rPr lang="en-US" altLang="en-US" sz="3600" b="1" dirty="0">
                <a:solidFill>
                  <a:srgbClr val="0000CC"/>
                </a:solidFill>
                <a:latin typeface="Times New Roman" panose="02020603050405020304" pitchFamily="18" charset="0"/>
                <a:cs typeface="Times New Roman" panose="02020603050405020304" pitchFamily="18" charset="0"/>
              </a:rPr>
              <a:t> 4 </a:t>
            </a:r>
            <a:r>
              <a:rPr lang="en-US" altLang="en-US" sz="3600" b="1" dirty="0" err="1">
                <a:solidFill>
                  <a:srgbClr val="0000CC"/>
                </a:solidFill>
                <a:latin typeface="Times New Roman" panose="02020603050405020304" pitchFamily="18" charset="0"/>
                <a:cs typeface="Times New Roman" panose="02020603050405020304" pitchFamily="18" charset="0"/>
              </a:rPr>
              <a:t>loại</a:t>
            </a:r>
            <a:r>
              <a:rPr lang="en-US" altLang="en-US" sz="3600" b="1" dirty="0">
                <a:solidFill>
                  <a:srgbClr val="0000CC"/>
                </a:solidFill>
                <a:latin typeface="Times New Roman" panose="02020603050405020304" pitchFamily="18" charset="0"/>
                <a:cs typeface="Times New Roman" panose="02020603050405020304" pitchFamily="18" charset="0"/>
              </a:rPr>
              <a:t> </a:t>
            </a:r>
            <a:endParaRPr lang="vi-VN" altLang="en-US" sz="3600" b="1" dirty="0">
              <a:solidFill>
                <a:srgbClr val="0000CC"/>
              </a:solidFill>
              <a:latin typeface="Times New Roman" panose="02020603050405020304" pitchFamily="18" charset="0"/>
              <a:cs typeface="Times New Roman" panose="02020603050405020304" pitchFamily="18" charset="0"/>
            </a:endParaRPr>
          </a:p>
          <a:p>
            <a:pPr>
              <a:spcBef>
                <a:spcPct val="0"/>
              </a:spcBef>
              <a:buNone/>
            </a:pPr>
            <a:r>
              <a:rPr lang="vi-VN" altLang="en-US" sz="3600" b="1" dirty="0">
                <a:solidFill>
                  <a:srgbClr val="0000FF"/>
                </a:solidFill>
                <a:latin typeface="Times New Roman" panose="02020603050405020304" pitchFamily="18" charset="0"/>
                <a:cs typeface="Times New Roman" panose="02020603050405020304" pitchFamily="18" charset="0"/>
              </a:rPr>
              <a:t>A. </a:t>
            </a:r>
            <a:r>
              <a:rPr lang="en-US" altLang="en-US" sz="3600" b="1" dirty="0">
                <a:latin typeface="Times New Roman" panose="02020603050405020304" pitchFamily="18" charset="0"/>
                <a:cs typeface="Times New Roman" panose="02020603050405020304" pitchFamily="18" charset="0"/>
              </a:rPr>
              <a:t>n</a:t>
            </a:r>
            <a:r>
              <a:rPr lang="vi-VN" altLang="en-US" sz="3600" b="1" dirty="0">
                <a:solidFill>
                  <a:srgbClr val="000000"/>
                </a:solidFill>
                <a:latin typeface="Times New Roman" panose="02020603050405020304" pitchFamily="18" charset="0"/>
                <a:cs typeface="Times New Roman" panose="02020603050405020304" pitchFamily="18" charset="0"/>
              </a:rPr>
              <a:t>ucleotide </a:t>
            </a:r>
            <a:r>
              <a:rPr lang="vi-VN" altLang="en-US" sz="3600" b="1" dirty="0">
                <a:solidFill>
                  <a:srgbClr val="0000FF"/>
                </a:solidFill>
                <a:latin typeface="Times New Roman" panose="02020603050405020304" pitchFamily="18" charset="0"/>
                <a:cs typeface="Times New Roman" panose="02020603050405020304" pitchFamily="18" charset="0"/>
              </a:rPr>
              <a:t>A, T, G, </a:t>
            </a:r>
            <a:r>
              <a:rPr lang="en-US" altLang="en-US" sz="3600" b="1" dirty="0">
                <a:solidFill>
                  <a:srgbClr val="0000FF"/>
                </a:solidFill>
                <a:latin typeface="Times New Roman" panose="02020603050405020304" pitchFamily="18" charset="0"/>
                <a:cs typeface="Times New Roman" panose="02020603050405020304" pitchFamily="18" charset="0"/>
              </a:rPr>
              <a:t>C.</a:t>
            </a:r>
            <a:r>
              <a:rPr lang="vi-VN"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a:solidFill>
                  <a:srgbClr val="0000FF"/>
                </a:solidFill>
                <a:latin typeface="Times New Roman" panose="02020603050405020304" pitchFamily="18" charset="0"/>
                <a:cs typeface="Times New Roman" panose="02020603050405020304" pitchFamily="18" charset="0"/>
              </a:rPr>
              <a:t>	</a:t>
            </a:r>
            <a:r>
              <a:rPr lang="vi-VN" altLang="en-US" sz="3600" b="1" dirty="0">
                <a:solidFill>
                  <a:srgbClr val="0000FF"/>
                </a:solidFill>
                <a:latin typeface="Times New Roman" panose="02020603050405020304" pitchFamily="18" charset="0"/>
                <a:cs typeface="Times New Roman" panose="02020603050405020304" pitchFamily="18" charset="0"/>
              </a:rPr>
              <a:t>C. </a:t>
            </a:r>
            <a:r>
              <a:rPr lang="vi-VN" altLang="en-US" sz="3600" b="1" dirty="0">
                <a:solidFill>
                  <a:srgbClr val="000000"/>
                </a:solidFill>
                <a:latin typeface="Times New Roman" panose="02020603050405020304" pitchFamily="18" charset="0"/>
                <a:cs typeface="Times New Roman" panose="02020603050405020304" pitchFamily="18" charset="0"/>
              </a:rPr>
              <a:t>nucleotide</a:t>
            </a:r>
            <a:r>
              <a:rPr lang="en-US" altLang="en-US" sz="3600" b="1" dirty="0">
                <a:solidFill>
                  <a:srgbClr val="000000"/>
                </a:solidFill>
                <a:latin typeface="Times New Roman" panose="02020603050405020304" pitchFamily="18" charset="0"/>
                <a:cs typeface="Times New Roman" panose="02020603050405020304" pitchFamily="18" charset="0"/>
              </a:rPr>
              <a:t> </a:t>
            </a:r>
            <a:r>
              <a:rPr lang="vi-VN" altLang="en-US" sz="3600" b="1" dirty="0">
                <a:solidFill>
                  <a:srgbClr val="0000FF"/>
                </a:solidFill>
                <a:latin typeface="Times New Roman" panose="02020603050405020304" pitchFamily="18" charset="0"/>
                <a:cs typeface="Times New Roman" panose="02020603050405020304" pitchFamily="18" charset="0"/>
              </a:rPr>
              <a:t>A, </a:t>
            </a:r>
            <a:r>
              <a:rPr lang="en-US" altLang="en-US" sz="3600" b="1" dirty="0">
                <a:solidFill>
                  <a:srgbClr val="0000FF"/>
                </a:solidFill>
                <a:latin typeface="Times New Roman" panose="02020603050405020304" pitchFamily="18" charset="0"/>
                <a:cs typeface="Times New Roman" panose="02020603050405020304" pitchFamily="18" charset="0"/>
              </a:rPr>
              <a:t>X</a:t>
            </a:r>
            <a:r>
              <a:rPr lang="vi-VN" altLang="en-US" sz="3600" b="1" dirty="0">
                <a:solidFill>
                  <a:srgbClr val="0000FF"/>
                </a:solidFill>
                <a:latin typeface="Times New Roman" panose="02020603050405020304" pitchFamily="18" charset="0"/>
                <a:cs typeface="Times New Roman" panose="02020603050405020304" pitchFamily="18" charset="0"/>
              </a:rPr>
              <a:t>, G, </a:t>
            </a:r>
            <a:r>
              <a:rPr lang="en-US" altLang="en-US" sz="3600" b="1" dirty="0">
                <a:solidFill>
                  <a:srgbClr val="0000FF"/>
                </a:solidFill>
                <a:latin typeface="Times New Roman" panose="02020603050405020304" pitchFamily="18" charset="0"/>
                <a:cs typeface="Times New Roman" panose="02020603050405020304" pitchFamily="18" charset="0"/>
              </a:rPr>
              <a:t>C.</a:t>
            </a:r>
            <a:endParaRPr lang="vi-VN" altLang="en-US" sz="3600" b="1" dirty="0">
              <a:solidFill>
                <a:srgbClr val="0000FF"/>
              </a:solidFill>
              <a:latin typeface="Times New Roman" panose="02020603050405020304" pitchFamily="18" charset="0"/>
              <a:cs typeface="Times New Roman" panose="02020603050405020304" pitchFamily="18" charset="0"/>
            </a:endParaRPr>
          </a:p>
          <a:p>
            <a:pPr>
              <a:spcBef>
                <a:spcPct val="0"/>
              </a:spcBef>
              <a:buNone/>
            </a:pPr>
            <a:r>
              <a:rPr lang="vi-VN" altLang="en-US" sz="3600" b="1" dirty="0">
                <a:solidFill>
                  <a:srgbClr val="0000FF"/>
                </a:solidFill>
                <a:latin typeface="Times New Roman" panose="02020603050405020304" pitchFamily="18" charset="0"/>
                <a:cs typeface="Times New Roman" panose="02020603050405020304" pitchFamily="18" charset="0"/>
              </a:rPr>
              <a:t>B. </a:t>
            </a:r>
            <a:r>
              <a:rPr lang="vi-VN" altLang="en-US" sz="3600" b="1" dirty="0">
                <a:solidFill>
                  <a:srgbClr val="000000"/>
                </a:solidFill>
                <a:latin typeface="Times New Roman" panose="02020603050405020304" pitchFamily="18" charset="0"/>
                <a:cs typeface="Times New Roman" panose="02020603050405020304" pitchFamily="18" charset="0"/>
              </a:rPr>
              <a:t>nucleotide</a:t>
            </a:r>
            <a:r>
              <a:rPr lang="vi-VN" altLang="en-US" sz="3600" b="1" dirty="0">
                <a:solidFill>
                  <a:srgbClr val="0000FF"/>
                </a:solidFill>
                <a:latin typeface="Times New Roman" panose="02020603050405020304" pitchFamily="18" charset="0"/>
                <a:cs typeface="Times New Roman" panose="02020603050405020304" pitchFamily="18" charset="0"/>
              </a:rPr>
              <a:t> A, T, </a:t>
            </a:r>
            <a:r>
              <a:rPr lang="en-US" altLang="en-US" sz="3600" b="1" dirty="0">
                <a:solidFill>
                  <a:srgbClr val="0000FF"/>
                </a:solidFill>
                <a:latin typeface="Times New Roman" panose="02020603050405020304" pitchFamily="18" charset="0"/>
                <a:cs typeface="Times New Roman" panose="02020603050405020304" pitchFamily="18" charset="0"/>
              </a:rPr>
              <a:t>U</a:t>
            </a:r>
            <a:r>
              <a:rPr lang="vi-VN"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a:solidFill>
                  <a:srgbClr val="0000FF"/>
                </a:solidFill>
                <a:latin typeface="Times New Roman" panose="02020603050405020304" pitchFamily="18" charset="0"/>
                <a:cs typeface="Times New Roman" panose="02020603050405020304" pitchFamily="18" charset="0"/>
              </a:rPr>
              <a:t>C.</a:t>
            </a:r>
            <a:r>
              <a:rPr lang="vi-VN"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a:solidFill>
                  <a:srgbClr val="0000FF"/>
                </a:solidFill>
                <a:latin typeface="Times New Roman" panose="02020603050405020304" pitchFamily="18" charset="0"/>
                <a:cs typeface="Times New Roman" panose="02020603050405020304" pitchFamily="18" charset="0"/>
              </a:rPr>
              <a:t>	</a:t>
            </a:r>
            <a:r>
              <a:rPr lang="vi-VN" altLang="en-US" sz="3600" b="1" dirty="0">
                <a:solidFill>
                  <a:srgbClr val="0000FF"/>
                </a:solidFill>
                <a:latin typeface="Times New Roman" panose="02020603050405020304" pitchFamily="18" charset="0"/>
                <a:cs typeface="Times New Roman" panose="02020603050405020304" pitchFamily="18" charset="0"/>
              </a:rPr>
              <a:t>D. </a:t>
            </a:r>
            <a:r>
              <a:rPr lang="vi-VN" altLang="en-US" sz="3600" b="1" dirty="0">
                <a:solidFill>
                  <a:srgbClr val="000000"/>
                </a:solidFill>
                <a:latin typeface="Times New Roman" panose="02020603050405020304" pitchFamily="18" charset="0"/>
                <a:cs typeface="Times New Roman" panose="02020603050405020304" pitchFamily="18" charset="0"/>
              </a:rPr>
              <a:t>nucleotide</a:t>
            </a:r>
            <a:r>
              <a:rPr lang="vi-VN" altLang="en-US" sz="3600" b="1" dirty="0">
                <a:solidFill>
                  <a:srgbClr val="0000FF"/>
                </a:solidFill>
                <a:latin typeface="Times New Roman" panose="02020603050405020304" pitchFamily="18" charset="0"/>
                <a:cs typeface="Times New Roman" panose="02020603050405020304" pitchFamily="18" charset="0"/>
              </a:rPr>
              <a:t> A, U, G, </a:t>
            </a:r>
            <a:r>
              <a:rPr lang="en-US" altLang="en-US" sz="3600" b="1" dirty="0">
                <a:solidFill>
                  <a:srgbClr val="0000FF"/>
                </a:solidFill>
                <a:latin typeface="Times New Roman" panose="02020603050405020304" pitchFamily="18" charset="0"/>
                <a:cs typeface="Times New Roman" panose="02020603050405020304" pitchFamily="18" charset="0"/>
              </a:rPr>
              <a:t>T.</a:t>
            </a:r>
          </a:p>
          <a:p>
            <a:pPr>
              <a:spcBef>
                <a:spcPct val="0"/>
              </a:spcBef>
              <a:buNone/>
            </a:pPr>
            <a:endParaRPr lang="vi-VN" altLang="en-US" sz="3600" b="1" dirty="0">
              <a:solidFill>
                <a:srgbClr val="0000FF"/>
              </a:solidFill>
              <a:latin typeface="Times New Roman" panose="02020603050405020304" pitchFamily="18" charset="0"/>
              <a:cs typeface="Times New Roman" panose="02020603050405020304" pitchFamily="18" charset="0"/>
            </a:endParaRPr>
          </a:p>
          <a:p>
            <a:pPr>
              <a:spcBef>
                <a:spcPct val="0"/>
              </a:spcBef>
              <a:buNone/>
            </a:pPr>
            <a:r>
              <a:rPr lang="en-US" altLang="en-US" sz="3600" b="1" dirty="0">
                <a:solidFill>
                  <a:srgbClr val="0000FF"/>
                </a:solidFill>
                <a:latin typeface="Times New Roman" panose="02020603050405020304" pitchFamily="18" charset="0"/>
                <a:cs typeface="Times New Roman" panose="02020603050405020304" pitchFamily="18" charset="0"/>
              </a:rPr>
              <a:t>		</a:t>
            </a:r>
          </a:p>
        </p:txBody>
      </p:sp>
      <p:sp>
        <p:nvSpPr>
          <p:cNvPr id="7" name="Oval 12"/>
          <p:cNvSpPr>
            <a:spLocks noChangeArrowheads="1"/>
          </p:cNvSpPr>
          <p:nvPr/>
        </p:nvSpPr>
        <p:spPr bwMode="auto">
          <a:xfrm>
            <a:off x="365760" y="5192119"/>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 name="Oval 12"/>
          <p:cNvSpPr>
            <a:spLocks noChangeArrowheads="1"/>
          </p:cNvSpPr>
          <p:nvPr/>
        </p:nvSpPr>
        <p:spPr bwMode="auto">
          <a:xfrm>
            <a:off x="6949439" y="3344092"/>
            <a:ext cx="705395" cy="652473"/>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78682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7" grpId="2" animBg="1"/>
      <p:bldP spid="8" grpId="0" animBg="1"/>
      <p:bldP spid="8" grpId="1" animBg="1"/>
      <p:bldP spid="8"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931" y="118789"/>
            <a:ext cx="10968446" cy="3416320"/>
          </a:xfrm>
          <a:prstGeom prst="rect">
            <a:avLst/>
          </a:prstGeom>
        </p:spPr>
        <p:txBody>
          <a:bodyPr wrap="square">
            <a:spAutoFit/>
          </a:bodyPr>
          <a:lstStyle/>
          <a:p>
            <a:pPr algn="just">
              <a:lnSpc>
                <a:spcPct val="150000"/>
              </a:lnSpc>
              <a:spcBef>
                <a:spcPct val="0"/>
              </a:spcBef>
              <a:buFontTx/>
              <a:buNone/>
            </a:pPr>
            <a:r>
              <a:rPr lang="vi-VN" altLang="en-US" sz="3600" b="1" dirty="0">
                <a:solidFill>
                  <a:srgbClr val="0000CC"/>
                </a:solidFill>
                <a:latin typeface="Times New Roman" panose="02020603050405020304" pitchFamily="18" charset="0"/>
                <a:cs typeface="Times New Roman" panose="02020603050405020304" pitchFamily="18" charset="0"/>
              </a:rPr>
              <a:t>Câu 3: Nucleotide loại nào không có trong cấu trúc của phân tử RNA?</a:t>
            </a:r>
          </a:p>
          <a:p>
            <a:pPr marL="742950" indent="-742950" algn="just">
              <a:lnSpc>
                <a:spcPct val="150000"/>
              </a:lnSpc>
              <a:spcBef>
                <a:spcPct val="0"/>
              </a:spcBef>
              <a:buAutoNum type="alphaUcPeriod"/>
            </a:pPr>
            <a:r>
              <a:rPr lang="vi-VN" altLang="en-US" sz="3600" dirty="0">
                <a:solidFill>
                  <a:srgbClr val="000000"/>
                </a:solidFill>
                <a:latin typeface="Times New Roman" panose="02020603050405020304" pitchFamily="18" charset="0"/>
                <a:cs typeface="Times New Roman" panose="02020603050405020304" pitchFamily="18" charset="0"/>
              </a:rPr>
              <a:t>Adenine</a:t>
            </a:r>
            <a:r>
              <a:rPr lang="en-US" altLang="en-US" sz="3600" dirty="0">
                <a:solidFill>
                  <a:srgbClr val="000000"/>
                </a:solidFill>
                <a:latin typeface="Times New Roman" panose="02020603050405020304" pitchFamily="18" charset="0"/>
                <a:cs typeface="Times New Roman" panose="02020603050405020304" pitchFamily="18" charset="0"/>
              </a:rPr>
              <a:t> (A)</a:t>
            </a:r>
            <a:r>
              <a:rPr lang="vi-VN"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000000"/>
                </a:solidFill>
                <a:latin typeface="Times New Roman" panose="02020603050405020304" pitchFamily="18" charset="0"/>
                <a:cs typeface="Times New Roman" panose="02020603050405020304" pitchFamily="18" charset="0"/>
              </a:rPr>
              <a:t>			</a:t>
            </a:r>
            <a:r>
              <a:rPr lang="vi-VN" altLang="en-US" sz="3600" dirty="0">
                <a:solidFill>
                  <a:srgbClr val="0000CC"/>
                </a:solidFill>
                <a:latin typeface="Times New Roman" panose="02020603050405020304" pitchFamily="18" charset="0"/>
                <a:cs typeface="Times New Roman" panose="02020603050405020304" pitchFamily="18" charset="0"/>
              </a:rPr>
              <a:t>B</a:t>
            </a:r>
            <a:r>
              <a:rPr lang="vi-VN" altLang="en-US" sz="3600" dirty="0">
                <a:solidFill>
                  <a:srgbClr val="000000"/>
                </a:solidFill>
                <a:latin typeface="Times New Roman" panose="02020603050405020304" pitchFamily="18" charset="0"/>
                <a:cs typeface="Times New Roman" panose="02020603050405020304" pitchFamily="18" charset="0"/>
              </a:rPr>
              <a:t>. Uracil</a:t>
            </a:r>
            <a:r>
              <a:rPr lang="en-US" altLang="en-US" sz="3600" dirty="0">
                <a:solidFill>
                  <a:srgbClr val="000000"/>
                </a:solidFill>
                <a:latin typeface="Times New Roman" panose="02020603050405020304" pitchFamily="18" charset="0"/>
                <a:cs typeface="Times New Roman" panose="02020603050405020304" pitchFamily="18" charset="0"/>
              </a:rPr>
              <a:t> (U)</a:t>
            </a:r>
            <a:r>
              <a:rPr lang="vi-VN" altLang="en-US" sz="3600" dirty="0">
                <a:solidFill>
                  <a:srgbClr val="000000"/>
                </a:solidFill>
                <a:latin typeface="Times New Roman" panose="02020603050405020304" pitchFamily="18" charset="0"/>
                <a:cs typeface="Times New Roman" panose="02020603050405020304" pitchFamily="18" charset="0"/>
              </a:rPr>
              <a:t>. </a:t>
            </a:r>
            <a:endParaRPr lang="en-US" altLang="en-US" sz="3600" dirty="0">
              <a:solidFill>
                <a:srgbClr val="000000"/>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vi-VN" altLang="en-US" sz="3600" dirty="0">
                <a:solidFill>
                  <a:srgbClr val="0000CC"/>
                </a:solidFill>
                <a:latin typeface="Times New Roman" panose="02020603050405020304" pitchFamily="18" charset="0"/>
                <a:cs typeface="Times New Roman" panose="02020603050405020304" pitchFamily="18" charset="0"/>
              </a:rPr>
              <a:t>C</a:t>
            </a:r>
            <a:r>
              <a:rPr lang="vi-VN" altLang="en-US" sz="3600" dirty="0">
                <a:solidFill>
                  <a:srgbClr val="000000"/>
                </a:solidFill>
                <a:latin typeface="Times New Roman" panose="02020603050405020304" pitchFamily="18" charset="0"/>
                <a:cs typeface="Times New Roman" panose="02020603050405020304" pitchFamily="18" charset="0"/>
              </a:rPr>
              <a:t>. Thymine</a:t>
            </a:r>
            <a:r>
              <a:rPr lang="en-US" altLang="en-US" sz="3600" dirty="0">
                <a:solidFill>
                  <a:srgbClr val="000000"/>
                </a:solidFill>
                <a:latin typeface="Times New Roman" panose="02020603050405020304" pitchFamily="18" charset="0"/>
                <a:cs typeface="Times New Roman" panose="02020603050405020304" pitchFamily="18" charset="0"/>
              </a:rPr>
              <a:t> (T).  		  	</a:t>
            </a:r>
            <a:r>
              <a:rPr lang="vi-VN" altLang="en-US" sz="3600" dirty="0">
                <a:solidFill>
                  <a:srgbClr val="0000CC"/>
                </a:solidFill>
                <a:latin typeface="Times New Roman" panose="02020603050405020304" pitchFamily="18" charset="0"/>
                <a:cs typeface="Times New Roman" panose="02020603050405020304" pitchFamily="18" charset="0"/>
              </a:rPr>
              <a:t>D</a:t>
            </a:r>
            <a:r>
              <a:rPr lang="vi-VN" altLang="en-US" sz="3600" dirty="0">
                <a:solidFill>
                  <a:srgbClr val="000000"/>
                </a:solidFill>
                <a:latin typeface="Times New Roman" panose="02020603050405020304" pitchFamily="18" charset="0"/>
                <a:cs typeface="Times New Roman" panose="02020603050405020304" pitchFamily="18" charset="0"/>
              </a:rPr>
              <a:t>. Cytosine</a:t>
            </a:r>
            <a:r>
              <a:rPr lang="en-US" altLang="en-US" sz="3600" dirty="0">
                <a:solidFill>
                  <a:srgbClr val="000000"/>
                </a:solidFill>
                <a:latin typeface="Times New Roman" panose="02020603050405020304" pitchFamily="18" charset="0"/>
                <a:cs typeface="Times New Roman" panose="02020603050405020304" pitchFamily="18" charset="0"/>
              </a:rPr>
              <a:t> (C)</a:t>
            </a:r>
            <a:r>
              <a:rPr lang="vi-VN" altLang="en-US" sz="3600" dirty="0">
                <a:solidFill>
                  <a:srgbClr val="000000"/>
                </a:solidFill>
                <a:latin typeface="Times New Roman" panose="02020603050405020304" pitchFamily="18" charset="0"/>
                <a:cs typeface="Times New Roman" panose="02020603050405020304" pitchFamily="18" charset="0"/>
              </a:rPr>
              <a:t>.                                         </a:t>
            </a:r>
          </a:p>
        </p:txBody>
      </p:sp>
      <p:sp>
        <p:nvSpPr>
          <p:cNvPr id="5" name="Oval 12"/>
          <p:cNvSpPr>
            <a:spLocks noChangeArrowheads="1"/>
          </p:cNvSpPr>
          <p:nvPr/>
        </p:nvSpPr>
        <p:spPr bwMode="auto">
          <a:xfrm>
            <a:off x="539931" y="2855726"/>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 name="Rectangle 5"/>
          <p:cNvSpPr/>
          <p:nvPr/>
        </p:nvSpPr>
        <p:spPr>
          <a:xfrm>
            <a:off x="317862" y="3638888"/>
            <a:ext cx="11412583" cy="3231654"/>
          </a:xfrm>
          <a:prstGeom prst="rect">
            <a:avLst/>
          </a:prstGeom>
        </p:spPr>
        <p:txBody>
          <a:bodyPr wrap="square">
            <a:spAutoFit/>
          </a:bodyPr>
          <a:lstStyle/>
          <a:p>
            <a:pPr algn="just">
              <a:lnSpc>
                <a:spcPct val="150000"/>
              </a:lnSpc>
              <a:spcBef>
                <a:spcPct val="0"/>
              </a:spcBef>
              <a:buFontTx/>
              <a:buNone/>
            </a:pPr>
            <a:r>
              <a:rPr lang="vi-VN" altLang="en-US" sz="3600" b="1" dirty="0">
                <a:solidFill>
                  <a:srgbClr val="0000CC"/>
                </a:solidFill>
                <a:latin typeface="Times New Roman" panose="02020603050405020304" pitchFamily="18" charset="0"/>
                <a:cs typeface="Times New Roman" panose="02020603050405020304" pitchFamily="18" charset="0"/>
              </a:rPr>
              <a:t>Câu 4: </a:t>
            </a:r>
            <a:r>
              <a:rPr lang="en-US" altLang="en-US" sz="3600" b="1" dirty="0" err="1">
                <a:solidFill>
                  <a:srgbClr val="0000CC"/>
                </a:solidFill>
                <a:latin typeface="Times New Roman" panose="02020603050405020304" pitchFamily="18" charset="0"/>
                <a:cs typeface="Times New Roman" panose="02020603050405020304" pitchFamily="18" charset="0"/>
              </a:rPr>
              <a:t>Trong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phân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tử</a:t>
            </a:r>
            <a:r>
              <a:rPr lang="en-US" altLang="en-US" sz="3600" b="1" dirty="0">
                <a:solidFill>
                  <a:srgbClr val="0000CC"/>
                </a:solidFill>
                <a:latin typeface="Times New Roman" panose="02020603050405020304" pitchFamily="18" charset="0"/>
                <a:cs typeface="Times New Roman" panose="02020603050405020304" pitchFamily="18" charset="0"/>
              </a:rPr>
              <a:t> DNA n</a:t>
            </a:r>
            <a:r>
              <a:rPr lang="vi-VN" altLang="en-US" sz="3600" b="1" dirty="0">
                <a:solidFill>
                  <a:srgbClr val="0000CC"/>
                </a:solidFill>
                <a:latin typeface="Times New Roman" panose="02020603050405020304" pitchFamily="18" charset="0"/>
                <a:cs typeface="Times New Roman" panose="02020603050405020304" pitchFamily="18" charset="0"/>
              </a:rPr>
              <a:t>ucleotide </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loại</a:t>
            </a:r>
            <a:r>
              <a:rPr lang="en-US" altLang="en-US" sz="3600" b="1" dirty="0">
                <a:solidFill>
                  <a:srgbClr val="0000CC"/>
                </a:solidFill>
                <a:latin typeface="Times New Roman" panose="02020603050405020304" pitchFamily="18" charset="0"/>
                <a:cs typeface="Times New Roman" panose="02020603050405020304" pitchFamily="18" charset="0"/>
              </a:rPr>
              <a:t> </a:t>
            </a:r>
            <a:r>
              <a:rPr lang="vi-VN" altLang="en-US" sz="3600" b="1" dirty="0">
                <a:solidFill>
                  <a:srgbClr val="0000CC"/>
                </a:solidFill>
                <a:latin typeface="Times New Roman" panose="02020603050405020304" pitchFamily="18" charset="0"/>
                <a:cs typeface="Times New Roman" panose="02020603050405020304" pitchFamily="18" charset="0"/>
              </a:rPr>
              <a:t>A liên kết với </a:t>
            </a:r>
            <a:r>
              <a:rPr lang="en-US" altLang="en-US" sz="3600" b="1" dirty="0">
                <a:solidFill>
                  <a:srgbClr val="0000CC"/>
                </a:solidFill>
                <a:latin typeface="Times New Roman" panose="02020603050405020304" pitchFamily="18" charset="0"/>
                <a:cs typeface="Times New Roman" panose="02020603050405020304" pitchFamily="18" charset="0"/>
              </a:rPr>
              <a:t>n</a:t>
            </a:r>
            <a:r>
              <a:rPr lang="vi-VN" altLang="en-US" sz="3600" b="1" dirty="0">
                <a:solidFill>
                  <a:srgbClr val="0000CC"/>
                </a:solidFill>
                <a:latin typeface="Times New Roman" panose="02020603050405020304" pitchFamily="18" charset="0"/>
                <a:cs typeface="Times New Roman" panose="02020603050405020304" pitchFamily="18" charset="0"/>
              </a:rPr>
              <a:t>ucleotide </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loại</a:t>
            </a:r>
            <a:r>
              <a:rPr lang="en-US" altLang="en-US" sz="3600" b="1" dirty="0">
                <a:solidFill>
                  <a:srgbClr val="0000CC"/>
                </a:solidFill>
                <a:latin typeface="Times New Roman" panose="02020603050405020304" pitchFamily="18" charset="0"/>
                <a:cs typeface="Times New Roman" panose="02020603050405020304" pitchFamily="18" charset="0"/>
              </a:rPr>
              <a:t> </a:t>
            </a:r>
            <a:r>
              <a:rPr lang="vi-VN" altLang="en-US" sz="3600" b="1" dirty="0">
                <a:solidFill>
                  <a:srgbClr val="0000CC"/>
                </a:solidFill>
                <a:latin typeface="Times New Roman" panose="02020603050405020304" pitchFamily="18" charset="0"/>
                <a:cs typeface="Times New Roman" panose="02020603050405020304" pitchFamily="18" charset="0"/>
              </a:rPr>
              <a:t>T bằng </a:t>
            </a:r>
          </a:p>
          <a:p>
            <a:pPr algn="just">
              <a:lnSpc>
                <a:spcPct val="150000"/>
              </a:lnSpc>
              <a:spcBef>
                <a:spcPct val="0"/>
              </a:spcBef>
              <a:buFontTx/>
              <a:buNone/>
            </a:pPr>
            <a:r>
              <a:rPr lang="vi-VN" altLang="en-US" sz="3200" b="1" dirty="0">
                <a:solidFill>
                  <a:srgbClr val="0000CC"/>
                </a:solidFill>
                <a:latin typeface="Times New Roman" panose="02020603050405020304" pitchFamily="18" charset="0"/>
                <a:cs typeface="Times New Roman" panose="02020603050405020304" pitchFamily="18" charset="0"/>
              </a:rPr>
              <a:t>A. hai liên kết phosphodiester.   B. ba liên kết phosphodiester.</a:t>
            </a:r>
          </a:p>
          <a:p>
            <a:pPr algn="just">
              <a:lnSpc>
                <a:spcPct val="150000"/>
              </a:lnSpc>
              <a:spcBef>
                <a:spcPct val="0"/>
              </a:spcBef>
              <a:buFontTx/>
              <a:buNone/>
            </a:pPr>
            <a:r>
              <a:rPr lang="vi-VN" altLang="en-US" sz="3200" b="1" dirty="0">
                <a:solidFill>
                  <a:srgbClr val="0000CC"/>
                </a:solidFill>
                <a:latin typeface="Times New Roman" panose="02020603050405020304" pitchFamily="18" charset="0"/>
                <a:cs typeface="Times New Roman" panose="02020603050405020304" pitchFamily="18" charset="0"/>
              </a:rPr>
              <a:t>C. hai liên kết hydrogen.          </a:t>
            </a:r>
            <a:r>
              <a:rPr lang="en-US" altLang="en-US" sz="3200" b="1" dirty="0">
                <a:solidFill>
                  <a:srgbClr val="0000CC"/>
                </a:solidFill>
                <a:latin typeface="Times New Roman" panose="02020603050405020304" pitchFamily="18" charset="0"/>
                <a:cs typeface="Times New Roman" panose="02020603050405020304" pitchFamily="18" charset="0"/>
              </a:rPr>
              <a:t>   </a:t>
            </a:r>
            <a:r>
              <a:rPr lang="vi-VN" altLang="en-US" sz="3200" b="1" dirty="0">
                <a:solidFill>
                  <a:srgbClr val="0000CC"/>
                </a:solidFill>
                <a:latin typeface="Times New Roman" panose="02020603050405020304" pitchFamily="18" charset="0"/>
                <a:cs typeface="Times New Roman" panose="02020603050405020304" pitchFamily="18" charset="0"/>
              </a:rPr>
              <a:t>D. ba liên kết hydrogen.</a:t>
            </a:r>
          </a:p>
        </p:txBody>
      </p:sp>
      <p:sp>
        <p:nvSpPr>
          <p:cNvPr id="7" name="Oval 12"/>
          <p:cNvSpPr>
            <a:spLocks noChangeArrowheads="1"/>
          </p:cNvSpPr>
          <p:nvPr/>
        </p:nvSpPr>
        <p:spPr bwMode="auto">
          <a:xfrm>
            <a:off x="259079" y="6252248"/>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28912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7" grpId="0" animBg="1"/>
      <p:bldP spid="7" grpId="1" animBg="1"/>
      <p:bldP spid="7"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113" y="0"/>
            <a:ext cx="11007635" cy="2485745"/>
          </a:xfrm>
          <a:prstGeom prst="rect">
            <a:avLst/>
          </a:prstGeom>
        </p:spPr>
        <p:txBody>
          <a:bodyPr wrap="square">
            <a:spAutoFit/>
          </a:bodyPr>
          <a:lstStyle/>
          <a:p>
            <a:pPr algn="just">
              <a:lnSpc>
                <a:spcPct val="150000"/>
              </a:lnSpc>
              <a:spcBef>
                <a:spcPct val="0"/>
              </a:spcBef>
              <a:buFontTx/>
              <a:buNone/>
            </a:pPr>
            <a:r>
              <a:rPr lang="vi-VN" altLang="en-US" sz="3600" b="1" dirty="0">
                <a:solidFill>
                  <a:srgbClr val="0000CC"/>
                </a:solidFill>
                <a:latin typeface="Times New Roman" panose="02020603050405020304" pitchFamily="18" charset="0"/>
                <a:cs typeface="Times New Roman" panose="02020603050405020304" pitchFamily="18" charset="0"/>
              </a:rPr>
              <a:t>Câu </a:t>
            </a:r>
            <a:r>
              <a:rPr lang="en-US" altLang="en-US" sz="3600" b="1" dirty="0">
                <a:solidFill>
                  <a:srgbClr val="0000CC"/>
                </a:solidFill>
                <a:latin typeface="Times New Roman" panose="02020603050405020304" pitchFamily="18" charset="0"/>
                <a:cs typeface="Times New Roman" panose="02020603050405020304" pitchFamily="18" charset="0"/>
              </a:rPr>
              <a:t>5</a:t>
            </a:r>
            <a:r>
              <a:rPr lang="vi-VN" altLang="en-US" sz="3600" b="1" dirty="0">
                <a:solidFill>
                  <a:srgbClr val="0000CC"/>
                </a:solidFill>
                <a:latin typeface="Times New Roman" panose="02020603050405020304" pitchFamily="18" charset="0"/>
                <a:cs typeface="Times New Roman" panose="02020603050405020304" pitchFamily="18" charset="0"/>
              </a:rPr>
              <a:t>: Bản chất của gene là</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A. amino acid.                   B. </a:t>
            </a:r>
            <a:r>
              <a:rPr lang="en-US" altLang="en-US" sz="3600" dirty="0" err="1">
                <a:solidFill>
                  <a:srgbClr val="000000"/>
                </a:solidFill>
                <a:latin typeface="Times New Roman" panose="02020603050405020304" pitchFamily="18" charset="0"/>
                <a:cs typeface="Times New Roman" panose="02020603050405020304" pitchFamily="18" charset="0"/>
              </a:rPr>
              <a:t>nhiễm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sắc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thể</a:t>
            </a:r>
            <a:r>
              <a:rPr lang="vi-VN" altLang="en-US" sz="3600" dirty="0">
                <a:solidFill>
                  <a:srgbClr val="000000"/>
                </a:solidFill>
                <a:latin typeface="Times New Roman" panose="02020603050405020304" pitchFamily="18" charset="0"/>
                <a:cs typeface="Times New Roman" panose="02020603050405020304" pitchFamily="18" charset="0"/>
              </a:rPr>
              <a:t>.</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C. DNA.                            D. Protein.</a:t>
            </a:r>
          </a:p>
        </p:txBody>
      </p:sp>
      <p:sp>
        <p:nvSpPr>
          <p:cNvPr id="5" name="Oval 12"/>
          <p:cNvSpPr>
            <a:spLocks noChangeArrowheads="1"/>
          </p:cNvSpPr>
          <p:nvPr/>
        </p:nvSpPr>
        <p:spPr bwMode="auto">
          <a:xfrm>
            <a:off x="370113" y="1905138"/>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 name="Rectangle 4"/>
          <p:cNvSpPr>
            <a:spLocks noChangeArrowheads="1"/>
          </p:cNvSpPr>
          <p:nvPr/>
        </p:nvSpPr>
        <p:spPr bwMode="auto">
          <a:xfrm>
            <a:off x="370113" y="2704010"/>
            <a:ext cx="112805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600" b="1" dirty="0">
                <a:solidFill>
                  <a:srgbClr val="0000CC"/>
                </a:solidFill>
                <a:latin typeface="Times New Roman" panose="02020603050405020304" pitchFamily="18" charset="0"/>
                <a:cs typeface="Times New Roman" panose="02020603050405020304" pitchFamily="18" charset="0"/>
              </a:rPr>
              <a:t>Câu </a:t>
            </a:r>
            <a:r>
              <a:rPr lang="en-US" altLang="en-US" sz="3600" b="1" dirty="0">
                <a:solidFill>
                  <a:srgbClr val="0000CC"/>
                </a:solidFill>
                <a:latin typeface="Times New Roman" panose="02020603050405020304" pitchFamily="18" charset="0"/>
                <a:cs typeface="Times New Roman" panose="02020603050405020304" pitchFamily="18" charset="0"/>
              </a:rPr>
              <a:t>6</a:t>
            </a:r>
            <a:r>
              <a:rPr lang="vi-VN" altLang="en-US" sz="3600" b="1" dirty="0">
                <a:solidFill>
                  <a:srgbClr val="0000CC"/>
                </a:solidFill>
                <a:latin typeface="Times New Roman" panose="02020603050405020304" pitchFamily="18" charset="0"/>
                <a:cs typeface="Times New Roman" panose="02020603050405020304" pitchFamily="18" charset="0"/>
              </a:rPr>
              <a:t>: Hình ảnh dưới đây thể hiện cấu trúc của phân tử nào?</a:t>
            </a:r>
            <a:endParaRPr lang="en-US" altLang="en-US" sz="3600" b="1" dirty="0">
              <a:solidFill>
                <a:srgbClr val="0000CC"/>
              </a:solidFill>
              <a:latin typeface="Times New Roman" panose="02020603050405020304" pitchFamily="18" charset="0"/>
              <a:cs typeface="Times New Roman" panose="02020603050405020304" pitchFamily="18" charset="0"/>
            </a:endParaRPr>
          </a:p>
        </p:txBody>
      </p:sp>
      <p:pic>
        <p:nvPicPr>
          <p:cNvPr id="7" name="Picture 4" descr="A ladders and a ball in a cross&#10;&#10;Description automatically generated with medium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4339"/>
            <a:ext cx="3271838" cy="27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461491" y="3611150"/>
            <a:ext cx="5724837" cy="823752"/>
          </a:xfrm>
          <a:prstGeom prst="rect">
            <a:avLst/>
          </a:prstGeom>
        </p:spPr>
        <p:txBody>
          <a:bodyPr wrap="none">
            <a:spAutoFit/>
          </a:bodyPr>
          <a:lstStyle/>
          <a:p>
            <a:pPr marL="342900" indent="-342900" algn="just">
              <a:lnSpc>
                <a:spcPct val="150000"/>
              </a:lnSpc>
              <a:buFontTx/>
              <a:buAutoNum type="alphaUcPeriod"/>
              <a:defRPr/>
            </a:pP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DNA                  B. mRNA</a:t>
            </a:r>
          </a:p>
        </p:txBody>
      </p:sp>
      <p:sp>
        <p:nvSpPr>
          <p:cNvPr id="9" name="Rectangle 8"/>
          <p:cNvSpPr/>
          <p:nvPr/>
        </p:nvSpPr>
        <p:spPr>
          <a:xfrm>
            <a:off x="4467903" y="4518290"/>
            <a:ext cx="5609421" cy="823752"/>
          </a:xfrm>
          <a:prstGeom prst="rect">
            <a:avLst/>
          </a:prstGeom>
        </p:spPr>
        <p:txBody>
          <a:bodyPr wrap="none">
            <a:spAutoFit/>
          </a:bodyPr>
          <a:lstStyle/>
          <a:p>
            <a:pPr algn="just">
              <a:lnSpc>
                <a:spcPct val="150000"/>
              </a:lnSpc>
              <a:defRPr/>
            </a:pPr>
            <a:r>
              <a:rPr lang="vi-VN" sz="3600" dirty="0">
                <a:latin typeface="Times New Roman" panose="02020603050405020304" pitchFamily="18" charset="0"/>
                <a:cs typeface="Times New Roman" panose="02020603050405020304" pitchFamily="18" charset="0"/>
              </a:rPr>
              <a:t>C. tRNA                 D. rRNA</a:t>
            </a:r>
          </a:p>
        </p:txBody>
      </p:sp>
      <p:sp>
        <p:nvSpPr>
          <p:cNvPr id="10" name="Oval 12"/>
          <p:cNvSpPr>
            <a:spLocks noChangeArrowheads="1"/>
          </p:cNvSpPr>
          <p:nvPr/>
        </p:nvSpPr>
        <p:spPr bwMode="auto">
          <a:xfrm>
            <a:off x="4461491" y="4727660"/>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46217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0" grpId="0" animBg="1"/>
      <p:bldP spid="10" grpId="1" animBg="1"/>
      <p:bldP spid="10"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549" y="192817"/>
            <a:ext cx="11939451" cy="1200329"/>
          </a:xfrm>
          <a:prstGeom prst="rect">
            <a:avLst/>
          </a:prstGeom>
        </p:spPr>
        <p:txBody>
          <a:bodyPr wrap="square">
            <a:spAutoFit/>
          </a:bodyPr>
          <a:lstStyle/>
          <a:p>
            <a:pPr>
              <a:spcBef>
                <a:spcPct val="0"/>
              </a:spcBef>
              <a:buFontTx/>
              <a:buNone/>
            </a:pPr>
            <a:r>
              <a:rPr lang="vi-VN" altLang="en-US" sz="3600" b="1" dirty="0">
                <a:solidFill>
                  <a:srgbClr val="0000CC"/>
                </a:solidFill>
                <a:latin typeface="Times New Roman" panose="02020603050405020304" pitchFamily="18" charset="0"/>
                <a:cs typeface="Times New Roman" panose="02020603050405020304" pitchFamily="18" charset="0"/>
              </a:rPr>
              <a:t>Câu </a:t>
            </a:r>
            <a:r>
              <a:rPr lang="en-US" altLang="en-US" sz="3600" b="1" dirty="0">
                <a:solidFill>
                  <a:srgbClr val="0000CC"/>
                </a:solidFill>
                <a:latin typeface="Times New Roman" panose="02020603050405020304" pitchFamily="18" charset="0"/>
                <a:cs typeface="Times New Roman" panose="02020603050405020304" pitchFamily="18" charset="0"/>
              </a:rPr>
              <a:t>7</a:t>
            </a:r>
            <a:r>
              <a:rPr lang="vi-VN" altLang="en-US" sz="3600" b="1" dirty="0">
                <a:solidFill>
                  <a:srgbClr val="0000CC"/>
                </a:solidFill>
                <a:latin typeface="Times New Roman" panose="02020603050405020304" pitchFamily="18" charset="0"/>
                <a:cs typeface="Times New Roman" panose="02020603050405020304" pitchFamily="18" charset="0"/>
              </a:rPr>
              <a:t>: Hình ảnh dưới đây thể hiện cấu trúc của phân tử nào?</a:t>
            </a:r>
            <a:endParaRPr lang="en-US" altLang="en-US" sz="3600" b="1" dirty="0">
              <a:solidFill>
                <a:srgbClr val="0000CC"/>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080" y="1658983"/>
            <a:ext cx="402113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375892" y="1247107"/>
            <a:ext cx="5724837" cy="823752"/>
          </a:xfrm>
          <a:prstGeom prst="rect">
            <a:avLst/>
          </a:prstGeom>
        </p:spPr>
        <p:txBody>
          <a:bodyPr wrap="none">
            <a:spAutoFit/>
          </a:bodyPr>
          <a:lstStyle/>
          <a:p>
            <a:pPr marL="342900" indent="-342900" algn="just">
              <a:lnSpc>
                <a:spcPct val="150000"/>
              </a:lnSpc>
              <a:buFontTx/>
              <a:buAutoNum type="alphaUcPeriod"/>
              <a:defRPr/>
            </a:pP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DNA                  B. mRNA</a:t>
            </a:r>
          </a:p>
        </p:txBody>
      </p:sp>
      <p:sp>
        <p:nvSpPr>
          <p:cNvPr id="7" name="Rectangle 6"/>
          <p:cNvSpPr/>
          <p:nvPr/>
        </p:nvSpPr>
        <p:spPr>
          <a:xfrm>
            <a:off x="5433599" y="2070859"/>
            <a:ext cx="5609421" cy="823752"/>
          </a:xfrm>
          <a:prstGeom prst="rect">
            <a:avLst/>
          </a:prstGeom>
        </p:spPr>
        <p:txBody>
          <a:bodyPr wrap="none">
            <a:spAutoFit/>
          </a:bodyPr>
          <a:lstStyle/>
          <a:p>
            <a:pPr algn="just">
              <a:lnSpc>
                <a:spcPct val="150000"/>
              </a:lnSpc>
              <a:defRPr/>
            </a:pPr>
            <a:r>
              <a:rPr lang="vi-VN" sz="3600" dirty="0">
                <a:latin typeface="Times New Roman" panose="02020603050405020304" pitchFamily="18" charset="0"/>
                <a:cs typeface="Times New Roman" panose="02020603050405020304" pitchFamily="18" charset="0"/>
              </a:rPr>
              <a:t>C. tRNA                 D. rRNA</a:t>
            </a:r>
          </a:p>
        </p:txBody>
      </p:sp>
      <p:sp>
        <p:nvSpPr>
          <p:cNvPr id="8" name="Oval 12"/>
          <p:cNvSpPr>
            <a:spLocks noChangeArrowheads="1"/>
          </p:cNvSpPr>
          <p:nvPr/>
        </p:nvSpPr>
        <p:spPr bwMode="auto">
          <a:xfrm>
            <a:off x="9033491" y="2339074"/>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40177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4434" y="176910"/>
            <a:ext cx="10942319" cy="5909310"/>
          </a:xfrm>
          <a:prstGeom prst="rect">
            <a:avLst/>
          </a:prstGeom>
        </p:spPr>
        <p:txBody>
          <a:bodyPr wrap="square">
            <a:spAutoFit/>
          </a:bodyPr>
          <a:lstStyle/>
          <a:p>
            <a:pPr algn="just">
              <a:lnSpc>
                <a:spcPct val="150000"/>
              </a:lnSpc>
              <a:spcBef>
                <a:spcPct val="0"/>
              </a:spcBef>
              <a:buFontTx/>
              <a:buNone/>
            </a:pPr>
            <a:r>
              <a:rPr lang="vi-VN" altLang="en-US" sz="3600" b="1" dirty="0">
                <a:solidFill>
                  <a:srgbClr val="0000CC"/>
                </a:solidFill>
                <a:latin typeface="Times New Roman" panose="02020603050405020304" pitchFamily="18" charset="0"/>
                <a:cs typeface="Times New Roman" panose="02020603050405020304" pitchFamily="18" charset="0"/>
              </a:rPr>
              <a:t>Câu </a:t>
            </a:r>
            <a:r>
              <a:rPr lang="en-US" altLang="en-US" sz="3600" b="1" dirty="0">
                <a:solidFill>
                  <a:srgbClr val="0000CC"/>
                </a:solidFill>
                <a:latin typeface="Times New Roman" panose="02020603050405020304" pitchFamily="18" charset="0"/>
                <a:cs typeface="Times New Roman" panose="02020603050405020304" pitchFamily="18" charset="0"/>
              </a:rPr>
              <a:t>8</a:t>
            </a:r>
            <a:r>
              <a:rPr lang="vi-VN" altLang="en-US" sz="3600" b="1" dirty="0">
                <a:solidFill>
                  <a:srgbClr val="0000CC"/>
                </a:solidFill>
                <a:latin typeface="Times New Roman" panose="02020603050405020304" pitchFamily="18" charset="0"/>
                <a:cs typeface="Times New Roman" panose="02020603050405020304" pitchFamily="18" charset="0"/>
              </a:rPr>
              <a:t>: Phương pháp nào sau đây sử dụng phân tích DNA để xác định danh tính của tội phạm hoặc nạn nhân?</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A. Phân tích dấu vân tay di truyền.       </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B. Sử dụng sóng siêu âm để xem bên trong cơ thể.</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C. Quan sát đặc điểm khuôn mặt.</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D. Sử dụng phương pháp chẩn đoán y học.</a:t>
            </a:r>
          </a:p>
        </p:txBody>
      </p:sp>
      <p:sp>
        <p:nvSpPr>
          <p:cNvPr id="5" name="Oval 12"/>
          <p:cNvSpPr>
            <a:spLocks noChangeArrowheads="1"/>
          </p:cNvSpPr>
          <p:nvPr/>
        </p:nvSpPr>
        <p:spPr bwMode="auto">
          <a:xfrm>
            <a:off x="644434" y="2966091"/>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426998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5428" y="91441"/>
            <a:ext cx="10903132" cy="6740307"/>
          </a:xfrm>
          <a:prstGeom prst="rect">
            <a:avLst/>
          </a:prstGeom>
        </p:spPr>
        <p:txBody>
          <a:bodyPr wrap="square">
            <a:spAutoFit/>
          </a:bodyPr>
          <a:lstStyle/>
          <a:p>
            <a:pPr algn="just">
              <a:lnSpc>
                <a:spcPct val="150000"/>
              </a:lnSpc>
              <a:spcBef>
                <a:spcPct val="0"/>
              </a:spcBef>
              <a:buFontTx/>
              <a:buNone/>
            </a:pPr>
            <a:r>
              <a:rPr lang="vi-VN" altLang="en-US" sz="3600" b="1" dirty="0">
                <a:solidFill>
                  <a:srgbClr val="0000CC"/>
                </a:solidFill>
                <a:latin typeface="Times New Roman" panose="02020603050405020304" pitchFamily="18" charset="0"/>
                <a:cs typeface="Times New Roman" panose="02020603050405020304" pitchFamily="18" charset="0"/>
              </a:rPr>
              <a:t>Câu </a:t>
            </a:r>
            <a:r>
              <a:rPr lang="en-US" altLang="en-US" sz="3600" b="1" dirty="0">
                <a:solidFill>
                  <a:srgbClr val="0000CC"/>
                </a:solidFill>
                <a:latin typeface="Times New Roman" panose="02020603050405020304" pitchFamily="18" charset="0"/>
                <a:cs typeface="Times New Roman" panose="02020603050405020304" pitchFamily="18" charset="0"/>
              </a:rPr>
              <a:t>9</a:t>
            </a:r>
            <a:r>
              <a:rPr lang="vi-VN" altLang="en-US" sz="3600" b="1" dirty="0">
                <a:solidFill>
                  <a:srgbClr val="0000CC"/>
                </a:solidFill>
                <a:latin typeface="Times New Roman" panose="02020603050405020304" pitchFamily="18" charset="0"/>
                <a:cs typeface="Times New Roman" panose="02020603050405020304" pitchFamily="18" charset="0"/>
              </a:rPr>
              <a:t>: Phát biểu nào sau đây sai về nucleic acid?</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A. Nucleic acid có hai loại là deoxyribonucleic (DNA) và ribonucleic (RNA).</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B. DNA có chức năng lưu trữ, bảo quản và truyền đạt thông tin di truyền.</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C. Nucleic acid đều được cấu tạo từ một chuỗi polynucleotide.</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D. Đơn phân cấu tạo nên nucleic acid là nucleotide.</a:t>
            </a:r>
          </a:p>
        </p:txBody>
      </p:sp>
      <p:sp>
        <p:nvSpPr>
          <p:cNvPr id="5" name="Oval 12"/>
          <p:cNvSpPr>
            <a:spLocks noChangeArrowheads="1"/>
          </p:cNvSpPr>
          <p:nvPr/>
        </p:nvSpPr>
        <p:spPr bwMode="auto">
          <a:xfrm>
            <a:off x="435428" y="4468319"/>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72293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9120" y="331152"/>
            <a:ext cx="10994571" cy="3316742"/>
          </a:xfrm>
          <a:prstGeom prst="rect">
            <a:avLst/>
          </a:prstGeom>
        </p:spPr>
        <p:txBody>
          <a:bodyPr wrap="square">
            <a:spAutoFit/>
          </a:bodyPr>
          <a:lstStyle/>
          <a:p>
            <a:pPr algn="just">
              <a:lnSpc>
                <a:spcPct val="150000"/>
              </a:lnSpc>
              <a:spcBef>
                <a:spcPct val="0"/>
              </a:spcBef>
              <a:buFontTx/>
              <a:buNone/>
            </a:pPr>
            <a:r>
              <a:rPr lang="vi-VN" altLang="en-US" sz="3600" b="1" dirty="0">
                <a:solidFill>
                  <a:srgbClr val="0000CC"/>
                </a:solidFill>
                <a:latin typeface="Times New Roman" panose="02020603050405020304" pitchFamily="18" charset="0"/>
                <a:cs typeface="Times New Roman" panose="02020603050405020304" pitchFamily="18" charset="0"/>
              </a:rPr>
              <a:t>Câu 1</a:t>
            </a:r>
            <a:r>
              <a:rPr lang="en-US" altLang="en-US" sz="3600" b="1" dirty="0">
                <a:solidFill>
                  <a:srgbClr val="0000CC"/>
                </a:solidFill>
                <a:latin typeface="Times New Roman" panose="02020603050405020304" pitchFamily="18" charset="0"/>
                <a:cs typeface="Times New Roman" panose="02020603050405020304" pitchFamily="18" charset="0"/>
              </a:rPr>
              <a:t>0</a:t>
            </a:r>
            <a:r>
              <a:rPr lang="vi-VN" altLang="en-US" sz="3600" b="1" dirty="0">
                <a:solidFill>
                  <a:srgbClr val="0000CC"/>
                </a:solidFill>
                <a:latin typeface="Times New Roman" panose="02020603050405020304" pitchFamily="18" charset="0"/>
                <a:cs typeface="Times New Roman" panose="02020603050405020304" pitchFamily="18" charset="0"/>
              </a:rPr>
              <a:t>: Mỗi chu kì xoắn của DNA cao 34 Å gồm 10 cặp nucleotide. Vậy chiều dài của mỗi cặp nucleotide tương ứng sẽ là</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A. 340 Å.            B. 3,4 Å.            C. 17 Å.           D. 1,7 Å.</a:t>
            </a:r>
          </a:p>
        </p:txBody>
      </p:sp>
      <p:sp>
        <p:nvSpPr>
          <p:cNvPr id="5" name="Oval 12"/>
          <p:cNvSpPr>
            <a:spLocks noChangeArrowheads="1"/>
          </p:cNvSpPr>
          <p:nvPr/>
        </p:nvSpPr>
        <p:spPr bwMode="auto">
          <a:xfrm>
            <a:off x="3766456" y="2979153"/>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 name="Rectangle 5"/>
          <p:cNvSpPr/>
          <p:nvPr/>
        </p:nvSpPr>
        <p:spPr>
          <a:xfrm>
            <a:off x="448491" y="3909117"/>
            <a:ext cx="11125199" cy="2485745"/>
          </a:xfrm>
          <a:prstGeom prst="rect">
            <a:avLst/>
          </a:prstGeom>
        </p:spPr>
        <p:txBody>
          <a:bodyPr wrap="square">
            <a:spAutoFit/>
          </a:bodyPr>
          <a:lstStyle/>
          <a:p>
            <a:pPr algn="just">
              <a:lnSpc>
                <a:spcPct val="150000"/>
              </a:lnSpc>
              <a:spcBef>
                <a:spcPct val="0"/>
              </a:spcBef>
              <a:buFontTx/>
              <a:buNone/>
            </a:pPr>
            <a:r>
              <a:rPr lang="vi-VN" altLang="en-US" sz="3600" b="1" dirty="0">
                <a:solidFill>
                  <a:srgbClr val="000000"/>
                </a:solidFill>
                <a:latin typeface="Times New Roman" panose="02020603050405020304" pitchFamily="18" charset="0"/>
                <a:cs typeface="Times New Roman" panose="02020603050405020304" pitchFamily="18" charset="0"/>
              </a:rPr>
              <a:t>Câu 1</a:t>
            </a:r>
            <a:r>
              <a:rPr lang="en-US" altLang="en-US" sz="3600" b="1" dirty="0">
                <a:solidFill>
                  <a:srgbClr val="000000"/>
                </a:solidFill>
                <a:latin typeface="Times New Roman" panose="02020603050405020304" pitchFamily="18" charset="0"/>
                <a:cs typeface="Times New Roman" panose="02020603050405020304" pitchFamily="18" charset="0"/>
              </a:rPr>
              <a:t>1</a:t>
            </a:r>
            <a:r>
              <a:rPr lang="vi-VN" altLang="en-US" sz="3600" b="1" dirty="0">
                <a:solidFill>
                  <a:srgbClr val="000000"/>
                </a:solidFill>
                <a:latin typeface="Times New Roman" panose="02020603050405020304" pitchFamily="18" charset="0"/>
                <a:cs typeface="Times New Roman" panose="02020603050405020304" pitchFamily="18" charset="0"/>
              </a:rPr>
              <a:t>: Một gene có chiều dài 3570 Å. Số chu kì xoắn của gene là</a:t>
            </a:r>
          </a:p>
          <a:p>
            <a:pPr algn="just">
              <a:lnSpc>
                <a:spcPct val="150000"/>
              </a:lnSpc>
              <a:spcBef>
                <a:spcPct val="0"/>
              </a:spcBef>
              <a:buFontTx/>
              <a:buNone/>
            </a:pPr>
            <a:r>
              <a:rPr lang="vi-VN" altLang="en-US" sz="3600" b="1" dirty="0">
                <a:solidFill>
                  <a:srgbClr val="000000"/>
                </a:solidFill>
                <a:latin typeface="Times New Roman" panose="02020603050405020304" pitchFamily="18" charset="0"/>
                <a:cs typeface="Times New Roman" panose="02020603050405020304" pitchFamily="18" charset="0"/>
              </a:rPr>
              <a:t>A. 210.         B. 119.             C. 105.                   D. 238</a:t>
            </a:r>
            <a:r>
              <a:rPr lang="vi-VN" altLang="en-US" sz="3600" dirty="0">
                <a:solidFill>
                  <a:srgbClr val="000000"/>
                </a:solidFill>
                <a:latin typeface="Times New Roman" panose="02020603050405020304" pitchFamily="18" charset="0"/>
                <a:cs typeface="Times New Roman" panose="02020603050405020304" pitchFamily="18" charset="0"/>
              </a:rPr>
              <a:t>.</a:t>
            </a:r>
          </a:p>
        </p:txBody>
      </p:sp>
      <p:sp>
        <p:nvSpPr>
          <p:cNvPr id="7" name="Oval 12"/>
          <p:cNvSpPr>
            <a:spLocks noChangeArrowheads="1"/>
          </p:cNvSpPr>
          <p:nvPr/>
        </p:nvSpPr>
        <p:spPr bwMode="auto">
          <a:xfrm>
            <a:off x="3766456" y="2953849"/>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 name="Oval 12"/>
          <p:cNvSpPr>
            <a:spLocks noChangeArrowheads="1"/>
          </p:cNvSpPr>
          <p:nvPr/>
        </p:nvSpPr>
        <p:spPr bwMode="auto">
          <a:xfrm>
            <a:off x="5616237" y="5824662"/>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85723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2"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7" grpId="0" animBg="1"/>
      <p:bldP spid="7" grpId="1" animBg="1"/>
      <p:bldP spid="7" grpId="2" animBg="1"/>
      <p:bldP spid="9" grpId="0" animBg="1"/>
      <p:bldP spid="9" grpId="1" animBg="1"/>
      <p:bldP spid="9"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599" y="515219"/>
            <a:ext cx="10903527" cy="3416320"/>
          </a:xfrm>
          <a:prstGeom prst="rect">
            <a:avLst/>
          </a:prstGeom>
        </p:spPr>
        <p:txBody>
          <a:bodyPr wrap="square">
            <a:spAutoFit/>
          </a:bodyPr>
          <a:lstStyle/>
          <a:p>
            <a:pPr algn="just">
              <a:lnSpc>
                <a:spcPct val="150000"/>
              </a:lnSpc>
              <a:spcBef>
                <a:spcPct val="0"/>
              </a:spcBef>
              <a:buFontTx/>
              <a:buNone/>
            </a:pPr>
            <a:r>
              <a:rPr lang="vi-VN" altLang="en-US" sz="3600" b="1" dirty="0">
                <a:solidFill>
                  <a:srgbClr val="0000CC"/>
                </a:solidFill>
                <a:latin typeface="Times New Roman" panose="02020603050405020304" pitchFamily="18" charset="0"/>
                <a:cs typeface="Times New Roman" panose="02020603050405020304" pitchFamily="18" charset="0"/>
              </a:rPr>
              <a:t>Câu 1</a:t>
            </a:r>
            <a:r>
              <a:rPr lang="en-US" altLang="en-US" sz="3600" b="1" dirty="0">
                <a:solidFill>
                  <a:srgbClr val="0000CC"/>
                </a:solidFill>
                <a:latin typeface="Times New Roman" panose="02020603050405020304" pitchFamily="18" charset="0"/>
                <a:cs typeface="Times New Roman" panose="02020603050405020304" pitchFamily="18" charset="0"/>
              </a:rPr>
              <a:t>2</a:t>
            </a:r>
            <a:r>
              <a:rPr lang="vi-VN" altLang="en-US" sz="3600" b="1" dirty="0">
                <a:solidFill>
                  <a:srgbClr val="0000CC"/>
                </a:solidFill>
                <a:latin typeface="Times New Roman" panose="02020603050405020304" pitchFamily="18" charset="0"/>
                <a:cs typeface="Times New Roman" panose="02020603050405020304" pitchFamily="18" charset="0"/>
              </a:rPr>
              <a:t>: Một gene ở sinh vật nhân thực có số lượng các loại nucleotide là A = T = 600 và G = C = 300. Tổng số liên kết hydrogen của gene là</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A. 1200.       B. 1500.       C. 1800.        D. 2100.</a:t>
            </a:r>
          </a:p>
        </p:txBody>
      </p:sp>
      <p:sp>
        <p:nvSpPr>
          <p:cNvPr id="5" name="Oval 12"/>
          <p:cNvSpPr>
            <a:spLocks noChangeArrowheads="1"/>
          </p:cNvSpPr>
          <p:nvPr/>
        </p:nvSpPr>
        <p:spPr bwMode="auto">
          <a:xfrm>
            <a:off x="7832965" y="3206153"/>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35256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oa học tự nhiên 9 - CTST - DNA là gì-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 y="0"/>
            <a:ext cx="12153900" cy="6858000"/>
          </a:xfrm>
          <a:prstGeom prst="rect">
            <a:avLst/>
          </a:prstGeom>
        </p:spPr>
      </p:pic>
    </p:spTree>
    <p:extLst>
      <p:ext uri="{BB962C8B-B14F-4D97-AF65-F5344CB8AC3E}">
        <p14:creationId xmlns:p14="http://schemas.microsoft.com/office/powerpoint/2010/main" val="2573958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599" y="515219"/>
            <a:ext cx="10903527" cy="3316742"/>
          </a:xfrm>
          <a:prstGeom prst="rect">
            <a:avLst/>
          </a:prstGeom>
        </p:spPr>
        <p:txBody>
          <a:bodyPr wrap="square">
            <a:spAutoFit/>
          </a:bodyPr>
          <a:lstStyle/>
          <a:p>
            <a:pPr algn="just">
              <a:lnSpc>
                <a:spcPct val="150000"/>
              </a:lnSpc>
              <a:spcBef>
                <a:spcPct val="0"/>
              </a:spcBef>
              <a:buFontTx/>
              <a:buNone/>
            </a:pPr>
            <a:r>
              <a:rPr lang="vi-VN" altLang="en-US" sz="3600" b="1" dirty="0">
                <a:solidFill>
                  <a:srgbClr val="0000CC"/>
                </a:solidFill>
                <a:latin typeface="Times New Roman" panose="02020603050405020304" pitchFamily="18" charset="0"/>
                <a:cs typeface="Times New Roman" panose="02020603050405020304" pitchFamily="18" charset="0"/>
              </a:rPr>
              <a:t>Câu 1</a:t>
            </a:r>
            <a:r>
              <a:rPr lang="en-US" altLang="en-US" sz="3600" b="1" dirty="0">
                <a:solidFill>
                  <a:srgbClr val="0000CC"/>
                </a:solidFill>
                <a:latin typeface="Times New Roman" panose="02020603050405020304" pitchFamily="18" charset="0"/>
                <a:cs typeface="Times New Roman" panose="02020603050405020304" pitchFamily="18" charset="0"/>
              </a:rPr>
              <a:t>3</a:t>
            </a:r>
            <a:r>
              <a:rPr lang="vi-VN" altLang="en-US" sz="3600" b="1" dirty="0">
                <a:solidFill>
                  <a:srgbClr val="0000CC"/>
                </a:solidFill>
                <a:latin typeface="Times New Roman" panose="02020603050405020304" pitchFamily="18" charset="0"/>
                <a:cs typeface="Times New Roman" panose="02020603050405020304" pitchFamily="18" charset="0"/>
              </a:rPr>
              <a:t>: Một phân tử DNA ở sinh vật nhân thực có số nucleotide loại C chiếm 15% tổng số nucleotide. Tỉ lệ số nucleotide loại T trong phân tử DNA này là</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A. 35%.      B. 15%.      C. 20%.       D. 25%.</a:t>
            </a:r>
          </a:p>
        </p:txBody>
      </p:sp>
      <p:sp>
        <p:nvSpPr>
          <p:cNvPr id="5" name="Oval 12"/>
          <p:cNvSpPr>
            <a:spLocks noChangeArrowheads="1"/>
          </p:cNvSpPr>
          <p:nvPr/>
        </p:nvSpPr>
        <p:spPr bwMode="auto">
          <a:xfrm>
            <a:off x="609599" y="3254468"/>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90448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169063"/>
            <a:ext cx="10612582" cy="5909310"/>
          </a:xfrm>
          <a:prstGeom prst="rect">
            <a:avLst/>
          </a:prstGeom>
        </p:spPr>
        <p:txBody>
          <a:bodyPr wrap="square">
            <a:spAutoFit/>
          </a:bodyPr>
          <a:lstStyle/>
          <a:p>
            <a:pPr algn="just">
              <a:lnSpc>
                <a:spcPct val="150000"/>
              </a:lnSpc>
              <a:spcBef>
                <a:spcPct val="0"/>
              </a:spcBef>
              <a:buFontTx/>
              <a:buNone/>
            </a:pPr>
            <a:r>
              <a:rPr lang="vi-VN" altLang="en-US" sz="3600" b="1" dirty="0">
                <a:solidFill>
                  <a:srgbClr val="0000CC"/>
                </a:solidFill>
                <a:latin typeface="Times New Roman" panose="02020603050405020304" pitchFamily="18" charset="0"/>
                <a:cs typeface="Times New Roman" panose="02020603050405020304" pitchFamily="18" charset="0"/>
              </a:rPr>
              <a:t>Câu </a:t>
            </a:r>
            <a:r>
              <a:rPr lang="en-US" altLang="en-US" sz="3600" b="1" dirty="0">
                <a:solidFill>
                  <a:srgbClr val="0000CC"/>
                </a:solidFill>
                <a:latin typeface="Times New Roman" panose="02020603050405020304" pitchFamily="18" charset="0"/>
                <a:cs typeface="Times New Roman" panose="02020603050405020304" pitchFamily="18" charset="0"/>
              </a:rPr>
              <a:t>14</a:t>
            </a:r>
            <a:r>
              <a:rPr lang="vi-VN" altLang="en-US" sz="3600" b="1" dirty="0">
                <a:solidFill>
                  <a:srgbClr val="0000CC"/>
                </a:solidFill>
                <a:latin typeface="Times New Roman" panose="02020603050405020304" pitchFamily="18" charset="0"/>
                <a:cs typeface="Times New Roman" panose="02020603050405020304" pitchFamily="18" charset="0"/>
              </a:rPr>
              <a:t>: Một gene có 2700 nucleotide và có hiệu số giữa A và G bằng 10% số nucleotide của gene. Số lượng từng loại nucleotide của gene là bao nhiêu?</a:t>
            </a:r>
          </a:p>
          <a:p>
            <a:pPr algn="just">
              <a:lnSpc>
                <a:spcPct val="150000"/>
              </a:lnSpc>
              <a:spcBef>
                <a:spcPct val="0"/>
              </a:spcBef>
              <a:buFontTx/>
              <a:buNone/>
            </a:pPr>
            <a:r>
              <a:rPr lang="vi-VN" altLang="en-US" sz="3600" dirty="0">
                <a:solidFill>
                  <a:srgbClr val="000000"/>
                </a:solidFill>
                <a:latin typeface="Times New Roman" panose="02020603050405020304" pitchFamily="18" charset="0"/>
                <a:cs typeface="Times New Roman" panose="02020603050405020304" pitchFamily="18" charset="0"/>
              </a:rPr>
              <a:t>A. </a:t>
            </a:r>
            <a:r>
              <a:rPr lang="vi-VN" altLang="en-US" sz="3600" dirty="0">
                <a:latin typeface="Times New Roman" panose="02020603050405020304" pitchFamily="18" charset="0"/>
                <a:cs typeface="Times New Roman" panose="02020603050405020304" pitchFamily="18" charset="0"/>
              </a:rPr>
              <a:t>A = T = 810 và G = C = 540.           </a:t>
            </a:r>
          </a:p>
          <a:p>
            <a:pPr algn="just">
              <a:lnSpc>
                <a:spcPct val="150000"/>
              </a:lnSpc>
              <a:spcBef>
                <a:spcPct val="0"/>
              </a:spcBef>
              <a:buFontTx/>
              <a:buNone/>
            </a:pPr>
            <a:r>
              <a:rPr lang="vi-VN" altLang="en-US" sz="3600" dirty="0">
                <a:latin typeface="Times New Roman" panose="02020603050405020304" pitchFamily="18" charset="0"/>
                <a:cs typeface="Times New Roman" panose="02020603050405020304" pitchFamily="18" charset="0"/>
              </a:rPr>
              <a:t>B. A = T = 1620 và G = C = 1080.</a:t>
            </a:r>
          </a:p>
          <a:p>
            <a:pPr algn="just">
              <a:lnSpc>
                <a:spcPct val="150000"/>
              </a:lnSpc>
              <a:spcBef>
                <a:spcPct val="0"/>
              </a:spcBef>
              <a:buFontTx/>
              <a:buNone/>
            </a:pPr>
            <a:r>
              <a:rPr lang="vi-VN" altLang="en-US" sz="3600" dirty="0">
                <a:latin typeface="Times New Roman" panose="02020603050405020304" pitchFamily="18" charset="0"/>
                <a:cs typeface="Times New Roman" panose="02020603050405020304" pitchFamily="18" charset="0"/>
              </a:rPr>
              <a:t>C. A = T = 405 và G = C = 270.           </a:t>
            </a:r>
          </a:p>
          <a:p>
            <a:pPr algn="just">
              <a:lnSpc>
                <a:spcPct val="150000"/>
              </a:lnSpc>
              <a:spcBef>
                <a:spcPct val="0"/>
              </a:spcBef>
              <a:buFontTx/>
              <a:buNone/>
            </a:pPr>
            <a:r>
              <a:rPr lang="vi-VN" altLang="en-US" sz="3600" dirty="0">
                <a:latin typeface="Times New Roman" panose="02020603050405020304" pitchFamily="18" charset="0"/>
                <a:cs typeface="Times New Roman" panose="02020603050405020304" pitchFamily="18" charset="0"/>
              </a:rPr>
              <a:t>D. A = T = 1215 và G = C = 810.</a:t>
            </a:r>
          </a:p>
        </p:txBody>
      </p:sp>
      <p:sp>
        <p:nvSpPr>
          <p:cNvPr id="5" name="Oval 12"/>
          <p:cNvSpPr>
            <a:spLocks noChangeArrowheads="1"/>
          </p:cNvSpPr>
          <p:nvPr/>
        </p:nvSpPr>
        <p:spPr bwMode="auto">
          <a:xfrm>
            <a:off x="748145" y="2845949"/>
            <a:ext cx="561704" cy="5555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98980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80107" y="0"/>
            <a:ext cx="11457709"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dirty="0">
                <a:solidFill>
                  <a:srgbClr val="000000"/>
                </a:solidFill>
                <a:latin typeface="Times New Roman" panose="02020603050405020304" pitchFamily="18" charset="0"/>
                <a:cs typeface="Times New Roman" panose="02020603050405020304" pitchFamily="18" charset="0"/>
              </a:rPr>
              <a:t>Biết rằng, đối tượng 3 (ĐT 3) nhỏ nhất khoảng 10 tuổi, đối tượng 1 (ĐT 1) lớn nhất trên dưới 60 tuổi, 2 đối tượng 2 và 4 (ĐT 2 và ĐT 4) có độ tuổi xấp xỉ nhau khoảng 30 tuổi. Sau khi đọc kết quả này, dịch vụ xét nghiệm ADN trả về cho họ kết quả như hình trên và các kết luận sau:</a:t>
            </a:r>
          </a:p>
          <a:p>
            <a:pPr algn="just">
              <a:spcBef>
                <a:spcPct val="0"/>
              </a:spcBef>
              <a:buFontTx/>
              <a:buNone/>
            </a:pPr>
            <a:r>
              <a:rPr lang="vi-VN" altLang="en-US" dirty="0">
                <a:solidFill>
                  <a:srgbClr val="000000"/>
                </a:solidFill>
                <a:latin typeface="Times New Roman" panose="02020603050405020304" pitchFamily="18" charset="0"/>
                <a:cs typeface="Times New Roman" panose="02020603050405020304" pitchFamily="18" charset="0"/>
              </a:rPr>
              <a:t>(1) Cả 4 người đều có quan hệ huyết thống với nhau.</a:t>
            </a:r>
          </a:p>
          <a:p>
            <a:pPr algn="just">
              <a:spcBef>
                <a:spcPct val="0"/>
              </a:spcBef>
              <a:buFontTx/>
              <a:buNone/>
            </a:pPr>
            <a:r>
              <a:rPr lang="vi-VN" altLang="en-US" dirty="0">
                <a:solidFill>
                  <a:srgbClr val="000000"/>
                </a:solidFill>
                <a:latin typeface="Times New Roman" panose="02020603050405020304" pitchFamily="18" charset="0"/>
                <a:cs typeface="Times New Roman" panose="02020603050405020304" pitchFamily="18" charset="0"/>
              </a:rPr>
              <a:t>(2) Đối tượng 1 và 2 có quan hệ họ hàng gần hơn đối tượng 3 và 4.</a:t>
            </a:r>
          </a:p>
          <a:p>
            <a:pPr algn="just">
              <a:spcBef>
                <a:spcPct val="0"/>
              </a:spcBef>
              <a:buFontTx/>
              <a:buNone/>
            </a:pPr>
            <a:r>
              <a:rPr lang="vi-VN" altLang="en-US" dirty="0">
                <a:solidFill>
                  <a:srgbClr val="000000"/>
                </a:solidFill>
                <a:latin typeface="Times New Roman" panose="02020603050405020304" pitchFamily="18" charset="0"/>
                <a:cs typeface="Times New Roman" panose="02020603050405020304" pitchFamily="18" charset="0"/>
              </a:rPr>
              <a:t>(3) Đối tượng 1 và 2 có quan hệ họ hàng gần hơn đối tượng 2 và 3.</a:t>
            </a:r>
          </a:p>
          <a:p>
            <a:pPr algn="just">
              <a:spcBef>
                <a:spcPct val="0"/>
              </a:spcBef>
              <a:buFontTx/>
              <a:buNone/>
            </a:pPr>
            <a:r>
              <a:rPr lang="vi-VN" altLang="en-US" dirty="0">
                <a:solidFill>
                  <a:srgbClr val="000000"/>
                </a:solidFill>
                <a:latin typeface="Times New Roman" panose="02020603050405020304" pitchFamily="18" charset="0"/>
                <a:cs typeface="Times New Roman" panose="02020603050405020304" pitchFamily="18" charset="0"/>
              </a:rPr>
              <a:t>(4) Đối tượng 3 và 4 có quan hệ họ hàng xa nhất.</a:t>
            </a:r>
          </a:p>
          <a:p>
            <a:pPr>
              <a:spcBef>
                <a:spcPct val="0"/>
              </a:spcBef>
              <a:buFontTx/>
              <a:buNone/>
            </a:pPr>
            <a:r>
              <a:rPr lang="en-US" altLang="en-US" dirty="0" err="1">
                <a:solidFill>
                  <a:srgbClr val="000000"/>
                </a:solidFill>
                <a:latin typeface="Times New Roman" panose="02020603050405020304" pitchFamily="18" charset="0"/>
                <a:cs typeface="Times New Roman" panose="02020603050405020304" pitchFamily="18" charset="0"/>
              </a:rPr>
              <a:t>Xác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định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nhận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định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nào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đúng</a:t>
            </a:r>
            <a:r>
              <a:rPr lang="en-US" altLang="en-US" dirty="0">
                <a:solidFill>
                  <a:srgbClr val="000000"/>
                </a:solidFill>
                <a:latin typeface="Times New Roman" panose="02020603050405020304" pitchFamily="18" charset="0"/>
                <a:cs typeface="Times New Roman" panose="02020603050405020304" pitchFamily="18" charset="0"/>
              </a:rPr>
              <a:t>,</a:t>
            </a:r>
            <a:br>
              <a:rPr lang="en-US" altLang="en-US" dirty="0">
                <a:solidFill>
                  <a:srgbClr val="000000"/>
                </a:solidFill>
                <a:latin typeface="Times New Roman" panose="02020603050405020304" pitchFamily="18" charset="0"/>
                <a:cs typeface="Times New Roman" panose="02020603050405020304" pitchFamily="18" charset="0"/>
              </a:rPr>
            </a:b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nhận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định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nào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sai</a:t>
            </a:r>
            <a:r>
              <a:rPr lang="en-US" altLang="en-US" dirty="0">
                <a:solidFill>
                  <a:srgbClr val="000000"/>
                </a:solidFill>
                <a:latin typeface="Times New Roman" panose="02020603050405020304" pitchFamily="18" charset="0"/>
                <a:cs typeface="Times New Roman" panose="02020603050405020304" pitchFamily="18" charset="0"/>
              </a:rPr>
              <a:t>?</a:t>
            </a:r>
            <a:r>
              <a:rPr lang="vi-VN" altLang="en-US" dirty="0">
                <a:solidFill>
                  <a:srgbClr val="000000"/>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1" y="5663088"/>
            <a:ext cx="2105893" cy="646331"/>
          </a:xfrm>
          <a:prstGeom prst="rect">
            <a:avLst/>
          </a:prstGeom>
          <a:noFill/>
        </p:spPr>
        <p:txBody>
          <a:bodyPr wrap="square" rtlCol="0">
            <a:spAutoFit/>
          </a:bodyPr>
          <a:lstStyle/>
          <a:p>
            <a:r>
              <a:rPr lang="en-US" sz="3600" dirty="0">
                <a:solidFill>
                  <a:srgbClr val="FF0000"/>
                </a:solidFill>
              </a:rPr>
              <a:t>(1) </a:t>
            </a:r>
            <a:r>
              <a:rPr lang="en-US" sz="3600" dirty="0" err="1">
                <a:solidFill>
                  <a:srgbClr val="FF0000"/>
                </a:solidFill>
              </a:rPr>
              <a:t>Đúng</a:t>
            </a:r>
            <a:endParaRPr lang="en-US" sz="3600" dirty="0">
              <a:solidFill>
                <a:srgbClr val="FF0000"/>
              </a:solidFill>
            </a:endParaRPr>
          </a:p>
        </p:txBody>
      </p:sp>
      <p:sp>
        <p:nvSpPr>
          <p:cNvPr id="9" name="TextBox 8"/>
          <p:cNvSpPr txBox="1"/>
          <p:nvPr/>
        </p:nvSpPr>
        <p:spPr>
          <a:xfrm>
            <a:off x="0" y="6192905"/>
            <a:ext cx="2105893" cy="646331"/>
          </a:xfrm>
          <a:prstGeom prst="rect">
            <a:avLst/>
          </a:prstGeom>
          <a:noFill/>
        </p:spPr>
        <p:txBody>
          <a:bodyPr wrap="square" rtlCol="0">
            <a:spAutoFit/>
          </a:bodyPr>
          <a:lstStyle/>
          <a:p>
            <a:r>
              <a:rPr lang="en-US" sz="3600" dirty="0">
                <a:solidFill>
                  <a:srgbClr val="FF0000"/>
                </a:solidFill>
              </a:rPr>
              <a:t>(2) </a:t>
            </a:r>
            <a:r>
              <a:rPr lang="en-US" sz="3600" dirty="0" err="1">
                <a:solidFill>
                  <a:srgbClr val="FF0000"/>
                </a:solidFill>
              </a:rPr>
              <a:t>Đúng</a:t>
            </a:r>
            <a:endParaRPr lang="en-US" sz="3600" dirty="0">
              <a:solidFill>
                <a:srgbClr val="FF0000"/>
              </a:solidFill>
            </a:endParaRPr>
          </a:p>
        </p:txBody>
      </p:sp>
      <p:sp>
        <p:nvSpPr>
          <p:cNvPr id="10" name="TextBox 9"/>
          <p:cNvSpPr txBox="1"/>
          <p:nvPr/>
        </p:nvSpPr>
        <p:spPr>
          <a:xfrm>
            <a:off x="2270906" y="5663088"/>
            <a:ext cx="2105893" cy="646331"/>
          </a:xfrm>
          <a:prstGeom prst="rect">
            <a:avLst/>
          </a:prstGeom>
          <a:noFill/>
        </p:spPr>
        <p:txBody>
          <a:bodyPr wrap="square" rtlCol="0">
            <a:spAutoFit/>
          </a:bodyPr>
          <a:lstStyle/>
          <a:p>
            <a:r>
              <a:rPr lang="en-US" sz="3600" dirty="0">
                <a:solidFill>
                  <a:srgbClr val="FF0000"/>
                </a:solidFill>
              </a:rPr>
              <a:t>(3) Sai</a:t>
            </a:r>
          </a:p>
        </p:txBody>
      </p:sp>
      <p:sp>
        <p:nvSpPr>
          <p:cNvPr id="11" name="TextBox 10"/>
          <p:cNvSpPr txBox="1"/>
          <p:nvPr/>
        </p:nvSpPr>
        <p:spPr>
          <a:xfrm>
            <a:off x="2270906" y="6175629"/>
            <a:ext cx="2105893" cy="646331"/>
          </a:xfrm>
          <a:prstGeom prst="rect">
            <a:avLst/>
          </a:prstGeom>
          <a:noFill/>
        </p:spPr>
        <p:txBody>
          <a:bodyPr wrap="square" rtlCol="0">
            <a:spAutoFit/>
          </a:bodyPr>
          <a:lstStyle/>
          <a:p>
            <a:r>
              <a:rPr lang="en-US" sz="3600" dirty="0">
                <a:solidFill>
                  <a:srgbClr val="FF0000"/>
                </a:solidFill>
              </a:rPr>
              <a:t>(4) </a:t>
            </a:r>
            <a:r>
              <a:rPr lang="en-US" sz="3600" dirty="0" err="1">
                <a:solidFill>
                  <a:srgbClr val="FF0000"/>
                </a:solidFill>
              </a:rPr>
              <a:t>Đúng</a:t>
            </a:r>
            <a:endParaRPr lang="en-US" sz="3600" dirty="0">
              <a:solidFill>
                <a:srgbClr val="FF0000"/>
              </a:solidFill>
            </a:endParaRPr>
          </a:p>
        </p:txBody>
      </p:sp>
      <p:pic>
        <p:nvPicPr>
          <p:cNvPr id="1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20145" y="4461164"/>
            <a:ext cx="6774873" cy="239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46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7019" y="1235073"/>
            <a:ext cx="10554788" cy="769441"/>
          </a:xfrm>
          <a:prstGeom prst="rect">
            <a:avLst/>
          </a:prstGeom>
          <a:noFill/>
        </p:spPr>
        <p:txBody>
          <a:bodyPr wrap="square" rtlCol="0">
            <a:spAutoFit/>
          </a:bodyPr>
          <a:lstStyle/>
          <a:p>
            <a:r>
              <a:rPr lang="en-US" sz="4400" b="1" dirty="0">
                <a:solidFill>
                  <a:srgbClr val="0000CC"/>
                </a:solidFill>
                <a:latin typeface="Times New Roman" panose="02020603050405020304" pitchFamily="18" charset="0"/>
                <a:cs typeface="Times New Roman" panose="02020603050405020304" pitchFamily="18" charset="0"/>
              </a:rPr>
              <a:t>1. DEOXYRIBONUCLEIC ACID </a:t>
            </a:r>
            <a:r>
              <a:rPr lang="en-US" sz="4400" b="1" dirty="0">
                <a:solidFill>
                  <a:srgbClr val="FF0000"/>
                </a:solidFill>
                <a:latin typeface="Times New Roman" panose="02020603050405020304" pitchFamily="18" charset="0"/>
                <a:cs typeface="Times New Roman" panose="02020603050405020304" pitchFamily="18" charset="0"/>
              </a:rPr>
              <a:t>(DNA)</a:t>
            </a:r>
          </a:p>
        </p:txBody>
      </p:sp>
      <p:sp>
        <p:nvSpPr>
          <p:cNvPr id="5" name="Rectangle 4"/>
          <p:cNvSpPr/>
          <p:nvPr/>
        </p:nvSpPr>
        <p:spPr>
          <a:xfrm>
            <a:off x="796835" y="2160001"/>
            <a:ext cx="6017994" cy="707886"/>
          </a:xfrm>
          <a:prstGeom prst="rect">
            <a:avLst/>
          </a:prstGeom>
        </p:spPr>
        <p:txBody>
          <a:bodyPr wrap="none">
            <a:spAutoFit/>
          </a:bodyPr>
          <a:lstStyle/>
          <a:p>
            <a:pPr indent="457200">
              <a:spcAft>
                <a:spcPts val="0"/>
              </a:spcAft>
            </a:pPr>
            <a:r>
              <a:rPr lang="vi-VN" sz="4000" b="1" dirty="0">
                <a:latin typeface="Times New Roman" panose="02020603050405020304" pitchFamily="18" charset="0"/>
                <a:ea typeface="Times New Roman" panose="02020603050405020304" pitchFamily="18" charset="0"/>
              </a:rPr>
              <a:t>Mô tả cấu trúc của DNA</a:t>
            </a:r>
            <a:endParaRPr lang="en-US" sz="40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27019" y="3023374"/>
            <a:ext cx="10750732" cy="1323439"/>
          </a:xfrm>
          <a:prstGeom prst="rect">
            <a:avLst/>
          </a:prstGeom>
        </p:spPr>
        <p:txBody>
          <a:bodyPr wrap="square">
            <a:spAutoFit/>
          </a:bodyPr>
          <a:lstStyle/>
          <a:p>
            <a:r>
              <a:rPr lang="en-US" sz="4000" dirty="0">
                <a:latin typeface="Times New Roman" panose="02020603050405020304" pitchFamily="18" charset="0"/>
                <a:ea typeface="Times New Roman" panose="02020603050405020304" pitchFamily="18" charset="0"/>
              </a:rPr>
              <a:t> Q</a:t>
            </a:r>
            <a:r>
              <a:rPr lang="vi-VN" sz="4000" dirty="0">
                <a:latin typeface="Times New Roman" panose="02020603050405020304" pitchFamily="18" charset="0"/>
                <a:ea typeface="Times New Roman" panose="02020603050405020304" pitchFamily="18" charset="0"/>
              </a:rPr>
              <a:t>uan sát Hình 37.1</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hãy</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mô</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tả</a:t>
            </a:r>
            <a:r>
              <a:rPr lang="en-US" sz="4000" dirty="0">
                <a:latin typeface="Times New Roman" panose="02020603050405020304" pitchFamily="18" charset="0"/>
                <a:ea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rPr>
              <a:t>cấu trúc </a:t>
            </a:r>
            <a:r>
              <a:rPr lang="en-US" sz="4000" dirty="0" err="1">
                <a:latin typeface="Times New Roman" panose="02020603050405020304" pitchFamily="18" charset="0"/>
                <a:ea typeface="Times New Roman" panose="02020603050405020304" pitchFamily="18" charset="0"/>
              </a:rPr>
              <a:t>của</a:t>
            </a:r>
            <a:r>
              <a:rPr lang="en-US" sz="4000" dirty="0">
                <a:latin typeface="Times New Roman" panose="02020603050405020304" pitchFamily="18" charset="0"/>
                <a:ea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rPr>
              <a:t>phân tử DNA</a:t>
            </a:r>
            <a:r>
              <a:rPr lang="en-US" sz="4000" dirty="0">
                <a:latin typeface="Times New Roman" panose="02020603050405020304" pitchFamily="18" charset="0"/>
                <a:ea typeface="Times New Roman" panose="02020603050405020304" pitchFamily="18" charset="0"/>
              </a:rPr>
              <a:t>.</a:t>
            </a:r>
          </a:p>
        </p:txBody>
      </p:sp>
      <p:sp>
        <p:nvSpPr>
          <p:cNvPr id="7" name="Rounded Rectangle 5"/>
          <p:cNvSpPr>
            <a:spLocks noChangeArrowheads="1"/>
          </p:cNvSpPr>
          <p:nvPr/>
        </p:nvSpPr>
        <p:spPr bwMode="auto">
          <a:xfrm>
            <a:off x="304799" y="60469"/>
            <a:ext cx="11752217" cy="932307"/>
          </a:xfrm>
          <a:prstGeom prst="roundRect">
            <a:avLst>
              <a:gd name="adj" fmla="val 16667"/>
            </a:avLst>
          </a:prstGeom>
          <a:solidFill>
            <a:schemeClr val="accent4">
              <a:lumMod val="60000"/>
              <a:lumOff val="40000"/>
            </a:schemeClr>
          </a:solidFill>
          <a:ln w="15875" algn="ctr">
            <a:solidFill>
              <a:schemeClr val="tx1"/>
            </a:solidFill>
            <a:round/>
            <a:headEnd type="stealth" w="med" len="me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latin typeface="Times New Roman" panose="02020603050405020304" pitchFamily="18" charset="0"/>
                <a:cs typeface="Times New Roman" panose="02020603050405020304" pitchFamily="18" charset="0"/>
              </a:rPr>
              <a:t>BÀI 37. NUCLEIC ACID VÀ ỨNG DỤNG  </a:t>
            </a:r>
          </a:p>
        </p:txBody>
      </p:sp>
    </p:spTree>
    <p:extLst>
      <p:ext uri="{BB962C8B-B14F-4D97-AF65-F5344CB8AC3E}">
        <p14:creationId xmlns:p14="http://schemas.microsoft.com/office/powerpoint/2010/main" val="14993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0" name="Picture 18" descr="ADN9"/>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757646" y="0"/>
            <a:ext cx="28575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Line 23"/>
          <p:cNvSpPr>
            <a:spLocks noChangeShapeType="1"/>
          </p:cNvSpPr>
          <p:nvPr/>
        </p:nvSpPr>
        <p:spPr bwMode="auto">
          <a:xfrm>
            <a:off x="2514600" y="3810000"/>
            <a:ext cx="0" cy="533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9050">
                <a:solidFill>
                  <a:srgbClr val="000000"/>
                </a:solidFill>
                <a:round/>
                <a:headEnd/>
                <a:tailEnd/>
              </a14:hiddenLine>
            </a:ext>
          </a:extLst>
        </p:spPr>
        <p:txBody>
          <a:bodyPr>
            <a:spAutoFit/>
          </a:bodyPr>
          <a:lstStyle/>
          <a:p>
            <a:endParaRPr lang="en-US"/>
          </a:p>
        </p:txBody>
      </p:sp>
      <p:grpSp>
        <p:nvGrpSpPr>
          <p:cNvPr id="3" name="Group 38"/>
          <p:cNvGrpSpPr>
            <a:grpSpLocks/>
          </p:cNvGrpSpPr>
          <p:nvPr/>
        </p:nvGrpSpPr>
        <p:grpSpPr bwMode="auto">
          <a:xfrm>
            <a:off x="5878284" y="-13063"/>
            <a:ext cx="6100355" cy="6858000"/>
            <a:chOff x="0" y="0"/>
            <a:chExt cx="2104" cy="4320"/>
          </a:xfrm>
        </p:grpSpPr>
        <p:pic>
          <p:nvPicPr>
            <p:cNvPr id="31750" name="Picture 39" descr="ADN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0"/>
              <a:ext cx="2104" cy="40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51" name="Rectangle 40"/>
            <p:cNvSpPr>
              <a:spLocks noChangeArrowheads="1"/>
            </p:cNvSpPr>
            <p:nvPr/>
          </p:nvSpPr>
          <p:spPr bwMode="auto">
            <a:xfrm>
              <a:off x="144" y="0"/>
              <a:ext cx="1824" cy="19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0"/>
                </a:spcBef>
                <a:buFontTx/>
                <a:buNone/>
              </a:pPr>
              <a:r>
                <a:rPr lang="en-US" altLang="en-US" sz="1800" b="1">
                  <a:latin typeface="Times New Roman" panose="02020603050405020304" pitchFamily="18" charset="0"/>
                </a:rPr>
                <a:t>Cấu trúc hoá học của ADN</a:t>
              </a:r>
            </a:p>
          </p:txBody>
        </p:sp>
      </p:grpSp>
      <p:cxnSp>
        <p:nvCxnSpPr>
          <p:cNvPr id="4" name="Straight Arrow Connector 3"/>
          <p:cNvCxnSpPr/>
          <p:nvPr/>
        </p:nvCxnSpPr>
        <p:spPr>
          <a:xfrm>
            <a:off x="1084861" y="304800"/>
            <a:ext cx="52251" cy="382850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82387" y="4115890"/>
            <a:ext cx="404948"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87336" y="4076700"/>
            <a:ext cx="705394"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37112" y="1490255"/>
            <a:ext cx="2478034"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617423" y="248194"/>
            <a:ext cx="52251" cy="382850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264726" y="236221"/>
            <a:ext cx="628004"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82436" y="1027293"/>
            <a:ext cx="1316084" cy="584775"/>
          </a:xfrm>
          <a:prstGeom prst="rect">
            <a:avLst/>
          </a:prstGeom>
          <a:noFill/>
        </p:spPr>
        <p:txBody>
          <a:bodyPr wrap="square" rtlCol="0">
            <a:spAutoFit/>
          </a:bodyPr>
          <a:lstStyle/>
          <a:p>
            <a:r>
              <a:rPr lang="en-US" sz="3200" dirty="0"/>
              <a:t>2 nm</a:t>
            </a:r>
          </a:p>
        </p:txBody>
      </p:sp>
      <p:sp>
        <p:nvSpPr>
          <p:cNvPr id="25" name="TextBox 24"/>
          <p:cNvSpPr txBox="1"/>
          <p:nvPr/>
        </p:nvSpPr>
        <p:spPr>
          <a:xfrm>
            <a:off x="3595549" y="1490255"/>
            <a:ext cx="1512027" cy="584775"/>
          </a:xfrm>
          <a:prstGeom prst="rect">
            <a:avLst/>
          </a:prstGeom>
          <a:noFill/>
        </p:spPr>
        <p:txBody>
          <a:bodyPr wrap="square" rtlCol="0">
            <a:spAutoFit/>
          </a:bodyPr>
          <a:lstStyle/>
          <a:p>
            <a:r>
              <a:rPr lang="en-US" sz="3200" dirty="0"/>
              <a:t>3,4 nm</a:t>
            </a:r>
          </a:p>
        </p:txBody>
      </p:sp>
      <p:cxnSp>
        <p:nvCxnSpPr>
          <p:cNvPr id="26" name="Straight Connector 25"/>
          <p:cNvCxnSpPr/>
          <p:nvPr/>
        </p:nvCxnSpPr>
        <p:spPr>
          <a:xfrm>
            <a:off x="3578233" y="6266907"/>
            <a:ext cx="628004"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578233" y="5726975"/>
            <a:ext cx="628004"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92730" y="5726975"/>
            <a:ext cx="0" cy="543196"/>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991839" y="5726975"/>
            <a:ext cx="1512027" cy="523220"/>
          </a:xfrm>
          <a:prstGeom prst="rect">
            <a:avLst/>
          </a:prstGeom>
          <a:noFill/>
        </p:spPr>
        <p:txBody>
          <a:bodyPr wrap="square" rtlCol="0">
            <a:spAutoFit/>
          </a:bodyPr>
          <a:lstStyle/>
          <a:p>
            <a:r>
              <a:rPr lang="en-US" sz="2800" dirty="0"/>
              <a:t>0,34 nm</a:t>
            </a:r>
          </a:p>
        </p:txBody>
      </p:sp>
    </p:spTree>
    <p:custDataLst>
      <p:tags r:id="rId1"/>
    </p:custDataLst>
    <p:extLst>
      <p:ext uri="{BB962C8B-B14F-4D97-AF65-F5344CB8AC3E}">
        <p14:creationId xmlns:p14="http://schemas.microsoft.com/office/powerpoint/2010/main" val="2294113984"/>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0915-4EAE-14A0-7F55-7A60022B8CB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6082F69-F2C6-4991-85D1-BFE4E0D23646}"/>
              </a:ext>
            </a:extLst>
          </p:cNvPr>
          <p:cNvSpPr txBox="1"/>
          <p:nvPr/>
        </p:nvSpPr>
        <p:spPr>
          <a:xfrm>
            <a:off x="187401" y="1041638"/>
            <a:ext cx="10554788" cy="769441"/>
          </a:xfrm>
          <a:prstGeom prst="rect">
            <a:avLst/>
          </a:prstGeom>
          <a:noFill/>
        </p:spPr>
        <p:txBody>
          <a:bodyPr wrap="square" rtlCol="0">
            <a:spAutoFit/>
          </a:bodyPr>
          <a:lstStyle/>
          <a:p>
            <a:r>
              <a:rPr lang="en-US" sz="4400" b="1" dirty="0">
                <a:solidFill>
                  <a:srgbClr val="C00000"/>
                </a:solidFill>
                <a:latin typeface="Times New Roman" panose="02020603050405020304" pitchFamily="18" charset="0"/>
                <a:cs typeface="Times New Roman" panose="02020603050405020304" pitchFamily="18" charset="0"/>
              </a:rPr>
              <a:t>1. DEOXYRIBONUCLEIC ACID (DNA)</a:t>
            </a:r>
          </a:p>
        </p:txBody>
      </p:sp>
      <p:sp>
        <p:nvSpPr>
          <p:cNvPr id="7" name="Rounded Rectangle 5">
            <a:extLst>
              <a:ext uri="{FF2B5EF4-FFF2-40B4-BE49-F238E27FC236}">
                <a16:creationId xmlns:a16="http://schemas.microsoft.com/office/drawing/2014/main" id="{FB198FE0-B8BD-9784-FD26-8D29D5170CE2}"/>
              </a:ext>
            </a:extLst>
          </p:cNvPr>
          <p:cNvSpPr>
            <a:spLocks noChangeArrowheads="1"/>
          </p:cNvSpPr>
          <p:nvPr/>
        </p:nvSpPr>
        <p:spPr bwMode="auto">
          <a:xfrm>
            <a:off x="304799" y="60469"/>
            <a:ext cx="11752217" cy="932307"/>
          </a:xfrm>
          <a:prstGeom prst="roundRect">
            <a:avLst>
              <a:gd name="adj" fmla="val 16667"/>
            </a:avLst>
          </a:prstGeom>
          <a:solidFill>
            <a:schemeClr val="accent4">
              <a:lumMod val="60000"/>
              <a:lumOff val="40000"/>
            </a:schemeClr>
          </a:solidFill>
          <a:ln w="15875" algn="ctr">
            <a:solidFill>
              <a:schemeClr val="tx1"/>
            </a:solidFill>
            <a:round/>
            <a:headEnd type="stealth" w="med" len="me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latin typeface="Times New Roman" panose="02020603050405020304" pitchFamily="18" charset="0"/>
                <a:cs typeface="Times New Roman" panose="02020603050405020304" pitchFamily="18" charset="0"/>
              </a:rPr>
              <a:t>BÀI 37. NUCLEIC ACID VÀ ỨNG DỤNG  </a:t>
            </a:r>
          </a:p>
        </p:txBody>
      </p:sp>
      <p:sp>
        <p:nvSpPr>
          <p:cNvPr id="2" name="Rectangle 1"/>
          <p:cNvSpPr/>
          <p:nvPr/>
        </p:nvSpPr>
        <p:spPr>
          <a:xfrm>
            <a:off x="304799" y="1859941"/>
            <a:ext cx="11887201" cy="4031873"/>
          </a:xfrm>
          <a:prstGeom prst="rect">
            <a:avLst/>
          </a:prstGeom>
        </p:spPr>
        <p:txBody>
          <a:bodyPr wrap="square">
            <a:spAutoFit/>
          </a:bodyPr>
          <a:lstStyle/>
          <a:p>
            <a:pPr marL="457200" algn="just">
              <a:spcAft>
                <a:spcPts val="0"/>
              </a:spcAft>
            </a:pPr>
            <a:r>
              <a:rPr lang="en-US" sz="3200" b="1" i="1" dirty="0">
                <a:solidFill>
                  <a:srgbClr val="7030A0"/>
                </a:solidFill>
                <a:latin typeface="Times New Roman" panose="02020603050405020304" pitchFamily="18" charset="0"/>
                <a:ea typeface="Times New Roman" panose="02020603050405020304" pitchFamily="18" charset="0"/>
              </a:rPr>
              <a:t>a. </a:t>
            </a:r>
            <a:r>
              <a:rPr lang="en-US" sz="3200" b="1" i="1" dirty="0" err="1">
                <a:solidFill>
                  <a:srgbClr val="7030A0"/>
                </a:solidFill>
                <a:latin typeface="Times New Roman" panose="02020603050405020304" pitchFamily="18" charset="0"/>
                <a:ea typeface="Times New Roman" panose="02020603050405020304" pitchFamily="18" charset="0"/>
              </a:rPr>
              <a:t>Mô</a:t>
            </a:r>
            <a:r>
              <a:rPr lang="en-US" sz="3200" b="1" i="1" dirty="0">
                <a:solidFill>
                  <a:srgbClr val="7030A0"/>
                </a:solidFill>
                <a:latin typeface="Times New Roman" panose="02020603050405020304" pitchFamily="18" charset="0"/>
                <a:ea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rPr>
              <a:t>tả</a:t>
            </a:r>
            <a:r>
              <a:rPr lang="en-US" sz="3200" b="1" i="1" dirty="0">
                <a:solidFill>
                  <a:srgbClr val="7030A0"/>
                </a:solidFill>
                <a:latin typeface="Times New Roman" panose="02020603050405020304" pitchFamily="18" charset="0"/>
                <a:ea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rPr>
              <a:t>cấu</a:t>
            </a:r>
            <a:r>
              <a:rPr lang="en-US" sz="3200" b="1" i="1" dirty="0">
                <a:solidFill>
                  <a:srgbClr val="7030A0"/>
                </a:solidFill>
                <a:latin typeface="Times New Roman" panose="02020603050405020304" pitchFamily="18" charset="0"/>
                <a:ea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rPr>
              <a:t>trúc</a:t>
            </a:r>
            <a:r>
              <a:rPr lang="en-US" sz="3200" b="1" i="1" dirty="0">
                <a:solidFill>
                  <a:srgbClr val="7030A0"/>
                </a:solidFill>
                <a:latin typeface="Times New Roman" panose="02020603050405020304" pitchFamily="18" charset="0"/>
                <a:ea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rPr>
              <a:t>của</a:t>
            </a:r>
            <a:r>
              <a:rPr lang="en-US" sz="3200" b="1" i="1" dirty="0">
                <a:solidFill>
                  <a:srgbClr val="7030A0"/>
                </a:solidFill>
                <a:latin typeface="Times New Roman" panose="02020603050405020304" pitchFamily="18" charset="0"/>
                <a:ea typeface="Times New Roman" panose="02020603050405020304" pitchFamily="18" charset="0"/>
              </a:rPr>
              <a:t> DNA</a:t>
            </a:r>
            <a:r>
              <a:rPr lang="en-US" sz="3200" i="1" dirty="0">
                <a:solidFill>
                  <a:srgbClr val="7030A0"/>
                </a:solidFill>
                <a:latin typeface="Times New Roman" panose="02020603050405020304" pitchFamily="18" charset="0"/>
                <a:ea typeface="Times New Roman" panose="02020603050405020304" pitchFamily="18" charset="0"/>
              </a:rPr>
              <a:t>:</a:t>
            </a:r>
          </a:p>
          <a:p>
            <a:pPr marL="457200" algn="just">
              <a:spcAft>
                <a:spcPts val="0"/>
              </a:spcAft>
            </a:pPr>
            <a:r>
              <a:rPr lang="en-US" sz="3200" i="1" dirty="0">
                <a:solidFill>
                  <a:srgbClr val="7030A0"/>
                </a:solidFill>
                <a:latin typeface="Times New Roman" panose="02020603050405020304" pitchFamily="18" charset="0"/>
                <a:ea typeface="Times New Roman" panose="02020603050405020304" pitchFamily="18" charset="0"/>
              </a:rPr>
              <a:t>- </a:t>
            </a:r>
            <a:r>
              <a:rPr lang="vi-VN" sz="3200" i="1" dirty="0">
                <a:solidFill>
                  <a:srgbClr val="7030A0"/>
                </a:solidFill>
                <a:latin typeface="Times New Roman" panose="02020603050405020304" pitchFamily="18" charset="0"/>
                <a:ea typeface="Times New Roman" panose="02020603050405020304" pitchFamily="18" charset="0"/>
              </a:rPr>
              <a:t>DNA là một đại phân tử sinh học được cấu tạo theo nguyên tắc đa phân</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gồm</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nhiều</a:t>
            </a:r>
            <a:r>
              <a:rPr lang="vi-VN" sz="3200" i="1" dirty="0">
                <a:solidFill>
                  <a:srgbClr val="7030A0"/>
                </a:solidFill>
                <a:latin typeface="Times New Roman" panose="02020603050405020304" pitchFamily="18" charset="0"/>
                <a:ea typeface="Times New Roman" panose="02020603050405020304" pitchFamily="18" charset="0"/>
              </a:rPr>
              <a:t> đơn phân </a:t>
            </a:r>
            <a:endParaRPr lang="en-US" sz="3200" i="1" dirty="0">
              <a:solidFill>
                <a:srgbClr val="7030A0"/>
              </a:solidFill>
              <a:latin typeface="Times New Roman" panose="02020603050405020304" pitchFamily="18" charset="0"/>
              <a:ea typeface="Times New Roman" panose="02020603050405020304" pitchFamily="18" charset="0"/>
            </a:endParaRPr>
          </a:p>
          <a:p>
            <a:pPr marL="457200" algn="just">
              <a:spcAft>
                <a:spcPts val="0"/>
              </a:spcAft>
            </a:pP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Mỗi</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đơn</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phân</a:t>
            </a:r>
            <a:r>
              <a:rPr lang="en-US" sz="3200" i="1" dirty="0">
                <a:solidFill>
                  <a:srgbClr val="7030A0"/>
                </a:solidFill>
                <a:latin typeface="Times New Roman" panose="02020603050405020304" pitchFamily="18" charset="0"/>
                <a:ea typeface="Times New Roman" panose="02020603050405020304" pitchFamily="18" charset="0"/>
              </a:rPr>
              <a:t> </a:t>
            </a:r>
            <a:r>
              <a:rPr lang="en-US" sz="3200" i="1" dirty="0" err="1">
                <a:solidFill>
                  <a:srgbClr val="7030A0"/>
                </a:solidFill>
                <a:latin typeface="Times New Roman" panose="02020603050405020304" pitchFamily="18" charset="0"/>
                <a:ea typeface="Times New Roman" panose="02020603050405020304" pitchFamily="18" charset="0"/>
              </a:rPr>
              <a:t>gồm</a:t>
            </a:r>
            <a:r>
              <a:rPr lang="en-US" sz="3200" i="1" dirty="0">
                <a:solidFill>
                  <a:srgbClr val="7030A0"/>
                </a:solidFill>
                <a:latin typeface="Times New Roman" panose="02020603050405020304" pitchFamily="18" charset="0"/>
                <a:ea typeface="Times New Roman" panose="02020603050405020304" pitchFamily="18" charset="0"/>
              </a:rPr>
              <a:t> 1 </a:t>
            </a:r>
            <a:r>
              <a:rPr lang="en-US" sz="3200" i="1" dirty="0" err="1">
                <a:solidFill>
                  <a:srgbClr val="7030A0"/>
                </a:solidFill>
                <a:latin typeface="Times New Roman" panose="02020603050405020304" pitchFamily="18" charset="0"/>
                <a:ea typeface="Times New Roman" panose="02020603050405020304" pitchFamily="18" charset="0"/>
              </a:rPr>
              <a:t>trong</a:t>
            </a:r>
            <a:r>
              <a:rPr lang="en-US" sz="3200" i="1" dirty="0">
                <a:solidFill>
                  <a:srgbClr val="7030A0"/>
                </a:solidFill>
                <a:latin typeface="Times New Roman" panose="02020603050405020304" pitchFamily="18" charset="0"/>
                <a:ea typeface="Times New Roman" panose="02020603050405020304" pitchFamily="18" charset="0"/>
              </a:rPr>
              <a:t> 4 </a:t>
            </a:r>
            <a:r>
              <a:rPr lang="vi-VN" sz="3200" i="1" dirty="0">
                <a:solidFill>
                  <a:srgbClr val="7030A0"/>
                </a:solidFill>
                <a:latin typeface="Times New Roman" panose="02020603050405020304" pitchFamily="18" charset="0"/>
                <a:ea typeface="Times New Roman" panose="02020603050405020304" pitchFamily="18" charset="0"/>
              </a:rPr>
              <a:t>là bốn loại nucleotide gồm: A, T, G, C. </a:t>
            </a:r>
            <a:endParaRPr lang="en-US" sz="3200" i="1" dirty="0">
              <a:solidFill>
                <a:srgbClr val="7030A0"/>
              </a:solidFill>
              <a:latin typeface="Times New Roman" panose="02020603050405020304" pitchFamily="18" charset="0"/>
              <a:ea typeface="Times New Roman" panose="02020603050405020304" pitchFamily="18" charset="0"/>
            </a:endParaRPr>
          </a:p>
          <a:p>
            <a:pPr marL="914400" indent="-457200">
              <a:spcAft>
                <a:spcPts val="0"/>
              </a:spcAft>
              <a:buFontTx/>
              <a:buChar char="-"/>
            </a:pPr>
            <a:r>
              <a:rPr lang="vi-VN" sz="3200" i="1" dirty="0">
                <a:solidFill>
                  <a:srgbClr val="7030A0"/>
                </a:solidFill>
                <a:latin typeface="Times New Roman" panose="02020603050405020304" pitchFamily="18" charset="0"/>
                <a:ea typeface="Times New Roman" panose="02020603050405020304" pitchFamily="18" charset="0"/>
              </a:rPr>
              <a:t>DNA </a:t>
            </a:r>
            <a:r>
              <a:rPr lang="en-US" sz="3200" i="1" dirty="0" err="1">
                <a:solidFill>
                  <a:srgbClr val="7030A0"/>
                </a:solidFill>
                <a:latin typeface="Times New Roman" panose="02020603050405020304" pitchFamily="18" charset="0"/>
                <a:ea typeface="Times New Roman" panose="02020603050405020304" pitchFamily="18" charset="0"/>
              </a:rPr>
              <a:t>gồm</a:t>
            </a:r>
            <a:r>
              <a:rPr lang="en-US" sz="3200" i="1" dirty="0">
                <a:solidFill>
                  <a:srgbClr val="7030A0"/>
                </a:solidFill>
                <a:latin typeface="Times New Roman" panose="02020603050405020304" pitchFamily="18" charset="0"/>
                <a:ea typeface="Times New Roman" panose="02020603050405020304" pitchFamily="18" charset="0"/>
              </a:rPr>
              <a:t> </a:t>
            </a:r>
            <a:r>
              <a:rPr lang="vi-VN" sz="3200" i="1" dirty="0">
                <a:solidFill>
                  <a:srgbClr val="7030A0"/>
                </a:solidFill>
                <a:latin typeface="Times New Roman" panose="02020603050405020304" pitchFamily="18" charset="0"/>
                <a:ea typeface="Times New Roman" panose="02020603050405020304" pitchFamily="18" charset="0"/>
              </a:rPr>
              <a:t>hai chuỗi polynucleotide liên kết với nhau theo nguyên</a:t>
            </a:r>
            <a:r>
              <a:rPr lang="en-US" sz="3200" i="1" dirty="0">
                <a:solidFill>
                  <a:srgbClr val="7030A0"/>
                </a:solidFill>
                <a:latin typeface="Times New Roman" panose="02020603050405020304" pitchFamily="18" charset="0"/>
                <a:ea typeface="Times New Roman" panose="02020603050405020304" pitchFamily="18" charset="0"/>
              </a:rPr>
              <a:t> </a:t>
            </a:r>
            <a:r>
              <a:rPr lang="vi-VN" sz="3200" i="1" dirty="0">
                <a:solidFill>
                  <a:srgbClr val="7030A0"/>
                </a:solidFill>
                <a:latin typeface="Times New Roman" panose="02020603050405020304" pitchFamily="18" charset="0"/>
                <a:ea typeface="Times New Roman" panose="02020603050405020304" pitchFamily="18" charset="0"/>
              </a:rPr>
              <a:t>tắc bổ sung </a:t>
            </a:r>
            <a:endParaRPr lang="en-US" sz="3200" i="1" dirty="0">
              <a:solidFill>
                <a:srgbClr val="7030A0"/>
              </a:solidFill>
              <a:latin typeface="Times New Roman" panose="02020603050405020304" pitchFamily="18" charset="0"/>
              <a:ea typeface="Times New Roman" panose="02020603050405020304" pitchFamily="18" charset="0"/>
            </a:endParaRPr>
          </a:p>
          <a:p>
            <a:pPr marL="457200"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         </a:t>
            </a:r>
            <a:r>
              <a:rPr lang="vi-VN" sz="3200" b="1" dirty="0">
                <a:solidFill>
                  <a:srgbClr val="FF0000"/>
                </a:solidFill>
                <a:latin typeface="Times New Roman" panose="02020603050405020304" pitchFamily="18" charset="0"/>
                <a:ea typeface="Times New Roman" panose="02020603050405020304" pitchFamily="18" charset="0"/>
              </a:rPr>
              <a:t>A </a:t>
            </a:r>
            <a:r>
              <a:rPr lang="en-US" sz="3200" b="1" dirty="0">
                <a:solidFill>
                  <a:srgbClr val="FF0000"/>
                </a:solidFill>
                <a:latin typeface="Times New Roman" panose="02020603050405020304" pitchFamily="18" charset="0"/>
                <a:ea typeface="Times New Roman" panose="02020603050405020304" pitchFamily="18" charset="0"/>
              </a:rPr>
              <a:t>=</a:t>
            </a:r>
            <a:r>
              <a:rPr lang="vi-VN" sz="3200" b="1" dirty="0">
                <a:solidFill>
                  <a:srgbClr val="FF0000"/>
                </a:solidFill>
                <a:latin typeface="Times New Roman" panose="02020603050405020304" pitchFamily="18" charset="0"/>
                <a:ea typeface="Times New Roman" panose="02020603050405020304" pitchFamily="18" charset="0"/>
              </a:rPr>
              <a:t>T, G </a:t>
            </a:r>
            <a:r>
              <a:rPr lang="en-US" sz="3200" b="1" dirty="0">
                <a:solidFill>
                  <a:srgbClr val="FF0000"/>
                </a:solidFill>
                <a:latin typeface="Times New Roman" panose="02020603050405020304" pitchFamily="18" charset="0"/>
                <a:ea typeface="Times New Roman" panose="02020603050405020304" pitchFamily="18" charset="0"/>
              </a:rPr>
              <a:t>≡</a:t>
            </a:r>
            <a:r>
              <a:rPr lang="vi-VN" sz="3200" b="1" dirty="0">
                <a:solidFill>
                  <a:srgbClr val="FF0000"/>
                </a:solidFill>
                <a:latin typeface="Times New Roman" panose="02020603050405020304" pitchFamily="18" charset="0"/>
                <a:ea typeface="Times New Roman" panose="02020603050405020304" pitchFamily="18" charset="0"/>
              </a:rPr>
              <a:t>C.</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pic>
        <p:nvPicPr>
          <p:cNvPr id="3" name="Picture 2" descr="viet3">
            <a:extLst>
              <a:ext uri="{FF2B5EF4-FFF2-40B4-BE49-F238E27FC236}">
                <a16:creationId xmlns:a16="http://schemas.microsoft.com/office/drawing/2014/main" id="{CADA297B-4280-2524-393D-253484A9B4F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05333" y="1426358"/>
            <a:ext cx="11414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03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144193" y="534173"/>
            <a:ext cx="8512083" cy="6291524"/>
            <a:chOff x="2895600" y="0"/>
            <a:chExt cx="6804776" cy="6533060"/>
          </a:xfrm>
        </p:grpSpPr>
        <p:pic>
          <p:nvPicPr>
            <p:cNvPr id="51224" name="Picture 7" descr="xuan1"/>
            <p:cNvPicPr>
              <a:picLocks noChangeAspect="1" noChangeArrowheads="1"/>
            </p:cNvPicPr>
            <p:nvPr/>
          </p:nvPicPr>
          <p:blipFill>
            <a:blip r:embed="rId2">
              <a:clrChange>
                <a:clrFrom>
                  <a:srgbClr val="FDFBFC"/>
                </a:clrFrom>
                <a:clrTo>
                  <a:srgbClr val="FDFBFC">
                    <a:alpha val="0"/>
                  </a:srgbClr>
                </a:clrTo>
              </a:clrChange>
              <a:extLst>
                <a:ext uri="{28A0092B-C50C-407E-A947-70E740481C1C}">
                  <a14:useLocalDpi xmlns:a14="http://schemas.microsoft.com/office/drawing/2010/main" val="0"/>
                </a:ext>
              </a:extLst>
            </a:blip>
            <a:srcRect/>
            <a:stretch>
              <a:fillRect/>
            </a:stretch>
          </p:blipFill>
          <p:spPr bwMode="auto">
            <a:xfrm>
              <a:off x="2895600" y="0"/>
              <a:ext cx="3344862" cy="6096000"/>
            </a:xfrm>
            <a:prstGeom prst="rect">
              <a:avLst/>
            </a:prstGeom>
            <a:solidFill>
              <a:srgbClr val="FDFDED"/>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25" name="TextBox 2"/>
            <p:cNvSpPr txBox="1">
              <a:spLocks noChangeArrowheads="1"/>
            </p:cNvSpPr>
            <p:nvPr/>
          </p:nvSpPr>
          <p:spPr bwMode="auto">
            <a:xfrm>
              <a:off x="3039191" y="5925835"/>
              <a:ext cx="6661185" cy="607225"/>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err="1">
                  <a:solidFill>
                    <a:srgbClr val="000099"/>
                  </a:solidFill>
                  <a:latin typeface="Times New Roman" panose="02020603050405020304" pitchFamily="18" charset="0"/>
                </a:rPr>
                <a:t>Mô</a:t>
              </a:r>
              <a:r>
                <a:rPr lang="en-US" altLang="en-US" b="1" dirty="0">
                  <a:solidFill>
                    <a:srgbClr val="000099"/>
                  </a:solidFill>
                  <a:latin typeface="Times New Roman" panose="02020603050405020304" pitchFamily="18" charset="0"/>
                </a:rPr>
                <a:t> </a:t>
              </a:r>
              <a:r>
                <a:rPr lang="en-US" altLang="en-US" b="1" dirty="0" err="1">
                  <a:solidFill>
                    <a:srgbClr val="000099"/>
                  </a:solidFill>
                  <a:latin typeface="Times New Roman" panose="02020603050405020304" pitchFamily="18" charset="0"/>
                </a:rPr>
                <a:t>hình</a:t>
              </a:r>
              <a:r>
                <a:rPr lang="en-US" altLang="en-US" b="1" dirty="0">
                  <a:solidFill>
                    <a:srgbClr val="000099"/>
                  </a:solidFill>
                  <a:latin typeface="Times New Roman" panose="02020603050405020304" pitchFamily="18" charset="0"/>
                </a:rPr>
                <a:t> </a:t>
              </a:r>
              <a:r>
                <a:rPr lang="en-US" altLang="en-US" b="1" dirty="0" err="1">
                  <a:solidFill>
                    <a:srgbClr val="000099"/>
                  </a:solidFill>
                  <a:latin typeface="Times New Roman" panose="02020603050405020304" pitchFamily="18" charset="0"/>
                </a:rPr>
                <a:t>cấu</a:t>
              </a:r>
              <a:r>
                <a:rPr lang="en-US" altLang="en-US" b="1" dirty="0">
                  <a:solidFill>
                    <a:srgbClr val="000099"/>
                  </a:solidFill>
                  <a:latin typeface="Times New Roman" panose="02020603050405020304" pitchFamily="18" charset="0"/>
                </a:rPr>
                <a:t> </a:t>
              </a:r>
              <a:r>
                <a:rPr lang="en-US" altLang="en-US" b="1" dirty="0" err="1">
                  <a:solidFill>
                    <a:srgbClr val="000099"/>
                  </a:solidFill>
                  <a:latin typeface="Times New Roman" panose="02020603050405020304" pitchFamily="18" charset="0"/>
                </a:rPr>
                <a:t>trúc</a:t>
              </a:r>
              <a:r>
                <a:rPr lang="en-US" altLang="en-US" b="1" dirty="0">
                  <a:solidFill>
                    <a:srgbClr val="000099"/>
                  </a:solidFill>
                  <a:latin typeface="Times New Roman" panose="02020603050405020304" pitchFamily="18" charset="0"/>
                </a:rPr>
                <a:t> </a:t>
              </a:r>
              <a:r>
                <a:rPr lang="en-US" altLang="en-US" b="1" dirty="0" err="1">
                  <a:solidFill>
                    <a:srgbClr val="000099"/>
                  </a:solidFill>
                  <a:latin typeface="Times New Roman" panose="02020603050405020304" pitchFamily="18" charset="0"/>
                </a:rPr>
                <a:t>một</a:t>
              </a:r>
              <a:r>
                <a:rPr lang="en-US" altLang="en-US" b="1" dirty="0">
                  <a:solidFill>
                    <a:srgbClr val="000099"/>
                  </a:solidFill>
                  <a:latin typeface="Times New Roman" panose="02020603050405020304" pitchFamily="18" charset="0"/>
                </a:rPr>
                <a:t> </a:t>
              </a:r>
              <a:r>
                <a:rPr lang="en-US" altLang="en-US" b="1" dirty="0" err="1">
                  <a:solidFill>
                    <a:srgbClr val="000099"/>
                  </a:solidFill>
                  <a:latin typeface="Times New Roman" panose="02020603050405020304" pitchFamily="18" charset="0"/>
                </a:rPr>
                <a:t>đoạn</a:t>
              </a:r>
              <a:r>
                <a:rPr lang="en-US" altLang="en-US" b="1" dirty="0">
                  <a:solidFill>
                    <a:srgbClr val="000099"/>
                  </a:solidFill>
                  <a:latin typeface="Times New Roman" panose="02020603050405020304" pitchFamily="18" charset="0"/>
                </a:rPr>
                <a:t> </a:t>
              </a:r>
              <a:r>
                <a:rPr lang="en-US" altLang="en-US" b="1" dirty="0" err="1">
                  <a:solidFill>
                    <a:srgbClr val="000099"/>
                  </a:solidFill>
                  <a:latin typeface="Times New Roman" panose="02020603050405020304" pitchFamily="18" charset="0"/>
                </a:rPr>
                <a:t>phân</a:t>
              </a:r>
              <a:r>
                <a:rPr lang="en-US" altLang="en-US" b="1" dirty="0">
                  <a:solidFill>
                    <a:srgbClr val="000099"/>
                  </a:solidFill>
                  <a:latin typeface="Times New Roman" panose="02020603050405020304" pitchFamily="18" charset="0"/>
                </a:rPr>
                <a:t> </a:t>
              </a:r>
              <a:r>
                <a:rPr lang="en-US" altLang="en-US" b="1" dirty="0" err="1">
                  <a:solidFill>
                    <a:srgbClr val="000099"/>
                  </a:solidFill>
                  <a:latin typeface="Times New Roman" panose="02020603050405020304" pitchFamily="18" charset="0"/>
                </a:rPr>
                <a:t>tử</a:t>
              </a:r>
              <a:r>
                <a:rPr lang="en-US" altLang="en-US" b="1" dirty="0">
                  <a:solidFill>
                    <a:srgbClr val="000099"/>
                  </a:solidFill>
                  <a:latin typeface="Times New Roman" panose="02020603050405020304" pitchFamily="18" charset="0"/>
                </a:rPr>
                <a:t> ADN </a:t>
              </a:r>
            </a:p>
          </p:txBody>
        </p:sp>
      </p:grpSp>
      <p:sp>
        <p:nvSpPr>
          <p:cNvPr id="51203" name="Text Box 6"/>
          <p:cNvSpPr txBox="1">
            <a:spLocks noChangeArrowheads="1"/>
          </p:cNvSpPr>
          <p:nvPr/>
        </p:nvSpPr>
        <p:spPr bwMode="auto">
          <a:xfrm>
            <a:off x="3794126" y="36513"/>
            <a:ext cx="6188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grpSp>
        <p:nvGrpSpPr>
          <p:cNvPr id="3" name="Group 20"/>
          <p:cNvGrpSpPr>
            <a:grpSpLocks/>
          </p:cNvGrpSpPr>
          <p:nvPr/>
        </p:nvGrpSpPr>
        <p:grpSpPr bwMode="auto">
          <a:xfrm>
            <a:off x="7086600" y="2574657"/>
            <a:ext cx="3352800" cy="701941"/>
            <a:chOff x="4391024" y="1600199"/>
            <a:chExt cx="4345261" cy="890587"/>
          </a:xfrm>
        </p:grpSpPr>
        <p:grpSp>
          <p:nvGrpSpPr>
            <p:cNvPr id="51217" name="Group 62"/>
            <p:cNvGrpSpPr>
              <a:grpSpLocks/>
            </p:cNvGrpSpPr>
            <p:nvPr/>
          </p:nvGrpSpPr>
          <p:grpSpPr bwMode="auto">
            <a:xfrm>
              <a:off x="4391024" y="1600199"/>
              <a:ext cx="4345261" cy="890587"/>
              <a:chOff x="955" y="1824"/>
              <a:chExt cx="3161" cy="1152"/>
            </a:xfrm>
          </p:grpSpPr>
          <p:sp>
            <p:nvSpPr>
              <p:cNvPr id="51220" name="Rectangle 52"/>
              <p:cNvSpPr>
                <a:spLocks noChangeArrowheads="1"/>
              </p:cNvSpPr>
              <p:nvPr/>
            </p:nvSpPr>
            <p:spPr bwMode="auto">
              <a:xfrm>
                <a:off x="2112" y="1962"/>
                <a:ext cx="1008" cy="24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endParaRPr>
              </a:p>
            </p:txBody>
          </p:sp>
          <p:sp>
            <p:nvSpPr>
              <p:cNvPr id="51221" name="Rectangle 53"/>
              <p:cNvSpPr>
                <a:spLocks noChangeArrowheads="1"/>
              </p:cNvSpPr>
              <p:nvPr/>
            </p:nvSpPr>
            <p:spPr bwMode="auto">
              <a:xfrm>
                <a:off x="2016" y="2592"/>
                <a:ext cx="1104" cy="19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endParaRPr>
              </a:p>
            </p:txBody>
          </p:sp>
          <p:sp>
            <p:nvSpPr>
              <p:cNvPr id="51222" name="AutoShape 77"/>
              <p:cNvSpPr>
                <a:spLocks noChangeArrowheads="1"/>
              </p:cNvSpPr>
              <p:nvPr/>
            </p:nvSpPr>
            <p:spPr bwMode="auto">
              <a:xfrm rot="10800000">
                <a:off x="955" y="1824"/>
                <a:ext cx="1718" cy="1152"/>
              </a:xfrm>
              <a:prstGeom prst="chevron">
                <a:avLst>
                  <a:gd name="adj" fmla="val 39589"/>
                </a:avLst>
              </a:prstGeom>
              <a:solidFill>
                <a:srgbClr val="0099FF"/>
              </a:solidFill>
              <a:ln w="9525">
                <a:solidFill>
                  <a:schemeClr val="tx1"/>
                </a:solidFill>
                <a:miter lim="800000"/>
                <a:headEnd/>
                <a:tailEnd/>
              </a:ln>
            </p:spPr>
            <p:txBody>
              <a:bodyPr rot="10800000" wrap="none" lIns="91412" tIns="45707" rIns="91412" bIns="45707"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endParaRPr>
              </a:p>
            </p:txBody>
          </p:sp>
          <p:sp>
            <p:nvSpPr>
              <p:cNvPr id="51223" name="AutoShape 76"/>
              <p:cNvSpPr>
                <a:spLocks noChangeArrowheads="1"/>
              </p:cNvSpPr>
              <p:nvPr/>
            </p:nvSpPr>
            <p:spPr bwMode="auto">
              <a:xfrm rot="10800000">
                <a:off x="2889" y="1824"/>
                <a:ext cx="1227" cy="1152"/>
              </a:xfrm>
              <a:prstGeom prst="homePlate">
                <a:avLst>
                  <a:gd name="adj" fmla="val 28127"/>
                </a:avLst>
              </a:prstGeom>
              <a:solidFill>
                <a:srgbClr val="FFFC81"/>
              </a:solidFill>
              <a:ln w="9525">
                <a:solidFill>
                  <a:schemeClr val="tx1"/>
                </a:solidFill>
                <a:miter lim="800000"/>
                <a:headEnd/>
                <a:tailEnd/>
              </a:ln>
            </p:spPr>
            <p:txBody>
              <a:bodyPr rot="10800000" wrap="none" lIns="91412" tIns="45707" rIns="91412" bIns="45707"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Constantia" panose="02030602050306030303" pitchFamily="18" charset="0"/>
                </a:endParaRPr>
              </a:p>
            </p:txBody>
          </p:sp>
        </p:grpSp>
        <p:sp>
          <p:nvSpPr>
            <p:cNvPr id="51218" name="Text Box 65"/>
            <p:cNvSpPr txBox="1">
              <a:spLocks noChangeArrowheads="1"/>
            </p:cNvSpPr>
            <p:nvPr/>
          </p:nvSpPr>
          <p:spPr bwMode="auto">
            <a:xfrm>
              <a:off x="7341370" y="1689738"/>
              <a:ext cx="1386704" cy="66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00"/>
                  </a:solidFill>
                  <a:latin typeface="Times New Roman" panose="02020603050405020304" pitchFamily="18" charset="0"/>
                </a:rPr>
                <a:t>T</a:t>
              </a:r>
            </a:p>
          </p:txBody>
        </p:sp>
        <p:sp>
          <p:nvSpPr>
            <p:cNvPr id="51219" name="Text Box 66"/>
            <p:cNvSpPr txBox="1">
              <a:spLocks noChangeArrowheads="1"/>
            </p:cNvSpPr>
            <p:nvPr/>
          </p:nvSpPr>
          <p:spPr bwMode="auto">
            <a:xfrm>
              <a:off x="4771622" y="1678520"/>
              <a:ext cx="1384646" cy="66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rgbClr val="FF0000"/>
                  </a:solidFill>
                  <a:latin typeface="Times New Roman" panose="02020603050405020304" pitchFamily="18" charset="0"/>
                </a:rPr>
                <a:t>A</a:t>
              </a:r>
            </a:p>
          </p:txBody>
        </p:sp>
      </p:grpSp>
      <p:grpSp>
        <p:nvGrpSpPr>
          <p:cNvPr id="5" name="Group 21"/>
          <p:cNvGrpSpPr>
            <a:grpSpLocks/>
          </p:cNvGrpSpPr>
          <p:nvPr/>
        </p:nvGrpSpPr>
        <p:grpSpPr bwMode="auto">
          <a:xfrm>
            <a:off x="7086600" y="1308307"/>
            <a:ext cx="3352802" cy="672890"/>
            <a:chOff x="4394200" y="3047993"/>
            <a:chExt cx="4521203" cy="767195"/>
          </a:xfrm>
        </p:grpSpPr>
        <p:grpSp>
          <p:nvGrpSpPr>
            <p:cNvPr id="51209" name="Group 3"/>
            <p:cNvGrpSpPr>
              <a:grpSpLocks/>
            </p:cNvGrpSpPr>
            <p:nvPr/>
          </p:nvGrpSpPr>
          <p:grpSpPr bwMode="auto">
            <a:xfrm>
              <a:off x="4394200" y="3047993"/>
              <a:ext cx="4521203" cy="767195"/>
              <a:chOff x="2957513" y="2285998"/>
              <a:chExt cx="6110287" cy="1095182"/>
            </a:xfrm>
          </p:grpSpPr>
          <p:sp>
            <p:nvSpPr>
              <p:cNvPr id="51212" name="Rectangle 49"/>
              <p:cNvSpPr>
                <a:spLocks noChangeArrowheads="1"/>
              </p:cNvSpPr>
              <p:nvPr/>
            </p:nvSpPr>
            <p:spPr bwMode="auto">
              <a:xfrm>
                <a:off x="5483225" y="2286000"/>
                <a:ext cx="1628775" cy="21272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endParaRPr>
              </a:p>
            </p:txBody>
          </p:sp>
          <p:sp>
            <p:nvSpPr>
              <p:cNvPr id="51213" name="Rectangle 50"/>
              <p:cNvSpPr>
                <a:spLocks noChangeArrowheads="1"/>
              </p:cNvSpPr>
              <p:nvPr/>
            </p:nvSpPr>
            <p:spPr bwMode="auto">
              <a:xfrm>
                <a:off x="5891213" y="2763838"/>
                <a:ext cx="1384300" cy="211137"/>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endParaRPr>
              </a:p>
            </p:txBody>
          </p:sp>
          <p:sp>
            <p:nvSpPr>
              <p:cNvPr id="51214" name="Rectangle 51"/>
              <p:cNvSpPr>
                <a:spLocks noChangeArrowheads="1"/>
              </p:cNvSpPr>
              <p:nvPr/>
            </p:nvSpPr>
            <p:spPr bwMode="auto">
              <a:xfrm>
                <a:off x="5319713" y="3292477"/>
                <a:ext cx="1955800" cy="88703"/>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endParaRPr>
              </a:p>
            </p:txBody>
          </p:sp>
          <p:sp>
            <p:nvSpPr>
              <p:cNvPr id="51215" name="AutoShape 81"/>
              <p:cNvSpPr>
                <a:spLocks noChangeArrowheads="1"/>
              </p:cNvSpPr>
              <p:nvPr/>
            </p:nvSpPr>
            <p:spPr bwMode="auto">
              <a:xfrm>
                <a:off x="2957513" y="2286001"/>
                <a:ext cx="3194014" cy="1095179"/>
              </a:xfrm>
              <a:prstGeom prst="flowChartDisplay">
                <a:avLst/>
              </a:prstGeom>
              <a:solidFill>
                <a:srgbClr val="D2FCB6"/>
              </a:solidFill>
              <a:ln w="9525">
                <a:solidFill>
                  <a:schemeClr val="tx1"/>
                </a:solidFill>
                <a:miter lim="800000"/>
                <a:headEnd/>
                <a:tailEnd/>
              </a:ln>
            </p:spPr>
            <p:txBody>
              <a:bodyPr wrap="none" lIns="91412" tIns="45707" rIns="91412" bIns="45707"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Constantia" panose="02030602050306030303" pitchFamily="18" charset="0"/>
                </a:endParaRPr>
              </a:p>
            </p:txBody>
          </p:sp>
          <p:sp>
            <p:nvSpPr>
              <p:cNvPr id="51216" name="AutoShape 82"/>
              <p:cNvSpPr>
                <a:spLocks noChangeArrowheads="1"/>
              </p:cNvSpPr>
              <p:nvPr/>
            </p:nvSpPr>
            <p:spPr bwMode="auto">
              <a:xfrm rot="10800000">
                <a:off x="6867524" y="2285998"/>
                <a:ext cx="2200276" cy="1095179"/>
              </a:xfrm>
              <a:prstGeom prst="flowChartOnlineStorage">
                <a:avLst/>
              </a:prstGeom>
              <a:solidFill>
                <a:srgbClr val="FFCC66"/>
              </a:solidFill>
              <a:ln w="9525">
                <a:solidFill>
                  <a:schemeClr val="tx1"/>
                </a:solidFill>
                <a:miter lim="800000"/>
                <a:headEnd/>
                <a:tailEnd/>
              </a:ln>
            </p:spPr>
            <p:txBody>
              <a:bodyPr rot="10800000" wrap="none" lIns="91412" tIns="45707" rIns="91412" bIns="45707"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Constantia" panose="02030602050306030303" pitchFamily="18" charset="0"/>
                </a:endParaRPr>
              </a:p>
            </p:txBody>
          </p:sp>
        </p:grpSp>
        <p:sp>
          <p:nvSpPr>
            <p:cNvPr id="51210" name="Text Box 60"/>
            <p:cNvSpPr txBox="1">
              <a:spLocks noChangeArrowheads="1"/>
            </p:cNvSpPr>
            <p:nvPr/>
          </p:nvSpPr>
          <p:spPr bwMode="auto">
            <a:xfrm>
              <a:off x="7343302" y="3093282"/>
              <a:ext cx="1516679" cy="59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rgbClr val="FF0000"/>
                  </a:solidFill>
                  <a:latin typeface="Times New Roman" panose="02020603050405020304" pitchFamily="18" charset="0"/>
                </a:rPr>
                <a:t>C</a:t>
              </a:r>
            </a:p>
          </p:txBody>
        </p:sp>
        <p:sp>
          <p:nvSpPr>
            <p:cNvPr id="51211" name="Text Box 61"/>
            <p:cNvSpPr txBox="1">
              <a:spLocks noChangeArrowheads="1"/>
            </p:cNvSpPr>
            <p:nvPr/>
          </p:nvSpPr>
          <p:spPr bwMode="auto">
            <a:xfrm>
              <a:off x="4707823" y="3122263"/>
              <a:ext cx="1516677" cy="59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00"/>
                  </a:solidFill>
                  <a:latin typeface="Times New Roman" panose="02020603050405020304" pitchFamily="18" charset="0"/>
                </a:rPr>
                <a:t>G</a:t>
              </a:r>
            </a:p>
          </p:txBody>
        </p:sp>
      </p:grpSp>
      <p:sp>
        <p:nvSpPr>
          <p:cNvPr id="26" name="Arc 25"/>
          <p:cNvSpPr/>
          <p:nvPr/>
        </p:nvSpPr>
        <p:spPr bwMode="auto">
          <a:xfrm rot="20738879">
            <a:off x="5165726" y="1779588"/>
            <a:ext cx="2162175" cy="474662"/>
          </a:xfrm>
          <a:prstGeom prst="arc">
            <a:avLst>
              <a:gd name="adj1" fmla="val 10921302"/>
              <a:gd name="adj2" fmla="val 21177960"/>
            </a:avLst>
          </a:prstGeom>
          <a:noFill/>
          <a:ln w="38100" cap="flat" cmpd="sng" algn="ctr">
            <a:solidFill>
              <a:srgbClr val="E719BB"/>
            </a:solidFill>
            <a:prstDash val="solid"/>
            <a:round/>
            <a:headEnd type="triangle" w="med" len="med"/>
            <a:tailEnd type="triangle" w="med" len="med"/>
          </a:ln>
          <a:effectLst/>
        </p:spPr>
        <p:txBody>
          <a:bodyPr/>
          <a:lstStyle/>
          <a:p>
            <a:pPr eaLnBrk="1" hangingPunct="1">
              <a:defRPr/>
            </a:pPr>
            <a:endParaRPr lang="en-US">
              <a:solidFill>
                <a:srgbClr val="000000"/>
              </a:solidFill>
              <a:latin typeface="Arial" charset="0"/>
            </a:endParaRPr>
          </a:p>
        </p:txBody>
      </p:sp>
      <p:sp>
        <p:nvSpPr>
          <p:cNvPr id="27" name="Arc 26"/>
          <p:cNvSpPr/>
          <p:nvPr/>
        </p:nvSpPr>
        <p:spPr bwMode="auto">
          <a:xfrm rot="5749223">
            <a:off x="5159376" y="919163"/>
            <a:ext cx="1071562" cy="3344863"/>
          </a:xfrm>
          <a:prstGeom prst="arc">
            <a:avLst>
              <a:gd name="adj1" fmla="val 16804813"/>
              <a:gd name="adj2" fmla="val 4600268"/>
            </a:avLst>
          </a:prstGeom>
          <a:noFill/>
          <a:ln w="38100" cap="flat" cmpd="sng" algn="ctr">
            <a:solidFill>
              <a:srgbClr val="E719BB"/>
            </a:solidFill>
            <a:prstDash val="solid"/>
            <a:round/>
            <a:headEnd type="triangle" w="med" len="med"/>
            <a:tailEnd type="triangle" w="med" len="med"/>
          </a:ln>
          <a:effectLst/>
        </p:spPr>
        <p:txBody>
          <a:bodyPr/>
          <a:lstStyle/>
          <a:p>
            <a:pPr eaLnBrk="1" hangingPunct="1">
              <a:defRPr/>
            </a:pPr>
            <a:endParaRPr lang="en-US">
              <a:solidFill>
                <a:srgbClr val="000000"/>
              </a:solidFill>
              <a:latin typeface="Arial" charset="0"/>
            </a:endParaRPr>
          </a:p>
        </p:txBody>
      </p:sp>
    </p:spTree>
    <p:extLst>
      <p:ext uri="{BB962C8B-B14F-4D97-AF65-F5344CB8AC3E}">
        <p14:creationId xmlns:p14="http://schemas.microsoft.com/office/powerpoint/2010/main" val="781541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ox(in)">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ox(in)">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6A42C-2CBF-AC21-6517-42BB250A397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97B5A3-2E0B-D502-A96C-ECF396CAEA40}"/>
              </a:ext>
            </a:extLst>
          </p:cNvPr>
          <p:cNvSpPr txBox="1"/>
          <p:nvPr/>
        </p:nvSpPr>
        <p:spPr>
          <a:xfrm>
            <a:off x="627019" y="1235073"/>
            <a:ext cx="10554788" cy="769441"/>
          </a:xfrm>
          <a:prstGeom prst="rect">
            <a:avLst/>
          </a:prstGeom>
          <a:noFill/>
        </p:spPr>
        <p:txBody>
          <a:bodyPr wrap="square" rtlCol="0">
            <a:spAutoFit/>
          </a:bodyPr>
          <a:lstStyle/>
          <a:p>
            <a:r>
              <a:rPr lang="en-US" sz="4400" b="1" dirty="0">
                <a:solidFill>
                  <a:srgbClr val="0000CC"/>
                </a:solidFill>
                <a:latin typeface="Times New Roman" panose="02020603050405020304" pitchFamily="18" charset="0"/>
                <a:cs typeface="Times New Roman" panose="02020603050405020304" pitchFamily="18" charset="0"/>
              </a:rPr>
              <a:t>1. DEOXYRIBONUCLEIC ACID </a:t>
            </a:r>
            <a:r>
              <a:rPr lang="en-US" sz="4400" b="1" dirty="0">
                <a:solidFill>
                  <a:srgbClr val="FF0000"/>
                </a:solidFill>
                <a:latin typeface="Times New Roman" panose="02020603050405020304" pitchFamily="18" charset="0"/>
                <a:cs typeface="Times New Roman" panose="02020603050405020304" pitchFamily="18" charset="0"/>
              </a:rPr>
              <a:t>(DNA)</a:t>
            </a:r>
          </a:p>
        </p:txBody>
      </p:sp>
      <p:sp>
        <p:nvSpPr>
          <p:cNvPr id="5" name="Rectangle 4">
            <a:extLst>
              <a:ext uri="{FF2B5EF4-FFF2-40B4-BE49-F238E27FC236}">
                <a16:creationId xmlns:a16="http://schemas.microsoft.com/office/drawing/2014/main" id="{C31F2086-EF49-2200-06EA-0E69D1403CFF}"/>
              </a:ext>
            </a:extLst>
          </p:cNvPr>
          <p:cNvSpPr/>
          <p:nvPr/>
        </p:nvSpPr>
        <p:spPr>
          <a:xfrm>
            <a:off x="796835" y="2160001"/>
            <a:ext cx="6017994" cy="707886"/>
          </a:xfrm>
          <a:prstGeom prst="rect">
            <a:avLst/>
          </a:prstGeom>
        </p:spPr>
        <p:txBody>
          <a:bodyPr wrap="none">
            <a:spAutoFit/>
          </a:bodyPr>
          <a:lstStyle/>
          <a:p>
            <a:pPr indent="457200">
              <a:spcAft>
                <a:spcPts val="0"/>
              </a:spcAft>
            </a:pPr>
            <a:r>
              <a:rPr lang="vi-VN" sz="4000" b="1" dirty="0">
                <a:latin typeface="Times New Roman" panose="02020603050405020304" pitchFamily="18" charset="0"/>
                <a:ea typeface="Times New Roman" panose="02020603050405020304" pitchFamily="18" charset="0"/>
              </a:rPr>
              <a:t>Mô tả cấu trúc của DNA</a:t>
            </a:r>
            <a:endParaRPr lang="en-US" sz="4000" dirty="0">
              <a:effectLst/>
              <a:latin typeface="Times New Roman" panose="02020603050405020304" pitchFamily="18" charset="0"/>
              <a:ea typeface="Times New Roman" panose="02020603050405020304" pitchFamily="18" charset="0"/>
            </a:endParaRPr>
          </a:p>
        </p:txBody>
      </p:sp>
      <p:sp>
        <p:nvSpPr>
          <p:cNvPr id="7" name="Rounded Rectangle 5">
            <a:extLst>
              <a:ext uri="{FF2B5EF4-FFF2-40B4-BE49-F238E27FC236}">
                <a16:creationId xmlns:a16="http://schemas.microsoft.com/office/drawing/2014/main" id="{EB5B2AC7-285C-9B02-B958-38B204132980}"/>
              </a:ext>
            </a:extLst>
          </p:cNvPr>
          <p:cNvSpPr>
            <a:spLocks noChangeArrowheads="1"/>
          </p:cNvSpPr>
          <p:nvPr/>
        </p:nvSpPr>
        <p:spPr bwMode="auto">
          <a:xfrm>
            <a:off x="304799" y="60469"/>
            <a:ext cx="11752217" cy="932307"/>
          </a:xfrm>
          <a:prstGeom prst="roundRect">
            <a:avLst>
              <a:gd name="adj" fmla="val 16667"/>
            </a:avLst>
          </a:prstGeom>
          <a:solidFill>
            <a:schemeClr val="accent4">
              <a:lumMod val="60000"/>
              <a:lumOff val="40000"/>
            </a:schemeClr>
          </a:solidFill>
          <a:ln w="15875" algn="ctr">
            <a:solidFill>
              <a:schemeClr val="tx1"/>
            </a:solidFill>
            <a:round/>
            <a:headEnd type="stealth" w="med" len="me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latin typeface="Times New Roman" panose="02020603050405020304" pitchFamily="18" charset="0"/>
                <a:cs typeface="Times New Roman" panose="02020603050405020304" pitchFamily="18" charset="0"/>
              </a:rPr>
              <a:t>BÀI 37. NUCLEIC ACID VÀ ỨNG DỤNG  </a:t>
            </a:r>
          </a:p>
        </p:txBody>
      </p:sp>
      <p:grpSp>
        <p:nvGrpSpPr>
          <p:cNvPr id="3" name="Group 2">
            <a:extLst>
              <a:ext uri="{FF2B5EF4-FFF2-40B4-BE49-F238E27FC236}">
                <a16:creationId xmlns:a16="http://schemas.microsoft.com/office/drawing/2014/main" id="{7B14987C-7620-541B-5DAD-9052DC85C835}"/>
              </a:ext>
            </a:extLst>
          </p:cNvPr>
          <p:cNvGrpSpPr/>
          <p:nvPr/>
        </p:nvGrpSpPr>
        <p:grpSpPr>
          <a:xfrm>
            <a:off x="4764505" y="2887185"/>
            <a:ext cx="6017994" cy="2735742"/>
            <a:chOff x="4764505" y="2887185"/>
            <a:chExt cx="6017994" cy="2735742"/>
          </a:xfrm>
        </p:grpSpPr>
        <p:sp>
          <p:nvSpPr>
            <p:cNvPr id="2" name="Thought Bubble: Cloud 1">
              <a:extLst>
                <a:ext uri="{FF2B5EF4-FFF2-40B4-BE49-F238E27FC236}">
                  <a16:creationId xmlns:a16="http://schemas.microsoft.com/office/drawing/2014/main" id="{B831E0B5-9CB9-7871-E409-1F1C6C7B5ED0}"/>
                </a:ext>
              </a:extLst>
            </p:cNvPr>
            <p:cNvSpPr/>
            <p:nvPr/>
          </p:nvSpPr>
          <p:spPr>
            <a:xfrm>
              <a:off x="4764505" y="2887185"/>
              <a:ext cx="6017994" cy="2735742"/>
            </a:xfrm>
            <a:prstGeom prst="cloudCallout">
              <a:avLst>
                <a:gd name="adj1" fmla="val -67216"/>
                <a:gd name="adj2" fmla="val 7188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651686C-7DF2-01A9-124B-0892E11FE138}"/>
                </a:ext>
              </a:extLst>
            </p:cNvPr>
            <p:cNvSpPr/>
            <p:nvPr/>
          </p:nvSpPr>
          <p:spPr>
            <a:xfrm>
              <a:off x="5695865" y="3347115"/>
              <a:ext cx="4443663" cy="1815882"/>
            </a:xfrm>
            <a:prstGeom prst="rect">
              <a:avLst/>
            </a:prstGeom>
          </p:spPr>
          <p:txBody>
            <a:bodyPr wrap="square">
              <a:spAutoFit/>
            </a:bodyPr>
            <a:lstStyle/>
            <a:p>
              <a:r>
                <a:rPr lang="en-US" sz="2800" b="1" dirty="0" err="1">
                  <a:latin typeface="Times New Roman" panose="02020603050405020304" pitchFamily="18" charset="0"/>
                </a:rPr>
                <a:t>Hãy</a:t>
              </a:r>
              <a:r>
                <a:rPr lang="en-US" sz="2800" b="1" dirty="0">
                  <a:latin typeface="Times New Roman" panose="02020603050405020304" pitchFamily="18" charset="0"/>
                </a:rPr>
                <a:t> </a:t>
              </a:r>
              <a:r>
                <a:rPr lang="en-US" sz="2800" b="1" dirty="0" err="1">
                  <a:latin typeface="Times New Roman" panose="02020603050405020304" pitchFamily="18" charset="0"/>
                </a:rPr>
                <a:t>giải</a:t>
              </a:r>
              <a:r>
                <a:rPr lang="en-US" sz="2800" b="1" dirty="0">
                  <a:latin typeface="Times New Roman" panose="02020603050405020304" pitchFamily="18" charset="0"/>
                </a:rPr>
                <a:t> </a:t>
              </a:r>
              <a:r>
                <a:rPr lang="en-US" sz="2800" b="1" dirty="0" err="1">
                  <a:latin typeface="Times New Roman" panose="02020603050405020304" pitchFamily="18" charset="0"/>
                </a:rPr>
                <a:t>thích</a:t>
              </a:r>
              <a:r>
                <a:rPr lang="en-US" sz="2800" b="1" dirty="0">
                  <a:latin typeface="Times New Roman" panose="02020603050405020304" pitchFamily="18" charset="0"/>
                </a:rPr>
                <a:t> </a:t>
              </a:r>
              <a:r>
                <a:rPr lang="en-US" sz="2800" b="1" dirty="0" err="1">
                  <a:latin typeface="Times New Roman" panose="02020603050405020304" pitchFamily="18" charset="0"/>
                </a:rPr>
                <a:t>tại</a:t>
              </a:r>
              <a:r>
                <a:rPr lang="en-US" sz="2800" b="1" dirty="0">
                  <a:latin typeface="Times New Roman" panose="02020603050405020304" pitchFamily="18" charset="0"/>
                </a:rPr>
                <a:t> </a:t>
              </a:r>
              <a:r>
                <a:rPr lang="en-US" sz="2800" b="1" dirty="0" err="1">
                  <a:latin typeface="Times New Roman" panose="02020603050405020304" pitchFamily="18" charset="0"/>
                </a:rPr>
                <a:t>sao</a:t>
              </a:r>
              <a:r>
                <a:rPr lang="en-US" sz="2800" b="1" dirty="0">
                  <a:latin typeface="Times New Roman" panose="02020603050405020304" pitchFamily="18" charset="0"/>
                </a:rPr>
                <a:t> </a:t>
              </a:r>
              <a:r>
                <a:rPr lang="en-US" sz="2800" b="1" dirty="0" err="1">
                  <a:latin typeface="Times New Roman" panose="02020603050405020304" pitchFamily="18" charset="0"/>
                </a:rPr>
                <a:t>chỉ</a:t>
              </a:r>
              <a:r>
                <a:rPr lang="en-US" sz="2800" b="1" dirty="0">
                  <a:latin typeface="Times New Roman" panose="02020603050405020304" pitchFamily="18" charset="0"/>
                </a:rPr>
                <a:t> </a:t>
              </a:r>
              <a:r>
                <a:rPr lang="en-US" sz="2800" b="1" dirty="0" err="1">
                  <a:latin typeface="Times New Roman" panose="02020603050405020304" pitchFamily="18" charset="0"/>
                </a:rPr>
                <a:t>từ</a:t>
              </a:r>
              <a:r>
                <a:rPr lang="en-US" sz="2800" b="1" dirty="0">
                  <a:latin typeface="Times New Roman" panose="02020603050405020304" pitchFamily="18" charset="0"/>
                </a:rPr>
                <a:t> </a:t>
              </a:r>
              <a:r>
                <a:rPr lang="en-US" sz="2800" b="1" dirty="0" err="1">
                  <a:latin typeface="Times New Roman" panose="02020603050405020304" pitchFamily="18" charset="0"/>
                </a:rPr>
                <a:t>bốn</a:t>
              </a:r>
              <a:r>
                <a:rPr lang="en-US" sz="2800" b="1" dirty="0">
                  <a:latin typeface="Times New Roman" panose="02020603050405020304" pitchFamily="18" charset="0"/>
                </a:rPr>
                <a:t> </a:t>
              </a:r>
              <a:r>
                <a:rPr lang="en-US" sz="2800" b="1" dirty="0" err="1">
                  <a:latin typeface="Times New Roman" panose="02020603050405020304" pitchFamily="18" charset="0"/>
                </a:rPr>
                <a:t>loại</a:t>
              </a:r>
              <a:r>
                <a:rPr lang="en-US" sz="2800" b="1" dirty="0">
                  <a:latin typeface="Times New Roman" panose="02020603050405020304" pitchFamily="18" charset="0"/>
                </a:rPr>
                <a:t> nucleotide </a:t>
              </a:r>
              <a:r>
                <a:rPr lang="en-US" sz="2800" b="1" dirty="0" err="1">
                  <a:latin typeface="Times New Roman" panose="02020603050405020304" pitchFamily="18" charset="0"/>
                </a:rPr>
                <a:t>nhưng</a:t>
              </a:r>
              <a:r>
                <a:rPr lang="en-US" sz="2800" b="1" dirty="0">
                  <a:latin typeface="Times New Roman" panose="02020603050405020304" pitchFamily="18" charset="0"/>
                </a:rPr>
                <a:t> </a:t>
              </a:r>
              <a:r>
                <a:rPr lang="en-US" sz="2800" b="1" dirty="0" err="1">
                  <a:latin typeface="Times New Roman" panose="02020603050405020304" pitchFamily="18" charset="0"/>
                </a:rPr>
                <a:t>lại</a:t>
              </a:r>
              <a:r>
                <a:rPr lang="en-US" sz="2800" b="1" dirty="0">
                  <a:latin typeface="Times New Roman" panose="02020603050405020304" pitchFamily="18" charset="0"/>
                </a:rPr>
                <a:t> </a:t>
              </a:r>
              <a:r>
                <a:rPr lang="en-US" sz="2800" b="1" dirty="0" err="1">
                  <a:latin typeface="Times New Roman" panose="02020603050405020304" pitchFamily="18" charset="0"/>
                </a:rPr>
                <a:t>tạo</a:t>
              </a:r>
              <a:r>
                <a:rPr lang="en-US" sz="2800" b="1" dirty="0">
                  <a:latin typeface="Times New Roman" panose="02020603050405020304" pitchFamily="18" charset="0"/>
                </a:rPr>
                <a:t> </a:t>
              </a:r>
              <a:r>
                <a:rPr lang="en-US" sz="2800" b="1" dirty="0" err="1">
                  <a:latin typeface="Times New Roman" panose="02020603050405020304" pitchFamily="18" charset="0"/>
                </a:rPr>
                <a:t>ra</a:t>
              </a:r>
              <a:r>
                <a:rPr lang="en-US" sz="2800" b="1" dirty="0">
                  <a:latin typeface="Times New Roman" panose="02020603050405020304" pitchFamily="18" charset="0"/>
                </a:rPr>
                <a:t> </a:t>
              </a:r>
              <a:r>
                <a:rPr lang="en-US" sz="2800" b="1" dirty="0" err="1">
                  <a:latin typeface="Times New Roman" panose="02020603050405020304" pitchFamily="18" charset="0"/>
                </a:rPr>
                <a:t>được</a:t>
              </a:r>
              <a:r>
                <a:rPr lang="en-US" sz="2800" b="1" dirty="0">
                  <a:latin typeface="Times New Roman" panose="02020603050405020304" pitchFamily="18" charset="0"/>
                </a:rPr>
                <a:t> </a:t>
              </a:r>
              <a:r>
                <a:rPr lang="en-US" sz="2800" b="1" dirty="0" err="1">
                  <a:latin typeface="Times New Roman" panose="02020603050405020304" pitchFamily="18" charset="0"/>
                </a:rPr>
                <a:t>sự</a:t>
              </a:r>
              <a:r>
                <a:rPr lang="en-US" sz="2800" b="1" dirty="0">
                  <a:latin typeface="Times New Roman" panose="02020603050405020304" pitchFamily="18" charset="0"/>
                </a:rPr>
                <a:t> </a:t>
              </a:r>
              <a:r>
                <a:rPr lang="en-US" sz="2800" b="1" dirty="0" err="1">
                  <a:latin typeface="Times New Roman" panose="02020603050405020304" pitchFamily="18" charset="0"/>
                </a:rPr>
                <a:t>đa</a:t>
              </a:r>
              <a:r>
                <a:rPr lang="en-US" sz="2800" b="1" dirty="0">
                  <a:latin typeface="Times New Roman" panose="02020603050405020304" pitchFamily="18" charset="0"/>
                </a:rPr>
                <a:t> </a:t>
              </a:r>
              <a:r>
                <a:rPr lang="en-US" sz="2800" b="1" dirty="0" err="1">
                  <a:latin typeface="Times New Roman" panose="02020603050405020304" pitchFamily="18" charset="0"/>
                </a:rPr>
                <a:t>dạng</a:t>
              </a:r>
              <a:r>
                <a:rPr lang="en-US" sz="2800" b="1" dirty="0">
                  <a:latin typeface="Times New Roman" panose="02020603050405020304" pitchFamily="18" charset="0"/>
                </a:rPr>
                <a:t> </a:t>
              </a:r>
              <a:r>
                <a:rPr lang="en-US" sz="2800" b="1" dirty="0" err="1">
                  <a:latin typeface="Times New Roman" panose="02020603050405020304" pitchFamily="18" charset="0"/>
                </a:rPr>
                <a:t>của</a:t>
              </a:r>
              <a:r>
                <a:rPr lang="en-US" sz="2800" b="1" dirty="0">
                  <a:latin typeface="Times New Roman" panose="02020603050405020304" pitchFamily="18" charset="0"/>
                </a:rPr>
                <a:t> </a:t>
              </a:r>
              <a:r>
                <a:rPr lang="en-US" sz="2800" b="1" dirty="0" err="1">
                  <a:latin typeface="Times New Roman" panose="02020603050405020304" pitchFamily="18" charset="0"/>
                </a:rPr>
                <a:t>phân</a:t>
              </a:r>
              <a:r>
                <a:rPr lang="en-US" sz="2800" b="1" dirty="0">
                  <a:latin typeface="Times New Roman" panose="02020603050405020304" pitchFamily="18" charset="0"/>
                </a:rPr>
                <a:t> </a:t>
              </a:r>
              <a:r>
                <a:rPr lang="en-US" sz="2800" b="1" dirty="0" err="1">
                  <a:latin typeface="Times New Roman" panose="02020603050405020304" pitchFamily="18" charset="0"/>
                </a:rPr>
                <a:t>tử</a:t>
              </a:r>
              <a:r>
                <a:rPr lang="en-US" sz="2800" b="1" dirty="0">
                  <a:latin typeface="Times New Roman" panose="02020603050405020304" pitchFamily="18" charset="0"/>
                </a:rPr>
                <a:t> DNA.</a:t>
              </a:r>
              <a:endParaRPr lang="en-US" sz="2800" b="1" dirty="0"/>
            </a:p>
          </p:txBody>
        </p:sp>
      </p:grpSp>
    </p:spTree>
    <p:extLst>
      <p:ext uri="{BB962C8B-B14F-4D97-AF65-F5344CB8AC3E}">
        <p14:creationId xmlns:p14="http://schemas.microsoft.com/office/powerpoint/2010/main" val="250814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780267702,C:\Users\user\Desktop\bai15- ADN\bai 15. ADN\Media.ppcx"/>
</p:tagLst>
</file>

<file path=ppt/tags/tag2.xml><?xml version="1.0" encoding="utf-8"?>
<p:tagLst xmlns:a="http://schemas.openxmlformats.org/drawingml/2006/main" xmlns:r="http://schemas.openxmlformats.org/officeDocument/2006/relationships" xmlns:p="http://schemas.openxmlformats.org/presentationml/2006/main">
  <p:tag name="MMPROD_SUBSTITUTION_ID" val="{A3863EE6-1D15-471A-AE0F-8530662F3E2B}"/>
</p:tagLst>
</file>

<file path=ppt/tags/tag3.xml><?xml version="1.0" encoding="utf-8"?>
<p:tagLst xmlns:a="http://schemas.openxmlformats.org/drawingml/2006/main" xmlns:r="http://schemas.openxmlformats.org/officeDocument/2006/relationships" xmlns:p="http://schemas.openxmlformats.org/presentationml/2006/main">
  <p:tag name="MMPROD_SUBSTITUTION_ID" val="{E938C1EC-570C-4290-B83F-9DCF7B5CFA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TotalTime>
  <Words>2318</Words>
  <Application>Microsoft Office PowerPoint</Application>
  <PresentationFormat>Widescreen</PresentationFormat>
  <Paragraphs>262</Paragraphs>
  <Slides>42</Slides>
  <Notes>6</Notes>
  <HiddenSlides>0</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4" baseType="lpstr">
      <vt:lpstr>.VnTime</vt:lpstr>
      <vt:lpstr>Arial</vt:lpstr>
      <vt:lpstr>Calibri</vt:lpstr>
      <vt:lpstr>Calibri Light</vt:lpstr>
      <vt:lpstr>Constantia</vt:lpstr>
      <vt:lpstr>Symbol</vt:lpstr>
      <vt:lpstr>Tahoma</vt:lpstr>
      <vt:lpstr>Times New Roman</vt:lpstr>
      <vt:lpstr>VNI-Times</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ĐIỆP</dc:creator>
  <cp:lastModifiedBy>DELL</cp:lastModifiedBy>
  <cp:revision>254</cp:revision>
  <dcterms:created xsi:type="dcterms:W3CDTF">2024-08-30T08:46:37Z</dcterms:created>
  <dcterms:modified xsi:type="dcterms:W3CDTF">2024-10-21T14:51:46Z</dcterms:modified>
</cp:coreProperties>
</file>