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</p:sldMasterIdLst>
  <p:sldIdLst>
    <p:sldId id="262" r:id="rId2"/>
    <p:sldId id="258" r:id="rId3"/>
    <p:sldId id="267" r:id="rId4"/>
    <p:sldId id="277" r:id="rId5"/>
    <p:sldId id="281" r:id="rId6"/>
    <p:sldId id="282" r:id="rId7"/>
    <p:sldId id="273" r:id="rId8"/>
    <p:sldId id="283" r:id="rId9"/>
    <p:sldId id="274" r:id="rId10"/>
    <p:sldId id="276" r:id="rId11"/>
    <p:sldId id="265" r:id="rId12"/>
    <p:sldId id="278" r:id="rId13"/>
    <p:sldId id="279" r:id="rId14"/>
    <p:sldId id="264" r:id="rId15"/>
    <p:sldId id="280" r:id="rId16"/>
    <p:sldId id="263" r:id="rId17"/>
  </p:sldIdLst>
  <p:sldSz cx="18288000" cy="10287000"/>
  <p:notesSz cx="6858000" cy="9144000"/>
  <p:embeddedFontLs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Rockwell" panose="02060603020205020403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332" autoAdjust="0"/>
  </p:normalViewPr>
  <p:slideViewPr>
    <p:cSldViewPr>
      <p:cViewPr varScale="1">
        <p:scale>
          <a:sx n="48" d="100"/>
          <a:sy n="48" d="100"/>
        </p:scale>
        <p:origin x="10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2904" y="1683545"/>
            <a:ext cx="13502193" cy="358140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2904" y="5403057"/>
            <a:ext cx="13502193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09" y="6434059"/>
            <a:ext cx="15551346" cy="1229033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0709" y="931982"/>
            <a:ext cx="15551346" cy="5069603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3" y="7663092"/>
            <a:ext cx="15548997" cy="1023708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3" cy="5137289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3" y="6307230"/>
            <a:ext cx="15530642" cy="2388279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400"/>
            <a:ext cx="13954128" cy="448935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415048"/>
            <a:ext cx="13128449" cy="640218"/>
          </a:xfrm>
        </p:spPr>
        <p:txBody>
          <a:bodyPr anchor="t">
            <a:normAutofit/>
          </a:bodyPr>
          <a:lstStyle>
            <a:lvl1pPr marL="0" indent="0" algn="r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1" y="6307232"/>
            <a:ext cx="15530643" cy="23795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54918" y="110286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86934" y="4458140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043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10" y="3190414"/>
            <a:ext cx="15532991" cy="376775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2" y="6975834"/>
            <a:ext cx="15530645" cy="1710966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6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70691" y="914401"/>
            <a:ext cx="1553064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0691" y="3132479"/>
            <a:ext cx="4948434" cy="123495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0691" y="4367436"/>
            <a:ext cx="4948434" cy="431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317" y="3132480"/>
            <a:ext cx="4947837" cy="12349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67318" y="4367436"/>
            <a:ext cx="4949732" cy="431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948" y="3132480"/>
            <a:ext cx="4936817" cy="12349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964520" y="4367436"/>
            <a:ext cx="4936817" cy="431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5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70693" y="6293849"/>
            <a:ext cx="4948433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638030" y="3448481"/>
            <a:ext cx="4410075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70693" y="7158242"/>
            <a:ext cx="4948433" cy="152855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4052" y="6293849"/>
            <a:ext cx="4948475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853495" y="3448481"/>
            <a:ext cx="4395788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62022" y="7158240"/>
            <a:ext cx="4950504" cy="152855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60135" y="6293849"/>
            <a:ext cx="4934850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229205" y="3448481"/>
            <a:ext cx="4398170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59947" y="7158242"/>
            <a:ext cx="4941387" cy="1528556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4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8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914399"/>
            <a:ext cx="3813986" cy="777240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692" y="914399"/>
            <a:ext cx="11488058" cy="77724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1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0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866" y="985840"/>
            <a:ext cx="14600268" cy="4279106"/>
          </a:xfrm>
        </p:spPr>
        <p:txBody>
          <a:bodyPr anchor="b">
            <a:normAutofit/>
          </a:bodyPr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3866" y="5403058"/>
            <a:ext cx="14600268" cy="2250281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9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94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693" y="3132479"/>
            <a:ext cx="7659006" cy="55543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105" y="3132479"/>
            <a:ext cx="7641231" cy="55543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8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707" y="3132480"/>
            <a:ext cx="7318799" cy="123586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693" y="4368348"/>
            <a:ext cx="7660812" cy="431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3005" y="3132480"/>
            <a:ext cx="7298331" cy="123586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368348"/>
            <a:ext cx="7643036" cy="431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0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6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7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843" y="914400"/>
            <a:ext cx="5898356" cy="3543300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7096" y="914400"/>
            <a:ext cx="9284238" cy="77724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5843" y="4457700"/>
            <a:ext cx="5898356" cy="4229099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1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841" y="914400"/>
            <a:ext cx="8894660" cy="35433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37206" y="1138322"/>
            <a:ext cx="4883034" cy="732455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1" y="4457700"/>
            <a:ext cx="8902425" cy="4229100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2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9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693" y="3144096"/>
            <a:ext cx="15530643" cy="554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18104" y="882491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0692" y="8824913"/>
            <a:ext cx="1000929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71017" y="8824913"/>
            <a:ext cx="11303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27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51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17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image" Target="../media/image16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image" Target="../media/image3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2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7525">
            <a:off x="16907719" y="300904"/>
            <a:ext cx="1241580" cy="12212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64629">
            <a:off x="16777980" y="447430"/>
            <a:ext cx="1590841" cy="10904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26941" flipH="1">
            <a:off x="388697" y="-386901"/>
            <a:ext cx="1379048" cy="23702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3573">
            <a:off x="16871827" y="9002699"/>
            <a:ext cx="1403145" cy="13801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3128">
            <a:off x="4234793" y="9688062"/>
            <a:ext cx="1539821" cy="5627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31250">
            <a:off x="-4907" y="9120732"/>
            <a:ext cx="1315850" cy="10622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628841">
            <a:off x="-515323" y="4612927"/>
            <a:ext cx="1538166" cy="8194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328514">
            <a:off x="17217873" y="4742707"/>
            <a:ext cx="1222922" cy="119401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46722" y="788551"/>
            <a:ext cx="13639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9600" spc="-288" dirty="0">
                <a:solidFill>
                  <a:srgbClr val="FFFFFF"/>
                </a:solidFill>
                <a:latin typeface="ไอติม Bold"/>
              </a:rPr>
              <a:t>BÀI 21: HÔ HẤP TẾ BÀO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12871" y="1697496"/>
            <a:ext cx="13357302" cy="85320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125266" y="1045353"/>
            <a:ext cx="18946666" cy="870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5" b="0" i="0" u="none" strike="noStrike" kern="1200" cap="none" spc="-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 DUNG GHI NHỚ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28514">
            <a:off x="7738554" y="-211483"/>
            <a:ext cx="971559" cy="9485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48732">
            <a:off x="5332639" y="7404"/>
            <a:ext cx="821859" cy="8084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3260">
            <a:off x="10150374" y="-269293"/>
            <a:ext cx="1203019" cy="9711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77368">
            <a:off x="38196" y="-186767"/>
            <a:ext cx="899163" cy="8991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855143" flipH="1">
            <a:off x="2552951" y="-504013"/>
            <a:ext cx="980101" cy="16845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905822">
            <a:off x="15279370" y="68103"/>
            <a:ext cx="1085796" cy="6870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13241">
            <a:off x="17729542" y="107732"/>
            <a:ext cx="793884" cy="8544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3800185">
            <a:off x="12866118" y="-97571"/>
            <a:ext cx="988688" cy="10417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978358" flipH="1">
            <a:off x="238843" y="9178221"/>
            <a:ext cx="746338" cy="12827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3669255">
            <a:off x="2771887" y="9624145"/>
            <a:ext cx="1193595" cy="116538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74905">
            <a:off x="17149404" y="9221212"/>
            <a:ext cx="1411269" cy="116850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2142565">
            <a:off x="14224869" y="9490438"/>
            <a:ext cx="1520228" cy="9618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244800">
            <a:off x="5617287" y="9362189"/>
            <a:ext cx="823682" cy="88654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2275575">
            <a:off x="11490408" y="9355593"/>
            <a:ext cx="890883" cy="13101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-10362912">
            <a:off x="8180559" y="9714910"/>
            <a:ext cx="1618500" cy="591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9228" y="3111788"/>
            <a:ext cx="16090571" cy="45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FF00"/>
                </a:solidFill>
                <a:latin typeface="+mj-lt"/>
              </a:rPr>
              <a:t>Quá trình </a:t>
            </a:r>
            <a:r>
              <a:rPr lang="vi-VN" sz="4000" b="1" dirty="0" err="1">
                <a:solidFill>
                  <a:srgbClr val="FFFF00"/>
                </a:solidFill>
                <a:latin typeface="+mj-lt"/>
              </a:rPr>
              <a:t>tổng</a:t>
            </a:r>
            <a:r>
              <a:rPr lang="vi-VN" sz="4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FF00"/>
                </a:solidFill>
                <a:latin typeface="+mj-lt"/>
              </a:rPr>
              <a:t>hợp</a:t>
            </a:r>
            <a:r>
              <a:rPr lang="vi-VN" sz="4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FF00"/>
                </a:solidFill>
                <a:latin typeface="+mj-lt"/>
              </a:rPr>
              <a:t>và</a:t>
            </a:r>
            <a:r>
              <a:rPr lang="vi-VN" sz="4000" b="1" dirty="0">
                <a:solidFill>
                  <a:srgbClr val="FFFF00"/>
                </a:solidFill>
                <a:latin typeface="+mj-lt"/>
              </a:rPr>
              <a:t> hô hấp tế bào có mối quan hệ hai </a:t>
            </a:r>
            <a:r>
              <a:rPr lang="vi-VN" sz="4000" b="1" dirty="0" err="1">
                <a:solidFill>
                  <a:srgbClr val="FFFF00"/>
                </a:solidFill>
                <a:latin typeface="+mj-lt"/>
              </a:rPr>
              <a:t>chiều</a:t>
            </a:r>
            <a:r>
              <a:rPr lang="vi-VN" sz="4000" b="1" dirty="0">
                <a:solidFill>
                  <a:srgbClr val="FFFF00"/>
                </a:solidFill>
                <a:latin typeface="+mj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FF00"/>
                </a:solidFill>
                <a:latin typeface="+mj-lt"/>
              </a:rPr>
              <a:t>+ </a:t>
            </a:r>
            <a:r>
              <a:rPr lang="vi-VN" sz="4000" b="1" dirty="0" err="1">
                <a:solidFill>
                  <a:srgbClr val="FFFF00"/>
                </a:solidFill>
                <a:latin typeface="+mj-lt"/>
              </a:rPr>
              <a:t>quá</a:t>
            </a:r>
            <a:r>
              <a:rPr lang="vi-VN" sz="4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FF00"/>
                </a:solidFill>
                <a:latin typeface="+mj-lt"/>
              </a:rPr>
              <a:t>trình</a:t>
            </a:r>
            <a:r>
              <a:rPr lang="vi-VN" sz="4000" b="1" dirty="0">
                <a:solidFill>
                  <a:srgbClr val="FFFF00"/>
                </a:solidFill>
                <a:latin typeface="+mj-lt"/>
              </a:rPr>
              <a:t> tổng hợp tạo chất hữu cơ là nguyên liệu cho phân giải trong hô hấp </a:t>
            </a:r>
            <a:r>
              <a:rPr lang="vi-VN" sz="4000" b="1" dirty="0" err="1">
                <a:solidFill>
                  <a:srgbClr val="FFFF00"/>
                </a:solidFill>
                <a:latin typeface="+mj-lt"/>
              </a:rPr>
              <a:t>tế</a:t>
            </a:r>
            <a:r>
              <a:rPr lang="vi-VN" sz="4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FF00"/>
                </a:solidFill>
                <a:latin typeface="+mj-lt"/>
              </a:rPr>
              <a:t>bào</a:t>
            </a:r>
            <a:endParaRPr lang="vi-VN" sz="4000" b="1" dirty="0">
              <a:solidFill>
                <a:srgbClr val="FFFF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FF00"/>
                </a:solidFill>
                <a:latin typeface="+mj-lt"/>
              </a:rPr>
              <a:t>+ </a:t>
            </a:r>
            <a:r>
              <a:rPr lang="vi-VN" sz="4000" b="1" dirty="0" err="1">
                <a:solidFill>
                  <a:srgbClr val="FFFF00"/>
                </a:solidFill>
                <a:latin typeface="+mj-lt"/>
              </a:rPr>
              <a:t>Quá</a:t>
            </a:r>
            <a:r>
              <a:rPr lang="vi-VN" sz="4000" b="1" dirty="0">
                <a:solidFill>
                  <a:srgbClr val="FFFF00"/>
                </a:solidFill>
                <a:latin typeface="+mj-lt"/>
              </a:rPr>
              <a:t> trình phân giải các chất hữu cơ giải phòng năng lượng cung cấp cho </a:t>
            </a:r>
            <a:r>
              <a:rPr lang="vi-VN" sz="4000" b="1" dirty="0" err="1">
                <a:solidFill>
                  <a:srgbClr val="FFFF00"/>
                </a:solidFill>
                <a:latin typeface="+mj-lt"/>
              </a:rPr>
              <a:t>quá</a:t>
            </a:r>
            <a:r>
              <a:rPr lang="vi-VN" sz="4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FF00"/>
                </a:solidFill>
                <a:latin typeface="+mj-lt"/>
              </a:rPr>
              <a:t>trình</a:t>
            </a:r>
            <a:r>
              <a:rPr lang="vi-VN" sz="4000" b="1" dirty="0">
                <a:solidFill>
                  <a:srgbClr val="FFFF00"/>
                </a:solidFill>
                <a:latin typeface="+mj-lt"/>
              </a:rPr>
              <a:t> tổng hợp.</a:t>
            </a:r>
          </a:p>
        </p:txBody>
      </p:sp>
    </p:spTree>
    <p:extLst>
      <p:ext uri="{BB962C8B-B14F-4D97-AF65-F5344CB8AC3E}">
        <p14:creationId xmlns:p14="http://schemas.microsoft.com/office/powerpoint/2010/main" val="347989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647700"/>
            <a:ext cx="73914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5524500"/>
            <a:ext cx="7391400" cy="4329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t="3028" r="25411" b="9432"/>
          <a:stretch/>
        </p:blipFill>
        <p:spPr>
          <a:xfrm>
            <a:off x="228600" y="190500"/>
            <a:ext cx="7848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04800" y="190500"/>
            <a:ext cx="1545102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Thí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nghiệm về hô hấp tế bào cần Oxygen ở hạt nảy mầm</a:t>
            </a:r>
            <a:endParaRPr kumimoji="0" lang="en-US" sz="4400" b="1" i="0" u="none" strike="noStrike" kern="1200" cap="none" spc="-96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9" t="13891" r="10987" b="16669"/>
          <a:stretch/>
        </p:blipFill>
        <p:spPr>
          <a:xfrm>
            <a:off x="1600200" y="2247900"/>
            <a:ext cx="1542485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3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58150" cy="537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3" t="8539"/>
          <a:stretch/>
        </p:blipFill>
        <p:spPr>
          <a:xfrm>
            <a:off x="8382000" y="4955171"/>
            <a:ext cx="9588871" cy="533727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153400" y="2095500"/>
            <a:ext cx="838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7543800" y="7088771"/>
            <a:ext cx="838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91600" y="437129"/>
            <a:ext cx="8970306" cy="33167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6" y="6438900"/>
            <a:ext cx="7232374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dioxide.</a:t>
            </a:r>
          </a:p>
        </p:txBody>
      </p:sp>
    </p:spTree>
    <p:extLst>
      <p:ext uri="{BB962C8B-B14F-4D97-AF65-F5344CB8AC3E}">
        <p14:creationId xmlns:p14="http://schemas.microsoft.com/office/powerpoint/2010/main" val="33373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1000" y="362651"/>
            <a:ext cx="693706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spc="-288" dirty="0" err="1">
                <a:solidFill>
                  <a:srgbClr val="FFFF00"/>
                </a:solidFill>
                <a:latin typeface="ไอติม Bold"/>
              </a:rPr>
              <a:t>Củng</a:t>
            </a:r>
            <a:r>
              <a:rPr lang="en-US" sz="7200" spc="-288" dirty="0">
                <a:solidFill>
                  <a:srgbClr val="FFFF00"/>
                </a:solidFill>
                <a:latin typeface="ไอติม Bold"/>
              </a:rPr>
              <a:t> </a:t>
            </a:r>
            <a:r>
              <a:rPr lang="en-US" sz="7200" spc="-288" dirty="0" err="1">
                <a:solidFill>
                  <a:srgbClr val="FFFF00"/>
                </a:solidFill>
                <a:latin typeface="ไอติม Bold"/>
              </a:rPr>
              <a:t>cố</a:t>
            </a:r>
            <a:r>
              <a:rPr lang="en-US" sz="7200" spc="-288" dirty="0">
                <a:solidFill>
                  <a:srgbClr val="FFFF00"/>
                </a:solidFill>
                <a:latin typeface="ไอติม Bold"/>
              </a:rPr>
              <a:t> </a:t>
            </a:r>
            <a:r>
              <a:rPr lang="en-US" sz="7200" spc="-288" dirty="0" err="1">
                <a:solidFill>
                  <a:srgbClr val="FFFF00"/>
                </a:solidFill>
                <a:latin typeface="ไอติม Bold"/>
              </a:rPr>
              <a:t>bài</a:t>
            </a:r>
            <a:r>
              <a:rPr lang="en-US" sz="7200" spc="-288" dirty="0">
                <a:solidFill>
                  <a:srgbClr val="FFFF00"/>
                </a:solidFill>
                <a:latin typeface="ไอติม Bold"/>
              </a:rPr>
              <a:t> </a:t>
            </a:r>
            <a:r>
              <a:rPr lang="en-US" sz="7200" spc="-288" dirty="0" err="1">
                <a:solidFill>
                  <a:srgbClr val="FFFF00"/>
                </a:solidFill>
                <a:latin typeface="ไอติม Bold"/>
              </a:rPr>
              <a:t>học</a:t>
            </a:r>
            <a:endParaRPr lang="en-US" sz="7200" spc="-288" dirty="0">
              <a:solidFill>
                <a:srgbClr val="FFFF00"/>
              </a:solidFill>
              <a:latin typeface="ไอติม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96034">
            <a:off x="6625440" y="198542"/>
            <a:ext cx="1120758" cy="9279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1285981"/>
            <a:ext cx="2495691" cy="5445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200" y="1825836"/>
            <a:ext cx="17321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Ribosome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47650" y="5219700"/>
            <a:ext cx="104977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Sản phẩm của hô hấp tế bào gồm:</a:t>
            </a:r>
          </a:p>
          <a:p>
            <a:r>
              <a:rPr lang="vi-VN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Oxi, nước và năng lượng </a:t>
            </a:r>
          </a:p>
          <a:p>
            <a:r>
              <a:rPr lang="vi-VN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Nước, đường và năng lượng </a:t>
            </a:r>
          </a:p>
          <a:p>
            <a:r>
              <a:rPr lang="vi-VN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Nước, khí cacbonic và đường</a:t>
            </a:r>
          </a:p>
          <a:p>
            <a:r>
              <a:rPr lang="vi-VN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Khí cacbonic,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năng lượng </a:t>
            </a:r>
          </a:p>
        </p:txBody>
      </p:sp>
      <p:sp>
        <p:nvSpPr>
          <p:cNvPr id="14" name="Half Frame 13"/>
          <p:cNvSpPr/>
          <p:nvPr/>
        </p:nvSpPr>
        <p:spPr>
          <a:xfrm rot="13343646">
            <a:off x="4287070" y="2947978"/>
            <a:ext cx="685800" cy="381000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3343646">
            <a:off x="1181780" y="8220481"/>
            <a:ext cx="685800" cy="381000"/>
          </a:xfrm>
          <a:prstGeom prst="halfFrame">
            <a:avLst>
              <a:gd name="adj1" fmla="val 26512"/>
              <a:gd name="adj2" fmla="val 2653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1000" y="362651"/>
            <a:ext cx="693706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88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ไอติม Bold"/>
                <a:ea typeface="+mn-ea"/>
                <a:cs typeface="+mn-cs"/>
              </a:rPr>
              <a:t>Củng</a:t>
            </a:r>
            <a:r>
              <a:rPr kumimoji="0" lang="en-US" sz="7200" b="0" i="0" u="none" strike="noStrike" kern="1200" cap="none" spc="-28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ไอติม Bold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-288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ไอติม Bold"/>
                <a:ea typeface="+mn-ea"/>
                <a:cs typeface="+mn-cs"/>
              </a:rPr>
              <a:t>cố</a:t>
            </a:r>
            <a:r>
              <a:rPr kumimoji="0" lang="en-US" sz="7200" b="0" i="0" u="none" strike="noStrike" kern="1200" cap="none" spc="-28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ไอติม Bold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-288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ไอติม Bold"/>
                <a:ea typeface="+mn-ea"/>
                <a:cs typeface="+mn-cs"/>
              </a:rPr>
              <a:t>bài</a:t>
            </a:r>
            <a:r>
              <a:rPr kumimoji="0" lang="en-US" sz="7200" b="0" i="0" u="none" strike="noStrike" kern="1200" cap="none" spc="-28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ไอติม Bold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-288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ไอติม Bold"/>
                <a:ea typeface="+mn-ea"/>
                <a:cs typeface="+mn-cs"/>
              </a:rPr>
              <a:t>học</a:t>
            </a:r>
            <a:endParaRPr kumimoji="0" lang="en-US" sz="7200" b="0" i="0" u="none" strike="noStrike" kern="1200" cap="none" spc="-288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ไอติม Bold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96034">
            <a:off x="6625440" y="198542"/>
            <a:ext cx="1120758" cy="9279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1285981"/>
            <a:ext cx="2495691" cy="5445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2188628"/>
            <a:ext cx="1706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FFFF00"/>
                </a:solidFill>
                <a:latin typeface="+mj-lt"/>
              </a:rPr>
              <a:t>Câu </a:t>
            </a:r>
            <a:r>
              <a:rPr lang="en-US" sz="4400" dirty="0">
                <a:solidFill>
                  <a:srgbClr val="FFFF00"/>
                </a:solidFill>
                <a:latin typeface="+mj-lt"/>
              </a:rPr>
              <a:t>3</a:t>
            </a:r>
            <a:r>
              <a:rPr lang="vi-VN" sz="4400" dirty="0">
                <a:solidFill>
                  <a:srgbClr val="FFFF00"/>
                </a:solidFill>
                <a:latin typeface="+mj-lt"/>
              </a:rPr>
              <a:t>. Quá trình hô hấp có ý nghĩa: </a:t>
            </a:r>
          </a:p>
          <a:p>
            <a:r>
              <a:rPr lang="vi-VN" sz="4400" dirty="0">
                <a:solidFill>
                  <a:srgbClr val="FFFF00"/>
                </a:solidFill>
                <a:latin typeface="+mj-lt"/>
              </a:rPr>
              <a:t>A. đảm bảo sự cân bằng O2 và CO2  trong khí quyển</a:t>
            </a:r>
          </a:p>
          <a:p>
            <a:r>
              <a:rPr lang="vi-VN" sz="4400" dirty="0">
                <a:solidFill>
                  <a:srgbClr val="FFFF00"/>
                </a:solidFill>
                <a:latin typeface="+mj-lt"/>
              </a:rPr>
              <a:t>B. tạo ra năng lượng cung cấp cho hoạt động sống của các tế bào và cơ thể sinh vật</a:t>
            </a:r>
          </a:p>
          <a:p>
            <a:r>
              <a:rPr lang="vi-VN" sz="4400" dirty="0">
                <a:solidFill>
                  <a:srgbClr val="FFFF00"/>
                </a:solidFill>
                <a:latin typeface="+mj-lt"/>
              </a:rPr>
              <a:t>C. làm sạch môi trường</a:t>
            </a:r>
          </a:p>
          <a:p>
            <a:r>
              <a:rPr lang="vi-VN" sz="4400" dirty="0">
                <a:solidFill>
                  <a:srgbClr val="FFFF00"/>
                </a:solidFill>
                <a:latin typeface="+mj-lt"/>
              </a:rPr>
              <a:t>D. chuyển hóa gluxit thành CO2 , H2O và năng lượng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03" y="3677586"/>
            <a:ext cx="88399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1" y="837813"/>
            <a:ext cx="6972300" cy="1943581"/>
            <a:chOff x="0" y="0"/>
            <a:chExt cx="6761006" cy="249332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6738146" cy="2465380"/>
            </a:xfrm>
            <a:custGeom>
              <a:avLst/>
              <a:gdLst/>
              <a:ahLst/>
              <a:cxnLst/>
              <a:rect l="l" t="t" r="r" b="b"/>
              <a:pathLst>
                <a:path w="6738146" h="2465380">
                  <a:moveTo>
                    <a:pt x="6738146" y="2465380"/>
                  </a:moveTo>
                  <a:lnTo>
                    <a:pt x="0" y="2457760"/>
                  </a:lnTo>
                  <a:lnTo>
                    <a:pt x="0" y="868285"/>
                  </a:lnTo>
                  <a:lnTo>
                    <a:pt x="17780" y="19050"/>
                  </a:lnTo>
                  <a:lnTo>
                    <a:pt x="3358132" y="0"/>
                  </a:lnTo>
                  <a:lnTo>
                    <a:pt x="6719096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6767356" cy="2492050"/>
            </a:xfrm>
            <a:custGeom>
              <a:avLst/>
              <a:gdLst/>
              <a:ahLst/>
              <a:cxnLst/>
              <a:rect l="l" t="t" r="r" b="b"/>
              <a:pathLst>
                <a:path w="6767356" h="2492050">
                  <a:moveTo>
                    <a:pt x="6733066" y="21590"/>
                  </a:moveTo>
                  <a:cubicBezTo>
                    <a:pt x="6734336" y="34290"/>
                    <a:pt x="6734336" y="44450"/>
                    <a:pt x="6735606" y="54610"/>
                  </a:cubicBezTo>
                  <a:cubicBezTo>
                    <a:pt x="6738146" y="100951"/>
                    <a:pt x="6739416" y="153964"/>
                    <a:pt x="6741956" y="205085"/>
                  </a:cubicBezTo>
                  <a:cubicBezTo>
                    <a:pt x="6741956" y="278925"/>
                    <a:pt x="6754656" y="1734907"/>
                    <a:pt x="6761006" y="1808747"/>
                  </a:cubicBezTo>
                  <a:cubicBezTo>
                    <a:pt x="6767356" y="1920454"/>
                    <a:pt x="6763546" y="2034055"/>
                    <a:pt x="6763546" y="2145762"/>
                  </a:cubicBezTo>
                  <a:cubicBezTo>
                    <a:pt x="6763546" y="2244216"/>
                    <a:pt x="6764816" y="2335096"/>
                    <a:pt x="6766086" y="2431090"/>
                  </a:cubicBezTo>
                  <a:cubicBezTo>
                    <a:pt x="6766086" y="2452680"/>
                    <a:pt x="6766086" y="2466650"/>
                    <a:pt x="6766086" y="2490780"/>
                  </a:cubicBezTo>
                  <a:cubicBezTo>
                    <a:pt x="6743227" y="2490780"/>
                    <a:pt x="6722906" y="2492050"/>
                    <a:pt x="6686197" y="2490780"/>
                  </a:cubicBezTo>
                  <a:cubicBezTo>
                    <a:pt x="6343178" y="2485700"/>
                    <a:pt x="5994881" y="2492050"/>
                    <a:pt x="5651862" y="2486970"/>
                  </a:cubicBezTo>
                  <a:cubicBezTo>
                    <a:pt x="5446050" y="2483160"/>
                    <a:pt x="5245516" y="2485700"/>
                    <a:pt x="5039704" y="2483160"/>
                  </a:cubicBezTo>
                  <a:cubicBezTo>
                    <a:pt x="4944714" y="2481890"/>
                    <a:pt x="4849724" y="2480620"/>
                    <a:pt x="4754734" y="2479350"/>
                  </a:cubicBezTo>
                  <a:cubicBezTo>
                    <a:pt x="4696684" y="2479350"/>
                    <a:pt x="4643912" y="2480620"/>
                    <a:pt x="4585863" y="2480620"/>
                  </a:cubicBezTo>
                  <a:cubicBezTo>
                    <a:pt x="4438101" y="2479350"/>
                    <a:pt x="4031754" y="2480620"/>
                    <a:pt x="3883992" y="2479350"/>
                  </a:cubicBezTo>
                  <a:cubicBezTo>
                    <a:pt x="3778448" y="2478080"/>
                    <a:pt x="1667559" y="2486970"/>
                    <a:pt x="1562015" y="2485700"/>
                  </a:cubicBezTo>
                  <a:cubicBezTo>
                    <a:pt x="1535629" y="2485700"/>
                    <a:pt x="1503965" y="2486970"/>
                    <a:pt x="1477579" y="2486970"/>
                  </a:cubicBezTo>
                  <a:cubicBezTo>
                    <a:pt x="1414252" y="2486970"/>
                    <a:pt x="1356203" y="2488240"/>
                    <a:pt x="1292876" y="2488240"/>
                  </a:cubicBezTo>
                  <a:cubicBezTo>
                    <a:pt x="1134560" y="2488240"/>
                    <a:pt x="981520" y="2486970"/>
                    <a:pt x="823204" y="2485700"/>
                  </a:cubicBezTo>
                  <a:cubicBezTo>
                    <a:pt x="728214" y="2484430"/>
                    <a:pt x="633224" y="2483160"/>
                    <a:pt x="543511" y="2481890"/>
                  </a:cubicBezTo>
                  <a:cubicBezTo>
                    <a:pt x="374640" y="2480620"/>
                    <a:pt x="205769" y="2479350"/>
                    <a:pt x="48260" y="2479350"/>
                  </a:cubicBezTo>
                  <a:cubicBezTo>
                    <a:pt x="38100" y="2479350"/>
                    <a:pt x="29210" y="2479350"/>
                    <a:pt x="19050" y="2478080"/>
                  </a:cubicBezTo>
                  <a:cubicBezTo>
                    <a:pt x="10160" y="2476810"/>
                    <a:pt x="5080" y="2470460"/>
                    <a:pt x="7620" y="2461570"/>
                  </a:cubicBezTo>
                  <a:cubicBezTo>
                    <a:pt x="16510" y="2429764"/>
                    <a:pt x="12700" y="2382430"/>
                    <a:pt x="11430" y="2333203"/>
                  </a:cubicBezTo>
                  <a:cubicBezTo>
                    <a:pt x="10160" y="2232856"/>
                    <a:pt x="6350" y="2134402"/>
                    <a:pt x="7620" y="2034055"/>
                  </a:cubicBezTo>
                  <a:cubicBezTo>
                    <a:pt x="5080" y="1909094"/>
                    <a:pt x="0" y="362232"/>
                    <a:pt x="7620" y="235378"/>
                  </a:cubicBezTo>
                  <a:cubicBezTo>
                    <a:pt x="8890" y="210764"/>
                    <a:pt x="7620" y="184258"/>
                    <a:pt x="8890" y="159644"/>
                  </a:cubicBezTo>
                  <a:cubicBezTo>
                    <a:pt x="10160" y="119884"/>
                    <a:pt x="12700" y="763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838" y="30480"/>
                    <a:pt x="158274" y="29210"/>
                  </a:cubicBezTo>
                  <a:cubicBezTo>
                    <a:pt x="300759" y="25400"/>
                    <a:pt x="443244" y="22860"/>
                    <a:pt x="591006" y="20320"/>
                  </a:cubicBezTo>
                  <a:cubicBezTo>
                    <a:pt x="691273" y="17780"/>
                    <a:pt x="791540" y="16510"/>
                    <a:pt x="886530" y="13970"/>
                  </a:cubicBezTo>
                  <a:cubicBezTo>
                    <a:pt x="981520" y="11430"/>
                    <a:pt x="1081788" y="8890"/>
                    <a:pt x="1176778" y="8890"/>
                  </a:cubicBezTo>
                  <a:cubicBezTo>
                    <a:pt x="1282322" y="7620"/>
                    <a:pt x="1387866" y="10160"/>
                    <a:pt x="1493411" y="8890"/>
                  </a:cubicBezTo>
                  <a:cubicBezTo>
                    <a:pt x="1625341" y="8890"/>
                    <a:pt x="4015923" y="6350"/>
                    <a:pt x="4147853" y="5080"/>
                  </a:cubicBezTo>
                  <a:cubicBezTo>
                    <a:pt x="4274507" y="3810"/>
                    <a:pt x="4401160" y="2540"/>
                    <a:pt x="4533091" y="2540"/>
                  </a:cubicBezTo>
                  <a:cubicBezTo>
                    <a:pt x="4749457" y="1270"/>
                    <a:pt x="4960546" y="0"/>
                    <a:pt x="5176912" y="0"/>
                  </a:cubicBezTo>
                  <a:cubicBezTo>
                    <a:pt x="5266624" y="0"/>
                    <a:pt x="5361614" y="2540"/>
                    <a:pt x="5451327" y="2540"/>
                  </a:cubicBezTo>
                  <a:cubicBezTo>
                    <a:pt x="5699357" y="3810"/>
                    <a:pt x="5952663" y="5080"/>
                    <a:pt x="6200693" y="7620"/>
                  </a:cubicBezTo>
                  <a:cubicBezTo>
                    <a:pt x="6332623" y="8890"/>
                    <a:pt x="6464554" y="12700"/>
                    <a:pt x="6596484" y="16510"/>
                  </a:cubicBezTo>
                  <a:cubicBezTo>
                    <a:pt x="6628148" y="16510"/>
                    <a:pt x="6659811" y="16510"/>
                    <a:pt x="6686197" y="16510"/>
                  </a:cubicBezTo>
                  <a:cubicBezTo>
                    <a:pt x="6714016" y="17780"/>
                    <a:pt x="6722906" y="20320"/>
                    <a:pt x="6733066" y="21590"/>
                  </a:cubicBezTo>
                  <a:close/>
                  <a:moveTo>
                    <a:pt x="6743227" y="2474270"/>
                  </a:moveTo>
                  <a:cubicBezTo>
                    <a:pt x="6744496" y="2457760"/>
                    <a:pt x="6745766" y="2445060"/>
                    <a:pt x="6745766" y="2432360"/>
                  </a:cubicBezTo>
                  <a:cubicBezTo>
                    <a:pt x="6744496" y="2325630"/>
                    <a:pt x="6743227" y="2225283"/>
                    <a:pt x="6743227" y="2117362"/>
                  </a:cubicBezTo>
                  <a:cubicBezTo>
                    <a:pt x="6743227" y="2068135"/>
                    <a:pt x="6745766" y="2018908"/>
                    <a:pt x="6744496" y="1969681"/>
                  </a:cubicBezTo>
                  <a:cubicBezTo>
                    <a:pt x="6744496" y="1924241"/>
                    <a:pt x="6743227" y="1876907"/>
                    <a:pt x="6741956" y="1831467"/>
                  </a:cubicBezTo>
                  <a:cubicBezTo>
                    <a:pt x="6736877" y="1761413"/>
                    <a:pt x="6725446" y="311112"/>
                    <a:pt x="6725446" y="241058"/>
                  </a:cubicBezTo>
                  <a:cubicBezTo>
                    <a:pt x="6722906" y="182364"/>
                    <a:pt x="6720366" y="121777"/>
                    <a:pt x="6717827" y="63500"/>
                  </a:cubicBezTo>
                  <a:cubicBezTo>
                    <a:pt x="6716556" y="44450"/>
                    <a:pt x="6715286" y="43180"/>
                    <a:pt x="6670366" y="41910"/>
                  </a:cubicBezTo>
                  <a:cubicBezTo>
                    <a:pt x="6654534" y="41910"/>
                    <a:pt x="6643979" y="41910"/>
                    <a:pt x="6628148" y="40640"/>
                  </a:cubicBezTo>
                  <a:cubicBezTo>
                    <a:pt x="6496217" y="36830"/>
                    <a:pt x="6359009" y="31750"/>
                    <a:pt x="6227079" y="30480"/>
                  </a:cubicBezTo>
                  <a:cubicBezTo>
                    <a:pt x="5905168" y="26670"/>
                    <a:pt x="5577981" y="25400"/>
                    <a:pt x="5256070" y="22860"/>
                  </a:cubicBezTo>
                  <a:cubicBezTo>
                    <a:pt x="5208575" y="22860"/>
                    <a:pt x="5155803" y="22860"/>
                    <a:pt x="5108308" y="22860"/>
                  </a:cubicBezTo>
                  <a:cubicBezTo>
                    <a:pt x="5029150" y="22860"/>
                    <a:pt x="4949991" y="22860"/>
                    <a:pt x="4876110" y="22860"/>
                  </a:cubicBezTo>
                  <a:cubicBezTo>
                    <a:pt x="4707239" y="22860"/>
                    <a:pt x="4538368" y="22860"/>
                    <a:pt x="4374774" y="24130"/>
                  </a:cubicBezTo>
                  <a:cubicBezTo>
                    <a:pt x="4232289" y="25400"/>
                    <a:pt x="1831153" y="29210"/>
                    <a:pt x="1688668" y="29210"/>
                  </a:cubicBezTo>
                  <a:cubicBezTo>
                    <a:pt x="1456470" y="29210"/>
                    <a:pt x="1224273" y="26670"/>
                    <a:pt x="992075" y="33020"/>
                  </a:cubicBezTo>
                  <a:cubicBezTo>
                    <a:pt x="870699" y="36830"/>
                    <a:pt x="754600" y="36830"/>
                    <a:pt x="638501" y="38100"/>
                  </a:cubicBezTo>
                  <a:cubicBezTo>
                    <a:pt x="437966" y="41910"/>
                    <a:pt x="237432" y="45720"/>
                    <a:pt x="49530" y="50800"/>
                  </a:cubicBezTo>
                  <a:cubicBezTo>
                    <a:pt x="36830" y="50800"/>
                    <a:pt x="34290" y="53340"/>
                    <a:pt x="33020" y="70657"/>
                  </a:cubicBezTo>
                  <a:cubicBezTo>
                    <a:pt x="31750" y="104737"/>
                    <a:pt x="31750" y="138817"/>
                    <a:pt x="30480" y="172898"/>
                  </a:cubicBezTo>
                  <a:cubicBezTo>
                    <a:pt x="29210" y="229698"/>
                    <a:pt x="26670" y="284605"/>
                    <a:pt x="25400" y="341405"/>
                  </a:cubicBezTo>
                  <a:cubicBezTo>
                    <a:pt x="20320" y="401992"/>
                    <a:pt x="26670" y="1882587"/>
                    <a:pt x="29210" y="1943174"/>
                  </a:cubicBezTo>
                  <a:cubicBezTo>
                    <a:pt x="29210" y="2007548"/>
                    <a:pt x="29210" y="2073815"/>
                    <a:pt x="30480" y="2138189"/>
                  </a:cubicBezTo>
                  <a:cubicBezTo>
                    <a:pt x="30480" y="2185522"/>
                    <a:pt x="33020" y="2232856"/>
                    <a:pt x="33020" y="2280190"/>
                  </a:cubicBezTo>
                  <a:cubicBezTo>
                    <a:pt x="33020" y="2331310"/>
                    <a:pt x="33020" y="2382430"/>
                    <a:pt x="31750" y="2432360"/>
                  </a:cubicBezTo>
                  <a:cubicBezTo>
                    <a:pt x="31750" y="2436170"/>
                    <a:pt x="31750" y="2438710"/>
                    <a:pt x="31750" y="2442520"/>
                  </a:cubicBezTo>
                  <a:cubicBezTo>
                    <a:pt x="31750" y="2452680"/>
                    <a:pt x="35560" y="2456490"/>
                    <a:pt x="44450" y="2456490"/>
                  </a:cubicBezTo>
                  <a:cubicBezTo>
                    <a:pt x="84393" y="2456490"/>
                    <a:pt x="158274" y="2457760"/>
                    <a:pt x="226878" y="2457760"/>
                  </a:cubicBezTo>
                  <a:cubicBezTo>
                    <a:pt x="327145" y="2457760"/>
                    <a:pt x="432689" y="2455220"/>
                    <a:pt x="532956" y="2457760"/>
                  </a:cubicBezTo>
                  <a:cubicBezTo>
                    <a:pt x="696550" y="2461570"/>
                    <a:pt x="860144" y="2464110"/>
                    <a:pt x="1023738" y="2462840"/>
                  </a:cubicBezTo>
                  <a:cubicBezTo>
                    <a:pt x="1129283" y="2461570"/>
                    <a:pt x="1229550" y="2464110"/>
                    <a:pt x="1335094" y="2464110"/>
                  </a:cubicBezTo>
                  <a:cubicBezTo>
                    <a:pt x="1488134" y="2464110"/>
                    <a:pt x="1641173" y="2462840"/>
                    <a:pt x="1794213" y="2464110"/>
                  </a:cubicBezTo>
                  <a:cubicBezTo>
                    <a:pt x="2021133" y="2465380"/>
                    <a:pt x="4511982" y="2455220"/>
                    <a:pt x="4744180" y="2457760"/>
                  </a:cubicBezTo>
                  <a:cubicBezTo>
                    <a:pt x="4844447" y="2459030"/>
                    <a:pt x="4944714" y="2460300"/>
                    <a:pt x="5039704" y="2460300"/>
                  </a:cubicBezTo>
                  <a:cubicBezTo>
                    <a:pt x="5213852" y="2462840"/>
                    <a:pt x="5382724" y="2459030"/>
                    <a:pt x="5556872" y="2462840"/>
                  </a:cubicBezTo>
                  <a:cubicBezTo>
                    <a:pt x="5699357" y="2465380"/>
                    <a:pt x="5841842" y="2465380"/>
                    <a:pt x="5984327" y="2467920"/>
                  </a:cubicBezTo>
                  <a:cubicBezTo>
                    <a:pt x="6195415" y="2471730"/>
                    <a:pt x="6406504" y="2474270"/>
                    <a:pt x="6617593" y="2475540"/>
                  </a:cubicBezTo>
                  <a:cubicBezTo>
                    <a:pt x="6696752" y="2475540"/>
                    <a:pt x="6722906" y="2474270"/>
                    <a:pt x="6743227" y="2474270"/>
                  </a:cubicBezTo>
                  <a:close/>
                </a:path>
              </a:pathLst>
            </a:custGeom>
            <a:solidFill>
              <a:srgbClr val="F4727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43000" y="4229100"/>
            <a:ext cx="7173865" cy="820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9"/>
              </a:lnSpc>
            </a:pPr>
            <a:r>
              <a:rPr lang="en-US" sz="2725" dirty="0" err="1">
                <a:solidFill>
                  <a:srgbClr val="FFFFFF"/>
                </a:solidFill>
                <a:latin typeface="ไอติม Bold"/>
              </a:rPr>
              <a:t>Học</a:t>
            </a:r>
            <a:r>
              <a:rPr lang="en-US" sz="2725" dirty="0">
                <a:solidFill>
                  <a:srgbClr val="FFFFFF"/>
                </a:solidFill>
                <a:latin typeface="ไอติม Bold"/>
              </a:rPr>
              <a:t> </a:t>
            </a:r>
            <a:r>
              <a:rPr lang="en-US" sz="2725" dirty="0" err="1">
                <a:solidFill>
                  <a:srgbClr val="FFFFFF"/>
                </a:solidFill>
                <a:latin typeface="ไอติม Bold"/>
              </a:rPr>
              <a:t>bài</a:t>
            </a:r>
            <a:r>
              <a:rPr lang="en-US" sz="2725" dirty="0">
                <a:solidFill>
                  <a:srgbClr val="FFFFFF"/>
                </a:solidFill>
                <a:latin typeface="ไอติม Bold"/>
              </a:rPr>
              <a:t> </a:t>
            </a:r>
            <a:r>
              <a:rPr lang="en-US" sz="2725" dirty="0" err="1">
                <a:solidFill>
                  <a:srgbClr val="FFFFFF"/>
                </a:solidFill>
                <a:latin typeface="ไอติม Bold"/>
              </a:rPr>
              <a:t>cũ</a:t>
            </a:r>
            <a:r>
              <a:rPr lang="en-US" sz="2725" dirty="0">
                <a:solidFill>
                  <a:srgbClr val="FFFFFF"/>
                </a:solidFill>
                <a:latin typeface="ไอติม Bold"/>
              </a:rPr>
              <a:t> </a:t>
            </a:r>
            <a:r>
              <a:rPr lang="en-US" sz="2725" dirty="0" err="1">
                <a:solidFill>
                  <a:srgbClr val="FFFFFF"/>
                </a:solidFill>
                <a:latin typeface="ไอติม Bold"/>
              </a:rPr>
              <a:t>và</a:t>
            </a:r>
            <a:r>
              <a:rPr lang="en-US" sz="2725" dirty="0">
                <a:solidFill>
                  <a:srgbClr val="FFFFFF"/>
                </a:solidFill>
                <a:latin typeface="ไอติม Bold"/>
              </a:rPr>
              <a:t> </a:t>
            </a:r>
            <a:r>
              <a:rPr lang="en-US" sz="2725" dirty="0" err="1">
                <a:solidFill>
                  <a:srgbClr val="FFFFFF"/>
                </a:solidFill>
                <a:latin typeface="ไอติม Bold"/>
              </a:rPr>
              <a:t>đọc</a:t>
            </a:r>
            <a:r>
              <a:rPr lang="en-US" sz="2725" dirty="0">
                <a:solidFill>
                  <a:srgbClr val="FFFFFF"/>
                </a:solidFill>
                <a:latin typeface="ไอติม Bold"/>
              </a:rPr>
              <a:t> </a:t>
            </a:r>
            <a:r>
              <a:rPr lang="en-US" sz="2725" dirty="0" err="1">
                <a:solidFill>
                  <a:srgbClr val="FFFFFF"/>
                </a:solidFill>
                <a:latin typeface="ไอติม Bold"/>
              </a:rPr>
              <a:t>trước</a:t>
            </a:r>
            <a:r>
              <a:rPr lang="en-US" sz="2725" dirty="0">
                <a:solidFill>
                  <a:srgbClr val="FFFFFF"/>
                </a:solidFill>
                <a:latin typeface="ไอติม Bold"/>
              </a:rPr>
              <a:t> </a:t>
            </a:r>
            <a:r>
              <a:rPr lang="en-US" sz="2725" dirty="0" err="1">
                <a:solidFill>
                  <a:srgbClr val="FFFFFF"/>
                </a:solidFill>
                <a:latin typeface="ไอติม Bold"/>
              </a:rPr>
              <a:t>bài</a:t>
            </a:r>
            <a:r>
              <a:rPr lang="en-US" sz="2725" dirty="0">
                <a:solidFill>
                  <a:srgbClr val="FFFFFF"/>
                </a:solidFill>
                <a:latin typeface="ไอติม Bold"/>
              </a:rPr>
              <a:t> 22</a:t>
            </a:r>
          </a:p>
          <a:p>
            <a:pPr>
              <a:lnSpc>
                <a:spcPts val="3269"/>
              </a:lnSpc>
            </a:pPr>
            <a:r>
              <a:rPr lang="en-US" sz="2725" dirty="0">
                <a:solidFill>
                  <a:srgbClr val="FFFFFF"/>
                </a:solidFill>
                <a:latin typeface="ไอติม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00200" y="1391449"/>
            <a:ext cx="5638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spc="-288" dirty="0" err="1">
                <a:solidFill>
                  <a:srgbClr val="FFFFFF"/>
                </a:solidFill>
                <a:latin typeface="ไอติม Bold"/>
              </a:rPr>
              <a:t>Bài</a:t>
            </a:r>
            <a:r>
              <a:rPr lang="en-US" sz="7200" spc="-288" dirty="0">
                <a:solidFill>
                  <a:srgbClr val="FFFFFF"/>
                </a:solidFill>
                <a:latin typeface="ไอติม Bold"/>
              </a:rPr>
              <a:t> </a:t>
            </a:r>
            <a:r>
              <a:rPr lang="en-US" sz="7200" spc="-288" dirty="0" err="1">
                <a:solidFill>
                  <a:srgbClr val="FFFFFF"/>
                </a:solidFill>
                <a:latin typeface="ไอติม Bold"/>
              </a:rPr>
              <a:t>tập</a:t>
            </a:r>
            <a:r>
              <a:rPr lang="en-US" sz="7200" spc="-288" dirty="0">
                <a:solidFill>
                  <a:srgbClr val="FFFFFF"/>
                </a:solidFill>
                <a:latin typeface="ไอติม Bold"/>
              </a:rPr>
              <a:t> </a:t>
            </a:r>
            <a:r>
              <a:rPr lang="en-US" sz="7200" spc="-288" dirty="0" err="1">
                <a:solidFill>
                  <a:srgbClr val="FFFFFF"/>
                </a:solidFill>
                <a:latin typeface="ไอติม Bold"/>
              </a:rPr>
              <a:t>về</a:t>
            </a:r>
            <a:r>
              <a:rPr lang="en-US" sz="7200" spc="-288" dirty="0">
                <a:solidFill>
                  <a:srgbClr val="FFFFFF"/>
                </a:solidFill>
                <a:latin typeface="ไอติม Bold"/>
              </a:rPr>
              <a:t> </a:t>
            </a:r>
            <a:r>
              <a:rPr lang="en-US" sz="7200" spc="-288" dirty="0" err="1">
                <a:solidFill>
                  <a:srgbClr val="FFFFFF"/>
                </a:solidFill>
                <a:latin typeface="ไอติม Bold"/>
              </a:rPr>
              <a:t>nhà</a:t>
            </a:r>
            <a:endParaRPr lang="en-US" sz="7200" spc="-288" dirty="0">
              <a:solidFill>
                <a:srgbClr val="FFFFFF"/>
              </a:solidFill>
              <a:latin typeface="ไอติม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92600" y="3447722"/>
            <a:ext cx="2229771" cy="68512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73000" y="5676900"/>
            <a:ext cx="5006178" cy="511784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66415" y="6438900"/>
            <a:ext cx="2664124" cy="41275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915" y="6048179"/>
            <a:ext cx="1790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CH1.  kể tên các chất tham gia và sản phẩm tạo thành vào quá trình hô hấp tế bào?</a:t>
            </a:r>
            <a:endParaRPr lang="vi-VN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932" y="7471890"/>
            <a:ext cx="1790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CH2. Mô tả quá tình hô hấp diễn ra ở tế bào?</a:t>
            </a:r>
            <a:endParaRPr lang="vi-VN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447" y="8496300"/>
            <a:ext cx="1790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CH3. Hô hấp tế bào có vai trò như thế nào trong hoạt động sống của sinh vật?</a:t>
            </a:r>
            <a:endParaRPr lang="vi-VN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734F58D-8666-1828-A50E-680040CCD522}"/>
              </a:ext>
            </a:extLst>
          </p:cNvPr>
          <p:cNvSpPr/>
          <p:nvPr/>
        </p:nvSpPr>
        <p:spPr>
          <a:xfrm>
            <a:off x="0" y="128707"/>
            <a:ext cx="4114800" cy="132343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I. Hô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hấp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tế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bào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DCCBFA-B176-45CC-5191-7F8D19A1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28707"/>
            <a:ext cx="12573000" cy="56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57ED9B4-0642-E970-B4DF-F09F45E59588}"/>
              </a:ext>
            </a:extLst>
          </p:cNvPr>
          <p:cNvSpPr txBox="1"/>
          <p:nvPr/>
        </p:nvSpPr>
        <p:spPr>
          <a:xfrm>
            <a:off x="11353800" y="5030802"/>
            <a:ext cx="380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bg1"/>
                </a:solidFill>
                <a:latin typeface="+mj-lt"/>
              </a:rPr>
              <a:t>Sơ </a:t>
            </a:r>
            <a:r>
              <a:rPr lang="vi-VN" sz="3200" b="1" i="1" dirty="0" err="1">
                <a:solidFill>
                  <a:schemeClr val="bg1"/>
                </a:solidFill>
                <a:latin typeface="+mj-lt"/>
              </a:rPr>
              <a:t>đồ</a:t>
            </a:r>
            <a:r>
              <a:rPr lang="vi-VN" sz="3200" b="1" i="1" dirty="0">
                <a:solidFill>
                  <a:schemeClr val="bg1"/>
                </a:solidFill>
                <a:latin typeface="+mj-lt"/>
              </a:rPr>
              <a:t> hô </a:t>
            </a:r>
            <a:r>
              <a:rPr lang="vi-VN" sz="3200" b="1" i="1" dirty="0" err="1">
                <a:solidFill>
                  <a:schemeClr val="bg1"/>
                </a:solidFill>
                <a:latin typeface="+mj-lt"/>
              </a:rPr>
              <a:t>hấp</a:t>
            </a:r>
            <a:r>
              <a:rPr lang="vi-VN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latin typeface="+mj-lt"/>
              </a:rPr>
              <a:t>tế</a:t>
            </a:r>
            <a:r>
              <a:rPr lang="vi-VN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latin typeface="+mj-lt"/>
              </a:rPr>
              <a:t>bào</a:t>
            </a:r>
            <a:endParaRPr lang="vi-VN" sz="32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98349" y="1979487"/>
            <a:ext cx="8077200" cy="564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kumimoji="0" lang="en-US" sz="7200" b="0" i="0" u="none" strike="noStrike" kern="1200" cap="none" spc="-96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47800" y="2857500"/>
            <a:ext cx="163830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 hấp tế bào là quá trình tế bào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………........</a:t>
            </a:r>
            <a:r>
              <a:rPr 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hữu cơ giải phóng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………........ cung cấp cho các hoạt động sống của cơ thể. Trong quá trình này tế bào sử dụng………… và thải ra………........……., ………</a:t>
            </a:r>
            <a:endParaRPr kumimoji="0" lang="en-US" sz="4000" b="0" i="0" u="none" strike="noStrike" kern="1200" cap="none" spc="-102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194405" y="4762500"/>
            <a:ext cx="3276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</a:t>
            </a:r>
          </a:p>
        </p:txBody>
      </p:sp>
      <p:sp>
        <p:nvSpPr>
          <p:cNvPr id="27" name="TextBox 11"/>
          <p:cNvSpPr txBox="1"/>
          <p:nvPr/>
        </p:nvSpPr>
        <p:spPr>
          <a:xfrm>
            <a:off x="10175605" y="2822643"/>
            <a:ext cx="2133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giải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1472119" y="3794936"/>
            <a:ext cx="2514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</a:t>
            </a:r>
          </a:p>
        </p:txBody>
      </p:sp>
      <p:sp>
        <p:nvSpPr>
          <p:cNvPr id="29" name="TextBox 11"/>
          <p:cNvSpPr txBox="1"/>
          <p:nvPr/>
        </p:nvSpPr>
        <p:spPr>
          <a:xfrm>
            <a:off x="12004405" y="4760843"/>
            <a:ext cx="14478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</a:p>
        </p:txBody>
      </p:sp>
      <p:sp>
        <p:nvSpPr>
          <p:cNvPr id="31" name="TextBox 11"/>
          <p:cNvSpPr txBox="1"/>
          <p:nvPr/>
        </p:nvSpPr>
        <p:spPr>
          <a:xfrm>
            <a:off x="4232005" y="4762500"/>
            <a:ext cx="18288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3" name="TextBox 11"/>
          <p:cNvSpPr txBox="1"/>
          <p:nvPr/>
        </p:nvSpPr>
        <p:spPr>
          <a:xfrm>
            <a:off x="2207735" y="7530832"/>
            <a:ext cx="1565619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+ Oxygen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Carbon dioxide + Nước + năng lượng  (ATP và nhiệt)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11"/>
          <p:cNvSpPr txBox="1"/>
          <p:nvPr/>
        </p:nvSpPr>
        <p:spPr>
          <a:xfrm>
            <a:off x="1624519" y="6409548"/>
            <a:ext cx="1251348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Phương trình hô hấp tổng quát dạng chữ: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8500CF18-1E42-AA41-093A-68059935897A}"/>
              </a:ext>
            </a:extLst>
          </p:cNvPr>
          <p:cNvSpPr txBox="1"/>
          <p:nvPr/>
        </p:nvSpPr>
        <p:spPr>
          <a:xfrm>
            <a:off x="1066800" y="282909"/>
            <a:ext cx="16992600" cy="870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5" b="0" i="0" u="none" strike="noStrike" kern="1200" cap="none" spc="-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 DUNG GHI NHỚ</a:t>
            </a:r>
          </a:p>
        </p:txBody>
      </p:sp>
    </p:spTree>
    <p:extLst>
      <p:ext uri="{BB962C8B-B14F-4D97-AF65-F5344CB8AC3E}">
        <p14:creationId xmlns:p14="http://schemas.microsoft.com/office/powerpoint/2010/main" val="7611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0" t="9703" r="18784" b="11942"/>
          <a:stretch/>
        </p:blipFill>
        <p:spPr>
          <a:xfrm>
            <a:off x="304800" y="1409700"/>
            <a:ext cx="176022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4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646390" y="-2792877"/>
            <a:ext cx="11552390" cy="4897959"/>
            <a:chOff x="2207844" y="-1562100"/>
            <a:chExt cx="10331008" cy="4897959"/>
          </a:xfrm>
        </p:grpSpPr>
        <p:sp>
          <p:nvSpPr>
            <p:cNvPr id="7" name="TextBox 6"/>
            <p:cNvSpPr txBox="1"/>
            <p:nvPr/>
          </p:nvSpPr>
          <p:spPr>
            <a:xfrm>
              <a:off x="2207844" y="-1562100"/>
              <a:ext cx="10331008" cy="81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200"/>
                </a:lnSpc>
              </a:pPr>
              <a:endParaRPr lang="en-US" sz="4000" spc="-288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219" y="1661678"/>
              <a:ext cx="1674181" cy="1674181"/>
            </a:xfrm>
            <a:prstGeom prst="rect">
              <a:avLst/>
            </a:prstGeom>
          </p:spPr>
        </p:pic>
      </p:grpSp>
      <p:pic>
        <p:nvPicPr>
          <p:cNvPr id="10" name="Picture 2" descr="http://media.vienyhocungdung.vn/Upload/20/NewsAvatar/2016/Thang_12/6ad6366f-d82b-4319-985a-84ec4369484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95761"/>
            <a:ext cx="8153400" cy="477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6000" y="359170"/>
            <a:ext cx="693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khi chạy, cơ thể nóng dần lên, toát mồ hôi và nhịp thở tăng lên?</a:t>
            </a:r>
            <a:endParaRPr lang="vi-VN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" y="3221492"/>
            <a:ext cx="9144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Khi chạy</a:t>
            </a:r>
            <a:r>
              <a:rPr lang="vi-VN" sz="3600" dirty="0">
                <a:latin typeface="+mj-lt"/>
                <a:sym typeface="Wingdings" panose="05000000000000000000" pitchFamily="2" charset="2"/>
              </a:rPr>
              <a:t> cơ thể cần nhiều NL</a:t>
            </a:r>
            <a:r>
              <a:rPr lang="vi-VN" sz="3600" dirty="0">
                <a:latin typeface="+mj-lt"/>
              </a:rPr>
              <a:t>quá trình hô hấp tế bào diễn ra mạnh</a:t>
            </a:r>
            <a:r>
              <a:rPr lang="vi-VN" sz="3600" dirty="0">
                <a:latin typeface="+mj-lt"/>
                <a:sym typeface="Wingdings" panose="05000000000000000000" pitchFamily="2" charset="2"/>
              </a:rPr>
              <a:t> </a:t>
            </a:r>
            <a:r>
              <a:rPr lang="vi-VN" sz="3600" dirty="0">
                <a:latin typeface="+mj-lt"/>
              </a:rPr>
              <a:t>các sản phẩm của quá trình hô hấp tế bào  (carbon dioxide, nước, nhiệt) được tạo ra nhiều và được giải phóng ra:</a:t>
            </a:r>
          </a:p>
          <a:p>
            <a:pPr algn="just"/>
            <a:r>
              <a:rPr lang="vi-VN" sz="3600" dirty="0">
                <a:latin typeface="+mj-lt"/>
              </a:rPr>
              <a:t>- Nhiệt được tạo ra nhiều khiến cơ thể nóng lên và gây hiện tượng toát mồ hôi để cơ thể giảm nhiệt.</a:t>
            </a:r>
          </a:p>
          <a:p>
            <a:pPr algn="just"/>
            <a:r>
              <a:rPr lang="vi-VN" sz="3600" dirty="0">
                <a:latin typeface="+mj-lt"/>
              </a:rPr>
              <a:t>- Nhịp thở tăng lên để thải khí carbon dioxide.</a:t>
            </a:r>
          </a:p>
          <a:p>
            <a:pPr algn="just"/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65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6934200" y="629106"/>
            <a:ext cx="8077200" cy="543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 hấp tế bào</a:t>
            </a:r>
            <a:endParaRPr kumimoji="0" lang="en-US" sz="7200" b="1" i="0" u="none" strike="noStrike" kern="1200" cap="none" spc="-96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312304"/>
            <a:ext cx="1600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tế bào sống trong cơ thể đều có quá trình hô hấp tế bào</a:t>
            </a:r>
          </a:p>
          <a:p>
            <a:pPr marL="285750" indent="-285750">
              <a:buFontTx/>
              <a:buChar char="-"/>
            </a:pPr>
            <a:endParaRPr lang="vi-VN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179229"/>
            <a:ext cx="1600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 độ hô hấp tế bào nhanh hay chậm phụ thuộc vào nhu cầu năng lượng của cơ thể</a:t>
            </a:r>
          </a:p>
          <a:p>
            <a:pPr marL="285750" indent="-285750">
              <a:buFontTx/>
              <a:buChar char="-"/>
            </a:pPr>
            <a:endParaRPr lang="vi-VN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123191"/>
            <a:ext cx="1463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 quan hô hấp: Ti thể</a:t>
            </a:r>
          </a:p>
          <a:p>
            <a:pPr marL="285750" indent="-285750">
              <a:buFontTx/>
              <a:buChar char="-"/>
            </a:pPr>
            <a:endParaRPr lang="vi-VN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4985146"/>
            <a:ext cx="1463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coi là “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máy năng lượng của tế bào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số lượng ti thể phụ thuộc vào từng cơ thể sống, loại mô, loại tế bào và nhu cầu năng lượng của tế bào. Tế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abof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 có tới 2000 ti thể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34730" y="190500"/>
            <a:ext cx="17145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Mối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quan hệ hai chiều giữa tổng hợp và phân giải chất hữu cơ ở tế bào</a:t>
            </a:r>
            <a:endParaRPr kumimoji="0" lang="en-US" sz="4400" b="1" i="0" u="none" strike="noStrike" kern="1200" cap="none" spc="-96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660" y="7806636"/>
            <a:ext cx="17809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mục II, sử dụng các cụm từ: Glucose, Carbon dioxide, ATP, Nước, oxygen, thay thế cho các dấu (?) trong các phương trình dưới: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img.loigiaihay.com/picture/2022/1124/72.PNG">
            <a:extLst>
              <a:ext uri="{FF2B5EF4-FFF2-40B4-BE49-F238E27FC236}">
                <a16:creationId xmlns:a16="http://schemas.microsoft.com/office/drawing/2014/main" id="{F5FB6FF6-6B2C-3561-BA2D-08832C89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56924"/>
            <a:ext cx="16230600" cy="66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048500"/>
            <a:ext cx="1760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+mj-lt"/>
              </a:rPr>
              <a:t>Glucose + Oxygen                                       Carbon dioxide + Nước + Năng lượng  (ATP)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7429500"/>
            <a:ext cx="3505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671705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+mj-lt"/>
              </a:rPr>
              <a:t>Phân giải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8571131"/>
            <a:ext cx="1760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+mj-lt"/>
              </a:rPr>
              <a:t>Carbon dioxide + </a:t>
            </a:r>
            <a:r>
              <a:rPr lang="vi-VN" sz="3600" b="1" dirty="0" err="1">
                <a:solidFill>
                  <a:srgbClr val="FFFF00"/>
                </a:solidFill>
                <a:latin typeface="+mj-lt"/>
              </a:rPr>
              <a:t>Nước</a:t>
            </a:r>
            <a:r>
              <a:rPr lang="vi-VN" sz="3600" b="1" dirty="0">
                <a:solidFill>
                  <a:srgbClr val="FFFF00"/>
                </a:solidFill>
                <a:latin typeface="+mj-lt"/>
              </a:rPr>
              <a:t>                                        </a:t>
            </a:r>
            <a:r>
              <a:rPr lang="vi-VN" sz="3600" b="1" dirty="0" err="1">
                <a:solidFill>
                  <a:srgbClr val="FFFF00"/>
                </a:solidFill>
                <a:latin typeface="+mj-lt"/>
              </a:rPr>
              <a:t>Glucose</a:t>
            </a:r>
            <a:r>
              <a:rPr lang="vi-VN" sz="3600" b="1" dirty="0">
                <a:solidFill>
                  <a:srgbClr val="FFFF00"/>
                </a:solidFill>
                <a:latin typeface="+mj-lt"/>
              </a:rPr>
              <a:t> + Oxygen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48470" y="8941397"/>
            <a:ext cx="3505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05670" y="819019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+mj-lt"/>
              </a:rPr>
              <a:t>Tổng hợp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5670" y="921746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+mj-lt"/>
              </a:rPr>
              <a:t>Năng lượng</a:t>
            </a:r>
          </a:p>
        </p:txBody>
      </p:sp>
      <p:pic>
        <p:nvPicPr>
          <p:cNvPr id="5122" name="Picture 2" descr="https://img.loigiaihay.com/picture/2022/1124/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929"/>
            <a:ext cx="16230600" cy="638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7658100"/>
            <a:ext cx="17565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có nước, carbon dioxide và ánh sáng thì quá trình tổng hợp chất hữu cơ ở lá cây được thực hiện. Các chất hữu cơ tổng hợp được này cộng với Oxygen là nguyên liệu cho quá trình phân giải, giải phóng năng lượng, nước, carbon dioxide.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5" t="64815" r="18822" b="1111"/>
          <a:stretch/>
        </p:blipFill>
        <p:spPr>
          <a:xfrm>
            <a:off x="838200" y="0"/>
            <a:ext cx="16306800" cy="71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295</TotalTime>
  <Words>794</Words>
  <Application>Microsoft Office PowerPoint</Application>
  <PresentationFormat>Tùy chỉnh</PresentationFormat>
  <Paragraphs>57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2" baseType="lpstr">
      <vt:lpstr>Rockwell</vt:lpstr>
      <vt:lpstr>Times New Roman</vt:lpstr>
      <vt:lpstr>Arial</vt:lpstr>
      <vt:lpstr>Bookman Old Style</vt:lpstr>
      <vt:lpstr>ไอติม Bold</vt:lpstr>
      <vt:lpstr>Damask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liên Hiệp</dc:title>
  <dc:creator>Admin</dc:creator>
  <cp:lastModifiedBy>ASUS</cp:lastModifiedBy>
  <cp:revision>32</cp:revision>
  <dcterms:created xsi:type="dcterms:W3CDTF">2006-08-16T00:00:00Z</dcterms:created>
  <dcterms:modified xsi:type="dcterms:W3CDTF">2024-02-22T04:16:07Z</dcterms:modified>
  <dc:identifier>DAEoKcg2Crs</dc:identifier>
</cp:coreProperties>
</file>