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49" r:id="rId2"/>
    <p:sldId id="256" r:id="rId3"/>
    <p:sldId id="353" r:id="rId4"/>
    <p:sldId id="279" r:id="rId5"/>
    <p:sldId id="281" r:id="rId6"/>
    <p:sldId id="315" r:id="rId7"/>
    <p:sldId id="316" r:id="rId8"/>
    <p:sldId id="340" r:id="rId9"/>
    <p:sldId id="341" r:id="rId10"/>
    <p:sldId id="283" r:id="rId11"/>
    <p:sldId id="348" r:id="rId12"/>
    <p:sldId id="355" r:id="rId13"/>
    <p:sldId id="354" r:id="rId14"/>
    <p:sldId id="298" r:id="rId15"/>
    <p:sldId id="318" r:id="rId16"/>
    <p:sldId id="331" r:id="rId17"/>
    <p:sldId id="313" r:id="rId18"/>
    <p:sldId id="314" r:id="rId19"/>
    <p:sldId id="330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2A770F"/>
    <a:srgbClr val="0033CC"/>
    <a:srgbClr val="359513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21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About ethnic groups</a:t>
          </a:r>
          <a:endParaRPr lang="en-US" dirty="0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88865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88865"/>
        <a:ext cx="2121962" cy="1868298"/>
      </dsp:txXfrm>
    </dsp:sp>
    <dsp:sp modelId="{F88AC81A-2BC5-4E80-A859-27A859164080}">
      <dsp:nvSpPr>
        <dsp:cNvPr id="0" name=""/>
        <dsp:cNvSpPr/>
      </dsp:nvSpPr>
      <dsp:spPr>
        <a:xfrm>
          <a:off x="0" y="2986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986"/>
        <a:ext cx="2121962" cy="1868298"/>
      </dsp:txXfrm>
    </dsp:sp>
    <dsp:sp modelId="{900A6C8C-2B7C-4F16-8523-B2C8E70FE539}">
      <dsp:nvSpPr>
        <dsp:cNvPr id="0" name=""/>
        <dsp:cNvSpPr/>
      </dsp:nvSpPr>
      <dsp:spPr>
        <a:xfrm>
          <a:off x="3335924" y="161776"/>
          <a:ext cx="2381855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ETHNIC GROUPS OF VIET NAM</a:t>
          </a:r>
          <a:endParaRPr lang="en-US" sz="3000" kern="1200" dirty="0"/>
        </a:p>
      </dsp:txBody>
      <dsp:txXfrm>
        <a:off x="3382432" y="208284"/>
        <a:ext cx="2288839" cy="1494887"/>
      </dsp:txXfrm>
    </dsp:sp>
    <dsp:sp modelId="{4F25D1CD-CD2D-4831-80B6-B15A0B4A4043}">
      <dsp:nvSpPr>
        <dsp:cNvPr id="0" name=""/>
        <dsp:cNvSpPr/>
      </dsp:nvSpPr>
      <dsp:spPr>
        <a:xfrm>
          <a:off x="4481132" y="174968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3335924" y="2384841"/>
          <a:ext cx="2381855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About ethnic groups</a:t>
          </a:r>
          <a:endParaRPr lang="en-US" sz="3000" kern="1200" dirty="0"/>
        </a:p>
      </dsp:txBody>
      <dsp:txXfrm>
        <a:off x="3382432" y="2431349"/>
        <a:ext cx="2288839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Relationship Id="rId1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8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11002"/>
              </p:ext>
            </p:extLst>
          </p:nvPr>
        </p:nvGraphicFramePr>
        <p:xfrm>
          <a:off x="1123223" y="1396181"/>
          <a:ext cx="10473032" cy="50537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9305">
                  <a:extLst>
                    <a:ext uri="{9D8B030D-6E8A-4147-A177-3AD203B41FA5}">
                      <a16:colId xmlns:a16="http://schemas.microsoft.com/office/drawing/2014/main" xmlns="" val="178702658"/>
                    </a:ext>
                  </a:extLst>
                </a:gridCol>
                <a:gridCol w="2826509">
                  <a:extLst>
                    <a:ext uri="{9D8B030D-6E8A-4147-A177-3AD203B41FA5}">
                      <a16:colId xmlns:a16="http://schemas.microsoft.com/office/drawing/2014/main" xmlns="" val="2759178352"/>
                    </a:ext>
                  </a:extLst>
                </a:gridCol>
                <a:gridCol w="4017218">
                  <a:extLst>
                    <a:ext uri="{9D8B030D-6E8A-4147-A177-3AD203B41FA5}">
                      <a16:colId xmlns:a16="http://schemas.microsoft.com/office/drawing/2014/main" xmlns="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Pronunciation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899475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eθnɪk</a:t>
                      </a:r>
                      <a:r>
                        <a:rPr lang="en-US" sz="2500" dirty="0" smtClean="0">
                          <a:effectLst/>
                        </a:rPr>
                        <a:t> / (/</a:t>
                      </a:r>
                      <a:r>
                        <a:rPr lang="en-US" sz="2500" dirty="0" err="1" smtClean="0">
                          <a:effectLst/>
                        </a:rPr>
                        <a:t>gru:p</a:t>
                      </a:r>
                      <a:r>
                        <a:rPr lang="en-US" sz="2500" dirty="0" smtClean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</a:rPr>
                        <a:t>pəʊst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smtClean="0">
                          <a:effectLst/>
                        </a:rPr>
                        <a:t>ˌəʊvə</a:t>
                      </a:r>
                      <a:r>
                        <a:rPr lang="en-US" sz="2500" dirty="0" err="1" smtClean="0">
                          <a:effectLst/>
                        </a:rPr>
                        <a:t>ˈlʊk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/stilt </a:t>
                      </a:r>
                      <a:r>
                        <a:rPr lang="en-US" sz="2500" dirty="0" err="1" smtClean="0">
                          <a:effectLst/>
                        </a:rPr>
                        <a:t>haus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/'</a:t>
                      </a:r>
                      <a:r>
                        <a:rPr lang="en-US" sz="2500" dirty="0" err="1" smtClean="0">
                          <a:effectLst/>
                        </a:rPr>
                        <a:t>kɔstju:m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smtClean="0">
                          <a:effectLst/>
                        </a:rPr>
                        <a:t>ˈterəst </a:t>
                      </a:r>
                      <a:r>
                        <a:rPr lang="en-US" sz="2500" dirty="0" err="1" smtClean="0">
                          <a:effectLst/>
                        </a:rPr>
                        <a:t>fiːld</a:t>
                      </a:r>
                      <a:r>
                        <a:rPr lang="en-US" sz="2500" dirty="0" smtClean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422520"/>
                  </a:ext>
                </a:extLst>
              </a:tr>
            </a:tbl>
          </a:graphicData>
        </a:graphic>
      </p:graphicFrame>
      <p:pic>
        <p:nvPicPr>
          <p:cNvPr id="11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162066"/>
            <a:ext cx="609600" cy="609600"/>
          </a:xfrm>
          <a:prstGeom prst="rect">
            <a:avLst/>
          </a:prstGeom>
        </p:spPr>
      </p:pic>
      <p:pic>
        <p:nvPicPr>
          <p:cNvPr id="12" name="pos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895639"/>
            <a:ext cx="609600" cy="609600"/>
          </a:xfrm>
          <a:prstGeom prst="rect">
            <a:avLst/>
          </a:prstGeom>
        </p:spPr>
      </p:pic>
      <p:pic>
        <p:nvPicPr>
          <p:cNvPr id="13" name="stilt hous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4315775"/>
            <a:ext cx="609600" cy="609600"/>
          </a:xfrm>
          <a:prstGeom prst="rect">
            <a:avLst/>
          </a:prstGeom>
        </p:spPr>
      </p:pic>
      <p:pic>
        <p:nvPicPr>
          <p:cNvPr id="3" name="overlook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3582202"/>
            <a:ext cx="609600" cy="609600"/>
          </a:xfrm>
          <a:prstGeom prst="rect">
            <a:avLst/>
          </a:prstGeom>
        </p:spPr>
      </p:pic>
      <p:pic>
        <p:nvPicPr>
          <p:cNvPr id="14" name="costum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049348"/>
            <a:ext cx="609600" cy="609600"/>
          </a:xfrm>
          <a:prstGeom prst="rect">
            <a:avLst/>
          </a:prstGeom>
        </p:spPr>
      </p:pic>
      <p:pic>
        <p:nvPicPr>
          <p:cNvPr id="15" name="terraced fiel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782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98917"/>
              </p:ext>
            </p:extLst>
          </p:nvPr>
        </p:nvGraphicFramePr>
        <p:xfrm>
          <a:off x="238540" y="1222511"/>
          <a:ext cx="11748050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0141">
                  <a:extLst>
                    <a:ext uri="{9D8B030D-6E8A-4147-A177-3AD203B41FA5}">
                      <a16:colId xmlns:a16="http://schemas.microsoft.com/office/drawing/2014/main" xmlns="" val="178702658"/>
                    </a:ext>
                  </a:extLst>
                </a:gridCol>
                <a:gridCol w="2943980">
                  <a:extLst>
                    <a:ext uri="{9D8B030D-6E8A-4147-A177-3AD203B41FA5}">
                      <a16:colId xmlns:a16="http://schemas.microsoft.com/office/drawing/2014/main" xmlns="" val="2759178352"/>
                    </a:ext>
                  </a:extLst>
                </a:gridCol>
                <a:gridCol w="5023929">
                  <a:extLst>
                    <a:ext uri="{9D8B030D-6E8A-4147-A177-3AD203B41FA5}">
                      <a16:colId xmlns:a16="http://schemas.microsoft.com/office/drawing/2014/main" xmlns="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</a:rPr>
                        <a:t>Vietnamese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r>
                        <a:rPr lang="vi-VN" sz="2500" b="1" dirty="0" smtClean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045226" y="2115879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45226" y="2115880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79718"/>
            <a:ext cx="2765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067" y="2016069"/>
            <a:ext cx="1138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What do you think Lai and Tom talking about?</a:t>
            </a:r>
          </a:p>
          <a:p>
            <a:r>
              <a:rPr lang="en-US" sz="3200" dirty="0"/>
              <a:t>- Do you know anything about the </a:t>
            </a:r>
            <a:r>
              <a:rPr lang="en-US" sz="3200" dirty="0" err="1"/>
              <a:t>Tay</a:t>
            </a:r>
            <a:r>
              <a:rPr lang="en-US" sz="3200" dirty="0"/>
              <a:t> ethnic group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669658" y="3093286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58" y="3093286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38" y="1657465"/>
            <a:ext cx="118682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</a:t>
            </a:r>
            <a:r>
              <a:rPr lang="en-US" sz="2400" dirty="0" smtClean="0">
                <a:solidFill>
                  <a:srgbClr val="0033CC"/>
                </a:solidFill>
              </a:rPr>
              <a:t>day.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37186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3125" y="1137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313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</a:t>
            </a:r>
            <a:r>
              <a:rPr lang="en-GB" sz="2800" b="1" dirty="0" smtClean="0"/>
              <a:t>answers.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756" y="1767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</a:t>
            </a:r>
            <a:r>
              <a:rPr lang="en-US" sz="2700" dirty="0" smtClean="0"/>
              <a:t>.</a:t>
            </a:r>
            <a:endParaRPr lang="en-US" sz="2700" dirty="0"/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on high posts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C.</a:t>
            </a:r>
            <a:r>
              <a:rPr lang="en-US" sz="2700" dirty="0" smtClean="0"/>
              <a:t> </a:t>
            </a:r>
            <a:r>
              <a:rPr lang="en-US" sz="2700" dirty="0"/>
              <a:t>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folk dances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popular festivals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820" y="3077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641988" y="4309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37071" y="5543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2763" y="12443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288" y="1135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2112" y="1257155"/>
            <a:ext cx="10675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pictures with the word and phrases from the </a:t>
            </a:r>
            <a:r>
              <a:rPr lang="en-US" sz="2800" b="1" dirty="0" smtClean="0"/>
              <a:t>conversation</a:t>
            </a:r>
            <a:r>
              <a:rPr lang="en-US" sz="2800" dirty="0" smtClean="0"/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1057" y="2776992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stilt house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41057" y="3534076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terraced fields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41057" y="4296697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bamboo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41057" y="495967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five-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 sticky rice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4" y="120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6" y="1928786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79" y="1934102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" y="4365398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86" y="4225925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4.44444E-6 L -0.25554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3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22222E-6 L -0.26764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3.33333E-6 L 0.36982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59259E-6 L 0.28781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4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070" y="1174722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903766" y="1652074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olk dance                          traditional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12" y="2472438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8466" y="2483071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4871" y="3351595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4237" y="4199464"/>
            <a:ext cx="329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4846" y="5065838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3462" y="5897182"/>
            <a:ext cx="230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03" y="1095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484822" y="105931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866" y="1295857"/>
            <a:ext cx="40160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233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0426" y="895943"/>
            <a:ext cx="214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Hmong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7109" y="1463427"/>
            <a:ext cx="153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Nung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1716" y="3961101"/>
            <a:ext cx="126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F4B66"/>
                </a:solidFill>
              </a:rPr>
              <a:t>Ede</a:t>
            </a:r>
            <a:endParaRPr lang="en-US" sz="36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2987" y="4443326"/>
            <a:ext cx="162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EF4B66"/>
                </a:solidFill>
              </a:rPr>
              <a:t>Bahnar</a:t>
            </a:r>
            <a:endParaRPr lang="en-US" sz="36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8973" y="5653809"/>
            <a:ext cx="176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Khmer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4431" y="6221293"/>
            <a:ext cx="126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Cham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7" y="2378442"/>
            <a:ext cx="6424796" cy="14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7131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688" y="12099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63572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03882"/>
            <a:ext cx="9025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</a:t>
            </a:r>
            <a:r>
              <a:rPr lang="en-US" sz="3000" dirty="0" smtClean="0"/>
              <a:t>Learn </a:t>
            </a:r>
            <a:r>
              <a:rPr lang="en-US" sz="3000" dirty="0"/>
              <a:t>by heart all </a:t>
            </a:r>
            <a:r>
              <a:rPr lang="en-US" sz="3000"/>
              <a:t>the </a:t>
            </a:r>
            <a:r>
              <a:rPr lang="en-US" sz="3000" smtClean="0"/>
              <a:t>learnt words.</a:t>
            </a:r>
            <a:endParaRPr lang="en-US" sz="3000" dirty="0"/>
          </a:p>
          <a:p>
            <a:r>
              <a:rPr lang="en-US" sz="3000" dirty="0"/>
              <a:t>- Do exercises in the workbook.</a:t>
            </a:r>
          </a:p>
          <a:p>
            <a:r>
              <a:rPr lang="en-US" sz="3000" dirty="0"/>
              <a:t>- Prepare for the Project of the </a:t>
            </a:r>
            <a:r>
              <a:rPr lang="en-US" sz="3000" dirty="0" smtClean="0"/>
              <a:t>unit.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99690" y="130160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1637" y="231913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I’m from the </a:t>
            </a:r>
            <a:r>
              <a:rPr lang="en-US" sz="3200" b="1" dirty="0" err="1" smtClean="0">
                <a:solidFill>
                  <a:srgbClr val="0070C0"/>
                </a:solidFill>
              </a:rPr>
              <a:t>Tay</a:t>
            </a:r>
            <a:r>
              <a:rPr lang="en-US" sz="3200" b="1" dirty="0" smtClean="0">
                <a:solidFill>
                  <a:srgbClr val="0070C0"/>
                </a:solidFill>
              </a:rPr>
              <a:t> ethnic group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07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0842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0" y="338119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99157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Name the pictures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0"/>
            <a:ext cx="5755112" cy="21158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1: Listen and read.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</a:t>
            </a:r>
            <a:r>
              <a:rPr lang="en-GB" dirty="0">
                <a:solidFill>
                  <a:schemeClr val="tx1"/>
                </a:solidFill>
              </a:rPr>
              <a:t>Read the conversation again and circle the best answers.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Match the pictures with the word and phrases from the conversation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Complete the sentences with the words and phrases from the box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1" y="5030542"/>
            <a:ext cx="5758577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Game: Where are they?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73724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38121"/>
            <a:ext cx="1073725" cy="104306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4" y="3681915"/>
            <a:ext cx="1144808" cy="13096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59" y="569090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7" y="5292299"/>
            <a:ext cx="1144809" cy="3986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9178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7" y="1352134"/>
            <a:ext cx="2107177" cy="13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996373" y="2324407"/>
            <a:ext cx="4177123" cy="2070611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50710" y="2094271"/>
            <a:ext cx="924232" cy="64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4942" y="1799303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4942" y="2890816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3768" y="37207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Dao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3768" y="4828300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6478" y="5102514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2207" y="5144077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Hani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4981" y="5016258"/>
            <a:ext cx="200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Hmong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4103" y="3754132"/>
            <a:ext cx="195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4255" y="2488807"/>
            <a:ext cx="1592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Bru-Van </a:t>
            </a:r>
            <a:r>
              <a:rPr lang="en-US" sz="2800" b="1" dirty="0" err="1" smtClean="0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3471" y="1499930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Muong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660" y="1346722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0652" y="132717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>
            <a:endCxn id="21" idx="2"/>
          </p:cNvCxnSpPr>
          <p:nvPr/>
        </p:nvCxnSpPr>
        <p:spPr>
          <a:xfrm flipV="1">
            <a:off x="8075364" y="1850399"/>
            <a:ext cx="191701" cy="47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16976" y="3152426"/>
            <a:ext cx="712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1"/>
          </p:cNvCxnSpPr>
          <p:nvPr/>
        </p:nvCxnSpPr>
        <p:spPr>
          <a:xfrm>
            <a:off x="9173496" y="3720719"/>
            <a:ext cx="570272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4"/>
          </p:cNvCxnSpPr>
          <p:nvPr/>
        </p:nvCxnSpPr>
        <p:spPr>
          <a:xfrm>
            <a:off x="8561777" y="4091787"/>
            <a:ext cx="1268037" cy="79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0"/>
          </p:cNvCxnSpPr>
          <p:nvPr/>
        </p:nvCxnSpPr>
        <p:spPr>
          <a:xfrm>
            <a:off x="8171214" y="4199335"/>
            <a:ext cx="451677" cy="90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 flipH="1">
            <a:off x="6528620" y="4488647"/>
            <a:ext cx="162269" cy="65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0"/>
          </p:cNvCxnSpPr>
          <p:nvPr/>
        </p:nvCxnSpPr>
        <p:spPr>
          <a:xfrm flipH="1">
            <a:off x="4227872" y="4199335"/>
            <a:ext cx="1172480" cy="81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44081" y="3676115"/>
            <a:ext cx="873268" cy="17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480715" y="2890816"/>
            <a:ext cx="673875" cy="12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042739" y="2019740"/>
            <a:ext cx="581143" cy="44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559051" y="1800062"/>
            <a:ext cx="131838" cy="6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9624" y="1443484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/>
              <a:t>e</a:t>
            </a:r>
            <a:r>
              <a:rPr lang="en-US" sz="6600" dirty="0" smtClean="0"/>
              <a:t>thnic </a:t>
            </a:r>
            <a:r>
              <a:rPr lang="en-US" sz="6600" dirty="0"/>
              <a:t>(group) </a:t>
            </a:r>
            <a:r>
              <a:rPr lang="en-US" sz="5400" dirty="0"/>
              <a:t>(</a:t>
            </a:r>
            <a:r>
              <a:rPr lang="en-US" sz="5400" dirty="0" err="1"/>
              <a:t>adj</a:t>
            </a:r>
            <a:r>
              <a:rPr lang="en-US" sz="54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8696" y="4890882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/>
              <a:t>(</a:t>
            </a:r>
            <a:r>
              <a:rPr lang="en-US" sz="4400" dirty="0" err="1"/>
              <a:t>n</a:t>
            </a:r>
            <a:r>
              <a:rPr lang="en-US" sz="4400" dirty="0" err="1" smtClean="0"/>
              <a:t>hóm</a:t>
            </a:r>
            <a:r>
              <a:rPr lang="en-US" sz="4400" dirty="0"/>
              <a:t>) </a:t>
            </a:r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817" y="3599608"/>
            <a:ext cx="4643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eθnɪk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(/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gru:p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/)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54" y="2194541"/>
            <a:ext cx="5286196" cy="3520607"/>
          </a:xfrm>
          <a:prstGeom prst="rect">
            <a:avLst/>
          </a:prstGeom>
        </p:spPr>
      </p:pic>
      <p:pic>
        <p:nvPicPr>
          <p:cNvPr id="3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624" y="3650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66067" y="1820025"/>
            <a:ext cx="5231128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post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553" y="499805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cột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45337" y="3763370"/>
            <a:ext cx="1999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pəʊst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1" y="1320286"/>
            <a:ext cx="6553189" cy="43824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10181304" y="2273677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o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162" y="384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05903" y="1430904"/>
            <a:ext cx="5658923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stilt </a:t>
            </a:r>
            <a:r>
              <a:rPr lang="en-US" sz="7200" dirty="0"/>
              <a:t>house </a:t>
            </a:r>
            <a:r>
              <a:rPr lang="en-US" sz="6000" dirty="0"/>
              <a:t>(n)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548" y="4674287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451972" y="3171826"/>
            <a:ext cx="2772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/stilt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haus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27" y="1591301"/>
            <a:ext cx="5983043" cy="4487282"/>
          </a:xfrm>
          <a:prstGeom prst="rect">
            <a:avLst/>
          </a:prstGeom>
        </p:spPr>
      </p:pic>
      <p:pic>
        <p:nvPicPr>
          <p:cNvPr id="3" name="stilt hous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246" y="3251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43382"/>
            <a:ext cx="5708782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costume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2146" y="4760920"/>
            <a:ext cx="2837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trang</a:t>
            </a:r>
            <a:r>
              <a:rPr lang="en-US" sz="4400" dirty="0" smtClean="0"/>
              <a:t> </a:t>
            </a:r>
            <a:r>
              <a:rPr lang="en-US" sz="4400" dirty="0" err="1"/>
              <a:t>phục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855801" y="3270389"/>
            <a:ext cx="276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/'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kɔstju:m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16" y="1203090"/>
            <a:ext cx="3830618" cy="5517257"/>
          </a:xfrm>
          <a:prstGeom prst="rect">
            <a:avLst/>
          </a:prstGeom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318" y="3350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02964" y="1045515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terraced </a:t>
            </a:r>
            <a:r>
              <a:rPr lang="en-US" sz="7200" dirty="0"/>
              <a:t>field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036" y="4626747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ruộng</a:t>
            </a:r>
            <a:r>
              <a:rPr lang="en-US" sz="4400" dirty="0" smtClean="0"/>
              <a:t> </a:t>
            </a:r>
            <a:r>
              <a:rPr lang="en-US" sz="4400" dirty="0" err="1"/>
              <a:t>bậc</a:t>
            </a:r>
            <a:r>
              <a:rPr lang="en-US" sz="4400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2951" y="2980950"/>
            <a:ext cx="3473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terəst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0" y="2201407"/>
            <a:ext cx="5569517" cy="4361581"/>
          </a:xfrm>
          <a:prstGeom prst="rect">
            <a:avLst/>
          </a:prstGeom>
        </p:spPr>
      </p:pic>
      <p:pic>
        <p:nvPicPr>
          <p:cNvPr id="4" name="terraced 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098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3562</TotalTime>
  <Words>809</Words>
  <Application>Microsoft Office PowerPoint</Application>
  <PresentationFormat>Custom</PresentationFormat>
  <Paragraphs>194</Paragraphs>
  <Slides>20</Slides>
  <Notes>16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324</cp:revision>
  <dcterms:created xsi:type="dcterms:W3CDTF">2020-12-09T02:04:09Z</dcterms:created>
  <dcterms:modified xsi:type="dcterms:W3CDTF">2025-02-07T08:35:04Z</dcterms:modified>
</cp:coreProperties>
</file>