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1" r:id="rId2"/>
    <p:sldMasterId id="2147483705" r:id="rId3"/>
    <p:sldMasterId id="2147483717" r:id="rId4"/>
    <p:sldMasterId id="2147483757" r:id="rId5"/>
    <p:sldMasterId id="2147483769" r:id="rId6"/>
    <p:sldMasterId id="2147483793" r:id="rId7"/>
  </p:sldMasterIdLst>
  <p:notesMasterIdLst>
    <p:notesMasterId r:id="rId39"/>
  </p:notesMasterIdLst>
  <p:sldIdLst>
    <p:sldId id="322" r:id="rId8"/>
    <p:sldId id="293" r:id="rId9"/>
    <p:sldId id="320" r:id="rId10"/>
    <p:sldId id="321" r:id="rId11"/>
    <p:sldId id="295" r:id="rId12"/>
    <p:sldId id="299" r:id="rId13"/>
    <p:sldId id="324" r:id="rId14"/>
    <p:sldId id="298" r:id="rId15"/>
    <p:sldId id="317" r:id="rId16"/>
    <p:sldId id="318" r:id="rId17"/>
    <p:sldId id="300" r:id="rId18"/>
    <p:sldId id="319" r:id="rId19"/>
    <p:sldId id="325" r:id="rId20"/>
    <p:sldId id="301" r:id="rId21"/>
    <p:sldId id="307" r:id="rId22"/>
    <p:sldId id="339" r:id="rId23"/>
    <p:sldId id="338" r:id="rId24"/>
    <p:sldId id="340" r:id="rId25"/>
    <p:sldId id="337" r:id="rId26"/>
    <p:sldId id="341" r:id="rId27"/>
    <p:sldId id="327" r:id="rId28"/>
    <p:sldId id="328" r:id="rId29"/>
    <p:sldId id="330" r:id="rId30"/>
    <p:sldId id="331" r:id="rId31"/>
    <p:sldId id="332" r:id="rId32"/>
    <p:sldId id="329" r:id="rId33"/>
    <p:sldId id="333" r:id="rId34"/>
    <p:sldId id="334" r:id="rId35"/>
    <p:sldId id="335" r:id="rId36"/>
    <p:sldId id="336" r:id="rId37"/>
    <p:sldId id="315" r:id="rId38"/>
  </p:sldIdLst>
  <p:sldSz cx="14401800" cy="72009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93">
          <p15:clr>
            <a:srgbClr val="A4A3A4"/>
          </p15:clr>
        </p15:guide>
        <p15:guide id="4" pos="45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2CCB11"/>
    <a:srgbClr val="28B465"/>
    <a:srgbClr val="116FFF"/>
    <a:srgbClr val="FFFF66"/>
    <a:srgbClr val="12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648" y="43"/>
      </p:cViewPr>
      <p:guideLst>
        <p:guide orient="horz" pos="2184"/>
        <p:guide pos="2880"/>
        <p:guide orient="horz" pos="2293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20A8-4674-4EBA-A5F5-1AE3C8FAA91F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DD40-D0BE-481E-8DB2-3467F064AE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DD40-D0BE-481E-8DB2-3467F064AEC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93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DD40-D0BE-481E-8DB2-3467F064AEC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179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DD40-D0BE-481E-8DB2-3467F064AEC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766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DD40-D0BE-481E-8DB2-3467F064AEC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559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136" y="1178481"/>
            <a:ext cx="12241529" cy="25069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226" y="3782140"/>
            <a:ext cx="10801351" cy="17385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8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6289" y="383381"/>
            <a:ext cx="3105389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126" y="383381"/>
            <a:ext cx="9136142" cy="61024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6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679805" y="698273"/>
            <a:ext cx="13042191" cy="606957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680"/>
            <a:ext cx="4606346" cy="47181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95454" y="2599115"/>
            <a:ext cx="4606346" cy="47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679805" y="698273"/>
            <a:ext cx="13042191" cy="606957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14" y="0"/>
            <a:ext cx="2797759" cy="252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94428" y="0"/>
            <a:ext cx="2797759" cy="25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41" y="5840174"/>
            <a:ext cx="5760720" cy="13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679805" y="698273"/>
            <a:ext cx="13042191" cy="606957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14" y="0"/>
            <a:ext cx="279775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679805" y="698273"/>
            <a:ext cx="13042191" cy="606957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14" y="0"/>
            <a:ext cx="279775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679805" y="698273"/>
            <a:ext cx="13042191" cy="606957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14" y="0"/>
            <a:ext cx="279775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4084634" y="-3065122"/>
            <a:ext cx="6838925" cy="13331143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55140" y="4161707"/>
            <a:ext cx="1478249" cy="289610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3045" y="672887"/>
            <a:ext cx="12073438" cy="7604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29872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98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23369" y="1970017"/>
            <a:ext cx="4271790" cy="1909297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44059" y="1970017"/>
            <a:ext cx="4271790" cy="1909297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3369" y="4456490"/>
            <a:ext cx="4271790" cy="1909297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44059" y="4456490"/>
            <a:ext cx="4271790" cy="1909297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53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66" y="1491298"/>
            <a:ext cx="6120766" cy="10290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136" y="2720340"/>
            <a:ext cx="5040631" cy="12268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62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00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22" y="3084830"/>
            <a:ext cx="6120766" cy="953453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822" y="2034702"/>
            <a:ext cx="6120766" cy="1050131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63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45" y="1120143"/>
            <a:ext cx="3180398" cy="316817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0457" y="1120143"/>
            <a:ext cx="3180398" cy="316817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84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45" y="1074580"/>
            <a:ext cx="3181648" cy="44783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045" y="1522413"/>
            <a:ext cx="3181648" cy="276590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57958" y="1074580"/>
            <a:ext cx="3182899" cy="44783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57958" y="1522413"/>
            <a:ext cx="3182899" cy="276590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42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214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6" y="191135"/>
            <a:ext cx="2369048" cy="81343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352" y="191138"/>
            <a:ext cx="4025504" cy="409717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46" y="1004573"/>
            <a:ext cx="2369048" cy="3283744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278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24" y="1795229"/>
            <a:ext cx="12421552" cy="299537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24" y="4818940"/>
            <a:ext cx="12421552" cy="157519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60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427" y="3360423"/>
            <a:ext cx="4320540" cy="396716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11427" y="428943"/>
            <a:ext cx="4320540" cy="288036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1427" y="3757139"/>
            <a:ext cx="4320540" cy="563404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982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80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20654" y="192249"/>
            <a:ext cx="1620202" cy="40960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045" y="192249"/>
            <a:ext cx="4740593" cy="409606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40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66" y="1491298"/>
            <a:ext cx="6120766" cy="10290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136" y="2720340"/>
            <a:ext cx="5040631" cy="12268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1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98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22" y="3084830"/>
            <a:ext cx="6120766" cy="953453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822" y="2034702"/>
            <a:ext cx="6120766" cy="1050131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711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45" y="1120143"/>
            <a:ext cx="3180398" cy="316817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0457" y="1120143"/>
            <a:ext cx="3180398" cy="316817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4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45" y="1074580"/>
            <a:ext cx="3181648" cy="44783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045" y="1522413"/>
            <a:ext cx="3181648" cy="276590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57958" y="1074580"/>
            <a:ext cx="3182899" cy="44783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57958" y="1522413"/>
            <a:ext cx="3182899" cy="276590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89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7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96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124" y="1916906"/>
            <a:ext cx="6120766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910" y="1916906"/>
            <a:ext cx="6120766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88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6" y="191135"/>
            <a:ext cx="2369048" cy="81343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352" y="191138"/>
            <a:ext cx="4025504" cy="409717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46" y="1004573"/>
            <a:ext cx="2369048" cy="3283744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99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427" y="3360423"/>
            <a:ext cx="4320540" cy="396716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11427" y="428943"/>
            <a:ext cx="4320540" cy="288036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1427" y="3757139"/>
            <a:ext cx="4320540" cy="563404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90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26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20654" y="192249"/>
            <a:ext cx="1620202" cy="40960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045" y="192249"/>
            <a:ext cx="4740593" cy="409606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67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66" y="1491298"/>
            <a:ext cx="6120766" cy="10290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136" y="2720340"/>
            <a:ext cx="5040631" cy="12268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91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22" y="3084830"/>
            <a:ext cx="6120766" cy="953453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822" y="2034702"/>
            <a:ext cx="6120766" cy="1050131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45" y="1120143"/>
            <a:ext cx="3180398" cy="316817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0457" y="1120143"/>
            <a:ext cx="3180398" cy="316817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4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45" y="1074580"/>
            <a:ext cx="3181648" cy="44783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045" y="1522413"/>
            <a:ext cx="3181648" cy="276590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57958" y="1074580"/>
            <a:ext cx="3182899" cy="44783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57958" y="1522413"/>
            <a:ext cx="3182899" cy="276590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63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002" y="383385"/>
            <a:ext cx="12421552" cy="13918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2001" y="1765221"/>
            <a:ext cx="6092636" cy="8651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2001" y="2630329"/>
            <a:ext cx="6092636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912" y="1765221"/>
            <a:ext cx="6122641" cy="8651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912" y="2630329"/>
            <a:ext cx="6122641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8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5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6" y="191135"/>
            <a:ext cx="2369048" cy="81343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352" y="191138"/>
            <a:ext cx="4025504" cy="409717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46" y="1004573"/>
            <a:ext cx="2369048" cy="3283744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0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427" y="3360423"/>
            <a:ext cx="4320540" cy="396716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11427" y="428943"/>
            <a:ext cx="4320540" cy="288036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1427" y="3757139"/>
            <a:ext cx="4320540" cy="563404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8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20654" y="192249"/>
            <a:ext cx="1620202" cy="40960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045" y="192249"/>
            <a:ext cx="4740593" cy="409606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66" y="1491298"/>
            <a:ext cx="6120766" cy="10290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136" y="2720340"/>
            <a:ext cx="5040631" cy="12268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6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2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22" y="3084830"/>
            <a:ext cx="6120766" cy="953453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822" y="2034702"/>
            <a:ext cx="6120766" cy="1050131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00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45" y="1120143"/>
            <a:ext cx="3180398" cy="316817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0457" y="1120143"/>
            <a:ext cx="3180398" cy="316817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45" y="1074580"/>
            <a:ext cx="3181648" cy="44783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045" y="1522413"/>
            <a:ext cx="3181648" cy="276590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57958" y="1074580"/>
            <a:ext cx="3182899" cy="44783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57958" y="1522413"/>
            <a:ext cx="3182899" cy="276590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3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6" y="191135"/>
            <a:ext cx="2369048" cy="81343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352" y="191138"/>
            <a:ext cx="4025504" cy="409717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46" y="1004573"/>
            <a:ext cx="2369048" cy="3283744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4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427" y="3360423"/>
            <a:ext cx="4320540" cy="396716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11427" y="428943"/>
            <a:ext cx="4320540" cy="288036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1427" y="3757139"/>
            <a:ext cx="4320540" cy="563404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854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20654" y="192249"/>
            <a:ext cx="1620202" cy="40960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045" y="192249"/>
            <a:ext cx="4740593" cy="409606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146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426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23369" y="1970017"/>
            <a:ext cx="4271790" cy="1909297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44059" y="1970017"/>
            <a:ext cx="4271790" cy="1909297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3369" y="4456490"/>
            <a:ext cx="4271790" cy="1909297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44059" y="4456490"/>
            <a:ext cx="4271790" cy="1909297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9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28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001" y="480060"/>
            <a:ext cx="4644955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2641" y="1036800"/>
            <a:ext cx="7290912" cy="51173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2001" y="2160270"/>
            <a:ext cx="4644955" cy="40021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001" y="480060"/>
            <a:ext cx="4644955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2641" y="1036800"/>
            <a:ext cx="7290912" cy="511730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2001" y="2160270"/>
            <a:ext cx="4644955" cy="40021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6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125" y="383385"/>
            <a:ext cx="12421552" cy="1391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125" y="1916906"/>
            <a:ext cx="12421552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125" y="6674171"/>
            <a:ext cx="3240405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597" y="6674171"/>
            <a:ext cx="4860607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1272" y="6674171"/>
            <a:ext cx="3240405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60" r:id="rId12"/>
    <p:sldLayoutId id="2147483662" r:id="rId13"/>
    <p:sldLayoutId id="2147483661" r:id="rId14"/>
    <p:sldLayoutId id="2147483671" r:id="rId15"/>
    <p:sldLayoutId id="2147483670" r:id="rId16"/>
    <p:sldLayoutId id="2147483675" r:id="rId17"/>
    <p:sldLayoutId id="214748379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1" y="-1"/>
            <a:ext cx="14401800" cy="72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44" y="192247"/>
            <a:ext cx="6480811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44" y="1120143"/>
            <a:ext cx="6480811" cy="3168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45" y="4449448"/>
            <a:ext cx="1680211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60308" y="4449448"/>
            <a:ext cx="2280286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0645" y="4449448"/>
            <a:ext cx="1680211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3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44" y="192247"/>
            <a:ext cx="6480811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44" y="1120143"/>
            <a:ext cx="6480811" cy="3168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45" y="4449448"/>
            <a:ext cx="1680211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60308" y="4449448"/>
            <a:ext cx="2280286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0645" y="4449448"/>
            <a:ext cx="1680211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5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44" y="192247"/>
            <a:ext cx="6480811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44" y="1120143"/>
            <a:ext cx="6480811" cy="3168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45" y="4449448"/>
            <a:ext cx="1680211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60308" y="4449448"/>
            <a:ext cx="2280286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0645" y="4449448"/>
            <a:ext cx="1680211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44" y="192247"/>
            <a:ext cx="6480811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44" y="1120143"/>
            <a:ext cx="6480811" cy="3168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45" y="4449448"/>
            <a:ext cx="1680211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60308" y="4449448"/>
            <a:ext cx="2280286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0645" y="4449448"/>
            <a:ext cx="1680211" cy="255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1" y="-1"/>
            <a:ext cx="14401800" cy="72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8.jpe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8.jpe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8.jpe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8.jpe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271105" y="302127"/>
            <a:ext cx="9451182" cy="800100"/>
            <a:chOff x="816" y="96"/>
            <a:chExt cx="3780" cy="480"/>
          </a:xfrm>
        </p:grpSpPr>
        <p:sp>
          <p:nvSpPr>
            <p:cNvPr id="6" name="WordArt 9"/>
            <p:cNvSpPr>
              <a:spLocks noChangeArrowheads="1" noChangeShapeType="1" noTextEdit="1"/>
            </p:cNvSpPr>
            <p:nvPr/>
          </p:nvSpPr>
          <p:spPr bwMode="auto">
            <a:xfrm>
              <a:off x="816" y="144"/>
              <a:ext cx="1344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Times New Roman" panose="02020603050405020304" pitchFamily="18" charset="0"/>
                </a:rPr>
                <a:t>CHƯƠNG</a:t>
              </a:r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Times New Roman" panose="02020603050405020304" pitchFamily="18" charset="0"/>
                </a:rPr>
                <a:t> III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Times New Roman" panose="02020603050405020304" pitchFamily="18" charset="0"/>
                </a:rPr>
                <a:t>: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endParaRPr>
            </a:p>
          </p:txBody>
        </p:sp>
        <p:sp>
          <p:nvSpPr>
            <p:cNvPr id="7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592" y="96"/>
              <a:ext cx="2004" cy="4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SINH</a:t>
              </a:r>
              <a:r>
                <a:rPr lang="en-US" sz="3600" b="1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VẬT</a:t>
              </a:r>
              <a:r>
                <a:rPr lang="en-US" sz="3600" b="1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VÀ</a:t>
              </a:r>
              <a:r>
                <a:rPr lang="en-US" sz="3600" b="1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MÔI</a:t>
              </a:r>
              <a:r>
                <a:rPr lang="en-US" sz="3600" b="1" kern="10" dirty="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TRƯỜNG</a:t>
              </a:r>
              <a:endPara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Oval 3" descr="hst"/>
          <p:cNvSpPr>
            <a:spLocks noChangeArrowheads="1"/>
          </p:cNvSpPr>
          <p:nvPr/>
        </p:nvSpPr>
        <p:spPr bwMode="auto">
          <a:xfrm>
            <a:off x="1053267" y="1662297"/>
            <a:ext cx="11886858" cy="5378583"/>
          </a:xfrm>
          <a:prstGeom prst="ellipse">
            <a:avLst/>
          </a:prstGeom>
          <a:blipFill dpi="0" rotWithShape="1">
            <a:blip r:embed="rId2">
              <a:alphaModFix amt="55000"/>
            </a:blip>
            <a:srcRect/>
            <a:stretch>
              <a:fillRect/>
            </a:stretch>
          </a:blipFill>
          <a:ln w="76200" cmpd="tri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3960496" y="2650334"/>
            <a:ext cx="6163756" cy="5500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7940"/>
              </a:avLst>
            </a:prstTxWarp>
          </a:bodyPr>
          <a:lstStyle/>
          <a:p>
            <a:pPr algn="ctr"/>
            <a:r>
              <a:rPr lang="en-US" sz="2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SINH THÁI</a:t>
            </a:r>
          </a:p>
        </p:txBody>
      </p:sp>
      <p:sp>
        <p:nvSpPr>
          <p:cNvPr id="10" name="Oval 4" descr="1"/>
          <p:cNvSpPr>
            <a:spLocks noChangeArrowheads="1"/>
          </p:cNvSpPr>
          <p:nvPr/>
        </p:nvSpPr>
        <p:spPr bwMode="auto">
          <a:xfrm>
            <a:off x="3480435" y="3200400"/>
            <a:ext cx="7560945" cy="3840480"/>
          </a:xfrm>
          <a:prstGeom prst="ellipse">
            <a:avLst/>
          </a:prstGeom>
          <a:blipFill dpi="0" rotWithShape="1">
            <a:blip r:embed="rId3">
              <a:alphaModFix amt="48000"/>
            </a:blip>
            <a:srcRect/>
            <a:stretch>
              <a:fillRect/>
            </a:stretch>
          </a:blipFill>
          <a:ln w="2857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 rot="256647">
            <a:off x="4924194" y="3809433"/>
            <a:ext cx="4920615" cy="122015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78572"/>
              </a:avLst>
            </a:prstTxWarp>
          </a:bodyPr>
          <a:lstStyle/>
          <a:p>
            <a:pPr algn="ctr"/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4320540" y="4400550"/>
            <a:ext cx="5640705" cy="2560320"/>
            <a:chOff x="1056" y="2208"/>
            <a:chExt cx="1632" cy="1152"/>
          </a:xfrm>
        </p:grpSpPr>
        <p:sp>
          <p:nvSpPr>
            <p:cNvPr id="13" name="Oval 9" descr="10_caylua01"/>
            <p:cNvSpPr>
              <a:spLocks noChangeArrowheads="1"/>
            </p:cNvSpPr>
            <p:nvPr/>
          </p:nvSpPr>
          <p:spPr bwMode="auto">
            <a:xfrm>
              <a:off x="1056" y="2208"/>
              <a:ext cx="1632" cy="1152"/>
            </a:xfrm>
            <a:prstGeom prst="ellipse">
              <a:avLst/>
            </a:prstGeom>
            <a:blipFill dpi="0" rotWithShape="1">
              <a:blip r:embed="rId4">
                <a:alphaModFix amt="70000"/>
              </a:blip>
              <a:srcRect/>
              <a:stretch>
                <a:fillRect/>
              </a:stretch>
            </a:blipFill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392" y="2448"/>
              <a:ext cx="1104" cy="48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373444"/>
                </a:avLst>
              </a:prstTxWarp>
            </a:bodyPr>
            <a:lstStyle/>
            <a:p>
              <a:pPr algn="ctr"/>
              <a:r>
                <a:rPr lang="en-US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b="1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b="1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b="1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5880736" y="5929098"/>
            <a:ext cx="2400300" cy="960120"/>
            <a:chOff x="2352" y="3600"/>
            <a:chExt cx="960" cy="576"/>
          </a:xfrm>
        </p:grpSpPr>
        <p:sp>
          <p:nvSpPr>
            <p:cNvPr id="16" name="Oval 11" descr="!dfrog_l"/>
            <p:cNvSpPr>
              <a:spLocks noChangeArrowheads="1"/>
            </p:cNvSpPr>
            <p:nvPr/>
          </p:nvSpPr>
          <p:spPr bwMode="auto">
            <a:xfrm>
              <a:off x="2352" y="3600"/>
              <a:ext cx="960" cy="576"/>
            </a:xfrm>
            <a:prstGeom prst="ellipse">
              <a:avLst/>
            </a:prstGeom>
            <a:blipFill dpi="0" rotWithShape="1">
              <a:blip r:embed="rId5">
                <a:alphaModFix amt="72000"/>
              </a:blip>
              <a:srcRect/>
              <a:stretch>
                <a:fillRect/>
              </a:stretch>
            </a:blipFill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655" y="3834"/>
              <a:ext cx="504" cy="2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800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1800" b="1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endParaRPr lang="en-US" sz="1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2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22567" y="43843"/>
            <a:ext cx="13349169" cy="707931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01749" y="2080375"/>
            <a:ext cx="4394986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56628" y="981612"/>
            <a:ext cx="10297527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71705" y="1530994"/>
            <a:ext cx="3275256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2566" y="2584648"/>
            <a:ext cx="13879236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42.1,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88939"/>
              </p:ext>
            </p:extLst>
          </p:nvPr>
        </p:nvGraphicFramePr>
        <p:xfrm>
          <a:off x="522564" y="3788334"/>
          <a:ext cx="13599798" cy="2173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3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3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252">
                <a:tc>
                  <a:txBody>
                    <a:bodyPr/>
                    <a:lstStyle/>
                    <a:p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252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11.250</a:t>
                      </a:r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ha</a:t>
                      </a:r>
                    </a:p>
                  </a:txBody>
                  <a:tcPr marL="144017" marR="144017" marT="48006" marB="4800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252">
                <a:tc>
                  <a:txBody>
                    <a:bodyPr/>
                    <a:lstStyle/>
                    <a:p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m</a:t>
                      </a:r>
                      <a:r>
                        <a:rPr lang="en-US" sz="25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252">
                <a:tc>
                  <a:txBody>
                    <a:bodyPr/>
                    <a:lstStyle/>
                    <a:p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120000</a:t>
                      </a:r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60000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5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430068" y="6080876"/>
            <a:ext cx="11005392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7285" y="2779793"/>
            <a:ext cx="13887232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 độ là số lượng hay khối lượng sinh vật có trong 1 đơn vị diện tích hay thể tích.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7285" y="3694985"/>
            <a:ext cx="13887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11.250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15 ha.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3000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750m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51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5" grpId="1"/>
      <p:bldP spid="26" grpId="0"/>
      <p:bldP spid="26" grpId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8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30777" y="2080375"/>
            <a:ext cx="4394986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256628" y="981612"/>
            <a:ext cx="10297527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71705" y="1530994"/>
            <a:ext cx="3275256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2257" y="2629756"/>
            <a:ext cx="2330318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352172" y="2712304"/>
            <a:ext cx="4762984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" y="3197052"/>
            <a:ext cx="6770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52173" y="3261128"/>
            <a:ext cx="6870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4/6.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200900" y="1530993"/>
            <a:ext cx="0" cy="549078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200901" y="4585550"/>
            <a:ext cx="72009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Tỉ lệ gtính ở đa số các loài ĐV là bao nhiêu, có thay đổi không.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2" y="4067506"/>
            <a:ext cx="72009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52173" y="5658239"/>
            <a:ext cx="4167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Tỉ lệ giới tính nói lên điều gì.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63" y="5556147"/>
            <a:ext cx="7200900" cy="5133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tiềm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2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2" grpId="0"/>
      <p:bldP spid="3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59805" y="1937071"/>
            <a:ext cx="4394986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6628" y="924294"/>
            <a:ext cx="10297527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1705" y="1387690"/>
            <a:ext cx="3275256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1285" y="2486452"/>
            <a:ext cx="2330318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4998" y="2952873"/>
            <a:ext cx="1963999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6324" y="1146638"/>
            <a:ext cx="6944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Theo em quần thể có những nhóm tuổi nào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068" y="3536593"/>
            <a:ext cx="6469899" cy="1621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Quần thể SV có 3 nhóm tuổi: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Nhóm tuổi trước sinh sản: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Nhóm tuổi sinh  sản: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Nhóm tuổi sau sinh sản: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200900" y="1530993"/>
            <a:ext cx="0" cy="549078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159985" y="5091951"/>
            <a:ext cx="6944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Quan sát H42.3, hãy nhận xét mối tương quan về số lượng cá thể của nhóm tuổi trước sinh sản và nhóm tuổi sinh sản trong mỗi kiểu tháp tuổi.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0670" y="5142483"/>
            <a:ext cx="6609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Người ta biểu diễn cấu trúc nhóm tuổi của qthể bằng các dạng tháp tuổi: Tháp phát triển, tháp ổn định, tháp suy thoái.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IMG_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24" y="1608303"/>
            <a:ext cx="6686032" cy="32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4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1600" dirty="0"/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821278" y="1061294"/>
            <a:ext cx="1963999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1802732" y="1201345"/>
            <a:ext cx="10789156" cy="1701633"/>
            <a:chOff x="-19" y="480"/>
            <a:chExt cx="4866" cy="1587"/>
          </a:xfrm>
        </p:grpSpPr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240" y="480"/>
              <a:ext cx="4032" cy="1152"/>
              <a:chOff x="192" y="960"/>
              <a:chExt cx="5184" cy="2016"/>
            </a:xfrm>
          </p:grpSpPr>
          <p:sp>
            <p:nvSpPr>
              <p:cNvPr id="16" name="AutoShape 3"/>
              <p:cNvSpPr>
                <a:spLocks noChangeArrowheads="1"/>
              </p:cNvSpPr>
              <p:nvPr/>
            </p:nvSpPr>
            <p:spPr bwMode="auto">
              <a:xfrm rot="10800000">
                <a:off x="192" y="2304"/>
                <a:ext cx="1824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05 w 21600"/>
                  <a:gd name="T13" fmla="*/ 3504 h 21600"/>
                  <a:gd name="T14" fmla="*/ 18095 w 21600"/>
                  <a:gd name="T15" fmla="*/ 180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422" y="21600"/>
                    </a:lnTo>
                    <a:lnTo>
                      <a:pt x="1817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99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7" name="Rectangle 11"/>
              <p:cNvSpPr>
                <a:spLocks noChangeArrowheads="1"/>
              </p:cNvSpPr>
              <p:nvPr/>
            </p:nvSpPr>
            <p:spPr bwMode="auto">
              <a:xfrm>
                <a:off x="2352" y="2304"/>
                <a:ext cx="1296" cy="672"/>
              </a:xfrm>
              <a:prstGeom prst="rect">
                <a:avLst/>
              </a:prstGeom>
              <a:solidFill>
                <a:srgbClr val="FF3399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AutoShape 17"/>
              <p:cNvSpPr>
                <a:spLocks noChangeArrowheads="1"/>
              </p:cNvSpPr>
              <p:nvPr/>
            </p:nvSpPr>
            <p:spPr bwMode="auto">
              <a:xfrm>
                <a:off x="4224" y="2352"/>
                <a:ext cx="1008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43 w 21600"/>
                  <a:gd name="T13" fmla="*/ 3358 h 21600"/>
                  <a:gd name="T14" fmla="*/ 18257 w 21600"/>
                  <a:gd name="T15" fmla="*/ 1824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103" y="21600"/>
                    </a:lnTo>
                    <a:lnTo>
                      <a:pt x="18497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99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9"/>
              <p:cNvSpPr>
                <a:spLocks noChangeArrowheads="1"/>
              </p:cNvSpPr>
              <p:nvPr/>
            </p:nvSpPr>
            <p:spPr bwMode="auto">
              <a:xfrm rot="10800000">
                <a:off x="480" y="1680"/>
                <a:ext cx="1248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912 w 21600"/>
                  <a:gd name="T13" fmla="*/ 3912 h 21600"/>
                  <a:gd name="T14" fmla="*/ 17688 w 21600"/>
                  <a:gd name="T15" fmla="*/ 17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240" y="21600"/>
                    </a:lnTo>
                    <a:lnTo>
                      <a:pt x="1736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0" name="Rectangle 15"/>
              <p:cNvSpPr>
                <a:spLocks noChangeArrowheads="1"/>
              </p:cNvSpPr>
              <p:nvPr/>
            </p:nvSpPr>
            <p:spPr bwMode="auto">
              <a:xfrm>
                <a:off x="2352" y="1680"/>
                <a:ext cx="1296" cy="62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AutoShape 18"/>
              <p:cNvSpPr>
                <a:spLocks noChangeArrowheads="1"/>
              </p:cNvSpPr>
              <p:nvPr/>
            </p:nvSpPr>
            <p:spPr bwMode="auto">
              <a:xfrm>
                <a:off x="4080" y="1680"/>
                <a:ext cx="129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017 w 21600"/>
                  <a:gd name="T13" fmla="*/ 3021 h 21600"/>
                  <a:gd name="T14" fmla="*/ 18583 w 21600"/>
                  <a:gd name="T15" fmla="*/ 1857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417" y="21600"/>
                    </a:lnTo>
                    <a:lnTo>
                      <a:pt x="19183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AutoShape 7"/>
              <p:cNvSpPr>
                <a:spLocks noChangeArrowheads="1"/>
              </p:cNvSpPr>
              <p:nvPr/>
            </p:nvSpPr>
            <p:spPr bwMode="auto">
              <a:xfrm rot="10800000">
                <a:off x="2352" y="960"/>
                <a:ext cx="1296" cy="72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167 w 21600"/>
                  <a:gd name="T13" fmla="*/ 6180 h 21600"/>
                  <a:gd name="T14" fmla="*/ 15417 w 21600"/>
                  <a:gd name="T15" fmla="*/ 1542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50" y="21600"/>
                    </a:lnTo>
                    <a:lnTo>
                      <a:pt x="1285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3" name="AutoShape 8"/>
              <p:cNvSpPr>
                <a:spLocks noChangeArrowheads="1"/>
              </p:cNvSpPr>
              <p:nvPr/>
            </p:nvSpPr>
            <p:spPr bwMode="auto">
              <a:xfrm rot="10800000">
                <a:off x="720" y="1008"/>
                <a:ext cx="76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456 w 21600"/>
                  <a:gd name="T13" fmla="*/ 5464 h 21600"/>
                  <a:gd name="T14" fmla="*/ 16144 w 21600"/>
                  <a:gd name="T15" fmla="*/ 1613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7340" y="21600"/>
                    </a:lnTo>
                    <a:lnTo>
                      <a:pt x="1426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4" name="AutoShape 16"/>
              <p:cNvSpPr>
                <a:spLocks noChangeArrowheads="1"/>
              </p:cNvSpPr>
              <p:nvPr/>
            </p:nvSpPr>
            <p:spPr bwMode="auto">
              <a:xfrm rot="10800000">
                <a:off x="4080" y="960"/>
                <a:ext cx="1296" cy="72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167 w 21600"/>
                  <a:gd name="T13" fmla="*/ 6180 h 21600"/>
                  <a:gd name="T14" fmla="*/ 15417 w 21600"/>
                  <a:gd name="T15" fmla="*/ 1542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50" y="21600"/>
                    </a:lnTo>
                    <a:lnTo>
                      <a:pt x="1285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</p:grpSp>
        <p:sp>
          <p:nvSpPr>
            <p:cNvPr id="10" name="Text Box 27"/>
            <p:cNvSpPr txBox="1">
              <a:spLocks noChangeArrowheads="1"/>
            </p:cNvSpPr>
            <p:nvPr/>
          </p:nvSpPr>
          <p:spPr bwMode="auto">
            <a:xfrm>
              <a:off x="-19" y="1671"/>
              <a:ext cx="1728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rgbClr val="663300"/>
                  </a:solidFill>
                  <a:cs typeface="Times New Roman" panose="02020603050405020304" pitchFamily="18" charset="0"/>
                </a:rPr>
                <a:t>a</a:t>
              </a:r>
              <a:r>
                <a:rPr lang="en-US" altLang="en-US" sz="2000" b="1" dirty="0">
                  <a:solidFill>
                    <a:srgbClr val="663300"/>
                  </a:solidFill>
                  <a:latin typeface=".VnTime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663300"/>
                  </a:solidFill>
                  <a:cs typeface="Times New Roman" panose="02020603050405020304" pitchFamily="18" charset="0"/>
                </a:rPr>
                <a:t>Tháp</a:t>
              </a:r>
              <a:r>
                <a:rPr lang="en-US" altLang="en-US" sz="2000" b="1" dirty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663300"/>
                  </a:solidFill>
                  <a:cs typeface="Times New Roman" panose="02020603050405020304" pitchFamily="18" charset="0"/>
                </a:rPr>
                <a:t>phát</a:t>
              </a:r>
              <a:r>
                <a:rPr lang="en-US" altLang="en-US" sz="2000" b="1" dirty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663300"/>
                  </a:solidFill>
                  <a:cs typeface="Times New Roman" panose="02020603050405020304" pitchFamily="18" charset="0"/>
                </a:rPr>
                <a:t>triển</a:t>
              </a:r>
              <a:endParaRPr lang="en-US" altLang="en-US" sz="2000" b="1" dirty="0">
                <a:solidFill>
                  <a:srgbClr val="66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" name="Text Box 28"/>
            <p:cNvSpPr txBox="1">
              <a:spLocks noChangeArrowheads="1"/>
            </p:cNvSpPr>
            <p:nvPr/>
          </p:nvSpPr>
          <p:spPr bwMode="auto">
            <a:xfrm>
              <a:off x="1793" y="1694"/>
              <a:ext cx="1583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rgbClr val="663300"/>
                  </a:solidFill>
                  <a:cs typeface="Times New Roman" panose="02020603050405020304" pitchFamily="18" charset="0"/>
                </a:rPr>
                <a:t>b. </a:t>
              </a:r>
              <a:r>
                <a:rPr lang="en-US" altLang="en-US" sz="2000" b="1" dirty="0" err="1">
                  <a:solidFill>
                    <a:srgbClr val="663300"/>
                  </a:solidFill>
                  <a:cs typeface="Times New Roman" panose="02020603050405020304" pitchFamily="18" charset="0"/>
                </a:rPr>
                <a:t>Tháp</a:t>
              </a:r>
              <a:r>
                <a:rPr lang="en-US" altLang="en-US" sz="2000" b="1" dirty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663300"/>
                  </a:solidFill>
                  <a:cs typeface="Times New Roman" panose="02020603050405020304" pitchFamily="18" charset="0"/>
                </a:rPr>
                <a:t>ổn</a:t>
              </a:r>
              <a:r>
                <a:rPr lang="en-US" altLang="en-US" sz="2000" b="1" dirty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663300"/>
                  </a:solidFill>
                  <a:cs typeface="Times New Roman" panose="02020603050405020304" pitchFamily="18" charset="0"/>
                </a:rPr>
                <a:t>định</a:t>
              </a:r>
              <a:r>
                <a:rPr lang="en-US" altLang="en-US" sz="2000" b="1" dirty="0">
                  <a:solidFill>
                    <a:srgbClr val="663300"/>
                  </a:solidFill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3264" y="1676"/>
              <a:ext cx="1583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rgbClr val="663300"/>
                  </a:solidFill>
                  <a:cs typeface="Times New Roman" panose="02020603050405020304" pitchFamily="18" charset="0"/>
                </a:rPr>
                <a:t>c. </a:t>
              </a:r>
              <a:r>
                <a:rPr lang="en-US" altLang="en-US" sz="2000" b="1" dirty="0" err="1">
                  <a:solidFill>
                    <a:srgbClr val="663300"/>
                  </a:solidFill>
                  <a:cs typeface="Times New Roman" panose="02020603050405020304" pitchFamily="18" charset="0"/>
                </a:rPr>
                <a:t>Tháp</a:t>
              </a:r>
              <a:r>
                <a:rPr lang="en-US" altLang="en-US" sz="2000" b="1" dirty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663300"/>
                  </a:solidFill>
                  <a:cs typeface="Times New Roman" panose="02020603050405020304" pitchFamily="18" charset="0"/>
                </a:rPr>
                <a:t>giảm</a:t>
              </a:r>
              <a:r>
                <a:rPr lang="en-US" altLang="en-US" sz="2000" b="1" dirty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663300"/>
                  </a:solidFill>
                  <a:cs typeface="Times New Roman" panose="02020603050405020304" pitchFamily="18" charset="0"/>
                </a:rPr>
                <a:t>sút</a:t>
              </a:r>
              <a:endParaRPr lang="en-US" altLang="en-US" sz="2000" b="1" dirty="0">
                <a:solidFill>
                  <a:srgbClr val="6633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635744" y="2859708"/>
            <a:ext cx="3120389" cy="400110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TSS &gt; SS &gt; SSS</a:t>
            </a: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5399201" y="2877297"/>
            <a:ext cx="3120389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7A00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TSS = SS &gt; SSS</a:t>
            </a:r>
          </a:p>
        </p:txBody>
      </p: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8907980" y="2880702"/>
            <a:ext cx="3120389" cy="400110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TSS &lt; SS &gt; SSS</a:t>
            </a:r>
          </a:p>
        </p:txBody>
      </p:sp>
      <p:sp>
        <p:nvSpPr>
          <p:cNvPr id="29" name="AutoShape 46"/>
          <p:cNvSpPr>
            <a:spLocks noChangeArrowheads="1"/>
          </p:cNvSpPr>
          <p:nvPr/>
        </p:nvSpPr>
        <p:spPr bwMode="auto">
          <a:xfrm rot="10800000">
            <a:off x="11401427" y="3620753"/>
            <a:ext cx="2640329" cy="3120390"/>
          </a:xfrm>
          <a:prstGeom prst="flowChartMagneticTape">
            <a:avLst/>
          </a:prstGeom>
          <a:solidFill>
            <a:srgbClr val="CCFF66"/>
          </a:solidFill>
          <a:ln w="9525">
            <a:solidFill>
              <a:srgbClr val="CC00CC"/>
            </a:solidFill>
            <a:miter lim="800000"/>
            <a:headEnd/>
            <a:tailEnd/>
          </a:ln>
          <a:effectLst>
            <a:prstShdw prst="shdw17" dist="17961" dir="2700000">
              <a:srgbClr val="7A007A"/>
            </a:prstShdw>
          </a:effectLst>
        </p:spPr>
        <p:txBody>
          <a:bodyPr rot="10800000"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C00CC"/>
                </a:solidFill>
              </a:rPr>
              <a:t>Hãy dự </a:t>
            </a:r>
          </a:p>
          <a:p>
            <a:pPr algn="ctr" eaLnBrk="1" hangingPunct="1"/>
            <a:r>
              <a:rPr lang="en-US" altLang="en-US" b="1">
                <a:solidFill>
                  <a:srgbClr val="CC00CC"/>
                </a:solidFill>
              </a:rPr>
              <a:t>đoán dạng</a:t>
            </a:r>
          </a:p>
          <a:p>
            <a:pPr algn="ctr" eaLnBrk="1" hangingPunct="1"/>
            <a:r>
              <a:rPr lang="en-US" altLang="en-US" b="1">
                <a:solidFill>
                  <a:srgbClr val="CC00CC"/>
                </a:solidFill>
              </a:rPr>
              <a:t> tháp tuổi</a:t>
            </a:r>
          </a:p>
          <a:p>
            <a:pPr algn="ctr" eaLnBrk="1" hangingPunct="1"/>
            <a:r>
              <a:rPr lang="en-US" altLang="en-US" b="1">
                <a:solidFill>
                  <a:srgbClr val="CC00CC"/>
                </a:solidFill>
              </a:rPr>
              <a:t> của từng</a:t>
            </a:r>
          </a:p>
          <a:p>
            <a:pPr algn="ctr" eaLnBrk="1" hangingPunct="1"/>
            <a:r>
              <a:rPr lang="en-US" altLang="en-US" b="1">
                <a:solidFill>
                  <a:srgbClr val="CC00CC"/>
                </a:solidFill>
              </a:rPr>
              <a:t> loài?</a:t>
            </a:r>
          </a:p>
        </p:txBody>
      </p:sp>
      <p:grpSp>
        <p:nvGrpSpPr>
          <p:cNvPr id="30" name="Group 94"/>
          <p:cNvGrpSpPr>
            <a:grpSpLocks/>
          </p:cNvGrpSpPr>
          <p:nvPr/>
        </p:nvGrpSpPr>
        <p:grpSpPr bwMode="auto">
          <a:xfrm>
            <a:off x="960120" y="3620756"/>
            <a:ext cx="10321291" cy="2618661"/>
            <a:chOff x="384" y="2112"/>
            <a:chExt cx="4128" cy="1571"/>
          </a:xfrm>
        </p:grpSpPr>
        <p:sp>
          <p:nvSpPr>
            <p:cNvPr id="31" name="Rectangle 63"/>
            <p:cNvSpPr>
              <a:spLocks noChangeArrowheads="1"/>
            </p:cNvSpPr>
            <p:nvPr/>
          </p:nvSpPr>
          <p:spPr bwMode="auto">
            <a:xfrm>
              <a:off x="3504" y="3415"/>
              <a:ext cx="1008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5 con/ha</a:t>
              </a:r>
            </a:p>
          </p:txBody>
        </p:sp>
        <p:sp>
          <p:nvSpPr>
            <p:cNvPr id="32" name="Rectangle 62"/>
            <p:cNvSpPr>
              <a:spLocks noChangeArrowheads="1"/>
            </p:cNvSpPr>
            <p:nvPr/>
          </p:nvSpPr>
          <p:spPr bwMode="auto">
            <a:xfrm>
              <a:off x="2592" y="3415"/>
              <a:ext cx="912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50 con/ha</a:t>
              </a:r>
            </a:p>
          </p:txBody>
        </p:sp>
        <p:sp>
          <p:nvSpPr>
            <p:cNvPr id="33" name="Rectangle 61"/>
            <p:cNvSpPr>
              <a:spLocks noChangeArrowheads="1"/>
            </p:cNvSpPr>
            <p:nvPr/>
          </p:nvSpPr>
          <p:spPr bwMode="auto">
            <a:xfrm>
              <a:off x="1392" y="3415"/>
              <a:ext cx="1200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15 con/ha</a:t>
              </a:r>
            </a:p>
          </p:txBody>
        </p:sp>
        <p:sp>
          <p:nvSpPr>
            <p:cNvPr id="34" name="Rectangle 60"/>
            <p:cNvSpPr>
              <a:spLocks noChangeArrowheads="1"/>
            </p:cNvSpPr>
            <p:nvPr/>
          </p:nvSpPr>
          <p:spPr bwMode="auto">
            <a:xfrm>
              <a:off x="384" y="3415"/>
              <a:ext cx="1008" cy="26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Wingdings 2" panose="05020102010507070707" pitchFamily="18" charset="2"/>
                <a:buNone/>
              </a:pPr>
              <a:r>
                <a:rPr lang="en-US" altLang="en-US" sz="2200"/>
                <a:t>Nai</a:t>
              </a:r>
            </a:p>
          </p:txBody>
        </p:sp>
        <p:sp>
          <p:nvSpPr>
            <p:cNvPr id="35" name="Rectangle 59"/>
            <p:cNvSpPr>
              <a:spLocks noChangeArrowheads="1"/>
            </p:cNvSpPr>
            <p:nvPr/>
          </p:nvSpPr>
          <p:spPr bwMode="auto">
            <a:xfrm>
              <a:off x="3504" y="3147"/>
              <a:ext cx="1008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5 con/ha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2592" y="3147"/>
              <a:ext cx="912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25 con/ha</a:t>
              </a:r>
            </a:p>
          </p:txBody>
        </p:sp>
        <p:sp>
          <p:nvSpPr>
            <p:cNvPr id="37" name="Rectangle 57"/>
            <p:cNvSpPr>
              <a:spLocks noChangeArrowheads="1"/>
            </p:cNvSpPr>
            <p:nvPr/>
          </p:nvSpPr>
          <p:spPr bwMode="auto">
            <a:xfrm>
              <a:off x="1392" y="3147"/>
              <a:ext cx="1200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75 con/ha</a:t>
              </a:r>
            </a:p>
          </p:txBody>
        </p:sp>
        <p:sp>
          <p:nvSpPr>
            <p:cNvPr id="38" name="Rectangle 56"/>
            <p:cNvSpPr>
              <a:spLocks noChangeArrowheads="1"/>
            </p:cNvSpPr>
            <p:nvPr/>
          </p:nvSpPr>
          <p:spPr bwMode="auto">
            <a:xfrm>
              <a:off x="384" y="3147"/>
              <a:ext cx="1008" cy="26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Wingdings 2" panose="05020102010507070707" pitchFamily="18" charset="2"/>
                <a:buNone/>
              </a:pPr>
              <a:r>
                <a:rPr lang="en-US" altLang="en-US" sz="2200"/>
                <a:t>Chim trĩ</a:t>
              </a:r>
            </a:p>
          </p:txBody>
        </p:sp>
        <p:sp>
          <p:nvSpPr>
            <p:cNvPr id="39" name="Rectangle 55"/>
            <p:cNvSpPr>
              <a:spLocks noChangeArrowheads="1"/>
            </p:cNvSpPr>
            <p:nvPr/>
          </p:nvSpPr>
          <p:spPr bwMode="auto">
            <a:xfrm>
              <a:off x="3504" y="2879"/>
              <a:ext cx="1008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10 con/ha</a:t>
              </a:r>
            </a:p>
          </p:txBody>
        </p:sp>
        <p:sp>
          <p:nvSpPr>
            <p:cNvPr id="40" name="Rectangle 54"/>
            <p:cNvSpPr>
              <a:spLocks noChangeArrowheads="1"/>
            </p:cNvSpPr>
            <p:nvPr/>
          </p:nvSpPr>
          <p:spPr bwMode="auto">
            <a:xfrm>
              <a:off x="2592" y="2879"/>
              <a:ext cx="912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48 con/ha</a:t>
              </a:r>
            </a:p>
          </p:txBody>
        </p:sp>
        <p:sp>
          <p:nvSpPr>
            <p:cNvPr id="41" name="Rectangle 53"/>
            <p:cNvSpPr>
              <a:spLocks noChangeArrowheads="1"/>
            </p:cNvSpPr>
            <p:nvPr/>
          </p:nvSpPr>
          <p:spPr bwMode="auto">
            <a:xfrm>
              <a:off x="1392" y="2879"/>
              <a:ext cx="1200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50 con/ha</a:t>
              </a:r>
            </a:p>
          </p:txBody>
        </p:sp>
        <p:sp>
          <p:nvSpPr>
            <p:cNvPr id="42" name="Rectangle 52"/>
            <p:cNvSpPr>
              <a:spLocks noChangeArrowheads="1"/>
            </p:cNvSpPr>
            <p:nvPr/>
          </p:nvSpPr>
          <p:spPr bwMode="auto">
            <a:xfrm>
              <a:off x="384" y="2879"/>
              <a:ext cx="1008" cy="26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Wingdings 2" panose="05020102010507070707" pitchFamily="18" charset="2"/>
                <a:buNone/>
              </a:pPr>
              <a:r>
                <a:rPr lang="en-US" altLang="en-US" sz="2200"/>
                <a:t>Chuột đồng</a:t>
              </a:r>
            </a:p>
          </p:txBody>
        </p:sp>
        <p:sp>
          <p:nvSpPr>
            <p:cNvPr id="43" name="Rectangle 51"/>
            <p:cNvSpPr>
              <a:spLocks noChangeArrowheads="1"/>
            </p:cNvSpPr>
            <p:nvPr/>
          </p:nvSpPr>
          <p:spPr bwMode="auto">
            <a:xfrm>
              <a:off x="3504" y="2400"/>
              <a:ext cx="1008" cy="47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Nhóm tuổi sau sinh sản</a:t>
              </a:r>
            </a:p>
          </p:txBody>
        </p:sp>
        <p:sp>
          <p:nvSpPr>
            <p:cNvPr id="44" name="Rectangle 50"/>
            <p:cNvSpPr>
              <a:spLocks noChangeArrowheads="1"/>
            </p:cNvSpPr>
            <p:nvPr/>
          </p:nvSpPr>
          <p:spPr bwMode="auto">
            <a:xfrm>
              <a:off x="2592" y="2400"/>
              <a:ext cx="912" cy="47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Nhóm tuổi sinh sản</a:t>
              </a:r>
            </a:p>
          </p:txBody>
        </p:sp>
        <p:sp>
          <p:nvSpPr>
            <p:cNvPr id="45" name="Rectangle 49"/>
            <p:cNvSpPr>
              <a:spLocks noChangeArrowheads="1"/>
            </p:cNvSpPr>
            <p:nvPr/>
          </p:nvSpPr>
          <p:spPr bwMode="auto">
            <a:xfrm>
              <a:off x="1392" y="2400"/>
              <a:ext cx="1200" cy="47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Nhóm tuổi trước sinh sản</a:t>
              </a:r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384" y="2400"/>
              <a:ext cx="1008" cy="47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Loài sinh vật</a:t>
              </a:r>
            </a:p>
          </p:txBody>
        </p:sp>
        <p:sp>
          <p:nvSpPr>
            <p:cNvPr id="47" name="Line 64"/>
            <p:cNvSpPr>
              <a:spLocks noChangeShapeType="1"/>
            </p:cNvSpPr>
            <p:nvPr/>
          </p:nvSpPr>
          <p:spPr bwMode="auto">
            <a:xfrm>
              <a:off x="384" y="2400"/>
              <a:ext cx="41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65"/>
            <p:cNvSpPr>
              <a:spLocks noChangeShapeType="1"/>
            </p:cNvSpPr>
            <p:nvPr/>
          </p:nvSpPr>
          <p:spPr bwMode="auto">
            <a:xfrm>
              <a:off x="384" y="2879"/>
              <a:ext cx="41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66"/>
            <p:cNvSpPr>
              <a:spLocks noChangeShapeType="1"/>
            </p:cNvSpPr>
            <p:nvPr/>
          </p:nvSpPr>
          <p:spPr bwMode="auto">
            <a:xfrm>
              <a:off x="384" y="3147"/>
              <a:ext cx="41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67"/>
            <p:cNvSpPr>
              <a:spLocks noChangeShapeType="1"/>
            </p:cNvSpPr>
            <p:nvPr/>
          </p:nvSpPr>
          <p:spPr bwMode="auto">
            <a:xfrm>
              <a:off x="384" y="3415"/>
              <a:ext cx="41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68"/>
            <p:cNvSpPr>
              <a:spLocks noChangeShapeType="1"/>
            </p:cNvSpPr>
            <p:nvPr/>
          </p:nvSpPr>
          <p:spPr bwMode="auto">
            <a:xfrm>
              <a:off x="384" y="3683"/>
              <a:ext cx="41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69"/>
            <p:cNvSpPr>
              <a:spLocks noChangeShapeType="1"/>
            </p:cNvSpPr>
            <p:nvPr/>
          </p:nvSpPr>
          <p:spPr bwMode="auto">
            <a:xfrm>
              <a:off x="384" y="2400"/>
              <a:ext cx="0" cy="128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70"/>
            <p:cNvSpPr>
              <a:spLocks noChangeShapeType="1"/>
            </p:cNvSpPr>
            <p:nvPr/>
          </p:nvSpPr>
          <p:spPr bwMode="auto">
            <a:xfrm>
              <a:off x="1392" y="2400"/>
              <a:ext cx="0" cy="12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71"/>
            <p:cNvSpPr>
              <a:spLocks noChangeShapeType="1"/>
            </p:cNvSpPr>
            <p:nvPr/>
          </p:nvSpPr>
          <p:spPr bwMode="auto">
            <a:xfrm>
              <a:off x="2592" y="2400"/>
              <a:ext cx="0" cy="12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72"/>
            <p:cNvSpPr>
              <a:spLocks noChangeShapeType="1"/>
            </p:cNvSpPr>
            <p:nvPr/>
          </p:nvSpPr>
          <p:spPr bwMode="auto">
            <a:xfrm>
              <a:off x="3504" y="2400"/>
              <a:ext cx="0" cy="12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73"/>
            <p:cNvSpPr>
              <a:spLocks noChangeShapeType="1"/>
            </p:cNvSpPr>
            <p:nvPr/>
          </p:nvSpPr>
          <p:spPr bwMode="auto">
            <a:xfrm>
              <a:off x="4512" y="2400"/>
              <a:ext cx="0" cy="128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 Box 91"/>
            <p:cNvSpPr txBox="1">
              <a:spLocks noChangeArrowheads="1"/>
            </p:cNvSpPr>
            <p:nvPr/>
          </p:nvSpPr>
          <p:spPr bwMode="auto">
            <a:xfrm>
              <a:off x="384" y="2112"/>
              <a:ext cx="4128" cy="27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>
              <a:prstShdw prst="shdw17" dist="17961" dir="2700000">
                <a:srgbClr val="7A007A"/>
              </a:prst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BẢNG: Số lượng cá thể ở 3 nhóm tuổi của 3 loài</a:t>
              </a:r>
            </a:p>
          </p:txBody>
        </p:sp>
      </p:grpSp>
      <p:sp>
        <p:nvSpPr>
          <p:cNvPr id="58" name="Line 95"/>
          <p:cNvSpPr>
            <a:spLocks noChangeShapeType="1"/>
          </p:cNvSpPr>
          <p:nvPr/>
        </p:nvSpPr>
        <p:spPr bwMode="auto">
          <a:xfrm flipV="1">
            <a:off x="2040255" y="3220703"/>
            <a:ext cx="6840855" cy="280035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  <a:effectLst>
            <a:prstShdw prst="shdw17" dist="17961" dir="2700000">
              <a:srgbClr val="7A00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96"/>
          <p:cNvSpPr>
            <a:spLocks noChangeShapeType="1"/>
          </p:cNvSpPr>
          <p:nvPr/>
        </p:nvSpPr>
        <p:spPr bwMode="auto">
          <a:xfrm flipH="1" flipV="1">
            <a:off x="2683320" y="3329050"/>
            <a:ext cx="0" cy="224028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  <a:effectLst>
            <a:prstShdw prst="shdw17" dist="17961" dir="2700000">
              <a:srgbClr val="7A00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97"/>
          <p:cNvSpPr>
            <a:spLocks noChangeShapeType="1"/>
          </p:cNvSpPr>
          <p:nvPr/>
        </p:nvSpPr>
        <p:spPr bwMode="auto">
          <a:xfrm flipV="1">
            <a:off x="3240407" y="3220703"/>
            <a:ext cx="2640329" cy="192024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  <a:effectLst>
            <a:prstShdw prst="shdw17" dist="17961" dir="2700000">
              <a:srgbClr val="7A00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Rectangle 102"/>
          <p:cNvSpPr>
            <a:spLocks noChangeArrowheads="1"/>
          </p:cNvSpPr>
          <p:nvPr/>
        </p:nvSpPr>
        <p:spPr bwMode="auto">
          <a:xfrm>
            <a:off x="11281411" y="5781023"/>
            <a:ext cx="24003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A993D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93700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68338"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7790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25253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7097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1669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6241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0813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altLang="en-US" sz="2200">
                <a:solidFill>
                  <a:srgbClr val="FF0066"/>
                </a:solidFill>
              </a:rPr>
              <a:t>70 con/ha</a:t>
            </a:r>
          </a:p>
        </p:txBody>
      </p:sp>
      <p:sp>
        <p:nvSpPr>
          <p:cNvPr id="62" name="Rectangle 101"/>
          <p:cNvSpPr>
            <a:spLocks noChangeArrowheads="1"/>
          </p:cNvSpPr>
          <p:nvPr/>
        </p:nvSpPr>
        <p:spPr bwMode="auto">
          <a:xfrm>
            <a:off x="11281411" y="5334300"/>
            <a:ext cx="2400300" cy="44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A993D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93700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68338"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7790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25253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7097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1669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6241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0813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altLang="en-US" sz="2200">
                <a:solidFill>
                  <a:srgbClr val="FF0066"/>
                </a:solidFill>
              </a:rPr>
              <a:t>105 con/ha</a:t>
            </a:r>
          </a:p>
        </p:txBody>
      </p:sp>
      <p:sp>
        <p:nvSpPr>
          <p:cNvPr id="63" name="Rectangle 100"/>
          <p:cNvSpPr>
            <a:spLocks noChangeArrowheads="1"/>
          </p:cNvSpPr>
          <p:nvPr/>
        </p:nvSpPr>
        <p:spPr bwMode="auto">
          <a:xfrm>
            <a:off x="11281411" y="4900913"/>
            <a:ext cx="2400300" cy="44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A993D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93700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68338"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7790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25253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7097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1669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6241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0813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altLang="en-US" sz="2200">
                <a:solidFill>
                  <a:srgbClr val="FF0066"/>
                </a:solidFill>
              </a:rPr>
              <a:t>108 con/ha</a:t>
            </a:r>
          </a:p>
        </p:txBody>
      </p:sp>
      <p:grpSp>
        <p:nvGrpSpPr>
          <p:cNvPr id="64" name="Group 118"/>
          <p:cNvGrpSpPr>
            <a:grpSpLocks/>
          </p:cNvGrpSpPr>
          <p:nvPr/>
        </p:nvGrpSpPr>
        <p:grpSpPr bwMode="auto">
          <a:xfrm>
            <a:off x="11281411" y="4100813"/>
            <a:ext cx="2400300" cy="2160270"/>
            <a:chOff x="4512" y="2400"/>
            <a:chExt cx="960" cy="1296"/>
          </a:xfrm>
        </p:grpSpPr>
        <p:grpSp>
          <p:nvGrpSpPr>
            <p:cNvPr id="65" name="Group 117"/>
            <p:cNvGrpSpPr>
              <a:grpSpLocks/>
            </p:cNvGrpSpPr>
            <p:nvPr/>
          </p:nvGrpSpPr>
          <p:grpSpPr bwMode="auto">
            <a:xfrm>
              <a:off x="4512" y="2400"/>
              <a:ext cx="960" cy="480"/>
              <a:chOff x="4512" y="2400"/>
              <a:chExt cx="960" cy="480"/>
            </a:xfrm>
          </p:grpSpPr>
          <p:sp>
            <p:nvSpPr>
              <p:cNvPr id="71" name="Rectangle 99"/>
              <p:cNvSpPr>
                <a:spLocks noChangeArrowheads="1"/>
              </p:cNvSpPr>
              <p:nvPr/>
            </p:nvSpPr>
            <p:spPr bwMode="auto">
              <a:xfrm>
                <a:off x="4512" y="2400"/>
                <a:ext cx="960" cy="480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7A993D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393700" indent="-246063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668338" indent="-246063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977900" indent="-20955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252538" indent="-20955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1709738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166938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2624138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081338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buFont typeface="Wingdings 2" panose="05020102010507070707" pitchFamily="18" charset="2"/>
                  <a:buNone/>
                </a:pPr>
                <a:r>
                  <a:rPr lang="en-US" altLang="en-US" sz="2200" b="1">
                    <a:solidFill>
                      <a:srgbClr val="FF0066"/>
                    </a:solidFill>
                  </a:rPr>
                  <a:t>Tổng số cá thể/ha ?</a:t>
                </a:r>
              </a:p>
            </p:txBody>
          </p:sp>
          <p:sp>
            <p:nvSpPr>
              <p:cNvPr id="72" name="Line 103"/>
              <p:cNvSpPr>
                <a:spLocks noChangeShapeType="1"/>
              </p:cNvSpPr>
              <p:nvPr/>
            </p:nvSpPr>
            <p:spPr bwMode="auto">
              <a:xfrm>
                <a:off x="4512" y="2400"/>
                <a:ext cx="9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104"/>
              <p:cNvSpPr>
                <a:spLocks noChangeShapeType="1"/>
              </p:cNvSpPr>
              <p:nvPr/>
            </p:nvSpPr>
            <p:spPr bwMode="auto">
              <a:xfrm>
                <a:off x="4512" y="2880"/>
                <a:ext cx="9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6" name="Line 105"/>
            <p:cNvSpPr>
              <a:spLocks noChangeShapeType="1"/>
            </p:cNvSpPr>
            <p:nvPr/>
          </p:nvSpPr>
          <p:spPr bwMode="auto">
            <a:xfrm>
              <a:off x="4512" y="3148"/>
              <a:ext cx="9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06"/>
            <p:cNvSpPr>
              <a:spLocks noChangeShapeType="1"/>
            </p:cNvSpPr>
            <p:nvPr/>
          </p:nvSpPr>
          <p:spPr bwMode="auto">
            <a:xfrm>
              <a:off x="4512" y="3408"/>
              <a:ext cx="9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07"/>
            <p:cNvSpPr>
              <a:spLocks noChangeShapeType="1"/>
            </p:cNvSpPr>
            <p:nvPr/>
          </p:nvSpPr>
          <p:spPr bwMode="auto">
            <a:xfrm>
              <a:off x="4512" y="3696"/>
              <a:ext cx="96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08"/>
            <p:cNvSpPr>
              <a:spLocks noChangeShapeType="1"/>
            </p:cNvSpPr>
            <p:nvPr/>
          </p:nvSpPr>
          <p:spPr bwMode="auto">
            <a:xfrm>
              <a:off x="4512" y="2400"/>
              <a:ext cx="0" cy="12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09"/>
            <p:cNvSpPr>
              <a:spLocks noChangeShapeType="1"/>
            </p:cNvSpPr>
            <p:nvPr/>
          </p:nvSpPr>
          <p:spPr bwMode="auto">
            <a:xfrm>
              <a:off x="5472" y="2400"/>
              <a:ext cx="0" cy="12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76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58" grpId="0" animBg="1"/>
      <p:bldP spid="59" grpId="0" animBg="1"/>
      <p:bldP spid="60" grpId="0" animBg="1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4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4" name="Rectangle 3"/>
          <p:cNvSpPr/>
          <p:nvPr/>
        </p:nvSpPr>
        <p:spPr>
          <a:xfrm>
            <a:off x="781998" y="1937071"/>
            <a:ext cx="4394986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8412" y="1387690"/>
            <a:ext cx="3275256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2508" y="2500966"/>
            <a:ext cx="2330318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8791" y="2952873"/>
            <a:ext cx="1963999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6628" y="924294"/>
            <a:ext cx="10297527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228" y="3384554"/>
            <a:ext cx="4532844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32905" y="1937071"/>
            <a:ext cx="6412267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42.2 SGK/176: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00900" y="1530993"/>
            <a:ext cx="0" cy="549078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53701" y="3941832"/>
            <a:ext cx="7200900" cy="13036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ngẫu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14051" y="5440331"/>
            <a:ext cx="427552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IMG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449" y="3051291"/>
            <a:ext cx="6744882" cy="28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77352" y="6064469"/>
            <a:ext cx="591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9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-67154" y="906159"/>
            <a:ext cx="14401800" cy="618984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1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56629" y="1060712"/>
            <a:ext cx="802412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92143" y="1460738"/>
            <a:ext cx="10297527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4835" y="1890098"/>
            <a:ext cx="427552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56" y="1060711"/>
            <a:ext cx="7750082" cy="4711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3095462" y="5848677"/>
            <a:ext cx="14401800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HS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42.4 SGK/176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5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-33904" y="906159"/>
            <a:ext cx="14401800" cy="618984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1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56629" y="1060712"/>
            <a:ext cx="802412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92143" y="1460738"/>
            <a:ext cx="10297527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4835" y="1890098"/>
            <a:ext cx="427552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08" y="1060711"/>
            <a:ext cx="8024128" cy="48780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5933690" y="6111558"/>
            <a:ext cx="7751680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Cho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163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-108415" y="926514"/>
            <a:ext cx="14401800" cy="618984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1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56629" y="1060712"/>
            <a:ext cx="802412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92143" y="1460738"/>
            <a:ext cx="10297527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4835" y="1890098"/>
            <a:ext cx="427552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58" y="1060711"/>
            <a:ext cx="8024128" cy="48780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2610316" y="5928022"/>
            <a:ext cx="10984616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13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-33904" y="906159"/>
            <a:ext cx="14401800" cy="618984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1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56629" y="1060712"/>
            <a:ext cx="802412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92143" y="1460738"/>
            <a:ext cx="10297527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4835" y="1890098"/>
            <a:ext cx="427552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15" y="1060712"/>
            <a:ext cx="6944269" cy="42215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3724221" y="5405763"/>
            <a:ext cx="10984616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04" y="2400106"/>
            <a:ext cx="6716031" cy="23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2600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399" y="1733843"/>
            <a:ext cx="20095645" cy="75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</p:spTree>
    <p:extLst>
      <p:ext uri="{BB962C8B-B14F-4D97-AF65-F5344CB8AC3E}">
        <p14:creationId xmlns:p14="http://schemas.microsoft.com/office/powerpoint/2010/main" val="1552859964"/>
      </p:ext>
    </p:extLst>
  </p:cSld>
  <p:clrMapOvr>
    <a:masterClrMapping/>
  </p:clrMapOvr>
  <p:transition spd="slow"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9844" y="1577916"/>
            <a:ext cx="13349169" cy="1220153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7" y="-146890"/>
            <a:ext cx="2072760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7898199" y="2666953"/>
            <a:ext cx="16864021" cy="18277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23495439" y="4722261"/>
            <a:ext cx="16864607" cy="1828561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084" y="2506645"/>
            <a:ext cx="7107678" cy="4738453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445698" y="1787265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pic>
        <p:nvPicPr>
          <p:cNvPr id="19" name="Picture 5" descr="CAY TH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99" y="3729697"/>
            <a:ext cx="7080886" cy="33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3" y="3729699"/>
            <a:ext cx="6960871" cy="336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56" y="1493314"/>
            <a:ext cx="8285387" cy="552359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5830241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150422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203446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4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63" y="274707"/>
            <a:ext cx="4975798" cy="331719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5830241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150422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203446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781547" y="3481811"/>
            <a:ext cx="12842775" cy="985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3121" y="3743929"/>
            <a:ext cx="11725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1033898" y="5499945"/>
            <a:ext cx="6167001" cy="11235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7414605" y="4484335"/>
            <a:ext cx="6292840" cy="9159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194333" y="5642869"/>
            <a:ext cx="5736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>
                <a:schemeClr val="bg1"/>
              </a:buClr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  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7724878" y="4520283"/>
            <a:ext cx="5462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1035933" y="4467710"/>
            <a:ext cx="6290029" cy="98143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7331480" y="5624762"/>
            <a:ext cx="6292841" cy="9156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304437" y="4575633"/>
            <a:ext cx="5812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/>
          <p:cNvSpPr txBox="1"/>
          <p:nvPr/>
        </p:nvSpPr>
        <p:spPr>
          <a:xfrm>
            <a:off x="7708252" y="5624762"/>
            <a:ext cx="5462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63" y="274707"/>
            <a:ext cx="4975798" cy="331719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5944884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150422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203446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779514" y="3722733"/>
            <a:ext cx="12842775" cy="985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35934" y="3748146"/>
            <a:ext cx="1108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SV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KHTN 8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7248026" y="5592213"/>
            <a:ext cx="6201295" cy="9662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7248026" y="4708632"/>
            <a:ext cx="6201295" cy="7822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7602020" y="5701357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27" name="cau hoi b"/>
          <p:cNvSpPr txBox="1"/>
          <p:nvPr/>
        </p:nvSpPr>
        <p:spPr>
          <a:xfrm>
            <a:off x="7593362" y="4723733"/>
            <a:ext cx="5493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952479" y="4782207"/>
            <a:ext cx="6295546" cy="7312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952479" y="5592213"/>
            <a:ext cx="6201295" cy="9662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306474" y="4782207"/>
            <a:ext cx="5894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1306474" y="5644038"/>
            <a:ext cx="5847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7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52" y="416999"/>
            <a:ext cx="4762364" cy="317490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5830241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150422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203446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779514" y="3722733"/>
            <a:ext cx="12842775" cy="985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35934" y="3748146"/>
            <a:ext cx="1108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7248027" y="5592213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7248027" y="4912394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7602020" y="5672699"/>
            <a:ext cx="5493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C.</a:t>
            </a:r>
          </a:p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7602021" y="4926377"/>
            <a:ext cx="280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952480" y="4912395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952480" y="5592213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306475" y="4943003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1306475" y="5606196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01" y="458565"/>
            <a:ext cx="4700009" cy="313334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5830241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150422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203446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779514" y="3722733"/>
            <a:ext cx="12842775" cy="985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35936" y="3748146"/>
            <a:ext cx="11459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950445" y="5594630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7248027" y="4912395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304439" y="5641863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7602020" y="4926378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952480" y="4912395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7248027" y="5592214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306475" y="4959628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sz="2400" dirty="0"/>
              <a:t>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7602020" y="5639447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17" y="353291"/>
            <a:ext cx="4857921" cy="3238614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5830241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150422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203446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779514" y="3722733"/>
            <a:ext cx="12842775" cy="985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35934" y="3748146"/>
            <a:ext cx="1108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non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7248027" y="4916821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952480" y="5592214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7602020" y="4997305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50/50.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1306475" y="5672697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70/30.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952480" y="4912395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7248027" y="5592214"/>
            <a:ext cx="6201295" cy="4760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306475" y="4992878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100/100.	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7602020" y="5672697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75/35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63" y="303367"/>
            <a:ext cx="4932807" cy="328853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5987875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150422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203446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779514" y="3722733"/>
            <a:ext cx="12842775" cy="985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7987" y="3877118"/>
            <a:ext cx="11986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740731" y="4771117"/>
            <a:ext cx="6201295" cy="8588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93023" y="5760485"/>
            <a:ext cx="6201295" cy="9027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930936" y="4782236"/>
            <a:ext cx="6469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1206725" y="5755824"/>
            <a:ext cx="5493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b"/>
          <p:cNvSpPr/>
          <p:nvPr/>
        </p:nvSpPr>
        <p:spPr>
          <a:xfrm flipH="1">
            <a:off x="7248026" y="4789113"/>
            <a:ext cx="6201295" cy="8513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7217870" y="5721044"/>
            <a:ext cx="6201295" cy="9027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7602020" y="4833010"/>
            <a:ext cx="5493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dap an d"/>
          <p:cNvSpPr txBox="1"/>
          <p:nvPr/>
        </p:nvSpPr>
        <p:spPr>
          <a:xfrm>
            <a:off x="7571866" y="5716592"/>
            <a:ext cx="5493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1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02" y="152671"/>
            <a:ext cx="5158855" cy="3439236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5944884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150422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203446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779514" y="3722733"/>
            <a:ext cx="12842775" cy="985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35934" y="3748146"/>
            <a:ext cx="1108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950444" y="5594630"/>
            <a:ext cx="6203330" cy="8828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7248027" y="4775819"/>
            <a:ext cx="6201295" cy="7151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159407" y="5692739"/>
            <a:ext cx="5965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7398252" y="4949887"/>
            <a:ext cx="594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đinh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sút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952480" y="4775819"/>
            <a:ext cx="6201295" cy="7151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7248026" y="5592214"/>
            <a:ext cx="6201295" cy="8085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950444" y="4949888"/>
            <a:ext cx="625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7494542" y="5672697"/>
            <a:ext cx="5847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24" y="152671"/>
            <a:ext cx="5158855" cy="3439236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6016536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150422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060142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779514" y="3565099"/>
            <a:ext cx="12842775" cy="985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35936" y="3748146"/>
            <a:ext cx="801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Kích thước của quần thể là: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952479" y="4630987"/>
            <a:ext cx="6201295" cy="12965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69736" y="5953511"/>
            <a:ext cx="6201295" cy="8508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1129477" y="4739963"/>
            <a:ext cx="5941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cá thể, khối lượng hoặc năng lượng tích luỹ trong các cá thể phân bố trong khoảng không gian của quần thể.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1306473" y="5927575"/>
            <a:ext cx="5493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các cá thể phân bố trong khoảng ko gian của quần thể.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7248026" y="4630987"/>
            <a:ext cx="6263794" cy="129658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7310526" y="5963442"/>
            <a:ext cx="6201295" cy="85047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7602020" y="4834910"/>
            <a:ext cx="5493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cá thể phân bố trong khoảng ko gian của quần thể.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7507769" y="5963442"/>
            <a:ext cx="5941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tích luỹ trong các cá thể phân bố trong khoảng không gian của quần thể.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6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06" y="257946"/>
            <a:ext cx="5000941" cy="333396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5916223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093101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203446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779514" y="3722733"/>
            <a:ext cx="12842775" cy="985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35934" y="3748146"/>
            <a:ext cx="1108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7248024" y="5691962"/>
            <a:ext cx="6201295" cy="9946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7248024" y="4734044"/>
            <a:ext cx="6374264" cy="8717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7566319" y="5739198"/>
            <a:ext cx="5529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Quần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có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khả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năng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sản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tạo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thành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những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thế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hệ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mới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7" name="cau hoi b"/>
          <p:cNvSpPr txBox="1"/>
          <p:nvPr/>
        </p:nvSpPr>
        <p:spPr>
          <a:xfrm>
            <a:off x="7332778" y="4774785"/>
            <a:ext cx="6109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cá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thể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quần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cùng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sống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khoảng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xác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định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952477" y="4734045"/>
            <a:ext cx="6225702" cy="84621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952477" y="5675337"/>
            <a:ext cx="6201295" cy="91148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306475" y="4749263"/>
            <a:ext cx="5493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Quần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thể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vật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tập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cùng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loài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4" name="cau hoi c"/>
          <p:cNvSpPr txBox="1"/>
          <p:nvPr/>
        </p:nvSpPr>
        <p:spPr>
          <a:xfrm>
            <a:off x="1306475" y="5665252"/>
            <a:ext cx="5493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quần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cùng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tồn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tại</a:t>
            </a:r>
            <a:r>
              <a:rPr lang="en-US" sz="2400" dirty="0">
                <a:solidFill>
                  <a:schemeClr val="bg1"/>
                </a:solidFill>
              </a:rPr>
              <a:t> ở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thời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điểm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nhất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định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">
            <a:extLst>
              <a:ext uri="{FF2B5EF4-FFF2-40B4-BE49-F238E27FC236}">
                <a16:creationId xmlns:a16="http://schemas.microsoft.com/office/drawing/2014/main" id="{CC44AC4E-DC50-4840-BBB3-CF12690808E8}"/>
              </a:ext>
            </a:extLst>
          </p:cNvPr>
          <p:cNvGrpSpPr/>
          <p:nvPr/>
        </p:nvGrpSpPr>
        <p:grpSpPr>
          <a:xfrm>
            <a:off x="1461674" y="2897844"/>
            <a:ext cx="3566523" cy="2803281"/>
            <a:chOff x="0" y="0"/>
            <a:chExt cx="6233160" cy="4228240"/>
          </a:xfrm>
          <a:solidFill>
            <a:srgbClr val="28B465"/>
          </a:solidFill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BE875DAA-3B70-45D8-9551-A40C7FAD8FD7}"/>
                </a:ext>
              </a:extLst>
            </p:cNvPr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0" name="Group 5">
            <a:extLst>
              <a:ext uri="{FF2B5EF4-FFF2-40B4-BE49-F238E27FC236}">
                <a16:creationId xmlns:a16="http://schemas.microsoft.com/office/drawing/2014/main" id="{A3D59AB0-9AB6-4C11-9F98-DFD4D5DB7C6B}"/>
              </a:ext>
            </a:extLst>
          </p:cNvPr>
          <p:cNvGrpSpPr/>
          <p:nvPr/>
        </p:nvGrpSpPr>
        <p:grpSpPr>
          <a:xfrm>
            <a:off x="6162724" y="2345130"/>
            <a:ext cx="6218532" cy="1125137"/>
            <a:chOff x="0" y="0"/>
            <a:chExt cx="7987459" cy="2023700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DB40EC54-6B85-4DDE-8497-C4CB269B5B6F}"/>
                </a:ext>
              </a:extLst>
            </p:cNvPr>
            <p:cNvSpPr/>
            <p:nvPr/>
          </p:nvSpPr>
          <p:spPr>
            <a:xfrm>
              <a:off x="304800" y="304800"/>
              <a:ext cx="7682659" cy="1718900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7682659" y="0"/>
                  </a:moveTo>
                  <a:lnTo>
                    <a:pt x="7682659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377859" y="1414100"/>
                  </a:lnTo>
                  <a:lnTo>
                    <a:pt x="7377859" y="0"/>
                  </a:lnTo>
                  <a:close/>
                </a:path>
              </a:pathLst>
            </a:custGeom>
            <a:solidFill>
              <a:srgbClr val="116FFF"/>
            </a:solidFill>
          </p:spPr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3CAD7D36-1569-4B63-8E94-951F7CEB7853}"/>
                </a:ext>
              </a:extLst>
            </p:cNvPr>
            <p:cNvSpPr/>
            <p:nvPr/>
          </p:nvSpPr>
          <p:spPr>
            <a:xfrm>
              <a:off x="0" y="0"/>
              <a:ext cx="7682660" cy="1718901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0" y="0"/>
                  </a:moveTo>
                  <a:lnTo>
                    <a:pt x="7682659" y="0"/>
                  </a:lnTo>
                  <a:lnTo>
                    <a:pt x="7682659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8">
            <a:extLst>
              <a:ext uri="{FF2B5EF4-FFF2-40B4-BE49-F238E27FC236}">
                <a16:creationId xmlns:a16="http://schemas.microsoft.com/office/drawing/2014/main" id="{2940A7B3-FA9F-4531-BB4C-611E1991DB3D}"/>
              </a:ext>
            </a:extLst>
          </p:cNvPr>
          <p:cNvGrpSpPr/>
          <p:nvPr/>
        </p:nvGrpSpPr>
        <p:grpSpPr>
          <a:xfrm>
            <a:off x="6162721" y="3816441"/>
            <a:ext cx="5981237" cy="1008412"/>
            <a:chOff x="0" y="0"/>
            <a:chExt cx="8156488" cy="2023700"/>
          </a:xfrm>
        </p:grpSpPr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BBEDE087-878C-474F-B7AC-6EF4027363CE}"/>
                </a:ext>
              </a:extLst>
            </p:cNvPr>
            <p:cNvSpPr/>
            <p:nvPr/>
          </p:nvSpPr>
          <p:spPr>
            <a:xfrm>
              <a:off x="304800" y="30480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7851687" y="0"/>
                  </a:moveTo>
                  <a:lnTo>
                    <a:pt x="7851687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546887" y="1414100"/>
                  </a:lnTo>
                  <a:lnTo>
                    <a:pt x="7546887" y="0"/>
                  </a:lnTo>
                  <a:close/>
                </a:path>
              </a:pathLst>
            </a:custGeom>
            <a:solidFill>
              <a:srgbClr val="28B465"/>
            </a:solidFill>
          </p:spPr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9873109-E3DE-4495-AC02-463C40554E60}"/>
                </a:ext>
              </a:extLst>
            </p:cNvPr>
            <p:cNvSpPr/>
            <p:nvPr/>
          </p:nvSpPr>
          <p:spPr>
            <a:xfrm>
              <a:off x="0" y="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0" y="0"/>
                  </a:moveTo>
                  <a:lnTo>
                    <a:pt x="7851687" y="0"/>
                  </a:lnTo>
                  <a:lnTo>
                    <a:pt x="7851687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</p:sp>
      </p:grpSp>
      <p:pic>
        <p:nvPicPr>
          <p:cNvPr id="56" name="Picture 11">
            <a:extLst>
              <a:ext uri="{FF2B5EF4-FFF2-40B4-BE49-F238E27FC236}">
                <a16:creationId xmlns:a16="http://schemas.microsoft.com/office/drawing/2014/main" id="{7A470A5D-2DE8-4BCB-AE28-5B78E0330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60746" flipH="1">
            <a:off x="4640740" y="2915599"/>
            <a:ext cx="1967522" cy="431951"/>
          </a:xfrm>
          <a:prstGeom prst="rect">
            <a:avLst/>
          </a:prstGeom>
        </p:spPr>
      </p:pic>
      <p:sp>
        <p:nvSpPr>
          <p:cNvPr id="57" name="TextBox 12">
            <a:extLst>
              <a:ext uri="{FF2B5EF4-FFF2-40B4-BE49-F238E27FC236}">
                <a16:creationId xmlns:a16="http://schemas.microsoft.com/office/drawing/2014/main" id="{7B761731-5830-4062-9A50-ADA4A346EAE6}"/>
              </a:ext>
            </a:extLst>
          </p:cNvPr>
          <p:cNvSpPr txBox="1"/>
          <p:nvPr/>
        </p:nvSpPr>
        <p:spPr>
          <a:xfrm>
            <a:off x="7416014" y="2946808"/>
            <a:ext cx="5626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342900">
              <a:lnSpc>
                <a:spcPts val="4725"/>
              </a:lnSpc>
            </a:pPr>
            <a:endParaRPr sz="21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75051F2A-0815-4F61-A674-ACFB2334D762}"/>
              </a:ext>
            </a:extLst>
          </p:cNvPr>
          <p:cNvSpPr txBox="1"/>
          <p:nvPr/>
        </p:nvSpPr>
        <p:spPr>
          <a:xfrm>
            <a:off x="3616373" y="2520817"/>
            <a:ext cx="403294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342900">
              <a:lnSpc>
                <a:spcPts val="2833"/>
              </a:lnSpc>
            </a:pPr>
            <a:r>
              <a:rPr lang="en-US" sz="2100" b="1" u="sng" dirty="0">
                <a:solidFill>
                  <a:prstClr val="white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2100" b="1" u="sng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1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6162723" y="2629474"/>
            <a:ext cx="593909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18">
            <a:extLst>
              <a:ext uri="{FF2B5EF4-FFF2-40B4-BE49-F238E27FC236}">
                <a16:creationId xmlns:a16="http://schemas.microsoft.com/office/drawing/2014/main" id="{43AF4322-1ABB-49CF-B6E5-613F8C950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4728948" y="4066035"/>
            <a:ext cx="1898942" cy="485912"/>
          </a:xfrm>
          <a:prstGeom prst="rect">
            <a:avLst/>
          </a:prstGeom>
        </p:spPr>
      </p:pic>
      <p:sp>
        <p:nvSpPr>
          <p:cNvPr id="71" name="TextBox 17">
            <a:extLst>
              <a:ext uri="{FF2B5EF4-FFF2-40B4-BE49-F238E27FC236}">
                <a16:creationId xmlns:a16="http://schemas.microsoft.com/office/drawing/2014/main" id="{E8E9B473-A9CA-4BCF-BC7F-20C7667D0E39}"/>
              </a:ext>
            </a:extLst>
          </p:cNvPr>
          <p:cNvSpPr txBox="1"/>
          <p:nvPr/>
        </p:nvSpPr>
        <p:spPr>
          <a:xfrm>
            <a:off x="6076981" y="3905849"/>
            <a:ext cx="606697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lnSpc>
                <a:spcPts val="273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7">
            <a:extLst>
              <a:ext uri="{FF2B5EF4-FFF2-40B4-BE49-F238E27FC236}">
                <a16:creationId xmlns:a16="http://schemas.microsoft.com/office/drawing/2014/main" id="{5B506D5A-A958-452E-9021-E6F9517C5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979" y="346724"/>
            <a:ext cx="1940334" cy="1191689"/>
          </a:xfrm>
          <a:prstGeom prst="rect">
            <a:avLst/>
          </a:prstGeom>
        </p:spPr>
      </p:pic>
      <p:sp>
        <p:nvSpPr>
          <p:cNvPr id="26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2028611" y="3105384"/>
            <a:ext cx="2440506" cy="2478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</a:p>
        </p:txBody>
      </p:sp>
      <p:grpSp>
        <p:nvGrpSpPr>
          <p:cNvPr id="33" name="Group 8">
            <a:extLst>
              <a:ext uri="{FF2B5EF4-FFF2-40B4-BE49-F238E27FC236}">
                <a16:creationId xmlns:a16="http://schemas.microsoft.com/office/drawing/2014/main" id="{2940A7B3-FA9F-4531-BB4C-611E1991DB3D}"/>
              </a:ext>
            </a:extLst>
          </p:cNvPr>
          <p:cNvGrpSpPr/>
          <p:nvPr/>
        </p:nvGrpSpPr>
        <p:grpSpPr>
          <a:xfrm>
            <a:off x="6162723" y="5108551"/>
            <a:ext cx="5939094" cy="1008412"/>
            <a:chOff x="0" y="0"/>
            <a:chExt cx="8156486" cy="2023700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BBEDE087-878C-474F-B7AC-6EF4027363CE}"/>
                </a:ext>
              </a:extLst>
            </p:cNvPr>
            <p:cNvSpPr/>
            <p:nvPr/>
          </p:nvSpPr>
          <p:spPr>
            <a:xfrm>
              <a:off x="304800" y="304801"/>
              <a:ext cx="7851686" cy="1718899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7851687" y="0"/>
                  </a:moveTo>
                  <a:lnTo>
                    <a:pt x="7851687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546887" y="1414100"/>
                  </a:lnTo>
                  <a:lnTo>
                    <a:pt x="7546887" y="0"/>
                  </a:lnTo>
                  <a:close/>
                </a:path>
              </a:pathLst>
            </a:custGeom>
            <a:solidFill>
              <a:srgbClr val="7030A0"/>
            </a:solidFill>
          </p:spPr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09873109-E3DE-4495-AC02-463C40554E60}"/>
                </a:ext>
              </a:extLst>
            </p:cNvPr>
            <p:cNvSpPr/>
            <p:nvPr/>
          </p:nvSpPr>
          <p:spPr>
            <a:xfrm>
              <a:off x="0" y="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0" y="0"/>
                  </a:moveTo>
                  <a:lnTo>
                    <a:pt x="7851687" y="0"/>
                  </a:lnTo>
                  <a:lnTo>
                    <a:pt x="7851687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</p:sp>
      </p:grpSp>
      <p:pic>
        <p:nvPicPr>
          <p:cNvPr id="36" name="Picture 18">
            <a:extLst>
              <a:ext uri="{FF2B5EF4-FFF2-40B4-BE49-F238E27FC236}">
                <a16:creationId xmlns:a16="http://schemas.microsoft.com/office/drawing/2014/main" id="{43AF4322-1ABB-49CF-B6E5-613F8C950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4531715" y="5186183"/>
            <a:ext cx="2056763" cy="485912"/>
          </a:xfrm>
          <a:prstGeom prst="rect">
            <a:avLst/>
          </a:prstGeom>
        </p:spPr>
      </p:pic>
      <p:sp>
        <p:nvSpPr>
          <p:cNvPr id="37" name="TextBox 17">
            <a:extLst>
              <a:ext uri="{FF2B5EF4-FFF2-40B4-BE49-F238E27FC236}">
                <a16:creationId xmlns:a16="http://schemas.microsoft.com/office/drawing/2014/main" id="{E8E9B473-A9CA-4BCF-BC7F-20C7667D0E39}"/>
              </a:ext>
            </a:extLst>
          </p:cNvPr>
          <p:cNvSpPr txBox="1"/>
          <p:nvPr/>
        </p:nvSpPr>
        <p:spPr>
          <a:xfrm>
            <a:off x="6490023" y="5237753"/>
            <a:ext cx="532582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900">
              <a:lnSpc>
                <a:spcPts val="273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lnSpc>
                <a:spcPts val="273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0592" y="1168424"/>
            <a:ext cx="8277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21132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1" grpId="0"/>
      <p:bldP spid="71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95" y="200625"/>
            <a:ext cx="5086924" cy="339128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" y="5916223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" y="5150422"/>
            <a:ext cx="144018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" y="4203446"/>
            <a:ext cx="144018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779514" y="3722733"/>
            <a:ext cx="12842775" cy="985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35934" y="3862789"/>
            <a:ext cx="1108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7297901" y="5675126"/>
            <a:ext cx="6201295" cy="7822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7248026" y="4789325"/>
            <a:ext cx="6201295" cy="77987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7602022" y="5741916"/>
            <a:ext cx="54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27" name="cau hoi b"/>
          <p:cNvSpPr txBox="1"/>
          <p:nvPr/>
        </p:nvSpPr>
        <p:spPr>
          <a:xfrm>
            <a:off x="7129119" y="4949886"/>
            <a:ext cx="626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952478" y="4684160"/>
            <a:ext cx="6201295" cy="88504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846014" y="5691723"/>
            <a:ext cx="6374260" cy="7822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952481" y="4849575"/>
            <a:ext cx="5847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dich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c"/>
          <p:cNvSpPr txBox="1"/>
          <p:nvPr/>
        </p:nvSpPr>
        <p:spPr>
          <a:xfrm>
            <a:off x="962544" y="5644038"/>
            <a:ext cx="5931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1580402"/>
            <a:ext cx="575697" cy="383798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2" y="2064584"/>
            <a:ext cx="575697" cy="383798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533510"/>
            <a:ext cx="575697" cy="383798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14683" y="2971562"/>
            <a:ext cx="575697" cy="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F4475F1-3FC4-498D-90ED-BAC423700EF7}"/>
              </a:ext>
            </a:extLst>
          </p:cNvPr>
          <p:cNvGrpSpPr/>
          <p:nvPr/>
        </p:nvGrpSpPr>
        <p:grpSpPr>
          <a:xfrm>
            <a:off x="2764296" y="648369"/>
            <a:ext cx="10265905" cy="1217603"/>
            <a:chOff x="3288632" y="591693"/>
            <a:chExt cx="5950604" cy="8721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FFB805-8579-463A-97BA-D59F1D4B070D}"/>
                </a:ext>
              </a:extLst>
            </p:cNvPr>
            <p:cNvSpPr txBox="1"/>
            <p:nvPr/>
          </p:nvSpPr>
          <p:spPr>
            <a:xfrm>
              <a:off x="3288632" y="591693"/>
              <a:ext cx="5950604" cy="45195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HƯỚNG</a:t>
              </a:r>
              <a:r>
                <a:rPr lang="en-US" altLang="zh-C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DẪN</a:t>
              </a:r>
              <a:r>
                <a:rPr lang="en-US" altLang="zh-C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  VỀ NHÀ</a:t>
              </a:r>
              <a:endParaRPr lang="zh-CN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466BC7B2-04F3-4250-8124-929F54CB8A24}"/>
              </a:ext>
            </a:extLst>
          </p:cNvPr>
          <p:cNvSpPr>
            <a:spLocks noEditPoints="1"/>
          </p:cNvSpPr>
          <p:nvPr/>
        </p:nvSpPr>
        <p:spPr bwMode="auto">
          <a:xfrm>
            <a:off x="1940870" y="2660336"/>
            <a:ext cx="11191297" cy="4111039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526CCD-D2B9-4ED3-8C1D-E2B4EEAD4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493" y="2008675"/>
            <a:ext cx="3054395" cy="129441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7B09823-4F9A-41A5-A15D-6A59FD75A974}"/>
              </a:ext>
            </a:extLst>
          </p:cNvPr>
          <p:cNvSpPr/>
          <p:nvPr/>
        </p:nvSpPr>
        <p:spPr>
          <a:xfrm>
            <a:off x="2214008" y="3303084"/>
            <a:ext cx="10884780" cy="32465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vận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dụng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kiến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thức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đặc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trưng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quần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thể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để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áp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dụng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trong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thực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tiễn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sản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xuất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nông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nghiệp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bảo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vệ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tài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nguyên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sinh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vật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Trả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lời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câu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hỏi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vở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Xem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trước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43: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Quần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xã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sinh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vật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4954" y="128970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466487" y="1182129"/>
            <a:ext cx="802412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 trâu, Đàn trâu ăn c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96046"/>
            <a:ext cx="9651358" cy="4850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51358" y="1697482"/>
            <a:ext cx="4750442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50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0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56629" y="1053157"/>
            <a:ext cx="802412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6130" y="2004253"/>
            <a:ext cx="6567054" cy="2423764"/>
            <a:chOff x="0" y="1908810"/>
            <a:chExt cx="4258101" cy="2308347"/>
          </a:xfrm>
        </p:grpSpPr>
        <p:pic>
          <p:nvPicPr>
            <p:cNvPr id="6" name="Picture 4" descr="10_caylua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8810"/>
              <a:ext cx="4258101" cy="230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9107" y="3820282"/>
              <a:ext cx="4218994" cy="38105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err="1"/>
                <a:t>Các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cây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lúa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trong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ruộng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lúa</a:t>
              </a:r>
              <a:endParaRPr lang="en-US" altLang="en-US" sz="20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320914" y="2004254"/>
            <a:ext cx="6029325" cy="2423764"/>
            <a:chOff x="4648199" y="1908811"/>
            <a:chExt cx="4332862" cy="2308347"/>
          </a:xfrm>
        </p:grpSpPr>
        <p:pic>
          <p:nvPicPr>
            <p:cNvPr id="7" name="Picture 5" descr="CAY THO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99" y="1908811"/>
              <a:ext cx="4332862" cy="230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4648199" y="3820282"/>
              <a:ext cx="4332862" cy="38105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err="1"/>
                <a:t>Các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cây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thông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trong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rừng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thông</a:t>
              </a:r>
              <a:endParaRPr lang="en-US" altLang="en-US" sz="20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6130" y="4628638"/>
            <a:ext cx="6567054" cy="2587324"/>
            <a:chOff x="40944" y="4408227"/>
            <a:chExt cx="4367284" cy="2464118"/>
          </a:xfrm>
        </p:grpSpPr>
        <p:pic>
          <p:nvPicPr>
            <p:cNvPr id="8" name="Picture 5" descr="ca che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4" y="4408227"/>
              <a:ext cx="4367284" cy="2449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54592" y="6491288"/>
              <a:ext cx="4353636" cy="38105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err="1"/>
                <a:t>Tập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hợp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những</a:t>
              </a:r>
              <a:r>
                <a:rPr lang="en-US" altLang="en-US" sz="2000" b="1" dirty="0"/>
                <a:t> con </a:t>
              </a:r>
              <a:r>
                <a:rPr lang="en-US" altLang="en-US" sz="2000" b="1" dirty="0" err="1"/>
                <a:t>cá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chép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trong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suối</a:t>
              </a:r>
              <a:endParaRPr lang="en-US" altLang="en-US" sz="20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320915" y="4628638"/>
            <a:ext cx="6029325" cy="2572261"/>
            <a:chOff x="4648199" y="4408227"/>
            <a:chExt cx="4332861" cy="2449772"/>
          </a:xfrm>
        </p:grpSpPr>
        <p:pic>
          <p:nvPicPr>
            <p:cNvPr id="9" name="Picture 6" descr="c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99" y="4408227"/>
              <a:ext cx="4332861" cy="2449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662263" y="6442063"/>
              <a:ext cx="4318797" cy="38105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err="1"/>
                <a:t>Các</a:t>
              </a:r>
              <a:r>
                <a:rPr lang="en-US" altLang="en-US" sz="2000" b="1" dirty="0"/>
                <a:t> con </a:t>
              </a:r>
              <a:r>
                <a:rPr lang="en-US" altLang="en-US" sz="2000" b="1" dirty="0" err="1"/>
                <a:t>cò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trắng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trong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rừng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tràm</a:t>
              </a:r>
              <a:endParaRPr lang="en-US" altLang="en-US" sz="2000" b="1" dirty="0"/>
            </a:p>
          </p:txBody>
        </p:sp>
      </p:grp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4080511" y="3126363"/>
            <a:ext cx="5760720" cy="1889187"/>
          </a:xfrm>
          <a:prstGeom prst="cloudCallout">
            <a:avLst>
              <a:gd name="adj1" fmla="val -12370"/>
              <a:gd name="adj2" fmla="val 38921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</a:rPr>
              <a:t>Thế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một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quần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thể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sinh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vật</a:t>
            </a:r>
            <a:r>
              <a:rPr lang="en-US" altLang="en-US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051957" y="1476004"/>
            <a:ext cx="12584979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</a:rPr>
              <a:t>Đọc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thông</a:t>
            </a:r>
            <a:r>
              <a:rPr lang="en-US" altLang="en-US" sz="2800" dirty="0">
                <a:solidFill>
                  <a:srgbClr val="002060"/>
                </a:solidFill>
              </a:rPr>
              <a:t> tin </a:t>
            </a:r>
            <a:r>
              <a:rPr lang="en-US" altLang="en-US" sz="2800" dirty="0" err="1">
                <a:solidFill>
                  <a:srgbClr val="002060"/>
                </a:solidFill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</a:rPr>
              <a:t> SGK </a:t>
            </a:r>
            <a:r>
              <a:rPr lang="en-US" altLang="en-US" sz="2800" dirty="0" err="1">
                <a:solidFill>
                  <a:srgbClr val="002060"/>
                </a:solidFill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quan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sát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ảnh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sau</a:t>
            </a:r>
            <a:r>
              <a:rPr lang="en-US" altLang="en-US" sz="2800" dirty="0">
                <a:solidFill>
                  <a:srgbClr val="002060"/>
                </a:solidFill>
              </a:rPr>
              <a:t>:</a:t>
            </a:r>
            <a:endParaRPr lang="vi-VN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197150" y="3155397"/>
            <a:ext cx="750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9" name="Rounded Rectangle 8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pic>
        <p:nvPicPr>
          <p:cNvPr id="11" name="Picture 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43" y="1545689"/>
            <a:ext cx="6686328" cy="322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56629" y="1060712"/>
            <a:ext cx="802412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88080" y="1462869"/>
            <a:ext cx="7184780" cy="24622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58842" y="5071456"/>
            <a:ext cx="6799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30475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7197150" y="1636392"/>
            <a:ext cx="750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3" name="Rounded Rectangle 2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236448" y="895877"/>
            <a:ext cx="13908725" cy="786377"/>
          </a:xfrm>
          <a:prstGeom prst="rect">
            <a:avLst/>
          </a:prstGeom>
          <a:solidFill>
            <a:srgbClr val="336600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654265"/>
              </p:ext>
            </p:extLst>
          </p:nvPr>
        </p:nvGraphicFramePr>
        <p:xfrm>
          <a:off x="256630" y="1762607"/>
          <a:ext cx="13888541" cy="4771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7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9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41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SV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17" marR="144017" marT="48006" marB="4800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988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144017" marR="144017" marT="48006" marB="4800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988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144017" marR="144017" marT="48006" marB="4800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988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144017" marR="144017" marT="48006" marB="4800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988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144017" marR="144017" marT="48006" marB="4800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1876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144017" marR="144017" marT="48006" marB="48006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144017" marR="144017" marT="48006" marB="4800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0037" y="2584772"/>
            <a:ext cx="79209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dirty="0"/>
              <a:t>1. </a:t>
            </a:r>
            <a:r>
              <a:rPr lang="en-US" altLang="en-US" sz="2000" dirty="0" err="1"/>
              <a:t>Tập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hợp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rắn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hổ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mang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cú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mèo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lợn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rừng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sống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trong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rừng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mưa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nhiệt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đới</a:t>
            </a:r>
            <a:r>
              <a:rPr lang="en-US" altLang="en-US" sz="2000" dirty="0"/>
              <a:t>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0038" y="3258274"/>
            <a:ext cx="7550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2. </a:t>
            </a:r>
            <a:r>
              <a:rPr lang="en-US" altLang="en-US" sz="2000" dirty="0" err="1"/>
              <a:t>Rừng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cây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thông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nhựa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bố</a:t>
            </a:r>
            <a:r>
              <a:rPr lang="en-US" altLang="en-US" sz="2000" dirty="0"/>
              <a:t> ở </a:t>
            </a:r>
            <a:r>
              <a:rPr lang="en-US" altLang="en-US" sz="2000" dirty="0" err="1"/>
              <a:t>vùng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núi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Đông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Bắc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Việt</a:t>
            </a:r>
            <a:r>
              <a:rPr lang="en-US" altLang="en-US" sz="2000" dirty="0"/>
              <a:t> Nam.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0038" y="3960830"/>
            <a:ext cx="75501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3. </a:t>
            </a:r>
            <a:r>
              <a:rPr lang="en-US" altLang="en-US" sz="2000" dirty="0" err="1"/>
              <a:t>Tập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hợp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chép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mè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rô</a:t>
            </a:r>
            <a:r>
              <a:rPr lang="en-US" altLang="en-US" sz="2000" dirty="0"/>
              <a:t> phi </a:t>
            </a:r>
            <a:r>
              <a:rPr lang="en-US" altLang="en-US" sz="2000" dirty="0" err="1"/>
              <a:t>sống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chung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trong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ao</a:t>
            </a:r>
            <a:r>
              <a:rPr lang="en-US" altLang="en-US" sz="2000" dirty="0"/>
              <a:t>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0037" y="4668292"/>
            <a:ext cx="73597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4.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rắn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hổ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sống</a:t>
            </a:r>
            <a:r>
              <a:rPr lang="en-US" altLang="en-US" sz="2000" dirty="0"/>
              <a:t> ở 3 </a:t>
            </a:r>
            <a:r>
              <a:rPr lang="en-US" altLang="en-US" sz="2000" dirty="0" err="1"/>
              <a:t>hòn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đảo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cách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xa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nhau</a:t>
            </a:r>
            <a:r>
              <a:rPr lang="en-US" altLang="en-US" sz="2000" dirty="0"/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0023" y="5405294"/>
            <a:ext cx="75797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5.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chuột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đồng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sống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trên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đồng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lúa</a:t>
            </a:r>
            <a:r>
              <a:rPr lang="en-US" altLang="en-US" sz="2000" dirty="0"/>
              <a:t>.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chuột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có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khả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năng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giao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phối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với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nhau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chuột</a:t>
            </a:r>
            <a:r>
              <a:rPr lang="en-US" altLang="en-US" sz="2000" dirty="0"/>
              <a:t> con.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30783" y="2710776"/>
            <a:ext cx="88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81112" y="3384279"/>
            <a:ext cx="88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30783" y="3995031"/>
            <a:ext cx="88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230783" y="4794542"/>
            <a:ext cx="88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1112" y="5474852"/>
            <a:ext cx="88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0040" y="6600714"/>
            <a:ext cx="9834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? </a:t>
            </a:r>
            <a:r>
              <a:rPr lang="en-US" altLang="en-US" sz="2400" b="1" dirty="0" err="1">
                <a:solidFill>
                  <a:srgbClr val="FF0000"/>
                </a:solidFill>
              </a:rPr>
              <a:t>Lấy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dụ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về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quần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sinh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vật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biết</a:t>
            </a:r>
            <a:r>
              <a:rPr lang="en-US" alt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0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3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43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56629" y="1060712"/>
            <a:ext cx="802412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188078" y="1462870"/>
            <a:ext cx="13957093" cy="20313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188079" y="4048195"/>
            <a:ext cx="12945505" cy="13849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Tập hợp các cá thể chuột đồng sống trên một đồng lúa.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Tập hợp các cá thể thông sống trên một đồi thông.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91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256628" y="84544"/>
            <a:ext cx="13888544" cy="773829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7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359717" y="84544"/>
            <a:ext cx="1071276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256628" y="981612"/>
            <a:ext cx="10297527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71705" y="1530994"/>
            <a:ext cx="3275256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74" y="1530994"/>
            <a:ext cx="8096081" cy="355620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332121" y="5091553"/>
            <a:ext cx="4942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Em hiểu kích thước quần thể là gì.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6627" y="2203615"/>
            <a:ext cx="5654560" cy="135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11188" y="5542472"/>
            <a:ext cx="8233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?Quan sát H42.2: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và rút ra nhận xét về tương quan giữa kích thước cơ thể và kích thước quần thể voi, hươu, thỏ, chuột.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9" grpId="0"/>
      <p:bldP spid="31" grpId="0"/>
      <p:bldP spid="32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5304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1901</TotalTime>
  <Words>2365</Words>
  <Application>Microsoft Office PowerPoint</Application>
  <PresentationFormat>Custom</PresentationFormat>
  <Paragraphs>245</Paragraphs>
  <Slides>31</Slides>
  <Notes>5</Notes>
  <HiddenSlides>0</HiddenSlides>
  <MMClips>45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等线</vt:lpstr>
      <vt:lpstr>.VnTime</vt:lpstr>
      <vt:lpstr>Arial</vt:lpstr>
      <vt:lpstr>Calibri</vt:lpstr>
      <vt:lpstr>Calibri Light</vt:lpstr>
      <vt:lpstr>Times New Roman</vt:lpstr>
      <vt:lpstr>Wingdings</vt:lpstr>
      <vt:lpstr>Wingdings 2</vt:lpstr>
      <vt:lpstr>Office 主题​​</vt:lpstr>
      <vt:lpstr>2_Office 主题​​</vt:lpstr>
      <vt:lpstr>Office Theme</vt:lpstr>
      <vt:lpstr>1_Office Theme</vt:lpstr>
      <vt:lpstr>4_Office Theme</vt:lpstr>
      <vt:lpstr>5_Office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ĐIỆP</dc:creator>
  <cp:keywords>VnTeach.Com</cp:keywords>
  <cp:lastModifiedBy>DELL</cp:lastModifiedBy>
  <cp:revision>37</cp:revision>
  <dcterms:created xsi:type="dcterms:W3CDTF">2017-04-09T09:59:05Z</dcterms:created>
  <dcterms:modified xsi:type="dcterms:W3CDTF">2025-02-07T07:04:44Z</dcterms:modified>
  <cp:version>n</cp:version>
</cp:coreProperties>
</file>