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Lst>
  <p:notesMasterIdLst>
    <p:notesMasterId r:id="rId48"/>
  </p:notesMasterIdLst>
  <p:sldIdLst>
    <p:sldId id="304" r:id="rId5"/>
    <p:sldId id="305" r:id="rId6"/>
    <p:sldId id="306" r:id="rId7"/>
    <p:sldId id="307" r:id="rId8"/>
    <p:sldId id="328" r:id="rId9"/>
    <p:sldId id="308" r:id="rId10"/>
    <p:sldId id="333" r:id="rId11"/>
    <p:sldId id="334" r:id="rId12"/>
    <p:sldId id="335" r:id="rId13"/>
    <p:sldId id="337" r:id="rId14"/>
    <p:sldId id="336" r:id="rId15"/>
    <p:sldId id="354" r:id="rId16"/>
    <p:sldId id="331" r:id="rId17"/>
    <p:sldId id="338" r:id="rId18"/>
    <p:sldId id="314" r:id="rId19"/>
    <p:sldId id="339" r:id="rId20"/>
    <p:sldId id="340" r:id="rId21"/>
    <p:sldId id="341" r:id="rId22"/>
    <p:sldId id="342" r:id="rId23"/>
    <p:sldId id="343" r:id="rId24"/>
    <p:sldId id="344" r:id="rId25"/>
    <p:sldId id="345" r:id="rId26"/>
    <p:sldId id="347" r:id="rId27"/>
    <p:sldId id="346" r:id="rId28"/>
    <p:sldId id="332" r:id="rId29"/>
    <p:sldId id="329" r:id="rId30"/>
    <p:sldId id="348" r:id="rId31"/>
    <p:sldId id="349" r:id="rId32"/>
    <p:sldId id="350" r:id="rId33"/>
    <p:sldId id="351" r:id="rId34"/>
    <p:sldId id="315" r:id="rId35"/>
    <p:sldId id="325" r:id="rId36"/>
    <p:sldId id="270" r:id="rId37"/>
    <p:sldId id="264" r:id="rId38"/>
    <p:sldId id="265" r:id="rId39"/>
    <p:sldId id="266" r:id="rId40"/>
    <p:sldId id="267" r:id="rId41"/>
    <p:sldId id="268" r:id="rId42"/>
    <p:sldId id="269" r:id="rId43"/>
    <p:sldId id="327" r:id="rId44"/>
    <p:sldId id="352" r:id="rId45"/>
    <p:sldId id="353" r:id="rId46"/>
    <p:sldId id="291"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EA11"/>
    <a:srgbClr val="A0C608"/>
    <a:srgbClr val="89B30C"/>
    <a:srgbClr val="85A90A"/>
    <a:srgbClr val="D1F5FF"/>
    <a:srgbClr val="E6FFFF"/>
    <a:srgbClr val="0AC2E4"/>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4660"/>
  </p:normalViewPr>
  <p:slideViewPr>
    <p:cSldViewPr snapToGrid="0">
      <p:cViewPr varScale="1">
        <p:scale>
          <a:sx n="44" d="100"/>
          <a:sy n="44" d="100"/>
        </p:scale>
        <p:origin x="92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21</a:t>
            </a:fld>
            <a:endParaRPr lang="en-US"/>
          </a:p>
        </p:txBody>
      </p:sp>
    </p:spTree>
    <p:extLst>
      <p:ext uri="{BB962C8B-B14F-4D97-AF65-F5344CB8AC3E}">
        <p14:creationId xmlns:p14="http://schemas.microsoft.com/office/powerpoint/2010/main" val="64123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22</a:t>
            </a:fld>
            <a:endParaRPr lang="en-US"/>
          </a:p>
        </p:txBody>
      </p:sp>
    </p:spTree>
    <p:extLst>
      <p:ext uri="{BB962C8B-B14F-4D97-AF65-F5344CB8AC3E}">
        <p14:creationId xmlns:p14="http://schemas.microsoft.com/office/powerpoint/2010/main" val="231375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25</a:t>
            </a:fld>
            <a:endParaRPr lang="zh-CN" altLang="en-US">
              <a:solidFill>
                <a:prstClr val="black"/>
              </a:solidFill>
              <a:ea typeface="宋体"/>
            </a:endParaRPr>
          </a:p>
        </p:txBody>
      </p:sp>
    </p:spTree>
    <p:extLst>
      <p:ext uri="{BB962C8B-B14F-4D97-AF65-F5344CB8AC3E}">
        <p14:creationId xmlns:p14="http://schemas.microsoft.com/office/powerpoint/2010/main" val="3496992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Thân</a:t>
            </a:r>
            <a:r>
              <a:rPr lang="en-US" sz="1200" dirty="0"/>
              <a:t> </a:t>
            </a:r>
            <a:r>
              <a:rPr lang="en-US" sz="1200" dirty="0" err="1"/>
              <a:t>nhiệt</a:t>
            </a:r>
            <a:r>
              <a:rPr lang="en-US" sz="1200" dirty="0"/>
              <a:t> </a:t>
            </a:r>
            <a:r>
              <a:rPr lang="en-US" sz="1200" dirty="0" err="1"/>
              <a:t>là</a:t>
            </a:r>
            <a:r>
              <a:rPr lang="en-US" sz="1200" dirty="0"/>
              <a:t> </a:t>
            </a:r>
            <a:r>
              <a:rPr lang="en-US" sz="1200" dirty="0" err="1"/>
              <a:t>nhiệt</a:t>
            </a:r>
            <a:r>
              <a:rPr lang="en-US" sz="1200" dirty="0"/>
              <a:t> </a:t>
            </a:r>
            <a:r>
              <a:rPr lang="en-US" sz="1200" dirty="0" err="1"/>
              <a:t>độ</a:t>
            </a:r>
            <a:r>
              <a:rPr lang="en-US" sz="1200" dirty="0"/>
              <a:t> </a:t>
            </a:r>
            <a:r>
              <a:rPr lang="en-US" sz="1200" dirty="0" err="1"/>
              <a:t>cơ</a:t>
            </a:r>
            <a:r>
              <a:rPr lang="en-US" sz="1200" dirty="0"/>
              <a:t> </a:t>
            </a:r>
            <a:r>
              <a:rPr lang="en-US" sz="1200" dirty="0" err="1"/>
              <a:t>thể</a:t>
            </a:r>
            <a:r>
              <a:rPr lang="en-US" sz="1200" dirty="0"/>
              <a:t>. </a:t>
            </a:r>
            <a:r>
              <a:rPr lang="en-US" sz="1200" dirty="0" err="1"/>
              <a:t>Người</a:t>
            </a:r>
            <a:r>
              <a:rPr lang="en-US" sz="1200" dirty="0"/>
              <a:t> </a:t>
            </a:r>
            <a:r>
              <a:rPr lang="en-US" sz="1200" dirty="0" err="1"/>
              <a:t>là</a:t>
            </a:r>
            <a:r>
              <a:rPr lang="en-US" sz="1200" dirty="0"/>
              <a:t> </a:t>
            </a:r>
            <a:r>
              <a:rPr lang="en-US" sz="1200" dirty="0" err="1"/>
              <a:t>sinh</a:t>
            </a:r>
            <a:r>
              <a:rPr lang="en-US" sz="1200" dirty="0"/>
              <a:t> </a:t>
            </a:r>
            <a:r>
              <a:rPr lang="en-US" sz="1200" dirty="0" err="1"/>
              <a:t>vật</a:t>
            </a:r>
            <a:r>
              <a:rPr lang="en-US" sz="1200" dirty="0"/>
              <a:t> </a:t>
            </a:r>
            <a:r>
              <a:rPr lang="en-US" sz="1200" dirty="0" err="1"/>
              <a:t>hằng</a:t>
            </a:r>
            <a:r>
              <a:rPr lang="en-US" sz="1200" dirty="0"/>
              <a:t> </a:t>
            </a:r>
            <a:r>
              <a:rPr lang="en-US" sz="1200" dirty="0" err="1"/>
              <a:t>nhiệt</a:t>
            </a:r>
            <a:r>
              <a:rPr lang="en-US" sz="1200" dirty="0"/>
              <a:t> </a:t>
            </a:r>
            <a:r>
              <a:rPr lang="en-US" sz="1200" dirty="0" err="1"/>
              <a:t>nên</a:t>
            </a:r>
            <a:r>
              <a:rPr lang="en-US" sz="1200" dirty="0"/>
              <a:t> </a:t>
            </a:r>
            <a:r>
              <a:rPr lang="en-US" sz="1200" dirty="0" err="1"/>
              <a:t>thân</a:t>
            </a:r>
            <a:r>
              <a:rPr lang="en-US" sz="1200" dirty="0"/>
              <a:t> </a:t>
            </a:r>
            <a:r>
              <a:rPr lang="en-US" sz="1200" dirty="0" err="1"/>
              <a:t>nhiệt</a:t>
            </a:r>
            <a:r>
              <a:rPr lang="en-US" sz="1200" dirty="0"/>
              <a:t> </a:t>
            </a:r>
            <a:r>
              <a:rPr lang="en-US" sz="1200" dirty="0" err="1"/>
              <a:t>ổn</a:t>
            </a:r>
            <a:r>
              <a:rPr lang="en-US" sz="1200" dirty="0"/>
              <a:t> </a:t>
            </a:r>
            <a:r>
              <a:rPr lang="en-US" sz="1200" dirty="0" err="1"/>
              <a:t>định</a:t>
            </a:r>
            <a:r>
              <a:rPr lang="en-US" sz="1200" dirty="0"/>
              <a:t> 36.5 -37.5 </a:t>
            </a:r>
            <a:r>
              <a:rPr lang="en-US" sz="1200" dirty="0" err="1"/>
              <a:t>độ</a:t>
            </a:r>
            <a:r>
              <a:rPr lang="en-US" sz="1200" dirty="0"/>
              <a:t> C.</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26</a:t>
            </a:fld>
            <a:endParaRPr lang="en-US"/>
          </a:p>
        </p:txBody>
      </p:sp>
    </p:spTree>
    <p:extLst>
      <p:ext uri="{BB962C8B-B14F-4D97-AF65-F5344CB8AC3E}">
        <p14:creationId xmlns:p14="http://schemas.microsoft.com/office/powerpoint/2010/main" val="696785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sửa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tuổi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lý</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27</a:t>
            </a:fld>
            <a:endParaRPr lang="en-US"/>
          </a:p>
        </p:txBody>
      </p:sp>
    </p:spTree>
    <p:extLst>
      <p:ext uri="{BB962C8B-B14F-4D97-AF65-F5344CB8AC3E}">
        <p14:creationId xmlns:p14="http://schemas.microsoft.com/office/powerpoint/2010/main" val="1738916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28</a:t>
            </a:fld>
            <a:endParaRPr lang="en-US"/>
          </a:p>
        </p:txBody>
      </p:sp>
    </p:spTree>
    <p:extLst>
      <p:ext uri="{BB962C8B-B14F-4D97-AF65-F5344CB8AC3E}">
        <p14:creationId xmlns:p14="http://schemas.microsoft.com/office/powerpoint/2010/main" val="399576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29</a:t>
            </a:fld>
            <a:endParaRPr lang="en-US"/>
          </a:p>
        </p:txBody>
      </p:sp>
    </p:spTree>
    <p:extLst>
      <p:ext uri="{BB962C8B-B14F-4D97-AF65-F5344CB8AC3E}">
        <p14:creationId xmlns:p14="http://schemas.microsoft.com/office/powerpoint/2010/main" val="277731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30</a:t>
            </a:fld>
            <a:endParaRPr lang="en-US"/>
          </a:p>
        </p:txBody>
      </p:sp>
    </p:spTree>
    <p:extLst>
      <p:ext uri="{BB962C8B-B14F-4D97-AF65-F5344CB8AC3E}">
        <p14:creationId xmlns:p14="http://schemas.microsoft.com/office/powerpoint/2010/main" val="74953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32</a:t>
            </a:fld>
            <a:endParaRPr lang="zh-CN" altLang="en-US">
              <a:solidFill>
                <a:prstClr val="black"/>
              </a:solidFill>
              <a:ea typeface="宋体"/>
            </a:endParaRPr>
          </a:p>
        </p:txBody>
      </p:sp>
    </p:spTree>
    <p:extLst>
      <p:ext uri="{BB962C8B-B14F-4D97-AF65-F5344CB8AC3E}">
        <p14:creationId xmlns:p14="http://schemas.microsoft.com/office/powerpoint/2010/main" val="2166061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40</a:t>
            </a:fld>
            <a:endParaRPr lang="zh-CN" altLang="en-US"/>
          </a:p>
        </p:txBody>
      </p:sp>
    </p:spTree>
    <p:extLst>
      <p:ext uri="{BB962C8B-B14F-4D97-AF65-F5344CB8AC3E}">
        <p14:creationId xmlns:p14="http://schemas.microsoft.com/office/powerpoint/2010/main" val="361614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a:t>
            </a:fld>
            <a:endParaRPr lang="zh-CN" altLang="en-US">
              <a:solidFill>
                <a:prstClr val="black"/>
              </a:solidFill>
              <a:ea typeface="宋体"/>
            </a:endParaRPr>
          </a:p>
        </p:txBody>
      </p:sp>
    </p:spTree>
    <p:extLst>
      <p:ext uri="{BB962C8B-B14F-4D97-AF65-F5344CB8AC3E}">
        <p14:creationId xmlns:p14="http://schemas.microsoft.com/office/powerpoint/2010/main" val="61460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975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43</a:t>
            </a:fld>
            <a:endParaRPr lang="zh-CN" altLang="en-US"/>
          </a:p>
        </p:txBody>
      </p:sp>
    </p:spTree>
    <p:extLst>
      <p:ext uri="{BB962C8B-B14F-4D97-AF65-F5344CB8AC3E}">
        <p14:creationId xmlns:p14="http://schemas.microsoft.com/office/powerpoint/2010/main" val="25431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ngăn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da?</a:t>
            </a:r>
          </a:p>
        </p:txBody>
      </p:sp>
      <p:sp>
        <p:nvSpPr>
          <p:cNvPr id="4" name="Slide Number Placeholder 3"/>
          <p:cNvSpPr>
            <a:spLocks noGrp="1"/>
          </p:cNvSpPr>
          <p:nvPr>
            <p:ph type="sldNum" sz="quarter" idx="5"/>
          </p:nvPr>
        </p:nvSpPr>
        <p:spPr/>
        <p:txBody>
          <a:bodyPr/>
          <a:lstStyle/>
          <a:p>
            <a:fld id="{F1CAC396-DBC8-4CC1-89B6-B16AA95C17B1}" type="slidenum">
              <a:rPr lang="en-US" smtClean="0"/>
              <a:pPr/>
              <a:t>4</a:t>
            </a:fld>
            <a:endParaRPr lang="en-US"/>
          </a:p>
        </p:txBody>
      </p:sp>
    </p:spTree>
    <p:extLst>
      <p:ext uri="{BB962C8B-B14F-4D97-AF65-F5344CB8AC3E}">
        <p14:creationId xmlns:p14="http://schemas.microsoft.com/office/powerpoint/2010/main" val="81542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6</a:t>
            </a:fld>
            <a:endParaRPr lang="zh-CN" altLang="en-US">
              <a:solidFill>
                <a:prstClr val="black"/>
              </a:solidFill>
              <a:ea typeface="宋体"/>
            </a:endParaRPr>
          </a:p>
        </p:txBody>
      </p:sp>
    </p:spTree>
    <p:extLst>
      <p:ext uri="{BB962C8B-B14F-4D97-AF65-F5344CB8AC3E}">
        <p14:creationId xmlns:p14="http://schemas.microsoft.com/office/powerpoint/2010/main" val="7862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10</a:t>
            </a:fld>
            <a:endParaRPr lang="en-US"/>
          </a:p>
        </p:txBody>
      </p:sp>
    </p:spTree>
    <p:extLst>
      <p:ext uri="{BB962C8B-B14F-4D97-AF65-F5344CB8AC3E}">
        <p14:creationId xmlns:p14="http://schemas.microsoft.com/office/powerpoint/2010/main" val="121278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4777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279634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2724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1"/>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name="Clip" r:id="rId7" imgW="1154887" imgH="1129284" progId="">
                  <p:embed/>
                </p:oleObj>
              </mc:Choice>
              <mc:Fallback>
                <p:oleObj name="Clip" r:id="rId7" imgW="1154887" imgH="1129284" progId="">
                  <p:embed/>
                  <p:pic>
                    <p:nvPicPr>
                      <p:cNvPr id="0" name="Picture 1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2"/>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name="Clip" r:id="rId7" imgW="1154887" imgH="1129284" progId="">
                  <p:embed/>
                </p:oleObj>
              </mc:Choice>
              <mc:Fallback>
                <p:oleObj name="Clip" r:id="rId7" imgW="1154887" imgH="1129284" progId="">
                  <p:embed/>
                  <p:pic>
                    <p:nvPicPr>
                      <p:cNvPr id="0" name="Picture 1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3"/>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38605B-B820-4EAC-B454-E618F705E209}"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107841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38605B-B820-4EAC-B454-E618F705E209}"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5945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2025/2/7</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2025/2/7</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2/7/2025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2/7/2025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2/7/2025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2/7/2025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2/7/2025</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2/7/2025</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2/7/2025</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2/7/2025</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2/7/2025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2/7/2025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2/7/2025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2025/2/7</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6.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7.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20.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8.png"/><Relationship Id="rId3" Type="http://schemas.openxmlformats.org/officeDocument/2006/relationships/slideLayout" Target="../slideLayouts/slideLayout24.xml"/><Relationship Id="rId21" Type="http://schemas.openxmlformats.org/officeDocument/2006/relationships/image" Target="../media/image1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19" Type="http://schemas.openxmlformats.org/officeDocument/2006/relationships/image" Target="../media/image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22"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13" Type="http://schemas.microsoft.com/office/2007/relationships/media" Target="../media/media1.mp3"/><Relationship Id="rId18" Type="http://schemas.openxmlformats.org/officeDocument/2006/relationships/image" Target="../media/image14.png"/><Relationship Id="rId26" Type="http://schemas.openxmlformats.org/officeDocument/2006/relationships/image" Target="../media/image20.png"/><Relationship Id="rId3" Type="http://schemas.openxmlformats.org/officeDocument/2006/relationships/tags" Target="../tags/tag7.xml"/><Relationship Id="rId21" Type="http://schemas.openxmlformats.org/officeDocument/2006/relationships/image" Target="../media/image15.pn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notesSlide" Target="../notesSlides/notesSlide1.xml"/><Relationship Id="rId25" Type="http://schemas.openxmlformats.org/officeDocument/2006/relationships/image" Target="../media/image19.png"/><Relationship Id="rId2" Type="http://schemas.openxmlformats.org/officeDocument/2006/relationships/tags" Target="../tags/tag6.xml"/><Relationship Id="rId16" Type="http://schemas.openxmlformats.org/officeDocument/2006/relationships/slideLayout" Target="../slideLayouts/slideLayout28.xml"/><Relationship Id="rId20" Type="http://schemas.openxmlformats.org/officeDocument/2006/relationships/image" Target="../media/image12.png"/><Relationship Id="rId29" Type="http://schemas.openxmlformats.org/officeDocument/2006/relationships/image" Target="../media/image11.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image" Target="../media/image18.png"/><Relationship Id="rId5" Type="http://schemas.openxmlformats.org/officeDocument/2006/relationships/tags" Target="../tags/tag9.xml"/><Relationship Id="rId15" Type="http://schemas.openxmlformats.org/officeDocument/2006/relationships/tags" Target="../tags/tag17.xml"/><Relationship Id="rId23" Type="http://schemas.openxmlformats.org/officeDocument/2006/relationships/image" Target="../media/image17.png"/><Relationship Id="rId28" Type="http://schemas.openxmlformats.org/officeDocument/2006/relationships/image" Target="../media/image10.gif"/><Relationship Id="rId10" Type="http://schemas.openxmlformats.org/officeDocument/2006/relationships/tags" Target="../tags/tag14.xml"/><Relationship Id="rId19" Type="http://schemas.microsoft.com/office/2007/relationships/hdphoto" Target="../media/hdphoto1.wdp"/><Relationship Id="rId31" Type="http://schemas.openxmlformats.org/officeDocument/2006/relationships/image" Target="../media/image22.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audio" Target="../media/media1.mp3"/><Relationship Id="rId22" Type="http://schemas.openxmlformats.org/officeDocument/2006/relationships/image" Target="../media/image16.png"/><Relationship Id="rId27" Type="http://schemas.openxmlformats.org/officeDocument/2006/relationships/image" Target="../media/image21.png"/><Relationship Id="rId30"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7.png"/><Relationship Id="rId7"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52.jpe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media" Target="../media/media4.mp3"/><Relationship Id="rId7" Type="http://schemas.openxmlformats.org/officeDocument/2006/relationships/image" Target="../media/image64.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5" Type="http://schemas.openxmlformats.org/officeDocument/2006/relationships/slideLayout" Target="../slideLayouts/slideLayout13.xml"/><Relationship Id="rId10" Type="http://schemas.openxmlformats.org/officeDocument/2006/relationships/image" Target="../media/image67.png"/><Relationship Id="rId4" Type="http://schemas.openxmlformats.org/officeDocument/2006/relationships/audio" Target="../media/media4.mp3"/><Relationship Id="rId9" Type="http://schemas.openxmlformats.org/officeDocument/2006/relationships/image" Target="../media/image66.gif"/></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media" Target="../media/media3.mp3"/><Relationship Id="rId7" Type="http://schemas.openxmlformats.org/officeDocument/2006/relationships/image" Target="../media/image69.png"/><Relationship Id="rId12" Type="http://schemas.openxmlformats.org/officeDocument/2006/relationships/image" Target="../media/image6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slideLayout" Target="../slideLayouts/slideLayout13.xml"/><Relationship Id="rId10"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image" Target="../media/image66.gif"/></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media" Target="../media/media3.mp3"/><Relationship Id="rId7" Type="http://schemas.openxmlformats.org/officeDocument/2006/relationships/image" Target="../media/image73.png"/><Relationship Id="rId12" Type="http://schemas.openxmlformats.org/officeDocument/2006/relationships/image" Target="../media/image6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2.png"/><Relationship Id="rId11" Type="http://schemas.openxmlformats.org/officeDocument/2006/relationships/image" Target="../media/image71.png"/><Relationship Id="rId5" Type="http://schemas.openxmlformats.org/officeDocument/2006/relationships/slideLayout" Target="../slideLayouts/slideLayout13.xml"/><Relationship Id="rId10"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image" Target="../media/image66.gif"/></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3.mp3"/><Relationship Id="rId7" Type="http://schemas.openxmlformats.org/officeDocument/2006/relationships/image" Target="../media/image76.png"/><Relationship Id="rId12" Type="http://schemas.openxmlformats.org/officeDocument/2006/relationships/image" Target="../media/image6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5.png"/><Relationship Id="rId11" Type="http://schemas.openxmlformats.org/officeDocument/2006/relationships/image" Target="../media/image71.png"/><Relationship Id="rId5" Type="http://schemas.openxmlformats.org/officeDocument/2006/relationships/slideLayout" Target="../slideLayouts/slideLayout13.xml"/><Relationship Id="rId10"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image" Target="../media/image66.gif"/></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media" Target="../media/media3.mp3"/><Relationship Id="rId7" Type="http://schemas.openxmlformats.org/officeDocument/2006/relationships/image" Target="../media/image79.png"/><Relationship Id="rId12" Type="http://schemas.openxmlformats.org/officeDocument/2006/relationships/image" Target="../media/image6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8.png"/><Relationship Id="rId11" Type="http://schemas.openxmlformats.org/officeDocument/2006/relationships/image" Target="../media/image71.png"/><Relationship Id="rId5" Type="http://schemas.openxmlformats.org/officeDocument/2006/relationships/slideLayout" Target="../slideLayouts/slideLayout13.xml"/><Relationship Id="rId10"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image" Target="../media/image66.gif"/></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gif"/><Relationship Id="rId3" Type="http://schemas.microsoft.com/office/2007/relationships/media" Target="../media/media6.mp3"/><Relationship Id="rId7" Type="http://schemas.openxmlformats.org/officeDocument/2006/relationships/slideLayout" Target="../slideLayouts/slideLayout13.xml"/><Relationship Id="rId12" Type="http://schemas.openxmlformats.org/officeDocument/2006/relationships/image" Target="../media/image84.gif"/><Relationship Id="rId17" Type="http://schemas.openxmlformats.org/officeDocument/2006/relationships/image" Target="../media/image62.gif"/><Relationship Id="rId2" Type="http://schemas.openxmlformats.org/officeDocument/2006/relationships/audio" Target="../media/media5.mp3"/><Relationship Id="rId16" Type="http://schemas.openxmlformats.org/officeDocument/2006/relationships/image" Target="../media/image71.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66.gif"/><Relationship Id="rId5" Type="http://schemas.microsoft.com/office/2007/relationships/media" Target="../media/media3.mp3"/><Relationship Id="rId15" Type="http://schemas.openxmlformats.org/officeDocument/2006/relationships/image" Target="../media/image67.png"/><Relationship Id="rId10" Type="http://schemas.openxmlformats.org/officeDocument/2006/relationships/image" Target="../media/image83.png"/><Relationship Id="rId4" Type="http://schemas.openxmlformats.org/officeDocument/2006/relationships/audio" Target="../media/media6.mp3"/><Relationship Id="rId9" Type="http://schemas.openxmlformats.org/officeDocument/2006/relationships/image" Target="../media/image82.png"/><Relationship Id="rId14" Type="http://schemas.openxmlformats.org/officeDocument/2006/relationships/image" Target="../media/image63.gif"/></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28.jpeg"/><Relationship Id="rId4" Type="http://schemas.openxmlformats.org/officeDocument/2006/relationships/image" Target="../media/image27.gif"/></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0">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29" name="PA_图片 28"/>
          <p:cNvPicPr>
            <a:picLocks noChangeAspect="1"/>
          </p:cNvPicPr>
          <p:nvPr>
            <p:custDataLst>
              <p:tags r:id="rId3"/>
            </p:custDataLst>
          </p:nvPr>
        </p:nvPicPr>
        <p:blipFill rotWithShape="1">
          <a:blip r:embed="rId21" cstate="print">
            <a:extLst>
              <a:ext uri="{28A0092B-C50C-407E-A947-70E740481C1C}">
                <a14:useLocalDpi xmlns:a14="http://schemas.microsoft.com/office/drawing/2010/main" val="0"/>
              </a:ext>
            </a:extLst>
          </a:blip>
          <a:srcRect l="28897"/>
          <a:stretch>
            <a:fillRect/>
          </a:stretch>
        </p:blipFill>
        <p:spPr>
          <a:xfrm>
            <a:off x="-1379" y="2159672"/>
            <a:ext cx="2699029" cy="4115371"/>
          </a:xfrm>
          <a:prstGeom prst="rect">
            <a:avLst/>
          </a:prstGeom>
        </p:spPr>
      </p:pic>
      <p:pic>
        <p:nvPicPr>
          <p:cNvPr id="30" name="PA_图片 29"/>
          <p:cNvPicPr>
            <a:picLocks noChangeAspect="1"/>
          </p:cNvPicPr>
          <p:nvPr>
            <p:custDataLst>
              <p:tags r:id="rId4"/>
            </p:custDataLst>
          </p:nvPr>
        </p:nvPicPr>
        <p:blipFill>
          <a:blip r:embed="rId22" cstate="print">
            <a:extLst>
              <a:ext uri="{28A0092B-C50C-407E-A947-70E740481C1C}">
                <a14:useLocalDpi xmlns:a14="http://schemas.microsoft.com/office/drawing/2010/main" val="0"/>
              </a:ext>
            </a:extLst>
          </a:blip>
          <a:stretch>
            <a:fillRect/>
          </a:stretch>
        </p:blipFill>
        <p:spPr>
          <a:xfrm>
            <a:off x="4028" y="5002897"/>
            <a:ext cx="12192000" cy="1902641"/>
          </a:xfrm>
          <a:prstGeom prst="rect">
            <a:avLst/>
          </a:prstGeom>
        </p:spPr>
      </p:pic>
      <p:pic>
        <p:nvPicPr>
          <p:cNvPr id="16" name="PA_图片 15"/>
          <p:cNvPicPr>
            <a:picLocks noChangeAspect="1"/>
          </p:cNvPicPr>
          <p:nvPr>
            <p:custDataLst>
              <p:tags r:id="rId5"/>
            </p:custDataLst>
          </p:nvPr>
        </p:nvPicPr>
        <p:blipFill>
          <a:blip r:embed="rId2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5653" y="4519588"/>
            <a:ext cx="7977300" cy="2356367"/>
          </a:xfrm>
          <a:prstGeom prst="rect">
            <a:avLst/>
          </a:prstGeom>
        </p:spPr>
      </p:pic>
      <p:pic>
        <p:nvPicPr>
          <p:cNvPr id="5" name="PA_图片 4"/>
          <p:cNvPicPr>
            <a:picLocks noChangeAspect="1"/>
          </p:cNvPicPr>
          <p:nvPr>
            <p:custDataLst>
              <p:tags r:id="rId7"/>
            </p:custDataLst>
          </p:nvPr>
        </p:nvPicPr>
        <p:blipFill rotWithShape="1">
          <a:blip r:embed="rId25"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8"/>
            </p:custDataLst>
          </p:nvPr>
        </p:nvPicPr>
        <p:blipFill rotWithShape="1">
          <a:blip r:embed="rId26" cstate="print">
            <a:extLst>
              <a:ext uri="{28A0092B-C50C-407E-A947-70E740481C1C}">
                <a14:useLocalDpi xmlns:a14="http://schemas.microsoft.com/office/drawing/2010/main" val="0"/>
              </a:ext>
            </a:extLst>
          </a:blip>
          <a:srcRect b="37297"/>
          <a:stretch>
            <a:fillRect/>
          </a:stretch>
        </p:blipFill>
        <p:spPr>
          <a:xfrm>
            <a:off x="3316064" y="5460015"/>
            <a:ext cx="5055017" cy="1455139"/>
          </a:xfrm>
          <a:prstGeom prst="rect">
            <a:avLst/>
          </a:prstGeom>
        </p:spPr>
      </p:pic>
      <p:pic>
        <p:nvPicPr>
          <p:cNvPr id="7" name="PA_图片 6"/>
          <p:cNvPicPr>
            <a:picLocks noChangeAspect="1"/>
          </p:cNvPicPr>
          <p:nvPr>
            <p:custDataLst>
              <p:tags r:id="rId9"/>
            </p:custDataLst>
          </p:nvPr>
        </p:nvPicPr>
        <p:blipFill>
          <a:blip r:embed="rId27" cstate="print">
            <a:extLst>
              <a:ext uri="{28A0092B-C50C-407E-A947-70E740481C1C}">
                <a14:useLocalDpi xmlns:a14="http://schemas.microsoft.com/office/drawing/2010/main" val="0"/>
              </a:ext>
            </a:extLst>
          </a:blip>
          <a:stretch>
            <a:fillRect/>
          </a:stretch>
        </p:blipFill>
        <p:spPr>
          <a:xfrm>
            <a:off x="8096987" y="4348135"/>
            <a:ext cx="4011008" cy="2612759"/>
          </a:xfrm>
          <a:prstGeom prst="rect">
            <a:avLst/>
          </a:prstGeom>
        </p:spPr>
      </p:pic>
      <p:pic>
        <p:nvPicPr>
          <p:cNvPr id="32" name="PA_图片 31"/>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flipH="1">
            <a:off x="6806113" y="4382790"/>
            <a:ext cx="4011008" cy="2612759"/>
          </a:xfrm>
          <a:prstGeom prst="rect">
            <a:avLst/>
          </a:prstGeom>
        </p:spPr>
      </p:pic>
      <p:pic>
        <p:nvPicPr>
          <p:cNvPr id="35" name="PA_图片 34"/>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rot="2776435" flipH="1">
            <a:off x="1083031" y="2178560"/>
            <a:ext cx="717325" cy="636625"/>
          </a:xfrm>
          <a:prstGeom prst="rect">
            <a:avLst/>
          </a:prstGeom>
        </p:spPr>
      </p:pic>
      <p:pic>
        <p:nvPicPr>
          <p:cNvPr id="36" name="PA_图片 35"/>
          <p:cNvPicPr>
            <a:picLocks noChangeAspect="1"/>
          </p:cNvPicPr>
          <p:nvPr>
            <p:custDataLst>
              <p:tags r:id="rId12"/>
            </p:custDataLst>
          </p:nvPr>
        </p:nvPicPr>
        <p:blipFill>
          <a:blip r:embed="rId29" cstate="print">
            <a:extLst>
              <a:ext uri="{BEBA8EAE-BF5A-486C-A8C5-ECC9F3942E4B}">
                <a14:imgProps xmlns:a14="http://schemas.microsoft.com/office/drawing/2010/main">
                  <a14:imgLayer r:embed="rId3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629503" y="-13481"/>
            <a:ext cx="2633070" cy="1227279"/>
          </a:xfrm>
          <a:prstGeom prst="rect">
            <a:avLst/>
          </a:prstGeom>
        </p:spPr>
      </p:pic>
      <p:pic>
        <p:nvPicPr>
          <p:cNvPr id="37" name="PA_儿童歌舞 - 小兔采蘑菇(音乐)">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1" cstate="print"/>
          <a:stretch>
            <a:fillRect/>
          </a:stretch>
        </p:blipFill>
        <p:spPr>
          <a:xfrm>
            <a:off x="92075" y="-1476252"/>
            <a:ext cx="609600" cy="609600"/>
          </a:xfrm>
          <a:prstGeom prst="rect">
            <a:avLst/>
          </a:prstGeom>
        </p:spPr>
      </p:pic>
      <p:sp>
        <p:nvSpPr>
          <p:cNvPr id="22" name="Rectangle 21">
            <a:extLst>
              <a:ext uri="{FF2B5EF4-FFF2-40B4-BE49-F238E27FC236}">
                <a16:creationId xmlns:a16="http://schemas.microsoft.com/office/drawing/2014/main" id="{C3DB5C20-EF8D-43DF-8BCC-2A550342B301}"/>
              </a:ext>
            </a:extLst>
          </p:cNvPr>
          <p:cNvSpPr/>
          <p:nvPr/>
        </p:nvSpPr>
        <p:spPr>
          <a:xfrm>
            <a:off x="2513586" y="1716482"/>
            <a:ext cx="7028894" cy="3045041"/>
          </a:xfrm>
          <a:prstGeom prst="rect">
            <a:avLst/>
          </a:prstGeom>
          <a:noFill/>
        </p:spPr>
        <p:txBody>
          <a:bodyPr wrap="square" lIns="91440" tIns="45720" rIns="91440" bIns="45720">
            <a:prstTxWarp prst="textArchUp">
              <a:avLst/>
            </a:prstTxWarp>
            <a:spAutoFit/>
          </a:bodyPr>
          <a:lstStyle/>
          <a:p>
            <a:r>
              <a:rPr lang="en-US" sz="6600" b="1" dirty="0">
                <a:latin typeface="Times New Roman" panose="02020603050405020304" pitchFamily="18" charset="0"/>
                <a:cs typeface="Times New Roman" panose="02020603050405020304" pitchFamily="18" charset="0"/>
              </a:rPr>
              <a:t>BÀI 39. DA VÀ ĐIỀU HÒA THÂN NHIỆT Ở NGƯỜI</a:t>
            </a:r>
            <a:endParaRPr lang="en-US" sz="66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990BC73-4829-4517-82FE-73A2B5769C1D}"/>
              </a:ext>
            </a:extLst>
          </p:cNvPr>
          <p:cNvSpPr txBox="1"/>
          <p:nvPr/>
        </p:nvSpPr>
        <p:spPr>
          <a:xfrm>
            <a:off x="3970212" y="3167390"/>
            <a:ext cx="4190260" cy="523220"/>
          </a:xfrm>
          <a:prstGeom prst="rect">
            <a:avLst/>
          </a:prstGeom>
          <a:noFill/>
        </p:spPr>
        <p:txBody>
          <a:bodyPr wrap="square" rtlCol="0">
            <a:spAutoFit/>
          </a:bodyPr>
          <a:lstStyle/>
          <a:p>
            <a:r>
              <a:rPr lang="en-US" sz="2800" dirty="0">
                <a:solidFill>
                  <a:srgbClr val="0000FF"/>
                </a:solidFill>
                <a:latin typeface="Times New Roman" panose="02020603050405020304" pitchFamily="18" charset="0"/>
                <a:cs typeface="Times New Roman" panose="02020603050405020304" pitchFamily="18" charset="0"/>
              </a:rPr>
              <a:t>KHOA HỌC TỰ NHIÊN 8</a:t>
            </a:r>
          </a:p>
        </p:txBody>
      </p:sp>
      <p:pic>
        <p:nvPicPr>
          <p:cNvPr id="33" name="PA_图片 34">
            <a:extLst>
              <a:ext uri="{FF2B5EF4-FFF2-40B4-BE49-F238E27FC236}">
                <a16:creationId xmlns:a16="http://schemas.microsoft.com/office/drawing/2014/main" id="{8328E473-AD84-414A-93C7-CD038B72B5FB}"/>
              </a:ext>
            </a:extLst>
          </p:cNvPr>
          <p:cNvPicPr>
            <a:picLocks noChangeAspect="1"/>
          </p:cNvPicPr>
          <p:nvPr>
            <p:custDataLst>
              <p:tags r:id="rId15"/>
            </p:custDataLst>
          </p:nvPr>
        </p:nvPicPr>
        <p:blipFill>
          <a:blip r:embed="rId28" cstate="print">
            <a:extLst>
              <a:ext uri="{28A0092B-C50C-407E-A947-70E740481C1C}">
                <a14:useLocalDpi xmlns:a14="http://schemas.microsoft.com/office/drawing/2010/main" val="0"/>
              </a:ext>
            </a:extLst>
          </a:blip>
          <a:stretch>
            <a:fillRect/>
          </a:stretch>
        </p:blipFill>
        <p:spPr>
          <a:xfrm rot="17213924" flipH="1">
            <a:off x="10996200" y="637720"/>
            <a:ext cx="717325" cy="636625"/>
          </a:xfrm>
          <a:prstGeom prst="rect">
            <a:avLst/>
          </a:prstGeom>
        </p:spPr>
      </p:pic>
    </p:spTree>
    <p:extLst>
      <p:ext uri="{BB962C8B-B14F-4D97-AF65-F5344CB8AC3E}">
        <p14:creationId xmlns:p14="http://schemas.microsoft.com/office/powerpoint/2010/main" val="98002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10" presetClass="entr" presetSubtype="0"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par>
                          <p:cTn id="62" fill="hold">
                            <p:stCondLst>
                              <p:cond delay="122211"/>
                            </p:stCondLst>
                            <p:childTnLst>
                              <p:par>
                                <p:cTn id="63" presetID="10"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6" repeatCount="indefinite"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024897" y="752842"/>
            <a:ext cx="9728953"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chức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2024898" y="2671345"/>
            <a:ext cx="9792412"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trắng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đen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a:extLst>
              <a:ext uri="{FF2B5EF4-FFF2-40B4-BE49-F238E27FC236}">
                <a16:creationId xmlns:a16="http://schemas.microsoft.com/office/drawing/2014/main" id="{C335457C-500A-4949-82CD-974AA8AAEB8C}"/>
              </a:ext>
            </a:extLst>
          </p:cNvPr>
          <p:cNvSpPr/>
          <p:nvPr/>
        </p:nvSpPr>
        <p:spPr>
          <a:xfrm>
            <a:off x="2024898" y="1513455"/>
            <a:ext cx="9795628" cy="914481"/>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t>các sợi mô liên kết chặt chẽ với nhau, tuyến nhờn và lớp mỡ dưới da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p>
        </p:txBody>
      </p:sp>
      <p:sp>
        <p:nvSpPr>
          <p:cNvPr id="6" name="Rectangle 5">
            <a:extLst>
              <a:ext uri="{FF2B5EF4-FFF2-40B4-BE49-F238E27FC236}">
                <a16:creationId xmlns:a16="http://schemas.microsoft.com/office/drawing/2014/main" id="{2311C1C7-72A8-4D33-9F56-6B9624C17767}"/>
              </a:ext>
            </a:extLst>
          </p:cNvPr>
          <p:cNvSpPr/>
          <p:nvPr/>
        </p:nvSpPr>
        <p:spPr>
          <a:xfrm>
            <a:off x="2055809" y="3287246"/>
            <a:ext cx="4993402" cy="3454022"/>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M</a:t>
            </a:r>
            <a:r>
              <a:rPr lang="vi-VN" sz="2400" dirty="0"/>
              <a:t>àu da của mỗi người khác nhau là vì nó tùy thuộc vào hắc tố melanin có trong da. Da càng chứa nhiều melanin hơn thì màu của nó càng sẫm hơn (tức là màu đen hoặc nâu), còn chứa ít melanin hơn thì màu của nó sẽ nhạt hơn (tức là vàng hoặc trắng).</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42506"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pic>
        <p:nvPicPr>
          <p:cNvPr id="5122" name="Picture 2" descr="Giải thích: Vì sao da người lại có nhiều màu khác nhau? - Tech12h">
            <a:extLst>
              <a:ext uri="{FF2B5EF4-FFF2-40B4-BE49-F238E27FC236}">
                <a16:creationId xmlns:a16="http://schemas.microsoft.com/office/drawing/2014/main" id="{B34072AB-EAB6-4F4B-B4E1-228C9B4B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572" y="3258895"/>
            <a:ext cx="47625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2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0-#ppt_w/2"/>
                                          </p:val>
                                        </p:tav>
                                        <p:tav tm="100000">
                                          <p:val>
                                            <p:strVal val="#ppt_x"/>
                                          </p:val>
                                        </p:tav>
                                      </p:tavLst>
                                    </p:anim>
                                    <p:anim calcmode="lin" valueType="num">
                                      <p:cBhvr additive="base">
                                        <p:cTn id="2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25680" y="1919097"/>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3221740" y="1919097"/>
            <a:ext cx="7436735" cy="193899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r>
              <a:rPr lang="en-US" sz="2400" b="1" dirty="0">
                <a:solidFill>
                  <a:srgbClr val="000000"/>
                </a:solidFill>
                <a:latin typeface="Arial" panose="020B0604020202020204" pitchFamily="34" charset="0"/>
                <a:ea typeface="Times New Roman" panose="02020603050405020304" pitchFamily="18" charset="0"/>
              </a:rPr>
              <a:t>: </a:t>
            </a: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cấu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gồm</a:t>
            </a:r>
            <a:r>
              <a:rPr lang="en-US" sz="2400" i="1" dirty="0">
                <a:solidFill>
                  <a:srgbClr val="FF0000"/>
                </a:solidFill>
                <a:latin typeface="Arial" panose="020B0604020202020204" pitchFamily="34" charset="0"/>
                <a:cs typeface="Arial" panose="020B0604020202020204" pitchFamily="34" charset="0"/>
              </a:rPr>
              <a:t> 3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biểu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vi-VN" sz="2400" i="1" dirty="0">
                <a:solidFill>
                  <a:srgbClr val="FF0000"/>
                </a:solidFill>
                <a:latin typeface="Arial" panose="020B0604020202020204" pitchFamily="34" charset="0"/>
                <a:cs typeface="Arial" panose="020B0604020202020204" pitchFamily="34" charset="0"/>
              </a:rPr>
              <a:t>và lớp mỡ dưới da?</a:t>
            </a:r>
            <a:endParaRPr lang="en-US" sz="2400" dirty="0">
              <a:solidFill>
                <a:srgbClr val="FF0000"/>
              </a:solidFill>
              <a:latin typeface="Arial" panose="020B0604020202020204" pitchFamily="34" charset="0"/>
              <a:cs typeface="Arial" panose="020B0604020202020204" pitchFamily="34" charset="0"/>
            </a:endParaRP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chức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bảo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vệ</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cơ</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thể</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điều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hòa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thân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nhiệt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bài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nhận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từ</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trường</a:t>
            </a:r>
            <a:r>
              <a:rPr lang="en-US" sz="2400" i="1" dirty="0">
                <a:solidFill>
                  <a:srgbClr val="FF0000"/>
                </a:solidFill>
                <a:latin typeface="Arial" panose="020B0604020202020204" pitchFamily="34" charset="0"/>
                <a:cs typeface="Arial" panose="020B0604020202020204" pitchFamily="34" charset="0"/>
              </a:rPr>
              <a:t>.</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19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FDF56-213C-48F6-84EC-E9E06850748B}"/>
              </a:ext>
            </a:extLst>
          </p:cNvPr>
          <p:cNvSpPr/>
          <p:nvPr/>
        </p:nvSpPr>
        <p:spPr>
          <a:xfrm>
            <a:off x="1546697" y="1725042"/>
            <a:ext cx="9834664" cy="2606676"/>
          </a:xfrm>
          <a:prstGeom prst="rect">
            <a:avLst/>
          </a:prstGeom>
          <a:solidFill>
            <a:schemeClr val="accent2">
              <a:lumMod val="20000"/>
              <a:lumOff val="80000"/>
            </a:schemeClr>
          </a:solidFill>
        </p:spPr>
        <p:txBody>
          <a:bodyPr wrap="square">
            <a:spAutoFit/>
          </a:bodyPr>
          <a:lstStyle/>
          <a:p>
            <a:pPr lvl="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GIAO NHIỆM VỤ VỀ NHÀ (CUỐI TIẾT 1)</a:t>
            </a:r>
          </a:p>
          <a:p>
            <a:pPr lvl="0" algn="ctr">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trứng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ben,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图片 87">
            <a:extLst>
              <a:ext uri="{FF2B5EF4-FFF2-40B4-BE49-F238E27FC236}">
                <a16:creationId xmlns:a16="http://schemas.microsoft.com/office/drawing/2014/main" id="{58DAE0BE-2C1E-42F2-A601-CD248AE4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8" y="113688"/>
            <a:ext cx="2454433" cy="2412595"/>
          </a:xfrm>
          <a:prstGeom prst="rect">
            <a:avLst/>
          </a:prstGeom>
        </p:spPr>
      </p:pic>
      <p:pic>
        <p:nvPicPr>
          <p:cNvPr id="13" name="图片 90">
            <a:extLst>
              <a:ext uri="{FF2B5EF4-FFF2-40B4-BE49-F238E27FC236}">
                <a16:creationId xmlns:a16="http://schemas.microsoft.com/office/drawing/2014/main" id="{A4F92435-B6E2-4FE5-8D6C-05D2157A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042" y="4360874"/>
            <a:ext cx="2272907" cy="2415957"/>
          </a:xfrm>
          <a:prstGeom prst="rect">
            <a:avLst/>
          </a:prstGeom>
        </p:spPr>
      </p:pic>
    </p:spTree>
    <p:extLst>
      <p:ext uri="{BB962C8B-B14F-4D97-AF65-F5344CB8AC3E}">
        <p14:creationId xmlns:p14="http://schemas.microsoft.com/office/powerpoint/2010/main" val="3929566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54552" y="3239089"/>
            <a:ext cx="6043076" cy="954107"/>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dirty="0">
                <a:latin typeface="Arial" panose="020B0604020202020204" pitchFamily="34" charset="0"/>
                <a:cs typeface="Arial" panose="020B0604020202020204" pitchFamily="34" charset="0"/>
              </a:rPr>
              <a:t>II.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bệnh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về</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bảo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vệ</a:t>
            </a:r>
            <a:r>
              <a:rPr lang="en-US" sz="2800" b="1" dirty="0">
                <a:latin typeface="Arial" panose="020B0604020202020204" pitchFamily="34" charset="0"/>
                <a:cs typeface="Arial" panose="020B0604020202020204" pitchFamily="34" charset="0"/>
              </a:rPr>
              <a:t> da </a:t>
            </a:r>
            <a:endParaRPr lang="en-US" sz="2800" dirty="0">
              <a:latin typeface="Arial" panose="020B0604020202020204" pitchFamily="34" charset="0"/>
              <a:cs typeface="Arial" panose="020B0604020202020204" pitchFamily="34" charset="0"/>
            </a:endParaRPr>
          </a:p>
          <a:p>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thành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ghép</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y </a:t>
            </a:r>
            <a:r>
              <a:rPr lang="en-US" sz="2800" b="1" dirty="0" err="1">
                <a:latin typeface="Arial" panose="020B0604020202020204" pitchFamily="34" charset="0"/>
                <a:cs typeface="Arial" panose="020B0604020202020204" pitchFamily="34" charset="0"/>
              </a:rPr>
              <a:t>học</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49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circle(in)">
                                      <p:cBhvr>
                                        <p:cTn id="7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FDF56-213C-48F6-84EC-E9E06850748B}"/>
              </a:ext>
            </a:extLst>
          </p:cNvPr>
          <p:cNvSpPr/>
          <p:nvPr/>
        </p:nvSpPr>
        <p:spPr>
          <a:xfrm>
            <a:off x="1546697" y="1725042"/>
            <a:ext cx="9834664" cy="2606676"/>
          </a:xfrm>
          <a:prstGeom prst="rect">
            <a:avLst/>
          </a:prstGeom>
          <a:solidFill>
            <a:schemeClr val="accent2">
              <a:lumMod val="20000"/>
              <a:lumOff val="80000"/>
            </a:schemeClr>
          </a:solidFill>
        </p:spPr>
        <p:txBody>
          <a:bodyPr wrap="square">
            <a:spAutoFit/>
          </a:bodyPr>
          <a:lstStyle/>
          <a:p>
            <a:pPr lvl="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NHIỆM VỤ VỀ NHÀ (CUỐI TIẾT 1)</a:t>
            </a:r>
          </a:p>
          <a:p>
            <a:pPr lvl="0" algn="ctr">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trứng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ben,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图片 87">
            <a:extLst>
              <a:ext uri="{FF2B5EF4-FFF2-40B4-BE49-F238E27FC236}">
                <a16:creationId xmlns:a16="http://schemas.microsoft.com/office/drawing/2014/main" id="{58DAE0BE-2C1E-42F2-A601-CD248AE4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8" y="113688"/>
            <a:ext cx="2454433" cy="2412595"/>
          </a:xfrm>
          <a:prstGeom prst="rect">
            <a:avLst/>
          </a:prstGeom>
        </p:spPr>
      </p:pic>
      <p:pic>
        <p:nvPicPr>
          <p:cNvPr id="13" name="图片 90">
            <a:extLst>
              <a:ext uri="{FF2B5EF4-FFF2-40B4-BE49-F238E27FC236}">
                <a16:creationId xmlns:a16="http://schemas.microsoft.com/office/drawing/2014/main" id="{A4F92435-B6E2-4FE5-8D6C-05D2157A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042" y="4360874"/>
            <a:ext cx="2272907" cy="2415957"/>
          </a:xfrm>
          <a:prstGeom prst="rect">
            <a:avLst/>
          </a:prstGeom>
        </p:spPr>
      </p:pic>
    </p:spTree>
    <p:extLst>
      <p:ext uri="{BB962C8B-B14F-4D97-AF65-F5344CB8AC3E}">
        <p14:creationId xmlns:p14="http://schemas.microsoft.com/office/powerpoint/2010/main" val="82618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C3D705-4065-46FE-8029-2CE02A8197C6}"/>
              </a:ext>
            </a:extLst>
          </p:cNvPr>
          <p:cNvSpPr/>
          <p:nvPr/>
        </p:nvSpPr>
        <p:spPr>
          <a:xfrm>
            <a:off x="4779525" y="1078074"/>
            <a:ext cx="6965004" cy="3454022"/>
          </a:xfrm>
          <a:prstGeom prst="rect">
            <a:avLst/>
          </a:prstGeom>
        </p:spPr>
        <p:txBody>
          <a:bodyPr wrap="square">
            <a:spAutoFit/>
          </a:bodyPr>
          <a:lstStyle/>
          <a:p>
            <a:pPr algn="ctr">
              <a:lnSpc>
                <a:spcPct val="115000"/>
              </a:lnSpc>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TRÒ CHƠI: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BÁC SĨ DA LIỄU</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GV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chọn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4 HS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liễu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ảnh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ảnh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sĩ</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liễu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chẩn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đoán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bệnh</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da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liễu</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triệu</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chứng</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tư</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vấn</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liễu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2674" name="Picture 626" descr="Bài dự thi cuộc thi viết 'Khoảnh khắc nghề y': Khi em yêu một chàng sinh  viên y khoa - Báo Thanh Niên - Bệnh Viện Nhi Đồng Thành Phố">
            <a:extLst>
              <a:ext uri="{FF2B5EF4-FFF2-40B4-BE49-F238E27FC236}">
                <a16:creationId xmlns:a16="http://schemas.microsoft.com/office/drawing/2014/main" id="{43A0B130-8FEB-4DFD-8145-E669C0F18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27" y="949658"/>
            <a:ext cx="4848225"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96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74"/>
                                        </p:tgtEl>
                                        <p:attrNameLst>
                                          <p:attrName>style.visibility</p:attrName>
                                        </p:attrNameLst>
                                      </p:cBhvr>
                                      <p:to>
                                        <p:strVal val="visible"/>
                                      </p:to>
                                    </p:set>
                                    <p:anim calcmode="lin" valueType="num">
                                      <p:cBhvr>
                                        <p:cTn id="7" dur="1000" fill="hold"/>
                                        <p:tgtEl>
                                          <p:spTgt spid="2674"/>
                                        </p:tgtEl>
                                        <p:attrNameLst>
                                          <p:attrName>ppt_w</p:attrName>
                                        </p:attrNameLst>
                                      </p:cBhvr>
                                      <p:tavLst>
                                        <p:tav tm="0">
                                          <p:val>
                                            <p:fltVal val="0"/>
                                          </p:val>
                                        </p:tav>
                                        <p:tav tm="100000">
                                          <p:val>
                                            <p:strVal val="#ppt_w"/>
                                          </p:val>
                                        </p:tav>
                                      </p:tavLst>
                                    </p:anim>
                                    <p:anim calcmode="lin" valueType="num">
                                      <p:cBhvr>
                                        <p:cTn id="8" dur="1000" fill="hold"/>
                                        <p:tgtEl>
                                          <p:spTgt spid="2674"/>
                                        </p:tgtEl>
                                        <p:attrNameLst>
                                          <p:attrName>ppt_h</p:attrName>
                                        </p:attrNameLst>
                                      </p:cBhvr>
                                      <p:tavLst>
                                        <p:tav tm="0">
                                          <p:val>
                                            <p:fltVal val="0"/>
                                          </p:val>
                                        </p:tav>
                                        <p:tav tm="100000">
                                          <p:val>
                                            <p:strVal val="#ppt_h"/>
                                          </p:val>
                                        </p:tav>
                                      </p:tavLst>
                                    </p:anim>
                                    <p:animEffect transition="in" filter="fade">
                                      <p:cBhvr>
                                        <p:cTn id="9" dur="1000"/>
                                        <p:tgtEl>
                                          <p:spTgt spid="267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21">
            <a:extLst>
              <a:ext uri="{FF2B5EF4-FFF2-40B4-BE49-F238E27FC236}">
                <a16:creationId xmlns:a16="http://schemas.microsoft.com/office/drawing/2014/main" id="{952C7D1D-7A16-412B-87E7-BA01AA59F05F}"/>
              </a:ext>
            </a:extLst>
          </p:cNvPr>
          <p:cNvSpPr/>
          <p:nvPr/>
        </p:nvSpPr>
        <p:spPr>
          <a:xfrm>
            <a:off x="490377" y="608470"/>
            <a:ext cx="1070693" cy="710101"/>
          </a:xfrm>
          <a:prstGeom prst="cloud">
            <a:avLst/>
          </a:prstGeom>
          <a:solidFill>
            <a:schemeClr val="accent1">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 name="云形 24">
            <a:extLst>
              <a:ext uri="{FF2B5EF4-FFF2-40B4-BE49-F238E27FC236}">
                <a16:creationId xmlns:a16="http://schemas.microsoft.com/office/drawing/2014/main" id="{A196458C-A2D5-466B-A5B9-571865B25468}"/>
              </a:ext>
            </a:extLst>
          </p:cNvPr>
          <p:cNvSpPr/>
          <p:nvPr/>
        </p:nvSpPr>
        <p:spPr>
          <a:xfrm>
            <a:off x="2298733" y="132088"/>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2">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 name="云形 25">
            <a:extLst>
              <a:ext uri="{FF2B5EF4-FFF2-40B4-BE49-F238E27FC236}">
                <a16:creationId xmlns:a16="http://schemas.microsoft.com/office/drawing/2014/main" id="{B69473EE-6F8F-40E6-8029-509A36FBC54C}"/>
              </a:ext>
            </a:extLst>
          </p:cNvPr>
          <p:cNvSpPr/>
          <p:nvPr/>
        </p:nvSpPr>
        <p:spPr>
          <a:xfrm>
            <a:off x="6851632" y="683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5" name="云形 26">
            <a:extLst>
              <a:ext uri="{FF2B5EF4-FFF2-40B4-BE49-F238E27FC236}">
                <a16:creationId xmlns:a16="http://schemas.microsoft.com/office/drawing/2014/main" id="{920E706F-EDCA-4EC6-AFA3-8711DE4A691A}"/>
              </a:ext>
            </a:extLst>
          </p:cNvPr>
          <p:cNvSpPr/>
          <p:nvPr/>
        </p:nvSpPr>
        <p:spPr>
          <a:xfrm rot="429982">
            <a:off x="9933270" y="158632"/>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3">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6" name="任意多边形 29">
            <a:extLst>
              <a:ext uri="{FF2B5EF4-FFF2-40B4-BE49-F238E27FC236}">
                <a16:creationId xmlns:a16="http://schemas.microsoft.com/office/drawing/2014/main" id="{2CA6AE50-9BA3-44F0-993B-8FA35A32F481}"/>
              </a:ext>
            </a:extLst>
          </p:cNvPr>
          <p:cNvSpPr/>
          <p:nvPr/>
        </p:nvSpPr>
        <p:spPr>
          <a:xfrm rot="7755168">
            <a:off x="8522557" y="221111"/>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7" name="云形 26">
            <a:extLst>
              <a:ext uri="{FF2B5EF4-FFF2-40B4-BE49-F238E27FC236}">
                <a16:creationId xmlns:a16="http://schemas.microsoft.com/office/drawing/2014/main" id="{6CC55866-D1C8-464E-8DCA-A918F81622ED}"/>
              </a:ext>
            </a:extLst>
          </p:cNvPr>
          <p:cNvSpPr/>
          <p:nvPr/>
        </p:nvSpPr>
        <p:spPr>
          <a:xfrm rot="429982">
            <a:off x="4631054" y="11794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6">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8" name="任意多边形 29">
            <a:extLst>
              <a:ext uri="{FF2B5EF4-FFF2-40B4-BE49-F238E27FC236}">
                <a16:creationId xmlns:a16="http://schemas.microsoft.com/office/drawing/2014/main" id="{12E6D21D-9754-47EE-BAC1-80BBFF2BEF4F}"/>
              </a:ext>
            </a:extLst>
          </p:cNvPr>
          <p:cNvSpPr/>
          <p:nvPr/>
        </p:nvSpPr>
        <p:spPr>
          <a:xfrm rot="7755168">
            <a:off x="4097764" y="277127"/>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9" name="任意多边形 29">
            <a:extLst>
              <a:ext uri="{FF2B5EF4-FFF2-40B4-BE49-F238E27FC236}">
                <a16:creationId xmlns:a16="http://schemas.microsoft.com/office/drawing/2014/main" id="{9F4A36D1-96A6-4C9D-84CE-95BB0C0DF2A1}"/>
              </a:ext>
            </a:extLst>
          </p:cNvPr>
          <p:cNvSpPr/>
          <p:nvPr/>
        </p:nvSpPr>
        <p:spPr>
          <a:xfrm rot="7755168">
            <a:off x="11659247" y="894916"/>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10" name="任意多边形 29">
            <a:extLst>
              <a:ext uri="{FF2B5EF4-FFF2-40B4-BE49-F238E27FC236}">
                <a16:creationId xmlns:a16="http://schemas.microsoft.com/office/drawing/2014/main" id="{1742D045-8180-4176-A3AC-931B915B2F1F}"/>
              </a:ext>
            </a:extLst>
          </p:cNvPr>
          <p:cNvSpPr/>
          <p:nvPr/>
        </p:nvSpPr>
        <p:spPr>
          <a:xfrm rot="7755168">
            <a:off x="2103916" y="879171"/>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pic>
        <p:nvPicPr>
          <p:cNvPr id="7170" name="Picture 2" descr="Bệnh hắc lào: Nguyên nhân và cách phòng ngừa | Bệnh viện Đa Khoa Lê Văn Việt">
            <a:extLst>
              <a:ext uri="{FF2B5EF4-FFF2-40B4-BE49-F238E27FC236}">
                <a16:creationId xmlns:a16="http://schemas.microsoft.com/office/drawing/2014/main" id="{3855EE78-7E99-478A-A5CC-EEC9AE4B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300" y="872211"/>
            <a:ext cx="3832698" cy="255678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ệnh lang ben: Bệnh lý da liễu thường gặp">
            <a:extLst>
              <a:ext uri="{FF2B5EF4-FFF2-40B4-BE49-F238E27FC236}">
                <a16:creationId xmlns:a16="http://schemas.microsoft.com/office/drawing/2014/main" id="{201E15C0-6D3E-478F-BFFD-35012EFA4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720" y="805893"/>
            <a:ext cx="3652876" cy="25567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7 hoạt chất trị mụn trứng cá hiệu quả hiện nay">
            <a:extLst>
              <a:ext uri="{FF2B5EF4-FFF2-40B4-BE49-F238E27FC236}">
                <a16:creationId xmlns:a16="http://schemas.microsoft.com/office/drawing/2014/main" id="{CBEAA71A-E36C-40B5-A7CB-11D2AC3EA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300" y="4056388"/>
            <a:ext cx="3806110" cy="21368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Điều trị dứt điểm ghẻ chàm hóa như thế nào? | Vinmec">
            <a:extLst>
              <a:ext uri="{FF2B5EF4-FFF2-40B4-BE49-F238E27FC236}">
                <a16:creationId xmlns:a16="http://schemas.microsoft.com/office/drawing/2014/main" id="{7709C366-97D8-4B29-8245-3FE138211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720" y="4056388"/>
            <a:ext cx="3652876" cy="22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883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circle(in)">
                                      <p:cBhvr>
                                        <p:cTn id="10" dur="2000"/>
                                        <p:tgtEl>
                                          <p:spTgt spid="7172"/>
                                        </p:tgtEl>
                                      </p:cBhvr>
                                    </p:animEffect>
                                  </p:childTnLst>
                                </p:cTn>
                              </p:par>
                              <p:par>
                                <p:cTn id="11" presetID="8" presetClass="entr" presetSubtype="16"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diamond(in)">
                                      <p:cBhvr>
                                        <p:cTn id="13" dur="2000"/>
                                        <p:tgtEl>
                                          <p:spTgt spid="7174"/>
                                        </p:tgtEl>
                                      </p:cBhvr>
                                    </p:animEffect>
                                  </p:childTnLst>
                                </p:cTn>
                              </p:par>
                              <p:par>
                                <p:cTn id="14" presetID="4" presetClass="entr" presetSubtype="16" fill="hold" nodeType="withEffect">
                                  <p:stCondLst>
                                    <p:cond delay="0"/>
                                  </p:stCondLst>
                                  <p:childTnLst>
                                    <p:set>
                                      <p:cBhvr>
                                        <p:cTn id="15" dur="1" fill="hold">
                                          <p:stCondLst>
                                            <p:cond delay="0"/>
                                          </p:stCondLst>
                                        </p:cTn>
                                        <p:tgtEl>
                                          <p:spTgt spid="7176"/>
                                        </p:tgtEl>
                                        <p:attrNameLst>
                                          <p:attrName>style.visibility</p:attrName>
                                        </p:attrNameLst>
                                      </p:cBhvr>
                                      <p:to>
                                        <p:strVal val="visible"/>
                                      </p:to>
                                    </p:set>
                                    <p:animEffect transition="in" filter="box(in)">
                                      <p:cBhvr>
                                        <p:cTn id="16"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1479290546"/>
              </p:ext>
            </p:extLst>
          </p:nvPr>
        </p:nvGraphicFramePr>
        <p:xfrm>
          <a:off x="381001" y="568992"/>
          <a:ext cx="11591925" cy="3439668"/>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lào</a:t>
                      </a:r>
                      <a:r>
                        <a:rPr lang="vi-VN" sz="2400" dirty="0">
                          <a:solidFill>
                            <a:schemeClr val="tx1"/>
                          </a:solidFill>
                          <a:effectLst/>
                          <a:latin typeface="Arial" panose="020B0604020202020204" pitchFamily="34" charset="0"/>
                          <a:cs typeface="Arial" panose="020B0604020202020204" pitchFamily="34" charset="0"/>
                        </a:rPr>
                        <a:t> (lác đồng tiền)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Do </a:t>
                      </a:r>
                      <a:r>
                        <a:rPr lang="en-US" sz="2400" dirty="0" err="1">
                          <a:solidFill>
                            <a:schemeClr val="tx1"/>
                          </a:solidFill>
                          <a:effectLst/>
                          <a:latin typeface="Arial" panose="020B0604020202020204" pitchFamily="34" charset="0"/>
                          <a:cs typeface="Arial" panose="020B0604020202020204" pitchFamily="34" charset="0"/>
                        </a:rPr>
                        <a:t>nấm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gây</a:t>
                      </a:r>
                      <a:r>
                        <a:rPr lang="en-US" sz="2400" dirty="0">
                          <a:solidFill>
                            <a:schemeClr val="tx1"/>
                          </a:solidFill>
                          <a:effectLst/>
                          <a:latin typeface="Arial" panose="020B0604020202020204" pitchFamily="34" charset="0"/>
                          <a:cs typeface="Arial" panose="020B0604020202020204" pitchFamily="34" charset="0"/>
                        </a:rPr>
                        <a:t> ra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ẩm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endParaRPr lang="en-US" sz="240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môi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trường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2" descr="Bệnh hắc lào: Nguyên nhân và cách phòng ngừa | Bệnh viện Đa Khoa Lê Văn Việt">
            <a:extLst>
              <a:ext uri="{FF2B5EF4-FFF2-40B4-BE49-F238E27FC236}">
                <a16:creationId xmlns:a16="http://schemas.microsoft.com/office/drawing/2014/main" id="{DE84B16A-2144-49E8-883B-A0FD002AB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36" y="1423296"/>
            <a:ext cx="3832698" cy="25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145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2126952587"/>
              </p:ext>
            </p:extLst>
          </p:nvPr>
        </p:nvGraphicFramePr>
        <p:xfrm>
          <a:off x="381001" y="1369092"/>
          <a:ext cx="11591925" cy="336575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ben</a:t>
                      </a: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nấm gây ra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chung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khác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tắm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lau</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thật</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rồi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quần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4" descr="Bệnh lang ben: Bệnh lý da liễu thường gặp">
            <a:extLst>
              <a:ext uri="{FF2B5EF4-FFF2-40B4-BE49-F238E27FC236}">
                <a16:creationId xmlns:a16="http://schemas.microsoft.com/office/drawing/2014/main" id="{ADBBB8F9-298D-4F10-9A21-F5CF90834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70" y="2178057"/>
            <a:ext cx="3652876" cy="25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46771"/>
      </p:ext>
    </p:extLst>
  </p:cSld>
  <p:clrMapOvr>
    <a:masterClrMapping/>
  </p:clrMapOvr>
  <mc:AlternateContent xmlns:mc="http://schemas.openxmlformats.org/markup-compatibility/2006" xmlns:p14="http://schemas.microsoft.com/office/powerpoint/2010/main">
    <mc:Choice Requires="p14">
      <p:transition spd="slow" p14:dur="2000">
        <p:split dir="in"/>
      </p:transition>
    </mc:Choice>
    <mc:Fallback xmlns="">
      <p:transition spd="slow">
        <p:split dir="in"/>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745890366"/>
              </p:ext>
            </p:extLst>
          </p:nvPr>
        </p:nvGraphicFramePr>
        <p:xfrm>
          <a:off x="381001" y="1369092"/>
          <a:ext cx="11591925" cy="4134612"/>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err="1">
                          <a:solidFill>
                            <a:schemeClr val="dk1"/>
                          </a:solidFill>
                          <a:effectLst/>
                          <a:latin typeface="Arial" panose="020B0604020202020204" pitchFamily="34" charset="0"/>
                          <a:ea typeface="+mn-ea"/>
                          <a:cs typeface="Arial" panose="020B0604020202020204" pitchFamily="34" charset="0"/>
                        </a:rPr>
                        <a:t>Mụn</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trứng</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cá</a:t>
                      </a:r>
                      <a:endParaRPr lang="en-US" sz="2400" kern="1200" dirty="0">
                        <a:solidFill>
                          <a:schemeClr val="dk1"/>
                        </a:solidFill>
                        <a:effectLst/>
                        <a:latin typeface="Arial" panose="020B0604020202020204" pitchFamily="34" charset="0"/>
                        <a:ea typeface="+mn-ea"/>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da bài tiết nhiều chất nhờn hoặc do bụi bẩn làm tắc nghẽn nang lông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tẩy</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6" descr="Top 7 hoạt chất trị mụn trứng cá hiệu quả hiện nay">
            <a:extLst>
              <a:ext uri="{FF2B5EF4-FFF2-40B4-BE49-F238E27FC236}">
                <a16:creationId xmlns:a16="http://schemas.microsoft.com/office/drawing/2014/main" id="{D031E599-1552-4A43-8DEA-D307049F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61" y="2360570"/>
            <a:ext cx="3806110" cy="213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66864"/>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31"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4" name="组合 93"/>
          <p:cNvGrpSpPr/>
          <p:nvPr/>
        </p:nvGrpSpPr>
        <p:grpSpPr>
          <a:xfrm>
            <a:off x="1221687"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8" name="组合 97"/>
          <p:cNvGrpSpPr/>
          <p:nvPr/>
        </p:nvGrpSpPr>
        <p:grpSpPr>
          <a:xfrm>
            <a:off x="1085827" y="5251468"/>
            <a:ext cx="800567"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135" name="椭圆 134"/>
          <p:cNvSpPr>
            <a:spLocks noChangeAspect="1"/>
          </p:cNvSpPr>
          <p:nvPr/>
        </p:nvSpPr>
        <p:spPr>
          <a:xfrm>
            <a:off x="1279419"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椭圆 135"/>
          <p:cNvSpPr>
            <a:spLocks noChangeAspect="1"/>
          </p:cNvSpPr>
          <p:nvPr/>
        </p:nvSpPr>
        <p:spPr>
          <a:xfrm>
            <a:off x="1279419"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10"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8" name="任意多边形 137"/>
          <p:cNvSpPr/>
          <p:nvPr/>
        </p:nvSpPr>
        <p:spPr>
          <a:xfrm>
            <a:off x="2037911" y="3961828"/>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9" name="椭圆 138"/>
          <p:cNvSpPr>
            <a:spLocks noChangeAspect="1"/>
          </p:cNvSpPr>
          <p:nvPr/>
        </p:nvSpPr>
        <p:spPr>
          <a:xfrm>
            <a:off x="1635214"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文本框 139"/>
          <p:cNvSpPr txBox="1"/>
          <p:nvPr/>
        </p:nvSpPr>
        <p:spPr>
          <a:xfrm>
            <a:off x="1831868" y="4111884"/>
            <a:ext cx="859817" cy="707886"/>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21" y="4240059"/>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3"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3" name="椭圆 142"/>
          <p:cNvSpPr>
            <a:spLocks noChangeAspect="1"/>
          </p:cNvSpPr>
          <p:nvPr/>
        </p:nvSpPr>
        <p:spPr>
          <a:xfrm>
            <a:off x="5788543"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4" name="椭圆 143"/>
          <p:cNvSpPr>
            <a:spLocks noChangeAspect="1"/>
          </p:cNvSpPr>
          <p:nvPr/>
        </p:nvSpPr>
        <p:spPr>
          <a:xfrm>
            <a:off x="5997834"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5" name="任意多边形 144"/>
          <p:cNvSpPr/>
          <p:nvPr/>
        </p:nvSpPr>
        <p:spPr>
          <a:xfrm>
            <a:off x="6620302" y="3961828"/>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6" name="椭圆 145"/>
          <p:cNvSpPr>
            <a:spLocks noChangeAspect="1"/>
          </p:cNvSpPr>
          <p:nvPr/>
        </p:nvSpPr>
        <p:spPr>
          <a:xfrm>
            <a:off x="6144338"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 name="文本框 146"/>
          <p:cNvSpPr txBox="1"/>
          <p:nvPr/>
        </p:nvSpPr>
        <p:spPr>
          <a:xfrm>
            <a:off x="6341809" y="4111884"/>
            <a:ext cx="841011" cy="707886"/>
          </a:xfrm>
          <a:prstGeom prst="rect">
            <a:avLst/>
          </a:prstGeom>
          <a:noFill/>
        </p:spPr>
        <p:txBody>
          <a:bodyPr wrap="square" rtlCol="0">
            <a:spAutoFit/>
          </a:bodyPr>
          <a:lstStyle/>
          <a:p>
            <a:r>
              <a:rPr lang="en-US" altLang="zh-CN" sz="4000" dirty="0">
                <a:solidFill>
                  <a:srgbClr val="009900">
                    <a:lumMod val="75000"/>
                  </a:srgbClr>
                </a:solidFill>
                <a:latin typeface="Impact" panose="020B0806030902050204" pitchFamily="34" charset="0"/>
              </a:rPr>
              <a:t>04</a:t>
            </a:r>
            <a:endParaRPr lang="zh-CN" altLang="en-US" sz="4000" dirty="0">
              <a:solidFill>
                <a:srgbClr val="009900">
                  <a:lumMod val="75000"/>
                </a:srgbClr>
              </a:solidFill>
              <a:latin typeface="Impact" panose="020B0806030902050204" pitchFamily="34" charset="0"/>
            </a:endParaRPr>
          </a:p>
        </p:txBody>
      </p:sp>
      <p:sp>
        <p:nvSpPr>
          <p:cNvPr id="148" name="文本框 147"/>
          <p:cNvSpPr txBox="1"/>
          <p:nvPr/>
        </p:nvSpPr>
        <p:spPr>
          <a:xfrm>
            <a:off x="7281345" y="4240059"/>
            <a:ext cx="2473385" cy="523220"/>
          </a:xfrm>
          <a:prstGeom prst="rect">
            <a:avLst/>
          </a:prstGeom>
          <a:noFill/>
        </p:spPr>
        <p:txBody>
          <a:bodyPr wrap="square" rtlCol="0">
            <a:spAutoFit/>
          </a:bodyPr>
          <a:lstStyle/>
          <a:p>
            <a:r>
              <a:rPr lang="en-US" altLang="zh-CN"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9"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0" name="椭圆 149"/>
          <p:cNvSpPr>
            <a:spLocks noChangeAspect="1"/>
          </p:cNvSpPr>
          <p:nvPr/>
        </p:nvSpPr>
        <p:spPr>
          <a:xfrm>
            <a:off x="1279419"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1" name="椭圆 150"/>
          <p:cNvSpPr>
            <a:spLocks noChangeAspect="1"/>
          </p:cNvSpPr>
          <p:nvPr/>
        </p:nvSpPr>
        <p:spPr>
          <a:xfrm>
            <a:off x="1488710"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3" name="椭圆 152"/>
          <p:cNvSpPr>
            <a:spLocks noChangeAspect="1"/>
          </p:cNvSpPr>
          <p:nvPr/>
        </p:nvSpPr>
        <p:spPr>
          <a:xfrm>
            <a:off x="1635214"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4" name="文本框 153"/>
          <p:cNvSpPr txBox="1"/>
          <p:nvPr/>
        </p:nvSpPr>
        <p:spPr>
          <a:xfrm>
            <a:off x="1835787" y="1887704"/>
            <a:ext cx="769549" cy="707886"/>
          </a:xfrm>
          <a:prstGeom prst="rect">
            <a:avLst/>
          </a:prstGeom>
          <a:noFill/>
        </p:spPr>
        <p:txBody>
          <a:bodyPr wrap="square" rtlCol="0">
            <a:spAutoFit/>
          </a:bodyPr>
          <a:lstStyle/>
          <a:p>
            <a:r>
              <a:rPr lang="en-US" altLang="zh-CN" sz="4000" dirty="0">
                <a:solidFill>
                  <a:srgbClr val="FF3300"/>
                </a:solidFill>
                <a:latin typeface="Impact" panose="020B0806030902050204" pitchFamily="34" charset="0"/>
              </a:rPr>
              <a:t>01</a:t>
            </a:r>
            <a:endParaRPr lang="zh-CN" altLang="en-US" sz="4000" dirty="0">
              <a:solidFill>
                <a:srgbClr val="FF3300"/>
              </a:solidFill>
              <a:latin typeface="Impact" panose="020B0806030902050204" pitchFamily="34" charset="0"/>
            </a:endParaRPr>
          </a:p>
        </p:txBody>
      </p:sp>
      <p:sp>
        <p:nvSpPr>
          <p:cNvPr id="155" name="文本框 154"/>
          <p:cNvSpPr txBox="1"/>
          <p:nvPr/>
        </p:nvSpPr>
        <p:spPr>
          <a:xfrm>
            <a:off x="2733766" y="2015880"/>
            <a:ext cx="2371833" cy="523220"/>
          </a:xfrm>
          <a:prstGeom prst="rect">
            <a:avLst/>
          </a:prstGeom>
          <a:noFill/>
        </p:spPr>
        <p:txBody>
          <a:bodyPr wrap="square" rtlCol="0">
            <a:spAutoFit/>
          </a:bodyPr>
          <a:lstStyle/>
          <a:p>
            <a:r>
              <a:rPr lang="en-US" altLang="zh-CN"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3"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7" name="椭圆 156"/>
          <p:cNvSpPr>
            <a:spLocks noChangeAspect="1"/>
          </p:cNvSpPr>
          <p:nvPr/>
        </p:nvSpPr>
        <p:spPr>
          <a:xfrm>
            <a:off x="5788543"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8" name="椭圆 157"/>
          <p:cNvSpPr>
            <a:spLocks noChangeAspect="1"/>
          </p:cNvSpPr>
          <p:nvPr/>
        </p:nvSpPr>
        <p:spPr>
          <a:xfrm>
            <a:off x="5997834"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9" name="任意多边形 158"/>
          <p:cNvSpPr/>
          <p:nvPr/>
        </p:nvSpPr>
        <p:spPr>
          <a:xfrm>
            <a:off x="6620302" y="1729112"/>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0" name="椭圆 159"/>
          <p:cNvSpPr>
            <a:spLocks noChangeAspect="1"/>
          </p:cNvSpPr>
          <p:nvPr/>
        </p:nvSpPr>
        <p:spPr>
          <a:xfrm>
            <a:off x="6144338"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1" name="文本框 160"/>
          <p:cNvSpPr txBox="1"/>
          <p:nvPr/>
        </p:nvSpPr>
        <p:spPr>
          <a:xfrm>
            <a:off x="6341726" y="1887704"/>
            <a:ext cx="842892" cy="707886"/>
          </a:xfrm>
          <a:prstGeom prst="rect">
            <a:avLst/>
          </a:prstGeom>
          <a:noFill/>
        </p:spPr>
        <p:txBody>
          <a:bodyPr wrap="square" rtlCol="0">
            <a:spAutoFit/>
          </a:bodyPr>
          <a:lstStyle/>
          <a:p>
            <a:r>
              <a:rPr lang="en-US" altLang="zh-CN" sz="4000" dirty="0">
                <a:solidFill>
                  <a:srgbClr val="FF9900">
                    <a:lumMod val="75000"/>
                  </a:srgbClr>
                </a:solidFill>
                <a:latin typeface="Impact" panose="020B0806030902050204" pitchFamily="34" charset="0"/>
              </a:rPr>
              <a:t>02</a:t>
            </a:r>
            <a:endParaRPr lang="zh-CN" altLang="en-US" sz="4000" dirty="0">
              <a:solidFill>
                <a:srgbClr val="FF9900">
                  <a:lumMod val="75000"/>
                </a:srgbClr>
              </a:solidFill>
              <a:latin typeface="Impact" panose="020B0806030902050204" pitchFamily="34" charset="0"/>
            </a:endParaRPr>
          </a:p>
        </p:txBody>
      </p:sp>
      <p:sp>
        <p:nvSpPr>
          <p:cNvPr id="162" name="文本框 161"/>
          <p:cNvSpPr txBox="1"/>
          <p:nvPr/>
        </p:nvSpPr>
        <p:spPr>
          <a:xfrm>
            <a:off x="7067021" y="2015879"/>
            <a:ext cx="4738931" cy="523220"/>
          </a:xfrm>
          <a:prstGeom prst="rect">
            <a:avLst/>
          </a:prstGeom>
          <a:noFill/>
        </p:spPr>
        <p:txBody>
          <a:bodyPr wrap="square" rtlCol="0">
            <a:spAutoFit/>
          </a:bodyPr>
          <a:lstStyle/>
          <a:p>
            <a:r>
              <a:rPr lang="en-US" altLang="zh-CN"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69933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985004567"/>
              </p:ext>
            </p:extLst>
          </p:nvPr>
        </p:nvGraphicFramePr>
        <p:xfrm>
          <a:off x="381001" y="1369092"/>
          <a:ext cx="11591925" cy="411632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 ghẻ</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cái ghẻ kí sinh trong da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trực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hoặc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những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bị</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bệnh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Bôi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thuốc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cọ</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gãi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vì</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thể</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gây</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viêm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nhiễm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khuẩn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8" descr="Điều trị dứt điểm ghẻ chàm hóa như thế nào? | Vinmec">
            <a:extLst>
              <a:ext uri="{FF2B5EF4-FFF2-40B4-BE49-F238E27FC236}">
                <a16:creationId xmlns:a16="http://schemas.microsoft.com/office/drawing/2014/main" id="{FEAB0CBE-BF0D-46EF-A0EF-2A29E1BC2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95" y="2326597"/>
            <a:ext cx="3652876" cy="22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07044"/>
      </p:ext>
    </p:extLst>
  </p:cSld>
  <p:clrMapOvr>
    <a:masterClrMapping/>
  </p:clrMapOvr>
  <mc:AlternateContent xmlns:mc="http://schemas.openxmlformats.org/markup-compatibility/2006" xmlns:p14="http://schemas.microsoft.com/office/powerpoint/2010/main">
    <mc:Choice Requires="p14">
      <p:transition spd="slow" p14:dur="2000">
        <p:split orient="vert" dir="in"/>
      </p:transition>
    </mc:Choice>
    <mc:Fallback xmlns="">
      <p:transition spd="slow">
        <p:split orient="vert" dir="in"/>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335169" y="1584109"/>
            <a:ext cx="9448799" cy="905633"/>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r>
              <a:rPr lang="vi-VN" sz="2400" dirty="0">
                <a:latin typeface="Arial" panose="020B0604020202020204" pitchFamily="34"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2268495" y="3819499"/>
            <a:ext cx="9515473" cy="480901"/>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K</a:t>
            </a:r>
            <a:r>
              <a:rPr lang="vi-VN" sz="2400" dirty="0">
                <a:latin typeface="Arial" panose="020B0604020202020204" pitchFamily="34" charset="0"/>
                <a:cs typeface="Arial" panose="020B0604020202020204" pitchFamily="34" charset="0"/>
              </a:rPr>
              <a:t>ể tên 1 số bệnh về da trong trường học</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35457C-500A-4949-82CD-974AA8AAEB8C}"/>
              </a:ext>
            </a:extLst>
          </p:cNvPr>
          <p:cNvSpPr/>
          <p:nvPr/>
        </p:nvSpPr>
        <p:spPr>
          <a:xfrm>
            <a:off x="2301831" y="2697380"/>
            <a:ext cx="9515473" cy="914481"/>
          </a:xfrm>
          <a:prstGeom prst="rect">
            <a:avLst/>
          </a:prstGeom>
          <a:solidFill>
            <a:schemeClr val="accent1">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400" dirty="0">
                <a:latin typeface="Arial" panose="020B0604020202020204" pitchFamily="34" charset="0"/>
                <a:cs typeface="Arial" panose="020B0604020202020204" pitchFamily="34" charset="0"/>
              </a:rPr>
              <a:t>da tiếp xúc trực tiếp với môi trường, nếu môi trường bị ô nhiễm da sẽ nhiễm khuẩn, nhiễm độc, gây nên các bệnh về da</a:t>
            </a:r>
            <a:r>
              <a:rPr lang="en-US" sz="2400"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2311C1C7-72A8-4D33-9F56-6B9624C17767}"/>
              </a:ext>
            </a:extLst>
          </p:cNvPr>
          <p:cNvSpPr/>
          <p:nvPr/>
        </p:nvSpPr>
        <p:spPr>
          <a:xfrm>
            <a:off x="2268495" y="4453246"/>
            <a:ext cx="9448799" cy="489749"/>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2400" dirty="0" err="1">
                <a:latin typeface="Arial" panose="020B0604020202020204" pitchFamily="34" charset="0"/>
                <a:cs typeface="Arial" panose="020B0604020202020204" pitchFamily="34" charset="0"/>
              </a:rPr>
              <a:t>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lang</a:t>
            </a:r>
            <a:r>
              <a:rPr lang="en-US" sz="2400" dirty="0">
                <a:latin typeface="Arial" panose="020B0604020202020204" pitchFamily="34" charset="0"/>
                <a:cs typeface="Arial" panose="020B0604020202020204" pitchFamily="34" charset="0"/>
              </a:rPr>
              <a:t> ben…</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Tree>
    <p:extLst>
      <p:ext uri="{BB962C8B-B14F-4D97-AF65-F5344CB8AC3E}">
        <p14:creationId xmlns:p14="http://schemas.microsoft.com/office/powerpoint/2010/main" val="2953282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2" name="Rectangle 1">
            <a:extLst>
              <a:ext uri="{FF2B5EF4-FFF2-40B4-BE49-F238E27FC236}">
                <a16:creationId xmlns:a16="http://schemas.microsoft.com/office/drawing/2014/main" id="{9E43D3FF-02E0-4DAE-9581-EE6E2FDBB39E}"/>
              </a:ext>
            </a:extLst>
          </p:cNvPr>
          <p:cNvSpPr/>
          <p:nvPr/>
        </p:nvSpPr>
        <p:spPr>
          <a:xfrm>
            <a:off x="2297440" y="344158"/>
            <a:ext cx="9448799" cy="461665"/>
          </a:xfrm>
          <a:prstGeom prst="rect">
            <a:avLst/>
          </a:prstGeom>
          <a:solidFill>
            <a:schemeClr val="accent2">
              <a:lumMod val="20000"/>
              <a:lumOff val="80000"/>
            </a:schemeClr>
          </a:solidFill>
        </p:spPr>
        <p:txBody>
          <a:bodyPr wrap="square">
            <a:spAutoFit/>
          </a:bodyPr>
          <a:lstStyle/>
          <a:p>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4EF5A88-3DC4-49EA-A683-49E91206DF70}"/>
              </a:ext>
            </a:extLst>
          </p:cNvPr>
          <p:cNvSpPr/>
          <p:nvPr/>
        </p:nvSpPr>
        <p:spPr>
          <a:xfrm>
            <a:off x="8907790" y="3423216"/>
            <a:ext cx="2646035"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Rèn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18" name="Picture 2" descr="Bé Gái Rửa Mặt tuyệt đẹp Vector - KS1571 - Kho Stock">
            <a:extLst>
              <a:ext uri="{FF2B5EF4-FFF2-40B4-BE49-F238E27FC236}">
                <a16:creationId xmlns:a16="http://schemas.microsoft.com/office/drawing/2014/main" id="{560BA027-458B-4C45-B148-CB4C4C82AE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7440" y="1114425"/>
            <a:ext cx="3257550" cy="2171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E7F6E2B-5D61-483E-B1DB-5F0E4ADDD566}"/>
              </a:ext>
            </a:extLst>
          </p:cNvPr>
          <p:cNvPicPr>
            <a:picLocks noChangeAspect="1"/>
          </p:cNvPicPr>
          <p:nvPr/>
        </p:nvPicPr>
        <p:blipFill>
          <a:blip r:embed="rId5"/>
          <a:stretch>
            <a:fillRect/>
          </a:stretch>
        </p:blipFill>
        <p:spPr>
          <a:xfrm>
            <a:off x="5819774" y="1129233"/>
            <a:ext cx="2133601" cy="2133601"/>
          </a:xfrm>
          <a:prstGeom prst="rect">
            <a:avLst/>
          </a:prstGeom>
          <a:ln>
            <a:solidFill>
              <a:schemeClr val="accent1"/>
            </a:solidFill>
          </a:ln>
        </p:spPr>
      </p:pic>
      <p:pic>
        <p:nvPicPr>
          <p:cNvPr id="9222" name="Picture 6" descr="Hà Nội: Đình chỉ lưu hành và thu hồi hàng loạt mỹ phẩm không đảm bảo chất  lượng">
            <a:extLst>
              <a:ext uri="{FF2B5EF4-FFF2-40B4-BE49-F238E27FC236}">
                <a16:creationId xmlns:a16="http://schemas.microsoft.com/office/drawing/2014/main" id="{98ADB0EA-483B-4A91-9225-8C87EE229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0185" y="3919650"/>
            <a:ext cx="3419475" cy="21336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531B2D1-157C-44CD-AD4A-CB46C0E871FE}"/>
              </a:ext>
            </a:extLst>
          </p:cNvPr>
          <p:cNvSpPr/>
          <p:nvPr/>
        </p:nvSpPr>
        <p:spPr>
          <a:xfrm>
            <a:off x="2628238" y="3371821"/>
            <a:ext cx="2420856"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65E36F1F-0F5C-44A5-A8C8-2F45136C71C8}"/>
              </a:ext>
            </a:extLst>
          </p:cNvPr>
          <p:cNvSpPr/>
          <p:nvPr/>
        </p:nvSpPr>
        <p:spPr>
          <a:xfrm>
            <a:off x="5384335" y="3433844"/>
            <a:ext cx="3004477"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trời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C18FA710-589C-429B-94EA-74CDB3D40AD8}"/>
              </a:ext>
            </a:extLst>
          </p:cNvPr>
          <p:cNvSpPr/>
          <p:nvPr/>
        </p:nvSpPr>
        <p:spPr>
          <a:xfrm>
            <a:off x="2628238" y="6113732"/>
            <a:ext cx="4187365"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mỹ</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phẩm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4" name="Picture 8" descr="Con gái tập thể dục có tác dụng gì?">
            <a:extLst>
              <a:ext uri="{FF2B5EF4-FFF2-40B4-BE49-F238E27FC236}">
                <a16:creationId xmlns:a16="http://schemas.microsoft.com/office/drawing/2014/main" id="{5514DB75-1F61-47F7-8918-9C84A3053F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8812" y="1117324"/>
            <a:ext cx="3238149" cy="21574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3B4FCD8-7A74-415A-996E-347B04F352D5}"/>
              </a:ext>
            </a:extLst>
          </p:cNvPr>
          <p:cNvSpPr/>
          <p:nvPr/>
        </p:nvSpPr>
        <p:spPr>
          <a:xfrm>
            <a:off x="7193289" y="6113732"/>
            <a:ext cx="4360536"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6" name="Picture 10" descr="Viết đoạn văn về giữ gìn vệ sinh trường lớp hay nhất (4 Mẫu)">
            <a:extLst>
              <a:ext uri="{FF2B5EF4-FFF2-40B4-BE49-F238E27FC236}">
                <a16:creationId xmlns:a16="http://schemas.microsoft.com/office/drawing/2014/main" id="{D332098E-7832-49BB-8108-FDFAE790A0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839" y="3960417"/>
            <a:ext cx="3998586" cy="209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1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in)">
                                      <p:cBhvr>
                                        <p:cTn id="10" dur="2000"/>
                                        <p:tgtEl>
                                          <p:spTgt spid="921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circle(in)">
                                      <p:cBhvr>
                                        <p:cTn id="16" dur="2000"/>
                                        <p:tgtEl>
                                          <p:spTgt spid="92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circle(in)">
                                      <p:cBhvr>
                                        <p:cTn id="28" dur="2000"/>
                                        <p:tgtEl>
                                          <p:spTgt spid="922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nodeType="withEffect">
                                  <p:stCondLst>
                                    <p:cond delay="0"/>
                                  </p:stCondLst>
                                  <p:childTnLst>
                                    <p:set>
                                      <p:cBhvr>
                                        <p:cTn id="33" dur="1" fill="hold">
                                          <p:stCondLst>
                                            <p:cond delay="0"/>
                                          </p:stCondLst>
                                        </p:cTn>
                                        <p:tgtEl>
                                          <p:spTgt spid="9226"/>
                                        </p:tgtEl>
                                        <p:attrNameLst>
                                          <p:attrName>style.visibility</p:attrName>
                                        </p:attrNameLst>
                                      </p:cBhvr>
                                      <p:to>
                                        <p:strVal val="visible"/>
                                      </p:to>
                                    </p:set>
                                    <p:animEffect transition="in" filter="circle(in)">
                                      <p:cBhvr>
                                        <p:cTn id="34"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FA8201-7DB9-4909-B7BF-FBD0E42C8D6B}"/>
              </a:ext>
            </a:extLst>
          </p:cNvPr>
          <p:cNvSpPr/>
          <p:nvPr/>
        </p:nvSpPr>
        <p:spPr>
          <a:xfrm>
            <a:off x="2943225" y="355546"/>
            <a:ext cx="6305550" cy="1330364"/>
          </a:xfrm>
          <a:prstGeom prst="rect">
            <a:avLst/>
          </a:prstGeom>
          <a:solidFill>
            <a:schemeClr val="accent2">
              <a:lumMod val="40000"/>
              <a:lumOff val="60000"/>
            </a:schemeClr>
          </a:solidFill>
        </p:spPr>
        <p:txBody>
          <a:bodyPr wrap="square">
            <a:spAutoFit/>
          </a:bodyPr>
          <a:lstStyle/>
          <a:p>
            <a:pPr algn="ctr">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hành tựu ghép da trong y học</a:t>
            </a:r>
            <a:endPar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G</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chữa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bỏng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nhiễm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B00B4225-5454-473A-A8D7-C053895C71AA}"/>
              </a:ext>
            </a:extLst>
          </p:cNvPr>
          <p:cNvPicPr>
            <a:picLocks noChangeAspect="1"/>
          </p:cNvPicPr>
          <p:nvPr/>
        </p:nvPicPr>
        <p:blipFill>
          <a:blip r:embed="rId2"/>
          <a:stretch>
            <a:fillRect/>
          </a:stretch>
        </p:blipFill>
        <p:spPr>
          <a:xfrm>
            <a:off x="297181" y="1962971"/>
            <a:ext cx="5338763" cy="3456753"/>
          </a:xfrm>
          <a:prstGeom prst="rect">
            <a:avLst/>
          </a:prstGeom>
        </p:spPr>
      </p:pic>
      <p:pic>
        <p:nvPicPr>
          <p:cNvPr id="14338" name="Picture 2" descr="Chi phí phẫu thuật ghép da và một số lưu ý sau khi phẫu thuật">
            <a:extLst>
              <a:ext uri="{FF2B5EF4-FFF2-40B4-BE49-F238E27FC236}">
                <a16:creationId xmlns:a16="http://schemas.microsoft.com/office/drawing/2014/main" id="{69F093C0-C647-464B-AF31-5B9E30A1C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1962971"/>
            <a:ext cx="5532119" cy="345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77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33375" y="233172"/>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2459740" y="1804797"/>
            <a:ext cx="8636885" cy="378565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endParaRPr lang="en-US" sz="2400" b="1" dirty="0">
              <a:solidFill>
                <a:srgbClr val="000000"/>
              </a:solidFill>
              <a:latin typeface="Arial" panose="020B0604020202020204" pitchFamily="34" charset="0"/>
              <a:ea typeface="Times New Roman" panose="02020603050405020304" pitchFamily="18" charset="0"/>
            </a:endParaRP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bệnh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về</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thường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gặp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Hắc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lang</a:t>
            </a:r>
            <a:r>
              <a:rPr lang="en-US" sz="2400" dirty="0">
                <a:solidFill>
                  <a:srgbClr val="FF0000"/>
                </a:solidFill>
                <a:latin typeface="Arial" panose="020B0604020202020204" pitchFamily="34" charset="0"/>
                <a:cs typeface="Arial" panose="020B0604020202020204" pitchFamily="34" charset="0"/>
              </a:rPr>
              <a:t> ben, </a:t>
            </a:r>
            <a:r>
              <a:rPr lang="en-US" sz="2400" dirty="0" err="1">
                <a:solidFill>
                  <a:srgbClr val="FF0000"/>
                </a:solidFill>
                <a:latin typeface="Arial" panose="020B0604020202020204" pitchFamily="34" charset="0"/>
                <a:cs typeface="Arial" panose="020B0604020202020204" pitchFamily="34" charset="0"/>
              </a:rPr>
              <a:t>cái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ghẻ</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mụn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trứng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biện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chăm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sóc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bảo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đẹp</a:t>
            </a:r>
            <a:r>
              <a:rPr lang="en-US" sz="2400" dirty="0">
                <a:solidFill>
                  <a:srgbClr val="FF0000"/>
                </a:solidFill>
                <a:latin typeface="Arial" panose="020B0604020202020204" pitchFamily="34" charset="0"/>
                <a:cs typeface="Arial" panose="020B0604020202020204" pitchFamily="34" charset="0"/>
              </a:rPr>
              <a:t> da an </a:t>
            </a:r>
            <a:r>
              <a:rPr lang="en-US" sz="2400" dirty="0" err="1">
                <a:solidFill>
                  <a:srgbClr val="FF0000"/>
                </a:solidFill>
                <a:latin typeface="Arial" panose="020B0604020202020204" pitchFamily="34" charset="0"/>
                <a:cs typeface="Arial" panose="020B0604020202020204" pitchFamily="34" charset="0"/>
              </a:rPr>
              <a:t>toàn</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sinh</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sạch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sẽ</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Tránh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bị</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tổn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chắn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sử</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kem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chống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tiếp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xúc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với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ánh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mặt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trời</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Không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lạm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loại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mỹ</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phẩm</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Thành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tựu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ghép</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y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giúp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cứu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chữa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người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có</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bị</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tổn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nặng</a:t>
            </a:r>
            <a:r>
              <a:rPr lang="en-US" sz="2400" dirty="0">
                <a:solidFill>
                  <a:srgbClr val="FF0000"/>
                </a:solidFill>
                <a:latin typeface="Arial" panose="020B0604020202020204" pitchFamily="34" charset="0"/>
                <a:cs typeface="Arial" panose="020B0604020202020204" pitchFamily="34" charset="0"/>
              </a:rPr>
              <a:t> do </a:t>
            </a:r>
            <a:r>
              <a:rPr lang="en-US" sz="2400" dirty="0" err="1">
                <a:solidFill>
                  <a:srgbClr val="FF0000"/>
                </a:solidFill>
                <a:latin typeface="Arial" panose="020B0604020202020204" pitchFamily="34" charset="0"/>
                <a:cs typeface="Arial" panose="020B0604020202020204" pitchFamily="34" charset="0"/>
              </a:rPr>
              <a:t>bỏng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nhiễm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trùng</a:t>
            </a:r>
            <a:r>
              <a:rPr lang="en-US" sz="2400" dirty="0">
                <a:solidFill>
                  <a:srgbClr val="FF0000"/>
                </a:solidFill>
                <a:latin typeface="Arial" panose="020B0604020202020204" pitchFamily="34" charset="0"/>
                <a:cs typeface="Arial" panose="020B0604020202020204" pitchFamily="34" charset="0"/>
              </a:rPr>
              <a:t> da.</a:t>
            </a:r>
          </a:p>
        </p:txBody>
      </p:sp>
    </p:spTree>
    <p:extLst>
      <p:ext uri="{BB962C8B-B14F-4D97-AF65-F5344CB8AC3E}">
        <p14:creationId xmlns:p14="http://schemas.microsoft.com/office/powerpoint/2010/main" val="364866448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54552" y="3113810"/>
            <a:ext cx="6043076" cy="1384995"/>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dirty="0">
                <a:latin typeface="Arial" panose="020B0604020202020204" pitchFamily="34" charset="0"/>
                <a:cs typeface="Arial" panose="020B0604020202020204" pitchFamily="34" charset="0"/>
              </a:rPr>
              <a:t>III. </a:t>
            </a:r>
            <a:r>
              <a:rPr lang="en-US" sz="2800" b="1" dirty="0" err="1">
                <a:latin typeface="Arial" panose="020B0604020202020204" pitchFamily="34" charset="0"/>
                <a:cs typeface="Arial" panose="020B0604020202020204" pitchFamily="34" charset="0"/>
              </a:rPr>
              <a:t>Khái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niệm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nhiệt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vai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trò</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duy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trì</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nhiệt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ổn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định</a:t>
            </a:r>
            <a:r>
              <a:rPr lang="en-US" sz="2800" b="1" dirty="0">
                <a:latin typeface="Arial" panose="020B0604020202020204" pitchFamily="34" charset="0"/>
                <a:cs typeface="Arial" panose="020B0604020202020204" pitchFamily="34" charset="0"/>
              </a:rPr>
              <a:t> ở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083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750"/>
                                        <p:tgtEl>
                                          <p:spTgt spid="88"/>
                                        </p:tgtEl>
                                      </p:cBhvr>
                                    </p:animEffect>
                                    <p:anim calcmode="lin" valueType="num">
                                      <p:cBhvr>
                                        <p:cTn id="8" dur="750" fill="hold"/>
                                        <p:tgtEl>
                                          <p:spTgt spid="88"/>
                                        </p:tgtEl>
                                        <p:attrNameLst>
                                          <p:attrName>ppt_x</p:attrName>
                                        </p:attrNameLst>
                                      </p:cBhvr>
                                      <p:tavLst>
                                        <p:tav tm="0">
                                          <p:val>
                                            <p:strVal val="#ppt_x"/>
                                          </p:val>
                                        </p:tav>
                                        <p:tav tm="100000">
                                          <p:val>
                                            <p:strVal val="#ppt_x"/>
                                          </p:val>
                                        </p:tav>
                                      </p:tavLst>
                                    </p:anim>
                                    <p:anim calcmode="lin" valueType="num">
                                      <p:cBhvr>
                                        <p:cTn id="9" dur="75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anim calcmode="lin" valueType="num">
                                      <p:cBhvr>
                                        <p:cTn id="14" dur="500" fill="hold"/>
                                        <p:tgtEl>
                                          <p:spTgt spid="91"/>
                                        </p:tgtEl>
                                        <p:attrNameLst>
                                          <p:attrName>ppt_x</p:attrName>
                                        </p:attrNameLst>
                                      </p:cBhvr>
                                      <p:tavLst>
                                        <p:tav tm="0">
                                          <p:val>
                                            <p:strVal val="#ppt_x"/>
                                          </p:val>
                                        </p:tav>
                                        <p:tav tm="100000">
                                          <p:val>
                                            <p:strVal val="#ppt_x"/>
                                          </p:val>
                                        </p:tav>
                                      </p:tavLst>
                                    </p:anim>
                                    <p:anim calcmode="lin" valueType="num">
                                      <p:cBhvr>
                                        <p:cTn id="15" dur="5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155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185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15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275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05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335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500" fill="hold"/>
                                        <p:tgtEl>
                                          <p:spTgt spid="150"/>
                                        </p:tgtEl>
                                        <p:attrNameLst>
                                          <p:attrName>ppt_x</p:attrName>
                                          <p:attrName>ppt_y</p:attrName>
                                        </p:attrNameLst>
                                      </p:cBhvr>
                                      <p:rCtr x="0" y="-38866"/>
                                    </p:animMotion>
                                  </p:childTnLst>
                                </p:cTn>
                              </p:par>
                            </p:childTnLst>
                          </p:cTn>
                        </p:par>
                        <p:par>
                          <p:cTn id="47" fill="hold">
                            <p:stCondLst>
                              <p:cond delay="385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435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485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25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25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25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25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250" tmFilter="0,0; .5, 1; 1, 1"/>
                                        <p:tgtEl>
                                          <p:spTgt spid="113">
                                            <p:txEl>
                                              <p:pRg st="0" end="0"/>
                                            </p:txEl>
                                          </p:spTgt>
                                        </p:tgtEl>
                                      </p:cBhvr>
                                    </p:animEffect>
                                  </p:childTnLst>
                                </p:cTn>
                              </p:par>
                            </p:childTnLst>
                          </p:cTn>
                        </p:par>
                        <p:par>
                          <p:cTn id="63" fill="hold">
                            <p:stCondLst>
                              <p:cond delay="53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25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25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25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25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250" tmFilter="0,0; .5, 1; 1, 1"/>
                                        <p:tgtEl>
                                          <p:spTgt spid="113">
                                            <p:txEl>
                                              <p:pRg st="1" end="1"/>
                                            </p:txEl>
                                          </p:spTgt>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barn(inVertic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6883" y="143533"/>
            <a:ext cx="3174277"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HOẠT ĐỘNG NHÓM</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
            <a:ext cx="1464906" cy="7487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3796768908"/>
              </p:ext>
            </p:extLst>
          </p:nvPr>
        </p:nvGraphicFramePr>
        <p:xfrm>
          <a:off x="0" y="787592"/>
          <a:ext cx="12192000" cy="6949440"/>
        </p:xfrm>
        <a:graphic>
          <a:graphicData uri="http://schemas.openxmlformats.org/drawingml/2006/table">
            <a:tbl>
              <a:tblPr firstRow="1" firstCol="1" bandRow="1">
                <a:tableStyleId>{5C22544A-7EE6-4342-B048-85BDC9FD1C3A}</a:tableStyleId>
              </a:tblPr>
              <a:tblGrid>
                <a:gridCol w="474028">
                  <a:extLst>
                    <a:ext uri="{9D8B030D-6E8A-4147-A177-3AD203B41FA5}">
                      <a16:colId xmlns:a16="http://schemas.microsoft.com/office/drawing/2014/main" val="3490599833"/>
                    </a:ext>
                  </a:extLst>
                </a:gridCol>
                <a:gridCol w="11032360">
                  <a:extLst>
                    <a:ext uri="{9D8B030D-6E8A-4147-A177-3AD203B41FA5}">
                      <a16:colId xmlns:a16="http://schemas.microsoft.com/office/drawing/2014/main" val="1606511585"/>
                    </a:ext>
                  </a:extLst>
                </a:gridCol>
                <a:gridCol w="685612">
                  <a:extLst>
                    <a:ext uri="{9D8B030D-6E8A-4147-A177-3AD203B41FA5}">
                      <a16:colId xmlns:a16="http://schemas.microsoft.com/office/drawing/2014/main" val="1624245198"/>
                    </a:ext>
                  </a:extLst>
                </a:gridCol>
              </a:tblGrid>
              <a:tr h="537482">
                <a:tc gridSpan="3">
                  <a:txBody>
                    <a:bodyPr/>
                    <a:lstStyle/>
                    <a:p>
                      <a:pPr algn="ctr">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PHIẾU HỌC TẬP 2</a:t>
                      </a:r>
                    </a:p>
                    <a:p>
                      <a:pPr algn="ctr">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Nghiên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thông</a:t>
                      </a:r>
                      <a:r>
                        <a:rPr lang="en-US" sz="2400" dirty="0">
                          <a:solidFill>
                            <a:schemeClr val="tx1"/>
                          </a:solidFill>
                          <a:effectLst/>
                          <a:latin typeface="Arial" panose="020B0604020202020204" pitchFamily="34" charset="0"/>
                          <a:cs typeface="Arial" panose="020B0604020202020204" pitchFamily="34" charset="0"/>
                        </a:rPr>
                        <a:t> tin SGK/162, 163 </a:t>
                      </a:r>
                      <a:r>
                        <a:rPr lang="en-US" sz="2400" dirty="0" err="1">
                          <a:solidFill>
                            <a:schemeClr val="tx1"/>
                          </a:solidFill>
                          <a:effectLst/>
                          <a:latin typeface="Arial" panose="020B0604020202020204" pitchFamily="34" charset="0"/>
                          <a:cs typeface="Arial" panose="020B0604020202020204" pitchFamily="34" charset="0"/>
                        </a:rPr>
                        <a:t>hoàn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endParaRPr lang="en-US" sz="2400" dirty="0">
                        <a:solidFill>
                          <a:schemeClr val="tx1"/>
                        </a:solidFill>
                        <a:effectLst/>
                        <a:latin typeface="Arial" panose="020B0604020202020204" pitchFamily="34"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437018"/>
                  </a:ext>
                </a:extLst>
              </a:tr>
              <a:tr h="473839">
                <a:tc gridSpan="3">
                  <a:txBody>
                    <a:bodyPr/>
                    <a:lstStyle/>
                    <a:p>
                      <a:pPr marL="342900" lvl="0" indent="-342900" algn="just">
                        <a:lnSpc>
                          <a:spcPct val="100000"/>
                        </a:lnSpc>
                        <a:spcAft>
                          <a:spcPts val="0"/>
                        </a:spcAft>
                        <a:buFont typeface="+mj-lt"/>
                        <a:buAutoNum type="arabicPeriod"/>
                      </a:pP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a:solidFill>
                            <a:srgbClr val="FF0000"/>
                          </a:solidFill>
                          <a:effectLst/>
                          <a:latin typeface="Arial" panose="020B0604020202020204" pitchFamily="34" charset="0"/>
                          <a:cs typeface="Arial" panose="020B0604020202020204" pitchFamily="34" charset="0"/>
                        </a:rPr>
                        <a:t>X</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biểu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nói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về</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vai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trò</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934397"/>
                  </a:ext>
                </a:extLst>
              </a:tr>
              <a:tr h="278636">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A</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thuộc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94223119"/>
                  </a:ext>
                </a:extLst>
              </a:tr>
              <a:tr h="310131">
                <a:tc>
                  <a:txBody>
                    <a:bodyPr/>
                    <a:lstStyle/>
                    <a:p>
                      <a:pPr algn="just">
                        <a:lnSpc>
                          <a:spcPct val="100000"/>
                        </a:lnSpc>
                        <a:spcAft>
                          <a:spcPts val="0"/>
                        </a:spcAft>
                      </a:pPr>
                      <a:r>
                        <a:rPr lang="en-US" sz="2000" dirty="0">
                          <a:solidFill>
                            <a:schemeClr val="tx1"/>
                          </a:solidFill>
                          <a:effectLst/>
                          <a:latin typeface="Arial" panose="020B0604020202020204" pitchFamily="34" charset="0"/>
                          <a:cs typeface="Arial" panose="020B0604020202020204" pitchFamily="34" charset="0"/>
                        </a:rPr>
                        <a:t>B</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bằng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kê</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thủy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hồng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ngoại</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60950868"/>
                  </a:ext>
                </a:extLst>
              </a:tr>
              <a:tr h="278636">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C</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ở </a:t>
                      </a:r>
                      <a:r>
                        <a:rPr lang="en-US" sz="2400" dirty="0" err="1">
                          <a:solidFill>
                            <a:schemeClr val="tx1"/>
                          </a:solidFill>
                          <a:effectLst/>
                          <a:latin typeface="Arial" panose="020B0604020202020204" pitchFamily="34" charset="0"/>
                          <a:cs typeface="Arial" panose="020B0604020202020204" pitchFamily="34" charset="0"/>
                        </a:rPr>
                        <a:t>nách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10537461"/>
                  </a:ext>
                </a:extLst>
              </a:tr>
              <a:tr h="279112">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D</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Da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vai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trò</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trọng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nhất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hòa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72857454"/>
                  </a:ext>
                </a:extLst>
              </a:tr>
              <a:tr h="321127">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E</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hưởng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29573659"/>
                  </a:ext>
                </a:extLst>
              </a:tr>
              <a:tr h="321127">
                <a:tc>
                  <a:txBody>
                    <a:bodyPr/>
                    <a:lstStyle/>
                    <a:p>
                      <a:pPr algn="just">
                        <a:lnSpc>
                          <a:spcPct val="100000"/>
                        </a:lnSpc>
                        <a:spcAft>
                          <a:spcPts val="0"/>
                        </a:spcAft>
                      </a:pP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vi-VN" sz="2400" dirty="0">
                          <a:solidFill>
                            <a:schemeClr val="tx1"/>
                          </a:solidFill>
                          <a:effectLst/>
                          <a:latin typeface="+mn-lt"/>
                          <a:ea typeface="Times New Roman" panose="02020603050405020304" pitchFamily="18" charset="0"/>
                          <a:cs typeface="Arial" panose="020B0604020202020204" pitchFamily="34" charset="0"/>
                        </a:rPr>
                        <a:t>Trong quá trình điều hòa thân nhiệt, hệ thần kinh đóng vai trò điều khiển các phản ứng của da khi tiếp nhận kích thích từ môi trường.</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63505535"/>
                  </a:ext>
                </a:extLst>
              </a:tr>
              <a:tr h="321127">
                <a:tc gridSpan="3">
                  <a:txBody>
                    <a:bodyPr/>
                    <a:lstStyle/>
                    <a:p>
                      <a:pPr algn="just">
                        <a:lnSpc>
                          <a:spcPct val="100000"/>
                        </a:lnSpc>
                        <a:spcAft>
                          <a:spcPts val="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Trình</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bày</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vai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trò</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HTK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điều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hòa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tăng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lạnh</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thấp</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0000"/>
                        </a:lnSpc>
                        <a:spcAft>
                          <a:spcPts val="0"/>
                        </a:spcAft>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nóng</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tăng</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0000"/>
                        </a:lnSpc>
                        <a:spcAft>
                          <a:spcPts val="0"/>
                        </a:spcAft>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lạnh</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thấp</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0000"/>
                        </a:lnSpc>
                        <a:spcAft>
                          <a:spcPts val="0"/>
                        </a:spcAft>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just">
                        <a:lnSpc>
                          <a:spcPct val="115000"/>
                        </a:lnSpc>
                        <a:spcAft>
                          <a:spcPts val="0"/>
                        </a:spcAft>
                      </a:pPr>
                      <a:endParaRPr lang="vi-VN" sz="2000" dirty="0">
                        <a:solidFill>
                          <a:schemeClr val="tx1"/>
                        </a:solidFill>
                        <a:effectLst/>
                        <a:latin typeface="+mn-lt"/>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just">
                        <a:lnSpc>
                          <a:spcPct val="115000"/>
                        </a:lnSpc>
                        <a:spcAft>
                          <a:spcPts val="0"/>
                        </a:spcAft>
                      </a:pP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46709963"/>
                  </a:ext>
                </a:extLst>
              </a:tr>
            </a:tbl>
          </a:graphicData>
        </a:graphic>
      </p:graphicFrame>
      <p:pic>
        <p:nvPicPr>
          <p:cNvPr id="10" name="Đồng hồ đếm ngược 5 phút - 5 Minutes">
            <a:hlinkClick r:id="" action="ppaction://media"/>
            <a:extLst>
              <a:ext uri="{FF2B5EF4-FFF2-40B4-BE49-F238E27FC236}">
                <a16:creationId xmlns:a16="http://schemas.microsoft.com/office/drawing/2014/main" id="{9151BF9E-52B5-47BE-8F3C-2D2427C241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879494" y="1688"/>
            <a:ext cx="1312506" cy="738284"/>
          </a:xfrm>
          <a:prstGeom prst="rect">
            <a:avLst/>
          </a:prstGeom>
        </p:spPr>
      </p:pic>
    </p:spTree>
    <p:extLst>
      <p:ext uri="{BB962C8B-B14F-4D97-AF65-F5344CB8AC3E}">
        <p14:creationId xmlns:p14="http://schemas.microsoft.com/office/powerpoint/2010/main" val="25162329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6760" y="325927"/>
            <a:ext cx="3174277"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BÁO CÁO KẾT QUẢ</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2225165452"/>
              </p:ext>
            </p:extLst>
          </p:nvPr>
        </p:nvGraphicFramePr>
        <p:xfrm>
          <a:off x="279378" y="1241051"/>
          <a:ext cx="11912622" cy="4756694"/>
        </p:xfrm>
        <a:graphic>
          <a:graphicData uri="http://schemas.openxmlformats.org/drawingml/2006/table">
            <a:tbl>
              <a:tblPr firstRow="1" firstCol="1" bandRow="1">
                <a:tableStyleId>{5C22544A-7EE6-4342-B048-85BDC9FD1C3A}</a:tableStyleId>
              </a:tblPr>
              <a:tblGrid>
                <a:gridCol w="463166">
                  <a:extLst>
                    <a:ext uri="{9D8B030D-6E8A-4147-A177-3AD203B41FA5}">
                      <a16:colId xmlns:a16="http://schemas.microsoft.com/office/drawing/2014/main" val="3490599833"/>
                    </a:ext>
                  </a:extLst>
                </a:gridCol>
                <a:gridCol w="10779555">
                  <a:extLst>
                    <a:ext uri="{9D8B030D-6E8A-4147-A177-3AD203B41FA5}">
                      <a16:colId xmlns:a16="http://schemas.microsoft.com/office/drawing/2014/main" val="1606511585"/>
                    </a:ext>
                  </a:extLst>
                </a:gridCol>
                <a:gridCol w="669901">
                  <a:extLst>
                    <a:ext uri="{9D8B030D-6E8A-4147-A177-3AD203B41FA5}">
                      <a16:colId xmlns:a16="http://schemas.microsoft.com/office/drawing/2014/main" val="1624245198"/>
                    </a:ext>
                  </a:extLst>
                </a:gridCol>
              </a:tblGrid>
              <a:tr h="583143">
                <a:tc gridSpan="3">
                  <a:txBody>
                    <a:bodyPr/>
                    <a:lstStyle/>
                    <a:p>
                      <a:pPr algn="ctr">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KẾT QUẢ PHIẾU HỌC TẬP 2</a:t>
                      </a:r>
                    </a:p>
                    <a:p>
                      <a:pPr algn="ctr">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Nghiên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thông</a:t>
                      </a:r>
                      <a:r>
                        <a:rPr lang="en-US" sz="2400" dirty="0">
                          <a:solidFill>
                            <a:schemeClr val="tx1"/>
                          </a:solidFill>
                          <a:effectLst/>
                          <a:latin typeface="Arial" panose="020B0604020202020204" pitchFamily="34" charset="0"/>
                          <a:cs typeface="Arial" panose="020B0604020202020204" pitchFamily="34" charset="0"/>
                        </a:rPr>
                        <a:t> tin SGK/162, 163 </a:t>
                      </a:r>
                      <a:r>
                        <a:rPr lang="en-US" sz="2400" dirty="0" err="1">
                          <a:solidFill>
                            <a:schemeClr val="tx1"/>
                          </a:solidFill>
                          <a:effectLst/>
                          <a:latin typeface="Arial" panose="020B0604020202020204" pitchFamily="34" charset="0"/>
                          <a:cs typeface="Arial" panose="020B0604020202020204" pitchFamily="34" charset="0"/>
                        </a:rPr>
                        <a:t>hoàn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endParaRPr lang="en-US" sz="2400" dirty="0">
                        <a:solidFill>
                          <a:schemeClr val="tx1"/>
                        </a:solidFill>
                        <a:effectLst/>
                        <a:latin typeface="Arial" panose="020B0604020202020204" pitchFamily="34"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437018"/>
                  </a:ext>
                </a:extLst>
              </a:tr>
              <a:tr h="473839">
                <a:tc gridSpan="3">
                  <a:txBody>
                    <a:bodyPr/>
                    <a:lstStyle/>
                    <a:p>
                      <a:pPr marL="342900" lvl="0" indent="-342900" algn="just">
                        <a:lnSpc>
                          <a:spcPct val="100000"/>
                        </a:lnSpc>
                        <a:spcAft>
                          <a:spcPts val="0"/>
                        </a:spcAft>
                        <a:buFont typeface="+mj-lt"/>
                        <a:buAutoNum type="arabicPeriod"/>
                      </a:pP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a:solidFill>
                            <a:srgbClr val="FF0000"/>
                          </a:solidFill>
                          <a:effectLst/>
                          <a:latin typeface="Arial" panose="020B0604020202020204" pitchFamily="34" charset="0"/>
                          <a:cs typeface="Arial" panose="020B0604020202020204" pitchFamily="34" charset="0"/>
                        </a:rPr>
                        <a:t>X</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biểu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nói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về</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vai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trò</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934397"/>
                  </a:ext>
                </a:extLst>
              </a:tr>
              <a:tr h="367574">
                <a:tc>
                  <a:txBody>
                    <a:bodyPr/>
                    <a:lstStyle/>
                    <a:p>
                      <a:pPr algn="just">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thuộc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94223119"/>
                  </a:ext>
                </a:extLst>
              </a:tr>
              <a:tr h="310131">
                <a:tc>
                  <a:txBody>
                    <a:bodyPr/>
                    <a:lstStyle/>
                    <a:p>
                      <a:pPr algn="just">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B</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bằng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kê</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thủy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hồng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ngoại</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60950868"/>
                  </a:ext>
                </a:extLst>
              </a:tr>
              <a:tr h="278636">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C</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ở </a:t>
                      </a:r>
                      <a:r>
                        <a:rPr lang="en-US" sz="2400" dirty="0" err="1">
                          <a:solidFill>
                            <a:schemeClr val="tx1"/>
                          </a:solidFill>
                          <a:effectLst/>
                          <a:latin typeface="Arial" panose="020B0604020202020204" pitchFamily="34" charset="0"/>
                          <a:cs typeface="Arial" panose="020B0604020202020204" pitchFamily="34" charset="0"/>
                        </a:rPr>
                        <a:t>nách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10537461"/>
                  </a:ext>
                </a:extLst>
              </a:tr>
              <a:tr h="279112">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D</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Da có vai trò quan trọng nhất trong điều hòa thân nhiệt</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72857454"/>
                  </a:ext>
                </a:extLst>
              </a:tr>
              <a:tr h="321127">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E</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Nếu thân nhiệt quá cao hoặc quá thấp sẽ ảnh hưởng đến các hoạt động sống của cơ thể</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29573659"/>
                  </a:ext>
                </a:extLst>
              </a:tr>
              <a:tr h="321127">
                <a:tc>
                  <a:txBody>
                    <a:bodyPr/>
                    <a:lstStyle/>
                    <a:p>
                      <a:pPr algn="just">
                        <a:lnSpc>
                          <a:spcPct val="100000"/>
                        </a:lnSpc>
                        <a:spcAft>
                          <a:spcPts val="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vi-VN" sz="2400" dirty="0">
                          <a:solidFill>
                            <a:schemeClr val="tx1"/>
                          </a:solidFill>
                          <a:effectLst/>
                          <a:latin typeface="+mn-lt"/>
                          <a:ea typeface="Times New Roman" panose="02020603050405020304" pitchFamily="18" charset="0"/>
                          <a:cs typeface="Arial" panose="020B0604020202020204" pitchFamily="34" charset="0"/>
                        </a:rPr>
                        <a:t>Trong quá trình điều hòa thân nhiệt, hệ thần kinh đóng vai trò điều khiển các phản ứng của da khi tiếp nhận kích thích từ môi trường.</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63505535"/>
                  </a:ext>
                </a:extLst>
              </a:tr>
            </a:tbl>
          </a:graphicData>
        </a:graphic>
      </p:graphicFrame>
    </p:spTree>
    <p:extLst>
      <p:ext uri="{BB962C8B-B14F-4D97-AF65-F5344CB8AC3E}">
        <p14:creationId xmlns:p14="http://schemas.microsoft.com/office/powerpoint/2010/main" val="978246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6760" y="325927"/>
            <a:ext cx="3174277"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BÁO CÁO KẾT QUẢ</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2795739874"/>
              </p:ext>
            </p:extLst>
          </p:nvPr>
        </p:nvGraphicFramePr>
        <p:xfrm>
          <a:off x="139689" y="1281619"/>
          <a:ext cx="11912622" cy="2777703"/>
        </p:xfrm>
        <a:graphic>
          <a:graphicData uri="http://schemas.openxmlformats.org/drawingml/2006/table">
            <a:tbl>
              <a:tblPr firstRow="1" firstCol="1" bandRow="1">
                <a:tableStyleId>{5C22544A-7EE6-4342-B048-85BDC9FD1C3A}</a:tableStyleId>
              </a:tblPr>
              <a:tblGrid>
                <a:gridCol w="11912622">
                  <a:extLst>
                    <a:ext uri="{9D8B030D-6E8A-4147-A177-3AD203B41FA5}">
                      <a16:colId xmlns:a16="http://schemas.microsoft.com/office/drawing/2014/main" val="3490599833"/>
                    </a:ext>
                  </a:extLst>
                </a:gridCol>
              </a:tblGrid>
              <a:tr h="583143">
                <a:tc>
                  <a:txBody>
                    <a:bodyPr/>
                    <a:lstStyle/>
                    <a:p>
                      <a:pPr algn="ctr">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KẾT QUẢ PHIẾU HỌC TẬP 2</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02437018"/>
                  </a:ext>
                </a:extLst>
              </a:tr>
              <a:tr h="321127">
                <a:tc>
                  <a:txBody>
                    <a:bodyPr/>
                    <a:lstStyle/>
                    <a:p>
                      <a:pPr>
                        <a:lnSpc>
                          <a:spcPct val="100000"/>
                        </a:lnSpc>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p>
                    <a:p>
                      <a:pPr>
                        <a:lnSpc>
                          <a:spcPct val="100000"/>
                        </a:lnSpc>
                      </a:pP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Khi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trời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nóng</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kern="1200" dirty="0" err="1">
                          <a:solidFill>
                            <a:schemeClr val="tx1"/>
                          </a:solidFill>
                          <a:effectLst/>
                          <a:latin typeface="Arial" panose="020B0604020202020204" pitchFamily="34" charset="0"/>
                          <a:ea typeface="+mn-ea"/>
                          <a:cs typeface="Arial" panose="020B0604020202020204" pitchFamily="34" charset="0"/>
                        </a:rPr>
                        <a:t>thân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cao</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i="1"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Não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gởi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tín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hiệu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mao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tuyến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nằm</a:t>
                      </a:r>
                      <a:r>
                        <a:rPr lang="en-US" sz="2400" b="0" kern="1200" dirty="0">
                          <a:solidFill>
                            <a:schemeClr val="tx1"/>
                          </a:solidFill>
                          <a:effectLst/>
                          <a:latin typeface="Arial" panose="020B0604020202020204" pitchFamily="34" charset="0"/>
                          <a:ea typeface="+mn-ea"/>
                          <a:cs typeface="Arial" panose="020B0604020202020204" pitchFamily="34" charset="0"/>
                        </a:rPr>
                        <a:t> ở da, </a:t>
                      </a:r>
                      <a:r>
                        <a:rPr lang="en-US" sz="2400" b="0" kern="1200" dirty="0" err="1">
                          <a:solidFill>
                            <a:schemeClr val="tx1"/>
                          </a:solidFill>
                          <a:effectLst/>
                          <a:latin typeface="Arial" panose="020B0604020202020204" pitchFamily="34" charset="0"/>
                          <a:ea typeface="+mn-ea"/>
                          <a:cs typeface="Arial" panose="020B0604020202020204" pitchFamily="34" charset="0"/>
                        </a:rPr>
                        <a:t>kích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sự</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dãn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tiết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tỏa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a:t>
                      </a:r>
                    </a:p>
                    <a:p>
                      <a:pPr>
                        <a:lnSpc>
                          <a:spcPct val="100000"/>
                        </a:lnSpc>
                      </a:pP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Khi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trời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lạnh</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kern="1200" dirty="0" err="1">
                          <a:solidFill>
                            <a:schemeClr val="tx1"/>
                          </a:solidFill>
                          <a:effectLst/>
                          <a:latin typeface="Arial" panose="020B0604020202020204" pitchFamily="34" charset="0"/>
                          <a:ea typeface="+mn-ea"/>
                          <a:cs typeface="Arial" panose="020B0604020202020204" pitchFamily="34" charset="0"/>
                        </a:rPr>
                        <a:t>thân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thấp</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Não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gửi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tín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hiệu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mao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tuyến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nằm</a:t>
                      </a:r>
                      <a:r>
                        <a:rPr lang="en-US" sz="2400" b="0" kern="1200" dirty="0">
                          <a:solidFill>
                            <a:schemeClr val="tx1"/>
                          </a:solidFill>
                          <a:effectLst/>
                          <a:latin typeface="Arial" panose="020B0604020202020204" pitchFamily="34" charset="0"/>
                          <a:ea typeface="+mn-ea"/>
                          <a:cs typeface="Arial" panose="020B0604020202020204" pitchFamily="34" charset="0"/>
                        </a:rPr>
                        <a:t> ở da, </a:t>
                      </a:r>
                      <a:r>
                        <a:rPr lang="en-US" sz="2400" b="0" kern="1200" dirty="0" err="1">
                          <a:solidFill>
                            <a:schemeClr val="tx1"/>
                          </a:solidFill>
                          <a:effectLst/>
                          <a:latin typeface="Arial" panose="020B0604020202020204" pitchFamily="34" charset="0"/>
                          <a:ea typeface="+mn-ea"/>
                          <a:cs typeface="Arial" panose="020B0604020202020204" pitchFamily="34" charset="0"/>
                        </a:rPr>
                        <a:t>kích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máu</a:t>
                      </a:r>
                      <a:r>
                        <a:rPr lang="en-US" sz="2400" b="0" kern="1200" dirty="0">
                          <a:solidFill>
                            <a:schemeClr val="tx1"/>
                          </a:solidFill>
                          <a:effectLst/>
                          <a:latin typeface="Arial" panose="020B0604020202020204" pitchFamily="34" charset="0"/>
                          <a:ea typeface="+mn-ea"/>
                          <a:cs typeface="Arial" panose="020B0604020202020204" pitchFamily="34" charset="0"/>
                        </a:rPr>
                        <a:t> co </a:t>
                      </a:r>
                      <a:r>
                        <a:rPr lang="en-US" sz="2400" b="0" kern="1200" dirty="0" err="1">
                          <a:solidFill>
                            <a:schemeClr val="tx1"/>
                          </a:solidFill>
                          <a:effectLst/>
                          <a:latin typeface="Arial" panose="020B0604020202020204" pitchFamily="34" charset="0"/>
                          <a:ea typeface="+mn-ea"/>
                          <a:cs typeface="Arial" panose="020B0604020202020204" pitchFamily="34" charset="0"/>
                        </a:rPr>
                        <a:t>lại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cơ</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lông</a:t>
                      </a:r>
                      <a:r>
                        <a:rPr lang="en-US" sz="2400" b="0" kern="1200" dirty="0">
                          <a:solidFill>
                            <a:schemeClr val="tx1"/>
                          </a:solidFill>
                          <a:effectLst/>
                          <a:latin typeface="Arial" panose="020B0604020202020204" pitchFamily="34" charset="0"/>
                          <a:ea typeface="+mn-ea"/>
                          <a:cs typeface="Arial" panose="020B0604020202020204" pitchFamily="34" charset="0"/>
                        </a:rPr>
                        <a:t> co, </a:t>
                      </a:r>
                      <a:r>
                        <a:rPr lang="en-US" sz="2400" b="0" kern="1200" dirty="0" err="1">
                          <a:solidFill>
                            <a:schemeClr val="tx1"/>
                          </a:solidFill>
                          <a:effectLst/>
                          <a:latin typeface="Arial" panose="020B0604020202020204" pitchFamily="34" charset="0"/>
                          <a:ea typeface="+mn-ea"/>
                          <a:cs typeface="Arial" panose="020B0604020202020204" pitchFamily="34" charset="0"/>
                        </a:rPr>
                        <a:t>giảm</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tỏa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Ngoài</a:t>
                      </a:r>
                      <a:r>
                        <a:rPr lang="en-US" sz="2400" b="0" kern="1200" dirty="0">
                          <a:solidFill>
                            <a:schemeClr val="tx1"/>
                          </a:solidFill>
                          <a:effectLst/>
                          <a:latin typeface="Arial" panose="020B0604020202020204" pitchFamily="34" charset="0"/>
                          <a:ea typeface="+mn-ea"/>
                          <a:cs typeface="Arial" panose="020B0604020202020204" pitchFamily="34" charset="0"/>
                        </a:rPr>
                        <a:t> ra, </a:t>
                      </a:r>
                      <a:r>
                        <a:rPr lang="en-US" sz="2400" b="0" kern="1200" dirty="0" err="1">
                          <a:solidFill>
                            <a:schemeClr val="tx1"/>
                          </a:solidFill>
                          <a:effectLst/>
                          <a:latin typeface="Arial" panose="020B0604020202020204" pitchFamily="34" charset="0"/>
                          <a:ea typeface="+mn-ea"/>
                          <a:cs typeface="Arial" panose="020B0604020202020204" pitchFamily="34" charset="0"/>
                        </a:rPr>
                        <a:t>còn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có</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phản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xạ</a:t>
                      </a:r>
                      <a:r>
                        <a:rPr lang="en-US" sz="2400" b="0" kern="1200" dirty="0">
                          <a:solidFill>
                            <a:schemeClr val="tx1"/>
                          </a:solidFill>
                          <a:effectLst/>
                          <a:latin typeface="Arial" panose="020B0604020202020204" pitchFamily="34" charset="0"/>
                          <a:ea typeface="+mn-ea"/>
                          <a:cs typeface="Arial" panose="020B0604020202020204" pitchFamily="34" charset="0"/>
                        </a:rPr>
                        <a:t> run;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quá</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trình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phân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giải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các</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chất</a:t>
                      </a:r>
                      <a:r>
                        <a:rPr lang="en-US" sz="2400" b="0" kern="1200" dirty="0">
                          <a:solidFill>
                            <a:schemeClr val="tx1"/>
                          </a:solidFill>
                          <a:effectLst/>
                          <a:latin typeface="Arial" panose="020B0604020202020204" pitchFamily="34" charset="0"/>
                          <a:ea typeface="+mn-ea"/>
                          <a:cs typeface="Arial" panose="020B0604020202020204" pitchFamily="34" charset="0"/>
                        </a:rPr>
                        <a:t> ở </a:t>
                      </a:r>
                      <a:r>
                        <a:rPr lang="en-US" sz="2400" b="0" kern="1200" dirty="0" err="1">
                          <a:solidFill>
                            <a:schemeClr val="tx1"/>
                          </a:solidFill>
                          <a:effectLst/>
                          <a:latin typeface="Arial" panose="020B0604020202020204" pitchFamily="34" charset="0"/>
                          <a:ea typeface="+mn-ea"/>
                          <a:cs typeface="Arial" panose="020B0604020202020204" pitchFamily="34" charset="0"/>
                        </a:rPr>
                        <a:t>tế</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bào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để</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điều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hòa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sinh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a:t>
                      </a:r>
                      <a:endPar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46709963"/>
                  </a:ext>
                </a:extLst>
              </a:tr>
            </a:tbl>
          </a:graphicData>
        </a:graphic>
      </p:graphicFrame>
      <p:sp>
        <p:nvSpPr>
          <p:cNvPr id="4" name="Rectangle 3">
            <a:extLst>
              <a:ext uri="{FF2B5EF4-FFF2-40B4-BE49-F238E27FC236}">
                <a16:creationId xmlns:a16="http://schemas.microsoft.com/office/drawing/2014/main" id="{EFE1C058-4097-49D5-96D0-9B7F72016FB9}"/>
              </a:ext>
            </a:extLst>
          </p:cNvPr>
          <p:cNvSpPr/>
          <p:nvPr/>
        </p:nvSpPr>
        <p:spPr>
          <a:xfrm>
            <a:off x="139689" y="5045538"/>
            <a:ext cx="11912622" cy="1330364"/>
          </a:xfrm>
          <a:prstGeom prst="rect">
            <a:avLst/>
          </a:prstGeom>
        </p:spPr>
        <p:txBody>
          <a:bodyPr wrap="square">
            <a:spAutoFit/>
          </a:bodyPr>
          <a:lstStyle/>
          <a:p>
            <a:pPr algn="ctr">
              <a:lnSpc>
                <a:spcPct val="115000"/>
              </a:lnSpc>
              <a:spcAft>
                <a:spcPts val="0"/>
              </a:spcAft>
            </a:pP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hòa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tham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kinh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kinh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hoocmôncơ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chuyển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hóa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15000"/>
              </a:lnSpc>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dịch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Arrow: Right 4">
            <a:extLst>
              <a:ext uri="{FF2B5EF4-FFF2-40B4-BE49-F238E27FC236}">
                <a16:creationId xmlns:a16="http://schemas.microsoft.com/office/drawing/2014/main" id="{335BD441-0901-498A-8144-4B2267EDACD2}"/>
              </a:ext>
            </a:extLst>
          </p:cNvPr>
          <p:cNvSpPr/>
          <p:nvPr/>
        </p:nvSpPr>
        <p:spPr>
          <a:xfrm rot="5400000">
            <a:off x="5547378" y="4166668"/>
            <a:ext cx="601514" cy="771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57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1349" y="401463"/>
            <a:ext cx="4576773"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THỰC HÀNH ĐO THÂN NHIỆT</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ướng dẫn mẹ cách sử dụng nhiệt kế Omron chính xác nhất - Kids Plaza">
            <a:extLst>
              <a:ext uri="{FF2B5EF4-FFF2-40B4-BE49-F238E27FC236}">
                <a16:creationId xmlns:a16="http://schemas.microsoft.com/office/drawing/2014/main" id="{F13145E5-31AB-4581-BA4B-931DCABDF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54" y="1787153"/>
            <a:ext cx="4266658" cy="230819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5 cách dùng nhiệt kế đo nhiệt độ cho trẻ an toàn, chính xác">
            <a:extLst>
              <a:ext uri="{FF2B5EF4-FFF2-40B4-BE49-F238E27FC236}">
                <a16:creationId xmlns:a16="http://schemas.microsoft.com/office/drawing/2014/main" id="{4E542888-F442-4226-A875-4352D0B2D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727" y="1787153"/>
            <a:ext cx="3602395" cy="230454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áy đo nhiệt độ cho bé và những điều bạn cần biết">
            <a:extLst>
              <a:ext uri="{FF2B5EF4-FFF2-40B4-BE49-F238E27FC236}">
                <a16:creationId xmlns:a16="http://schemas.microsoft.com/office/drawing/2014/main" id="{F273A1D2-4C92-48C3-A7DE-C2C73FB05F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8223" y="1787153"/>
            <a:ext cx="2775423" cy="230454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a:extLst>
              <a:ext uri="{FF2B5EF4-FFF2-40B4-BE49-F238E27FC236}">
                <a16:creationId xmlns:a16="http://schemas.microsoft.com/office/drawing/2014/main" id="{8E3DAF11-F521-4EBF-A40E-9314E6C61E11}"/>
              </a:ext>
            </a:extLst>
          </p:cNvPr>
          <p:cNvPicPr>
            <a:picLocks noChangeAspect="1"/>
          </p:cNvPicPr>
          <p:nvPr/>
        </p:nvPicPr>
        <p:blipFill>
          <a:blip r:embed="rId7"/>
          <a:stretch>
            <a:fillRect/>
          </a:stretch>
        </p:blipFill>
        <p:spPr>
          <a:xfrm>
            <a:off x="5005727" y="5848350"/>
            <a:ext cx="7262214" cy="100965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6283540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a:off x="4771047"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文本框 11"/>
          <p:cNvSpPr txBox="1"/>
          <p:nvPr/>
        </p:nvSpPr>
        <p:spPr>
          <a:xfrm>
            <a:off x="4384478" y="2332525"/>
            <a:ext cx="889987"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6" y="2512859"/>
            <a:ext cx="2941831"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50" y="10475747"/>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20" y="2243741"/>
            <a:ext cx="2568853" cy="2208886"/>
          </a:xfrm>
          <a:prstGeom prst="rect">
            <a:avLst/>
          </a:prstGeom>
        </p:spPr>
      </p:pic>
    </p:spTree>
    <p:extLst>
      <p:ext uri="{BB962C8B-B14F-4D97-AF65-F5344CB8AC3E}">
        <p14:creationId xmlns:p14="http://schemas.microsoft.com/office/powerpoint/2010/main" val="268616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16" name="Rectangle 15">
            <a:extLst>
              <a:ext uri="{FF2B5EF4-FFF2-40B4-BE49-F238E27FC236}">
                <a16:creationId xmlns:a16="http://schemas.microsoft.com/office/drawing/2014/main" id="{9FC229DB-49FD-4C0A-B711-A7BA5AA95719}"/>
              </a:ext>
            </a:extLst>
          </p:cNvPr>
          <p:cNvSpPr/>
          <p:nvPr/>
        </p:nvSpPr>
        <p:spPr>
          <a:xfrm>
            <a:off x="2800349" y="378288"/>
            <a:ext cx="8181975"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CH1:</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Khi ta sốt, cơ thể có những biểu hiện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A5110754-8BBC-4749-9C88-A44F2BD2A868}"/>
              </a:ext>
            </a:extLst>
          </p:cNvPr>
          <p:cNvSpPr/>
          <p:nvPr/>
        </p:nvSpPr>
        <p:spPr>
          <a:xfrm>
            <a:off x="2800348" y="962917"/>
            <a:ext cx="8181976" cy="480901"/>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thân nhiệt tăng, mệt mỏi, đau đầu, mất nước...</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6D49EFAE-1B50-4D3F-A687-FFC06209C90B}"/>
              </a:ext>
            </a:extLst>
          </p:cNvPr>
          <p:cNvSpPr/>
          <p:nvPr/>
        </p:nvSpPr>
        <p:spPr>
          <a:xfrm>
            <a:off x="2800348" y="1547546"/>
            <a:ext cx="8181976" cy="905633"/>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ó trường hợp sốt, lạnh run người, muốn đắp chăn nhưng bác sĩ lại khuyên không nên?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08C6D1AA-1D80-4117-8D3B-5BF4EEA44E55}"/>
              </a:ext>
            </a:extLst>
          </p:cNvPr>
          <p:cNvSpPr/>
          <p:nvPr/>
        </p:nvSpPr>
        <p:spPr>
          <a:xfrm>
            <a:off x="2800348" y="2556907"/>
            <a:ext cx="8181976" cy="489749"/>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đắp chăn làm thân nhiệt tăng cao nhanh chóng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9458" name="Picture 2" descr="Tất tần tật kiến thức cần biết cho mẹ khi bé bị sốt">
            <a:extLst>
              <a:ext uri="{FF2B5EF4-FFF2-40B4-BE49-F238E27FC236}">
                <a16:creationId xmlns:a16="http://schemas.microsoft.com/office/drawing/2014/main" id="{3B1AC013-DD6E-4284-B517-5109A41F9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5" y="3578068"/>
            <a:ext cx="4333875" cy="284952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loại sốt thường gặp ở trẻ em và cách chăm sóc">
            <a:extLst>
              <a:ext uri="{FF2B5EF4-FFF2-40B4-BE49-F238E27FC236}">
                <a16:creationId xmlns:a16="http://schemas.microsoft.com/office/drawing/2014/main" id="{811F4B69-DC9D-435E-85BC-13111C123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700" y="3578068"/>
            <a:ext cx="4267200" cy="284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72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CF43E2-B6AF-455B-9173-9333753F6C93}"/>
              </a:ext>
            </a:extLst>
          </p:cNvPr>
          <p:cNvSpPr/>
          <p:nvPr/>
        </p:nvSpPr>
        <p:spPr>
          <a:xfrm>
            <a:off x="2476500" y="849479"/>
            <a:ext cx="9277349" cy="5632311"/>
          </a:xfrm>
          <a:prstGeom prst="rect">
            <a:avLst/>
          </a:prstGeom>
        </p:spPr>
        <p:txBody>
          <a:bodyPr wrap="square">
            <a:spAutoFit/>
          </a:bodyPr>
          <a:lstStyle/>
          <a:p>
            <a:pPr algn="ctr">
              <a:spcAft>
                <a:spcPts val="0"/>
              </a:spcAft>
            </a:pP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KẾT LUẬN</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trạng</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sức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khỏa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con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Đo</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xác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định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Có</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sự</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tham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gia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của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hệ</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thần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kinh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dưới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thức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phản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xạ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chế</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thần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kinh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hoocmôncơ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làm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giảm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quá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chuyển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hóa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chế</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thể</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dịch</a:t>
            </a:r>
            <a:r>
              <a:rPr lang="en-US" sz="2400" dirty="0">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trò</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HTK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indent="83185" algn="just">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Não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gửi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tín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hiệu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mao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tuyến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mồ</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hôi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nằm</a:t>
            </a:r>
            <a:r>
              <a:rPr lang="en-US" sz="2400" dirty="0">
                <a:latin typeface="Arial" panose="020B0604020202020204" pitchFamily="34" charset="0"/>
                <a:ea typeface="Times New Roman" panose="02020603050405020304" pitchFamily="18" charset="0"/>
                <a:cs typeface="Arial" panose="020B0604020202020204" pitchFamily="34" charset="0"/>
              </a:rPr>
              <a:t> ở da, </a:t>
            </a:r>
            <a:r>
              <a:rPr lang="en-US" sz="2400" dirty="0" err="1">
                <a:latin typeface="Arial" panose="020B0604020202020204" pitchFamily="34" charset="0"/>
                <a:ea typeface="Times New Roman" panose="02020603050405020304" pitchFamily="18" charset="0"/>
                <a:cs typeface="Arial" panose="020B0604020202020204" pitchFamily="34" charset="0"/>
              </a:rPr>
              <a:t>kích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sự</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dãn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tiết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mồ</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hôi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tỏa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nhiệt</a:t>
            </a:r>
            <a:r>
              <a:rPr lang="en-US" sz="2400" dirty="0">
                <a:latin typeface="Arial" panose="020B0604020202020204" pitchFamily="34" charset="0"/>
                <a:ea typeface="Times New Roman" panose="02020603050405020304" pitchFamily="18" charset="0"/>
                <a:cs typeface="Arial" panose="020B0604020202020204" pitchFamily="34" charset="0"/>
              </a:rPr>
              <a:t>.</a:t>
            </a:r>
          </a:p>
          <a:p>
            <a:pPr indent="83185" algn="just">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Não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gửi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tín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hiệu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mao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tuyến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mồ</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hôi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nằm</a:t>
            </a:r>
            <a:r>
              <a:rPr lang="en-US" sz="2400" dirty="0">
                <a:latin typeface="Arial" panose="020B0604020202020204" pitchFamily="34" charset="0"/>
                <a:ea typeface="Times New Roman" panose="02020603050405020304" pitchFamily="18" charset="0"/>
                <a:cs typeface="Arial" panose="020B0604020202020204" pitchFamily="34" charset="0"/>
              </a:rPr>
              <a:t> ở da, </a:t>
            </a:r>
            <a:r>
              <a:rPr lang="en-US" sz="2400" dirty="0" err="1">
                <a:latin typeface="Arial" panose="020B0604020202020204" pitchFamily="34" charset="0"/>
                <a:ea typeface="Times New Roman" panose="02020603050405020304" pitchFamily="18" charset="0"/>
                <a:cs typeface="Arial" panose="020B0604020202020204" pitchFamily="34" charset="0"/>
              </a:rPr>
              <a:t>kích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máu</a:t>
            </a:r>
            <a:r>
              <a:rPr lang="en-US" sz="2400" dirty="0">
                <a:latin typeface="Arial" panose="020B0604020202020204" pitchFamily="34" charset="0"/>
                <a:ea typeface="Times New Roman" panose="02020603050405020304" pitchFamily="18" charset="0"/>
                <a:cs typeface="Arial" panose="020B0604020202020204" pitchFamily="34" charset="0"/>
              </a:rPr>
              <a:t> co </a:t>
            </a:r>
            <a:r>
              <a:rPr lang="en-US" sz="2400" dirty="0" err="1">
                <a:latin typeface="Arial" panose="020B0604020202020204" pitchFamily="34" charset="0"/>
                <a:ea typeface="Times New Roman" panose="02020603050405020304" pitchFamily="18" charset="0"/>
                <a:cs typeface="Arial" panose="020B0604020202020204" pitchFamily="34" charset="0"/>
              </a:rPr>
              <a:t>lại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chân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lông</a:t>
            </a:r>
            <a:r>
              <a:rPr lang="en-US" sz="2400" dirty="0">
                <a:latin typeface="Arial" panose="020B0604020202020204" pitchFamily="34" charset="0"/>
                <a:ea typeface="Times New Roman" panose="02020603050405020304" pitchFamily="18" charset="0"/>
                <a:cs typeface="Arial" panose="020B0604020202020204" pitchFamily="34" charset="0"/>
              </a:rPr>
              <a:t> co, </a:t>
            </a:r>
            <a:r>
              <a:rPr lang="en-US" sz="2400" dirty="0" err="1">
                <a:latin typeface="Arial" panose="020B0604020202020204" pitchFamily="34" charset="0"/>
                <a:ea typeface="Times New Roman" panose="02020603050405020304" pitchFamily="18" charset="0"/>
                <a:cs typeface="Arial" panose="020B0604020202020204" pitchFamily="34" charset="0"/>
              </a:rPr>
              <a:t>giảm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tỏa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nhiệt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Ngoài</a:t>
            </a:r>
            <a:r>
              <a:rPr lang="en-US" sz="2400" dirty="0">
                <a:latin typeface="Arial" panose="020B0604020202020204" pitchFamily="34" charset="0"/>
                <a:ea typeface="Times New Roman" panose="02020603050405020304" pitchFamily="18" charset="0"/>
                <a:cs typeface="Arial" panose="020B0604020202020204" pitchFamily="34" charset="0"/>
              </a:rPr>
              <a:t> ra, </a:t>
            </a:r>
            <a:r>
              <a:rPr lang="en-US" sz="2400" dirty="0" err="1">
                <a:latin typeface="Arial" panose="020B0604020202020204" pitchFamily="34" charset="0"/>
                <a:ea typeface="Times New Roman" panose="02020603050405020304" pitchFamily="18" charset="0"/>
                <a:cs typeface="Arial" panose="020B0604020202020204" pitchFamily="34" charset="0"/>
              </a:rPr>
              <a:t>còn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có</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phản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xạ</a:t>
            </a:r>
            <a:r>
              <a:rPr lang="en-US" sz="2400" dirty="0">
                <a:latin typeface="Arial" panose="020B0604020202020204" pitchFamily="34" charset="0"/>
                <a:ea typeface="Times New Roman" panose="02020603050405020304" pitchFamily="18" charset="0"/>
                <a:cs typeface="Arial" panose="020B0604020202020204" pitchFamily="34" charset="0"/>
              </a:rPr>
              <a:t> run;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quá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phân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giải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các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chất</a:t>
            </a:r>
            <a:r>
              <a:rPr lang="en-US" sz="2400" dirty="0">
                <a:latin typeface="Arial" panose="020B0604020202020204" pitchFamily="34" charset="0"/>
                <a:ea typeface="Times New Roman" panose="02020603050405020304" pitchFamily="18" charset="0"/>
                <a:cs typeface="Arial" panose="020B0604020202020204" pitchFamily="34" charset="0"/>
              </a:rPr>
              <a:t> ở </a:t>
            </a:r>
            <a:r>
              <a:rPr lang="en-US" sz="2400" dirty="0" err="1">
                <a:latin typeface="Arial" panose="020B0604020202020204" pitchFamily="34" charset="0"/>
                <a:ea typeface="Times New Roman" panose="02020603050405020304" pitchFamily="18" charset="0"/>
                <a:cs typeface="Arial" panose="020B0604020202020204" pitchFamily="34" charset="0"/>
              </a:rPr>
              <a:t>tế</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bào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để</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điều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hòa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nhiệt</a:t>
            </a:r>
            <a:r>
              <a:rPr lang="en-US" sz="2400" dirty="0">
                <a:latin typeface="Arial" panose="020B0604020202020204" pitchFamily="34" charset="0"/>
                <a:ea typeface="Times New Roman" panose="02020603050405020304" pitchFamily="18" charset="0"/>
                <a:cs typeface="Arial" panose="020B0604020202020204" pitchFamily="34" charset="0"/>
              </a:rPr>
              <a:t>.</a:t>
            </a: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ADA06175-87D8-43CA-AB3C-F472D20E38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33375" y="233172"/>
            <a:ext cx="1996060" cy="193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19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7605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r>
              <a:rPr lang="en-US" sz="3600" b="1" dirty="0">
                <a:latin typeface="Cambria" panose="02040503050406030204" pitchFamily="18" charset="0"/>
                <a:ea typeface="Cambria" panose="02040503050406030204" pitchFamily="18" charset="0"/>
              </a:rPr>
              <a:t> TRÒ CH</a:t>
            </a:r>
            <a:r>
              <a:rPr lang="vi-VN" sz="3600" b="1" dirty="0">
                <a:latin typeface="Cambria" panose="02040503050406030204" pitchFamily="18" charset="0"/>
                <a:ea typeface="Cambria" panose="02040503050406030204" pitchFamily="18" charset="0"/>
              </a:rPr>
              <a:t>Ơ</a:t>
            </a:r>
            <a:r>
              <a:rPr lang="en-US" sz="3600" b="1" dirty="0">
                <a:latin typeface="Cambria" panose="02040503050406030204" pitchFamily="18" charset="0"/>
                <a:ea typeface="Cambria" panose="02040503050406030204" pitchFamily="18" charset="0"/>
              </a:rPr>
              <a:t>I</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extLst>
      <p:ext uri="{BB962C8B-B14F-4D97-AF65-F5344CB8AC3E}">
        <p14:creationId xmlns:p14="http://schemas.microsoft.com/office/powerpoint/2010/main" val="267380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52128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801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Lớp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yếu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Dự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đường</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Thu </a:t>
            </a:r>
            <a:r>
              <a:rPr lang="en-US" sz="2400" b="1" dirty="0" err="1">
                <a:solidFill>
                  <a:schemeClr val="tx1"/>
                </a:solidFill>
                <a:latin typeface="Arial" panose="020B0604020202020204" pitchFamily="34" charset="0"/>
                <a:cs typeface="Arial" panose="020B0604020202020204" pitchFamily="34" charset="0"/>
              </a:rPr>
              <a:t>nhận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từ</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D. </a:t>
            </a:r>
            <a:r>
              <a:rPr lang="en-US" sz="2400" b="1" dirty="0" err="1">
                <a:solidFill>
                  <a:schemeClr val="tx1"/>
                </a:solidFill>
                <a:latin typeface="Arial" panose="020B0604020202020204" pitchFamily="34" charset="0"/>
                <a:cs typeface="Arial" panose="020B0604020202020204" pitchFamily="34" charset="0"/>
              </a:rPr>
              <a:t>Vận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chuyển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endParaRPr lang="en-US" sz="24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1828799" y="2406865"/>
            <a:ext cx="9426387" cy="7689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B. </a:t>
            </a:r>
            <a:r>
              <a:rPr lang="en-US" sz="3600" b="1" dirty="0" err="1">
                <a:solidFill>
                  <a:schemeClr val="tx1"/>
                </a:solidFill>
                <a:latin typeface="Arial" panose="020B0604020202020204" pitchFamily="34" charset="0"/>
                <a:cs typeface="Arial" panose="020B0604020202020204" pitchFamily="34" charset="0"/>
              </a:rPr>
              <a:t>Cách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nhiệt</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B. </a:t>
            </a:r>
            <a:r>
              <a:rPr lang="en-US" sz="2800" b="1" dirty="0" err="1">
                <a:solidFill>
                  <a:schemeClr val="tx1"/>
                </a:solidFill>
                <a:latin typeface="Arial" panose="020B0604020202020204" pitchFamily="34" charset="0"/>
                <a:cs typeface="Arial" panose="020B0604020202020204" pitchFamily="34" charset="0"/>
              </a:rPr>
              <a:t>Cách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nhiệt</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24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Khi</a:t>
            </a:r>
            <a:r>
              <a:rPr lang="en-US" sz="2400" b="1" dirty="0">
                <a:solidFill>
                  <a:schemeClr val="tx1"/>
                </a:solidFill>
                <a:latin typeface="Arial" panose="020B0604020202020204" pitchFamily="34" charset="0"/>
                <a:cs typeface="Arial" panose="020B0604020202020204" pitchFamily="34" charset="0"/>
              </a:rPr>
              <a:t> lao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nặng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toả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bằng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Dãn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máu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2. Run      3. </a:t>
            </a:r>
            <a:r>
              <a:rPr lang="en-US" sz="2400" b="1" dirty="0" err="1">
                <a:solidFill>
                  <a:schemeClr val="tx1"/>
                </a:solidFill>
                <a:latin typeface="Arial" panose="020B0604020202020204" pitchFamily="34" charset="0"/>
                <a:cs typeface="Arial" panose="020B0604020202020204" pitchFamily="34" charset="0"/>
              </a:rPr>
              <a:t>Vã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mồ</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hôi</a:t>
            </a:r>
            <a:r>
              <a:rPr lang="en-US" sz="2400" b="1" dirty="0">
                <a:solidFill>
                  <a:schemeClr val="tx1"/>
                </a:solidFill>
                <a:latin typeface="Arial" panose="020B0604020202020204" pitchFamily="34" charset="0"/>
                <a:cs typeface="Arial" panose="020B0604020202020204" pitchFamily="34" charset="0"/>
              </a:rPr>
              <a:t>        4. </a:t>
            </a:r>
            <a:r>
              <a:rPr lang="en-US" sz="2400" b="1" dirty="0" err="1">
                <a:solidFill>
                  <a:schemeClr val="tx1"/>
                </a:solidFill>
                <a:latin typeface="Arial" panose="020B0604020202020204" pitchFamily="34" charset="0"/>
                <a:cs typeface="Arial" panose="020B0604020202020204" pitchFamily="34" charset="0"/>
              </a:rPr>
              <a:t>Sởn</a:t>
            </a:r>
            <a:r>
              <a:rPr lang="en-US" sz="2400" b="1" dirty="0">
                <a:solidFill>
                  <a:schemeClr val="tx1"/>
                </a:solidFill>
                <a:latin typeface="Arial" panose="020B0604020202020204" pitchFamily="34" charset="0"/>
                <a:cs typeface="Arial" panose="020B0604020202020204" pitchFamily="34" charset="0"/>
              </a:rPr>
              <a:t> gai </a:t>
            </a:r>
            <a:r>
              <a:rPr lang="en-US" sz="2400" b="1" dirty="0" err="1">
                <a:solidFill>
                  <a:schemeClr val="tx1"/>
                </a:solidFill>
                <a:latin typeface="Arial" panose="020B0604020202020204" pitchFamily="34" charset="0"/>
                <a:cs typeface="Arial" panose="020B0604020202020204" pitchFamily="34" charset="0"/>
              </a:rPr>
              <a:t>ốc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A. 1, 3               B. 1, 2, 3       C. 3, 4        D. 1, 2, 4</a:t>
            </a:r>
          </a:p>
        </p:txBody>
      </p:sp>
      <p:sp>
        <p:nvSpPr>
          <p:cNvPr id="14" name="Rectangle 13"/>
          <p:cNvSpPr/>
          <p:nvPr/>
        </p:nvSpPr>
        <p:spPr>
          <a:xfrm>
            <a:off x="3966882" y="2045304"/>
            <a:ext cx="5768789"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A. 1, 3</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A. 1, 3</a:t>
            </a:r>
            <a:endPar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7107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quan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đạo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trong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hoạt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tuần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hoàn</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nội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C.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kinh</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4268145" y="1953901"/>
            <a:ext cx="5681382"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D. </a:t>
            </a:r>
            <a:r>
              <a:rPr lang="en-US" sz="3600" b="1" dirty="0" err="1">
                <a:solidFill>
                  <a:schemeClr val="tx1"/>
                </a:solidFill>
                <a:latin typeface="Arial" panose="020B0604020202020204" pitchFamily="34" charset="0"/>
                <a:cs typeface="Arial" panose="020B0604020202020204" pitchFamily="34" charset="0"/>
              </a:rPr>
              <a:t>Hệ</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thần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kinh</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D. </a:t>
            </a:r>
            <a:r>
              <a:rPr lang="en-US" sz="2000" b="1" dirty="0" err="1">
                <a:solidFill>
                  <a:schemeClr val="tx1"/>
                </a:solidFill>
                <a:latin typeface="Arial" panose="020B0604020202020204" pitchFamily="34" charset="0"/>
                <a:cs typeface="Arial" panose="020B0604020202020204" pitchFamily="34" charset="0"/>
              </a:rPr>
              <a:t>Hệ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thần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kinh</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23267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lạnh</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bột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Uống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nước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Giữ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ấm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vùng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cổ</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1828800" y="2458322"/>
            <a:ext cx="8572500" cy="8879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C. </a:t>
            </a:r>
            <a:r>
              <a:rPr lang="en-US" sz="3200" b="1" dirty="0" err="1">
                <a:solidFill>
                  <a:schemeClr val="tx1"/>
                </a:solidFill>
                <a:latin typeface="Arial" panose="020B0604020202020204" pitchFamily="34" charset="0"/>
                <a:cs typeface="Arial" panose="020B0604020202020204" pitchFamily="34" charset="0"/>
              </a:rPr>
              <a:t>Rèn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luyện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endParaRPr lang="vi-VN"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54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938604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phòng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bệnh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khả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Tránh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bị</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xát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Luôn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sinh</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sạch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Bôi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kem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ẩm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cho</a:t>
            </a:r>
            <a:r>
              <a:rPr lang="en-US" sz="2400" b="1" dirty="0">
                <a:solidFill>
                  <a:schemeClr val="tx1"/>
                </a:solidFill>
                <a:latin typeface="Arial" panose="020B0604020202020204" pitchFamily="34" charset="0"/>
                <a:cs typeface="Arial" panose="020B0604020202020204" pitchFamily="34" charset="0"/>
              </a:rPr>
              <a:t> da       D.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dục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xuyên</a:t>
            </a:r>
            <a:endParaRPr lang="en-US" sz="24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828799" y="2045304"/>
            <a:ext cx="9386047" cy="9761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B. </a:t>
            </a:r>
            <a:r>
              <a:rPr lang="en-US" sz="3200" b="1" dirty="0" err="1">
                <a:solidFill>
                  <a:schemeClr val="tx1"/>
                </a:solidFill>
                <a:latin typeface="Arial" panose="020B0604020202020204" pitchFamily="34" charset="0"/>
                <a:cs typeface="Arial" panose="020B0604020202020204" pitchFamily="34" charset="0"/>
              </a:rPr>
              <a:t>Luôn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vệ</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sinh</a:t>
            </a:r>
            <a:r>
              <a:rPr lang="en-US" sz="3200" b="1" dirty="0">
                <a:solidFill>
                  <a:schemeClr val="tx1"/>
                </a:solidFill>
                <a:latin typeface="Arial" panose="020B0604020202020204" pitchFamily="34" charset="0"/>
                <a:cs typeface="Arial" panose="020B0604020202020204" pitchFamily="34" charset="0"/>
              </a:rPr>
              <a:t> da </a:t>
            </a:r>
            <a:r>
              <a:rPr lang="en-US" sz="3200" b="1" dirty="0" err="1">
                <a:solidFill>
                  <a:schemeClr val="tx1"/>
                </a:solidFill>
                <a:latin typeface="Arial" panose="020B0604020202020204" pitchFamily="34" charset="0"/>
                <a:cs typeface="Arial" panose="020B0604020202020204" pitchFamily="34" charset="0"/>
              </a:rPr>
              <a:t>sạch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sẽ</a:t>
            </a:r>
            <a:r>
              <a:rPr lang="en-US" sz="3200" b="1" dirty="0">
                <a:solidFill>
                  <a:schemeClr val="tx1"/>
                </a:solidFill>
                <a:latin typeface="Arial" panose="020B0604020202020204" pitchFamily="34" charset="0"/>
                <a:cs typeface="Arial" panose="020B0604020202020204" pitchFamily="34" charset="0"/>
              </a:rPr>
              <a:t> </a:t>
            </a:r>
            <a:r>
              <a:rPr lang="vi-VN" sz="3200" dirty="0">
                <a:solidFill>
                  <a:srgbClr val="002060"/>
                </a:solidFill>
                <a:latin typeface="Times New Roman" panose="02020603050405020304" pitchFamily="18" charset="0"/>
                <a:cs typeface="Times New Roman" panose="02020603050405020304" pitchFamily="18" charset="0"/>
              </a:rPr>
              <a:t>trao đổi chất.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522258" cy="6197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B. </a:t>
            </a:r>
            <a:r>
              <a:rPr lang="en-US" sz="2000" b="1" dirty="0" err="1">
                <a:solidFill>
                  <a:schemeClr val="tx1"/>
                </a:solidFill>
                <a:latin typeface="Arial" panose="020B0604020202020204" pitchFamily="34" charset="0"/>
                <a:cs typeface="Arial" panose="020B0604020202020204" pitchFamily="34" charset="0"/>
              </a:rPr>
              <a:t>Luôn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sinh</a:t>
            </a:r>
            <a:r>
              <a:rPr lang="en-US" sz="2000" b="1" dirty="0">
                <a:solidFill>
                  <a:schemeClr val="tx1"/>
                </a:solidFill>
                <a:latin typeface="Arial" panose="020B0604020202020204" pitchFamily="34" charset="0"/>
                <a:cs typeface="Arial" panose="020B0604020202020204" pitchFamily="34" charset="0"/>
              </a:rPr>
              <a:t> da </a:t>
            </a:r>
            <a:r>
              <a:rPr lang="en-US" sz="2000" b="1" dirty="0" err="1">
                <a:solidFill>
                  <a:schemeClr val="tx1"/>
                </a:solidFill>
                <a:latin typeface="Arial" panose="020B0604020202020204" pitchFamily="34" charset="0"/>
                <a:cs typeface="Arial" panose="020B0604020202020204" pitchFamily="34" charset="0"/>
              </a:rPr>
              <a:t>sạch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sẽ</a:t>
            </a:r>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145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hững cô bé đam mê đá bóng trên sân chơi bóng đá học đường 2023">
            <a:extLst>
              <a:ext uri="{FF2B5EF4-FFF2-40B4-BE49-F238E27FC236}">
                <a16:creationId xmlns:a16="http://schemas.microsoft.com/office/drawing/2014/main" id="{BD7BEBBA-7526-4E86-A4C4-1F680D154D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942" y="865097"/>
            <a:ext cx="5343058" cy="362549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Ảnh động đặt câu hỏi thắc mắ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6128" y="4693298"/>
            <a:ext cx="2816310" cy="22834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ực tiếp đua xe đạp Cúp truyền hình 2020 hôm nay 2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324" y="865097"/>
            <a:ext cx="5313405" cy="3625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E9B5E55-D651-4F10-97DB-336F930EE929}"/>
              </a:ext>
            </a:extLst>
          </p:cNvPr>
          <p:cNvSpPr/>
          <p:nvPr/>
        </p:nvSpPr>
        <p:spPr>
          <a:xfrm>
            <a:off x="2947386" y="5078519"/>
            <a:ext cx="8582343" cy="1384995"/>
          </a:xfrm>
          <a:prstGeom prst="rect">
            <a:avLst/>
          </a:prstGeom>
          <a:solidFill>
            <a:schemeClr val="accent4">
              <a:lumMod val="20000"/>
              <a:lumOff val="80000"/>
            </a:schemeClr>
          </a:solidFill>
        </p:spPr>
        <p:txBody>
          <a:bodyPr wrap="square">
            <a:spAutoFit/>
          </a:bodyPr>
          <a:lstStyle/>
          <a:p>
            <a:pPr algn="ct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Sau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08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121302" y="21044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121302" y="2104400"/>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401302" y="2384400"/>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296487" y="2580400"/>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3597302" y="2580400"/>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909917" y="2870972"/>
            <a:ext cx="981359" cy="1015663"/>
          </a:xfrm>
          <a:prstGeom prst="rect">
            <a:avLst/>
          </a:prstGeom>
          <a:noFill/>
        </p:spPr>
        <p:txBody>
          <a:bodyPr wrap="none" rtlCol="0">
            <a:spAutoFit/>
          </a:bodyPr>
          <a:lstStyle/>
          <a:p>
            <a:r>
              <a:rPr lang="en-US" altLang="zh-CN" sz="6000" dirty="0">
                <a:solidFill>
                  <a:srgbClr val="009900"/>
                </a:solidFill>
                <a:latin typeface="Impact" panose="020B0806030902050204" pitchFamily="34" charset="0"/>
              </a:rPr>
              <a:t>04</a:t>
            </a:r>
            <a:endParaRPr lang="zh-CN" altLang="en-US" sz="6000" dirty="0">
              <a:solidFill>
                <a:srgbClr val="009900"/>
              </a:solidFill>
              <a:latin typeface="Impact" panose="020B0806030902050204" pitchFamily="34" charset="0"/>
            </a:endParaRPr>
          </a:p>
        </p:txBody>
      </p:sp>
      <p:sp>
        <p:nvSpPr>
          <p:cNvPr id="20" name="文本框 19"/>
          <p:cNvSpPr txBox="1"/>
          <p:nvPr/>
        </p:nvSpPr>
        <p:spPr>
          <a:xfrm>
            <a:off x="5200707" y="3051306"/>
            <a:ext cx="2642070" cy="646331"/>
          </a:xfrm>
          <a:prstGeom prst="rect">
            <a:avLst/>
          </a:prstGeom>
          <a:noFill/>
        </p:spPr>
        <p:txBody>
          <a:bodyPr wrap="none" rtlCol="0">
            <a:spAutoFit/>
          </a:bodyPr>
          <a:lstStyle/>
          <a:p>
            <a:r>
              <a:rPr lang="en-US" altLang="zh-CN"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086" y="-124294"/>
            <a:ext cx="3039952" cy="3021415"/>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24" y="-345839"/>
            <a:ext cx="1888895" cy="2926239"/>
          </a:xfrm>
          <a:prstGeom prst="rect">
            <a:avLst/>
          </a:prstGeom>
        </p:spPr>
      </p:pic>
    </p:spTree>
    <p:extLst>
      <p:ext uri="{BB962C8B-B14F-4D97-AF65-F5344CB8AC3E}">
        <p14:creationId xmlns:p14="http://schemas.microsoft.com/office/powerpoint/2010/main" val="1827466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E340D-59F6-42CC-9A73-291CEF4E1CB8}"/>
              </a:ext>
            </a:extLst>
          </p:cNvPr>
          <p:cNvSpPr/>
          <p:nvPr/>
        </p:nvSpPr>
        <p:spPr>
          <a:xfrm>
            <a:off x="1196232" y="47033"/>
            <a:ext cx="9569744" cy="905633"/>
          </a:xfrm>
          <a:prstGeom prst="rect">
            <a:avLst/>
          </a:prstGeom>
        </p:spPr>
        <p:txBody>
          <a:bodyPr wrap="square">
            <a:spAutoFit/>
          </a:bodyPr>
          <a:lstStyle/>
          <a:p>
            <a:pPr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3</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Nghiên</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tin SGK/162, 163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vụ</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1">
            <a:extLst>
              <a:ext uri="{FF2B5EF4-FFF2-40B4-BE49-F238E27FC236}">
                <a16:creationId xmlns:a16="http://schemas.microsoft.com/office/drawing/2014/main" id="{F26D6606-F09D-4E0C-9D58-2A1A7640B15B}"/>
              </a:ext>
            </a:extLst>
          </p:cNvPr>
          <p:cNvSpPr>
            <a:spLocks noChangeArrowheads="1"/>
          </p:cNvSpPr>
          <p:nvPr/>
        </p:nvSpPr>
        <p:spPr bwMode="auto">
          <a:xfrm>
            <a:off x="276820" y="1137332"/>
            <a:ext cx="1191518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lạnh</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Trồng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xanh</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quạt</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mặc</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áo</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ấm</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luyện</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dục</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hòa</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lạnh</a:t>
            </a:r>
            <a:r>
              <a:rPr lang="en-US" alt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sắp</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ưu</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sơ</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cứu</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say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nắng</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518F3CC3-332B-494B-B16C-A63408675AE7}"/>
              </a:ext>
            </a:extLst>
          </p:cNvPr>
          <p:cNvGraphicFramePr>
            <a:graphicFrameLocks noGrp="1"/>
          </p:cNvGraphicFramePr>
          <p:nvPr>
            <p:extLst>
              <p:ext uri="{D42A27DB-BD31-4B8C-83A1-F6EECF244321}">
                <p14:modId xmlns:p14="http://schemas.microsoft.com/office/powerpoint/2010/main" val="2258961549"/>
              </p:ext>
            </p:extLst>
          </p:nvPr>
        </p:nvGraphicFramePr>
        <p:xfrm>
          <a:off x="367307" y="3260990"/>
          <a:ext cx="11734206" cy="3185922"/>
        </p:xfrm>
        <a:graphic>
          <a:graphicData uri="http://schemas.openxmlformats.org/drawingml/2006/table">
            <a:tbl>
              <a:tblPr firstRow="1" firstCol="1" bandRow="1">
                <a:tableStyleId>{5C22544A-7EE6-4342-B048-85BDC9FD1C3A}</a:tableStyleId>
              </a:tblPr>
              <a:tblGrid>
                <a:gridCol w="1223603">
                  <a:extLst>
                    <a:ext uri="{9D8B030D-6E8A-4147-A177-3AD203B41FA5}">
                      <a16:colId xmlns:a16="http://schemas.microsoft.com/office/drawing/2014/main" val="2361080949"/>
                    </a:ext>
                  </a:extLst>
                </a:gridCol>
                <a:gridCol w="10510603">
                  <a:extLst>
                    <a:ext uri="{9D8B030D-6E8A-4147-A177-3AD203B41FA5}">
                      <a16:colId xmlns:a16="http://schemas.microsoft.com/office/drawing/2014/main" val="932550716"/>
                    </a:ext>
                  </a:extLst>
                </a:gridCol>
              </a:tblGrid>
              <a:tr h="0">
                <a:tc>
                  <a:txBody>
                    <a:bodyPr/>
                    <a:lstStyle/>
                    <a:p>
                      <a:pPr algn="ctr">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STT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Bước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669214"/>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1</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say </a:t>
                      </a:r>
                      <a:r>
                        <a:rPr lang="en-US" sz="2400" dirty="0" err="1">
                          <a:solidFill>
                            <a:schemeClr val="tx1"/>
                          </a:solidFill>
                          <a:effectLst/>
                          <a:latin typeface="Arial" panose="020B0604020202020204" pitchFamily="34" charset="0"/>
                          <a:cs typeface="Arial" panose="020B0604020202020204" pitchFamily="34" charset="0"/>
                        </a:rPr>
                        <a:t>nắng</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dậy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uống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bổ</a:t>
                      </a:r>
                      <a:r>
                        <a:rPr lang="en-US" sz="2400" dirty="0">
                          <a:solidFill>
                            <a:schemeClr val="tx1"/>
                          </a:solidFill>
                          <a:effectLst/>
                          <a:latin typeface="Arial" panose="020B0604020202020204" pitchFamily="34" charset="0"/>
                          <a:cs typeface="Arial" panose="020B0604020202020204" pitchFamily="34" charset="0"/>
                        </a:rPr>
                        <a:t> sung </a:t>
                      </a:r>
                      <a:r>
                        <a:rPr lang="en-US" sz="2400" dirty="0" err="1">
                          <a:solidFill>
                            <a:schemeClr val="tx1"/>
                          </a:solidFill>
                          <a:effectLst/>
                          <a:latin typeface="Arial" panose="020B0604020202020204" pitchFamily="34" charset="0"/>
                          <a:cs typeface="Arial" panose="020B0604020202020204" pitchFamily="34" charset="0"/>
                        </a:rPr>
                        <a:t>nước</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chờ</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778274"/>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2</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Làm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khăn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chườm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lạnh</a:t>
                      </a:r>
                      <a:r>
                        <a:rPr lang="en-US" sz="2400" dirty="0">
                          <a:solidFill>
                            <a:schemeClr val="tx1"/>
                          </a:solidFill>
                          <a:effectLst/>
                          <a:latin typeface="Arial" panose="020B0604020202020204" pitchFamily="34" charset="0"/>
                          <a:cs typeface="Arial" panose="020B0604020202020204" pitchFamily="34" charset="0"/>
                        </a:rPr>
                        <a:t> ở </a:t>
                      </a:r>
                      <a:r>
                        <a:rPr lang="en-US" sz="2400" dirty="0" err="1">
                          <a:solidFill>
                            <a:schemeClr val="tx1"/>
                          </a:solidFill>
                          <a:effectLst/>
                          <a:latin typeface="Arial" panose="020B0604020202020204" pitchFamily="34" charset="0"/>
                          <a:cs typeface="Arial" panose="020B0604020202020204" pitchFamily="34" charset="0"/>
                        </a:rPr>
                        <a:t>cổ</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bẹn</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5397042"/>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3</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25145"/>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4</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Di </a:t>
                      </a:r>
                      <a:r>
                        <a:rPr lang="en-US" sz="2400" dirty="0" err="1">
                          <a:solidFill>
                            <a:schemeClr val="tx1"/>
                          </a:solidFill>
                          <a:effectLst/>
                          <a:latin typeface="Arial" panose="020B0604020202020204" pitchFamily="34" charset="0"/>
                          <a:cs typeface="Arial" panose="020B0604020202020204" pitchFamily="34" charset="0"/>
                        </a:rPr>
                        <a:t>chuyển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nơi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râm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cởi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bớt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khoác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khẩu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trang</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796992"/>
                  </a:ext>
                </a:extLst>
              </a:tr>
            </a:tbl>
          </a:graphicData>
        </a:graphic>
      </p:graphicFrame>
    </p:spTree>
    <p:extLst>
      <p:ext uri="{BB962C8B-B14F-4D97-AF65-F5344CB8AC3E}">
        <p14:creationId xmlns:p14="http://schemas.microsoft.com/office/powerpoint/2010/main" val="238593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27B7B08-BD56-40A5-A8F0-86F05F1ABFD9}"/>
              </a:ext>
            </a:extLst>
          </p:cNvPr>
          <p:cNvGraphicFramePr>
            <a:graphicFrameLocks noGrp="1"/>
          </p:cNvGraphicFramePr>
          <p:nvPr>
            <p:extLst>
              <p:ext uri="{D42A27DB-BD31-4B8C-83A1-F6EECF244321}">
                <p14:modId xmlns:p14="http://schemas.microsoft.com/office/powerpoint/2010/main" val="2694117283"/>
              </p:ext>
            </p:extLst>
          </p:nvPr>
        </p:nvGraphicFramePr>
        <p:xfrm>
          <a:off x="925671" y="806799"/>
          <a:ext cx="10340658" cy="1693038"/>
        </p:xfrm>
        <a:graphic>
          <a:graphicData uri="http://schemas.openxmlformats.org/drawingml/2006/table">
            <a:tbl>
              <a:tblPr firstRow="1" firstCol="1" bandRow="1">
                <a:tableStyleId>{5C22544A-7EE6-4342-B048-85BDC9FD1C3A}</a:tableStyleId>
              </a:tblPr>
              <a:tblGrid>
                <a:gridCol w="5065554">
                  <a:extLst>
                    <a:ext uri="{9D8B030D-6E8A-4147-A177-3AD203B41FA5}">
                      <a16:colId xmlns:a16="http://schemas.microsoft.com/office/drawing/2014/main" val="985036496"/>
                    </a:ext>
                  </a:extLst>
                </a:gridCol>
                <a:gridCol w="5275104">
                  <a:extLst>
                    <a:ext uri="{9D8B030D-6E8A-4147-A177-3AD203B41FA5}">
                      <a16:colId xmlns:a16="http://schemas.microsoft.com/office/drawing/2014/main" val="682613941"/>
                    </a:ext>
                  </a:extLst>
                </a:gridCol>
              </a:tblGrid>
              <a:tr h="0">
                <a:tc>
                  <a:txBody>
                    <a:bodyPr/>
                    <a:lstStyle/>
                    <a:p>
                      <a:pPr algn="ctr">
                        <a:lnSpc>
                          <a:spcPct val="115000"/>
                        </a:lnSpc>
                        <a:spcAft>
                          <a:spcPts val="0"/>
                        </a:spcAft>
                      </a:pPr>
                      <a:r>
                        <a:rPr lang="en-US" sz="2000" dirty="0" err="1">
                          <a:solidFill>
                            <a:schemeClr val="tx1"/>
                          </a:solidFill>
                          <a:effectLst/>
                          <a:latin typeface="Arial" panose="020B0604020202020204" pitchFamily="34" charset="0"/>
                          <a:cs typeface="Arial" panose="020B0604020202020204" pitchFamily="34" charset="0"/>
                        </a:rPr>
                        <a:t>Hoạt</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động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chống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lạnh</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Hoạt động chống nóng</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85776434"/>
                  </a:ext>
                </a:extLst>
              </a:tr>
              <a:tr h="731520">
                <a:tc>
                  <a:txBody>
                    <a:bodyPr/>
                    <a:lstStyle/>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Trồng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cây</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xanh</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Mặc</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áo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ấm</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Luyện</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tập</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thể</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dục</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thể</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thao</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Sử</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điều</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hòa</a:t>
                      </a:r>
                      <a:r>
                        <a:rPr lang="en-US" sz="2000" b="0" dirty="0">
                          <a:solidFill>
                            <a:schemeClr val="tx1"/>
                          </a:solidFill>
                          <a:effectLst/>
                          <a:latin typeface="Arial" panose="020B0604020202020204" pitchFamily="34" charset="0"/>
                          <a:cs typeface="Arial" panose="020B0604020202020204" pitchFamily="34" charset="0"/>
                        </a:rPr>
                        <a:t> 2 </a:t>
                      </a:r>
                      <a:r>
                        <a:rPr lang="en-US" sz="2000" b="0" dirty="0" err="1">
                          <a:solidFill>
                            <a:schemeClr val="tx1"/>
                          </a:solidFill>
                          <a:effectLst/>
                          <a:latin typeface="Arial" panose="020B0604020202020204" pitchFamily="34" charset="0"/>
                          <a:cs typeface="Arial" panose="020B0604020202020204" pitchFamily="34" charset="0"/>
                        </a:rPr>
                        <a:t>chiều</a:t>
                      </a:r>
                      <a:r>
                        <a:rPr lang="en-US" sz="2000" b="0" dirty="0">
                          <a:solidFill>
                            <a:schemeClr val="tx1"/>
                          </a:solidFill>
                          <a:effectLst/>
                          <a:latin typeface="Arial" panose="020B0604020202020204" pitchFamily="34" charset="0"/>
                          <a:cs typeface="Arial" panose="020B0604020202020204" pitchFamily="34" charset="0"/>
                        </a:rPr>
                        <a:t>. </a:t>
                      </a:r>
                      <a:endPar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Chống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nóng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cho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nhà</a:t>
                      </a:r>
                      <a:r>
                        <a:rPr lang="en-US" sz="2000" b="0" dirty="0">
                          <a:solidFill>
                            <a:schemeClr val="tx1"/>
                          </a:solidFill>
                          <a:effectLst/>
                          <a:latin typeface="Arial" panose="020B0604020202020204" pitchFamily="34" charset="0"/>
                          <a:cs typeface="Arial" panose="020B0604020202020204" pitchFamily="34" charset="0"/>
                        </a:rPr>
                        <a:t> ở</a:t>
                      </a: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Sử</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quạt</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Sử</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điều</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hòa</a:t>
                      </a:r>
                      <a:r>
                        <a:rPr lang="en-US" sz="2000" b="0" dirty="0">
                          <a:solidFill>
                            <a:schemeClr val="tx1"/>
                          </a:solidFill>
                          <a:effectLst/>
                          <a:latin typeface="Arial" panose="020B0604020202020204" pitchFamily="34" charset="0"/>
                          <a:cs typeface="Arial" panose="020B0604020202020204" pitchFamily="34" charset="0"/>
                        </a:rPr>
                        <a:t> 2 </a:t>
                      </a:r>
                      <a:r>
                        <a:rPr lang="en-US" sz="2000" b="0" dirty="0" err="1">
                          <a:solidFill>
                            <a:schemeClr val="tx1"/>
                          </a:solidFill>
                          <a:effectLst/>
                          <a:latin typeface="Arial" panose="020B0604020202020204" pitchFamily="34" charset="0"/>
                          <a:cs typeface="Arial" panose="020B0604020202020204" pitchFamily="34" charset="0"/>
                        </a:rPr>
                        <a:t>chiều</a:t>
                      </a:r>
                      <a:r>
                        <a:rPr lang="en-US" sz="2000" b="0" dirty="0">
                          <a:solidFill>
                            <a:schemeClr val="tx1"/>
                          </a:solidFill>
                          <a:effectLst/>
                          <a:latin typeface="Arial" panose="020B0604020202020204" pitchFamily="34" charset="0"/>
                          <a:cs typeface="Arial" panose="020B0604020202020204" pitchFamily="34" charset="0"/>
                        </a:rPr>
                        <a:t>. </a:t>
                      </a:r>
                      <a:endPar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5962529"/>
                  </a:ext>
                </a:extLst>
              </a:tr>
            </a:tbl>
          </a:graphicData>
        </a:graphic>
      </p:graphicFrame>
      <p:graphicFrame>
        <p:nvGraphicFramePr>
          <p:cNvPr id="3" name="Table 2">
            <a:extLst>
              <a:ext uri="{FF2B5EF4-FFF2-40B4-BE49-F238E27FC236}">
                <a16:creationId xmlns:a16="http://schemas.microsoft.com/office/drawing/2014/main" id="{19262598-40DD-4DD6-A1FB-CCEE9FA8EBC2}"/>
              </a:ext>
            </a:extLst>
          </p:cNvPr>
          <p:cNvGraphicFramePr>
            <a:graphicFrameLocks noGrp="1"/>
          </p:cNvGraphicFramePr>
          <p:nvPr>
            <p:extLst>
              <p:ext uri="{D42A27DB-BD31-4B8C-83A1-F6EECF244321}">
                <p14:modId xmlns:p14="http://schemas.microsoft.com/office/powerpoint/2010/main" val="3411670515"/>
              </p:ext>
            </p:extLst>
          </p:nvPr>
        </p:nvGraphicFramePr>
        <p:xfrm>
          <a:off x="925671" y="2778703"/>
          <a:ext cx="10340658" cy="2364297"/>
        </p:xfrm>
        <a:graphic>
          <a:graphicData uri="http://schemas.openxmlformats.org/drawingml/2006/table">
            <a:tbl>
              <a:tblPr firstRow="1" firstCol="1" bandRow="1">
                <a:tableStyleId>{5C22544A-7EE6-4342-B048-85BDC9FD1C3A}</a:tableStyleId>
              </a:tblPr>
              <a:tblGrid>
                <a:gridCol w="1950879">
                  <a:extLst>
                    <a:ext uri="{9D8B030D-6E8A-4147-A177-3AD203B41FA5}">
                      <a16:colId xmlns:a16="http://schemas.microsoft.com/office/drawing/2014/main" val="743504007"/>
                    </a:ext>
                  </a:extLst>
                </a:gridCol>
                <a:gridCol w="3486150">
                  <a:extLst>
                    <a:ext uri="{9D8B030D-6E8A-4147-A177-3AD203B41FA5}">
                      <a16:colId xmlns:a16="http://schemas.microsoft.com/office/drawing/2014/main" val="1427664263"/>
                    </a:ext>
                  </a:extLst>
                </a:gridCol>
                <a:gridCol w="4903629">
                  <a:extLst>
                    <a:ext uri="{9D8B030D-6E8A-4147-A177-3AD203B41FA5}">
                      <a16:colId xmlns:a16="http://schemas.microsoft.com/office/drawing/2014/main" val="1496023134"/>
                    </a:ext>
                  </a:extLst>
                </a:gridCol>
              </a:tblGrid>
              <a:tr h="0">
                <a:tc>
                  <a:txBody>
                    <a:bodyPr/>
                    <a:lstStyle/>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Trạng thái </a:t>
                      </a:r>
                    </a:p>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cơ thể</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000" dirty="0" err="1">
                          <a:solidFill>
                            <a:schemeClr val="tx1"/>
                          </a:solidFill>
                          <a:effectLst/>
                          <a:latin typeface="Arial" panose="020B0604020202020204" pitchFamily="34" charset="0"/>
                          <a:cs typeface="Arial" panose="020B0604020202020204" pitchFamily="34" charset="0"/>
                        </a:rPr>
                        <a:t>Nguyên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nhân</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Biện pháp phòng chống</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77945578"/>
                  </a:ext>
                </a:extLst>
              </a:tr>
              <a:tr h="0">
                <a:tc>
                  <a:txBody>
                    <a:bodyPr/>
                    <a:lstStyle/>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Cảm nóng</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Ở </a:t>
                      </a:r>
                      <a:r>
                        <a:rPr lang="en-US" sz="2000" dirty="0" err="1">
                          <a:solidFill>
                            <a:schemeClr val="tx1"/>
                          </a:solidFill>
                          <a:effectLst/>
                          <a:latin typeface="Arial" panose="020B0604020202020204" pitchFamily="34" charset="0"/>
                          <a:cs typeface="Arial" panose="020B0604020202020204" pitchFamily="34" charset="0"/>
                        </a:rPr>
                        <a:t>ngoài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nắng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quá</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lâu</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Che </a:t>
                      </a:r>
                      <a:r>
                        <a:rPr lang="en-US" sz="2000" dirty="0" err="1">
                          <a:solidFill>
                            <a:schemeClr val="tx1"/>
                          </a:solidFill>
                          <a:effectLst/>
                          <a:latin typeface="Arial" panose="020B0604020202020204" pitchFamily="34" charset="0"/>
                          <a:cs typeface="Arial" panose="020B0604020202020204" pitchFamily="34" charset="0"/>
                        </a:rPr>
                        <a:t>nắng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hạn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chế</a:t>
                      </a:r>
                      <a:r>
                        <a:rPr lang="en-US" sz="2000" dirty="0">
                          <a:solidFill>
                            <a:schemeClr val="tx1"/>
                          </a:solidFill>
                          <a:effectLst/>
                          <a:latin typeface="Arial" panose="020B0604020202020204" pitchFamily="34" charset="0"/>
                          <a:cs typeface="Arial" panose="020B0604020202020204" pitchFamily="34" charset="0"/>
                        </a:rPr>
                        <a:t> ra </a:t>
                      </a:r>
                      <a:r>
                        <a:rPr lang="en-US" sz="2000" dirty="0" err="1">
                          <a:solidFill>
                            <a:schemeClr val="tx1"/>
                          </a:solidFill>
                          <a:effectLst/>
                          <a:latin typeface="Arial" panose="020B0604020202020204" pitchFamily="34" charset="0"/>
                          <a:cs typeface="Arial" panose="020B0604020202020204" pitchFamily="34" charset="0"/>
                        </a:rPr>
                        <a:t>ngoài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khi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trời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nắng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nóng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uống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đủ</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nước</a:t>
                      </a:r>
                      <a:r>
                        <a:rPr lang="en-US" sz="2000" dirty="0">
                          <a:solidFill>
                            <a:schemeClr val="tx1"/>
                          </a:solidFill>
                          <a:effectLst/>
                          <a:latin typeface="Arial" panose="020B0604020202020204" pitchFamily="34" charset="0"/>
                          <a:cs typeface="Arial" panose="020B0604020202020204" pitchFamily="34" charset="0"/>
                        </a:rPr>
                        <a:t>.</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5995505"/>
                  </a:ext>
                </a:extLst>
              </a:tr>
              <a:tr h="0">
                <a:tc>
                  <a:txBody>
                    <a:bodyPr/>
                    <a:lstStyle/>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Cảm lạnh</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 Tắm khi thân nhiệt cao;</a:t>
                      </a:r>
                    </a:p>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 Mưa lạnh, thời tiết thay đổi đột ngột.</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tắm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khi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thân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nhiệt</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đang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cao</a:t>
                      </a:r>
                      <a:r>
                        <a:rPr lang="en-US" sz="20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Giữ</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ấm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cơ</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thể</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giữ</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vệ</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sinh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mũi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miệng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súc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họng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bằng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nước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muối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sinh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lý</a:t>
                      </a:r>
                      <a:r>
                        <a:rPr lang="en-US" sz="2000" dirty="0">
                          <a:solidFill>
                            <a:schemeClr val="tx1"/>
                          </a:solidFill>
                          <a:effectLst/>
                          <a:latin typeface="Arial" panose="020B0604020202020204" pitchFamily="34" charset="0"/>
                          <a:cs typeface="Arial" panose="020B0604020202020204" pitchFamily="34" charset="0"/>
                        </a:rPr>
                        <a:t>.</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52630015"/>
                  </a:ext>
                </a:extLst>
              </a:tr>
            </a:tbl>
          </a:graphicData>
        </a:graphic>
      </p:graphicFrame>
      <p:sp>
        <p:nvSpPr>
          <p:cNvPr id="5" name="Rectangle 4">
            <a:extLst>
              <a:ext uri="{FF2B5EF4-FFF2-40B4-BE49-F238E27FC236}">
                <a16:creationId xmlns:a16="http://schemas.microsoft.com/office/drawing/2014/main" id="{B1E6C9EF-726E-41A3-B8AE-21A8C8DD1CD3}"/>
              </a:ext>
            </a:extLst>
          </p:cNvPr>
          <p:cNvSpPr/>
          <p:nvPr/>
        </p:nvSpPr>
        <p:spPr>
          <a:xfrm>
            <a:off x="1196232" y="47033"/>
            <a:ext cx="9569744" cy="480901"/>
          </a:xfrm>
          <a:prstGeom prst="rect">
            <a:avLst/>
          </a:prstGeom>
        </p:spPr>
        <p:txBody>
          <a:bodyPr wrap="square">
            <a:spAutoFit/>
          </a:bodyPr>
          <a:lstStyle/>
          <a:p>
            <a:pPr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KẾT QUẢ PHIẾU HỌC TẬP 3</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E2677D60-6278-4B6D-8903-D1F100F59CA3}"/>
              </a:ext>
            </a:extLst>
          </p:cNvPr>
          <p:cNvSpPr txBox="1"/>
          <p:nvPr/>
        </p:nvSpPr>
        <p:spPr>
          <a:xfrm>
            <a:off x="219075" y="733425"/>
            <a:ext cx="476250"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1.</a:t>
            </a:r>
          </a:p>
        </p:txBody>
      </p:sp>
      <p:sp>
        <p:nvSpPr>
          <p:cNvPr id="7" name="TextBox 6">
            <a:extLst>
              <a:ext uri="{FF2B5EF4-FFF2-40B4-BE49-F238E27FC236}">
                <a16:creationId xmlns:a16="http://schemas.microsoft.com/office/drawing/2014/main" id="{B78906AC-B207-4850-B10B-2F4EA961348A}"/>
              </a:ext>
            </a:extLst>
          </p:cNvPr>
          <p:cNvSpPr txBox="1"/>
          <p:nvPr/>
        </p:nvSpPr>
        <p:spPr>
          <a:xfrm>
            <a:off x="219075" y="2769238"/>
            <a:ext cx="476250"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2.</a:t>
            </a:r>
          </a:p>
        </p:txBody>
      </p:sp>
      <p:sp>
        <p:nvSpPr>
          <p:cNvPr id="8" name="TextBox 7">
            <a:extLst>
              <a:ext uri="{FF2B5EF4-FFF2-40B4-BE49-F238E27FC236}">
                <a16:creationId xmlns:a16="http://schemas.microsoft.com/office/drawing/2014/main" id="{154EEBC2-7509-4FBC-A3DA-B02247D2A422}"/>
              </a:ext>
            </a:extLst>
          </p:cNvPr>
          <p:cNvSpPr txBox="1"/>
          <p:nvPr/>
        </p:nvSpPr>
        <p:spPr>
          <a:xfrm>
            <a:off x="219075" y="5438715"/>
            <a:ext cx="476250"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3.</a:t>
            </a:r>
          </a:p>
        </p:txBody>
      </p:sp>
      <p:sp>
        <p:nvSpPr>
          <p:cNvPr id="9" name="Rectangle 8">
            <a:extLst>
              <a:ext uri="{FF2B5EF4-FFF2-40B4-BE49-F238E27FC236}">
                <a16:creationId xmlns:a16="http://schemas.microsoft.com/office/drawing/2014/main" id="{07CB1864-7B1C-45CE-B669-E82A37253ACE}"/>
              </a:ext>
            </a:extLst>
          </p:cNvPr>
          <p:cNvSpPr/>
          <p:nvPr/>
        </p:nvSpPr>
        <p:spPr>
          <a:xfrm>
            <a:off x="925671" y="5438715"/>
            <a:ext cx="4153701" cy="400110"/>
          </a:xfrm>
          <a:prstGeom prst="rect">
            <a:avLst/>
          </a:prstGeom>
        </p:spPr>
        <p:txBody>
          <a:bodyPr wrap="none">
            <a:spAutoFit/>
          </a:bodyPr>
          <a:lstStyle/>
          <a:p>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ưu</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tiên</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p:txBody>
      </p:sp>
      <p:pic>
        <p:nvPicPr>
          <p:cNvPr id="10" name="图片 1">
            <a:extLst>
              <a:ext uri="{FF2B5EF4-FFF2-40B4-BE49-F238E27FC236}">
                <a16:creationId xmlns:a16="http://schemas.microsoft.com/office/drawing/2014/main" id="{404A7C10-43A2-4EB5-995E-9D2818A6A576}"/>
              </a:ext>
            </a:extLst>
          </p:cNvPr>
          <p:cNvPicPr>
            <a:picLocks noChangeAspect="1"/>
          </p:cNvPicPr>
          <p:nvPr/>
        </p:nvPicPr>
        <p:blipFill>
          <a:blip r:embed="rId2"/>
          <a:stretch>
            <a:fillRect/>
          </a:stretch>
        </p:blipFill>
        <p:spPr>
          <a:xfrm>
            <a:off x="5495925" y="6051201"/>
            <a:ext cx="6696075" cy="80679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091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80">
                                          <p:stCondLst>
                                            <p:cond delay="0"/>
                                          </p:stCondLst>
                                        </p:cTn>
                                        <p:tgtEl>
                                          <p:spTgt spid="2"/>
                                        </p:tgtEl>
                                      </p:cBhvr>
                                    </p:animEffect>
                                    <p:anim calcmode="lin" valueType="num">
                                      <p:cBhvr>
                                        <p:cTn id="3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5" dur="26">
                                          <p:stCondLst>
                                            <p:cond delay="650"/>
                                          </p:stCondLst>
                                        </p:cTn>
                                        <p:tgtEl>
                                          <p:spTgt spid="2"/>
                                        </p:tgtEl>
                                      </p:cBhvr>
                                      <p:to x="100000" y="60000"/>
                                    </p:animScale>
                                    <p:animScale>
                                      <p:cBhvr>
                                        <p:cTn id="36" dur="166" decel="50000">
                                          <p:stCondLst>
                                            <p:cond delay="676"/>
                                          </p:stCondLst>
                                        </p:cTn>
                                        <p:tgtEl>
                                          <p:spTgt spid="2"/>
                                        </p:tgtEl>
                                      </p:cBhvr>
                                      <p:to x="100000" y="100000"/>
                                    </p:animScale>
                                    <p:animScale>
                                      <p:cBhvr>
                                        <p:cTn id="37" dur="26">
                                          <p:stCondLst>
                                            <p:cond delay="1312"/>
                                          </p:stCondLst>
                                        </p:cTn>
                                        <p:tgtEl>
                                          <p:spTgt spid="2"/>
                                        </p:tgtEl>
                                      </p:cBhvr>
                                      <p:to x="100000" y="80000"/>
                                    </p:animScale>
                                    <p:animScale>
                                      <p:cBhvr>
                                        <p:cTn id="38" dur="166" decel="50000">
                                          <p:stCondLst>
                                            <p:cond delay="1338"/>
                                          </p:stCondLst>
                                        </p:cTn>
                                        <p:tgtEl>
                                          <p:spTgt spid="2"/>
                                        </p:tgtEl>
                                      </p:cBhvr>
                                      <p:to x="100000" y="100000"/>
                                    </p:animScale>
                                    <p:animScale>
                                      <p:cBhvr>
                                        <p:cTn id="39" dur="26">
                                          <p:stCondLst>
                                            <p:cond delay="1642"/>
                                          </p:stCondLst>
                                        </p:cTn>
                                        <p:tgtEl>
                                          <p:spTgt spid="2"/>
                                        </p:tgtEl>
                                      </p:cBhvr>
                                      <p:to x="100000" y="90000"/>
                                    </p:animScale>
                                    <p:animScale>
                                      <p:cBhvr>
                                        <p:cTn id="40" dur="166" decel="50000">
                                          <p:stCondLst>
                                            <p:cond delay="1668"/>
                                          </p:stCondLst>
                                        </p:cTn>
                                        <p:tgtEl>
                                          <p:spTgt spid="2"/>
                                        </p:tgtEl>
                                      </p:cBhvr>
                                      <p:to x="100000" y="100000"/>
                                    </p:animScale>
                                    <p:animScale>
                                      <p:cBhvr>
                                        <p:cTn id="41" dur="26">
                                          <p:stCondLst>
                                            <p:cond delay="1808"/>
                                          </p:stCondLst>
                                        </p:cTn>
                                        <p:tgtEl>
                                          <p:spTgt spid="2"/>
                                        </p:tgtEl>
                                      </p:cBhvr>
                                      <p:to x="100000" y="95000"/>
                                    </p:animScale>
                                    <p:animScale>
                                      <p:cBhvr>
                                        <p:cTn id="42" dur="166" decel="50000">
                                          <p:stCondLst>
                                            <p:cond delay="1834"/>
                                          </p:stCondLst>
                                        </p:cTn>
                                        <p:tgtEl>
                                          <p:spTgt spid="2"/>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80">
                                          <p:stCondLst>
                                            <p:cond delay="0"/>
                                          </p:stCondLst>
                                        </p:cTn>
                                        <p:tgtEl>
                                          <p:spTgt spid="7"/>
                                        </p:tgtEl>
                                      </p:cBhvr>
                                    </p:animEffect>
                                    <p:anim calcmode="lin" valueType="num">
                                      <p:cBhvr>
                                        <p:cTn id="4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tgtEl>
                                      </p:cBhvr>
                                      <p:to x="100000" y="60000"/>
                                    </p:animScale>
                                    <p:animScale>
                                      <p:cBhvr>
                                        <p:cTn id="54" dur="166" decel="50000">
                                          <p:stCondLst>
                                            <p:cond delay="676"/>
                                          </p:stCondLst>
                                        </p:cTn>
                                        <p:tgtEl>
                                          <p:spTgt spid="7"/>
                                        </p:tgtEl>
                                      </p:cBhvr>
                                      <p:to x="100000" y="100000"/>
                                    </p:animScale>
                                    <p:animScale>
                                      <p:cBhvr>
                                        <p:cTn id="55" dur="26">
                                          <p:stCondLst>
                                            <p:cond delay="1312"/>
                                          </p:stCondLst>
                                        </p:cTn>
                                        <p:tgtEl>
                                          <p:spTgt spid="7"/>
                                        </p:tgtEl>
                                      </p:cBhvr>
                                      <p:to x="100000" y="80000"/>
                                    </p:animScale>
                                    <p:animScale>
                                      <p:cBhvr>
                                        <p:cTn id="56" dur="166" decel="50000">
                                          <p:stCondLst>
                                            <p:cond delay="1338"/>
                                          </p:stCondLst>
                                        </p:cTn>
                                        <p:tgtEl>
                                          <p:spTgt spid="7"/>
                                        </p:tgtEl>
                                      </p:cBhvr>
                                      <p:to x="100000" y="100000"/>
                                    </p:animScale>
                                    <p:animScale>
                                      <p:cBhvr>
                                        <p:cTn id="57" dur="26">
                                          <p:stCondLst>
                                            <p:cond delay="1642"/>
                                          </p:stCondLst>
                                        </p:cTn>
                                        <p:tgtEl>
                                          <p:spTgt spid="7"/>
                                        </p:tgtEl>
                                      </p:cBhvr>
                                      <p:to x="100000" y="90000"/>
                                    </p:animScale>
                                    <p:animScale>
                                      <p:cBhvr>
                                        <p:cTn id="58" dur="166" decel="50000">
                                          <p:stCondLst>
                                            <p:cond delay="1668"/>
                                          </p:stCondLst>
                                        </p:cTn>
                                        <p:tgtEl>
                                          <p:spTgt spid="7"/>
                                        </p:tgtEl>
                                      </p:cBhvr>
                                      <p:to x="100000" y="100000"/>
                                    </p:animScale>
                                    <p:animScale>
                                      <p:cBhvr>
                                        <p:cTn id="59" dur="26">
                                          <p:stCondLst>
                                            <p:cond delay="1808"/>
                                          </p:stCondLst>
                                        </p:cTn>
                                        <p:tgtEl>
                                          <p:spTgt spid="7"/>
                                        </p:tgtEl>
                                      </p:cBhvr>
                                      <p:to x="100000" y="95000"/>
                                    </p:animScale>
                                    <p:animScale>
                                      <p:cBhvr>
                                        <p:cTn id="60" dur="166" decel="50000">
                                          <p:stCondLst>
                                            <p:cond delay="1834"/>
                                          </p:stCondLst>
                                        </p:cTn>
                                        <p:tgtEl>
                                          <p:spTgt spid="7"/>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580">
                                          <p:stCondLst>
                                            <p:cond delay="0"/>
                                          </p:stCondLst>
                                        </p:cTn>
                                        <p:tgtEl>
                                          <p:spTgt spid="3"/>
                                        </p:tgtEl>
                                      </p:cBhvr>
                                    </p:animEffect>
                                    <p:anim calcmode="lin" valueType="num">
                                      <p:cBhvr>
                                        <p:cTn id="6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9" dur="26">
                                          <p:stCondLst>
                                            <p:cond delay="650"/>
                                          </p:stCondLst>
                                        </p:cTn>
                                        <p:tgtEl>
                                          <p:spTgt spid="3"/>
                                        </p:tgtEl>
                                      </p:cBhvr>
                                      <p:to x="100000" y="60000"/>
                                    </p:animScale>
                                    <p:animScale>
                                      <p:cBhvr>
                                        <p:cTn id="70" dur="166" decel="50000">
                                          <p:stCondLst>
                                            <p:cond delay="676"/>
                                          </p:stCondLst>
                                        </p:cTn>
                                        <p:tgtEl>
                                          <p:spTgt spid="3"/>
                                        </p:tgtEl>
                                      </p:cBhvr>
                                      <p:to x="100000" y="100000"/>
                                    </p:animScale>
                                    <p:animScale>
                                      <p:cBhvr>
                                        <p:cTn id="71" dur="26">
                                          <p:stCondLst>
                                            <p:cond delay="1312"/>
                                          </p:stCondLst>
                                        </p:cTn>
                                        <p:tgtEl>
                                          <p:spTgt spid="3"/>
                                        </p:tgtEl>
                                      </p:cBhvr>
                                      <p:to x="100000" y="80000"/>
                                    </p:animScale>
                                    <p:animScale>
                                      <p:cBhvr>
                                        <p:cTn id="72" dur="166" decel="50000">
                                          <p:stCondLst>
                                            <p:cond delay="1338"/>
                                          </p:stCondLst>
                                        </p:cTn>
                                        <p:tgtEl>
                                          <p:spTgt spid="3"/>
                                        </p:tgtEl>
                                      </p:cBhvr>
                                      <p:to x="100000" y="100000"/>
                                    </p:animScale>
                                    <p:animScale>
                                      <p:cBhvr>
                                        <p:cTn id="73" dur="26">
                                          <p:stCondLst>
                                            <p:cond delay="1642"/>
                                          </p:stCondLst>
                                        </p:cTn>
                                        <p:tgtEl>
                                          <p:spTgt spid="3"/>
                                        </p:tgtEl>
                                      </p:cBhvr>
                                      <p:to x="100000" y="90000"/>
                                    </p:animScale>
                                    <p:animScale>
                                      <p:cBhvr>
                                        <p:cTn id="74" dur="166" decel="50000">
                                          <p:stCondLst>
                                            <p:cond delay="1668"/>
                                          </p:stCondLst>
                                        </p:cTn>
                                        <p:tgtEl>
                                          <p:spTgt spid="3"/>
                                        </p:tgtEl>
                                      </p:cBhvr>
                                      <p:to x="100000" y="100000"/>
                                    </p:animScale>
                                    <p:animScale>
                                      <p:cBhvr>
                                        <p:cTn id="75" dur="26">
                                          <p:stCondLst>
                                            <p:cond delay="1808"/>
                                          </p:stCondLst>
                                        </p:cTn>
                                        <p:tgtEl>
                                          <p:spTgt spid="3"/>
                                        </p:tgtEl>
                                      </p:cBhvr>
                                      <p:to x="100000" y="95000"/>
                                    </p:animScale>
                                    <p:animScale>
                                      <p:cBhvr>
                                        <p:cTn id="76" dur="166" decel="50000">
                                          <p:stCondLst>
                                            <p:cond delay="1834"/>
                                          </p:stCondLst>
                                        </p:cTn>
                                        <p:tgtEl>
                                          <p:spTgt spid="3"/>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down)">
                                      <p:cBhvr>
                                        <p:cTn id="81" dur="580">
                                          <p:stCondLst>
                                            <p:cond delay="0"/>
                                          </p:stCondLst>
                                        </p:cTn>
                                        <p:tgtEl>
                                          <p:spTgt spid="8"/>
                                        </p:tgtEl>
                                      </p:cBhvr>
                                    </p:animEffect>
                                    <p:anim calcmode="lin" valueType="num">
                                      <p:cBhvr>
                                        <p:cTn id="8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7" dur="26">
                                          <p:stCondLst>
                                            <p:cond delay="650"/>
                                          </p:stCondLst>
                                        </p:cTn>
                                        <p:tgtEl>
                                          <p:spTgt spid="8"/>
                                        </p:tgtEl>
                                      </p:cBhvr>
                                      <p:to x="100000" y="60000"/>
                                    </p:animScale>
                                    <p:animScale>
                                      <p:cBhvr>
                                        <p:cTn id="88" dur="166" decel="50000">
                                          <p:stCondLst>
                                            <p:cond delay="676"/>
                                          </p:stCondLst>
                                        </p:cTn>
                                        <p:tgtEl>
                                          <p:spTgt spid="8"/>
                                        </p:tgtEl>
                                      </p:cBhvr>
                                      <p:to x="100000" y="100000"/>
                                    </p:animScale>
                                    <p:animScale>
                                      <p:cBhvr>
                                        <p:cTn id="89" dur="26">
                                          <p:stCondLst>
                                            <p:cond delay="1312"/>
                                          </p:stCondLst>
                                        </p:cTn>
                                        <p:tgtEl>
                                          <p:spTgt spid="8"/>
                                        </p:tgtEl>
                                      </p:cBhvr>
                                      <p:to x="100000" y="80000"/>
                                    </p:animScale>
                                    <p:animScale>
                                      <p:cBhvr>
                                        <p:cTn id="90" dur="166" decel="50000">
                                          <p:stCondLst>
                                            <p:cond delay="1338"/>
                                          </p:stCondLst>
                                        </p:cTn>
                                        <p:tgtEl>
                                          <p:spTgt spid="8"/>
                                        </p:tgtEl>
                                      </p:cBhvr>
                                      <p:to x="100000" y="100000"/>
                                    </p:animScale>
                                    <p:animScale>
                                      <p:cBhvr>
                                        <p:cTn id="91" dur="26">
                                          <p:stCondLst>
                                            <p:cond delay="1642"/>
                                          </p:stCondLst>
                                        </p:cTn>
                                        <p:tgtEl>
                                          <p:spTgt spid="8"/>
                                        </p:tgtEl>
                                      </p:cBhvr>
                                      <p:to x="100000" y="90000"/>
                                    </p:animScale>
                                    <p:animScale>
                                      <p:cBhvr>
                                        <p:cTn id="92" dur="166" decel="50000">
                                          <p:stCondLst>
                                            <p:cond delay="1668"/>
                                          </p:stCondLst>
                                        </p:cTn>
                                        <p:tgtEl>
                                          <p:spTgt spid="8"/>
                                        </p:tgtEl>
                                      </p:cBhvr>
                                      <p:to x="100000" y="100000"/>
                                    </p:animScale>
                                    <p:animScale>
                                      <p:cBhvr>
                                        <p:cTn id="93" dur="26">
                                          <p:stCondLst>
                                            <p:cond delay="1808"/>
                                          </p:stCondLst>
                                        </p:cTn>
                                        <p:tgtEl>
                                          <p:spTgt spid="8"/>
                                        </p:tgtEl>
                                      </p:cBhvr>
                                      <p:to x="100000" y="95000"/>
                                    </p:animScale>
                                    <p:animScale>
                                      <p:cBhvr>
                                        <p:cTn id="94" dur="166" decel="50000">
                                          <p:stCondLst>
                                            <p:cond delay="1834"/>
                                          </p:stCondLst>
                                        </p:cTn>
                                        <p:tgtEl>
                                          <p:spTgt spid="8"/>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7" y="18849"/>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rot="4384328">
            <a:off x="-1607960" y="3247888"/>
            <a:ext cx="14873785" cy="14873785"/>
            <a:chOff x="-2272894" y="2621826"/>
            <a:chExt cx="16687800" cy="16687800"/>
          </a:xfrm>
        </p:grpSpPr>
        <p:pic>
          <p:nvPicPr>
            <p:cNvPr id="18" name="图片 17"/>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p:cNvSpPr txBox="1"/>
          <p:nvPr/>
        </p:nvSpPr>
        <p:spPr>
          <a:xfrm>
            <a:off x="795959" y="4478991"/>
            <a:ext cx="10993490" cy="707886"/>
          </a:xfrm>
          <a:prstGeom prst="rect">
            <a:avLst/>
          </a:prstGeom>
          <a:noFill/>
        </p:spPr>
        <p:txBody>
          <a:bodyPr wrap="square" rtlCol="0">
            <a:spAutoFit/>
          </a:bodyPr>
          <a:lstStyle/>
          <a:p>
            <a:pPr algn="ct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Chúc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các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em</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học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tốt</a:t>
            </a:r>
            <a:endParaRPr lang="zh-CN" altLang="en-US"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Tree>
    <p:extLst>
      <p:ext uri="{BB962C8B-B14F-4D97-AF65-F5344CB8AC3E}">
        <p14:creationId xmlns:p14="http://schemas.microsoft.com/office/powerpoint/2010/main" val="211658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077" y="1270584"/>
            <a:ext cx="967584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BÀI 39. DA VÀ ĐIỀU HÒA THÂN NHIỆT Ở NGƯỜI</a:t>
            </a:r>
            <a:endParaRPr lang="en-US" sz="3200" dirty="0">
              <a:solidFill>
                <a:srgbClr val="FF0000"/>
              </a:solidFill>
              <a:latin typeface="Arial" panose="020B0604020202020204" pitchFamily="34" charset="0"/>
              <a:cs typeface="Arial" panose="020B0604020202020204" pitchFamily="34" charset="0"/>
            </a:endParaRPr>
          </a:p>
        </p:txBody>
      </p:sp>
      <p:pic>
        <p:nvPicPr>
          <p:cNvPr id="4098" name="Picture 2" descr="Thứ tự các lớp của da từ ngoài vào trong | Vinmec">
            <a:extLst>
              <a:ext uri="{FF2B5EF4-FFF2-40B4-BE49-F238E27FC236}">
                <a16:creationId xmlns:a16="http://schemas.microsoft.com/office/drawing/2014/main" id="{B9F06A7B-C9EF-4E38-BB77-749CE032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237" y="2186935"/>
            <a:ext cx="5933524" cy="340048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4994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81208" y="3167390"/>
            <a:ext cx="5577186"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Cấu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năng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da.</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85847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randombar(horizont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89F891-61A2-4AC4-9EF2-07F59D87B193}"/>
              </a:ext>
            </a:extLst>
          </p:cNvPr>
          <p:cNvPicPr>
            <a:picLocks noChangeAspect="1"/>
          </p:cNvPicPr>
          <p:nvPr/>
        </p:nvPicPr>
        <p:blipFill>
          <a:blip r:embed="rId4"/>
          <a:stretch>
            <a:fillRect/>
          </a:stretch>
        </p:blipFill>
        <p:spPr>
          <a:xfrm>
            <a:off x="6842706" y="1828470"/>
            <a:ext cx="5349294" cy="4829175"/>
          </a:xfrm>
          <a:prstGeom prst="rect">
            <a:avLst/>
          </a:prstGeom>
        </p:spPr>
      </p:pic>
      <p:sp>
        <p:nvSpPr>
          <p:cNvPr id="2" name="Rectangle 1">
            <a:extLst>
              <a:ext uri="{FF2B5EF4-FFF2-40B4-BE49-F238E27FC236}">
                <a16:creationId xmlns:a16="http://schemas.microsoft.com/office/drawing/2014/main" id="{09CBAC75-D382-427B-A3F0-A062150A8E45}"/>
              </a:ext>
            </a:extLst>
          </p:cNvPr>
          <p:cNvSpPr/>
          <p:nvPr/>
        </p:nvSpPr>
        <p:spPr>
          <a:xfrm>
            <a:off x="2047875" y="0"/>
            <a:ext cx="9861096" cy="1755096"/>
          </a:xfrm>
          <a:prstGeom prst="rect">
            <a:avLst/>
          </a:prstGeom>
        </p:spPr>
        <p:txBody>
          <a:bodyPr wrap="square">
            <a:spAutoFit/>
          </a:bodyPr>
          <a:lstStyle/>
          <a:p>
            <a:pPr marL="35560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HOẠT ĐỘNG NHÓM</a:t>
            </a:r>
          </a:p>
          <a:p>
            <a:pPr marL="355600" algn="ctr">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HS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H39.1 SGK -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Cấu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tin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I.1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160-161 SGK,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5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vụ</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graphicFrame>
        <p:nvGraphicFramePr>
          <p:cNvPr id="3" name="Table 2">
            <a:extLst>
              <a:ext uri="{FF2B5EF4-FFF2-40B4-BE49-F238E27FC236}">
                <a16:creationId xmlns:a16="http://schemas.microsoft.com/office/drawing/2014/main" id="{2A1AC890-0EEE-4F67-BC01-4053C87F94B9}"/>
              </a:ext>
            </a:extLst>
          </p:cNvPr>
          <p:cNvGraphicFramePr>
            <a:graphicFrameLocks noGrp="1"/>
          </p:cNvGraphicFramePr>
          <p:nvPr>
            <p:extLst>
              <p:ext uri="{D42A27DB-BD31-4B8C-83A1-F6EECF244321}">
                <p14:modId xmlns:p14="http://schemas.microsoft.com/office/powerpoint/2010/main" val="3815542941"/>
              </p:ext>
            </p:extLst>
          </p:nvPr>
        </p:nvGraphicFramePr>
        <p:xfrm>
          <a:off x="283028" y="2066595"/>
          <a:ext cx="6559678" cy="4591050"/>
        </p:xfrm>
        <a:graphic>
          <a:graphicData uri="http://schemas.openxmlformats.org/drawingml/2006/table">
            <a:tbl>
              <a:tblPr firstRow="1" firstCol="1" bandRow="1">
                <a:tableStyleId>{5C22544A-7EE6-4342-B048-85BDC9FD1C3A}</a:tableStyleId>
              </a:tblPr>
              <a:tblGrid>
                <a:gridCol w="6559678">
                  <a:extLst>
                    <a:ext uri="{9D8B030D-6E8A-4147-A177-3AD203B41FA5}">
                      <a16:colId xmlns:a16="http://schemas.microsoft.com/office/drawing/2014/main" val="4180412734"/>
                    </a:ext>
                  </a:extLst>
                </a:gridCol>
              </a:tblGrid>
              <a:tr h="4139136">
                <a:tc>
                  <a:txBody>
                    <a:bodyPr/>
                    <a:lstStyle/>
                    <a:p>
                      <a:pPr algn="ctr">
                        <a:lnSpc>
                          <a:spcPct val="115000"/>
                        </a:lnSpc>
                        <a:spcAft>
                          <a:spcPts val="0"/>
                        </a:spcAft>
                      </a:pPr>
                      <a:r>
                        <a:rPr lang="en-US" sz="2400" dirty="0">
                          <a:solidFill>
                            <a:srgbClr val="FF0000"/>
                          </a:solidFill>
                          <a:effectLst/>
                          <a:latin typeface="Arial" panose="020B0604020202020204" pitchFamily="34" charset="0"/>
                          <a:cs typeface="Arial" panose="020B0604020202020204" pitchFamily="34" charset="0"/>
                        </a:rPr>
                        <a:t>PHIẾU HỌC TẬP 1</a:t>
                      </a:r>
                    </a:p>
                    <a:p>
                      <a:pPr marL="342900" lvl="0" indent="-342900" algn="just">
                        <a:lnSpc>
                          <a:spcPct val="115000"/>
                        </a:lnSpc>
                        <a:spcAft>
                          <a:spcPts val="0"/>
                        </a:spcAft>
                        <a:buFont typeface="+mj-lt"/>
                        <a:buAutoNum type="arabicPeriod"/>
                      </a:pPr>
                      <a:r>
                        <a:rPr lang="en-US" sz="2400" b="0" dirty="0" err="1">
                          <a:solidFill>
                            <a:schemeClr val="tx1"/>
                          </a:solidFill>
                          <a:effectLst/>
                          <a:latin typeface="Arial" panose="020B0604020202020204" pitchFamily="34" charset="0"/>
                          <a:cs typeface="Arial" panose="020B0604020202020204" pitchFamily="34" charset="0"/>
                        </a:rPr>
                        <a:t>Dùng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mũi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tên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chỉ</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phần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cấu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tạo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biểu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và</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dưới</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trong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đồ</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bên</a:t>
                      </a:r>
                      <a:r>
                        <a:rPr lang="en-US" sz="2400" b="0" dirty="0">
                          <a:solidFill>
                            <a:schemeClr val="tx1"/>
                          </a:solidFill>
                          <a:effectLst/>
                          <a:latin typeface="Arial" panose="020B0604020202020204" pitchFamily="34" charset="0"/>
                          <a:cs typeface="Arial" panose="020B0604020202020204" pitchFamily="34" charset="0"/>
                        </a:rPr>
                        <a:t>: </a:t>
                      </a:r>
                    </a:p>
                    <a:p>
                      <a:pPr marL="342900" lvl="0" indent="-342900" algn="just">
                        <a:lnSpc>
                          <a:spcPct val="115000"/>
                        </a:lnSpc>
                        <a:spcAft>
                          <a:spcPts val="0"/>
                        </a:spcAft>
                        <a:buFont typeface="+mj-lt"/>
                        <a:buAutoNum type="arabicPeriod"/>
                      </a:pPr>
                      <a:r>
                        <a:rPr lang="en-US" sz="2400" b="0" dirty="0" err="1">
                          <a:solidFill>
                            <a:schemeClr val="tx1"/>
                          </a:solidFill>
                          <a:effectLst/>
                          <a:latin typeface="Arial" panose="020B0604020202020204" pitchFamily="34" charset="0"/>
                          <a:cs typeface="Arial" panose="020B0604020202020204" pitchFamily="34" charset="0"/>
                        </a:rPr>
                        <a:t>Từ</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phần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cấu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tạo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Hãy</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trả</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câu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hỏi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sau</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sao</a:t>
                      </a:r>
                      <a:r>
                        <a:rPr lang="en-US" sz="2400" b="0" dirty="0">
                          <a:solidFill>
                            <a:schemeClr val="tx1"/>
                          </a:solidFill>
                          <a:effectLst/>
                          <a:latin typeface="Arial" panose="020B0604020202020204" pitchFamily="34" charset="0"/>
                          <a:cs typeface="Arial" panose="020B0604020202020204" pitchFamily="34" charset="0"/>
                        </a:rPr>
                        <a:t> ta </a:t>
                      </a:r>
                      <a:r>
                        <a:rPr lang="en-US" sz="2400" b="0" dirty="0" err="1">
                          <a:solidFill>
                            <a:schemeClr val="tx1"/>
                          </a:solidFill>
                          <a:effectLst/>
                          <a:latin typeface="Arial" panose="020B0604020202020204" pitchFamily="34" charset="0"/>
                          <a:cs typeface="Arial" panose="020B0604020202020204" pitchFamily="34" charset="0"/>
                        </a:rPr>
                        <a:t>nhận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biết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được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nóng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lạnh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độ</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cứng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mềm</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vật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tiếp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xúc</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nóng</a:t>
                      </a:r>
                      <a:r>
                        <a:rPr lang="en-US" sz="2400" b="0" dirty="0">
                          <a:solidFill>
                            <a:schemeClr val="tx1"/>
                          </a:solidFill>
                          <a:effectLst/>
                          <a:latin typeface="Arial" panose="020B0604020202020204" pitchFamily="34" charset="0"/>
                          <a:cs typeface="Arial" panose="020B0604020202020204" pitchFamily="34" charset="0"/>
                        </a:rPr>
                        <a:t> hay </a:t>
                      </a:r>
                      <a:r>
                        <a:rPr lang="en-US" sz="2400" b="0" dirty="0" err="1">
                          <a:solidFill>
                            <a:schemeClr val="tx1"/>
                          </a:solidFill>
                          <a:effectLst/>
                          <a:latin typeface="Arial" panose="020B0604020202020204" pitchFamily="34" charset="0"/>
                          <a:cs typeface="Arial" panose="020B0604020202020204" pitchFamily="34" charset="0"/>
                        </a:rPr>
                        <a:t>lạnh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quá</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phản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ứng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nh</a:t>
                      </a:r>
                      <a:r>
                        <a:rPr lang="vi-VN" sz="2400" b="0" dirty="0">
                          <a:solidFill>
                            <a:schemeClr val="tx1"/>
                          </a:solidFill>
                          <a:effectLst/>
                          <a:latin typeface="Arial" panose="020B0604020202020204" pitchFamily="34" charset="0"/>
                          <a:cs typeface="Arial" panose="020B0604020202020204" pitchFamily="34" charset="0"/>
                        </a:rPr>
                        <a:t>ư</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thế</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nào</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dưới</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vai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trò</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gì</a:t>
                      </a:r>
                      <a:r>
                        <a:rPr lang="en-US" sz="2400" b="0" dirty="0">
                          <a:solidFill>
                            <a:schemeClr val="tx1"/>
                          </a:solidFill>
                          <a:effectLst/>
                          <a:latin typeface="Arial" panose="020B0604020202020204" pitchFamily="34" charset="0"/>
                          <a:cs typeface="Arial" panose="020B0604020202020204" pitchFamily="34" charset="0"/>
                        </a:rPr>
                        <a:t>?</a:t>
                      </a:r>
                      <a:endPar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pic>
        <p:nvPicPr>
          <p:cNvPr id="5" name="Đồng hồ đếm ngược 5 phút - 5 Minutes">
            <a:hlinkClick r:id="" action="ppaction://media"/>
            <a:extLst>
              <a:ext uri="{FF2B5EF4-FFF2-40B4-BE49-F238E27FC236}">
                <a16:creationId xmlns:a16="http://schemas.microsoft.com/office/drawing/2014/main" id="{3EACECE5-4E05-45CD-BD09-8BDAEE61A7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666" y="200355"/>
            <a:ext cx="2302933" cy="1295400"/>
          </a:xfrm>
          <a:prstGeom prst="rect">
            <a:avLst/>
          </a:prstGeom>
        </p:spPr>
      </p:pic>
      <p:sp>
        <p:nvSpPr>
          <p:cNvPr id="6" name="Arrow: Right 5">
            <a:extLst>
              <a:ext uri="{FF2B5EF4-FFF2-40B4-BE49-F238E27FC236}">
                <a16:creationId xmlns:a16="http://schemas.microsoft.com/office/drawing/2014/main" id="{183C1880-7BB4-49AC-B0BF-0F0B15772F4E}"/>
              </a:ext>
            </a:extLst>
          </p:cNvPr>
          <p:cNvSpPr/>
          <p:nvPr/>
        </p:nvSpPr>
        <p:spPr>
          <a:xfrm>
            <a:off x="3442996" y="3508310"/>
            <a:ext cx="3685592" cy="1212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001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D4F860-238D-49D2-886C-802A37DF34B5}"/>
              </a:ext>
            </a:extLst>
          </p:cNvPr>
          <p:cNvSpPr/>
          <p:nvPr/>
        </p:nvSpPr>
        <p:spPr>
          <a:xfrm>
            <a:off x="2565877" y="2410318"/>
            <a:ext cx="248786" cy="369332"/>
          </a:xfrm>
          <a:prstGeom prst="rect">
            <a:avLst/>
          </a:prstGeom>
        </p:spPr>
        <p:txBody>
          <a:bodyPr wrap="none">
            <a:spAutoFit/>
          </a:bodyPr>
          <a:lstStyle/>
          <a:p>
            <a:r>
              <a:rPr lang="vi-VN" dirty="0"/>
              <a:t> </a:t>
            </a:r>
          </a:p>
        </p:txBody>
      </p:sp>
      <p:grpSp>
        <p:nvGrpSpPr>
          <p:cNvPr id="5" name="Group 4">
            <a:extLst>
              <a:ext uri="{FF2B5EF4-FFF2-40B4-BE49-F238E27FC236}">
                <a16:creationId xmlns:a16="http://schemas.microsoft.com/office/drawing/2014/main" id="{B868FB3F-0A04-4A58-9094-6E5237B2EA9A}"/>
              </a:ext>
            </a:extLst>
          </p:cNvPr>
          <p:cNvGrpSpPr/>
          <p:nvPr/>
        </p:nvGrpSpPr>
        <p:grpSpPr>
          <a:xfrm>
            <a:off x="798292" y="2296552"/>
            <a:ext cx="1411211" cy="966195"/>
            <a:chOff x="961635" y="29232"/>
            <a:chExt cx="1411211" cy="966195"/>
          </a:xfrm>
          <a:solidFill>
            <a:schemeClr val="accent4">
              <a:lumMod val="20000"/>
              <a:lumOff val="80000"/>
            </a:schemeClr>
          </a:solidFill>
        </p:grpSpPr>
        <p:sp>
          <p:nvSpPr>
            <p:cNvPr id="6" name="Rectangle: Rounded Corners 5">
              <a:extLst>
                <a:ext uri="{FF2B5EF4-FFF2-40B4-BE49-F238E27FC236}">
                  <a16:creationId xmlns:a16="http://schemas.microsoft.com/office/drawing/2014/main" id="{7A0E30CF-FFD2-4F9E-8135-F525E5838CA1}"/>
                </a:ext>
              </a:extLst>
            </p:cNvPr>
            <p:cNvSpPr/>
            <p:nvPr/>
          </p:nvSpPr>
          <p:spPr>
            <a:xfrm>
              <a:off x="961635" y="29232"/>
              <a:ext cx="1411211" cy="96619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F5BB4E3B-9E5A-462B-BEBE-FC64BE47A01F}"/>
                </a:ext>
              </a:extLst>
            </p:cNvPr>
            <p:cNvSpPr txBox="1"/>
            <p:nvPr/>
          </p:nvSpPr>
          <p:spPr>
            <a:xfrm>
              <a:off x="1008801" y="76398"/>
              <a:ext cx="1316879" cy="871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a:extLst>
              <a:ext uri="{FF2B5EF4-FFF2-40B4-BE49-F238E27FC236}">
                <a16:creationId xmlns:a16="http://schemas.microsoft.com/office/drawing/2014/main" id="{85BE57D4-1972-4103-8E85-E156F20AD458}"/>
              </a:ext>
            </a:extLst>
          </p:cNvPr>
          <p:cNvGrpSpPr/>
          <p:nvPr/>
        </p:nvGrpSpPr>
        <p:grpSpPr>
          <a:xfrm>
            <a:off x="798292" y="3575556"/>
            <a:ext cx="1472630" cy="832297"/>
            <a:chOff x="961635" y="1184051"/>
            <a:chExt cx="1362446" cy="832297"/>
          </a:xfrm>
          <a:solidFill>
            <a:schemeClr val="accent5">
              <a:lumMod val="20000"/>
              <a:lumOff val="80000"/>
            </a:schemeClr>
          </a:solidFill>
        </p:grpSpPr>
        <p:sp>
          <p:nvSpPr>
            <p:cNvPr id="9" name="Rectangle: Rounded Corners 8">
              <a:extLst>
                <a:ext uri="{FF2B5EF4-FFF2-40B4-BE49-F238E27FC236}">
                  <a16:creationId xmlns:a16="http://schemas.microsoft.com/office/drawing/2014/main" id="{93929366-239A-46B1-9ED7-51C5DACD45DA}"/>
                </a:ext>
              </a:extLst>
            </p:cNvPr>
            <p:cNvSpPr/>
            <p:nvPr/>
          </p:nvSpPr>
          <p:spPr>
            <a:xfrm>
              <a:off x="961635" y="1184051"/>
              <a:ext cx="1362446" cy="83229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29E816F4-C5D7-497D-B999-B4574B22A1B4}"/>
                </a:ext>
              </a:extLst>
            </p:cNvPr>
            <p:cNvSpPr txBox="1"/>
            <p:nvPr/>
          </p:nvSpPr>
          <p:spPr>
            <a:xfrm>
              <a:off x="1002264" y="1224680"/>
              <a:ext cx="1281188" cy="7510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B8E9E39F-7B86-4E84-A469-E82CC42B77EE}"/>
              </a:ext>
            </a:extLst>
          </p:cNvPr>
          <p:cNvGrpSpPr/>
          <p:nvPr/>
        </p:nvGrpSpPr>
        <p:grpSpPr>
          <a:xfrm>
            <a:off x="798292" y="4720662"/>
            <a:ext cx="1472630" cy="832297"/>
            <a:chOff x="961635" y="2391894"/>
            <a:chExt cx="1453893" cy="592351"/>
          </a:xfrm>
          <a:solidFill>
            <a:schemeClr val="accent6">
              <a:lumMod val="40000"/>
              <a:lumOff val="60000"/>
            </a:schemeClr>
          </a:solidFill>
        </p:grpSpPr>
        <p:sp>
          <p:nvSpPr>
            <p:cNvPr id="12" name="Rectangle: Rounded Corners 11">
              <a:extLst>
                <a:ext uri="{FF2B5EF4-FFF2-40B4-BE49-F238E27FC236}">
                  <a16:creationId xmlns:a16="http://schemas.microsoft.com/office/drawing/2014/main" id="{D7BD378C-D24F-454C-BE33-483F5B1110F1}"/>
                </a:ext>
              </a:extLst>
            </p:cNvPr>
            <p:cNvSpPr/>
            <p:nvPr/>
          </p:nvSpPr>
          <p:spPr>
            <a:xfrm>
              <a:off x="961635" y="2391894"/>
              <a:ext cx="1453893" cy="5923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1329A063-E894-4841-8771-0525184DED87}"/>
                </a:ext>
              </a:extLst>
            </p:cNvPr>
            <p:cNvSpPr txBox="1"/>
            <p:nvPr/>
          </p:nvSpPr>
          <p:spPr>
            <a:xfrm>
              <a:off x="990551" y="2420810"/>
              <a:ext cx="1396061" cy="5634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vi-VN"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ớp mỡ dưới da</a:t>
              </a:r>
              <a:endParaRPr lang="en-US" sz="2400" kern="12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61BBE462-EE75-4789-B830-694DCA50003E}"/>
              </a:ext>
            </a:extLst>
          </p:cNvPr>
          <p:cNvGrpSpPr/>
          <p:nvPr/>
        </p:nvGrpSpPr>
        <p:grpSpPr>
          <a:xfrm>
            <a:off x="3631226" y="1814001"/>
            <a:ext cx="5050544" cy="4355405"/>
            <a:chOff x="2372846" y="391"/>
            <a:chExt cx="2927862" cy="1023877"/>
          </a:xfrm>
        </p:grpSpPr>
        <p:sp>
          <p:nvSpPr>
            <p:cNvPr id="15" name="Rectangle: Top Corners Rounded 14">
              <a:extLst>
                <a:ext uri="{FF2B5EF4-FFF2-40B4-BE49-F238E27FC236}">
                  <a16:creationId xmlns:a16="http://schemas.microsoft.com/office/drawing/2014/main" id="{B656B5C4-90DF-4E47-BB2B-F17F436D38ED}"/>
                </a:ext>
              </a:extLst>
            </p:cNvPr>
            <p:cNvSpPr/>
            <p:nvPr/>
          </p:nvSpPr>
          <p:spPr>
            <a:xfrm rot="5400000">
              <a:off x="2906378" y="-533141"/>
              <a:ext cx="1023877" cy="2090941"/>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ctangle: Top Corners Rounded 4">
              <a:extLst>
                <a:ext uri="{FF2B5EF4-FFF2-40B4-BE49-F238E27FC236}">
                  <a16:creationId xmlns:a16="http://schemas.microsoft.com/office/drawing/2014/main" id="{B66F348E-F704-489D-A854-887BED5837B2}"/>
                </a:ext>
              </a:extLst>
            </p:cNvPr>
            <p:cNvSpPr txBox="1"/>
            <p:nvPr/>
          </p:nvSpPr>
          <p:spPr>
            <a:xfrm>
              <a:off x="2466239" y="80276"/>
              <a:ext cx="2834469" cy="8913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19050" bIns="9525" numCol="1" spcCol="1270" anchor="ctr" anchorCtr="0">
              <a:noAutofit/>
            </a:bodyPr>
            <a:lstStyle/>
            <a:p>
              <a:pPr marL="57150" lvl="1" indent="-57150" algn="l" defTabSz="222250">
                <a:spcBef>
                  <a:spcPct val="0"/>
                </a:spcBef>
                <a:spcAft>
                  <a:spcPct val="15000"/>
                </a:spcAft>
                <a:buChar char="•"/>
              </a:pPr>
              <a:r>
                <a:rPr lang="vi-VN" sz="2400" kern="1200" dirty="0"/>
                <a:t>(1) T</a:t>
              </a:r>
              <a:r>
                <a:rPr lang="en-US" sz="2400" kern="1200" dirty="0"/>
                <a:t>ầ</a:t>
              </a:r>
              <a:r>
                <a:rPr lang="vi-VN" sz="2400" kern="1200" dirty="0"/>
                <a:t>ng </a:t>
              </a:r>
              <a:r>
                <a:rPr lang="en-US" sz="2400" dirty="0" err="1"/>
                <a:t>sừng</a:t>
              </a:r>
              <a:endParaRPr lang="en-US" sz="2400" kern="1200" dirty="0"/>
            </a:p>
            <a:p>
              <a:pPr marL="57150" lvl="1" indent="-57150" algn="l" defTabSz="222250">
                <a:spcBef>
                  <a:spcPct val="0"/>
                </a:spcBef>
                <a:spcAft>
                  <a:spcPct val="15000"/>
                </a:spcAft>
                <a:buChar char="•"/>
              </a:pPr>
              <a:r>
                <a:rPr lang="vi-VN" sz="2400" kern="1200" dirty="0"/>
                <a:t>(2) Tầng tế bào sống</a:t>
              </a:r>
            </a:p>
            <a:p>
              <a:pPr marL="57150" lvl="1" indent="-57150" algn="l" defTabSz="222250">
                <a:spcBef>
                  <a:spcPct val="0"/>
                </a:spcBef>
                <a:spcAft>
                  <a:spcPct val="15000"/>
                </a:spcAft>
                <a:buChar char="•"/>
              </a:pPr>
              <a:r>
                <a:rPr lang="en-US" sz="2400" kern="1200" dirty="0"/>
                <a:t>(</a:t>
              </a:r>
              <a:r>
                <a:rPr lang="vi-VN" sz="2400" kern="1200" dirty="0"/>
                <a:t>3) Tuyến mồ hôi</a:t>
              </a:r>
              <a:endParaRPr lang="en-US" sz="2400" kern="1200" dirty="0"/>
            </a:p>
            <a:p>
              <a:pPr marL="57150" lvl="1" indent="-57150" defTabSz="222250">
                <a:spcBef>
                  <a:spcPct val="0"/>
                </a:spcBef>
                <a:spcAft>
                  <a:spcPct val="15000"/>
                </a:spcAft>
                <a:buFontTx/>
                <a:buChar char="•"/>
              </a:pPr>
              <a:r>
                <a:rPr lang="vi-VN" sz="2400" dirty="0"/>
                <a:t>(4) Dây thần kinh</a:t>
              </a:r>
            </a:p>
            <a:p>
              <a:pPr marL="57150" lvl="1" indent="-57150" algn="l" defTabSz="222250">
                <a:spcBef>
                  <a:spcPct val="0"/>
                </a:spcBef>
                <a:spcAft>
                  <a:spcPct val="15000"/>
                </a:spcAft>
                <a:buChar char="•"/>
              </a:pPr>
              <a:r>
                <a:rPr lang="vi-VN" sz="2400" kern="1200" dirty="0"/>
                <a:t>5) Cơ co chân lông</a:t>
              </a:r>
            </a:p>
            <a:p>
              <a:pPr marL="57150" lvl="1" indent="-57150" algn="l" defTabSz="222250">
                <a:spcBef>
                  <a:spcPct val="0"/>
                </a:spcBef>
                <a:spcAft>
                  <a:spcPct val="15000"/>
                </a:spcAft>
                <a:buChar char="•"/>
              </a:pPr>
              <a:r>
                <a:rPr lang="vi-VN" sz="2400" kern="1200" dirty="0"/>
                <a:t>(6)  Lông và bao lông</a:t>
              </a:r>
            </a:p>
            <a:p>
              <a:pPr marL="57150" lvl="1" indent="-57150" algn="l" defTabSz="222250">
                <a:spcBef>
                  <a:spcPct val="0"/>
                </a:spcBef>
                <a:spcAft>
                  <a:spcPct val="15000"/>
                </a:spcAft>
                <a:buChar char="•"/>
              </a:pPr>
              <a:r>
                <a:rPr lang="vi-VN" sz="2400" kern="1200" dirty="0"/>
                <a:t>(7) Tuyến nhờn</a:t>
              </a:r>
              <a:endParaRPr lang="en-US" sz="2400" kern="1200" dirty="0"/>
            </a:p>
            <a:p>
              <a:pPr marL="57150" lvl="1" indent="-57150" algn="l" defTabSz="222250">
                <a:spcBef>
                  <a:spcPct val="0"/>
                </a:spcBef>
                <a:spcAft>
                  <a:spcPct val="15000"/>
                </a:spcAft>
                <a:buChar char="•"/>
              </a:pPr>
              <a:r>
                <a:rPr lang="vi-VN" sz="2400" kern="1200" dirty="0"/>
                <a:t>(8) Thụ quan</a:t>
              </a:r>
            </a:p>
            <a:p>
              <a:pPr marL="57150" lvl="1" indent="-57150" algn="l" defTabSz="222250">
                <a:spcBef>
                  <a:spcPct val="0"/>
                </a:spcBef>
                <a:spcAft>
                  <a:spcPct val="15000"/>
                </a:spcAft>
                <a:buChar char="•"/>
              </a:pPr>
              <a:r>
                <a:rPr lang="vi-VN" sz="2400" kern="1200" dirty="0"/>
                <a:t>(9) Mạch máu</a:t>
              </a:r>
            </a:p>
            <a:p>
              <a:pPr marL="57150" lvl="1" indent="-57150" algn="l" defTabSz="222250">
                <a:spcBef>
                  <a:spcPct val="0"/>
                </a:spcBef>
                <a:spcAft>
                  <a:spcPct val="15000"/>
                </a:spcAft>
                <a:buChar char="•"/>
              </a:pPr>
              <a:r>
                <a:rPr lang="vi-VN" sz="2400" kern="1200" dirty="0"/>
                <a:t>(10) Lớp mỡ</a:t>
              </a:r>
              <a:endParaRPr lang="en-US" sz="2400" kern="1200" dirty="0"/>
            </a:p>
          </p:txBody>
        </p:sp>
      </p:grpSp>
      <p:cxnSp>
        <p:nvCxnSpPr>
          <p:cNvPr id="19" name="Straight Arrow Connector 18">
            <a:extLst>
              <a:ext uri="{FF2B5EF4-FFF2-40B4-BE49-F238E27FC236}">
                <a16:creationId xmlns:a16="http://schemas.microsoft.com/office/drawing/2014/main" id="{954B6BF7-D4EF-44D4-9DCC-9DCC3C04CA63}"/>
              </a:ext>
            </a:extLst>
          </p:cNvPr>
          <p:cNvCxnSpPr>
            <a:cxnSpLocks/>
            <a:stCxn id="6" idx="3"/>
          </p:cNvCxnSpPr>
          <p:nvPr/>
        </p:nvCxnSpPr>
        <p:spPr>
          <a:xfrm flipV="1">
            <a:off x="2209503" y="2153819"/>
            <a:ext cx="1679203" cy="6258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DD988F-D022-47E8-AA73-5C44653A9468}"/>
              </a:ext>
            </a:extLst>
          </p:cNvPr>
          <p:cNvCxnSpPr>
            <a:cxnSpLocks/>
            <a:stCxn id="6" idx="3"/>
          </p:cNvCxnSpPr>
          <p:nvPr/>
        </p:nvCxnSpPr>
        <p:spPr>
          <a:xfrm flipV="1">
            <a:off x="2209503" y="2592472"/>
            <a:ext cx="1679203" cy="1871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1A44E0-DF5B-4443-B999-5611E48CEE23}"/>
              </a:ext>
            </a:extLst>
          </p:cNvPr>
          <p:cNvCxnSpPr>
            <a:cxnSpLocks/>
          </p:cNvCxnSpPr>
          <p:nvPr/>
        </p:nvCxnSpPr>
        <p:spPr>
          <a:xfrm flipV="1">
            <a:off x="2314837" y="3036149"/>
            <a:ext cx="1617784" cy="9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2DC1820-6E7D-4714-BD1C-1F702F79AFE5}"/>
              </a:ext>
            </a:extLst>
          </p:cNvPr>
          <p:cNvCxnSpPr>
            <a:cxnSpLocks/>
            <a:stCxn id="9" idx="3"/>
          </p:cNvCxnSpPr>
          <p:nvPr/>
        </p:nvCxnSpPr>
        <p:spPr>
          <a:xfrm>
            <a:off x="2270922" y="3991705"/>
            <a:ext cx="1573869" cy="10722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A0A6AD-0D08-4FCA-A270-A5319D513369}"/>
              </a:ext>
            </a:extLst>
          </p:cNvPr>
          <p:cNvCxnSpPr>
            <a:cxnSpLocks/>
          </p:cNvCxnSpPr>
          <p:nvPr/>
        </p:nvCxnSpPr>
        <p:spPr>
          <a:xfrm flipV="1">
            <a:off x="2314837" y="3828419"/>
            <a:ext cx="1617784" cy="1632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ECB74F-3507-45D1-AB93-AE8773BCB3A1}"/>
              </a:ext>
            </a:extLst>
          </p:cNvPr>
          <p:cNvCxnSpPr>
            <a:cxnSpLocks/>
          </p:cNvCxnSpPr>
          <p:nvPr/>
        </p:nvCxnSpPr>
        <p:spPr>
          <a:xfrm>
            <a:off x="2314837" y="3991705"/>
            <a:ext cx="1617784" cy="252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793F54-7BDC-487C-8856-719A0632F107}"/>
              </a:ext>
            </a:extLst>
          </p:cNvPr>
          <p:cNvCxnSpPr>
            <a:cxnSpLocks/>
          </p:cNvCxnSpPr>
          <p:nvPr/>
        </p:nvCxnSpPr>
        <p:spPr>
          <a:xfrm>
            <a:off x="2270922" y="3991705"/>
            <a:ext cx="1661699" cy="6690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CB827D-7B1E-455C-B218-970FB1EB6A7D}"/>
              </a:ext>
            </a:extLst>
          </p:cNvPr>
          <p:cNvCxnSpPr>
            <a:cxnSpLocks/>
            <a:stCxn id="12" idx="3"/>
          </p:cNvCxnSpPr>
          <p:nvPr/>
        </p:nvCxnSpPr>
        <p:spPr>
          <a:xfrm>
            <a:off x="2270922" y="5136811"/>
            <a:ext cx="1573869" cy="80883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63B146-3B23-4574-BF5C-D4A380B0E5AB}"/>
              </a:ext>
            </a:extLst>
          </p:cNvPr>
          <p:cNvCxnSpPr>
            <a:cxnSpLocks/>
            <a:stCxn id="12" idx="3"/>
          </p:cNvCxnSpPr>
          <p:nvPr/>
        </p:nvCxnSpPr>
        <p:spPr>
          <a:xfrm>
            <a:off x="2270922" y="5136811"/>
            <a:ext cx="1573869" cy="41614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0BFD7BC-8031-4310-B252-F6975E9AC7E5}"/>
              </a:ext>
            </a:extLst>
          </p:cNvPr>
          <p:cNvCxnSpPr>
            <a:cxnSpLocks/>
            <a:stCxn id="13" idx="3"/>
          </p:cNvCxnSpPr>
          <p:nvPr/>
        </p:nvCxnSpPr>
        <p:spPr>
          <a:xfrm flipV="1">
            <a:off x="2241634" y="3435728"/>
            <a:ext cx="1632445" cy="172139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D6FB062-D736-4629-9FF5-F9A60C206A6E}"/>
              </a:ext>
            </a:extLst>
          </p:cNvPr>
          <p:cNvSpPr/>
          <p:nvPr/>
        </p:nvSpPr>
        <p:spPr>
          <a:xfrm>
            <a:off x="3794479" y="263038"/>
            <a:ext cx="4316438" cy="480901"/>
          </a:xfrm>
          <a:prstGeom prst="rect">
            <a:avLst/>
          </a:prstGeom>
          <a:solidFill>
            <a:schemeClr val="accent4">
              <a:lumMod val="20000"/>
              <a:lumOff val="80000"/>
            </a:schemeClr>
          </a:solidFill>
        </p:spPr>
        <p:txBody>
          <a:bodyPr wrap="none">
            <a:spAutoFit/>
          </a:bodyPr>
          <a:lstStyle/>
          <a:p>
            <a:pPr algn="ctr">
              <a:lnSpc>
                <a:spcPct val="115000"/>
              </a:lnSpc>
              <a:spcAft>
                <a:spcPts val="0"/>
              </a:spcAft>
            </a:pPr>
            <a:r>
              <a:rPr lang="en-US" sz="2400" b="1" dirty="0">
                <a:latin typeface="Arial" panose="020B0604020202020204" pitchFamily="34" charset="0"/>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763675" y="1175658"/>
            <a:ext cx="1115367"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1.</a:t>
            </a:r>
          </a:p>
        </p:txBody>
      </p:sp>
      <p:pic>
        <p:nvPicPr>
          <p:cNvPr id="8194" name="Picture 2" descr="Cấu trúc của da, các tầng lớp và vai trò | Vinmec">
            <a:extLst>
              <a:ext uri="{FF2B5EF4-FFF2-40B4-BE49-F238E27FC236}">
                <a16:creationId xmlns:a16="http://schemas.microsoft.com/office/drawing/2014/main" id="{FFC0649B-1F5C-409A-9BB4-93513669D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038" y="1832811"/>
            <a:ext cx="5349962" cy="435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90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out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outVertic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out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outVertical)">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D6FB062-D736-4629-9FF5-F9A60C206A6E}"/>
              </a:ext>
            </a:extLst>
          </p:cNvPr>
          <p:cNvSpPr/>
          <p:nvPr/>
        </p:nvSpPr>
        <p:spPr>
          <a:xfrm>
            <a:off x="3794479" y="263038"/>
            <a:ext cx="4316438" cy="480901"/>
          </a:xfrm>
          <a:prstGeom prst="rect">
            <a:avLst/>
          </a:prstGeom>
          <a:solidFill>
            <a:schemeClr val="accent1">
              <a:lumMod val="20000"/>
              <a:lumOff val="80000"/>
            </a:schemeClr>
          </a:solidFill>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1759947" y="1120676"/>
            <a:ext cx="8385501" cy="2308324"/>
          </a:xfrm>
          <a:prstGeom prst="rect">
            <a:avLst/>
          </a:prstGeom>
          <a:noFill/>
        </p:spPr>
        <p:txBody>
          <a:bodyPr wrap="square" rtlCol="0">
            <a:spAutoFit/>
          </a:bodyPr>
          <a:lstStyle/>
          <a:p>
            <a:pPr lvl="0"/>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2.</a:t>
            </a:r>
            <a:r>
              <a:rPr lang="vi-VN" sz="2400" b="1" dirty="0">
                <a:solidFill>
                  <a:srgbClr val="FF0000"/>
                </a:solidFill>
                <a:cs typeface="Arial" panose="020B0604020202020204" pitchFamily="34" charset="0"/>
              </a:rPr>
              <a:t> </a:t>
            </a:r>
            <a:endParaRPr lang="en-US" sz="2400" b="1" dirty="0">
              <a:solidFill>
                <a:srgbClr val="FF0000"/>
              </a:solidFill>
              <a:cs typeface="Arial" panose="020B0604020202020204" pitchFamily="34" charset="0"/>
            </a:endParaRPr>
          </a:p>
          <a:p>
            <a:pPr lvl="0" algn="just"/>
            <a:r>
              <a:rPr lang="vi-VN" sz="2400" dirty="0">
                <a:cs typeface="Arial" panose="020B0604020202020204" pitchFamily="34" charset="0"/>
              </a:rPr>
              <a:t>- Ta nhận biết được nóng lạnh, độ cứng mềm của vật khi tiếp xúc nhờ thụ quan ở da</a:t>
            </a:r>
          </a:p>
          <a:p>
            <a:pPr lvl="0" algn="just"/>
            <a:r>
              <a:rPr lang="vi-VN" sz="2400" dirty="0">
                <a:cs typeface="Arial" panose="020B0604020202020204" pitchFamily="34" charset="0"/>
              </a:rPr>
              <a:t>- Khi trời nóng, mao mạch dưới da dãn, tuyến mồ hôi hoạt động mạnh; khi trời lạnh, mao mạch co lại, cơ chân lông co.</a:t>
            </a:r>
          </a:p>
          <a:p>
            <a:pPr lvl="0"/>
            <a:r>
              <a:rPr lang="vi-VN" sz="2400" dirty="0">
                <a:cs typeface="Arial" panose="020B0604020202020204" pitchFamily="34" charset="0"/>
              </a:rPr>
              <a:t>- Lớp mỡ dưới da chống ảnh hưởng cơ học và cách nhiệt.</a:t>
            </a: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pic>
        <p:nvPicPr>
          <p:cNvPr id="7170" name="Picture 2" descr="Ảnh chế nắng nóng cực hài hước của cư dân mạng">
            <a:extLst>
              <a:ext uri="{FF2B5EF4-FFF2-40B4-BE49-F238E27FC236}">
                <a16:creationId xmlns:a16="http://schemas.microsoft.com/office/drawing/2014/main" id="{99C5B8BB-CFAE-49C2-9BD0-6D05A461E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716" y="3683058"/>
            <a:ext cx="3209506" cy="30415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BE7FDD-5637-4714-A100-C62CBFBB78CB}"/>
              </a:ext>
            </a:extLst>
          </p:cNvPr>
          <p:cNvPicPr>
            <a:picLocks noChangeAspect="1"/>
          </p:cNvPicPr>
          <p:nvPr/>
        </p:nvPicPr>
        <p:blipFill>
          <a:blip r:embed="rId3"/>
          <a:stretch>
            <a:fillRect/>
          </a:stretch>
        </p:blipFill>
        <p:spPr>
          <a:xfrm>
            <a:off x="6234492" y="3707092"/>
            <a:ext cx="3509792" cy="3017558"/>
          </a:xfrm>
          <a:prstGeom prst="rect">
            <a:avLst/>
          </a:prstGeom>
        </p:spPr>
      </p:pic>
    </p:spTree>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TotalTime>
  <Words>3274</Words>
  <Application>Microsoft Office PowerPoint</Application>
  <PresentationFormat>Widescreen</PresentationFormat>
  <Paragraphs>317</Paragraphs>
  <Slides>43</Slides>
  <Notes>21</Notes>
  <HiddenSlides>0</HiddenSlides>
  <MMClips>16</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43</vt:i4>
      </vt:variant>
    </vt:vector>
  </HeadingPairs>
  <TitlesOfParts>
    <vt:vector size="60" baseType="lpstr">
      <vt:lpstr>宋体</vt:lpstr>
      <vt:lpstr>Arial</vt:lpstr>
      <vt:lpstr>Bodoni MT</vt:lpstr>
      <vt:lpstr>Calibri</vt:lpstr>
      <vt:lpstr>Calibri Light</vt:lpstr>
      <vt:lpstr>Cambria</vt:lpstr>
      <vt:lpstr>Impact</vt:lpstr>
      <vt:lpstr>Times New Roman</vt:lpstr>
      <vt:lpstr>UTM ViceroyJF</vt:lpstr>
      <vt:lpstr>VNI-Swiss-Condense</vt:lpstr>
      <vt:lpstr>方正行楷简体</vt:lpstr>
      <vt:lpstr>汉真广标</vt:lpstr>
      <vt:lpstr>Office Theme</vt:lpstr>
      <vt:lpstr>1_Office 主题</vt:lpstr>
      <vt:lpstr>2_Office 主题</vt:lpstr>
      <vt:lpstr>1_Office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ĐIỆP</dc:creator>
  <cp:lastModifiedBy>DELL</cp:lastModifiedBy>
  <cp:revision>257</cp:revision>
  <dcterms:created xsi:type="dcterms:W3CDTF">2021-09-29T08:50:21Z</dcterms:created>
  <dcterms:modified xsi:type="dcterms:W3CDTF">2025-02-07T06:53:27Z</dcterms:modified>
</cp:coreProperties>
</file>