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png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4"/>
  </p:notesMasterIdLst>
  <p:sldIdLst>
    <p:sldId id="281" r:id="rId2"/>
    <p:sldId id="278" r:id="rId3"/>
    <p:sldId id="279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8" r:id="rId30"/>
    <p:sldId id="309" r:id="rId31"/>
    <p:sldId id="310" r:id="rId32"/>
    <p:sldId id="340" r:id="rId33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1F2C8F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09" autoAdjust="0"/>
  </p:normalViewPr>
  <p:slideViewPr>
    <p:cSldViewPr snapToGrid="0" snapToObjects="1">
      <p:cViewPr varScale="1">
        <p:scale>
          <a:sx n="48" d="100"/>
          <a:sy n="48" d="100"/>
        </p:scale>
        <p:origin x="902" y="4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371600"/>
            <a:ext cx="12192000" cy="1225296"/>
          </a:xfrm>
          <a:prstGeom prst="rect">
            <a:avLst/>
          </a:prstGeom>
        </p:spPr>
        <p:txBody>
          <a:bodyPr tIns="0" anchor="t">
            <a:noAutofit/>
          </a:bodyPr>
          <a:lstStyle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/>
              <a:t>Bài 37. HỆ THẦN KINH </a:t>
            </a:r>
            <a:br>
              <a:rPr lang="en-US" dirty="0"/>
            </a:br>
            <a:r>
              <a:rPr lang="vi-VN" dirty="0"/>
              <a:t>VÀ CÁC GIÁC QUAN Ở NGƯỜI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8927" y="2871216"/>
            <a:ext cx="5254172" cy="557784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: 03 </a:t>
            </a:r>
            <a:r>
              <a:rPr lang="en-US" dirty="0" err="1"/>
              <a:t>tiết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81E6F9-B513-FEFE-5A90-230DD40DE6A7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E4C556-486A-A14C-B3FD-116702D7003B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1DD1E3-BE7F-143E-0235-2156E4E39B00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2E08D1-C5A2-F7C6-CB0D-08F8A87F128D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 userDrawn="1"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A51A1F68-9002-3791-2DD4-424EE6912D7B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492F71-A3F0-5516-6E41-37AD21389616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4FAEF5-25C2-0A7A-D2B8-3E4785F1E4BC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23E85B-DA61-18FA-60A6-D8482630FF17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5669F-6E1C-159B-99F1-F7C341A1D58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09314"/>
            <a:ext cx="6442755" cy="43279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409314"/>
            <a:ext cx="4205967" cy="4387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AAD8DA-EA11-4EC1-96BD-897C4ECC0E8B}"/>
              </a:ext>
            </a:extLst>
          </p:cNvPr>
          <p:cNvSpPr txBox="1">
            <a:spLocks/>
          </p:cNvSpPr>
          <p:nvPr userDrawn="1"/>
        </p:nvSpPr>
        <p:spPr>
          <a:xfrm>
            <a:off x="566058" y="656614"/>
            <a:ext cx="7939313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800" cap="none" dirty="0"/>
              <a:t>1. </a:t>
            </a:r>
            <a:r>
              <a:rPr lang="en-US" sz="2800" cap="none" dirty="0" err="1"/>
              <a:t>Tìm</a:t>
            </a:r>
            <a:r>
              <a:rPr lang="en-US" sz="2800" cap="none" dirty="0"/>
              <a:t> </a:t>
            </a:r>
            <a:r>
              <a:rPr lang="en-US" sz="2800" cap="none" dirty="0" err="1"/>
              <a:t>hiểu</a:t>
            </a:r>
            <a:r>
              <a:rPr lang="en-US" sz="2800" cap="none" dirty="0"/>
              <a:t> </a:t>
            </a:r>
            <a:r>
              <a:rPr lang="en-US" sz="2800" cap="none" dirty="0" err="1"/>
              <a:t>cấu</a:t>
            </a:r>
            <a:r>
              <a:rPr lang="en-US" sz="2800" cap="none" dirty="0"/>
              <a:t> </a:t>
            </a:r>
            <a:r>
              <a:rPr lang="en-US" sz="2800" cap="none" dirty="0" err="1"/>
              <a:t>tạo</a:t>
            </a:r>
            <a:r>
              <a:rPr lang="en-US" sz="2800" cap="none" dirty="0"/>
              <a:t>, </a:t>
            </a:r>
            <a:r>
              <a:rPr lang="en-US" sz="2800" cap="none" dirty="0" err="1"/>
              <a:t>chức</a:t>
            </a:r>
            <a:r>
              <a:rPr lang="en-US" sz="2800" cap="none" dirty="0"/>
              <a:t> </a:t>
            </a:r>
            <a:r>
              <a:rPr lang="en-US" sz="2800" cap="none" dirty="0" err="1"/>
              <a:t>năng</a:t>
            </a:r>
            <a:r>
              <a:rPr lang="en-US" sz="2800" cap="none" dirty="0"/>
              <a:t> </a:t>
            </a:r>
            <a:r>
              <a:rPr lang="en-US" sz="2800" cap="none" dirty="0" err="1"/>
              <a:t>của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67370"/>
            <a:ext cx="6442755" cy="4720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801200"/>
            <a:ext cx="4205967" cy="4387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01C611-B0A7-7272-63B6-FBE950A8952F}"/>
              </a:ext>
            </a:extLst>
          </p:cNvPr>
          <p:cNvSpPr txBox="1">
            <a:spLocks/>
          </p:cNvSpPr>
          <p:nvPr userDrawn="1"/>
        </p:nvSpPr>
        <p:spPr>
          <a:xfrm>
            <a:off x="492295" y="623406"/>
            <a:ext cx="11278791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800" cap="none" dirty="0"/>
              <a:t>2. </a:t>
            </a:r>
            <a:r>
              <a:rPr lang="en-US" sz="2800" cap="none" dirty="0" err="1"/>
              <a:t>Tìm</a:t>
            </a:r>
            <a:r>
              <a:rPr lang="en-US" sz="2800" cap="none" dirty="0"/>
              <a:t> </a:t>
            </a:r>
            <a:r>
              <a:rPr lang="en-US" sz="2800" cap="none" dirty="0" err="1"/>
              <a:t>hiểu</a:t>
            </a:r>
            <a:r>
              <a:rPr lang="en-US" sz="2800" cap="none" dirty="0"/>
              <a:t> </a:t>
            </a:r>
            <a:r>
              <a:rPr lang="en-US" sz="2800" cap="none" dirty="0" err="1"/>
              <a:t>một</a:t>
            </a:r>
            <a:r>
              <a:rPr lang="en-US" sz="2800" cap="none" dirty="0"/>
              <a:t> </a:t>
            </a:r>
            <a:r>
              <a:rPr lang="en-US" sz="2800" cap="none" dirty="0" err="1"/>
              <a:t>số</a:t>
            </a:r>
            <a:r>
              <a:rPr lang="en-US" sz="2800" cap="none" dirty="0"/>
              <a:t> </a:t>
            </a:r>
            <a:r>
              <a:rPr lang="en-US" sz="2800" cap="none" dirty="0" err="1"/>
              <a:t>bệnh</a:t>
            </a:r>
            <a:r>
              <a:rPr lang="en-US" sz="2800" cap="none" dirty="0"/>
              <a:t> </a:t>
            </a:r>
            <a:r>
              <a:rPr lang="en-US" sz="2800" cap="none" dirty="0" err="1"/>
              <a:t>về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r>
              <a:rPr lang="en-US" sz="2800" cap="none" dirty="0"/>
              <a:t> </a:t>
            </a:r>
            <a:r>
              <a:rPr lang="en-US" sz="2800" cap="none" dirty="0" err="1"/>
              <a:t>và</a:t>
            </a:r>
            <a:r>
              <a:rPr lang="en-US" sz="2800" cap="none" dirty="0"/>
              <a:t> </a:t>
            </a:r>
            <a:r>
              <a:rPr lang="en-US" sz="2800" cap="none" dirty="0" err="1"/>
              <a:t>chất</a:t>
            </a:r>
            <a:r>
              <a:rPr lang="en-US" sz="2800" cap="none" dirty="0"/>
              <a:t> </a:t>
            </a:r>
            <a:r>
              <a:rPr lang="en-US" sz="2800" cap="none" dirty="0" err="1"/>
              <a:t>gây</a:t>
            </a:r>
            <a:r>
              <a:rPr lang="en-US" sz="2800" cap="none" dirty="0"/>
              <a:t> </a:t>
            </a:r>
            <a:r>
              <a:rPr lang="en-US" sz="2800" cap="none" dirty="0" err="1"/>
              <a:t>nghiện</a:t>
            </a:r>
            <a:r>
              <a:rPr lang="en-US" sz="2800" cap="none" dirty="0"/>
              <a:t> </a:t>
            </a:r>
            <a:r>
              <a:rPr lang="en-US" sz="2800" cap="none" dirty="0" err="1"/>
              <a:t>đối</a:t>
            </a:r>
            <a:r>
              <a:rPr lang="en-US" sz="2800" cap="none" dirty="0"/>
              <a:t> </a:t>
            </a:r>
            <a:r>
              <a:rPr lang="en-US" sz="2800" cap="none" dirty="0" err="1"/>
              <a:t>với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r>
              <a:rPr lang="en-US" sz="2800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978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67370"/>
            <a:ext cx="6442755" cy="4720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481883"/>
            <a:ext cx="4205967" cy="47064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E6CF11-26DE-F6D5-3BC0-0FD74D58EDD7}"/>
              </a:ext>
            </a:extLst>
          </p:cNvPr>
          <p:cNvSpPr txBox="1">
            <a:spLocks/>
          </p:cNvSpPr>
          <p:nvPr userDrawn="1"/>
        </p:nvSpPr>
        <p:spPr>
          <a:xfrm>
            <a:off x="456604" y="624923"/>
            <a:ext cx="11278791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vi-VN" sz="2800" cap="none" dirty="0"/>
              <a:t>3</a:t>
            </a:r>
            <a:r>
              <a:rPr lang="en-US" sz="2800" cap="none" dirty="0"/>
              <a:t>. </a:t>
            </a:r>
            <a:r>
              <a:rPr lang="vi-VN" sz="2800" cap="none" dirty="0"/>
              <a:t>Tìm hiểu các giác quan trong cơ thể người</a:t>
            </a:r>
            <a:r>
              <a:rPr lang="en-US" sz="2800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19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E523B1-DCA9-85B0-E6A4-61216D6CEC21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D9E3CD-5810-20B5-9C53-E9C70E98D9C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35B35-3134-B3F1-BF09-82BE008CAC02}"/>
              </a:ext>
            </a:extLst>
          </p:cNvPr>
          <p:cNvSpPr txBox="1"/>
          <p:nvPr userDrawn="1"/>
        </p:nvSpPr>
        <p:spPr>
          <a:xfrm>
            <a:off x="525878" y="653142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1F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0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17296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87046" y="6531"/>
            <a:ext cx="1734410" cy="5167313"/>
          </a:xfrm>
          <a:prstGeom prst="rect">
            <a:avLst/>
          </a:prstGeom>
        </p:spPr>
      </p:pic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3355F-DB81-C2FB-0019-12A7E334D145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3E800C-5231-CA44-5DEE-DE0DB79F6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057" y="645783"/>
            <a:ext cx="11074400" cy="5965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800" b="1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*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AF20E3-8195-30BD-0C00-1E51F43D2711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FDE5F9-526D-2D91-0441-7042F5916BEF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057" y="667656"/>
            <a:ext cx="11056838" cy="578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77" r:id="rId3"/>
    <p:sldLayoutId id="2147483678" r:id="rId4"/>
    <p:sldLayoutId id="2147483653" r:id="rId5"/>
    <p:sldLayoutId id="2147483652" r:id="rId6"/>
    <p:sldLayoutId id="2147483655" r:id="rId7"/>
    <p:sldLayoutId id="2147483664" r:id="rId8"/>
    <p:sldLayoutId id="2147483667" r:id="rId9"/>
    <p:sldLayoutId id="2147483668" r:id="rId10"/>
    <p:sldLayoutId id="2147483669" r:id="rId11"/>
    <p:sldLayoutId id="2147483673" r:id="rId12"/>
    <p:sldLayoutId id="2147483670" r:id="rId13"/>
    <p:sldLayoutId id="2147483671" r:id="rId14"/>
    <p:sldLayoutId id="2147483674" r:id="rId15"/>
    <p:sldLayoutId id="2147483675" r:id="rId16"/>
    <p:sldLayoutId id="2147483676" r:id="rId17"/>
    <p:sldLayoutId id="2147483654" r:id="rId18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6F4EB4-74E0-9ACF-0A88-9F4A9DA04B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648930"/>
            <a:ext cx="12192000" cy="122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4200" b="1" dirty="0">
                <a:solidFill>
                  <a:srgbClr val="1F5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</a:t>
            </a:r>
            <a:br>
              <a:rPr lang="en-US" altLang="en-US" sz="4200" b="1" dirty="0">
                <a:solidFill>
                  <a:srgbClr val="1F5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200" b="1" dirty="0">
                <a:solidFill>
                  <a:srgbClr val="1F5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</a:t>
            </a:r>
            <a:endParaRPr lang="en-US" alt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3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497046"/>
              </p:ext>
            </p:extLst>
          </p:nvPr>
        </p:nvGraphicFramePr>
        <p:xfrm>
          <a:off x="547572" y="2481592"/>
          <a:ext cx="10846141" cy="38559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30157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2389239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2934929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59181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Nguyên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Bệnh động kinh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Rối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(do di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Co giật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Có hành vi bất thường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Mất ý thức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1760D08-4381-59B7-BD9A-62C2E639966E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5174"/>
              </p:ext>
            </p:extLst>
          </p:nvPr>
        </p:nvGraphicFramePr>
        <p:xfrm>
          <a:off x="547572" y="2438051"/>
          <a:ext cx="10846141" cy="369597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44905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1992437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Nguyên nhân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3.Bệnh Alzheimer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Rối loạn thần kinh (thường gặp người lớn tuổi)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Mất trí nhớ, lẩm cẩm.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Giảm khả năng ngôn ngữ, hoạt động kém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thoải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F67644-DE20-2ECF-7A65-4E5570CC5508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452C6-342F-B8D6-C606-DFAF83902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25364"/>
              </p:ext>
            </p:extLst>
          </p:nvPr>
        </p:nvGraphicFramePr>
        <p:xfrm>
          <a:off x="547574" y="2429334"/>
          <a:ext cx="11179969" cy="28656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22826">
                  <a:extLst>
                    <a:ext uri="{9D8B030D-6E8A-4147-A177-3AD203B41FA5}">
                      <a16:colId xmlns:a16="http://schemas.microsoft.com/office/drawing/2014/main" val="1611805919"/>
                    </a:ext>
                  </a:extLst>
                </a:gridCol>
                <a:gridCol w="7257143">
                  <a:extLst>
                    <a:ext uri="{9D8B030D-6E8A-4147-A177-3AD203B41FA5}">
                      <a16:colId xmlns:a16="http://schemas.microsoft.com/office/drawing/2014/main" val="1994557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623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nòi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3200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9311B5-5235-C86D-F7F5-B38E47FB7C97}"/>
              </a:ext>
            </a:extLst>
          </p:cNvPr>
          <p:cNvSpPr txBox="1"/>
          <p:nvPr/>
        </p:nvSpPr>
        <p:spPr>
          <a:xfrm>
            <a:off x="547574" y="1788522"/>
            <a:ext cx="75804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7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452C6-342F-B8D6-C606-DFAF83902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15318"/>
              </p:ext>
            </p:extLst>
          </p:nvPr>
        </p:nvGraphicFramePr>
        <p:xfrm>
          <a:off x="576602" y="2385792"/>
          <a:ext cx="11179969" cy="41452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14940">
                  <a:extLst>
                    <a:ext uri="{9D8B030D-6E8A-4147-A177-3AD203B41FA5}">
                      <a16:colId xmlns:a16="http://schemas.microsoft.com/office/drawing/2014/main" val="1611805919"/>
                    </a:ext>
                  </a:extLst>
                </a:gridCol>
                <a:gridCol w="8665029">
                  <a:extLst>
                    <a:ext uri="{9D8B030D-6E8A-4147-A177-3AD203B41FA5}">
                      <a16:colId xmlns:a16="http://schemas.microsoft.com/office/drawing/2014/main" val="1994557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623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hiểu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gây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sẽ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tuyên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mọi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Cương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quyết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tránh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chơi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với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đám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bạn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xấu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túy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Khi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túy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cần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báo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ngay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cha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mẹ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thầy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cô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giáo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để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kịp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ngăn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chặn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Quan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tâm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động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chia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sẻ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giúp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đỡ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tái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hòa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nhập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cộng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đồng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kì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thị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lánh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3200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4C8773-9A56-148B-3A5B-2393FAD67379}"/>
              </a:ext>
            </a:extLst>
          </p:cNvPr>
          <p:cNvSpPr txBox="1"/>
          <p:nvPr/>
        </p:nvSpPr>
        <p:spPr>
          <a:xfrm>
            <a:off x="547574" y="1788522"/>
            <a:ext cx="75804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7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6A1AAD-3688-68EA-D617-7C45AA956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6"/>
          <a:stretch/>
        </p:blipFill>
        <p:spPr>
          <a:xfrm>
            <a:off x="5217145" y="1640114"/>
            <a:ext cx="6947643" cy="521788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45268-36A0-EA2E-AC31-1FCBE604C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235144"/>
            <a:ext cx="11132456" cy="108714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37.3, 37.4, 37.5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SGK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156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 theo nhóm số 1-6 hoàn thành phiếu học tập số 2, 3, 4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25DBF-4756-C962-2C2D-0380CD780B1A}"/>
              </a:ext>
            </a:extLst>
          </p:cNvPr>
          <p:cNvSpPr txBox="1"/>
          <p:nvPr/>
        </p:nvSpPr>
        <p:spPr>
          <a:xfrm>
            <a:off x="566058" y="2240686"/>
            <a:ext cx="6096000" cy="4512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 công nhiệm vụ:</a:t>
            </a:r>
          </a:p>
          <a:p>
            <a:pPr algn="just">
              <a:lnSpc>
                <a:spcPct val="115000"/>
              </a:lnSpc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1,4: Tìm hiểu cấu tạo chức năng của cơ quan thị giác và quá trình thu nhận ánh sáng.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2,5: Tìm hiểu cấu tạo chức năng của cơ quan thính giác và quá trình thu nhận âm thanh.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3,6 : Tìm hiểu các bệnh, tật về thị giác và thính giác.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6A1AAD-3688-68EA-D617-7C45AA956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6"/>
          <a:stretch/>
        </p:blipFill>
        <p:spPr>
          <a:xfrm>
            <a:off x="2357830" y="1640114"/>
            <a:ext cx="6947643" cy="5217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5994D8-F118-7AD9-9078-3E64B6D7DFBB}"/>
              </a:ext>
            </a:extLst>
          </p:cNvPr>
          <p:cNvSpPr txBox="1"/>
          <p:nvPr/>
        </p:nvSpPr>
        <p:spPr>
          <a:xfrm>
            <a:off x="159657" y="1236489"/>
            <a:ext cx="11858171" cy="1171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 diện nhóm được phân công dán nội dung của nhóm mình </a:t>
            </a: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di chuyển theo từng nhóm quan sát và đánh giá sản phẩm.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474842-A358-24D7-2424-D8BFC18C8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726336"/>
              </p:ext>
            </p:extLst>
          </p:nvPr>
        </p:nvGraphicFramePr>
        <p:xfrm>
          <a:off x="634659" y="1686177"/>
          <a:ext cx="11020311" cy="50568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89112">
                  <a:extLst>
                    <a:ext uri="{9D8B030D-6E8A-4147-A177-3AD203B41FA5}">
                      <a16:colId xmlns:a16="http://schemas.microsoft.com/office/drawing/2014/main" val="29833406"/>
                    </a:ext>
                  </a:extLst>
                </a:gridCol>
                <a:gridCol w="8331199">
                  <a:extLst>
                    <a:ext uri="{9D8B030D-6E8A-4147-A177-3AD203B41FA5}">
                      <a16:colId xmlns:a16="http://schemas.microsoft.com/office/drawing/2014/main" val="4166661809"/>
                    </a:ext>
                  </a:extLst>
                </a:gridCol>
              </a:tblGrid>
              <a:tr h="363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Câu hỏi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Trả lời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498524"/>
                  </a:ext>
                </a:extLst>
              </a:tr>
              <a:tr h="17854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1. Cấu tạo cơ quan thị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cầu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nằm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hốc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) ,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Bên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ngoài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lông</a:t>
                      </a:r>
                      <a:r>
                        <a:rPr lang="en-US" sz="2800" dirty="0">
                          <a:effectLst/>
                        </a:rPr>
                        <a:t> mi, </a:t>
                      </a:r>
                      <a:r>
                        <a:rPr lang="en-US" sz="2800" dirty="0" err="1">
                          <a:effectLst/>
                        </a:rPr>
                        <a:t>mí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413806"/>
                  </a:ext>
                </a:extLst>
              </a:tr>
              <a:tr h="11378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2. Chức năng cơ quan thị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Quan </a:t>
                      </a:r>
                      <a:r>
                        <a:rPr lang="en-US" sz="2800" dirty="0" err="1">
                          <a:effectLst/>
                        </a:rPr>
                        <a:t>sát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thu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ảnh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màu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sắc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sự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tượng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giúp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tin.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82748"/>
                  </a:ext>
                </a:extLst>
              </a:tr>
              <a:tr h="11378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3. Quá trình thu nhận ánh sáng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sáng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phản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chiếu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từ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khúc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xạ</a:t>
                      </a:r>
                      <a:r>
                        <a:rPr lang="en-US" sz="2800" dirty="0">
                          <a:effectLst/>
                        </a:rPr>
                        <a:t> qua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thủy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tinh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lưới</a:t>
                      </a:r>
                      <a:r>
                        <a:rPr lang="en-US" sz="2800" dirty="0">
                          <a:effectLst/>
                        </a:rPr>
                        <a:t> -&gt; TB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PT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=&gt;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về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ảnh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381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44CAF9-5A6B-6252-33A8-173263E7D76E}"/>
              </a:ext>
            </a:extLst>
          </p:cNvPr>
          <p:cNvSpPr txBox="1"/>
          <p:nvPr/>
        </p:nvSpPr>
        <p:spPr>
          <a:xfrm>
            <a:off x="3294743" y="116295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CFBF78-B8B6-806D-8DFC-DA6801704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158989"/>
              </p:ext>
            </p:extLst>
          </p:nvPr>
        </p:nvGraphicFramePr>
        <p:xfrm>
          <a:off x="508000" y="1750156"/>
          <a:ext cx="11074400" cy="4648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88244">
                  <a:extLst>
                    <a:ext uri="{9D8B030D-6E8A-4147-A177-3AD203B41FA5}">
                      <a16:colId xmlns:a16="http://schemas.microsoft.com/office/drawing/2014/main" val="1827278706"/>
                    </a:ext>
                  </a:extLst>
                </a:gridCol>
                <a:gridCol w="8486156">
                  <a:extLst>
                    <a:ext uri="{9D8B030D-6E8A-4147-A177-3AD203B41FA5}">
                      <a16:colId xmlns:a16="http://schemas.microsoft.com/office/drawing/2014/main" val="3553292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4722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+Tai: Tai </a:t>
                      </a:r>
                      <a:r>
                        <a:rPr lang="en-US" sz="2800" dirty="0" err="1">
                          <a:effectLst/>
                        </a:rPr>
                        <a:t>ngoài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vành</a:t>
                      </a:r>
                      <a:r>
                        <a:rPr lang="en-US" sz="2800" dirty="0">
                          <a:effectLst/>
                        </a:rPr>
                        <a:t> tai, </a:t>
                      </a:r>
                      <a:r>
                        <a:rPr lang="en-US" sz="2800" dirty="0" err="1">
                          <a:effectLst/>
                        </a:rPr>
                        <a:t>ống</a:t>
                      </a:r>
                      <a:r>
                        <a:rPr lang="en-US" sz="2800" dirty="0">
                          <a:effectLst/>
                        </a:rPr>
                        <a:t> tai)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          Tai </a:t>
                      </a:r>
                      <a:r>
                        <a:rPr lang="en-US" sz="2800" dirty="0" err="1">
                          <a:effectLst/>
                        </a:rPr>
                        <a:t>giữa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nhĩ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chuỗi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xương</a:t>
                      </a:r>
                      <a:r>
                        <a:rPr lang="en-US" sz="2800" dirty="0">
                          <a:effectLst/>
                        </a:rPr>
                        <a:t> tai):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với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khoang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miệng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          Tai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  <a:r>
                        <a:rPr lang="en-US" sz="2800" dirty="0" err="1">
                          <a:effectLst/>
                        </a:rPr>
                        <a:t>ốc</a:t>
                      </a:r>
                      <a:r>
                        <a:rPr lang="en-US" sz="2800" dirty="0">
                          <a:effectLst/>
                        </a:rPr>
                        <a:t> tai (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353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2. Chức năng cơ quan thính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Thu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từ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môi</a:t>
                      </a:r>
                      <a:r>
                        <a:rPr lang="en-US" sz="2800" dirty="0">
                          <a:effectLst/>
                        </a:rPr>
                        <a:t> trường, </a:t>
                      </a:r>
                      <a:r>
                        <a:rPr lang="en-US" sz="2800" dirty="0" err="1">
                          <a:effectLst/>
                        </a:rPr>
                        <a:t>giúp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tin </a:t>
                      </a:r>
                      <a:r>
                        <a:rPr lang="en-US" sz="2800" dirty="0" err="1">
                          <a:effectLst/>
                        </a:rPr>
                        <a:t>để</a:t>
                      </a:r>
                      <a:r>
                        <a:rPr lang="en-US" sz="2800" dirty="0">
                          <a:effectLst/>
                        </a:rPr>
                        <a:t> ta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9438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0678943-B2A5-74EA-1187-B6DD21902884}"/>
              </a:ext>
            </a:extLst>
          </p:cNvPr>
          <p:cNvSpPr txBox="1"/>
          <p:nvPr/>
        </p:nvSpPr>
        <p:spPr>
          <a:xfrm>
            <a:off x="0" y="1206653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A5A298-E9F5-1F89-8765-E49E797B5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96235"/>
              </p:ext>
            </p:extLst>
          </p:nvPr>
        </p:nvGraphicFramePr>
        <p:xfrm>
          <a:off x="566738" y="1426714"/>
          <a:ext cx="11175319" cy="2133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95210">
                  <a:extLst>
                    <a:ext uri="{9D8B030D-6E8A-4147-A177-3AD203B41FA5}">
                      <a16:colId xmlns:a16="http://schemas.microsoft.com/office/drawing/2014/main" val="111913569"/>
                    </a:ext>
                  </a:extLst>
                </a:gridCol>
                <a:gridCol w="8880109">
                  <a:extLst>
                    <a:ext uri="{9D8B030D-6E8A-4147-A177-3AD203B41FA5}">
                      <a16:colId xmlns:a16="http://schemas.microsoft.com/office/drawing/2014/main" val="4460025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754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3. </a:t>
                      </a:r>
                      <a:r>
                        <a:rPr lang="en-US" sz="2800" dirty="0" err="1">
                          <a:effectLst/>
                        </a:rPr>
                        <a:t>Quá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vành</a:t>
                      </a:r>
                      <a:r>
                        <a:rPr lang="en-US" sz="2800" dirty="0">
                          <a:effectLst/>
                        </a:rPr>
                        <a:t> tai -&gt;</a:t>
                      </a:r>
                      <a:r>
                        <a:rPr lang="en-US" sz="2800" dirty="0" err="1">
                          <a:effectLst/>
                        </a:rPr>
                        <a:t>ống</a:t>
                      </a:r>
                      <a:r>
                        <a:rPr lang="en-US" sz="2800" dirty="0">
                          <a:effectLst/>
                        </a:rPr>
                        <a:t> tai -&gt; rung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nhĩ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chuỗi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xương</a:t>
                      </a:r>
                      <a:r>
                        <a:rPr lang="en-US" sz="2800" dirty="0">
                          <a:effectLst/>
                        </a:rPr>
                        <a:t> tai -&gt; rung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dịch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ốc</a:t>
                      </a:r>
                      <a:r>
                        <a:rPr lang="en-US" sz="2800" dirty="0">
                          <a:effectLst/>
                        </a:rPr>
                        <a:t> tai -&gt;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tích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292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8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F747E1-1346-16AD-DF72-1A41067AE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15546"/>
              </p:ext>
            </p:extLst>
          </p:nvPr>
        </p:nvGraphicFramePr>
        <p:xfrm>
          <a:off x="435429" y="1198600"/>
          <a:ext cx="11335657" cy="55778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3428">
                  <a:extLst>
                    <a:ext uri="{9D8B030D-6E8A-4147-A177-3AD203B41FA5}">
                      <a16:colId xmlns:a16="http://schemas.microsoft.com/office/drawing/2014/main" val="328960990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3827286"/>
                    </a:ext>
                  </a:extLst>
                </a:gridCol>
                <a:gridCol w="7344229">
                  <a:extLst>
                    <a:ext uri="{9D8B030D-6E8A-4147-A177-3AD203B41FA5}">
                      <a16:colId xmlns:a16="http://schemas.microsoft.com/office/drawing/2014/main" val="507054931"/>
                    </a:ext>
                  </a:extLst>
                </a:gridCol>
              </a:tblGrid>
              <a:tr h="130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Tật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232025337"/>
                  </a:ext>
                </a:extLst>
              </a:tr>
              <a:tr h="28702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Thị giác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 phổ biến: đau mắt hột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Nguyên nhân: do virus, vi khuẩn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Triệu chứng: đỏ mắt, ngứa, nhiều ghèn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Phòng bệnh: vệ sinh mắt sạch sẽ, không dụi mắt, bổ sung vitamin A tốt cho mắt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Cận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thị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</a:t>
                      </a:r>
                      <a:r>
                        <a:rPr lang="en-US" sz="2700" dirty="0" err="1">
                          <a:effectLst/>
                        </a:rPr>
                        <a:t>cầu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dài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bẩm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sinh</a:t>
                      </a:r>
                      <a:r>
                        <a:rPr lang="en-US" sz="2700" dirty="0">
                          <a:effectLst/>
                        </a:rPr>
                        <a:t>) </a:t>
                      </a:r>
                      <a:r>
                        <a:rPr lang="en-US" sz="2700" dirty="0" err="1">
                          <a:effectLst/>
                        </a:rPr>
                        <a:t>hoặc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gần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đọc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sách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ánh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sáng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yếu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thể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thủy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phồng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mất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đàn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hồi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chỉ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được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ở </a:t>
                      </a:r>
                      <a:r>
                        <a:rPr lang="en-US" sz="2700" dirty="0" err="1">
                          <a:effectLst/>
                        </a:rPr>
                        <a:t>gần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khắc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phục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đeo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cận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phân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kì</a:t>
                      </a:r>
                      <a:r>
                        <a:rPr lang="en-US" sz="2700" dirty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Viễn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thị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</a:t>
                      </a:r>
                      <a:r>
                        <a:rPr lang="en-US" sz="2700" dirty="0" err="1">
                          <a:effectLst/>
                        </a:rPr>
                        <a:t>cầu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ngắn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bẩm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sinh</a:t>
                      </a:r>
                      <a:r>
                        <a:rPr lang="en-US" sz="2700" dirty="0">
                          <a:effectLst/>
                        </a:rPr>
                        <a:t>), </a:t>
                      </a:r>
                      <a:r>
                        <a:rPr lang="en-US" sz="2700" dirty="0" err="1">
                          <a:effectLst/>
                        </a:rPr>
                        <a:t>thể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thủy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bị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lão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hóa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xẹp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xuống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chỉ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được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ở </a:t>
                      </a:r>
                      <a:r>
                        <a:rPr lang="en-US" sz="2700" dirty="0" err="1">
                          <a:effectLst/>
                        </a:rPr>
                        <a:t>xa</a:t>
                      </a:r>
                      <a:r>
                        <a:rPr lang="en-US" sz="27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khắc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phục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đeo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lão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hội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tụ</a:t>
                      </a:r>
                      <a:r>
                        <a:rPr lang="en-US" sz="2700" dirty="0">
                          <a:effectLst/>
                        </a:rPr>
                        <a:t>)</a:t>
                      </a: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195346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6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BB56BB-D7A1-6332-7D9C-69B16F63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423" y="1514262"/>
            <a:ext cx="5151505" cy="4172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3A2D1B-2E63-869D-0F01-16D750CED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39" y="1497136"/>
            <a:ext cx="5940234" cy="41898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7350D0-C7D1-C880-5937-F375E0907A5C}"/>
              </a:ext>
            </a:extLst>
          </p:cNvPr>
          <p:cNvSpPr txBox="1"/>
          <p:nvPr/>
        </p:nvSpPr>
        <p:spPr>
          <a:xfrm>
            <a:off x="534007" y="271923"/>
            <a:ext cx="111239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5ADD2D-EAA4-AAE9-9131-D34A124C4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16253"/>
              </p:ext>
            </p:extLst>
          </p:nvPr>
        </p:nvGraphicFramePr>
        <p:xfrm>
          <a:off x="435429" y="1198600"/>
          <a:ext cx="11234056" cy="4343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32114">
                  <a:extLst>
                    <a:ext uri="{9D8B030D-6E8A-4147-A177-3AD203B41FA5}">
                      <a16:colId xmlns:a16="http://schemas.microsoft.com/office/drawing/2014/main" val="3289609909"/>
                    </a:ext>
                  </a:extLst>
                </a:gridCol>
                <a:gridCol w="6304514">
                  <a:extLst>
                    <a:ext uri="{9D8B030D-6E8A-4147-A177-3AD203B41FA5}">
                      <a16:colId xmlns:a16="http://schemas.microsoft.com/office/drawing/2014/main" val="1733827286"/>
                    </a:ext>
                  </a:extLst>
                </a:gridCol>
                <a:gridCol w="3797428">
                  <a:extLst>
                    <a:ext uri="{9D8B030D-6E8A-4147-A177-3AD203B41FA5}">
                      <a16:colId xmlns:a16="http://schemas.microsoft.com/office/drawing/2014/main" val="507054931"/>
                    </a:ext>
                  </a:extLst>
                </a:gridCol>
              </a:tblGrid>
              <a:tr h="130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Tật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232025337"/>
                  </a:ext>
                </a:extLst>
              </a:tr>
              <a:tr h="25446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 </a:t>
                      </a:r>
                      <a:r>
                        <a:rPr lang="en-US" sz="2700" dirty="0" err="1">
                          <a:effectLst/>
                        </a:rPr>
                        <a:t>Thính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giác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Viêm</a:t>
                      </a:r>
                      <a:r>
                        <a:rPr lang="en-US" sz="2700" dirty="0">
                          <a:effectLst/>
                        </a:rPr>
                        <a:t> tai </a:t>
                      </a:r>
                      <a:r>
                        <a:rPr lang="en-US" sz="2700" dirty="0" err="1">
                          <a:effectLst/>
                        </a:rPr>
                        <a:t>giữa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vi </a:t>
                      </a:r>
                      <a:r>
                        <a:rPr lang="en-US" sz="2700" dirty="0" err="1">
                          <a:effectLst/>
                        </a:rPr>
                        <a:t>khuẩn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gây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ra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khi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nước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bẩn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lọt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vào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ráy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thiếu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mãu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não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các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bệnh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mũi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họng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biến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chứng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Triệu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chứng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đau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nhức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đầu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chảy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dịch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đau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họng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sốt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nhẹ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Ù tai: do </a:t>
                      </a:r>
                      <a:r>
                        <a:rPr lang="en-US" sz="2700" dirty="0" err="1">
                          <a:effectLst/>
                        </a:rPr>
                        <a:t>làm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việc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nhiều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môi</a:t>
                      </a:r>
                      <a:r>
                        <a:rPr lang="en-US" sz="2700" dirty="0">
                          <a:effectLst/>
                        </a:rPr>
                        <a:t> trường </a:t>
                      </a:r>
                      <a:r>
                        <a:rPr lang="en-US" sz="2700" dirty="0" err="1">
                          <a:effectLst/>
                        </a:rPr>
                        <a:t>có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tiếng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ồn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lớn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dị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tai </a:t>
                      </a:r>
                      <a:r>
                        <a:rPr lang="en-US" sz="2700" dirty="0" err="1">
                          <a:effectLst/>
                        </a:rPr>
                        <a:t>làm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người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bệnh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không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nghe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rõ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âm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thanh</a:t>
                      </a:r>
                      <a:r>
                        <a:rPr lang="en-US" sz="2700" dirty="0">
                          <a:effectLst/>
                        </a:rPr>
                        <a:t>.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 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2329150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7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50D81D-7AE7-560C-0EF3-93FA7827D0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34657-DB26-2C31-5CD3-122330D4EB5D}"/>
              </a:ext>
            </a:extLst>
          </p:cNvPr>
          <p:cNvSpPr txBox="1"/>
          <p:nvPr/>
        </p:nvSpPr>
        <p:spPr>
          <a:xfrm>
            <a:off x="2888343" y="139013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202C8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nl-NL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RÒ CHƠI: “AI NHANH HƠN” </a:t>
            </a:r>
            <a:endParaRPr lang="en-US" sz="2800" b="1" dirty="0">
              <a:solidFill>
                <a:srgbClr val="202C8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F9CFAD-F7D5-4AB5-3F72-86C512630364}"/>
              </a:ext>
            </a:extLst>
          </p:cNvPr>
          <p:cNvSpPr txBox="1"/>
          <p:nvPr/>
        </p:nvSpPr>
        <p:spPr>
          <a:xfrm>
            <a:off x="558800" y="2057684"/>
            <a:ext cx="1107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hia 4 nhóm “xuân, hạ, thu, đông”. 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57C6CB-DB79-5398-EFB3-DEDF5F7AB2BF}"/>
              </a:ext>
            </a:extLst>
          </p:cNvPr>
          <p:cNvSpPr txBox="1"/>
          <p:nvPr/>
        </p:nvSpPr>
        <p:spPr>
          <a:xfrm>
            <a:off x="558799" y="2580686"/>
            <a:ext cx="11074399" cy="2291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chơi:</a:t>
            </a:r>
          </a:p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nêu câu hỏi, 4 đại diện của 4 nhóm viết câu trả lời lên bảng, các nhóm chấm điểm nhau.</a:t>
            </a:r>
          </a:p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nào trả lời được nhiều câu đúng hơn thì nhóm đó giành chiến thắng.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5E300C-C216-F1B1-244B-FC3D22730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292352"/>
            <a:ext cx="11074400" cy="2700528"/>
          </a:xfrm>
        </p:spPr>
        <p:txBody>
          <a:bodyPr/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gặp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dễ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?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Alzheimer.					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kinh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Parkinson.					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2203D6-E1EB-1F4A-98A9-D3CC143E69C1}"/>
              </a:ext>
            </a:extLst>
          </p:cNvPr>
          <p:cNvSpPr/>
          <p:nvPr/>
        </p:nvSpPr>
        <p:spPr>
          <a:xfrm>
            <a:off x="722671" y="2389239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77837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</a:rPr>
              <a:t>?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B.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D.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béo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phì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C2076A-E762-9DDD-0A6E-D032CB02C562}"/>
              </a:ext>
            </a:extLst>
          </p:cNvPr>
          <p:cNvSpPr/>
          <p:nvPr/>
        </p:nvSpPr>
        <p:spPr>
          <a:xfrm>
            <a:off x="722671" y="1932046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16309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B. 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D. 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5AE710-E6A7-045C-E06A-F7E0CC1BFD26}"/>
              </a:ext>
            </a:extLst>
          </p:cNvPr>
          <p:cNvSpPr/>
          <p:nvPr/>
        </p:nvSpPr>
        <p:spPr>
          <a:xfrm>
            <a:off x="5973097" y="1809855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34294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	B.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	D.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BAF788-2CC3-7730-DBEE-58B0CEC9C6E5}"/>
              </a:ext>
            </a:extLst>
          </p:cNvPr>
          <p:cNvSpPr/>
          <p:nvPr/>
        </p:nvSpPr>
        <p:spPr>
          <a:xfrm>
            <a:off x="7742905" y="1755059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43888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điếc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512463-4B33-0524-2D38-8D615F29A371}"/>
              </a:ext>
            </a:extLst>
          </p:cNvPr>
          <p:cNvSpPr/>
          <p:nvPr/>
        </p:nvSpPr>
        <p:spPr>
          <a:xfrm>
            <a:off x="508817" y="2344995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133299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6: </a:t>
            </a:r>
            <a:r>
              <a:rPr 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xóc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</a:rPr>
              <a:t> ?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xẹp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xẹp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B72660-75EF-B245-9525-8BCCF42ADCC2}"/>
              </a:ext>
            </a:extLst>
          </p:cNvPr>
          <p:cNvSpPr/>
          <p:nvPr/>
        </p:nvSpPr>
        <p:spPr>
          <a:xfrm>
            <a:off x="722671" y="2197513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364925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7: </a:t>
            </a:r>
            <a:r>
              <a:rPr lang="en-US" sz="2800" dirty="0" err="1">
                <a:latin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tật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loạn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do: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đục</a:t>
            </a:r>
            <a:r>
              <a:rPr lang="en-US" sz="2800" dirty="0">
                <a:latin typeface="Times New Roman" panose="02020603050405020304" pitchFamily="18" charset="0"/>
              </a:rPr>
              <a:t>.				B. </a:t>
            </a:r>
            <a:r>
              <a:rPr 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</a:rPr>
              <a:t>.					D. </a:t>
            </a:r>
            <a:r>
              <a:rPr 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EE10EC-2C98-1AD8-22BB-96ECAC011924}"/>
              </a:ext>
            </a:extLst>
          </p:cNvPr>
          <p:cNvSpPr/>
          <p:nvPr/>
        </p:nvSpPr>
        <p:spPr>
          <a:xfrm>
            <a:off x="6843251" y="1961432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248808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8: Giải thích vai trò của vòi tai trong cân bằng áp suất không khí giữa tai và khoang miệng.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E3E95-E32C-4AA8-2826-7394DBE1AD3C}"/>
              </a:ext>
            </a:extLst>
          </p:cNvPr>
          <p:cNvSpPr txBox="1"/>
          <p:nvPr/>
        </p:nvSpPr>
        <p:spPr>
          <a:xfrm>
            <a:off x="353961" y="2492138"/>
            <a:ext cx="11469564" cy="252960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từ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ngoài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đến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sẽ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cong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về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phía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giữa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tuy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nhiên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do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cũng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tương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tự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khoang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miệng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nhờ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vòi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đã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phía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đối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Nhờ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đó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hai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được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bằng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b="1" dirty="0">
              <a:solidFill>
                <a:srgbClr val="FDFBF6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71600"/>
            <a:ext cx="12192000" cy="747486"/>
          </a:xfrm>
        </p:spPr>
        <p:txBody>
          <a:bodyPr/>
          <a:lstStyle/>
          <a:p>
            <a:r>
              <a:rPr lang="vi-VN" sz="2800" dirty="0">
                <a:solidFill>
                  <a:srgbClr val="FF0000"/>
                </a:solidFill>
                <a:ea typeface="Arial Regular" pitchFamily="34" charset="-122"/>
              </a:rPr>
              <a:t>Bài 37. HỆ THẦN KINH VÀ CÁC GIÁC QUAN Ở NGƯỜI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234294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R="0" algn="just" rtl="0"/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Câu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9: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Hãy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kể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tên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một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chất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gây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hại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cho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hệ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thần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kinh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mà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em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biết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nêu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tác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hại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của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chúng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sz="2800" b="0" i="0" u="none" strike="noStrike" baseline="0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3985EC-172D-02D6-0E05-A8C61D10809B}"/>
              </a:ext>
            </a:extLst>
          </p:cNvPr>
          <p:cNvSpPr/>
          <p:nvPr/>
        </p:nvSpPr>
        <p:spPr>
          <a:xfrm>
            <a:off x="551542" y="2227006"/>
            <a:ext cx="11261915" cy="24039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ma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túy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….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ảo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sút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vi…</a:t>
            </a:r>
          </a:p>
          <a:p>
            <a:pPr algn="ctr"/>
            <a:endParaRPr lang="en-US" sz="2800" b="1" dirty="0">
              <a:solidFill>
                <a:srgbClr val="FDFB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0EE12-ACA3-E2E3-1AB8-BC4D141D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3CD5E-8187-30EE-2733-5F0406F63CEF}"/>
              </a:ext>
            </a:extLst>
          </p:cNvPr>
          <p:cNvSpPr txBox="1"/>
          <p:nvPr/>
        </p:nvSpPr>
        <p:spPr>
          <a:xfrm>
            <a:off x="566057" y="1316951"/>
            <a:ext cx="11074400" cy="2677656"/>
          </a:xfrm>
          <a:prstGeom prst="rect">
            <a:avLst/>
          </a:prstGeom>
          <a:solidFill>
            <a:srgbClr val="FDFBF6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lớp thành 4 nhóm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*Nhiệm vụ: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nhà thiết kế Poster tuyên truyền cách chăm sóc bảo vệ đôi mắt.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gửi qua zalo cá nhân của 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8DC90-FDFF-BC7F-7EBB-1BD6FBF4A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256" y="4076312"/>
            <a:ext cx="5334744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7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3" y="962077"/>
            <a:ext cx="11074400" cy="596507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26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QUY TRÌNH BÀY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8800" y="1773241"/>
            <a:ext cx="11074400" cy="4351338"/>
          </a:xfrm>
          <a:solidFill>
            <a:schemeClr val="bg1">
              <a:alpha val="78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Poster tuyên truyền của nhóm mình.</a:t>
            </a:r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(1) Lý do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(3) poster.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D505A9-E574-9C76-1175-D6B0F3904EEA}"/>
              </a:ext>
            </a:extLst>
          </p:cNvPr>
          <p:cNvSpPr txBox="1">
            <a:spLocks/>
          </p:cNvSpPr>
          <p:nvPr/>
        </p:nvSpPr>
        <p:spPr>
          <a:xfrm>
            <a:off x="566057" y="645783"/>
            <a:ext cx="11074400" cy="596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/>
              <a:t>Vận 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543" y="1104932"/>
            <a:ext cx="7013448" cy="700918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202C8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5A38D-1FAC-188A-DAA6-C437421F7047}"/>
              </a:ext>
            </a:extLst>
          </p:cNvPr>
          <p:cNvSpPr txBox="1"/>
          <p:nvPr/>
        </p:nvSpPr>
        <p:spPr>
          <a:xfrm>
            <a:off x="2583543" y="2129250"/>
            <a:ext cx="9158514" cy="55758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800" b="0" dirty="0">
              <a:solidFill>
                <a:srgbClr val="FDFBF6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3A71A-2F3E-4027-F421-A1AC1E5C9E5A}"/>
              </a:ext>
            </a:extLst>
          </p:cNvPr>
          <p:cNvSpPr txBox="1"/>
          <p:nvPr/>
        </p:nvSpPr>
        <p:spPr>
          <a:xfrm>
            <a:off x="2583543" y="3010239"/>
            <a:ext cx="9158514" cy="105310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endParaRPr lang="en-US" sz="2800" dirty="0">
              <a:solidFill>
                <a:srgbClr val="FDFBF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99FA1-B0A7-CA86-8469-84F132B23AC3}"/>
              </a:ext>
            </a:extLst>
          </p:cNvPr>
          <p:cNvSpPr txBox="1"/>
          <p:nvPr/>
        </p:nvSpPr>
        <p:spPr>
          <a:xfrm>
            <a:off x="2583542" y="4386747"/>
            <a:ext cx="9158513" cy="54809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2800" dirty="0">
              <a:solidFill>
                <a:srgbClr val="FDFBF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8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8806A2-2213-E02B-A057-6E50F60CC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409314"/>
            <a:ext cx="7173232" cy="1435486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37.1 ,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EFF4E7-5670-354F-8041-DE1343600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8" t="60481" r="8483" b="7467"/>
          <a:stretch/>
        </p:blipFill>
        <p:spPr bwMode="auto">
          <a:xfrm>
            <a:off x="7986028" y="1264170"/>
            <a:ext cx="3886652" cy="53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CF0C24-CB25-82D7-45B2-6D1EB0C35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684279"/>
              </p:ext>
            </p:extLst>
          </p:nvPr>
        </p:nvGraphicFramePr>
        <p:xfrm>
          <a:off x="566057" y="2844800"/>
          <a:ext cx="7315199" cy="343255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949372">
                  <a:extLst>
                    <a:ext uri="{9D8B030D-6E8A-4147-A177-3AD203B41FA5}">
                      <a16:colId xmlns:a16="http://schemas.microsoft.com/office/drawing/2014/main" val="285026708"/>
                    </a:ext>
                  </a:extLst>
                </a:gridCol>
                <a:gridCol w="2365827">
                  <a:extLst>
                    <a:ext uri="{9D8B030D-6E8A-4147-A177-3AD203B41FA5}">
                      <a16:colId xmlns:a16="http://schemas.microsoft.com/office/drawing/2014/main" val="3673354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564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sọ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Hạch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rải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khiển, điều hòa, phối hợp hoạt động các cơ quan trong cơ thể.                                                                                                            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42649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6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3D3EC-086E-1D71-A00F-AF46ACF51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185057"/>
            <a:ext cx="4271413" cy="513115"/>
          </a:xfrm>
        </p:spPr>
        <p:txBody>
          <a:bodyPr anchor="ctr"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luận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6D9F4-E08E-4634-1E65-F65A5E952799}"/>
              </a:ext>
            </a:extLst>
          </p:cNvPr>
          <p:cNvSpPr txBox="1"/>
          <p:nvPr/>
        </p:nvSpPr>
        <p:spPr>
          <a:xfrm>
            <a:off x="566058" y="1732760"/>
            <a:ext cx="7315199" cy="3025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 thần kinh ở người: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Cấu tạo: hình ống, gồm 2 phần: </a:t>
            </a:r>
          </a:p>
          <a:p>
            <a:pPr marL="114300" indent="8001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bộ phận trung ương (não, tủy sống</a:t>
            </a:r>
            <a:r>
              <a:rPr lang="nl-NL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</a:p>
          <a:p>
            <a:pPr marL="114300" indent="8001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bộ phận ngoại biên (dây TK, hạch TK)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Chức năng: điều khiển, điều hòa, phối hợp hoạt động các cơ quan trong cơ thể.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A854AE6-F911-EBF9-7A38-1FA3B70D9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8" t="60481" r="8483" b="7467"/>
          <a:stretch/>
        </p:blipFill>
        <p:spPr bwMode="auto">
          <a:xfrm>
            <a:off x="7986028" y="1264170"/>
            <a:ext cx="3886652" cy="53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7550A0-A3A2-1A76-3786-F0F5D8E20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801200"/>
            <a:ext cx="6937828" cy="1043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37.2,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SGK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 đổi cặp đôi hoàn thành phiếu học tập số 1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244CA-7E75-308B-596B-F521F01D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45" y="1328601"/>
            <a:ext cx="4327769" cy="52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8244CA-7E75-308B-596B-F521F01D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44" y="2827592"/>
            <a:ext cx="3300193" cy="403040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DDF616-E883-FBD8-CF93-2F170E021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867658"/>
              </p:ext>
            </p:extLst>
          </p:nvPr>
        </p:nvGraphicFramePr>
        <p:xfrm>
          <a:off x="3821170" y="1413796"/>
          <a:ext cx="7946000" cy="51646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78007">
                  <a:extLst>
                    <a:ext uri="{9D8B030D-6E8A-4147-A177-3AD203B41FA5}">
                      <a16:colId xmlns:a16="http://schemas.microsoft.com/office/drawing/2014/main" val="3250663584"/>
                    </a:ext>
                  </a:extLst>
                </a:gridCol>
                <a:gridCol w="2001469">
                  <a:extLst>
                    <a:ext uri="{9D8B030D-6E8A-4147-A177-3AD203B41FA5}">
                      <a16:colId xmlns:a16="http://schemas.microsoft.com/office/drawing/2014/main" val="657916321"/>
                    </a:ext>
                  </a:extLst>
                </a:gridCol>
                <a:gridCol w="1857868">
                  <a:extLst>
                    <a:ext uri="{9D8B030D-6E8A-4147-A177-3AD203B41FA5}">
                      <a16:colId xmlns:a16="http://schemas.microsoft.com/office/drawing/2014/main" val="685708548"/>
                    </a:ext>
                  </a:extLst>
                </a:gridCol>
                <a:gridCol w="228315">
                  <a:extLst>
                    <a:ext uri="{9D8B030D-6E8A-4147-A177-3AD203B41FA5}">
                      <a16:colId xmlns:a16="http://schemas.microsoft.com/office/drawing/2014/main" val="3251595111"/>
                    </a:ext>
                  </a:extLst>
                </a:gridCol>
                <a:gridCol w="2380341">
                  <a:extLst>
                    <a:ext uri="{9D8B030D-6E8A-4147-A177-3AD203B41FA5}">
                      <a16:colId xmlns:a16="http://schemas.microsoft.com/office/drawing/2014/main" val="1162626991"/>
                    </a:ext>
                  </a:extLst>
                </a:gridCol>
              </a:tblGrid>
              <a:tr h="290010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984551"/>
                  </a:ext>
                </a:extLst>
              </a:tr>
              <a:tr h="133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bệnh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2755309663"/>
                  </a:ext>
                </a:extLst>
              </a:tr>
              <a:tr h="187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1967231728"/>
                  </a:ext>
                </a:extLst>
              </a:tr>
              <a:tr h="227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126473336"/>
                  </a:ext>
                </a:extLst>
              </a:tr>
              <a:tr h="235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3633018854"/>
                  </a:ext>
                </a:extLst>
              </a:tr>
              <a:tr h="64322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800985"/>
                  </a:ext>
                </a:extLst>
              </a:tr>
              <a:tr h="643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Trả lời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483306"/>
                  </a:ext>
                </a:extLst>
              </a:tr>
              <a:tr h="50810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925694"/>
                  </a:ext>
                </a:extLst>
              </a:tr>
              <a:tr h="62332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6890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48521A4-4FB7-435F-49F5-F6785DEB1658}"/>
              </a:ext>
            </a:extLst>
          </p:cNvPr>
          <p:cNvSpPr txBox="1"/>
          <p:nvPr/>
        </p:nvSpPr>
        <p:spPr>
          <a:xfrm>
            <a:off x="58056" y="2043277"/>
            <a:ext cx="3643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11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65024"/>
              </p:ext>
            </p:extLst>
          </p:nvPr>
        </p:nvGraphicFramePr>
        <p:xfrm>
          <a:off x="547572" y="2510623"/>
          <a:ext cx="10846141" cy="39385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41667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2095675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Nguyên nhân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err="1">
                          <a:effectLst/>
                        </a:rPr>
                        <a:t>Bệnh</a:t>
                      </a:r>
                      <a:r>
                        <a:rPr lang="en-US" sz="2800" dirty="0">
                          <a:effectLst/>
                        </a:rPr>
                        <a:t> Parkinson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Thoái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hóa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tế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bào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(do </a:t>
                      </a:r>
                      <a:r>
                        <a:rPr lang="en-US" sz="2800" dirty="0" err="1">
                          <a:effectLst/>
                        </a:rPr>
                        <a:t>cao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tuổi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nhiễm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khuẩn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nhiễm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độc</a:t>
                      </a:r>
                      <a:r>
                        <a:rPr lang="en-US" sz="2800" dirty="0">
                          <a:effectLst/>
                        </a:rPr>
                        <a:t> ...)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Suy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năng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đông</a:t>
                      </a:r>
                      <a:r>
                        <a:rPr lang="en-US" sz="2800" dirty="0">
                          <a:effectLst/>
                        </a:rPr>
                        <a:t>, run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Mất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thăng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bằng</a:t>
                      </a:r>
                      <a:r>
                        <a:rPr lang="en-US" sz="2800" dirty="0">
                          <a:effectLst/>
                        </a:rPr>
                        <a:t>, di </a:t>
                      </a:r>
                      <a:r>
                        <a:rPr lang="en-US" sz="2800" dirty="0" err="1">
                          <a:effectLst/>
                        </a:rPr>
                        <a:t>chuyển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khăn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Bổ</a:t>
                      </a:r>
                      <a:r>
                        <a:rPr lang="en-US" sz="2800" dirty="0">
                          <a:effectLst/>
                        </a:rPr>
                        <a:t> sung vitamin D, </a:t>
                      </a:r>
                      <a:r>
                        <a:rPr lang="en-US" sz="2800" dirty="0" err="1">
                          <a:effectLst/>
                        </a:rPr>
                        <a:t>tắm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nắng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Luyện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tập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dục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thao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Tránh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môi</a:t>
                      </a:r>
                      <a:r>
                        <a:rPr lang="en-US" sz="2800" dirty="0">
                          <a:effectLst/>
                        </a:rPr>
                        <a:t> trường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hại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{DA22E402-DFEE-497A-8B39-8C9891E5ACB7}tf78438558_win32</Template>
  <TotalTime>1083</TotalTime>
  <Words>2388</Words>
  <Application>Microsoft Office PowerPoint</Application>
  <PresentationFormat>Widescreen</PresentationFormat>
  <Paragraphs>201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Regular</vt:lpstr>
      <vt:lpstr>Sabon Next LT</vt:lpstr>
      <vt:lpstr>Segoe UI</vt:lpstr>
      <vt:lpstr>Times New Roman</vt:lpstr>
      <vt:lpstr>Wingdings</vt:lpstr>
      <vt:lpstr>Office Theme</vt:lpstr>
      <vt:lpstr>CHÀO MỪNG CÁC EM  ĐẾN VỚI TIẾT HỌC HÔM NAY</vt:lpstr>
      <vt:lpstr>PowerPoint Presentation</vt:lpstr>
      <vt:lpstr>Bài 37. HỆ THẦN KINH VÀ CÁC GIÁC QUAN Ở NGƯỜI</vt:lpstr>
      <vt:lpstr>Nội dung bài học: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NỘI QUY TRÌNH BÀY POSTER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TIẾT HỌC HÔM NAY</dc:title>
  <dc:subject/>
  <dc:creator>ĐIỆP</dc:creator>
  <cp:lastModifiedBy>DELL</cp:lastModifiedBy>
  <cp:revision>12</cp:revision>
  <dcterms:created xsi:type="dcterms:W3CDTF">2023-07-20T01:42:56Z</dcterms:created>
  <dcterms:modified xsi:type="dcterms:W3CDTF">2025-02-07T06:50:41Z</dcterms:modified>
</cp:coreProperties>
</file>