
<file path=[Content_Types].xml><?xml version="1.0" encoding="utf-8"?>
<Types xmlns="http://schemas.openxmlformats.org/package/2006/content-types">
  <Default Extension="png" ContentType="image/png"/>
  <Default Extension="mp3" ContentType="audio/unknown"/>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7"/>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297" r:id="rId30"/>
    <p:sldId id="339" r:id="rId31"/>
    <p:sldId id="372" r:id="rId32"/>
    <p:sldId id="338" r:id="rId33"/>
    <p:sldId id="340" r:id="rId34"/>
    <p:sldId id="359" r:id="rId35"/>
    <p:sldId id="346" r:id="rId36"/>
    <p:sldId id="345" r:id="rId37"/>
    <p:sldId id="371" r:id="rId38"/>
    <p:sldId id="343" r:id="rId39"/>
    <p:sldId id="344" r:id="rId40"/>
    <p:sldId id="358" r:id="rId41"/>
    <p:sldId id="374" r:id="rId42"/>
    <p:sldId id="303" r:id="rId43"/>
    <p:sldId id="310" r:id="rId44"/>
    <p:sldId id="304" r:id="rId45"/>
    <p:sldId id="305" r:id="rId46"/>
    <p:sldId id="306" r:id="rId47"/>
    <p:sldId id="307" r:id="rId48"/>
    <p:sldId id="308" r:id="rId49"/>
    <p:sldId id="309" r:id="rId50"/>
    <p:sldId id="324" r:id="rId51"/>
    <p:sldId id="325" r:id="rId52"/>
    <p:sldId id="360" r:id="rId53"/>
    <p:sldId id="361" r:id="rId54"/>
    <p:sldId id="370" r:id="rId55"/>
    <p:sldId id="327" r:id="rId56"/>
  </p:sldIdLst>
  <p:sldSz cx="18288000" cy="10287000"/>
  <p:notesSz cx="6858000" cy="9144000"/>
  <p:embeddedFontLst>
    <p:embeddedFont>
      <p:font typeface="微软雅黑" pitchFamily="34" charset="-122"/>
      <p:regular r:id="rId58"/>
      <p:bold r:id="rId59"/>
    </p:embeddedFont>
    <p:embeddedFont>
      <p:font typeface="#9Slide03 Arima Madurai Black" charset="0"/>
      <p:bold r:id="rId60"/>
    </p:embeddedFont>
    <p:embeddedFont>
      <p:font typeface="#9Slide03 Arima Madurai" charset="0"/>
      <p:regular r:id="rId61"/>
    </p:embeddedFont>
    <p:embeddedFont>
      <p:font typeface="宋体" pitchFamily="2" charset="-122"/>
      <p:regular r:id="rId62"/>
    </p:embeddedFont>
    <p:embeddedFont>
      <p:font typeface="Slogan" pitchFamily="18" charset="0"/>
      <p:regular r:id="rId63"/>
    </p:embeddedFont>
    <p:embeddedFont>
      <p:font typeface="Calibri Light" pitchFamily="34" charset="0"/>
      <p:regular r:id="rId64"/>
      <p:italic r:id="rId65"/>
    </p:embeddedFont>
    <p:embeddedFont>
      <p:font typeface="#9Slide03 Arima Madurai Bold" charset="0"/>
      <p:bold r:id="rId66"/>
    </p:embeddedFont>
    <p:embeddedFont>
      <p:font typeface="Tiffany" pitchFamily="18" charset="0"/>
      <p:regular r:id="rId67"/>
    </p:embeddedFont>
    <p:embeddedFont>
      <p:font typeface="Calibri"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xmlns=""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p:scale>
          <a:sx n="50" d="100"/>
          <a:sy n="50" d="100"/>
        </p:scale>
        <p:origin x="-418"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7/16/2023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BAI%2034/%5bH&#432;&#7899;ng%20d&#7851;n%20s&#417;%20c&#7845;p%20c&#7913;u%5d%20H&#244;%20H&#226;&#769;p%20Nh&#226;n%20Ta&#803;o%20Cho%20Ng&#432;&#417;&#768;i%20L&#417;&#769;n%20-%20B&#7879;nh%20vi&#7879;n%20Ho&#224;n%20M&#7929;%20&#272;&#224;%20N&#7861;ng.mp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BAI%2034/H&#432;&#7899;ng%20d&#7851;n%20c&#7845;p%20c&#7913;u%20&#273;u&#7889;i%20n&#432;&#7899;c%20&#273;&#250;ng%20c&#225;ch%20P2%20_%20BS%20CKI%20Phan%20Tu&#7845;n%20Tr&#7885;ng%20_%20BV&#272;K%20T&#226;m%20Anh.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a:t>
            </a:r>
          </a:p>
          <a:p>
            <a:r>
              <a:rPr lang="en-US" sz="4000" dirty="0" smtClean="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a:t>
            </a:r>
            <a:r>
              <a:rPr lang="en-US" sz="4000" dirty="0" smtClean="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thể</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khỏe</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sát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hình</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H34.1.</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1.</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smtClean="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gridCol w="7948409"/>
                <a:gridCol w="7443991"/>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smtClean="0">
                <a:solidFill>
                  <a:srgbClr val="C00000"/>
                </a:solidFill>
                <a:latin typeface="Times New Roman" pitchFamily="18" charset="0"/>
                <a:cs typeface="Times New Roman" pitchFamily="18" charset="0"/>
              </a:rPr>
              <a:t>PHIẾU HỌC TẬP SỐ 1</a:t>
            </a:r>
          </a:p>
          <a:p>
            <a:pPr algn="ctr"/>
            <a:r>
              <a:rPr lang="en-US" sz="3200" b="1" dirty="0" smtClean="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smtClean="0">
                <a:solidFill>
                  <a:srgbClr val="7030A0"/>
                </a:solidFill>
                <a:latin typeface="Times New Roman" pitchFamily="18" charset="0"/>
                <a:cs typeface="Times New Roman" pitchFamily="18" charset="0"/>
              </a:rPr>
              <a:t>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hít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thở</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smtClean="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smtClean="0">
                <a:solidFill>
                  <a:srgbClr val="7030A0"/>
                </a:solidFill>
                <a:latin typeface="Times New Roman" pitchFamily="18" charset="0"/>
                <a:cs typeface="Times New Roman" pitchFamily="18" charset="0"/>
              </a:rPr>
              <a:t>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gridCol w="7948409"/>
                <a:gridCol w="7443991"/>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mạc</a:t>
                      </a:r>
                      <a:r>
                        <a:rPr lang="en-US" sz="3200" dirty="0" smtClean="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smtClean="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smtClean="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smtClean="0">
                <a:solidFill>
                  <a:srgbClr val="7030A0"/>
                </a:solidFill>
                <a:latin typeface="Times New Roman" pitchFamily="18" charset="0"/>
                <a:cs typeface="Times New Roman" pitchFamily="18" charset="0"/>
              </a:rPr>
              <a:t>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Khi</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Khi</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smtClean="0">
                <a:solidFill>
                  <a:srgbClr val="7030A0"/>
                </a:solidFill>
                <a:latin typeface="Times New Roman" pitchFamily="18" charset="0"/>
                <a:cs typeface="Times New Roman" pitchFamily="18" charset="0"/>
              </a:rPr>
              <a:t>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CẤU TẠO HỆ HÔ HẤP Ở NGƯỜI</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xmlns=""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a:t>
            </a:r>
            <a:r>
              <a:rPr lang="en-US" sz="6000" u="sng" dirty="0" smtClean="0">
                <a:solidFill>
                  <a:srgbClr val="FF0000"/>
                </a:solidFill>
                <a:latin typeface="Times New Roman" pitchFamily="18" charset="0"/>
                <a:ea typeface="Tiffany" pitchFamily="18" charset="0"/>
                <a:cs typeface="Times New Roman" pitchFamily="18" charset="0"/>
              </a:rPr>
              <a:t>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TRAO ĐỔI KHÍ Ở PHỔI</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MỘT SỐ BỆNH HÔ HẤP THƯỜNG GẶP</a:t>
            </a:r>
            <a:endParaRPr lang="en-US" sz="4000" b="1"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H34.1.</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gridCol w="5715000"/>
                <a:gridCol w="8153400"/>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gridCol w="5715000"/>
                <a:gridCol w="8153400"/>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smtClean="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smtClean="0">
                          <a:effectLst/>
                          <a:latin typeface="Times New Roman" pitchFamily="18" charset="0"/>
                          <a:cs typeface="Times New Roman" pitchFamily="18" charset="0"/>
                        </a:rPr>
                        <a:t>- </a:t>
                      </a:r>
                      <a:r>
                        <a:rPr lang="en-US" sz="4000" dirty="0" err="1" smtClean="0">
                          <a:effectLst/>
                          <a:latin typeface="Times New Roman" pitchFamily="18" charset="0"/>
                          <a:cs typeface="Times New Roman" pitchFamily="18" charset="0"/>
                        </a:rPr>
                        <a:t>Tiêm</a:t>
                      </a:r>
                      <a:r>
                        <a:rPr lang="en-US" sz="4000" dirty="0" smtClean="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smtClean="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420910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5715000" y="2019300"/>
            <a:ext cx="5350462" cy="5350462"/>
          </a:xfrm>
          <a:prstGeom prst="rect">
            <a:avLst/>
          </a:prstGeom>
        </p:spPr>
      </p:pic>
      <p:sp>
        <p:nvSpPr>
          <p:cNvPr id="5" name="TextBox 544">
            <a:extLst>
              <a:ext uri="{FF2B5EF4-FFF2-40B4-BE49-F238E27FC236}">
                <a16:creationId xmlns:lc="http://schemas.openxmlformats.org/drawingml/2006/lockedCanvas" xmlns:a16="http://schemas.microsoft.com/office/drawing/2014/main" xmlns=""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rgbClr val="C00000"/>
                </a:solidFill>
                <a:latin typeface="Times New Roman" pitchFamily="18" charset="0"/>
                <a:cs typeface="Times New Roman" pitchFamily="18" charset="0"/>
              </a:rPr>
              <a:t>1. </a:t>
            </a:r>
            <a:r>
              <a:rPr lang="en-US" sz="4000" dirty="0" err="1" smtClean="0">
                <a:solidFill>
                  <a:srgbClr val="C00000"/>
                </a:solidFill>
                <a:latin typeface="Times New Roman" pitchFamily="18" charset="0"/>
                <a:cs typeface="Times New Roman" pitchFamily="18" charset="0"/>
              </a:rPr>
              <a:t>Em</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smtClean="0">
                <a:solidFill>
                  <a:srgbClr val="C00000"/>
                </a:solidFill>
                <a:latin typeface="Times New Roman" pitchFamily="18" charset="0"/>
                <a:cs typeface="Times New Roman" pitchFamily="18" charset="0"/>
              </a:rPr>
              <a:t>?</a:t>
            </a:r>
          </a:p>
          <a:p>
            <a:r>
              <a:rPr lang="en-US" sz="4000" dirty="0" smtClean="0">
                <a:solidFill>
                  <a:srgbClr val="C00000"/>
                </a:solidFill>
                <a:latin typeface="Times New Roman" pitchFamily="18" charset="0"/>
                <a:cs typeface="Times New Roman" pitchFamily="18" charset="0"/>
              </a:rPr>
              <a:t>2. </a:t>
            </a:r>
            <a:r>
              <a:rPr lang="en-US" sz="4000" dirty="0" err="1" smtClean="0">
                <a:solidFill>
                  <a:srgbClr val="C00000"/>
                </a:solidFill>
                <a:latin typeface="Times New Roman" pitchFamily="18" charset="0"/>
                <a:cs typeface="Times New Roman" pitchFamily="18" charset="0"/>
              </a:rPr>
              <a:t>Nói</a:t>
            </a:r>
            <a:r>
              <a:rPr lang="en-US" sz="4000" dirty="0" smtClean="0">
                <a:solidFill>
                  <a:srgbClr val="C00000"/>
                </a:solidFill>
                <a:latin typeface="Times New Roman" pitchFamily="18" charset="0"/>
                <a:cs typeface="Times New Roman" pitchFamily="18" charset="0"/>
              </a:rPr>
              <a:t> </a:t>
            </a:r>
            <a:r>
              <a:rPr lang="en-US" sz="4000" dirty="0">
                <a:solidFill>
                  <a:srgbClr val="C00000"/>
                </a:solidFill>
                <a:latin typeface="Times New Roman" pitchFamily="18" charset="0"/>
                <a:cs typeface="Times New Roman" pitchFamily="18" charset="0"/>
              </a:rPr>
              <a:t>“</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smtClean="0">
                <a:solidFill>
                  <a:srgbClr val="7030A0"/>
                </a:solidFill>
                <a:latin typeface="Times New Roman" pitchFamily="18" charset="0"/>
                <a:cs typeface="Times New Roman" pitchFamily="18" charset="0"/>
              </a:rPr>
              <a:t>HS </a:t>
            </a:r>
            <a:r>
              <a:rPr lang="en-US" sz="4000" dirty="0" err="1" smtClean="0">
                <a:solidFill>
                  <a:srgbClr val="7030A0"/>
                </a:solidFill>
                <a:latin typeface="Times New Roman" pitchFamily="18" charset="0"/>
                <a:cs typeface="Times New Roman" pitchFamily="18" charset="0"/>
              </a:rPr>
              <a:t>trả</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kết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quả</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khảo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sát</a:t>
            </a:r>
            <a:r>
              <a:rPr lang="en-US" sz="4000" dirty="0" smtClean="0">
                <a:solidFill>
                  <a:srgbClr val="7030A0"/>
                </a:solidFill>
                <a:latin typeface="Times New Roman" pitchFamily="18" charset="0"/>
                <a:cs typeface="Times New Roman" pitchFamily="18" charset="0"/>
              </a:rPr>
              <a:t>.</a:t>
            </a:r>
          </a:p>
          <a:p>
            <a:pPr marL="342900" indent="-342900">
              <a:buAutoNum type="arabicPeriod"/>
            </a:pP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hô</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lây</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chủ</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yếu</a:t>
            </a:r>
            <a:r>
              <a:rPr lang="en-US" sz="4000" dirty="0" smtClean="0">
                <a:solidFill>
                  <a:srgbClr val="7030A0"/>
                </a:solidFill>
                <a:latin typeface="Times New Roman" pitchFamily="18" charset="0"/>
                <a:cs typeface="Times New Roman" pitchFamily="18" charset="0"/>
              </a:rPr>
              <a:t> qua </a:t>
            </a:r>
            <a:r>
              <a:rPr lang="en-US" sz="4000" dirty="0" err="1" smtClean="0">
                <a:solidFill>
                  <a:srgbClr val="7030A0"/>
                </a:solidFill>
                <a:latin typeface="Times New Roman" pitchFamily="18" charset="0"/>
                <a:cs typeface="Times New Roman" pitchFamily="18" charset="0"/>
              </a:rPr>
              <a:t>đường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khí</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một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số</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người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có</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bị</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hô</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từ</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ngoài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môi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trường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mọi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người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chung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tay</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THUỐC LÁ VÀ TÁC HẠI CỦA THUỐC  LÁ</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smtClean="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3) poster.</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r>
              <a:rPr lang="en-US" sz="4000" dirty="0" smtClean="0">
                <a:solidFill>
                  <a:srgbClr val="7030A0"/>
                </a:solidFill>
                <a:latin typeface="Times New Roman" pitchFamily="18" charset="0"/>
                <a:cs typeface="Times New Roman" pitchFamily="18" charset="0"/>
              </a:rPr>
              <a:t>.</a:t>
            </a:r>
          </a:p>
          <a:p>
            <a:r>
              <a:rPr lang="en-US" sz="4000" dirty="0" smtClean="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xmlns="" xmlns:a14="http://schemas.microsoft.com/office/drawing/2010/main" xmlns:mc="http://schemas.openxmlformats.org/markup-compatibility/2006"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rPr>
              <a:t>HƯỚNG DẪN HÔ HẤP NHÂN TẠO</a:t>
            </a:r>
            <a:endParaRPr lang="en-US" sz="4000" dirty="0">
              <a:solidFill>
                <a:srgbClr val="C00000"/>
              </a:solidFill>
              <a:latin typeface="Times New Roman" pitchFamily="18" charset="0"/>
              <a:cs typeface="Times New Roman" pitchFamily="18" charset="0"/>
            </a:endParaRPr>
          </a:p>
        </p:txBody>
      </p:sp>
      <p:sp>
        <p:nvSpPr>
          <p:cNvPr id="5" name="Rectangle 4">
            <a:hlinkClick r:id="rId2" action="ppaction://hlinkfile"/>
          </p:cNvPr>
          <p:cNvSpPr/>
          <p:nvPr/>
        </p:nvSpPr>
        <p:spPr>
          <a:xfrm>
            <a:off x="1219200" y="2857500"/>
            <a:ext cx="15773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688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HƯỚNG DẪN CẤP CỨU NGƯỜI ĐUỐI NƯỚC</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95400" y="2781300"/>
            <a:ext cx="156972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37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a:t>
            </a:r>
            <a:r>
              <a:rPr lang="en-US" sz="4000" dirty="0" err="1" smtClean="0">
                <a:solidFill>
                  <a:srgbClr val="C00000"/>
                </a:solidFill>
                <a:latin typeface="Times New Roman" pitchFamily="18" charset="0"/>
                <a:cs typeface="Times New Roman" pitchFamily="18" charset="0"/>
              </a:rPr>
              <a:t>ạn</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smtClean="0">
                <a:solidFill>
                  <a:srgbClr val="7030A0"/>
                </a:solidFill>
                <a:latin typeface="Times New Roman" pitchFamily="18" charset="0"/>
                <a:cs typeface="Times New Roman" pitchFamily="18" charset="0"/>
              </a:rPr>
              <a:t>Cơ</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là</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gì</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xmlns="" xmlns:a14="http://schemas.microsoft.com/office/drawing/2010/main" xmlns:mc="http://schemas.openxmlformats.org/markup-compatibility/2006"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smtClean="0">
                <a:solidFill>
                  <a:schemeClr val="bg1"/>
                </a:solidFill>
                <a:latin typeface="Times New Roman" pitchFamily="18" charset="0"/>
                <a:cs typeface="Times New Roman" pitchFamily="18" charset="0"/>
              </a:rPr>
              <a:t>Phương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pháp</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hà</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hơi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thổi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ngạt</a:t>
            </a:r>
            <a:endParaRPr lang="en-US" sz="4000" dirty="0" smtClean="0">
              <a:solidFill>
                <a:schemeClr val="bg1"/>
              </a:solidFill>
              <a:latin typeface="Times New Roman" pitchFamily="18" charset="0"/>
              <a:cs typeface="Times New Roman" pitchFamily="18" charset="0"/>
            </a:endParaRPr>
          </a:p>
          <a:p>
            <a:pPr marL="742950" indent="-742950">
              <a:buAutoNum type="arabicPeriod"/>
            </a:pPr>
            <a:r>
              <a:rPr lang="en-US" sz="4000" dirty="0" err="1" smtClean="0">
                <a:solidFill>
                  <a:schemeClr val="bg1"/>
                </a:solidFill>
                <a:latin typeface="Times New Roman" pitchFamily="18" charset="0"/>
                <a:cs typeface="Times New Roman" pitchFamily="18" charset="0"/>
              </a:rPr>
              <a:t>Phương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pháp</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ấn</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lồng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smtClean="0"/>
              <a:t>thì</a:t>
            </a:r>
            <a:endParaRPr lang="en-US" sz="4000" dirty="0" smtClean="0"/>
          </a:p>
          <a:p>
            <a:pPr marL="0" indent="0">
              <a:buNone/>
            </a:pPr>
            <a:endParaRPr lang="en-US" sz="4000" dirty="0"/>
          </a:p>
          <a:p>
            <a:pPr marL="0" indent="0">
              <a:buNone/>
            </a:pPr>
            <a:r>
              <a:rPr lang="en-US" sz="4000" dirty="0" smtClean="0"/>
              <a:t>A. </a:t>
            </a:r>
            <a:r>
              <a:rPr lang="en-US" sz="4000" dirty="0" err="1" smtClean="0"/>
              <a:t>cơ</a:t>
            </a:r>
            <a:r>
              <a:rPr lang="en-US" sz="4000" dirty="0" smtClean="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endParaRPr lang="en-US" sz="4000" dirty="0" smtClean="0"/>
          </a:p>
          <a:p>
            <a:pPr marL="0" indent="0">
              <a:buNone/>
            </a:pPr>
            <a:r>
              <a:rPr lang="en-US" sz="4000" dirty="0" smtClean="0"/>
              <a:t>B. </a:t>
            </a:r>
            <a:r>
              <a:rPr lang="en-US" sz="4000" dirty="0" err="1" smtClean="0"/>
              <a:t>cơ</a:t>
            </a:r>
            <a:r>
              <a:rPr lang="en-US" sz="4000" dirty="0" smtClean="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endParaRPr lang="en-US" sz="4000" dirty="0" smtClean="0"/>
          </a:p>
          <a:p>
            <a:pPr marL="0" indent="0">
              <a:buNone/>
            </a:pPr>
            <a:r>
              <a:rPr lang="en-US" sz="4000" dirty="0" smtClean="0"/>
              <a:t>D</a:t>
            </a:r>
            <a:r>
              <a:rPr lang="en-US" sz="4000" dirty="0"/>
              <a:t>.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smtClean="0"/>
              <a:t>là</a:t>
            </a:r>
            <a:endParaRPr lang="en-US" sz="4000" dirty="0" smtClean="0"/>
          </a:p>
          <a:p>
            <a:pPr marL="0" indent="0">
              <a:buNone/>
            </a:pPr>
            <a:endParaRPr lang="en-US" sz="4000" dirty="0"/>
          </a:p>
          <a:p>
            <a:pPr marL="742950" indent="-742950">
              <a:buAutoNum type="alphaUcPeriod"/>
            </a:pPr>
            <a:r>
              <a:rPr lang="en-US" sz="4000" dirty="0" err="1" smtClean="0"/>
              <a:t>Bụi</a:t>
            </a:r>
            <a:r>
              <a:rPr lang="en-US" sz="4000" dirty="0"/>
              <a:t>						</a:t>
            </a:r>
            <a:endParaRPr lang="en-US" sz="4000" dirty="0" smtClean="0"/>
          </a:p>
          <a:p>
            <a:pPr marL="742950" indent="-742950">
              <a:buAutoNum type="alphaUcPeriod"/>
            </a:pPr>
            <a:r>
              <a:rPr lang="en-US" sz="4000" dirty="0" smtClean="0"/>
              <a:t>Nitrogen oxide</a:t>
            </a:r>
          </a:p>
          <a:p>
            <a:pPr marL="742950" indent="-742950">
              <a:buAutoNum type="alphaUcPeriod"/>
            </a:pPr>
            <a:r>
              <a:rPr lang="en-US" sz="4000" dirty="0" smtClean="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endParaRPr lang="en-US" sz="4000" dirty="0" smtClean="0"/>
          </a:p>
          <a:p>
            <a:pPr marL="742950" indent="-742950">
              <a:buAutoNum type="alphaUcPeriod"/>
            </a:pPr>
            <a:r>
              <a:rPr lang="en-US" sz="4000" dirty="0" err="1" smtClean="0"/>
              <a:t>Tất</a:t>
            </a:r>
            <a:r>
              <a:rPr lang="en-US" sz="4000" dirty="0" smtClean="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endParaRPr lang="en-US" sz="4000" dirty="0" smtClean="0"/>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mc="http://schemas.openxmlformats.org/markup-compatibility/2006" xmlns:a14="http://schemas.microsoft.com/office/drawing/2010/main" xmlns:a16="http://schemas.microsoft.com/office/drawing/2014/main" xmlns=""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smtClean="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smtClean="0"/>
              <a:t>Câu</a:t>
            </a:r>
            <a:r>
              <a:rPr lang="en-US" sz="4000" b="1" dirty="0" smtClean="0"/>
              <a:t> 6:</a:t>
            </a:r>
            <a:r>
              <a:rPr lang="en-US" sz="4000" dirty="0" smtClean="0"/>
              <a:t> </a:t>
            </a:r>
            <a:r>
              <a:rPr lang="en-US" sz="4000" dirty="0" err="1" smtClean="0"/>
              <a:t>Quá</a:t>
            </a:r>
            <a:r>
              <a:rPr lang="en-US" sz="4000" dirty="0" smtClean="0"/>
              <a:t> </a:t>
            </a:r>
            <a:r>
              <a:rPr lang="en-US" sz="4000" dirty="0" err="1" smtClean="0"/>
              <a:t>trình</a:t>
            </a:r>
            <a:r>
              <a:rPr lang="en-US" sz="4000" dirty="0" smtClean="0"/>
              <a:t> </a:t>
            </a:r>
            <a:r>
              <a:rPr lang="en-US" sz="4000" dirty="0" err="1" smtClean="0"/>
              <a:t>trao</a:t>
            </a:r>
            <a:r>
              <a:rPr lang="en-US" sz="4000" dirty="0" smtClean="0"/>
              <a:t> </a:t>
            </a:r>
            <a:r>
              <a:rPr lang="en-US" sz="4000" dirty="0" err="1" smtClean="0"/>
              <a:t>đổi</a:t>
            </a:r>
            <a:r>
              <a:rPr lang="en-US" sz="4000" dirty="0" smtClean="0"/>
              <a:t> </a:t>
            </a:r>
            <a:r>
              <a:rPr lang="en-US" sz="4000" dirty="0" err="1" smtClean="0"/>
              <a:t>khí</a:t>
            </a:r>
            <a:r>
              <a:rPr lang="en-US" sz="4000" dirty="0" smtClean="0"/>
              <a:t> ở </a:t>
            </a:r>
            <a:r>
              <a:rPr lang="en-US" sz="4000" dirty="0" err="1" smtClean="0"/>
              <a:t>người</a:t>
            </a:r>
            <a:r>
              <a:rPr lang="en-US" sz="4000" dirty="0" smtClean="0"/>
              <a:t> </a:t>
            </a:r>
            <a:r>
              <a:rPr lang="en-US" sz="4000" dirty="0" err="1" smtClean="0"/>
              <a:t>diễn</a:t>
            </a:r>
            <a:r>
              <a:rPr lang="en-US" sz="4000" dirty="0" smtClean="0"/>
              <a:t> </a:t>
            </a:r>
            <a:r>
              <a:rPr lang="en-US" sz="4000" dirty="0" err="1" smtClean="0"/>
              <a:t>ra</a:t>
            </a:r>
            <a:r>
              <a:rPr lang="en-US" sz="4000" dirty="0" smtClean="0"/>
              <a:t> </a:t>
            </a:r>
            <a:r>
              <a:rPr lang="en-US" sz="4000" dirty="0" err="1" smtClean="0"/>
              <a:t>theo</a:t>
            </a:r>
            <a:r>
              <a:rPr lang="en-US" sz="4000" dirty="0" smtClean="0"/>
              <a:t> </a:t>
            </a:r>
            <a:r>
              <a:rPr lang="en-US" sz="4000" dirty="0" err="1" smtClean="0"/>
              <a:t>cơ</a:t>
            </a:r>
            <a:r>
              <a:rPr lang="en-US" sz="4000" dirty="0" smtClean="0"/>
              <a:t> </a:t>
            </a:r>
            <a:r>
              <a:rPr lang="en-US" sz="4000" dirty="0" err="1" smtClean="0"/>
              <a:t>chế</a:t>
            </a:r>
            <a:endParaRPr lang="en-US" sz="4000" dirty="0" smtClean="0"/>
          </a:p>
          <a:p>
            <a:pPr marL="0" indent="0">
              <a:buNone/>
            </a:pPr>
            <a:endParaRPr lang="en-US" sz="4000" dirty="0"/>
          </a:p>
          <a:p>
            <a:pPr marL="742950" indent="-742950">
              <a:buAutoNum type="alphaUcPeriod"/>
            </a:pPr>
            <a:r>
              <a:rPr lang="en-US" sz="4000" dirty="0" err="1" smtClean="0"/>
              <a:t>bổ</a:t>
            </a:r>
            <a:r>
              <a:rPr lang="en-US" sz="4000" dirty="0" smtClean="0"/>
              <a:t> </a:t>
            </a:r>
            <a:r>
              <a:rPr lang="en-US" sz="4000" dirty="0"/>
              <a:t>sung.					</a:t>
            </a:r>
            <a:endParaRPr lang="en-US" sz="4000" dirty="0" smtClean="0"/>
          </a:p>
          <a:p>
            <a:pPr marL="742950" indent="-742950">
              <a:buAutoNum type="alphaUcPeriod"/>
            </a:pPr>
            <a:r>
              <a:rPr lang="en-US" sz="4000" dirty="0" err="1" smtClean="0"/>
              <a:t>chủ</a:t>
            </a:r>
            <a:r>
              <a:rPr lang="en-US" sz="4000" dirty="0" smtClean="0"/>
              <a:t> </a:t>
            </a:r>
            <a:r>
              <a:rPr lang="en-US" sz="4000" dirty="0" err="1" smtClean="0"/>
              <a:t>động</a:t>
            </a:r>
            <a:r>
              <a:rPr lang="en-US" sz="4000" dirty="0" smtClean="0"/>
              <a:t>.</a:t>
            </a:r>
          </a:p>
          <a:p>
            <a:pPr marL="742950" indent="-742950">
              <a:buAutoNum type="alphaUcPeriod"/>
            </a:pPr>
            <a:r>
              <a:rPr lang="en-US" sz="4000" dirty="0" err="1" smtClean="0"/>
              <a:t>thẩm</a:t>
            </a:r>
            <a:r>
              <a:rPr lang="en-US" sz="4000" dirty="0" smtClean="0"/>
              <a:t> </a:t>
            </a:r>
            <a:r>
              <a:rPr lang="en-US" sz="4000" dirty="0" err="1"/>
              <a:t>thấu</a:t>
            </a:r>
            <a:r>
              <a:rPr lang="en-US" sz="4000" dirty="0"/>
              <a:t>.					</a:t>
            </a:r>
          </a:p>
          <a:p>
            <a:pPr marL="742950" indent="-742950">
              <a:buAutoNum type="alphaUcPeriod"/>
            </a:pPr>
            <a:r>
              <a:rPr lang="en-US" sz="4000" dirty="0" err="1" smtClean="0"/>
              <a:t>khuếch</a:t>
            </a:r>
            <a:r>
              <a:rPr lang="en-US" sz="4000" dirty="0" smtClean="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smtClean="0"/>
              <a:t>?</a:t>
            </a:r>
          </a:p>
          <a:p>
            <a:pPr marL="0" indent="0">
              <a:buNone/>
            </a:pPr>
            <a:endParaRPr lang="en-US" sz="4000" dirty="0" smtClean="0"/>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carbonic</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oxygen</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carbonic</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smtClean="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gồm</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smtClean="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smtClean="0"/>
          </a:p>
          <a:p>
            <a:pPr marL="0" indent="0">
              <a:buNone/>
            </a:pPr>
            <a:r>
              <a:rPr lang="en-US" sz="4000" dirty="0" smtClean="0"/>
              <a:t>A</a:t>
            </a:r>
            <a:r>
              <a:rPr lang="en-US" sz="4000" dirty="0"/>
              <a:t>.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smtClean="0"/>
              <a:t>?</a:t>
            </a:r>
          </a:p>
          <a:p>
            <a:pPr marL="0" indent="0">
              <a:buNone/>
            </a:pPr>
            <a:endParaRPr lang="en-US" sz="4000" dirty="0" smtClean="0"/>
          </a:p>
          <a:p>
            <a:pPr marL="0" indent="0">
              <a:buNone/>
            </a:pPr>
            <a:r>
              <a:rPr lang="en-US" sz="4000" dirty="0" smtClean="0"/>
              <a:t>A</a:t>
            </a:r>
            <a:r>
              <a:rPr lang="en-US" sz="4000" dirty="0"/>
              <a:t>.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endParaRPr lang="en-US" sz="4000" dirty="0" smtClean="0"/>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Hút</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thuốc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lá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ảnh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hưởng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đến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sức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khỏe</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của</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người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hút</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làm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tăng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nguy</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các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bệnh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tim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mạch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hô</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hấp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bên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cạnh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đó</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còn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ảnh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hưởng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đến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mọi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người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xung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quanh</a:t>
            </a:r>
            <a:r>
              <a:rPr lang="en-US" sz="4000" dirty="0" smtClean="0">
                <a:solidFill>
                  <a:srgbClr val="C00000"/>
                </a:solidFill>
                <a:latin typeface="Times New Roman" pitchFamily="18" charset="0"/>
                <a:cs typeface="Times New Roman" pitchFamily="18" charset="0"/>
              </a:rPr>
              <a:t>.</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smtClean="0">
                <a:solidFill>
                  <a:srgbClr val="7030A0"/>
                </a:solidFill>
              </a:rPr>
              <a:t>Thuyết</a:t>
            </a:r>
            <a:r>
              <a:rPr lang="en-US" sz="4000" dirty="0" smtClean="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smtClean="0">
                <a:solidFill>
                  <a:srgbClr val="7030A0"/>
                </a:solidFill>
              </a:rPr>
              <a:t>.</a:t>
            </a:r>
          </a:p>
          <a:p>
            <a:pPr marL="571500" indent="-571500">
              <a:buFont typeface="Arial" pitchFamily="34" charset="0"/>
              <a:buChar char="•"/>
            </a:pPr>
            <a:r>
              <a:rPr lang="en-US" sz="4000" dirty="0" err="1" smtClean="0">
                <a:solidFill>
                  <a:srgbClr val="7030A0"/>
                </a:solidFill>
              </a:rPr>
              <a:t>Viết</a:t>
            </a:r>
            <a:r>
              <a:rPr lang="en-US" sz="4000" dirty="0" smtClean="0">
                <a:solidFill>
                  <a:srgbClr val="7030A0"/>
                </a:solidFill>
              </a:rPr>
              <a:t> </a:t>
            </a:r>
            <a:r>
              <a:rPr lang="en-US" sz="4000" dirty="0" err="1" smtClean="0">
                <a:solidFill>
                  <a:srgbClr val="7030A0"/>
                </a:solidFill>
              </a:rPr>
              <a:t>vào</a:t>
            </a:r>
            <a:r>
              <a:rPr lang="en-US" sz="4000" dirty="0" smtClean="0">
                <a:solidFill>
                  <a:srgbClr val="7030A0"/>
                </a:solidFill>
              </a:rPr>
              <a:t> </a:t>
            </a:r>
            <a:r>
              <a:rPr lang="en-US" sz="4000" dirty="0" err="1" smtClean="0">
                <a:solidFill>
                  <a:srgbClr val="7030A0"/>
                </a:solidFill>
              </a:rPr>
              <a:t>hồ</a:t>
            </a:r>
            <a:r>
              <a:rPr lang="en-US" sz="4000" dirty="0" smtClean="0">
                <a:solidFill>
                  <a:srgbClr val="7030A0"/>
                </a:solidFill>
              </a:rPr>
              <a:t> </a:t>
            </a:r>
            <a:r>
              <a:rPr lang="en-US" sz="4000" dirty="0" err="1" smtClean="0">
                <a:solidFill>
                  <a:srgbClr val="7030A0"/>
                </a:solidFill>
              </a:rPr>
              <a:t>sơ</a:t>
            </a:r>
            <a:r>
              <a:rPr lang="en-US" sz="4000" dirty="0" smtClean="0">
                <a:solidFill>
                  <a:srgbClr val="7030A0"/>
                </a:solidFill>
              </a:rPr>
              <a:t> </a:t>
            </a:r>
            <a:r>
              <a:rPr lang="en-US" sz="4000" dirty="0" err="1" smtClean="0">
                <a:solidFill>
                  <a:srgbClr val="7030A0"/>
                </a:solidFill>
              </a:rPr>
              <a:t>học</a:t>
            </a:r>
            <a:r>
              <a:rPr lang="en-US" sz="4000" dirty="0" smtClean="0">
                <a:solidFill>
                  <a:srgbClr val="7030A0"/>
                </a:solidFill>
              </a:rPr>
              <a:t> </a:t>
            </a:r>
            <a:r>
              <a:rPr lang="en-US" sz="4000" dirty="0" err="1" smtClean="0">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gridCol w="9144000"/>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viêm</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giữ</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phồng</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1704</Words>
  <Application>Microsoft Office PowerPoint</Application>
  <PresentationFormat>Custom</PresentationFormat>
  <Paragraphs>259</Paragraphs>
  <Slides>55</Slides>
  <Notes>13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Arial</vt:lpstr>
      <vt:lpstr>Times New Roman</vt:lpstr>
      <vt:lpstr>微软雅黑</vt:lpstr>
      <vt:lpstr>#9Slide03 Arima Madurai Black</vt:lpstr>
      <vt:lpstr>等线</vt:lpstr>
      <vt:lpstr>#9Slide03 Arima Madurai</vt:lpstr>
      <vt:lpstr>宋体</vt:lpstr>
      <vt:lpstr>幼圆</vt:lpstr>
      <vt:lpstr>Slogan</vt:lpstr>
      <vt:lpstr>Calibri Light</vt:lpstr>
      <vt:lpstr>#9Slide03 Arima Madurai Bold</vt:lpstr>
      <vt:lpstr>Wingdings</vt:lpstr>
      <vt:lpstr>Tiffany</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THUỐC LÁ VÀ TÁC HẠI CỦA THUỐC  LÁ</vt:lpstr>
      <vt:lpstr>PowerPoint Presentation</vt:lpstr>
      <vt:lpstr>NỘI QUY</vt:lpstr>
      <vt:lpstr>PowerPoint Presentation</vt:lpstr>
      <vt:lpstr>PowerPoint Presentation</vt:lpstr>
      <vt:lpstr>HƯỚNG DẪN HÔ HẤP NHÂN TẠO</vt:lpstr>
      <vt:lpstr>HƯỚNG DẪN CẤP CỨU NGƯỜI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ĐIỆP</dc:creator>
  <cp:lastModifiedBy>ADMIN</cp:lastModifiedBy>
  <cp:revision>57</cp:revision>
  <dcterms:created xsi:type="dcterms:W3CDTF">2006-08-16T00:00:00Z</dcterms:created>
  <dcterms:modified xsi:type="dcterms:W3CDTF">2023-07-16T03:09:06Z</dcterms:modified>
  <dc:identifier>DAE65lQ4ekI</dc:identifier>
</cp:coreProperties>
</file>