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12" r:id="rId2"/>
    <p:sldId id="262" r:id="rId3"/>
    <p:sldId id="263" r:id="rId4"/>
    <p:sldId id="513" r:id="rId5"/>
    <p:sldId id="257" r:id="rId6"/>
    <p:sldId id="511" r:id="rId7"/>
    <p:sldId id="514" r:id="rId8"/>
    <p:sldId id="261" r:id="rId9"/>
    <p:sldId id="264" r:id="rId10"/>
    <p:sldId id="507" r:id="rId11"/>
    <p:sldId id="259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2" d="100"/>
          <a:sy n="52" d="100"/>
        </p:scale>
        <p:origin x="73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9/13/2023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TN 8 Kết nối tri thức pdf | Khoa học tự nhiên 8">
            <a:extLst>
              <a:ext uri="{FF2B5EF4-FFF2-40B4-BE49-F238E27FC236}">
                <a16:creationId xmlns:a16="http://schemas.microsoft.com/office/drawing/2014/main" id="{8E3F464D-875F-4A58-B647-DFCEACBC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0" y="101691"/>
            <a:ext cx="5056136" cy="66825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056" name="Picture 8" descr="Bài Tập Khoa Học Tự Nhiên Lớp 8 - Bộ Kết Nối Tri Thức">
            <a:extLst>
              <a:ext uri="{FF2B5EF4-FFF2-40B4-BE49-F238E27FC236}">
                <a16:creationId xmlns:a16="http://schemas.microsoft.com/office/drawing/2014/main" id="{86C7F705-56C9-4C4B-8425-576B668D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42" y="81116"/>
            <a:ext cx="6327058" cy="66957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320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ser.wav"/>
          </p:stSnd>
        </p:sndAc>
      </p:transition>
    </mc:Choice>
    <mc:Fallback xmlns="">
      <p:transition spd="slow">
        <p:sndAc>
          <p:stSnd>
            <p:snd r:embed="rId5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1" y="774288"/>
            <a:ext cx="11623675" cy="52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96FB94-4BD7-47A9-9C97-E34B97E60FA9}"/>
              </a:ext>
            </a:extLst>
          </p:cNvPr>
          <p:cNvSpPr/>
          <p:nvPr/>
        </p:nvSpPr>
        <p:spPr>
          <a:xfrm>
            <a:off x="3709221" y="0"/>
            <a:ext cx="3856703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154C0-E3EB-4FEF-A4C5-5C221D3FC8D4}"/>
              </a:ext>
            </a:extLst>
          </p:cNvPr>
          <p:cNvSpPr txBox="1"/>
          <p:nvPr/>
        </p:nvSpPr>
        <p:spPr>
          <a:xfrm>
            <a:off x="477965" y="1329953"/>
            <a:ext cx="11236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quản là một bộ phận của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Hệ hô hấp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Hệ tiêu hóa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Hệ bài tiết                 D. Hệ sinh dục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032A3-F068-417D-8197-944257EF16A4}"/>
              </a:ext>
            </a:extLst>
          </p:cNvPr>
          <p:cNvSpPr txBox="1"/>
          <p:nvPr/>
        </p:nvSpPr>
        <p:spPr>
          <a:xfrm>
            <a:off x="477965" y="2406881"/>
            <a:ext cx="10509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Các cơ quan trong hệ hô hấp là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Phổi và thực quản.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Đường dẫn khí và thực 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Thực quản, đường dẫn khí và phổi.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Phổi và đường dẫn khí.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1C84B-B73B-4FEE-913B-E5450C3720D3}"/>
              </a:ext>
            </a:extLst>
          </p:cNvPr>
          <p:cNvSpPr txBox="1"/>
          <p:nvPr/>
        </p:nvSpPr>
        <p:spPr>
          <a:xfrm>
            <a:off x="477965" y="3886741"/>
            <a:ext cx="9359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vận động bao gồm các bộ phận là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Xương và cơ.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Xương và mạch máu.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Tim, phổi và các cơ.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A, B, C đều sai.</a:t>
            </a:r>
          </a:p>
          <a:p>
            <a:pPr algn="l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270" y="167185"/>
            <a:ext cx="6889703" cy="65236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141027" y="167185"/>
            <a:ext cx="459474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sát bạn học sinh đang chạy ở hình bên và thực hiện các yêu cầu sau: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các cơ quan được đánh số từ 1 đến 5 thuộc hệ cơ quan 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5" name="Picture 31">
            <a:extLst>
              <a:ext uri="{FF2B5EF4-FFF2-40B4-BE49-F238E27FC236}">
                <a16:creationId xmlns:a16="http://schemas.microsoft.com/office/drawing/2014/main" id="{F9D6FAFE-8216-4554-8E64-16C59473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6181725"/>
            <a:ext cx="286543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16978034-374D-4830-895D-C813387E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559175"/>
            <a:ext cx="215582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BB200339-FCFC-4750-BC28-76B8691D6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705475"/>
            <a:ext cx="3408362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6189E2E2-70AE-494E-93D8-85F7E14F4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559175"/>
            <a:ext cx="2046287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40C40E3A-C4D9-4A58-80DF-57892E8B0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303838"/>
            <a:ext cx="23558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E52C453C-8E93-438F-952A-BBD724EE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38" y="4419600"/>
            <a:ext cx="243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D85F0144-7F26-4D29-9E13-D482E9641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541713"/>
            <a:ext cx="32988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0E36D646-459C-44C2-80AA-89F73959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4010025"/>
            <a:ext cx="11191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7449B784-37FE-420C-A18E-34E6A6B5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608388"/>
            <a:ext cx="1328738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CC13106A-F357-4E86-87F1-7151599A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3149600"/>
            <a:ext cx="13192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2BDB374D-E0D4-49D7-ABB8-082F69E13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3516313"/>
            <a:ext cx="20383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0FAD1C5B-0E83-4A66-AC3A-9A821282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773363"/>
            <a:ext cx="20304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81AC4D94-9394-42C0-BD16-1E3F5B0EA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50" y="2238375"/>
            <a:ext cx="1895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12E6270C-2B7E-40B7-B01D-1F8E5F83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765425"/>
            <a:ext cx="21637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244DD55F-FDE6-417D-8A65-A7375816C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1871663"/>
            <a:ext cx="1703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25DA6423-42F7-4099-AA71-708A809D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1177925"/>
            <a:ext cx="207168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AD728E08-7CAB-4AE4-AC2F-6952A4FF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1871663"/>
            <a:ext cx="20875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0C688B56-291A-4604-965C-8C135BDC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550" y="468313"/>
            <a:ext cx="203041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9ABCA9E2-822C-409C-9190-010239BB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768350"/>
            <a:ext cx="2514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365176AE-3A6D-45F6-8E53-9AC156B6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7463"/>
            <a:ext cx="21463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3F9AD12B-7DEA-4944-8247-57EC622A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5" y="458788"/>
            <a:ext cx="1503363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880C3A8-DF55-4823-AED1-7E39225AB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3275013"/>
            <a:ext cx="3116263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A0A21552-BE5C-4333-A2DD-A3AAC5F6C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993775"/>
            <a:ext cx="17462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6D835157-52A2-4D90-9C88-278E5C6F1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842963"/>
            <a:ext cx="13620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7EFA7D95-8066-4A23-BB92-EB1B6082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25450"/>
            <a:ext cx="1227137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5EBE8D96-80D7-4CCF-9C64-9A9D6BE1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0"/>
            <a:ext cx="1344613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A198055E-386C-4A2C-A8C9-9D7E14B3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901700"/>
            <a:ext cx="1385888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42F2BD29-113A-4D8B-B3CE-25E262C9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3057525"/>
            <a:ext cx="18621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ụp 2500 bức ảnh chân dung để chứng minh sự đa dạng của màu da">
            <a:extLst>
              <a:ext uri="{FF2B5EF4-FFF2-40B4-BE49-F238E27FC236}">
                <a16:creationId xmlns:a16="http://schemas.microsoft.com/office/drawing/2014/main" id="{BDB4EC3C-E4A3-4799-B114-1A88891D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29" y="366635"/>
            <a:ext cx="8760542" cy="6124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061886" y="785237"/>
            <a:ext cx="10648336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 (2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B566-C007-4842-BB68-07B9FAF07CE5}"/>
              </a:ext>
            </a:extLst>
          </p:cNvPr>
          <p:cNvSpPr txBox="1"/>
          <p:nvPr/>
        </p:nvSpPr>
        <p:spPr>
          <a:xfrm>
            <a:off x="1683962" y="24952"/>
            <a:ext cx="946582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VII. SINH HỌC CƠ THỂ NGƯỜI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F3F44-DE73-489F-90EE-3D3476110A6D}"/>
              </a:ext>
            </a:extLst>
          </p:cNvPr>
          <p:cNvSpPr txBox="1"/>
          <p:nvPr/>
        </p:nvSpPr>
        <p:spPr>
          <a:xfrm>
            <a:off x="619431" y="2225746"/>
            <a:ext cx="69022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09859D-48A2-4765-A8D1-62B571E5AEC6}"/>
              </a:ext>
            </a:extLst>
          </p:cNvPr>
          <p:cNvSpPr txBox="1"/>
          <p:nvPr/>
        </p:nvSpPr>
        <p:spPr>
          <a:xfrm>
            <a:off x="589934" y="2951946"/>
            <a:ext cx="9910917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 VAI TRÒ CỦA CÁC CƠ QUAN VÀ HỆ CƠ QUAN TRONG 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415845" y="726245"/>
            <a:ext cx="9999405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 (2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6" y="1567645"/>
            <a:ext cx="5238750" cy="47053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6" name="Picture 2" descr="Giải mã: Cấu tạo cơ thể người chi tiết nhất - WheyShop.vn">
            <a:extLst>
              <a:ext uri="{FF2B5EF4-FFF2-40B4-BE49-F238E27FC236}">
                <a16:creationId xmlns:a16="http://schemas.microsoft.com/office/drawing/2014/main" id="{FAF66810-BBAA-4B4D-A2B0-7F3ABC3CC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4"/>
          <a:stretch/>
        </p:blipFill>
        <p:spPr bwMode="auto">
          <a:xfrm>
            <a:off x="6049925" y="1610263"/>
            <a:ext cx="5997069" cy="46627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4B566-C007-4842-BB68-07B9FAF07CE5}"/>
              </a:ext>
            </a:extLst>
          </p:cNvPr>
          <p:cNvSpPr txBox="1"/>
          <p:nvPr/>
        </p:nvSpPr>
        <p:spPr>
          <a:xfrm>
            <a:off x="2200151" y="24952"/>
            <a:ext cx="8713655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VII. SINH HỌC CƠ THỂ NGƯỜI</a:t>
            </a:r>
          </a:p>
        </p:txBody>
      </p:sp>
    </p:spTree>
    <p:extLst>
      <p:ext uri="{BB962C8B-B14F-4D97-AF65-F5344CB8AC3E}">
        <p14:creationId xmlns:p14="http://schemas.microsoft.com/office/powerpoint/2010/main" val="42450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15A07-8F4F-4248-0CAA-8D0D28B3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27" y="861633"/>
            <a:ext cx="6445044" cy="59483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E7C39F1-1C65-495A-B5A5-A63619A7181F}"/>
              </a:ext>
            </a:extLst>
          </p:cNvPr>
          <p:cNvGrpSpPr/>
          <p:nvPr/>
        </p:nvGrpSpPr>
        <p:grpSpPr>
          <a:xfrm>
            <a:off x="112594" y="239526"/>
            <a:ext cx="2666634" cy="3548659"/>
            <a:chOff x="112594" y="239526"/>
            <a:chExt cx="2666634" cy="354865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0DBEFA9-51E2-5087-4C3E-F8E766118EFF}"/>
                </a:ext>
              </a:extLst>
            </p:cNvPr>
            <p:cNvSpPr txBox="1"/>
            <p:nvPr/>
          </p:nvSpPr>
          <p:spPr>
            <a:xfrm>
              <a:off x="122425" y="1541416"/>
              <a:ext cx="2656803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Quan sát hình 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30.1,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em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cho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biết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cấu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tạo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khái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quát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cơ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thể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người</a:t>
              </a:r>
              <a:r>
                <a:rPr lang="en-US" sz="2800" b="1" i="0" dirty="0">
                  <a:solidFill>
                    <a:srgbClr val="7030A0"/>
                  </a:solidFill>
                  <a:effectLst/>
                  <a:latin typeface="+mj-lt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B316B1-D0D7-777A-471D-4F0D84EBB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594" y="239526"/>
              <a:ext cx="904892" cy="130588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3BF596D-D57D-4A74-A5F8-8D3324F56D18}"/>
              </a:ext>
            </a:extLst>
          </p:cNvPr>
          <p:cNvSpPr/>
          <p:nvPr/>
        </p:nvSpPr>
        <p:spPr>
          <a:xfrm>
            <a:off x="1696064" y="33231"/>
            <a:ext cx="9999405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 (2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25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613" y="281697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93332-40F4-48E9-A25B-0A911C1D2A0C}"/>
              </a:ext>
            </a:extLst>
          </p:cNvPr>
          <p:cNvSpPr/>
          <p:nvPr/>
        </p:nvSpPr>
        <p:spPr>
          <a:xfrm>
            <a:off x="1143000" y="0"/>
            <a:ext cx="9999405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 (2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Bên trong cơ thể bạn có gì- - Cấu tạo cơ thể người. 00_00_15-00_05_48">
            <a:hlinkClick r:id="" action="ppaction://media"/>
            <a:extLst>
              <a:ext uri="{FF2B5EF4-FFF2-40B4-BE49-F238E27FC236}">
                <a16:creationId xmlns:a16="http://schemas.microsoft.com/office/drawing/2014/main" id="{1D009CCF-B4E9-4176-8829-E1A0155C8F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511" y="685799"/>
            <a:ext cx="10815487" cy="6083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613" y="281697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4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161" y="866264"/>
            <a:ext cx="10663084" cy="571003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693332-40F4-48E9-A25B-0A911C1D2A0C}"/>
              </a:ext>
            </a:extLst>
          </p:cNvPr>
          <p:cNvSpPr/>
          <p:nvPr/>
        </p:nvSpPr>
        <p:spPr>
          <a:xfrm>
            <a:off x="1143000" y="0"/>
            <a:ext cx="9999405" cy="7675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30: KHÁI QUÁT VỀ CƠ THỂ NGƯỜI (2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68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346924"/>
              </p:ext>
            </p:extLst>
          </p:nvPr>
        </p:nvGraphicFramePr>
        <p:xfrm>
          <a:off x="4" y="0"/>
          <a:ext cx="12192001" cy="6654798"/>
        </p:xfrm>
        <a:graphic>
          <a:graphicData uri="http://schemas.openxmlformats.org/drawingml/2006/table">
            <a:tbl>
              <a:tblPr bandRow="1"/>
              <a:tblGrid>
                <a:gridCol w="1755058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3937819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6499124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939004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2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400" dirty="0">
                        <a:solidFill>
                          <a:schemeClr val="tx2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85868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358465">
                <a:tc>
                  <a:txBody>
                    <a:bodyPr/>
                    <a:lstStyle/>
                    <a:p>
                      <a:pPr marL="28575" marR="28575"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30204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337912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858684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b="1" dirty="0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200" dirty="0">
                        <a:solidFill>
                          <a:srgbClr val="0070C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rgbClr val="7030A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200" dirty="0">
                        <a:solidFill>
                          <a:srgbClr val="7030A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1D79A32-0538-4272-96B0-F416BDAE88B1}"/>
              </a:ext>
            </a:extLst>
          </p:cNvPr>
          <p:cNvSpPr txBox="1"/>
          <p:nvPr/>
        </p:nvSpPr>
        <p:spPr>
          <a:xfrm>
            <a:off x="2212257" y="1209368"/>
            <a:ext cx="2536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0F6F5-1C83-4988-9723-0B3D484F2054}"/>
              </a:ext>
            </a:extLst>
          </p:cNvPr>
          <p:cNvSpPr txBox="1"/>
          <p:nvPr/>
        </p:nvSpPr>
        <p:spPr>
          <a:xfrm>
            <a:off x="5717463" y="1022138"/>
            <a:ext cx="6341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cơ thể, bảo vệ nội quan, giúp cơ thể cử động và di chuyển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EE883-8148-4EEF-B2A7-DB178202D443}"/>
              </a:ext>
            </a:extLst>
          </p:cNvPr>
          <p:cNvSpPr txBox="1"/>
          <p:nvPr/>
        </p:nvSpPr>
        <p:spPr>
          <a:xfrm>
            <a:off x="2079522" y="2339211"/>
            <a:ext cx="2684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E63D2-CCDD-456A-828E-126653EC0FA1}"/>
              </a:ext>
            </a:extLst>
          </p:cNvPr>
          <p:cNvSpPr txBox="1"/>
          <p:nvPr/>
        </p:nvSpPr>
        <p:spPr>
          <a:xfrm>
            <a:off x="5840365" y="1812774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 chất dinh dưỡng, oxygen, hormone,… đến các tế bào và vận chuyển chất thải từ tế bào đến các cơ quan bài tiết để thải ra ngoài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F9288C-3CD5-4363-88EA-90813A29CD9A}"/>
              </a:ext>
            </a:extLst>
          </p:cNvPr>
          <p:cNvSpPr txBox="1"/>
          <p:nvPr/>
        </p:nvSpPr>
        <p:spPr>
          <a:xfrm>
            <a:off x="1832483" y="3211934"/>
            <a:ext cx="39734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 khí (mũi, họng, thanh quản, khí quản, phế quản) và hai lá phổi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DEC2A6-516F-4252-B39F-C0F885DA9832}"/>
              </a:ext>
            </a:extLst>
          </p:cNvPr>
          <p:cNvSpPr txBox="1"/>
          <p:nvPr/>
        </p:nvSpPr>
        <p:spPr>
          <a:xfrm>
            <a:off x="5683052" y="3429000"/>
            <a:ext cx="634180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lấy khí oxygen từ môi trường và thải khí carbon dioxide ra khỏi cơ thể</a:t>
            </a:r>
            <a:endParaRPr lang="en-US" sz="2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8F6A9-B99E-444F-8CA3-6C322DCDF023}"/>
              </a:ext>
            </a:extLst>
          </p:cNvPr>
          <p:cNvSpPr txBox="1"/>
          <p:nvPr/>
        </p:nvSpPr>
        <p:spPr>
          <a:xfrm>
            <a:off x="1659191" y="4428263"/>
            <a:ext cx="4166425" cy="1229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 tiêu hóa (miệng, thực quản, dạ dày, ruột non, ruột già, hậu môn) và các tuyến tiêu hóa</a:t>
            </a:r>
            <a:endParaRPr lang="en-US" sz="2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EE007-8DE7-489C-898D-F990B9C1EE32}"/>
              </a:ext>
            </a:extLst>
          </p:cNvPr>
          <p:cNvSpPr txBox="1"/>
          <p:nvPr/>
        </p:nvSpPr>
        <p:spPr>
          <a:xfrm>
            <a:off x="1740308" y="6041021"/>
            <a:ext cx="2920182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Phổi, thận, da</a:t>
            </a:r>
            <a:endParaRPr lang="en-US" sz="22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93B8E-B29C-4B4D-BE0E-D3FC5441B101}"/>
              </a:ext>
            </a:extLst>
          </p:cNvPr>
          <p:cNvSpPr txBox="1"/>
          <p:nvPr/>
        </p:nvSpPr>
        <p:spPr>
          <a:xfrm>
            <a:off x="5722378" y="5912808"/>
            <a:ext cx="6469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 các chất thải có hại cho cơ thể từ máu và thải ra môi trường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9E02A-C3DD-44FD-826D-3BB9EAD77DF7}"/>
              </a:ext>
            </a:extLst>
          </p:cNvPr>
          <p:cNvSpPr txBox="1"/>
          <p:nvPr/>
        </p:nvSpPr>
        <p:spPr>
          <a:xfrm>
            <a:off x="132733" y="1040090"/>
            <a:ext cx="148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15CDE7-4077-4FE6-94D0-C9EFAB6959B1}"/>
              </a:ext>
            </a:extLst>
          </p:cNvPr>
          <p:cNvSpPr txBox="1"/>
          <p:nvPr/>
        </p:nvSpPr>
        <p:spPr>
          <a:xfrm>
            <a:off x="159771" y="2103218"/>
            <a:ext cx="1484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C3862C-4B31-4EDD-8C66-F4AE0FBD3955}"/>
              </a:ext>
            </a:extLst>
          </p:cNvPr>
          <p:cNvSpPr txBox="1"/>
          <p:nvPr/>
        </p:nvSpPr>
        <p:spPr>
          <a:xfrm>
            <a:off x="185580" y="3345962"/>
            <a:ext cx="148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CBD33D-03F5-4977-8541-9EF151B6D058}"/>
              </a:ext>
            </a:extLst>
          </p:cNvPr>
          <p:cNvSpPr txBox="1"/>
          <p:nvPr/>
        </p:nvSpPr>
        <p:spPr>
          <a:xfrm>
            <a:off x="215077" y="4636091"/>
            <a:ext cx="1387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C12622-C94A-41F2-91EA-E99AFCD3053D}"/>
              </a:ext>
            </a:extLst>
          </p:cNvPr>
          <p:cNvSpPr txBox="1"/>
          <p:nvPr/>
        </p:nvSpPr>
        <p:spPr>
          <a:xfrm>
            <a:off x="215076" y="5901362"/>
            <a:ext cx="148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B756E8-660F-4F98-AEED-3721DCB77039}"/>
              </a:ext>
            </a:extLst>
          </p:cNvPr>
          <p:cNvSpPr txBox="1"/>
          <p:nvPr/>
        </p:nvSpPr>
        <p:spPr>
          <a:xfrm>
            <a:off x="5756790" y="4527754"/>
            <a:ext cx="6095996" cy="123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200" b="1" dirty="0">
                <a:solidFill>
                  <a:srgbClr val="7030A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Biến đổi thức ăn thành các chất dinh dưỡng mà cơ thể hấp thụ được và loại chất thải ra khởi cơ thể</a:t>
            </a:r>
            <a:endParaRPr lang="en-US" sz="2200" b="1" dirty="0">
              <a:solidFill>
                <a:srgbClr val="7030A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82396"/>
              </p:ext>
            </p:extLst>
          </p:nvPr>
        </p:nvGraphicFramePr>
        <p:xfrm>
          <a:off x="191729" y="191729"/>
          <a:ext cx="11252559" cy="6478810"/>
        </p:xfrm>
        <a:graphic>
          <a:graphicData uri="http://schemas.openxmlformats.org/drawingml/2006/table">
            <a:tbl>
              <a:tblPr bandRow="1"/>
              <a:tblGrid>
                <a:gridCol w="2115134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4119894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5017531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84345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90695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71528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2013115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6755395-F9D8-4AA5-9BD9-D6DFAD8216A1}"/>
              </a:ext>
            </a:extLst>
          </p:cNvPr>
          <p:cNvSpPr txBox="1"/>
          <p:nvPr/>
        </p:nvSpPr>
        <p:spPr>
          <a:xfrm>
            <a:off x="309717" y="730355"/>
            <a:ext cx="148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C8658-94A9-49AF-BDDA-3D32297C4109}"/>
              </a:ext>
            </a:extLst>
          </p:cNvPr>
          <p:cNvSpPr txBox="1"/>
          <p:nvPr/>
        </p:nvSpPr>
        <p:spPr>
          <a:xfrm>
            <a:off x="317092" y="2120983"/>
            <a:ext cx="1489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F54891-0865-481B-8C35-82891FB84520}"/>
              </a:ext>
            </a:extLst>
          </p:cNvPr>
          <p:cNvSpPr txBox="1"/>
          <p:nvPr/>
        </p:nvSpPr>
        <p:spPr>
          <a:xfrm>
            <a:off x="368712" y="3452146"/>
            <a:ext cx="1489587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 nội tiết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C5BDB8-F7B6-4647-A862-B0363A32FACB}"/>
              </a:ext>
            </a:extLst>
          </p:cNvPr>
          <p:cNvSpPr txBox="1"/>
          <p:nvPr/>
        </p:nvSpPr>
        <p:spPr>
          <a:xfrm>
            <a:off x="368712" y="4909266"/>
            <a:ext cx="1489587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dục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678EA1-E1B7-4CA8-92DA-F3ED0C264E53}"/>
              </a:ext>
            </a:extLst>
          </p:cNvPr>
          <p:cNvSpPr txBox="1"/>
          <p:nvPr/>
        </p:nvSpPr>
        <p:spPr>
          <a:xfrm>
            <a:off x="2305665" y="659041"/>
            <a:ext cx="3790335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Não, tủy sống, dây thần kinh, hạch thần kinh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50913-771A-4318-9F6E-3EED96B81DBB}"/>
              </a:ext>
            </a:extLst>
          </p:cNvPr>
          <p:cNvSpPr txBox="1"/>
          <p:nvPr/>
        </p:nvSpPr>
        <p:spPr>
          <a:xfrm>
            <a:off x="2489790" y="2238642"/>
            <a:ext cx="3790335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 giác, thính giác,…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94AC9-CAFA-4914-9761-CF98B2193C05}"/>
              </a:ext>
            </a:extLst>
          </p:cNvPr>
          <p:cNvSpPr txBox="1"/>
          <p:nvPr/>
        </p:nvSpPr>
        <p:spPr>
          <a:xfrm>
            <a:off x="2438172" y="3105310"/>
            <a:ext cx="3525320" cy="13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yên,</a:t>
            </a:r>
            <a:r>
              <a:rPr lang="en-US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 giáp, tuyến tụy, tuyến trên thận, tuyến sinh dục,…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88992-0699-45E1-85AC-4A24CB5DA91D}"/>
              </a:ext>
            </a:extLst>
          </p:cNvPr>
          <p:cNvSpPr txBox="1"/>
          <p:nvPr/>
        </p:nvSpPr>
        <p:spPr>
          <a:xfrm>
            <a:off x="2370573" y="4732647"/>
            <a:ext cx="4028768" cy="183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nam: tinh hoàn, ống dẫn tinh, túi tinh, dương vật,…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nữ: buồng trứng, ống dẫn trứng, tử cung, âm đạo,…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41211-BACD-47F5-BD1C-6120DF330F67}"/>
              </a:ext>
            </a:extLst>
          </p:cNvPr>
          <p:cNvSpPr txBox="1"/>
          <p:nvPr/>
        </p:nvSpPr>
        <p:spPr>
          <a:xfrm>
            <a:off x="6554934" y="5191391"/>
            <a:ext cx="4291320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sinh sản, duy trì nòi giống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EBD4C-54D3-45B9-8F8E-46166FF6D244}"/>
              </a:ext>
            </a:extLst>
          </p:cNvPr>
          <p:cNvSpPr txBox="1"/>
          <p:nvPr/>
        </p:nvSpPr>
        <p:spPr>
          <a:xfrm>
            <a:off x="6513868" y="2913306"/>
            <a:ext cx="4900923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hòa hoạt động của các cơ quan trong cơ thể thông qua việc tiết một số loại hormone tác động đến cơ quan nhất định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2B9F3-57D6-49F1-968F-1B4CCC0D5C71}"/>
              </a:ext>
            </a:extLst>
          </p:cNvPr>
          <p:cNvSpPr txBox="1"/>
          <p:nvPr/>
        </p:nvSpPr>
        <p:spPr>
          <a:xfrm>
            <a:off x="6540186" y="2083472"/>
            <a:ext cx="4668133" cy="9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cơ thể nhận biết được các vật và thu nhận âm thanh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34A54-C712-427F-92BB-E3EEC40145E0}"/>
              </a:ext>
            </a:extLst>
          </p:cNvPr>
          <p:cNvSpPr txBox="1"/>
          <p:nvPr/>
        </p:nvSpPr>
        <p:spPr>
          <a:xfrm>
            <a:off x="6558117" y="302658"/>
            <a:ext cx="4841926" cy="17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" marR="28575" algn="just">
              <a:lnSpc>
                <a:spcPct val="115000"/>
              </a:lnSpc>
              <a:spcAft>
                <a:spcPts val="600"/>
              </a:spcAft>
            </a:pPr>
            <a:r>
              <a:rPr lang="vi-VN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nhận các kích thích từ môi trường, điều khiển, điều hòa hoạt động của các cơ quan, giúp cho cơ thể thích nghi với môi trường</a:t>
            </a:r>
            <a:endParaRPr lang="en-US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3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722</Words>
  <Application>Microsoft Office PowerPoint</Application>
  <PresentationFormat>Widescreen</PresentationFormat>
  <Paragraphs>58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GIỚI THIỆU VỀ CẤU TẠO CƠ THỂ NGƯỜI</vt:lpstr>
      <vt:lpstr>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ĐIỆP</dc:creator>
  <cp:lastModifiedBy>DELL</cp:lastModifiedBy>
  <cp:revision>108</cp:revision>
  <dcterms:created xsi:type="dcterms:W3CDTF">2023-06-02T07:21:34Z</dcterms:created>
  <dcterms:modified xsi:type="dcterms:W3CDTF">2023-09-13T08:57:42Z</dcterms:modified>
</cp:coreProperties>
</file>