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264" r:id="rId3"/>
    <p:sldId id="257" r:id="rId4"/>
    <p:sldId id="261" r:id="rId5"/>
    <p:sldId id="267" r:id="rId6"/>
    <p:sldId id="268" r:id="rId7"/>
    <p:sldId id="259" r:id="rId8"/>
    <p:sldId id="265" r:id="rId9"/>
    <p:sldId id="258" r:id="rId10"/>
    <p:sldId id="269" r:id="rId11"/>
    <p:sldId id="270" r:id="rId12"/>
    <p:sldId id="279" r:id="rId13"/>
    <p:sldId id="260" r:id="rId14"/>
    <p:sldId id="271" r:id="rId15"/>
    <p:sldId id="272" r:id="rId16"/>
    <p:sldId id="589" r:id="rId17"/>
    <p:sldId id="273" r:id="rId18"/>
    <p:sldId id="590" r:id="rId19"/>
    <p:sldId id="275" r:id="rId20"/>
    <p:sldId id="586" r:id="rId21"/>
    <p:sldId id="587" r:id="rId22"/>
    <p:sldId id="276" r:id="rId23"/>
    <p:sldId id="277" r:id="rId24"/>
    <p:sldId id="588" r:id="rId25"/>
    <p:sldId id="278" r:id="rId26"/>
    <p:sldId id="280" r:id="rId27"/>
    <p:sldId id="282" r:id="rId28"/>
    <p:sldId id="281"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9" r:id="rId45"/>
    <p:sldId id="305" r:id="rId46"/>
    <p:sldId id="301" r:id="rId47"/>
    <p:sldId id="300" r:id="rId48"/>
    <p:sldId id="302" r:id="rId49"/>
    <p:sldId id="303" r:id="rId50"/>
    <p:sldId id="304" r:id="rId51"/>
    <p:sldId id="585" r:id="rId52"/>
    <p:sldId id="306" r:id="rId53"/>
    <p:sldId id="307" r:id="rId54"/>
    <p:sldId id="308" r:id="rId55"/>
    <p:sldId id="309" r:id="rId56"/>
    <p:sldId id="262" r:id="rId57"/>
    <p:sldId id="579" r:id="rId58"/>
    <p:sldId id="580" r:id="rId59"/>
    <p:sldId id="581" r:id="rId60"/>
    <p:sldId id="266" r:id="rId61"/>
    <p:sldId id="582" r:id="rId62"/>
    <p:sldId id="583" r:id="rId63"/>
    <p:sldId id="584" r:id="rId64"/>
    <p:sldId id="26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0000"/>
    <a:srgbClr val="FF3399"/>
    <a:srgbClr val="FF6699"/>
    <a:srgbClr val="FF99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8" d="100"/>
          <a:sy n="48" d="100"/>
        </p:scale>
        <p:origin x="9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2858F5-8CB2-460F-ACFD-9DA52791F6AD}" type="datetimeFigureOut">
              <a:rPr lang="en-US" smtClean="0"/>
              <a:t>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00FC6-C395-4769-B0B0-495F8B974048}" type="slidenum">
              <a:rPr lang="en-US" smtClean="0"/>
              <a:t>‹#›</a:t>
            </a:fld>
            <a:endParaRPr lang="en-US"/>
          </a:p>
        </p:txBody>
      </p:sp>
    </p:spTree>
    <p:extLst>
      <p:ext uri="{BB962C8B-B14F-4D97-AF65-F5344CB8AC3E}">
        <p14:creationId xmlns:p14="http://schemas.microsoft.com/office/powerpoint/2010/main" val="1740728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035ED-5F8D-1BAB-9C64-9B7EAC263E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5F0227-C7EB-D61C-CCEC-4C2AD467B9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CC09C3-4C83-BED3-AA33-834325A71E54}"/>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FE176F2E-E603-33B1-8E50-DEC7BAA84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41F1D-2065-2BA0-C6A2-F01C4EA2AE96}"/>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4508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0E5CC-002C-56B8-E1EA-2CC38CA8A7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830C13-370D-BE67-151D-45736E515A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C85F94-DC55-1C53-25DF-0F21D3DE1928}"/>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C1E80ABD-8CE7-94C3-E7CE-C5B799864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07FE34-2092-F1A0-EBE9-790D71EF2F8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6098093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08F637-5BD2-2C40-DAAB-ADB56297AAC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5B5BBE-5517-B9B3-F530-CFF173C06C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CAB2DE-A5CB-D01D-01DB-404FEBE15A61}"/>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291C0C2A-57DB-4888-56C5-6168ECBFD6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3834-450F-48B2-85ED-B752FD56A925}"/>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455263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84B6B-33DF-ED6C-948C-BD43EB31F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28A40E8-365E-EF7B-0BB2-A6A478F74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60F3E-0263-3417-F121-A16A488787C7}"/>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988A8B5C-CCFB-B140-C248-50B8252CF0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CED1D-31FC-E56F-5B66-E9BCFDE4DF5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8369917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4984-6342-F15C-A56A-B83F647CA8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CE59496-F121-2370-22DF-7C62A6E697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9C43E36-D815-7BE7-7308-325EC43F633F}"/>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60AFC274-96E4-C20E-259A-D75EA9DD3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F90166B-547B-A0C3-8DF9-D3F2630A2E6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8680811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2CDB-88A1-18B5-DD28-032B7EAB5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3B0E97-33C7-782B-2F39-AB469FC02E4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B51610-6D52-AD9E-9EA1-5A6DD40949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B3B9E7-0E92-8FFE-93AA-BDA4DC187E7B}"/>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6" name="Footer Placeholder 5">
            <a:extLst>
              <a:ext uri="{FF2B5EF4-FFF2-40B4-BE49-F238E27FC236}">
                <a16:creationId xmlns:a16="http://schemas.microsoft.com/office/drawing/2014/main" id="{67BA82F3-5E9B-016F-53B3-CF0830FDF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25895A-EC1C-A203-ECF7-0689B1712A00}"/>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3056649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879C9-BBB7-E372-5C39-D17E9C5AAA1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B3A06C6-FE71-C135-DF98-329AB35A47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3B8F2A-94B9-BB5D-A58E-10472AEE5F3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4418CD-0B18-67D2-4E83-DDB31D7183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28F8F-DB9E-26CF-88F4-2FC7D5AB9C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E2D918D-2B5A-9544-94FE-CAB97D9F6E4C}"/>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8" name="Footer Placeholder 7">
            <a:extLst>
              <a:ext uri="{FF2B5EF4-FFF2-40B4-BE49-F238E27FC236}">
                <a16:creationId xmlns:a16="http://schemas.microsoft.com/office/drawing/2014/main" id="{9A1D73B0-B181-E408-AF10-DE9A1220C89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854E9-DCF9-ACBD-DEA7-E4AB4D0CC1A3}"/>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594631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D18-39E5-5260-D445-2386462AA8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897F60-2E6B-D8C5-F0D1-87467CCC504E}"/>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4" name="Footer Placeholder 3">
            <a:extLst>
              <a:ext uri="{FF2B5EF4-FFF2-40B4-BE49-F238E27FC236}">
                <a16:creationId xmlns:a16="http://schemas.microsoft.com/office/drawing/2014/main" id="{A958BB28-E9FD-A50A-E869-0470F0BD99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7DA562-75C9-D601-22BC-BC9BA35D19DD}"/>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20415223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088B5-A926-14D4-E418-FFD8BFC728DC}"/>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3" name="Footer Placeholder 2">
            <a:extLst>
              <a:ext uri="{FF2B5EF4-FFF2-40B4-BE49-F238E27FC236}">
                <a16:creationId xmlns:a16="http://schemas.microsoft.com/office/drawing/2014/main" id="{412A3FC6-9018-4ACC-53FD-D0F8D1D0EB1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CD5C79-2FB7-B06C-DE0B-F5E5432038A9}"/>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42897981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CB52-0CAC-C109-E6FD-F5D84A1B61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B238B1-3124-88D3-19DC-0C1DBF1889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592BFC-C09D-6A4A-0F3A-9D80EE6980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1BAB9C-990F-A702-5975-24B186908D97}"/>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6" name="Footer Placeholder 5">
            <a:extLst>
              <a:ext uri="{FF2B5EF4-FFF2-40B4-BE49-F238E27FC236}">
                <a16:creationId xmlns:a16="http://schemas.microsoft.com/office/drawing/2014/main" id="{B68404F7-2EE9-9617-7D26-C5A27C6393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1E34EA-B7D2-301D-A620-C7383553CFFC}"/>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977825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00897-8370-7F91-C097-78C9CCC8669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3EB751-4CF9-0A9E-2C51-23F19C3712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FBC1AAC-2E8F-FDFD-8D38-4BF722407F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9716AF-1DD3-CD14-391B-9B4FA6C23869}"/>
              </a:ext>
            </a:extLst>
          </p:cNvPr>
          <p:cNvSpPr>
            <a:spLocks noGrp="1"/>
          </p:cNvSpPr>
          <p:nvPr>
            <p:ph type="dt" sz="half" idx="10"/>
          </p:nvPr>
        </p:nvSpPr>
        <p:spPr/>
        <p:txBody>
          <a:bodyPr/>
          <a:lstStyle/>
          <a:p>
            <a:fld id="{E25F876C-3CA9-44D7-8976-B410CEB4863D}" type="datetimeFigureOut">
              <a:rPr lang="en-US" smtClean="0"/>
              <a:t>2/7/2025</a:t>
            </a:fld>
            <a:endParaRPr lang="en-US"/>
          </a:p>
        </p:txBody>
      </p:sp>
      <p:sp>
        <p:nvSpPr>
          <p:cNvPr id="6" name="Footer Placeholder 5">
            <a:extLst>
              <a:ext uri="{FF2B5EF4-FFF2-40B4-BE49-F238E27FC236}">
                <a16:creationId xmlns:a16="http://schemas.microsoft.com/office/drawing/2014/main" id="{E264DEB0-1766-4CE4-23DB-BE05BF4E96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4C9209-A92B-FAA7-008D-B988EDEC33FE}"/>
              </a:ext>
            </a:extLst>
          </p:cNvPr>
          <p:cNvSpPr>
            <a:spLocks noGrp="1"/>
          </p:cNvSpPr>
          <p:nvPr>
            <p:ph type="sldNum" sz="quarter" idx="12"/>
          </p:nvPr>
        </p:nvSpPr>
        <p:spPr/>
        <p:txBody>
          <a:bodyPr/>
          <a:lstStyle/>
          <a:p>
            <a:fld id="{8B480790-DCEE-4D9A-BB05-DE793A9AB273}" type="slidenum">
              <a:rPr lang="en-US" smtClean="0"/>
              <a:t>‹#›</a:t>
            </a:fld>
            <a:endParaRPr lang="en-US"/>
          </a:p>
        </p:txBody>
      </p:sp>
    </p:spTree>
    <p:extLst>
      <p:ext uri="{BB962C8B-B14F-4D97-AF65-F5344CB8AC3E}">
        <p14:creationId xmlns:p14="http://schemas.microsoft.com/office/powerpoint/2010/main" val="11893966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03A97D-1D90-4703-41DD-3CBDF6BD41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1E3727-0DCB-AC0E-E0F3-96F5EAA7B6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C073EE-DC13-A850-641F-E643FD6812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5F876C-3CA9-44D7-8976-B410CEB4863D}" type="datetimeFigureOut">
              <a:rPr lang="en-US" smtClean="0"/>
              <a:t>2/7/2025</a:t>
            </a:fld>
            <a:endParaRPr lang="en-US"/>
          </a:p>
        </p:txBody>
      </p:sp>
      <p:sp>
        <p:nvSpPr>
          <p:cNvPr id="5" name="Footer Placeholder 4">
            <a:extLst>
              <a:ext uri="{FF2B5EF4-FFF2-40B4-BE49-F238E27FC236}">
                <a16:creationId xmlns:a16="http://schemas.microsoft.com/office/drawing/2014/main" id="{F641BB9E-AE4B-F92B-8F40-1436AFCA14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9C94C4B-35F3-4CAE-8387-39A1E97339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0790-DCEE-4D9A-BB05-DE793A9AB273}" type="slidenum">
              <a:rPr lang="en-US" smtClean="0"/>
              <a:t>‹#›</a:t>
            </a:fld>
            <a:endParaRPr lang="en-US"/>
          </a:p>
        </p:txBody>
      </p:sp>
    </p:spTree>
    <p:extLst>
      <p:ext uri="{BB962C8B-B14F-4D97-AF65-F5344CB8AC3E}">
        <p14:creationId xmlns:p14="http://schemas.microsoft.com/office/powerpoint/2010/main" val="319205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microsoft.com/office/2007/relationships/hdphoto" Target="../media/hdphoto5.wdp"/></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2.wdp"/><Relationship Id="rId7" Type="http://schemas.openxmlformats.org/officeDocument/2006/relationships/image" Target="../media/image35.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41.png"/><Relationship Id="rId3" Type="http://schemas.microsoft.com/office/2007/relationships/media" Target="../media/media4.mp3"/><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audio1.wav"/><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4.mp3"/><Relationship Id="rId9" Type="http://schemas.openxmlformats.org/officeDocument/2006/relationships/image" Target="../media/image42.GIF"/></Relationships>
</file>

<file path=ppt/slides/_rels/slide59.xml.rels><?xml version="1.0" encoding="UTF-8" standalone="yes"?>
<Relationships xmlns="http://schemas.openxmlformats.org/package/2006/relationships"><Relationship Id="rId8" Type="http://schemas.openxmlformats.org/officeDocument/2006/relationships/image" Target="../media/image46.png"/><Relationship Id="rId3" Type="http://schemas.microsoft.com/office/2007/relationships/media" Target="../media/media3.mp3"/><Relationship Id="rId7" Type="http://schemas.openxmlformats.org/officeDocument/2006/relationships/image" Target="../media/image4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3.mp3"/><Relationship Id="rId7" Type="http://schemas.openxmlformats.org/officeDocument/2006/relationships/image" Target="../media/image49.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48.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1.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media" Target="../media/media3.mp3"/><Relationship Id="rId7" Type="http://schemas.openxmlformats.org/officeDocument/2006/relationships/image" Target="../media/image52.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1.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2.xml.rels><?xml version="1.0" encoding="UTF-8" standalone="yes"?>
<Relationships xmlns="http://schemas.openxmlformats.org/package/2006/relationships"><Relationship Id="rId8" Type="http://schemas.openxmlformats.org/officeDocument/2006/relationships/image" Target="../media/image56.png"/><Relationship Id="rId3" Type="http://schemas.microsoft.com/office/2007/relationships/media" Target="../media/media3.mp3"/><Relationship Id="rId7" Type="http://schemas.openxmlformats.org/officeDocument/2006/relationships/image" Target="../media/image55.png"/><Relationship Id="rId12" Type="http://schemas.openxmlformats.org/officeDocument/2006/relationships/image" Target="../media/image38.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4.png"/><Relationship Id="rId11" Type="http://schemas.openxmlformats.org/officeDocument/2006/relationships/image" Target="../media/image47.png"/><Relationship Id="rId5" Type="http://schemas.openxmlformats.org/officeDocument/2006/relationships/slideLayout" Target="../slideLayouts/slideLayout1.xml"/><Relationship Id="rId10" Type="http://schemas.openxmlformats.org/officeDocument/2006/relationships/image" Target="../media/image43.png"/><Relationship Id="rId4" Type="http://schemas.openxmlformats.org/officeDocument/2006/relationships/audio" Target="../media/media3.mp3"/><Relationship Id="rId9" Type="http://schemas.openxmlformats.org/officeDocument/2006/relationships/image" Target="../media/image42.GIF"/></Relationships>
</file>

<file path=ppt/slides/_rels/slide63.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1.GIF"/><Relationship Id="rId3" Type="http://schemas.microsoft.com/office/2007/relationships/media" Target="../media/media6.mp3"/><Relationship Id="rId7" Type="http://schemas.openxmlformats.org/officeDocument/2006/relationships/slideLayout" Target="../slideLayouts/slideLayout1.xml"/><Relationship Id="rId12" Type="http://schemas.openxmlformats.org/officeDocument/2006/relationships/image" Target="../media/image60.GIF"/><Relationship Id="rId17" Type="http://schemas.openxmlformats.org/officeDocument/2006/relationships/image" Target="../media/image38.GIF"/><Relationship Id="rId2" Type="http://schemas.openxmlformats.org/officeDocument/2006/relationships/audio" Target="../media/media5.mp3"/><Relationship Id="rId16" Type="http://schemas.openxmlformats.org/officeDocument/2006/relationships/image" Target="../media/image47.png"/><Relationship Id="rId1" Type="http://schemas.microsoft.com/office/2007/relationships/media" Target="../media/media5.mp3"/><Relationship Id="rId6" Type="http://schemas.openxmlformats.org/officeDocument/2006/relationships/audio" Target="../media/media3.mp3"/><Relationship Id="rId11" Type="http://schemas.openxmlformats.org/officeDocument/2006/relationships/image" Target="../media/image42.GIF"/><Relationship Id="rId5" Type="http://schemas.microsoft.com/office/2007/relationships/media" Target="../media/media3.mp3"/><Relationship Id="rId15" Type="http://schemas.openxmlformats.org/officeDocument/2006/relationships/image" Target="../media/image43.png"/><Relationship Id="rId10" Type="http://schemas.openxmlformats.org/officeDocument/2006/relationships/image" Target="../media/image59.png"/><Relationship Id="rId4" Type="http://schemas.openxmlformats.org/officeDocument/2006/relationships/audio" Target="../media/media6.mp3"/><Relationship Id="rId9" Type="http://schemas.openxmlformats.org/officeDocument/2006/relationships/image" Target="../media/image58.png"/><Relationship Id="rId14" Type="http://schemas.openxmlformats.org/officeDocument/2006/relationships/image" Target="../media/image39.GIF"/></Relationships>
</file>

<file path=ppt/slides/_rels/slide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4F615C1-612A-7B31-C193-EA4FCDC1E889}"/>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7DF8EAFF-39B8-FFA3-8494-C795E001AC05}"/>
              </a:ext>
            </a:extLst>
          </p:cNvPr>
          <p:cNvSpPr/>
          <p:nvPr/>
        </p:nvSpPr>
        <p:spPr>
          <a:xfrm>
            <a:off x="977582" y="30633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A. HOẠT ĐỘNG KHỞI ĐỘNG</a:t>
            </a:r>
          </a:p>
        </p:txBody>
      </p:sp>
    </p:spTree>
    <p:extLst>
      <p:ext uri="{BB962C8B-B14F-4D97-AF65-F5344CB8AC3E}">
        <p14:creationId xmlns:p14="http://schemas.microsoft.com/office/powerpoint/2010/main" val="3314756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F22D0-2EA7-0044-DB17-90AD65CF15F7}"/>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5C612798-73E0-2593-8C5C-7C0CD5B95905}"/>
              </a:ext>
            </a:extLst>
          </p:cNvPr>
          <p:cNvSpPr txBox="1"/>
          <p:nvPr/>
        </p:nvSpPr>
        <p:spPr>
          <a:xfrm>
            <a:off x="5154028" y="146243"/>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201FDFEF-F1DA-FBFE-68C4-75B20F440627}"/>
              </a:ext>
            </a:extLst>
          </p:cNvPr>
          <p:cNvSpPr/>
          <p:nvPr/>
        </p:nvSpPr>
        <p:spPr>
          <a:xfrm>
            <a:off x="144805" y="135533"/>
            <a:ext cx="5763065" cy="75303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trả lời câu hỏi hoàn thành phiếu học tập số 1 </a:t>
            </a:r>
            <a:r>
              <a:rPr lang="en-US" sz="2400" b="1" i="1">
                <a:latin typeface="Cambria" panose="02040503050406030204" pitchFamily="18" charset="0"/>
                <a:ea typeface="Cambria" panose="02040503050406030204" pitchFamily="18" charset="0"/>
              </a:rPr>
              <a:t>(3 phút)</a:t>
            </a:r>
          </a:p>
        </p:txBody>
      </p:sp>
      <p:graphicFrame>
        <p:nvGraphicFramePr>
          <p:cNvPr id="7" name="Table 7">
            <a:extLst>
              <a:ext uri="{FF2B5EF4-FFF2-40B4-BE49-F238E27FC236}">
                <a16:creationId xmlns:a16="http://schemas.microsoft.com/office/drawing/2014/main" id="{D272A609-F985-2E21-6A51-D38FA7412BF0}"/>
              </a:ext>
            </a:extLst>
          </p:cNvPr>
          <p:cNvGraphicFramePr>
            <a:graphicFrameLocks noGrp="1"/>
          </p:cNvGraphicFramePr>
          <p:nvPr>
            <p:extLst>
              <p:ext uri="{D42A27DB-BD31-4B8C-83A1-F6EECF244321}">
                <p14:modId xmlns:p14="http://schemas.microsoft.com/office/powerpoint/2010/main" val="3630349491"/>
              </p:ext>
            </p:extLst>
          </p:nvPr>
        </p:nvGraphicFramePr>
        <p:xfrm>
          <a:off x="32510" y="2142589"/>
          <a:ext cx="12159490" cy="4727443"/>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5017935">
                  <a:extLst>
                    <a:ext uri="{9D8B030D-6E8A-4147-A177-3AD203B41FA5}">
                      <a16:colId xmlns:a16="http://schemas.microsoft.com/office/drawing/2014/main" val="3656145637"/>
                    </a:ext>
                  </a:extLst>
                </a:gridCol>
                <a:gridCol w="6919803">
                  <a:extLst>
                    <a:ext uri="{9D8B030D-6E8A-4147-A177-3AD203B41FA5}">
                      <a16:colId xmlns:a16="http://schemas.microsoft.com/office/drawing/2014/main" val="4230737217"/>
                    </a:ext>
                  </a:extLst>
                </a:gridCol>
              </a:tblGrid>
              <a:tr h="552875">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101928">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Tại sao ta cần ăn nhiều loại thức ăn như vậy?</a:t>
                      </a:r>
                    </a:p>
                    <a:p>
                      <a:pPr algn="just"/>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1980223">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Kể tên</a:t>
                      </a:r>
                      <a:r>
                        <a:rPr lang="vi-VN" sz="2600">
                          <a:solidFill>
                            <a:schemeClr val="tx1"/>
                          </a:solidFill>
                          <a:latin typeface="Cambria" panose="02040503050406030204" pitchFamily="18" charset="0"/>
                          <a:ea typeface="Cambria" panose="02040503050406030204" pitchFamily="18" charset="0"/>
                        </a:rPr>
                        <a:t> các </a:t>
                      </a:r>
                      <a:r>
                        <a:rPr lang="en-US" sz="2600">
                          <a:solidFill>
                            <a:schemeClr val="tx1"/>
                          </a:solidFill>
                          <a:latin typeface="Cambria" panose="02040503050406030204" pitchFamily="18" charset="0"/>
                          <a:ea typeface="Cambria" panose="02040503050406030204" pitchFamily="18" charset="0"/>
                        </a:rPr>
                        <a:t>nhóm </a:t>
                      </a:r>
                      <a:r>
                        <a:rPr lang="vi-VN" sz="2600">
                          <a:solidFill>
                            <a:schemeClr val="tx1"/>
                          </a:solidFill>
                          <a:latin typeface="Cambria" panose="02040503050406030204" pitchFamily="18" charset="0"/>
                          <a:ea typeface="Cambria" panose="02040503050406030204" pitchFamily="18" charset="0"/>
                        </a:rPr>
                        <a:t>chất dinh dưỡng có trong các loại thức ăn trê</a:t>
                      </a:r>
                      <a:r>
                        <a:rPr lang="en-US" sz="2600">
                          <a:solidFill>
                            <a:schemeClr val="tx1"/>
                          </a:solidFill>
                          <a:latin typeface="Cambria" panose="02040503050406030204" pitchFamily="18" charset="0"/>
                          <a:ea typeface="Cambria" panose="02040503050406030204" pitchFamily="18" charset="0"/>
                        </a:rPr>
                        <a:t>n? </a:t>
                      </a:r>
                    </a:p>
                    <a:p>
                      <a:pPr algn="just"/>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8" name="Rectangle 7">
            <a:extLst>
              <a:ext uri="{FF2B5EF4-FFF2-40B4-BE49-F238E27FC236}">
                <a16:creationId xmlns:a16="http://schemas.microsoft.com/office/drawing/2014/main" id="{3FEE689D-B0B8-A3C2-F9A5-E6C52B8E93C0}"/>
              </a:ext>
            </a:extLst>
          </p:cNvPr>
          <p:cNvSpPr/>
          <p:nvPr/>
        </p:nvSpPr>
        <p:spPr>
          <a:xfrm>
            <a:off x="144805" y="1189734"/>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10" name="TextBox 9">
            <a:extLst>
              <a:ext uri="{FF2B5EF4-FFF2-40B4-BE49-F238E27FC236}">
                <a16:creationId xmlns:a16="http://schemas.microsoft.com/office/drawing/2014/main" id="{3EBD73B9-A5A5-FFCC-EAC9-FCFBEFA99274}"/>
              </a:ext>
            </a:extLst>
          </p:cNvPr>
          <p:cNvSpPr txBox="1"/>
          <p:nvPr/>
        </p:nvSpPr>
        <p:spPr>
          <a:xfrm>
            <a:off x="5360895" y="2770095"/>
            <a:ext cx="6798595" cy="2092881"/>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Các loại thực phẩm khác nhau có thành phần dinh dưỡng khác nhau.  Ta cần ăn nhiều loại thức ăn khác nhau để cung cấp cho cơ thể đầy đủ chất dinh dưỡng đảm bảo sự hoạt động bình thường và khỏe mạnh cho cơ thể. </a:t>
            </a:r>
          </a:p>
        </p:txBody>
      </p:sp>
      <p:sp>
        <p:nvSpPr>
          <p:cNvPr id="11" name="TextBox 10">
            <a:extLst>
              <a:ext uri="{FF2B5EF4-FFF2-40B4-BE49-F238E27FC236}">
                <a16:creationId xmlns:a16="http://schemas.microsoft.com/office/drawing/2014/main" id="{B6771EDC-866F-EBBC-1C35-4689ADA4EC2A}"/>
              </a:ext>
            </a:extLst>
          </p:cNvPr>
          <p:cNvSpPr txBox="1"/>
          <p:nvPr/>
        </p:nvSpPr>
        <p:spPr>
          <a:xfrm>
            <a:off x="5360894" y="5169513"/>
            <a:ext cx="6418729" cy="892552"/>
          </a:xfrm>
          <a:prstGeom prst="rect">
            <a:avLst/>
          </a:prstGeom>
          <a:noFill/>
        </p:spPr>
        <p:txBody>
          <a:bodyPr wrap="square" rtlCol="0">
            <a:spAutoFit/>
          </a:bodyPr>
          <a:lstStyle/>
          <a:p>
            <a:pPr algn="just"/>
            <a:r>
              <a:rPr lang="en-US" sz="2600">
                <a:latin typeface="Cambria" panose="02040503050406030204" pitchFamily="18" charset="0"/>
                <a:ea typeface="Cambria" panose="02040503050406030204" pitchFamily="18" charset="0"/>
              </a:rPr>
              <a:t>Carbonhydrate, protein, chất béo, vitamin, chất khoáng </a:t>
            </a:r>
          </a:p>
        </p:txBody>
      </p:sp>
    </p:spTree>
    <p:extLst>
      <p:ext uri="{BB962C8B-B14F-4D97-AF65-F5344CB8AC3E}">
        <p14:creationId xmlns:p14="http://schemas.microsoft.com/office/powerpoint/2010/main" val="41797712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044A12E-7194-42DC-AEE2-F3C0745F8A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B09244-E6B2-3FBF-66F2-A0A5335C1F7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FDC13D71-32C1-C718-4AB1-2870FCB3EB55}"/>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6661ABAB-C510-1538-7199-B0221E91F767}"/>
              </a:ext>
            </a:extLst>
          </p:cNvPr>
          <p:cNvSpPr>
            <a:spLocks noChangeArrowheads="1"/>
          </p:cNvSpPr>
          <p:nvPr/>
        </p:nvSpPr>
        <p:spPr bwMode="auto">
          <a:xfrm>
            <a:off x="2936552" y="2983877"/>
            <a:ext cx="8708600" cy="6717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Giải quyết tình huống ở hoạt động khởi động</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24C1153-28B1-3333-2115-DE87F076473C}"/>
              </a:ext>
            </a:extLst>
          </p:cNvPr>
          <p:cNvSpPr/>
          <p:nvPr/>
        </p:nvSpPr>
        <p:spPr>
          <a:xfrm>
            <a:off x="2936552" y="1983612"/>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9" name="TextBox 8">
            <a:extLst>
              <a:ext uri="{FF2B5EF4-FFF2-40B4-BE49-F238E27FC236}">
                <a16:creationId xmlns:a16="http://schemas.microsoft.com/office/drawing/2014/main" id="{CE7AC079-E8F0-1B2F-1BAC-48769312BEB7}"/>
              </a:ext>
            </a:extLst>
          </p:cNvPr>
          <p:cNvSpPr txBox="1"/>
          <p:nvPr/>
        </p:nvSpPr>
        <p:spPr>
          <a:xfrm>
            <a:off x="3551908" y="3941849"/>
            <a:ext cx="8093244" cy="2629887"/>
          </a:xfrm>
          <a:prstGeom prst="rect">
            <a:avLst/>
          </a:prstGeom>
          <a:noFill/>
        </p:spPr>
        <p:txBody>
          <a:bodyPr wrap="square">
            <a:spAutoFit/>
          </a:bodyPr>
          <a:lstStyle/>
          <a:p>
            <a:pPr algn="just">
              <a:lnSpc>
                <a:spcPct val="107000"/>
              </a:lnSpc>
              <a:spcAft>
                <a:spcPts val="800"/>
              </a:spcAft>
            </a:pPr>
            <a:r>
              <a:rPr lang="vi-VN" sz="26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6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08762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58E4BE-3C22-FEA4-541C-227DB2CC1705}"/>
              </a:ext>
            </a:extLst>
          </p:cNvPr>
          <p:cNvSpPr>
            <a:spLocks noChangeArrowheads="1"/>
          </p:cNvSpPr>
          <p:nvPr/>
        </p:nvSpPr>
        <p:spPr bwMode="auto">
          <a:xfrm>
            <a:off x="-75500" y="2026096"/>
            <a:ext cx="2094203" cy="2236033"/>
          </a:xfrm>
          <a:prstGeom prst="rect">
            <a:avLst/>
          </a:prstGeom>
          <a:solidFill>
            <a:srgbClr val="00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Ăn</a:t>
            </a:r>
            <a:endParaRPr lang="vi-VN" altLang="en-US" sz="3780" b="1" dirty="0">
              <a:solidFill>
                <a:schemeClr val="bg1"/>
              </a:solidFill>
              <a:latin typeface="Cambria" panose="02040503050406030204" pitchFamily="18" charset="0"/>
              <a:ea typeface="Cambria" panose="02040503050406030204" pitchFamily="18" charset="0"/>
            </a:endParaRPr>
          </a:p>
          <a:p>
            <a:pPr algn="ctr" eaLnBrk="1" hangingPunct="1"/>
            <a:r>
              <a:rPr lang="vi-VN" altLang="en-US" sz="3780" b="1" dirty="0">
                <a:solidFill>
                  <a:schemeClr val="bg1"/>
                </a:solidFill>
                <a:latin typeface="Cambria" panose="02040503050406030204" pitchFamily="18" charset="0"/>
                <a:ea typeface="Cambria" panose="02040503050406030204" pitchFamily="18" charset="0"/>
              </a:rPr>
              <a:t>Uống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3" name="Rectangle 2">
            <a:extLst>
              <a:ext uri="{FF2B5EF4-FFF2-40B4-BE49-F238E27FC236}">
                <a16:creationId xmlns:a16="http://schemas.microsoft.com/office/drawing/2014/main" id="{A059EF1B-01AA-D922-1C96-88F55E185C8B}"/>
              </a:ext>
            </a:extLst>
          </p:cNvPr>
          <p:cNvSpPr>
            <a:spLocks noChangeArrowheads="1"/>
          </p:cNvSpPr>
          <p:nvPr/>
        </p:nvSpPr>
        <p:spPr bwMode="auto">
          <a:xfrm>
            <a:off x="2018705" y="2030742"/>
            <a:ext cx="5287058" cy="78228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a:solidFill>
                  <a:schemeClr val="bg1"/>
                </a:solidFill>
                <a:latin typeface="Cambria" panose="02040503050406030204" pitchFamily="18" charset="0"/>
                <a:ea typeface="Cambria" panose="02040503050406030204" pitchFamily="18" charset="0"/>
              </a:rPr>
              <a:t>Tiêu hóa thức ăn</a:t>
            </a:r>
          </a:p>
        </p:txBody>
      </p:sp>
      <p:sp>
        <p:nvSpPr>
          <p:cNvPr id="4" name="Rectangle 3">
            <a:extLst>
              <a:ext uri="{FF2B5EF4-FFF2-40B4-BE49-F238E27FC236}">
                <a16:creationId xmlns:a16="http://schemas.microsoft.com/office/drawing/2014/main" id="{652E9C48-142E-7B1A-050C-3A6D5EA4564C}"/>
              </a:ext>
            </a:extLst>
          </p:cNvPr>
          <p:cNvSpPr>
            <a:spLocks noChangeArrowheads="1"/>
          </p:cNvSpPr>
          <p:nvPr/>
        </p:nvSpPr>
        <p:spPr bwMode="auto">
          <a:xfrm>
            <a:off x="2018706" y="2842066"/>
            <a:ext cx="3201999" cy="70218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lí</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r>
              <a:rPr lang="en-US" altLang="en-US" sz="3360" b="1" dirty="0">
                <a:solidFill>
                  <a:schemeClr val="bg1"/>
                </a:solidFill>
                <a:latin typeface="Cambria" panose="02040503050406030204" pitchFamily="18" charset="0"/>
                <a:ea typeface="Cambria" panose="02040503050406030204" pitchFamily="18" charset="0"/>
              </a:rPr>
              <a:t> </a:t>
            </a:r>
          </a:p>
        </p:txBody>
      </p:sp>
      <p:sp>
        <p:nvSpPr>
          <p:cNvPr id="5" name="Rectangle 4">
            <a:extLst>
              <a:ext uri="{FF2B5EF4-FFF2-40B4-BE49-F238E27FC236}">
                <a16:creationId xmlns:a16="http://schemas.microsoft.com/office/drawing/2014/main" id="{DDCE52B8-C853-BB5F-1D29-C11CFB53FB85}"/>
              </a:ext>
            </a:extLst>
          </p:cNvPr>
          <p:cNvSpPr>
            <a:spLocks noChangeArrowheads="1"/>
          </p:cNvSpPr>
          <p:nvPr/>
        </p:nvSpPr>
        <p:spPr bwMode="auto">
          <a:xfrm>
            <a:off x="2018700" y="3544253"/>
            <a:ext cx="3201998" cy="722524"/>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940" b="1" dirty="0" err="1">
                <a:solidFill>
                  <a:schemeClr val="bg1"/>
                </a:solidFill>
                <a:latin typeface="Cambria" panose="02040503050406030204" pitchFamily="18" charset="0"/>
                <a:ea typeface="Cambria" panose="02040503050406030204" pitchFamily="18" charset="0"/>
              </a:rPr>
              <a:t>Tiết</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dịch</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tiêu</a:t>
            </a:r>
            <a:r>
              <a:rPr lang="en-US" altLang="en-US" sz="2940" b="1" dirty="0">
                <a:solidFill>
                  <a:schemeClr val="bg1"/>
                </a:solidFill>
                <a:latin typeface="Cambria" panose="02040503050406030204" pitchFamily="18" charset="0"/>
                <a:ea typeface="Cambria" panose="02040503050406030204" pitchFamily="18" charset="0"/>
              </a:rPr>
              <a:t> </a:t>
            </a:r>
            <a:r>
              <a:rPr lang="en-US" altLang="en-US" sz="2940" b="1" dirty="0" err="1">
                <a:solidFill>
                  <a:schemeClr val="bg1"/>
                </a:solidFill>
                <a:latin typeface="Cambria" panose="02040503050406030204" pitchFamily="18" charset="0"/>
                <a:ea typeface="Cambria" panose="02040503050406030204" pitchFamily="18" charset="0"/>
              </a:rPr>
              <a:t>hóa</a:t>
            </a:r>
            <a:endParaRPr lang="en-US" altLang="en-US" sz="2940" b="1" dirty="0">
              <a:solidFill>
                <a:schemeClr val="bg1"/>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A53155FC-7726-386A-FE79-1EDC647CE07A}"/>
              </a:ext>
            </a:extLst>
          </p:cNvPr>
          <p:cNvSpPr>
            <a:spLocks noChangeArrowheads="1"/>
          </p:cNvSpPr>
          <p:nvPr/>
        </p:nvSpPr>
        <p:spPr bwMode="auto">
          <a:xfrm>
            <a:off x="5213454" y="2813028"/>
            <a:ext cx="2092309" cy="1453746"/>
          </a:xfrm>
          <a:prstGeom prst="rect">
            <a:avLst/>
          </a:prstGeom>
          <a:solidFill>
            <a:srgbClr val="9933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Biến</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đổi</a:t>
            </a:r>
            <a:r>
              <a:rPr lang="en-US" altLang="en-US" sz="336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360" b="1" dirty="0" err="1">
                <a:solidFill>
                  <a:schemeClr val="bg1"/>
                </a:solidFill>
                <a:latin typeface="Cambria" panose="02040503050406030204" pitchFamily="18" charset="0"/>
                <a:ea typeface="Cambria" panose="02040503050406030204" pitchFamily="18" charset="0"/>
              </a:rPr>
              <a:t>hóa</a:t>
            </a:r>
            <a:r>
              <a:rPr lang="en-US" altLang="en-US" sz="3360" b="1" dirty="0">
                <a:solidFill>
                  <a:schemeClr val="bg1"/>
                </a:solidFill>
                <a:latin typeface="Cambria" panose="02040503050406030204" pitchFamily="18" charset="0"/>
                <a:ea typeface="Cambria" panose="02040503050406030204" pitchFamily="18" charset="0"/>
              </a:rPr>
              <a:t> </a:t>
            </a:r>
            <a:r>
              <a:rPr lang="en-US" altLang="en-US" sz="3360" b="1" dirty="0" err="1">
                <a:solidFill>
                  <a:schemeClr val="bg1"/>
                </a:solidFill>
                <a:latin typeface="Cambria" panose="02040503050406030204" pitchFamily="18" charset="0"/>
                <a:ea typeface="Cambria" panose="02040503050406030204" pitchFamily="18" charset="0"/>
              </a:rPr>
              <a:t>học</a:t>
            </a:r>
            <a:endParaRPr lang="en-US" altLang="en-US" sz="3360" b="1" dirty="0">
              <a:solidFill>
                <a:schemeClr val="bg1"/>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854A18E9-BFF3-BD69-C029-BBA6B17A40EC}"/>
              </a:ext>
            </a:extLst>
          </p:cNvPr>
          <p:cNvSpPr>
            <a:spLocks noChangeArrowheads="1"/>
          </p:cNvSpPr>
          <p:nvPr/>
        </p:nvSpPr>
        <p:spPr bwMode="auto">
          <a:xfrm>
            <a:off x="7305762" y="2030738"/>
            <a:ext cx="2528980" cy="2236032"/>
          </a:xfrm>
          <a:prstGeom prst="rect">
            <a:avLst/>
          </a:prstGeom>
          <a:solidFill>
            <a:schemeClr val="accent1">
              <a:lumMod val="25000"/>
            </a:schemeClr>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Hấp</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thụ</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chất</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dinh</a:t>
            </a:r>
            <a:r>
              <a:rPr lang="en-US" altLang="en-US" sz="3780" b="1" dirty="0">
                <a:solidFill>
                  <a:schemeClr val="bg1"/>
                </a:solidFill>
                <a:latin typeface="Cambria" panose="02040503050406030204" pitchFamily="18" charset="0"/>
                <a:ea typeface="Cambria" panose="02040503050406030204" pitchFamily="18" charset="0"/>
              </a:rPr>
              <a:t> </a:t>
            </a:r>
          </a:p>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dưỡng</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44EDA338-C184-052A-9727-E69F0457BE75}"/>
              </a:ext>
            </a:extLst>
          </p:cNvPr>
          <p:cNvSpPr>
            <a:spLocks noChangeArrowheads="1"/>
          </p:cNvSpPr>
          <p:nvPr/>
        </p:nvSpPr>
        <p:spPr bwMode="auto">
          <a:xfrm>
            <a:off x="9767917" y="2030744"/>
            <a:ext cx="2499585" cy="2236031"/>
          </a:xfrm>
          <a:prstGeom prst="rect">
            <a:avLst/>
          </a:prstGeom>
          <a:solidFill>
            <a:srgbClr val="80008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solidFill>
                  <a:schemeClr val="bg1"/>
                </a:solidFill>
                <a:latin typeface="Cambria" panose="02040503050406030204" pitchFamily="18" charset="0"/>
                <a:ea typeface="Cambria" panose="02040503050406030204" pitchFamily="18" charset="0"/>
              </a:rPr>
              <a:t>Thải</a:t>
            </a:r>
            <a:r>
              <a:rPr lang="en-US" altLang="en-US" sz="3780" b="1" dirty="0">
                <a:solidFill>
                  <a:schemeClr val="bg1"/>
                </a:solidFill>
                <a:latin typeface="Cambria" panose="02040503050406030204" pitchFamily="18" charset="0"/>
                <a:ea typeface="Cambria" panose="02040503050406030204" pitchFamily="18" charset="0"/>
              </a:rPr>
              <a:t> </a:t>
            </a:r>
            <a:r>
              <a:rPr lang="en-US" altLang="en-US" sz="3780" b="1" dirty="0" err="1">
                <a:solidFill>
                  <a:schemeClr val="bg1"/>
                </a:solidFill>
                <a:latin typeface="Cambria" panose="02040503050406030204" pitchFamily="18" charset="0"/>
                <a:ea typeface="Cambria" panose="02040503050406030204" pitchFamily="18" charset="0"/>
              </a:rPr>
              <a:t>phân</a:t>
            </a:r>
            <a:endParaRPr lang="en-US" altLang="en-US" sz="3780" b="1"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a16="http://schemas.microsoft.com/office/drawing/2014/main" id="{D2F42283-5D2B-3683-EDDE-9CB2DCC3B633}"/>
              </a:ext>
            </a:extLst>
          </p:cNvPr>
          <p:cNvSpPr>
            <a:spLocks noChangeArrowheads="1"/>
          </p:cNvSpPr>
          <p:nvPr/>
        </p:nvSpPr>
        <p:spPr bwMode="auto">
          <a:xfrm>
            <a:off x="-75502" y="4297242"/>
            <a:ext cx="12343000" cy="626766"/>
          </a:xfrm>
          <a:prstGeom prst="rect">
            <a:avLst/>
          </a:prstGeom>
          <a:solidFill>
            <a:srgbClr val="FF9900"/>
          </a:solidFill>
          <a:ln w="28575">
            <a:solidFill>
              <a:schemeClr val="bg1"/>
            </a:solidFill>
            <a:miter lim="800000"/>
          </a:ln>
        </p:spPr>
        <p:txBody>
          <a:bodyPr wrap="none" lIns="95977" tIns="47988" rIns="95977" bIns="47988"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Đẩy</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chất</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trong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ống</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3780" b="1"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 Box 60">
            <a:extLst>
              <a:ext uri="{FF2B5EF4-FFF2-40B4-BE49-F238E27FC236}">
                <a16:creationId xmlns:a16="http://schemas.microsoft.com/office/drawing/2014/main" id="{0F5633FF-CFE7-BC24-6D37-FB114891105D}"/>
              </a:ext>
            </a:extLst>
          </p:cNvPr>
          <p:cNvSpPr txBox="1">
            <a:spLocks noChangeArrowheads="1"/>
          </p:cNvSpPr>
          <p:nvPr/>
        </p:nvSpPr>
        <p:spPr bwMode="auto">
          <a:xfrm>
            <a:off x="633601" y="5318621"/>
            <a:ext cx="109247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Sơ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đồ</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khái</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về</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các</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hoạt</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động</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của</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quá</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trình</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tiêu</a:t>
            </a:r>
            <a:r>
              <a:rPr lang="en-US" altLang="en-US" sz="2400" b="1" i="1" dirty="0">
                <a:latin typeface="Cambria" panose="02040503050406030204" pitchFamily="18" charset="0"/>
                <a:ea typeface="Cambria" panose="02040503050406030204" pitchFamily="18" charset="0"/>
                <a:cs typeface="Times New Roman" panose="02020603050405020304" pitchFamily="18" charset="0"/>
              </a:rPr>
              <a:t> </a:t>
            </a:r>
            <a:r>
              <a:rPr lang="en-US" altLang="en-US" sz="2400" b="1" i="1" dirty="0" err="1">
                <a:latin typeface="Cambria" panose="02040503050406030204" pitchFamily="18" charset="0"/>
                <a:ea typeface="Cambria" panose="02040503050406030204" pitchFamily="18" charset="0"/>
                <a:cs typeface="Times New Roman" panose="02020603050405020304" pitchFamily="18" charset="0"/>
              </a:rPr>
              <a:t>hóa</a:t>
            </a:r>
            <a:endParaRPr lang="en-US" altLang="en-US" sz="2400" b="1" i="1"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46FF6EE7-EC8D-E96B-6A69-4296BD0C1C5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BDA87BBE-88FC-65F7-6CEC-9A7CCABCDF2E}"/>
              </a:ext>
            </a:extLst>
          </p:cNvPr>
          <p:cNvSpPr txBox="1"/>
          <p:nvPr/>
        </p:nvSpPr>
        <p:spPr>
          <a:xfrm>
            <a:off x="614694" y="878611"/>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Tree>
    <p:extLst>
      <p:ext uri="{BB962C8B-B14F-4D97-AF65-F5344CB8AC3E}">
        <p14:creationId xmlns:p14="http://schemas.microsoft.com/office/powerpoint/2010/main" val="276265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7BE7A19-6306-9C22-6318-BE37BF90B0D7}"/>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61B21082-6322-867C-C480-0EA3DD1502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1760291-8E35-5A52-96FD-006D2CF6B712}"/>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5" name="TextBox 4">
            <a:extLst>
              <a:ext uri="{FF2B5EF4-FFF2-40B4-BE49-F238E27FC236}">
                <a16:creationId xmlns:a16="http://schemas.microsoft.com/office/drawing/2014/main" id="{339AE1EA-66FC-BF49-32DE-80F18EDC766D}"/>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6" name="Picture 75" descr="viet3">
            <a:extLst>
              <a:ext uri="{FF2B5EF4-FFF2-40B4-BE49-F238E27FC236}">
                <a16:creationId xmlns:a16="http://schemas.microsoft.com/office/drawing/2014/main" id="{1486D577-0C42-FDBB-2BB1-170710550BF1}"/>
              </a:ext>
            </a:extLst>
          </p:cNvPr>
          <p:cNvPicPr>
            <a:picLocks noChangeAspect="1" noChangeArrowheads="1" noCrop="1"/>
          </p:cNvPicPr>
          <p:nvPr/>
        </p:nvPicPr>
        <p:blipFill>
          <a:blip r:embed="rId3"/>
          <a:srcRect/>
          <a:stretch>
            <a:fillRect/>
          </a:stretch>
        </p:blipFill>
        <p:spPr bwMode="auto">
          <a:xfrm>
            <a:off x="2879401" y="2136414"/>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E38FEE37-79DE-F0E3-A453-54192294158A}"/>
              </a:ext>
            </a:extLst>
          </p:cNvPr>
          <p:cNvSpPr txBox="1"/>
          <p:nvPr/>
        </p:nvSpPr>
        <p:spPr>
          <a:xfrm>
            <a:off x="3785653" y="2736502"/>
            <a:ext cx="6454588" cy="1384995"/>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Dinh dưỡng là quá trình thu nhận, biến đổi và sử dụng chất dinh dưỡng để duy trì sự sống của cơ thể.</a:t>
            </a:r>
          </a:p>
        </p:txBody>
      </p:sp>
    </p:spTree>
    <p:extLst>
      <p:ext uri="{BB962C8B-B14F-4D97-AF65-F5344CB8AC3E}">
        <p14:creationId xmlns:p14="http://schemas.microsoft.com/office/powerpoint/2010/main" val="1727978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831886F-B0EE-D2AD-196C-CDBF1EFB719E}"/>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B51F209-3BE0-7505-94E3-4BEF9002C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BC545E3C-91F4-3E0C-7182-22560A2BAD4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1F674177-582D-3F9C-B265-3C5D4F535AAA}"/>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5675348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535542-1DCA-6D80-6F48-96AA05D7D8D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22235" t="17142" r="17727" b="8425"/>
          <a:stretch>
            <a:fillRect/>
          </a:stretch>
        </p:blipFill>
        <p:spPr>
          <a:xfrm>
            <a:off x="4673410" y="4854315"/>
            <a:ext cx="3852025" cy="2003685"/>
          </a:xfrm>
          <a:prstGeom prst="rect">
            <a:avLst/>
          </a:prstGeom>
        </p:spPr>
      </p:pic>
      <p:pic>
        <p:nvPicPr>
          <p:cNvPr id="3" name="Picture 2">
            <a:extLst>
              <a:ext uri="{FF2B5EF4-FFF2-40B4-BE49-F238E27FC236}">
                <a16:creationId xmlns:a16="http://schemas.microsoft.com/office/drawing/2014/main" id="{43517228-B750-574E-C99E-296F9658E0D0}"/>
              </a:ext>
            </a:extLst>
          </p:cNvPr>
          <p:cNvPicPr>
            <a:picLocks noChangeAspect="1"/>
          </p:cNvPicPr>
          <p:nvPr/>
        </p:nvPicPr>
        <p:blipFill>
          <a:blip r:embed="rId4"/>
          <a:stretch>
            <a:fillRect/>
          </a:stretch>
        </p:blipFill>
        <p:spPr>
          <a:xfrm>
            <a:off x="10446069" y="27012"/>
            <a:ext cx="1686808" cy="1686808"/>
          </a:xfrm>
          <a:prstGeom prst="rect">
            <a:avLst/>
          </a:prstGeom>
        </p:spPr>
      </p:pic>
      <p:sp>
        <p:nvSpPr>
          <p:cNvPr id="4" name="Rectangle 3">
            <a:extLst>
              <a:ext uri="{FF2B5EF4-FFF2-40B4-BE49-F238E27FC236}">
                <a16:creationId xmlns:a16="http://schemas.microsoft.com/office/drawing/2014/main" id="{7C1193CF-847A-2ACE-435E-0DB62F90CADD}"/>
              </a:ext>
            </a:extLst>
          </p:cNvPr>
          <p:cNvSpPr/>
          <p:nvPr/>
        </p:nvSpPr>
        <p:spPr>
          <a:xfrm>
            <a:off x="3274916" y="706572"/>
            <a:ext cx="5719200" cy="923330"/>
          </a:xfrm>
          <a:prstGeom prst="rect">
            <a:avLst/>
          </a:prstGeom>
          <a:noFill/>
        </p:spPr>
        <p:txBody>
          <a:bodyPr wrap="none" lIns="91440" tIns="45720" rIns="91440" bIns="45720">
            <a:prstTxWarp prst="textArchUp">
              <a:avLst>
                <a:gd name="adj" fmla="val 10674407"/>
              </a:avLst>
            </a:prstTxWarp>
            <a:spAutoFit/>
            <a:scene3d>
              <a:camera prst="orthographicFront"/>
              <a:lightRig rig="harsh" dir="t"/>
            </a:scene3d>
            <a:sp3d extrusionH="57150" prstMaterial="matte">
              <a:bevelT w="63500" h="12700" prst="angle"/>
              <a:contourClr>
                <a:schemeClr val="bg1">
                  <a:lumMod val="65000"/>
                </a:schemeClr>
              </a:contourClr>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5400" b="1" cap="none" spc="0" dirty="0">
                <a:solidFill>
                  <a:srgbClr val="7030A0"/>
                </a:solidFill>
                <a:latin typeface="Cambria" panose="02040503050406030204" charset="0"/>
                <a:ea typeface="Cambria" panose="02040503050406030204" charset="0"/>
              </a:rPr>
              <a:t>TRÒ CHƠI TIẾP SỨC</a:t>
            </a:r>
            <a:endParaRPr lang="en-US" sz="5400" b="1" cap="none" spc="0" dirty="0">
              <a:solidFill>
                <a:srgbClr val="7030A0"/>
              </a:solidFill>
              <a:latin typeface="Cambria" panose="02040503050406030204" charset="0"/>
              <a:ea typeface="Cambria" panose="02040503050406030204" charset="0"/>
            </a:endParaRPr>
          </a:p>
        </p:txBody>
      </p:sp>
      <p:pic>
        <p:nvPicPr>
          <p:cNvPr id="5" name="Picture 4">
            <a:extLst>
              <a:ext uri="{FF2B5EF4-FFF2-40B4-BE49-F238E27FC236}">
                <a16:creationId xmlns:a16="http://schemas.microsoft.com/office/drawing/2014/main" id="{7A68DCF9-7303-5F9E-756F-0F08CE90F520}"/>
              </a:ext>
            </a:extLst>
          </p:cNvPr>
          <p:cNvPicPr>
            <a:picLocks noChangeAspect="1"/>
          </p:cNvPicPr>
          <p:nvPr/>
        </p:nvPicPr>
        <p:blipFill>
          <a:blip r:embed="rId4"/>
          <a:stretch>
            <a:fillRect/>
          </a:stretch>
        </p:blipFill>
        <p:spPr>
          <a:xfrm>
            <a:off x="59122" y="27012"/>
            <a:ext cx="1686808" cy="1686808"/>
          </a:xfrm>
          <a:prstGeom prst="rect">
            <a:avLst/>
          </a:prstGeom>
        </p:spPr>
      </p:pic>
      <p:sp>
        <p:nvSpPr>
          <p:cNvPr id="6" name="Rectangle: Rounded Corners 5">
            <a:extLst>
              <a:ext uri="{FF2B5EF4-FFF2-40B4-BE49-F238E27FC236}">
                <a16:creationId xmlns:a16="http://schemas.microsoft.com/office/drawing/2014/main" id="{2A055296-CAF6-EB4E-82CF-0065FB7FB230}"/>
              </a:ext>
            </a:extLst>
          </p:cNvPr>
          <p:cNvSpPr/>
          <p:nvPr/>
        </p:nvSpPr>
        <p:spPr>
          <a:xfrm>
            <a:off x="1801433" y="1395145"/>
            <a:ext cx="8589133" cy="3248572"/>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600">
                <a:solidFill>
                  <a:srgbClr val="00B050"/>
                </a:solidFill>
                <a:latin typeface="Cambria" panose="02040503050406030204" pitchFamily="18" charset="0"/>
                <a:ea typeface="Cambria" panose="02040503050406030204" pitchFamily="18" charset="0"/>
              </a:rPr>
              <a:t>Chia lớp thành 2 đội. Quan sát hình 32.1, thảo luận trong 3 phút xác định tên các cơ quan của hệ tiêu hóa tương ứng với những vị trí được đánh số. </a:t>
            </a:r>
          </a:p>
          <a:p>
            <a:pPr algn="just"/>
            <a:r>
              <a:rPr lang="en-US" sz="2600">
                <a:solidFill>
                  <a:srgbClr val="00B050"/>
                </a:solidFill>
                <a:latin typeface="Cambria" panose="02040503050406030204" pitchFamily="18" charset="0"/>
                <a:ea typeface="Cambria" panose="02040503050406030204" pitchFamily="18" charset="0"/>
              </a:rPr>
              <a:t>Giáo viên phát cho mỗi nhóm một hộp bảng tên các cơ quan của hệ tiêu hóa. </a:t>
            </a:r>
          </a:p>
          <a:p>
            <a:pPr algn="just"/>
            <a:r>
              <a:rPr lang="en-US" sz="2600">
                <a:solidFill>
                  <a:srgbClr val="00B050"/>
                </a:solidFill>
                <a:latin typeface="Cambria" panose="02040503050406030204" pitchFamily="18" charset="0"/>
                <a:ea typeface="Cambria" panose="02040503050406030204" pitchFamily="18" charset="0"/>
              </a:rPr>
              <a:t>Sau 3 phút, thành viên của mỗi nhóm lần lượt lên bảng dán các bảng tên đó hình sao cho phù hợp theo hình thức tiếp sức.  Đội đúng hơn, nhanh hơn sẽ giành chiến thắng. </a:t>
            </a:r>
          </a:p>
        </p:txBody>
      </p:sp>
    </p:spTree>
    <p:extLst>
      <p:ext uri="{BB962C8B-B14F-4D97-AF65-F5344CB8AC3E}">
        <p14:creationId xmlns:p14="http://schemas.microsoft.com/office/powerpoint/2010/main" val="33114095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018B44-1D38-0D66-3973-D87FA765B58A}"/>
              </a:ext>
            </a:extLst>
          </p:cNvPr>
          <p:cNvPicPr>
            <a:picLocks noChangeAspect="1"/>
          </p:cNvPicPr>
          <p:nvPr/>
        </p:nvPicPr>
        <p:blipFill rotWithShape="1">
          <a:blip r:embed="rId2"/>
          <a:srcRect l="19282" t="3370" r="20846"/>
          <a:stretch/>
        </p:blipFill>
        <p:spPr>
          <a:xfrm>
            <a:off x="4937764" y="-91440"/>
            <a:ext cx="3920490" cy="7040880"/>
          </a:xfrm>
          <a:prstGeom prst="rect">
            <a:avLst/>
          </a:prstGeom>
        </p:spPr>
      </p:pic>
      <p:sp>
        <p:nvSpPr>
          <p:cNvPr id="3" name="Rectangle 2">
            <a:extLst>
              <a:ext uri="{FF2B5EF4-FFF2-40B4-BE49-F238E27FC236}">
                <a16:creationId xmlns:a16="http://schemas.microsoft.com/office/drawing/2014/main" id="{4D7EF111-584B-2074-F881-BDFA68A16378}"/>
              </a:ext>
            </a:extLst>
          </p:cNvPr>
          <p:cNvSpPr/>
          <p:nvPr/>
        </p:nvSpPr>
        <p:spPr>
          <a:xfrm>
            <a:off x="9338310" y="5509264"/>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thẳng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4" name="Straight Arrow Connector 3">
            <a:extLst>
              <a:ext uri="{FF2B5EF4-FFF2-40B4-BE49-F238E27FC236}">
                <a16:creationId xmlns:a16="http://schemas.microsoft.com/office/drawing/2014/main" id="{349D8F0F-D27D-AFB6-2279-E46B16B64E30}"/>
              </a:ext>
            </a:extLst>
          </p:cNvPr>
          <p:cNvCxnSpPr>
            <a:stCxn id="3" idx="1"/>
          </p:cNvCxnSpPr>
          <p:nvPr/>
        </p:nvCxnSpPr>
        <p:spPr>
          <a:xfrm flipH="1">
            <a:off x="6938010" y="5789300"/>
            <a:ext cx="2400300" cy="360045"/>
          </a:xfrm>
          <a:prstGeom prst="straightConnector1">
            <a:avLst/>
          </a:prstGeom>
          <a:noFill/>
          <a:ln w="28575" cap="flat" cmpd="sng" algn="ctr">
            <a:solidFill>
              <a:srgbClr val="EE0000"/>
            </a:solidFill>
            <a:prstDash val="solid"/>
            <a:tailEnd type="triangle"/>
          </a:ln>
          <a:effectLst/>
        </p:spPr>
      </p:cxnSp>
      <p:sp>
        <p:nvSpPr>
          <p:cNvPr id="5" name="Rectangle 4">
            <a:extLst>
              <a:ext uri="{FF2B5EF4-FFF2-40B4-BE49-F238E27FC236}">
                <a16:creationId xmlns:a16="http://schemas.microsoft.com/office/drawing/2014/main" id="{17989340-1B5C-6E5A-B5AB-9FE3FEE8A076}"/>
              </a:ext>
            </a:extLst>
          </p:cNvPr>
          <p:cNvSpPr/>
          <p:nvPr/>
        </p:nvSpPr>
        <p:spPr>
          <a:xfrm>
            <a:off x="9338310" y="624840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Hậu môn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6" name="Straight Arrow Connector 5">
            <a:extLst>
              <a:ext uri="{FF2B5EF4-FFF2-40B4-BE49-F238E27FC236}">
                <a16:creationId xmlns:a16="http://schemas.microsoft.com/office/drawing/2014/main" id="{4936A988-2318-0677-6693-796FCC33DD40}"/>
              </a:ext>
            </a:extLst>
          </p:cNvPr>
          <p:cNvCxnSpPr>
            <a:stCxn id="5" idx="1"/>
          </p:cNvCxnSpPr>
          <p:nvPr/>
        </p:nvCxnSpPr>
        <p:spPr>
          <a:xfrm flipH="1">
            <a:off x="6995160" y="6528435"/>
            <a:ext cx="2343150" cy="82677"/>
          </a:xfrm>
          <a:prstGeom prst="straightConnector1">
            <a:avLst/>
          </a:prstGeom>
          <a:noFill/>
          <a:ln w="28575" cap="flat" cmpd="sng" algn="ctr">
            <a:solidFill>
              <a:srgbClr val="EE0000"/>
            </a:solidFill>
            <a:prstDash val="solid"/>
            <a:tailEnd type="triangle"/>
          </a:ln>
          <a:effectLst/>
        </p:spPr>
      </p:cxnSp>
      <p:sp>
        <p:nvSpPr>
          <p:cNvPr id="7" name="Rectangle 6">
            <a:extLst>
              <a:ext uri="{FF2B5EF4-FFF2-40B4-BE49-F238E27FC236}">
                <a16:creationId xmlns:a16="http://schemas.microsoft.com/office/drawing/2014/main" id="{166C034C-5955-C8C3-DBB1-4F554703A3A3}"/>
              </a:ext>
            </a:extLst>
          </p:cNvPr>
          <p:cNvSpPr/>
          <p:nvPr/>
        </p:nvSpPr>
        <p:spPr>
          <a:xfrm>
            <a:off x="9347454" y="4442845"/>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non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8" name="Straight Arrow Connector 7">
            <a:extLst>
              <a:ext uri="{FF2B5EF4-FFF2-40B4-BE49-F238E27FC236}">
                <a16:creationId xmlns:a16="http://schemas.microsoft.com/office/drawing/2014/main" id="{B2DADACD-D68A-5B10-EE38-CAF47AFDD6D3}"/>
              </a:ext>
            </a:extLst>
          </p:cNvPr>
          <p:cNvCxnSpPr>
            <a:stCxn id="7" idx="1"/>
          </p:cNvCxnSpPr>
          <p:nvPr/>
        </p:nvCxnSpPr>
        <p:spPr>
          <a:xfrm flipH="1">
            <a:off x="6947154" y="4722881"/>
            <a:ext cx="2400300" cy="360045"/>
          </a:xfrm>
          <a:prstGeom prst="straightConnector1">
            <a:avLst/>
          </a:prstGeom>
          <a:noFill/>
          <a:ln w="28575" cap="flat" cmpd="sng" algn="ctr">
            <a:solidFill>
              <a:srgbClr val="EE0000"/>
            </a:solidFill>
            <a:prstDash val="solid"/>
            <a:tailEnd type="triangle"/>
          </a:ln>
          <a:effectLst/>
        </p:spPr>
      </p:cxnSp>
      <p:sp>
        <p:nvSpPr>
          <p:cNvPr id="9" name="Rectangle 8">
            <a:extLst>
              <a:ext uri="{FF2B5EF4-FFF2-40B4-BE49-F238E27FC236}">
                <a16:creationId xmlns:a16="http://schemas.microsoft.com/office/drawing/2014/main" id="{AA180CD7-4585-B788-2AD0-E2EFEBEED0E6}"/>
              </a:ext>
            </a:extLst>
          </p:cNvPr>
          <p:cNvSpPr/>
          <p:nvPr/>
        </p:nvSpPr>
        <p:spPr>
          <a:xfrm>
            <a:off x="9258300" y="842540"/>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Thực quản</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0" name="Straight Arrow Connector 9">
            <a:extLst>
              <a:ext uri="{FF2B5EF4-FFF2-40B4-BE49-F238E27FC236}">
                <a16:creationId xmlns:a16="http://schemas.microsoft.com/office/drawing/2014/main" id="{8C563EAC-0AC9-BD19-4896-34AF8034F343}"/>
              </a:ext>
            </a:extLst>
          </p:cNvPr>
          <p:cNvCxnSpPr>
            <a:stCxn id="9" idx="1"/>
          </p:cNvCxnSpPr>
          <p:nvPr/>
        </p:nvCxnSpPr>
        <p:spPr>
          <a:xfrm flipH="1">
            <a:off x="6995160" y="1122578"/>
            <a:ext cx="2263141" cy="866394"/>
          </a:xfrm>
          <a:prstGeom prst="straightConnector1">
            <a:avLst/>
          </a:prstGeom>
          <a:noFill/>
          <a:ln w="28575" cap="flat" cmpd="sng" algn="ctr">
            <a:solidFill>
              <a:srgbClr val="EE0000"/>
            </a:solidFill>
            <a:prstDash val="solid"/>
            <a:tailEnd type="triangle"/>
          </a:ln>
          <a:effectLst/>
        </p:spPr>
      </p:cxnSp>
      <p:sp>
        <p:nvSpPr>
          <p:cNvPr id="11" name="Rectangle 10">
            <a:extLst>
              <a:ext uri="{FF2B5EF4-FFF2-40B4-BE49-F238E27FC236}">
                <a16:creationId xmlns:a16="http://schemas.microsoft.com/office/drawing/2014/main" id="{29AA9814-34A7-5572-C86A-3036FE89C3FE}"/>
              </a:ext>
            </a:extLst>
          </p:cNvPr>
          <p:cNvSpPr/>
          <p:nvPr/>
        </p:nvSpPr>
        <p:spPr>
          <a:xfrm>
            <a:off x="9361176" y="2388875"/>
            <a:ext cx="2217419" cy="498063"/>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Dạ dày</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2" name="Straight Arrow Connector 11">
            <a:extLst>
              <a:ext uri="{FF2B5EF4-FFF2-40B4-BE49-F238E27FC236}">
                <a16:creationId xmlns:a16="http://schemas.microsoft.com/office/drawing/2014/main" id="{E59B926A-2D7F-5A08-116A-8B51628A4185}"/>
              </a:ext>
            </a:extLst>
          </p:cNvPr>
          <p:cNvCxnSpPr>
            <a:stCxn id="11" idx="1"/>
          </p:cNvCxnSpPr>
          <p:nvPr/>
        </p:nvCxnSpPr>
        <p:spPr>
          <a:xfrm flipH="1">
            <a:off x="7395215" y="2637907"/>
            <a:ext cx="1965961" cy="835391"/>
          </a:xfrm>
          <a:prstGeom prst="straightConnector1">
            <a:avLst/>
          </a:prstGeom>
          <a:noFill/>
          <a:ln w="28575" cap="flat" cmpd="sng" algn="ctr">
            <a:solidFill>
              <a:srgbClr val="EE0000"/>
            </a:solidFill>
            <a:prstDash val="solid"/>
            <a:tailEnd type="triangle"/>
          </a:ln>
          <a:effectLst/>
        </p:spPr>
      </p:cxnSp>
      <p:sp>
        <p:nvSpPr>
          <p:cNvPr id="13" name="Rectangle 12">
            <a:extLst>
              <a:ext uri="{FF2B5EF4-FFF2-40B4-BE49-F238E27FC236}">
                <a16:creationId xmlns:a16="http://schemas.microsoft.com/office/drawing/2014/main" id="{1C016B93-7BC8-88C3-2A1C-B0339415AFDD}"/>
              </a:ext>
            </a:extLst>
          </p:cNvPr>
          <p:cNvSpPr/>
          <p:nvPr/>
        </p:nvSpPr>
        <p:spPr>
          <a:xfrm>
            <a:off x="9338310" y="3576452"/>
            <a:ext cx="2240280"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già</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4" name="Straight Arrow Connector 13">
            <a:extLst>
              <a:ext uri="{FF2B5EF4-FFF2-40B4-BE49-F238E27FC236}">
                <a16:creationId xmlns:a16="http://schemas.microsoft.com/office/drawing/2014/main" id="{811B8E82-40DB-C5E8-DD6A-A1E466D6784F}"/>
              </a:ext>
            </a:extLst>
          </p:cNvPr>
          <p:cNvCxnSpPr>
            <a:stCxn id="13" idx="1"/>
          </p:cNvCxnSpPr>
          <p:nvPr/>
        </p:nvCxnSpPr>
        <p:spPr>
          <a:xfrm flipH="1">
            <a:off x="7075170" y="3856489"/>
            <a:ext cx="2263141" cy="866394"/>
          </a:xfrm>
          <a:prstGeom prst="straightConnector1">
            <a:avLst/>
          </a:prstGeom>
          <a:noFill/>
          <a:ln w="28575" cap="flat" cmpd="sng" algn="ctr">
            <a:solidFill>
              <a:srgbClr val="EE0000"/>
            </a:solidFill>
            <a:prstDash val="solid"/>
            <a:tailEnd type="triangle"/>
          </a:ln>
          <a:effectLst/>
        </p:spPr>
      </p:cxnSp>
      <p:sp>
        <p:nvSpPr>
          <p:cNvPr id="15" name="Rectangle 14">
            <a:extLst>
              <a:ext uri="{FF2B5EF4-FFF2-40B4-BE49-F238E27FC236}">
                <a16:creationId xmlns:a16="http://schemas.microsoft.com/office/drawing/2014/main" id="{AE647C92-25FD-DC52-711F-BE1A0201118F}"/>
              </a:ext>
            </a:extLst>
          </p:cNvPr>
          <p:cNvSpPr/>
          <p:nvPr/>
        </p:nvSpPr>
        <p:spPr>
          <a:xfrm>
            <a:off x="2457451" y="148590"/>
            <a:ext cx="2615184" cy="560070"/>
          </a:xfrm>
          <a:prstGeom prst="rect">
            <a:avLst/>
          </a:prstGeom>
          <a:solidFill>
            <a:srgbClr val="FFFFFF"/>
          </a:solidFill>
          <a:ln w="25400" cap="flat" cmpd="sng" algn="ctr">
            <a:solidFill>
              <a:srgbClr val="EE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Khoang miệng</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16" name="Straight Arrow Connector 15">
            <a:extLst>
              <a:ext uri="{FF2B5EF4-FFF2-40B4-BE49-F238E27FC236}">
                <a16:creationId xmlns:a16="http://schemas.microsoft.com/office/drawing/2014/main" id="{A11851F5-DAA4-156C-325E-B49728F52D62}"/>
              </a:ext>
            </a:extLst>
          </p:cNvPr>
          <p:cNvCxnSpPr/>
          <p:nvPr/>
        </p:nvCxnSpPr>
        <p:spPr>
          <a:xfrm>
            <a:off x="5072635" y="409344"/>
            <a:ext cx="1240155" cy="539351"/>
          </a:xfrm>
          <a:prstGeom prst="straightConnector1">
            <a:avLst/>
          </a:prstGeom>
          <a:noFill/>
          <a:ln w="28575" cap="flat" cmpd="sng" algn="ctr">
            <a:solidFill>
              <a:srgbClr val="EE0000"/>
            </a:solidFill>
            <a:prstDash val="solid"/>
            <a:tailEnd type="triangle"/>
          </a:ln>
          <a:effectLst/>
        </p:spPr>
      </p:cxnSp>
      <p:grpSp>
        <p:nvGrpSpPr>
          <p:cNvPr id="17" name="Group 16">
            <a:extLst>
              <a:ext uri="{FF2B5EF4-FFF2-40B4-BE49-F238E27FC236}">
                <a16:creationId xmlns:a16="http://schemas.microsoft.com/office/drawing/2014/main" id="{372511E4-319F-A2C6-0A7F-4D0CD67862F6}"/>
              </a:ext>
            </a:extLst>
          </p:cNvPr>
          <p:cNvGrpSpPr/>
          <p:nvPr/>
        </p:nvGrpSpPr>
        <p:grpSpPr>
          <a:xfrm>
            <a:off x="2834005" y="1263342"/>
            <a:ext cx="8446771" cy="5558032"/>
            <a:chOff x="577485" y="1564636"/>
            <a:chExt cx="8044544" cy="5293364"/>
          </a:xfrm>
        </p:grpSpPr>
        <p:pic>
          <p:nvPicPr>
            <p:cNvPr id="18" name="Picture 17">
              <a:extLst>
                <a:ext uri="{FF2B5EF4-FFF2-40B4-BE49-F238E27FC236}">
                  <a16:creationId xmlns:a16="http://schemas.microsoft.com/office/drawing/2014/main" id="{AE2AA23E-1767-AE9B-2684-20EAE3F87C22}"/>
                </a:ext>
              </a:extLst>
            </p:cNvPr>
            <p:cNvPicPr>
              <a:picLocks noChangeAspect="1"/>
            </p:cNvPicPr>
            <p:nvPr/>
          </p:nvPicPr>
          <p:blipFill>
            <a:blip r:embed="rId3"/>
            <a:stretch>
              <a:fillRect/>
            </a:stretch>
          </p:blipFill>
          <p:spPr>
            <a:xfrm>
              <a:off x="577485" y="1564636"/>
              <a:ext cx="8044544" cy="5293364"/>
            </a:xfrm>
            <a:prstGeom prst="rect">
              <a:avLst/>
            </a:prstGeom>
          </p:spPr>
        </p:pic>
        <p:sp>
          <p:nvSpPr>
            <p:cNvPr id="19" name="Rectangle 25">
              <a:extLst>
                <a:ext uri="{FF2B5EF4-FFF2-40B4-BE49-F238E27FC236}">
                  <a16:creationId xmlns:a16="http://schemas.microsoft.com/office/drawing/2014/main" id="{B7539330-77FA-E2F0-32D7-E252BDDCA4B6}"/>
                </a:ext>
              </a:extLst>
            </p:cNvPr>
            <p:cNvSpPr>
              <a:spLocks noChangeArrowheads="1"/>
            </p:cNvSpPr>
            <p:nvPr/>
          </p:nvSpPr>
          <p:spPr bwMode="auto">
            <a:xfrm>
              <a:off x="940526" y="6204131"/>
              <a:ext cx="6984274" cy="580379"/>
            </a:xfrm>
            <a:prstGeom prst="rect">
              <a:avLst/>
            </a:prstGeom>
            <a:solidFill>
              <a:srgbClr val="7030A0"/>
            </a:solidFill>
            <a:ln>
              <a:noFill/>
            </a:ln>
          </p:spPr>
          <p:txBody>
            <a:bodyPr wrap="square" anchor="ctr">
              <a:spAutoFit/>
            </a:bodyPr>
            <a:lstStyle>
              <a:lvl1pPr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1pPr>
              <a:lvl2pPr marL="742950" indent="-28575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2pPr>
              <a:lvl3pPr marL="11430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3pPr>
              <a:lvl4pPr marL="16002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4pPr>
              <a:lvl5pPr marL="2057400" indent="-228600" eaLnBrk="0" hangingPunct="0">
                <a:tabLst>
                  <a:tab pos="3886200" algn="l"/>
                  <a:tab pos="6121400" algn="r"/>
                </a:tabLst>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tabLst>
                  <a:tab pos="3886200" algn="l"/>
                  <a:tab pos="6121400" algn="r"/>
                </a:tabLs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en-US" altLang="en-US" sz="3360" dirty="0">
                  <a:solidFill>
                    <a:srgbClr val="000000"/>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Khoang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miệng</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gồm</a:t>
              </a:r>
              <a:r>
                <a:rPr lang="en-US"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răng</a:t>
              </a:r>
              <a:r>
                <a:rPr lang="vi-VN" altLang="en-US" sz="3360" b="1" dirty="0">
                  <a:solidFill>
                    <a:srgbClr val="FFFFFF"/>
                  </a:solidFill>
                  <a:latin typeface="Cambria" panose="02040503050406030204" pitchFamily="18" charset="0"/>
                  <a:ea typeface="Cambria" panose="02040503050406030204" pitchFamily="18" charset="0"/>
                </a:rPr>
                <a:t>, </a:t>
              </a:r>
              <a:r>
                <a:rPr lang="en-US" altLang="en-US" sz="3360" b="1" dirty="0" err="1">
                  <a:solidFill>
                    <a:srgbClr val="FFFFFF"/>
                  </a:solidFill>
                  <a:latin typeface="Cambria" panose="02040503050406030204" pitchFamily="18" charset="0"/>
                  <a:ea typeface="Cambria" panose="02040503050406030204" pitchFamily="18" charset="0"/>
                </a:rPr>
                <a:t>lưỡi</a:t>
              </a:r>
              <a:r>
                <a:rPr lang="vi-VN" altLang="en-US" sz="3360" b="1" dirty="0">
                  <a:solidFill>
                    <a:srgbClr val="FFFFFF"/>
                  </a:solidFill>
                  <a:latin typeface="Cambria" panose="02040503050406030204" pitchFamily="18" charset="0"/>
                  <a:ea typeface="Cambria" panose="02040503050406030204" pitchFamily="18" charset="0"/>
                </a:rPr>
                <a:t>,......</a:t>
              </a:r>
              <a:r>
                <a:rPr lang="en-US" altLang="en-US" sz="3360" b="1" dirty="0">
                  <a:solidFill>
                    <a:srgbClr val="FFFFFF"/>
                  </a:solidFill>
                  <a:latin typeface="Cambria" panose="02040503050406030204" pitchFamily="18" charset="0"/>
                  <a:ea typeface="Cambria" panose="02040503050406030204" pitchFamily="18" charset="0"/>
                </a:rPr>
                <a:t> </a:t>
              </a:r>
            </a:p>
          </p:txBody>
        </p:sp>
      </p:grpSp>
      <p:sp>
        <p:nvSpPr>
          <p:cNvPr id="20" name="Rectangle 19">
            <a:extLst>
              <a:ext uri="{FF2B5EF4-FFF2-40B4-BE49-F238E27FC236}">
                <a16:creationId xmlns:a16="http://schemas.microsoft.com/office/drawing/2014/main" id="{00A42BD5-6F41-DEE0-6BB0-F5CA8F887E10}"/>
              </a:ext>
            </a:extLst>
          </p:cNvPr>
          <p:cNvSpPr/>
          <p:nvPr/>
        </p:nvSpPr>
        <p:spPr>
          <a:xfrm>
            <a:off x="8404321" y="1677048"/>
            <a:ext cx="3775902" cy="2302636"/>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T</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hực</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quản</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dài</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khoảng</a:t>
            </a:r>
            <a:r>
              <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25 cm</a:t>
            </a:r>
          </a:p>
        </p:txBody>
      </p:sp>
      <p:sp>
        <p:nvSpPr>
          <p:cNvPr id="21" name="Rectangle 20">
            <a:extLst>
              <a:ext uri="{FF2B5EF4-FFF2-40B4-BE49-F238E27FC236}">
                <a16:creationId xmlns:a16="http://schemas.microsoft.com/office/drawing/2014/main" id="{38BA26AC-C8DA-B9D0-1F51-5F7D18647CBE}"/>
              </a:ext>
            </a:extLst>
          </p:cNvPr>
          <p:cNvSpPr/>
          <p:nvPr/>
        </p:nvSpPr>
        <p:spPr>
          <a:xfrm>
            <a:off x="557702" y="1949048"/>
            <a:ext cx="398696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Dạ</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dày</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phần</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rộng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ống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tiêu</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hóa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hơi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lệch</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phía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trái</a:t>
            </a:r>
            <a:endParaRPr kumimoji="0" 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2" name="Rectangle 21">
            <a:extLst>
              <a:ext uri="{FF2B5EF4-FFF2-40B4-BE49-F238E27FC236}">
                <a16:creationId xmlns:a16="http://schemas.microsoft.com/office/drawing/2014/main" id="{84D78B9B-8889-6688-B1D8-AA6FC935A526}"/>
              </a:ext>
            </a:extLst>
          </p:cNvPr>
          <p:cNvSpPr/>
          <p:nvPr/>
        </p:nvSpPr>
        <p:spPr>
          <a:xfrm>
            <a:off x="742251" y="1988913"/>
            <a:ext cx="3547651"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non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dài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từ</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5</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 </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6</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m,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nằm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giữa</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khoang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rPr>
              <a:t>bụng</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3" name="Rectangle 22">
            <a:extLst>
              <a:ext uri="{FF2B5EF4-FFF2-40B4-BE49-F238E27FC236}">
                <a16:creationId xmlns:a16="http://schemas.microsoft.com/office/drawing/2014/main" id="{DA070D2F-979A-A286-656D-8B8872ACD611}"/>
              </a:ext>
            </a:extLst>
          </p:cNvPr>
          <p:cNvSpPr/>
          <p:nvPr/>
        </p:nvSpPr>
        <p:spPr>
          <a:xfrm>
            <a:off x="517998" y="1911749"/>
            <a:ext cx="4092640" cy="3053867"/>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già</a:t>
            </a:r>
            <a:r>
              <a:rPr kumimoji="0" lang="vi-VN"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dài khoảng 1,2 – 1,5m</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có</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dạng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chữ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U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ngược</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4" name="Rectangle 23">
            <a:extLst>
              <a:ext uri="{FF2B5EF4-FFF2-40B4-BE49-F238E27FC236}">
                <a16:creationId xmlns:a16="http://schemas.microsoft.com/office/drawing/2014/main" id="{A79CD360-81C5-B72D-86B8-E95F0B9D8EE6}"/>
              </a:ext>
            </a:extLst>
          </p:cNvPr>
          <p:cNvSpPr/>
          <p:nvPr/>
        </p:nvSpPr>
        <p:spPr>
          <a:xfrm>
            <a:off x="952323" y="4636049"/>
            <a:ext cx="6463224" cy="977493"/>
          </a:xfrm>
          <a:prstGeom prst="rect">
            <a:avLst/>
          </a:prstGeom>
          <a:solidFill>
            <a:srgbClr val="7030A0"/>
          </a:solidFill>
          <a:ln w="25400" cap="flat" cmpd="sng" algn="ctr">
            <a:solidFill>
              <a:srgbClr val="BBE0E3">
                <a:shade val="50000"/>
              </a:srgbClr>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Ruột</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thẳng</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là</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nơi</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trữ</a:t>
            </a:r>
            <a:r>
              <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rPr>
              <a:t> </a:t>
            </a:r>
            <a:r>
              <a:rPr kumimoji="0" lang="en-US" altLang="en-US" sz="3360" b="1" i="0" u="none" strike="noStrike" kern="0" cap="none" spc="0" normalizeH="0" baseline="0" noProof="0" dirty="0" err="1">
                <a:ln>
                  <a:noFill/>
                </a:ln>
                <a:solidFill>
                  <a:srgbClr val="FFFFFF"/>
                </a:solidFill>
                <a:effectLst/>
                <a:uLnTx/>
                <a:uFillTx/>
                <a:latin typeface="Cambria" panose="02040503050406030204" pitchFamily="18" charset="0"/>
                <a:ea typeface="Cambria" panose="02040503050406030204" pitchFamily="18" charset="0"/>
                <a:cs typeface="Arial"/>
              </a:rPr>
              <a:t>phân</a:t>
            </a:r>
            <a:endParaRPr kumimoji="0" lang="en-US" altLang="en-US" sz="336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
            </a:endParaRPr>
          </a:p>
        </p:txBody>
      </p:sp>
      <p:sp>
        <p:nvSpPr>
          <p:cNvPr id="25" name="Rectangle 24">
            <a:extLst>
              <a:ext uri="{FF2B5EF4-FFF2-40B4-BE49-F238E27FC236}">
                <a16:creationId xmlns:a16="http://schemas.microsoft.com/office/drawing/2014/main" id="{D1AF915C-5A66-11DC-F42E-D683DE907020}"/>
              </a:ext>
            </a:extLst>
          </p:cNvPr>
          <p:cNvSpPr/>
          <p:nvPr/>
        </p:nvSpPr>
        <p:spPr>
          <a:xfrm>
            <a:off x="2564318" y="6248400"/>
            <a:ext cx="2240280" cy="560070"/>
          </a:xfrm>
          <a:prstGeom prst="rect">
            <a:avLst/>
          </a:prstGeom>
          <a:solidFill>
            <a:srgbClr val="FFFFFF"/>
          </a:solidFill>
          <a:ln w="25400" cap="flat" cmpd="sng" algn="ctr">
            <a:solidFill>
              <a:srgbClr val="00000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rPr>
              <a:t>Ruột thừa</a:t>
            </a:r>
            <a:endParaRPr kumimoji="0" lang="en-US" sz="294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endParaRPr>
          </a:p>
        </p:txBody>
      </p:sp>
      <p:cxnSp>
        <p:nvCxnSpPr>
          <p:cNvPr id="26" name="Straight Arrow Connector 25">
            <a:extLst>
              <a:ext uri="{FF2B5EF4-FFF2-40B4-BE49-F238E27FC236}">
                <a16:creationId xmlns:a16="http://schemas.microsoft.com/office/drawing/2014/main" id="{2B6F2540-4F40-19C0-09F4-312018101233}"/>
              </a:ext>
            </a:extLst>
          </p:cNvPr>
          <p:cNvCxnSpPr>
            <a:stCxn id="25" idx="3"/>
          </p:cNvCxnSpPr>
          <p:nvPr/>
        </p:nvCxnSpPr>
        <p:spPr>
          <a:xfrm flipV="1">
            <a:off x="4804603" y="5832235"/>
            <a:ext cx="1650493" cy="696200"/>
          </a:xfrm>
          <a:prstGeom prst="straightConnector1">
            <a:avLst/>
          </a:prstGeom>
          <a:noFill/>
          <a:ln w="28575" cap="flat" cmpd="sng" algn="ctr">
            <a:solidFill>
              <a:srgbClr val="000000"/>
            </a:solidFill>
            <a:prstDash val="solid"/>
            <a:tailEnd type="triangle"/>
          </a:ln>
          <a:effectLst/>
        </p:spPr>
      </p:cxnSp>
    </p:spTree>
    <p:extLst>
      <p:ext uri="{BB962C8B-B14F-4D97-AF65-F5344CB8AC3E}">
        <p14:creationId xmlns:p14="http://schemas.microsoft.com/office/powerpoint/2010/main" val="110119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80">
                                          <p:stCondLst>
                                            <p:cond delay="0"/>
                                          </p:stCondLst>
                                        </p:cTn>
                                        <p:tgtEl>
                                          <p:spTgt spid="17"/>
                                        </p:tgtEl>
                                      </p:cBhvr>
                                    </p:animEffect>
                                    <p:anim calcmode="lin" valueType="num">
                                      <p:cBhvr>
                                        <p:cTn id="1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9" dur="26">
                                          <p:stCondLst>
                                            <p:cond delay="650"/>
                                          </p:stCondLst>
                                        </p:cTn>
                                        <p:tgtEl>
                                          <p:spTgt spid="17"/>
                                        </p:tgtEl>
                                      </p:cBhvr>
                                      <p:to x="100000" y="60000"/>
                                    </p:animScale>
                                    <p:animScale>
                                      <p:cBhvr>
                                        <p:cTn id="20" dur="166" decel="50000">
                                          <p:stCondLst>
                                            <p:cond delay="676"/>
                                          </p:stCondLst>
                                        </p:cTn>
                                        <p:tgtEl>
                                          <p:spTgt spid="17"/>
                                        </p:tgtEl>
                                      </p:cBhvr>
                                      <p:to x="100000" y="100000"/>
                                    </p:animScale>
                                    <p:animScale>
                                      <p:cBhvr>
                                        <p:cTn id="21" dur="26">
                                          <p:stCondLst>
                                            <p:cond delay="1312"/>
                                          </p:stCondLst>
                                        </p:cTn>
                                        <p:tgtEl>
                                          <p:spTgt spid="17"/>
                                        </p:tgtEl>
                                      </p:cBhvr>
                                      <p:to x="100000" y="80000"/>
                                    </p:animScale>
                                    <p:animScale>
                                      <p:cBhvr>
                                        <p:cTn id="22" dur="166" decel="50000">
                                          <p:stCondLst>
                                            <p:cond delay="1338"/>
                                          </p:stCondLst>
                                        </p:cTn>
                                        <p:tgtEl>
                                          <p:spTgt spid="17"/>
                                        </p:tgtEl>
                                      </p:cBhvr>
                                      <p:to x="100000" y="100000"/>
                                    </p:animScale>
                                    <p:animScale>
                                      <p:cBhvr>
                                        <p:cTn id="23" dur="26">
                                          <p:stCondLst>
                                            <p:cond delay="1642"/>
                                          </p:stCondLst>
                                        </p:cTn>
                                        <p:tgtEl>
                                          <p:spTgt spid="17"/>
                                        </p:tgtEl>
                                      </p:cBhvr>
                                      <p:to x="100000" y="90000"/>
                                    </p:animScale>
                                    <p:animScale>
                                      <p:cBhvr>
                                        <p:cTn id="24" dur="166" decel="50000">
                                          <p:stCondLst>
                                            <p:cond delay="1668"/>
                                          </p:stCondLst>
                                        </p:cTn>
                                        <p:tgtEl>
                                          <p:spTgt spid="17"/>
                                        </p:tgtEl>
                                      </p:cBhvr>
                                      <p:to x="100000" y="100000"/>
                                    </p:animScale>
                                    <p:animScale>
                                      <p:cBhvr>
                                        <p:cTn id="25" dur="26">
                                          <p:stCondLst>
                                            <p:cond delay="1808"/>
                                          </p:stCondLst>
                                        </p:cTn>
                                        <p:tgtEl>
                                          <p:spTgt spid="17"/>
                                        </p:tgtEl>
                                      </p:cBhvr>
                                      <p:to x="100000" y="95000"/>
                                    </p:animScale>
                                    <p:animScale>
                                      <p:cBhvr>
                                        <p:cTn id="26" dur="166" decel="50000">
                                          <p:stCondLst>
                                            <p:cond delay="1834"/>
                                          </p:stCondLst>
                                        </p:cTn>
                                        <p:tgtEl>
                                          <p:spTgt spid="17"/>
                                        </p:tgtEl>
                                      </p:cBhvr>
                                      <p:to x="100000" y="100000"/>
                                    </p:animScale>
                                  </p:childTnLst>
                                </p:cTn>
                              </p:par>
                            </p:childTnLst>
                          </p:cTn>
                        </p:par>
                      </p:childTnLst>
                    </p:cTn>
                  </p:par>
                  <p:par>
                    <p:cTn id="27" fill="hold">
                      <p:stCondLst>
                        <p:cond delay="indefinite"/>
                      </p:stCondLst>
                      <p:childTnLst>
                        <p:par>
                          <p:cTn id="28" fill="hold">
                            <p:stCondLst>
                              <p:cond delay="0"/>
                            </p:stCondLst>
                            <p:childTnLst>
                              <p:par>
                                <p:cTn id="29" presetID="26" presetClass="exit" presetSubtype="0" fill="hold" nodeType="clickEffect">
                                  <p:stCondLst>
                                    <p:cond delay="0"/>
                                  </p:stCondLst>
                                  <p:childTnLst>
                                    <p:animEffect transition="out" filter="wipe(down)">
                                      <p:cBhvr>
                                        <p:cTn id="30" dur="180" accel="50000">
                                          <p:stCondLst>
                                            <p:cond delay="1820"/>
                                          </p:stCondLst>
                                        </p:cTn>
                                        <p:tgtEl>
                                          <p:spTgt spid="17"/>
                                        </p:tgtEl>
                                      </p:cBhvr>
                                    </p:animEffect>
                                    <p:anim calcmode="lin" valueType="num">
                                      <p:cBhvr>
                                        <p:cTn id="31" dur="1822" tmFilter="0,0; 0.14,0.31; 0.43,0.73; 0.71,0.91; 1.0,1.0">
                                          <p:stCondLst>
                                            <p:cond delay="0"/>
                                          </p:stCondLst>
                                        </p:cTn>
                                        <p:tgtEl>
                                          <p:spTgt spid="17"/>
                                        </p:tgtEl>
                                        <p:attrNameLst>
                                          <p:attrName>ppt_x</p:attrName>
                                        </p:attrNameLst>
                                      </p:cBhvr>
                                      <p:tavLst>
                                        <p:tav tm="0">
                                          <p:val>
                                            <p:strVal val="ppt_x"/>
                                          </p:val>
                                        </p:tav>
                                        <p:tav tm="100000">
                                          <p:val>
                                            <p:strVal val="#ppt_x+0.25"/>
                                          </p:val>
                                        </p:tav>
                                      </p:tavLst>
                                    </p:anim>
                                    <p:anim calcmode="lin" valueType="num">
                                      <p:cBhvr>
                                        <p:cTn id="32" dur="178">
                                          <p:stCondLst>
                                            <p:cond delay="1822"/>
                                          </p:stCondLst>
                                        </p:cTn>
                                        <p:tgtEl>
                                          <p:spTgt spid="17"/>
                                        </p:tgtEl>
                                        <p:attrNameLst>
                                          <p:attrName>ppt_x</p:attrName>
                                        </p:attrNameLst>
                                      </p:cBhvr>
                                      <p:tavLst>
                                        <p:tav tm="0">
                                          <p:val>
                                            <p:strVal val="ppt_x"/>
                                          </p:val>
                                        </p:tav>
                                        <p:tav tm="100000">
                                          <p:val>
                                            <p:strVal val="ppt_x"/>
                                          </p:val>
                                        </p:tav>
                                      </p:tavLst>
                                    </p:anim>
                                    <p:anim calcmode="lin" valueType="num">
                                      <p:cBhvr>
                                        <p:cTn id="33" dur="664" tmFilter="0.0,0.0;0.25,0.07;0.50,0.2;0.75,0.467;1.0,1.0">
                                          <p:stCondLst>
                                            <p:cond delay="0"/>
                                          </p:stCondLst>
                                        </p:cTn>
                                        <p:tgtEl>
                                          <p:spTgt spid="17"/>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4" dur="664" tmFilter="0, 0; 0.125,0.2665; 0.25,0.4; 0.375,0.465; 0.5,0.5;  0.625,0.535; 0.75,0.6; 0.875,0.7335; 1,1">
                                          <p:stCondLst>
                                            <p:cond delay="664"/>
                                          </p:stCondLst>
                                        </p:cTn>
                                        <p:tgtEl>
                                          <p:spTgt spid="17"/>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5" dur="332" tmFilter="0, 0; 0.125,0.2665; 0.25,0.4; 0.375,0.465; 0.5,0.5;  0.625,0.535; 0.75,0.6; 0.875,0.7335; 1,1">
                                          <p:stCondLst>
                                            <p:cond delay="1324"/>
                                          </p:stCondLst>
                                        </p:cTn>
                                        <p:tgtEl>
                                          <p:spTgt spid="17"/>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6" dur="164" tmFilter="0, 0; 0.125,0.2665; 0.25,0.4; 0.375,0.465; 0.5,0.5;  0.625,0.535; 0.75,0.6; 0.875,0.7335; 1,1">
                                          <p:stCondLst>
                                            <p:cond delay="1656"/>
                                          </p:stCondLst>
                                        </p:cTn>
                                        <p:tgtEl>
                                          <p:spTgt spid="17"/>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7" dur="180" accel="50000">
                                          <p:stCondLst>
                                            <p:cond delay="1820"/>
                                          </p:stCondLst>
                                        </p:cTn>
                                        <p:tgtEl>
                                          <p:spTgt spid="17"/>
                                        </p:tgtEl>
                                        <p:attrNameLst>
                                          <p:attrName>ppt_y</p:attrName>
                                        </p:attrNameLst>
                                      </p:cBhvr>
                                      <p:tavLst>
                                        <p:tav tm="0">
                                          <p:val>
                                            <p:strVal val="ppt_y"/>
                                          </p:val>
                                        </p:tav>
                                        <p:tav tm="100000">
                                          <p:val>
                                            <p:strVal val="ppt_y+ppt_h"/>
                                          </p:val>
                                        </p:tav>
                                      </p:tavLst>
                                    </p:anim>
                                    <p:animScale>
                                      <p:cBhvr>
                                        <p:cTn id="38" dur="26">
                                          <p:stCondLst>
                                            <p:cond delay="620"/>
                                          </p:stCondLst>
                                        </p:cTn>
                                        <p:tgtEl>
                                          <p:spTgt spid="17"/>
                                        </p:tgtEl>
                                      </p:cBhvr>
                                      <p:to x="100000" y="60000"/>
                                    </p:animScale>
                                    <p:animScale>
                                      <p:cBhvr>
                                        <p:cTn id="39" dur="166" decel="50000">
                                          <p:stCondLst>
                                            <p:cond delay="646"/>
                                          </p:stCondLst>
                                        </p:cTn>
                                        <p:tgtEl>
                                          <p:spTgt spid="17"/>
                                        </p:tgtEl>
                                      </p:cBhvr>
                                      <p:to x="100000" y="100000"/>
                                    </p:animScale>
                                    <p:animScale>
                                      <p:cBhvr>
                                        <p:cTn id="40" dur="26">
                                          <p:stCondLst>
                                            <p:cond delay="1312"/>
                                          </p:stCondLst>
                                        </p:cTn>
                                        <p:tgtEl>
                                          <p:spTgt spid="17"/>
                                        </p:tgtEl>
                                      </p:cBhvr>
                                      <p:to x="100000" y="80000"/>
                                    </p:animScale>
                                    <p:animScale>
                                      <p:cBhvr>
                                        <p:cTn id="41" dur="166" decel="50000">
                                          <p:stCondLst>
                                            <p:cond delay="1338"/>
                                          </p:stCondLst>
                                        </p:cTn>
                                        <p:tgtEl>
                                          <p:spTgt spid="17"/>
                                        </p:tgtEl>
                                      </p:cBhvr>
                                      <p:to x="100000" y="100000"/>
                                    </p:animScale>
                                    <p:animScale>
                                      <p:cBhvr>
                                        <p:cTn id="42" dur="26">
                                          <p:stCondLst>
                                            <p:cond delay="1642"/>
                                          </p:stCondLst>
                                        </p:cTn>
                                        <p:tgtEl>
                                          <p:spTgt spid="17"/>
                                        </p:tgtEl>
                                      </p:cBhvr>
                                      <p:to x="100000" y="90000"/>
                                    </p:animScale>
                                    <p:animScale>
                                      <p:cBhvr>
                                        <p:cTn id="43" dur="166" decel="50000">
                                          <p:stCondLst>
                                            <p:cond delay="1668"/>
                                          </p:stCondLst>
                                        </p:cTn>
                                        <p:tgtEl>
                                          <p:spTgt spid="17"/>
                                        </p:tgtEl>
                                      </p:cBhvr>
                                      <p:to x="100000" y="100000"/>
                                    </p:animScale>
                                    <p:animScale>
                                      <p:cBhvr>
                                        <p:cTn id="44" dur="26">
                                          <p:stCondLst>
                                            <p:cond delay="1808"/>
                                          </p:stCondLst>
                                        </p:cTn>
                                        <p:tgtEl>
                                          <p:spTgt spid="17"/>
                                        </p:tgtEl>
                                      </p:cBhvr>
                                      <p:to x="100000" y="95000"/>
                                    </p:animScale>
                                    <p:animScale>
                                      <p:cBhvr>
                                        <p:cTn id="45" dur="166" decel="50000">
                                          <p:stCondLst>
                                            <p:cond delay="1834"/>
                                          </p:stCondLst>
                                        </p:cTn>
                                        <p:tgtEl>
                                          <p:spTgt spid="17"/>
                                        </p:tgtEl>
                                      </p:cBhvr>
                                      <p:to x="100000" y="100000"/>
                                    </p:animScale>
                                    <p:set>
                                      <p:cBhvr>
                                        <p:cTn id="46" dur="1" fill="hold">
                                          <p:stCondLst>
                                            <p:cond delay="1999"/>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wipe(down)">
                                      <p:cBhvr>
                                        <p:cTn id="57" dur="580">
                                          <p:stCondLst>
                                            <p:cond delay="0"/>
                                          </p:stCondLst>
                                        </p:cTn>
                                        <p:tgtEl>
                                          <p:spTgt spid="20"/>
                                        </p:tgtEl>
                                      </p:cBhvr>
                                    </p:animEffect>
                                    <p:anim calcmode="lin" valueType="num">
                                      <p:cBhvr>
                                        <p:cTn id="5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3" dur="26">
                                          <p:stCondLst>
                                            <p:cond delay="650"/>
                                          </p:stCondLst>
                                        </p:cTn>
                                        <p:tgtEl>
                                          <p:spTgt spid="20"/>
                                        </p:tgtEl>
                                      </p:cBhvr>
                                      <p:to x="100000" y="60000"/>
                                    </p:animScale>
                                    <p:animScale>
                                      <p:cBhvr>
                                        <p:cTn id="64" dur="166" decel="50000">
                                          <p:stCondLst>
                                            <p:cond delay="676"/>
                                          </p:stCondLst>
                                        </p:cTn>
                                        <p:tgtEl>
                                          <p:spTgt spid="20"/>
                                        </p:tgtEl>
                                      </p:cBhvr>
                                      <p:to x="100000" y="100000"/>
                                    </p:animScale>
                                    <p:animScale>
                                      <p:cBhvr>
                                        <p:cTn id="65" dur="26">
                                          <p:stCondLst>
                                            <p:cond delay="1312"/>
                                          </p:stCondLst>
                                        </p:cTn>
                                        <p:tgtEl>
                                          <p:spTgt spid="20"/>
                                        </p:tgtEl>
                                      </p:cBhvr>
                                      <p:to x="100000" y="80000"/>
                                    </p:animScale>
                                    <p:animScale>
                                      <p:cBhvr>
                                        <p:cTn id="66" dur="166" decel="50000">
                                          <p:stCondLst>
                                            <p:cond delay="1338"/>
                                          </p:stCondLst>
                                        </p:cTn>
                                        <p:tgtEl>
                                          <p:spTgt spid="20"/>
                                        </p:tgtEl>
                                      </p:cBhvr>
                                      <p:to x="100000" y="100000"/>
                                    </p:animScale>
                                    <p:animScale>
                                      <p:cBhvr>
                                        <p:cTn id="67" dur="26">
                                          <p:stCondLst>
                                            <p:cond delay="1642"/>
                                          </p:stCondLst>
                                        </p:cTn>
                                        <p:tgtEl>
                                          <p:spTgt spid="20"/>
                                        </p:tgtEl>
                                      </p:cBhvr>
                                      <p:to x="100000" y="90000"/>
                                    </p:animScale>
                                    <p:animScale>
                                      <p:cBhvr>
                                        <p:cTn id="68" dur="166" decel="50000">
                                          <p:stCondLst>
                                            <p:cond delay="1668"/>
                                          </p:stCondLst>
                                        </p:cTn>
                                        <p:tgtEl>
                                          <p:spTgt spid="20"/>
                                        </p:tgtEl>
                                      </p:cBhvr>
                                      <p:to x="100000" y="100000"/>
                                    </p:animScale>
                                    <p:animScale>
                                      <p:cBhvr>
                                        <p:cTn id="69" dur="26">
                                          <p:stCondLst>
                                            <p:cond delay="1808"/>
                                          </p:stCondLst>
                                        </p:cTn>
                                        <p:tgtEl>
                                          <p:spTgt spid="20"/>
                                        </p:tgtEl>
                                      </p:cBhvr>
                                      <p:to x="100000" y="95000"/>
                                    </p:animScale>
                                    <p:animScale>
                                      <p:cBhvr>
                                        <p:cTn id="70" dur="166" decel="50000">
                                          <p:stCondLst>
                                            <p:cond delay="1834"/>
                                          </p:stCondLst>
                                        </p:cTn>
                                        <p:tgtEl>
                                          <p:spTgt spid="20"/>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26" presetClass="exit" presetSubtype="0" fill="hold" grpId="1" nodeType="clickEffect">
                                  <p:stCondLst>
                                    <p:cond delay="0"/>
                                  </p:stCondLst>
                                  <p:childTnLst>
                                    <p:animEffect transition="out" filter="wipe(down)">
                                      <p:cBhvr>
                                        <p:cTn id="74" dur="180" accel="50000">
                                          <p:stCondLst>
                                            <p:cond delay="1820"/>
                                          </p:stCondLst>
                                        </p:cTn>
                                        <p:tgtEl>
                                          <p:spTgt spid="20"/>
                                        </p:tgtEl>
                                      </p:cBhvr>
                                    </p:animEffect>
                                    <p:anim calcmode="lin" valueType="num">
                                      <p:cBhvr>
                                        <p:cTn id="75" dur="1822" tmFilter="0,0; 0.14,0.31; 0.43,0.73; 0.71,0.91; 1.0,1.0">
                                          <p:stCondLst>
                                            <p:cond delay="0"/>
                                          </p:stCondLst>
                                        </p:cTn>
                                        <p:tgtEl>
                                          <p:spTgt spid="20"/>
                                        </p:tgtEl>
                                        <p:attrNameLst>
                                          <p:attrName>ppt_x</p:attrName>
                                        </p:attrNameLst>
                                      </p:cBhvr>
                                      <p:tavLst>
                                        <p:tav tm="0">
                                          <p:val>
                                            <p:strVal val="ppt_x"/>
                                          </p:val>
                                        </p:tav>
                                        <p:tav tm="100000">
                                          <p:val>
                                            <p:strVal val="#ppt_x+0.25"/>
                                          </p:val>
                                        </p:tav>
                                      </p:tavLst>
                                    </p:anim>
                                    <p:anim calcmode="lin" valueType="num">
                                      <p:cBhvr>
                                        <p:cTn id="76" dur="178">
                                          <p:stCondLst>
                                            <p:cond delay="1822"/>
                                          </p:stCondLst>
                                        </p:cTn>
                                        <p:tgtEl>
                                          <p:spTgt spid="20"/>
                                        </p:tgtEl>
                                        <p:attrNameLst>
                                          <p:attrName>ppt_x</p:attrName>
                                        </p:attrNameLst>
                                      </p:cBhvr>
                                      <p:tavLst>
                                        <p:tav tm="0">
                                          <p:val>
                                            <p:strVal val="ppt_x"/>
                                          </p:val>
                                        </p:tav>
                                        <p:tav tm="100000">
                                          <p:val>
                                            <p:strVal val="ppt_x"/>
                                          </p:val>
                                        </p:tav>
                                      </p:tavLst>
                                    </p:anim>
                                    <p:anim calcmode="lin" valueType="num">
                                      <p:cBhvr>
                                        <p:cTn id="77" dur="664" tmFilter="0.0,0.0;0.25,0.07;0.50,0.2;0.75,0.467;1.0,1.0">
                                          <p:stCondLst>
                                            <p:cond delay="0"/>
                                          </p:stCondLst>
                                        </p:cTn>
                                        <p:tgtEl>
                                          <p:spTgt spid="20"/>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78" dur="664" tmFilter="0, 0; 0.125,0.2665; 0.25,0.4; 0.375,0.465; 0.5,0.5;  0.625,0.535; 0.75,0.6; 0.875,0.7335; 1,1">
                                          <p:stCondLst>
                                            <p:cond delay="664"/>
                                          </p:stCondLst>
                                        </p:cTn>
                                        <p:tgtEl>
                                          <p:spTgt spid="20"/>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79" dur="332" tmFilter="0, 0; 0.125,0.2665; 0.25,0.4; 0.375,0.465; 0.5,0.5;  0.625,0.535; 0.75,0.6; 0.875,0.7335; 1,1">
                                          <p:stCondLst>
                                            <p:cond delay="1324"/>
                                          </p:stCondLst>
                                        </p:cTn>
                                        <p:tgtEl>
                                          <p:spTgt spid="20"/>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80" dur="164" tmFilter="0, 0; 0.125,0.2665; 0.25,0.4; 0.375,0.465; 0.5,0.5;  0.625,0.535; 0.75,0.6; 0.875,0.7335; 1,1">
                                          <p:stCondLst>
                                            <p:cond delay="1656"/>
                                          </p:stCondLst>
                                        </p:cTn>
                                        <p:tgtEl>
                                          <p:spTgt spid="20"/>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81" dur="180" accel="50000">
                                          <p:stCondLst>
                                            <p:cond delay="1820"/>
                                          </p:stCondLst>
                                        </p:cTn>
                                        <p:tgtEl>
                                          <p:spTgt spid="20"/>
                                        </p:tgtEl>
                                        <p:attrNameLst>
                                          <p:attrName>ppt_y</p:attrName>
                                        </p:attrNameLst>
                                      </p:cBhvr>
                                      <p:tavLst>
                                        <p:tav tm="0">
                                          <p:val>
                                            <p:strVal val="ppt_y"/>
                                          </p:val>
                                        </p:tav>
                                        <p:tav tm="100000">
                                          <p:val>
                                            <p:strVal val="ppt_y+ppt_h"/>
                                          </p:val>
                                        </p:tav>
                                      </p:tavLst>
                                    </p:anim>
                                    <p:animScale>
                                      <p:cBhvr>
                                        <p:cTn id="82" dur="26">
                                          <p:stCondLst>
                                            <p:cond delay="620"/>
                                          </p:stCondLst>
                                        </p:cTn>
                                        <p:tgtEl>
                                          <p:spTgt spid="20"/>
                                        </p:tgtEl>
                                      </p:cBhvr>
                                      <p:to x="100000" y="60000"/>
                                    </p:animScale>
                                    <p:animScale>
                                      <p:cBhvr>
                                        <p:cTn id="83" dur="166" decel="50000">
                                          <p:stCondLst>
                                            <p:cond delay="646"/>
                                          </p:stCondLst>
                                        </p:cTn>
                                        <p:tgtEl>
                                          <p:spTgt spid="20"/>
                                        </p:tgtEl>
                                      </p:cBhvr>
                                      <p:to x="100000" y="100000"/>
                                    </p:animScale>
                                    <p:animScale>
                                      <p:cBhvr>
                                        <p:cTn id="84" dur="26">
                                          <p:stCondLst>
                                            <p:cond delay="1312"/>
                                          </p:stCondLst>
                                        </p:cTn>
                                        <p:tgtEl>
                                          <p:spTgt spid="20"/>
                                        </p:tgtEl>
                                      </p:cBhvr>
                                      <p:to x="100000" y="80000"/>
                                    </p:animScale>
                                    <p:animScale>
                                      <p:cBhvr>
                                        <p:cTn id="85" dur="166" decel="50000">
                                          <p:stCondLst>
                                            <p:cond delay="1338"/>
                                          </p:stCondLst>
                                        </p:cTn>
                                        <p:tgtEl>
                                          <p:spTgt spid="20"/>
                                        </p:tgtEl>
                                      </p:cBhvr>
                                      <p:to x="100000" y="100000"/>
                                    </p:animScale>
                                    <p:animScale>
                                      <p:cBhvr>
                                        <p:cTn id="86" dur="26">
                                          <p:stCondLst>
                                            <p:cond delay="1642"/>
                                          </p:stCondLst>
                                        </p:cTn>
                                        <p:tgtEl>
                                          <p:spTgt spid="20"/>
                                        </p:tgtEl>
                                      </p:cBhvr>
                                      <p:to x="100000" y="90000"/>
                                    </p:animScale>
                                    <p:animScale>
                                      <p:cBhvr>
                                        <p:cTn id="87" dur="166" decel="50000">
                                          <p:stCondLst>
                                            <p:cond delay="1668"/>
                                          </p:stCondLst>
                                        </p:cTn>
                                        <p:tgtEl>
                                          <p:spTgt spid="20"/>
                                        </p:tgtEl>
                                      </p:cBhvr>
                                      <p:to x="100000" y="100000"/>
                                    </p:animScale>
                                    <p:animScale>
                                      <p:cBhvr>
                                        <p:cTn id="88" dur="26">
                                          <p:stCondLst>
                                            <p:cond delay="1808"/>
                                          </p:stCondLst>
                                        </p:cTn>
                                        <p:tgtEl>
                                          <p:spTgt spid="20"/>
                                        </p:tgtEl>
                                      </p:cBhvr>
                                      <p:to x="100000" y="95000"/>
                                    </p:animScale>
                                    <p:animScale>
                                      <p:cBhvr>
                                        <p:cTn id="89" dur="166" decel="50000">
                                          <p:stCondLst>
                                            <p:cond delay="1834"/>
                                          </p:stCondLst>
                                        </p:cTn>
                                        <p:tgtEl>
                                          <p:spTgt spid="20"/>
                                        </p:tgtEl>
                                      </p:cBhvr>
                                      <p:to x="100000" y="100000"/>
                                    </p:animScale>
                                    <p:set>
                                      <p:cBhvr>
                                        <p:cTn id="90" dur="1" fill="hold">
                                          <p:stCondLst>
                                            <p:cond delay="1999"/>
                                          </p:stCondLst>
                                        </p:cTn>
                                        <p:tgtEl>
                                          <p:spTgt spid="20"/>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1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childTnLst>
                          </p:cTn>
                        </p:par>
                      </p:childTnLst>
                    </p:cTn>
                  </p:par>
                  <p:par>
                    <p:cTn id="115" fill="hold">
                      <p:stCondLst>
                        <p:cond delay="indefinite"/>
                      </p:stCondLst>
                      <p:childTnLst>
                        <p:par>
                          <p:cTn id="116" fill="hold">
                            <p:stCondLst>
                              <p:cond delay="0"/>
                            </p:stCondLst>
                            <p:childTnLst>
                              <p:par>
                                <p:cTn id="117" presetID="26" presetClass="exit" presetSubtype="0" fill="hold" grpId="1" nodeType="clickEffect">
                                  <p:stCondLst>
                                    <p:cond delay="0"/>
                                  </p:stCondLst>
                                  <p:childTnLst>
                                    <p:animEffect transition="out" filter="wipe(down)">
                                      <p:cBhvr>
                                        <p:cTn id="118" dur="180" accel="50000">
                                          <p:stCondLst>
                                            <p:cond delay="1820"/>
                                          </p:stCondLst>
                                        </p:cTn>
                                        <p:tgtEl>
                                          <p:spTgt spid="21"/>
                                        </p:tgtEl>
                                      </p:cBhvr>
                                    </p:animEffect>
                                    <p:anim calcmode="lin" valueType="num">
                                      <p:cBhvr>
                                        <p:cTn id="119" dur="1822" tmFilter="0,0; 0.14,0.31; 0.43,0.73; 0.71,0.91; 1.0,1.0">
                                          <p:stCondLst>
                                            <p:cond delay="0"/>
                                          </p:stCondLst>
                                        </p:cTn>
                                        <p:tgtEl>
                                          <p:spTgt spid="21"/>
                                        </p:tgtEl>
                                        <p:attrNameLst>
                                          <p:attrName>ppt_x</p:attrName>
                                        </p:attrNameLst>
                                      </p:cBhvr>
                                      <p:tavLst>
                                        <p:tav tm="0">
                                          <p:val>
                                            <p:strVal val="ppt_x"/>
                                          </p:val>
                                        </p:tav>
                                        <p:tav tm="100000">
                                          <p:val>
                                            <p:strVal val="#ppt_x+0.25"/>
                                          </p:val>
                                        </p:tav>
                                      </p:tavLst>
                                    </p:anim>
                                    <p:anim calcmode="lin" valueType="num">
                                      <p:cBhvr>
                                        <p:cTn id="120" dur="178">
                                          <p:stCondLst>
                                            <p:cond delay="1822"/>
                                          </p:stCondLst>
                                        </p:cTn>
                                        <p:tgtEl>
                                          <p:spTgt spid="21"/>
                                        </p:tgtEl>
                                        <p:attrNameLst>
                                          <p:attrName>ppt_x</p:attrName>
                                        </p:attrNameLst>
                                      </p:cBhvr>
                                      <p:tavLst>
                                        <p:tav tm="0">
                                          <p:val>
                                            <p:strVal val="ppt_x"/>
                                          </p:val>
                                        </p:tav>
                                        <p:tav tm="100000">
                                          <p:val>
                                            <p:strVal val="ppt_x"/>
                                          </p:val>
                                        </p:tav>
                                      </p:tavLst>
                                    </p:anim>
                                    <p:anim calcmode="lin" valueType="num">
                                      <p:cBhvr>
                                        <p:cTn id="121" dur="664" tmFilter="0.0,0.0;0.25,0.07;0.50,0.2;0.75,0.467;1.0,1.0">
                                          <p:stCondLst>
                                            <p:cond delay="0"/>
                                          </p:stCondLst>
                                        </p:cTn>
                                        <p:tgtEl>
                                          <p:spTgt spid="2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22" dur="664" tmFilter="0, 0; 0.125,0.2665; 0.25,0.4; 0.375,0.465; 0.5,0.5;  0.625,0.535; 0.75,0.6; 0.875,0.7335; 1,1">
                                          <p:stCondLst>
                                            <p:cond delay="664"/>
                                          </p:stCondLst>
                                        </p:cTn>
                                        <p:tgtEl>
                                          <p:spTgt spid="2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23" dur="332" tmFilter="0, 0; 0.125,0.2665; 0.25,0.4; 0.375,0.465; 0.5,0.5;  0.625,0.535; 0.75,0.6; 0.875,0.7335; 1,1">
                                          <p:stCondLst>
                                            <p:cond delay="1324"/>
                                          </p:stCondLst>
                                        </p:cTn>
                                        <p:tgtEl>
                                          <p:spTgt spid="2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24" dur="164" tmFilter="0, 0; 0.125,0.2665; 0.25,0.4; 0.375,0.465; 0.5,0.5;  0.625,0.535; 0.75,0.6; 0.875,0.7335; 1,1">
                                          <p:stCondLst>
                                            <p:cond delay="1656"/>
                                          </p:stCondLst>
                                        </p:cTn>
                                        <p:tgtEl>
                                          <p:spTgt spid="2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25" dur="180" accel="50000">
                                          <p:stCondLst>
                                            <p:cond delay="1820"/>
                                          </p:stCondLst>
                                        </p:cTn>
                                        <p:tgtEl>
                                          <p:spTgt spid="21"/>
                                        </p:tgtEl>
                                        <p:attrNameLst>
                                          <p:attrName>ppt_y</p:attrName>
                                        </p:attrNameLst>
                                      </p:cBhvr>
                                      <p:tavLst>
                                        <p:tav tm="0">
                                          <p:val>
                                            <p:strVal val="ppt_y"/>
                                          </p:val>
                                        </p:tav>
                                        <p:tav tm="100000">
                                          <p:val>
                                            <p:strVal val="ppt_y+ppt_h"/>
                                          </p:val>
                                        </p:tav>
                                      </p:tavLst>
                                    </p:anim>
                                    <p:animScale>
                                      <p:cBhvr>
                                        <p:cTn id="126" dur="26">
                                          <p:stCondLst>
                                            <p:cond delay="620"/>
                                          </p:stCondLst>
                                        </p:cTn>
                                        <p:tgtEl>
                                          <p:spTgt spid="21"/>
                                        </p:tgtEl>
                                      </p:cBhvr>
                                      <p:to x="100000" y="60000"/>
                                    </p:animScale>
                                    <p:animScale>
                                      <p:cBhvr>
                                        <p:cTn id="127" dur="166" decel="50000">
                                          <p:stCondLst>
                                            <p:cond delay="646"/>
                                          </p:stCondLst>
                                        </p:cTn>
                                        <p:tgtEl>
                                          <p:spTgt spid="21"/>
                                        </p:tgtEl>
                                      </p:cBhvr>
                                      <p:to x="100000" y="100000"/>
                                    </p:animScale>
                                    <p:animScale>
                                      <p:cBhvr>
                                        <p:cTn id="128" dur="26">
                                          <p:stCondLst>
                                            <p:cond delay="1312"/>
                                          </p:stCondLst>
                                        </p:cTn>
                                        <p:tgtEl>
                                          <p:spTgt spid="21"/>
                                        </p:tgtEl>
                                      </p:cBhvr>
                                      <p:to x="100000" y="80000"/>
                                    </p:animScale>
                                    <p:animScale>
                                      <p:cBhvr>
                                        <p:cTn id="129" dur="166" decel="50000">
                                          <p:stCondLst>
                                            <p:cond delay="1338"/>
                                          </p:stCondLst>
                                        </p:cTn>
                                        <p:tgtEl>
                                          <p:spTgt spid="21"/>
                                        </p:tgtEl>
                                      </p:cBhvr>
                                      <p:to x="100000" y="100000"/>
                                    </p:animScale>
                                    <p:animScale>
                                      <p:cBhvr>
                                        <p:cTn id="130" dur="26">
                                          <p:stCondLst>
                                            <p:cond delay="1642"/>
                                          </p:stCondLst>
                                        </p:cTn>
                                        <p:tgtEl>
                                          <p:spTgt spid="21"/>
                                        </p:tgtEl>
                                      </p:cBhvr>
                                      <p:to x="100000" y="90000"/>
                                    </p:animScale>
                                    <p:animScale>
                                      <p:cBhvr>
                                        <p:cTn id="131" dur="166" decel="50000">
                                          <p:stCondLst>
                                            <p:cond delay="1668"/>
                                          </p:stCondLst>
                                        </p:cTn>
                                        <p:tgtEl>
                                          <p:spTgt spid="21"/>
                                        </p:tgtEl>
                                      </p:cBhvr>
                                      <p:to x="100000" y="100000"/>
                                    </p:animScale>
                                    <p:animScale>
                                      <p:cBhvr>
                                        <p:cTn id="132" dur="26">
                                          <p:stCondLst>
                                            <p:cond delay="1808"/>
                                          </p:stCondLst>
                                        </p:cTn>
                                        <p:tgtEl>
                                          <p:spTgt spid="21"/>
                                        </p:tgtEl>
                                      </p:cBhvr>
                                      <p:to x="100000" y="95000"/>
                                    </p:animScale>
                                    <p:animScale>
                                      <p:cBhvr>
                                        <p:cTn id="133" dur="166" decel="50000">
                                          <p:stCondLst>
                                            <p:cond delay="1834"/>
                                          </p:stCondLst>
                                        </p:cTn>
                                        <p:tgtEl>
                                          <p:spTgt spid="21"/>
                                        </p:tgtEl>
                                      </p:cBhvr>
                                      <p:to x="100000" y="100000"/>
                                    </p:animScale>
                                    <p:set>
                                      <p:cBhvr>
                                        <p:cTn id="134" dur="1" fill="hold">
                                          <p:stCondLst>
                                            <p:cond delay="1999"/>
                                          </p:stCondLst>
                                        </p:cTn>
                                        <p:tgtEl>
                                          <p:spTgt spid="2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7"/>
                                        </p:tgtEl>
                                        <p:attrNameLst>
                                          <p:attrName>style.visibility</p:attrName>
                                        </p:attrNameLst>
                                      </p:cBhvr>
                                      <p:to>
                                        <p:strVal val="visible"/>
                                      </p:to>
                                    </p:set>
                                  </p:childTnLst>
                                </p:cTn>
                              </p:par>
                              <p:par>
                                <p:cTn id="139" presetID="1" presetClass="entr" presetSubtype="0" fill="hold" nodeType="withEffect">
                                  <p:stCondLst>
                                    <p:cond delay="0"/>
                                  </p:stCondLst>
                                  <p:childTnLst>
                                    <p:set>
                                      <p:cBhvr>
                                        <p:cTn id="140" dur="1" fill="hold">
                                          <p:stCondLst>
                                            <p:cond delay="0"/>
                                          </p:stCondLst>
                                        </p:cTn>
                                        <p:tgtEl>
                                          <p:spTgt spid="8"/>
                                        </p:tgtEl>
                                        <p:attrNameLst>
                                          <p:attrName>style.visibility</p:attrName>
                                        </p:attrNameLst>
                                      </p:cBhvr>
                                      <p:to>
                                        <p:strVal val="visible"/>
                                      </p:to>
                                    </p:set>
                                  </p:childTnLst>
                                </p:cTn>
                              </p:par>
                            </p:childTnLst>
                          </p:cTn>
                        </p:par>
                      </p:childTnLst>
                    </p:cTn>
                  </p:par>
                  <p:par>
                    <p:cTn id="141" fill="hold">
                      <p:stCondLst>
                        <p:cond delay="indefinite"/>
                      </p:stCondLst>
                      <p:childTnLst>
                        <p:par>
                          <p:cTn id="142" fill="hold">
                            <p:stCondLst>
                              <p:cond delay="0"/>
                            </p:stCondLst>
                            <p:childTnLst>
                              <p:par>
                                <p:cTn id="143" presetID="26" presetClass="entr" presetSubtype="0" fill="hold" grpId="0" nodeType="clickEffect">
                                  <p:stCondLst>
                                    <p:cond delay="0"/>
                                  </p:stCondLst>
                                  <p:childTnLst>
                                    <p:set>
                                      <p:cBhvr>
                                        <p:cTn id="144" dur="1" fill="hold">
                                          <p:stCondLst>
                                            <p:cond delay="0"/>
                                          </p:stCondLst>
                                        </p:cTn>
                                        <p:tgtEl>
                                          <p:spTgt spid="22"/>
                                        </p:tgtEl>
                                        <p:attrNameLst>
                                          <p:attrName>style.visibility</p:attrName>
                                        </p:attrNameLst>
                                      </p:cBhvr>
                                      <p:to>
                                        <p:strVal val="visible"/>
                                      </p:to>
                                    </p:set>
                                    <p:animEffect transition="in" filter="wipe(down)">
                                      <p:cBhvr>
                                        <p:cTn id="145" dur="580">
                                          <p:stCondLst>
                                            <p:cond delay="0"/>
                                          </p:stCondLst>
                                        </p:cTn>
                                        <p:tgtEl>
                                          <p:spTgt spid="22"/>
                                        </p:tgtEl>
                                      </p:cBhvr>
                                    </p:animEffect>
                                    <p:anim calcmode="lin" valueType="num">
                                      <p:cBhvr>
                                        <p:cTn id="146"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147"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48"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49"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50"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51" dur="26">
                                          <p:stCondLst>
                                            <p:cond delay="650"/>
                                          </p:stCondLst>
                                        </p:cTn>
                                        <p:tgtEl>
                                          <p:spTgt spid="22"/>
                                        </p:tgtEl>
                                      </p:cBhvr>
                                      <p:to x="100000" y="60000"/>
                                    </p:animScale>
                                    <p:animScale>
                                      <p:cBhvr>
                                        <p:cTn id="152" dur="166" decel="50000">
                                          <p:stCondLst>
                                            <p:cond delay="676"/>
                                          </p:stCondLst>
                                        </p:cTn>
                                        <p:tgtEl>
                                          <p:spTgt spid="22"/>
                                        </p:tgtEl>
                                      </p:cBhvr>
                                      <p:to x="100000" y="100000"/>
                                    </p:animScale>
                                    <p:animScale>
                                      <p:cBhvr>
                                        <p:cTn id="153" dur="26">
                                          <p:stCondLst>
                                            <p:cond delay="1312"/>
                                          </p:stCondLst>
                                        </p:cTn>
                                        <p:tgtEl>
                                          <p:spTgt spid="22"/>
                                        </p:tgtEl>
                                      </p:cBhvr>
                                      <p:to x="100000" y="80000"/>
                                    </p:animScale>
                                    <p:animScale>
                                      <p:cBhvr>
                                        <p:cTn id="154" dur="166" decel="50000">
                                          <p:stCondLst>
                                            <p:cond delay="1338"/>
                                          </p:stCondLst>
                                        </p:cTn>
                                        <p:tgtEl>
                                          <p:spTgt spid="22"/>
                                        </p:tgtEl>
                                      </p:cBhvr>
                                      <p:to x="100000" y="100000"/>
                                    </p:animScale>
                                    <p:animScale>
                                      <p:cBhvr>
                                        <p:cTn id="155" dur="26">
                                          <p:stCondLst>
                                            <p:cond delay="1642"/>
                                          </p:stCondLst>
                                        </p:cTn>
                                        <p:tgtEl>
                                          <p:spTgt spid="22"/>
                                        </p:tgtEl>
                                      </p:cBhvr>
                                      <p:to x="100000" y="90000"/>
                                    </p:animScale>
                                    <p:animScale>
                                      <p:cBhvr>
                                        <p:cTn id="156" dur="166" decel="50000">
                                          <p:stCondLst>
                                            <p:cond delay="1668"/>
                                          </p:stCondLst>
                                        </p:cTn>
                                        <p:tgtEl>
                                          <p:spTgt spid="22"/>
                                        </p:tgtEl>
                                      </p:cBhvr>
                                      <p:to x="100000" y="100000"/>
                                    </p:animScale>
                                    <p:animScale>
                                      <p:cBhvr>
                                        <p:cTn id="157" dur="26">
                                          <p:stCondLst>
                                            <p:cond delay="1808"/>
                                          </p:stCondLst>
                                        </p:cTn>
                                        <p:tgtEl>
                                          <p:spTgt spid="22"/>
                                        </p:tgtEl>
                                      </p:cBhvr>
                                      <p:to x="100000" y="95000"/>
                                    </p:animScale>
                                    <p:animScale>
                                      <p:cBhvr>
                                        <p:cTn id="158" dur="166" decel="50000">
                                          <p:stCondLst>
                                            <p:cond delay="1834"/>
                                          </p:stCondLst>
                                        </p:cTn>
                                        <p:tgtEl>
                                          <p:spTgt spid="22"/>
                                        </p:tgtEl>
                                      </p:cBhvr>
                                      <p:to x="100000" y="100000"/>
                                    </p:animScale>
                                  </p:childTnLst>
                                </p:cTn>
                              </p:par>
                            </p:childTnLst>
                          </p:cTn>
                        </p:par>
                      </p:childTnLst>
                    </p:cTn>
                  </p:par>
                  <p:par>
                    <p:cTn id="159" fill="hold">
                      <p:stCondLst>
                        <p:cond delay="indefinite"/>
                      </p:stCondLst>
                      <p:childTnLst>
                        <p:par>
                          <p:cTn id="160" fill="hold">
                            <p:stCondLst>
                              <p:cond delay="0"/>
                            </p:stCondLst>
                            <p:childTnLst>
                              <p:par>
                                <p:cTn id="161" presetID="26" presetClass="exit" presetSubtype="0" fill="hold" grpId="1" nodeType="clickEffect">
                                  <p:stCondLst>
                                    <p:cond delay="0"/>
                                  </p:stCondLst>
                                  <p:childTnLst>
                                    <p:animEffect transition="out" filter="wipe(down)">
                                      <p:cBhvr>
                                        <p:cTn id="162" dur="180" accel="50000">
                                          <p:stCondLst>
                                            <p:cond delay="1820"/>
                                          </p:stCondLst>
                                        </p:cTn>
                                        <p:tgtEl>
                                          <p:spTgt spid="22"/>
                                        </p:tgtEl>
                                      </p:cBhvr>
                                    </p:animEffect>
                                    <p:anim calcmode="lin" valueType="num">
                                      <p:cBhvr>
                                        <p:cTn id="163" dur="1822" tmFilter="0,0; 0.14,0.31; 0.43,0.73; 0.71,0.91; 1.0,1.0">
                                          <p:stCondLst>
                                            <p:cond delay="0"/>
                                          </p:stCondLst>
                                        </p:cTn>
                                        <p:tgtEl>
                                          <p:spTgt spid="22"/>
                                        </p:tgtEl>
                                        <p:attrNameLst>
                                          <p:attrName>ppt_x</p:attrName>
                                        </p:attrNameLst>
                                      </p:cBhvr>
                                      <p:tavLst>
                                        <p:tav tm="0">
                                          <p:val>
                                            <p:strVal val="ppt_x"/>
                                          </p:val>
                                        </p:tav>
                                        <p:tav tm="100000">
                                          <p:val>
                                            <p:strVal val="#ppt_x+0.25"/>
                                          </p:val>
                                        </p:tav>
                                      </p:tavLst>
                                    </p:anim>
                                    <p:anim calcmode="lin" valueType="num">
                                      <p:cBhvr>
                                        <p:cTn id="164" dur="178">
                                          <p:stCondLst>
                                            <p:cond delay="1822"/>
                                          </p:stCondLst>
                                        </p:cTn>
                                        <p:tgtEl>
                                          <p:spTgt spid="22"/>
                                        </p:tgtEl>
                                        <p:attrNameLst>
                                          <p:attrName>ppt_x</p:attrName>
                                        </p:attrNameLst>
                                      </p:cBhvr>
                                      <p:tavLst>
                                        <p:tav tm="0">
                                          <p:val>
                                            <p:strVal val="ppt_x"/>
                                          </p:val>
                                        </p:tav>
                                        <p:tav tm="100000">
                                          <p:val>
                                            <p:strVal val="ppt_x"/>
                                          </p:val>
                                        </p:tav>
                                      </p:tavLst>
                                    </p:anim>
                                    <p:anim calcmode="lin" valueType="num">
                                      <p:cBhvr>
                                        <p:cTn id="165" dur="664" tmFilter="0.0,0.0;0.25,0.07;0.50,0.2;0.75,0.467;1.0,1.0">
                                          <p:stCondLst>
                                            <p:cond delay="0"/>
                                          </p:stCondLst>
                                        </p:cTn>
                                        <p:tgtEl>
                                          <p:spTgt spid="22"/>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166" dur="664" tmFilter="0, 0; 0.125,0.2665; 0.25,0.4; 0.375,0.465; 0.5,0.5;  0.625,0.535; 0.75,0.6; 0.875,0.7335; 1,1">
                                          <p:stCondLst>
                                            <p:cond delay="664"/>
                                          </p:stCondLst>
                                        </p:cTn>
                                        <p:tgtEl>
                                          <p:spTgt spid="22"/>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167" dur="332" tmFilter="0, 0; 0.125,0.2665; 0.25,0.4; 0.375,0.465; 0.5,0.5;  0.625,0.535; 0.75,0.6; 0.875,0.7335; 1,1">
                                          <p:stCondLst>
                                            <p:cond delay="1324"/>
                                          </p:stCondLst>
                                        </p:cTn>
                                        <p:tgtEl>
                                          <p:spTgt spid="22"/>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168" dur="164" tmFilter="0, 0; 0.125,0.2665; 0.25,0.4; 0.375,0.465; 0.5,0.5;  0.625,0.535; 0.75,0.6; 0.875,0.7335; 1,1">
                                          <p:stCondLst>
                                            <p:cond delay="1656"/>
                                          </p:stCondLst>
                                        </p:cTn>
                                        <p:tgtEl>
                                          <p:spTgt spid="22"/>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169" dur="180" accel="50000">
                                          <p:stCondLst>
                                            <p:cond delay="1820"/>
                                          </p:stCondLst>
                                        </p:cTn>
                                        <p:tgtEl>
                                          <p:spTgt spid="22"/>
                                        </p:tgtEl>
                                        <p:attrNameLst>
                                          <p:attrName>ppt_y</p:attrName>
                                        </p:attrNameLst>
                                      </p:cBhvr>
                                      <p:tavLst>
                                        <p:tav tm="0">
                                          <p:val>
                                            <p:strVal val="ppt_y"/>
                                          </p:val>
                                        </p:tav>
                                        <p:tav tm="100000">
                                          <p:val>
                                            <p:strVal val="ppt_y+ppt_h"/>
                                          </p:val>
                                        </p:tav>
                                      </p:tavLst>
                                    </p:anim>
                                    <p:animScale>
                                      <p:cBhvr>
                                        <p:cTn id="170" dur="26">
                                          <p:stCondLst>
                                            <p:cond delay="620"/>
                                          </p:stCondLst>
                                        </p:cTn>
                                        <p:tgtEl>
                                          <p:spTgt spid="22"/>
                                        </p:tgtEl>
                                      </p:cBhvr>
                                      <p:to x="100000" y="60000"/>
                                    </p:animScale>
                                    <p:animScale>
                                      <p:cBhvr>
                                        <p:cTn id="171" dur="166" decel="50000">
                                          <p:stCondLst>
                                            <p:cond delay="646"/>
                                          </p:stCondLst>
                                        </p:cTn>
                                        <p:tgtEl>
                                          <p:spTgt spid="22"/>
                                        </p:tgtEl>
                                      </p:cBhvr>
                                      <p:to x="100000" y="100000"/>
                                    </p:animScale>
                                    <p:animScale>
                                      <p:cBhvr>
                                        <p:cTn id="172" dur="26">
                                          <p:stCondLst>
                                            <p:cond delay="1312"/>
                                          </p:stCondLst>
                                        </p:cTn>
                                        <p:tgtEl>
                                          <p:spTgt spid="22"/>
                                        </p:tgtEl>
                                      </p:cBhvr>
                                      <p:to x="100000" y="80000"/>
                                    </p:animScale>
                                    <p:animScale>
                                      <p:cBhvr>
                                        <p:cTn id="173" dur="166" decel="50000">
                                          <p:stCondLst>
                                            <p:cond delay="1338"/>
                                          </p:stCondLst>
                                        </p:cTn>
                                        <p:tgtEl>
                                          <p:spTgt spid="22"/>
                                        </p:tgtEl>
                                      </p:cBhvr>
                                      <p:to x="100000" y="100000"/>
                                    </p:animScale>
                                    <p:animScale>
                                      <p:cBhvr>
                                        <p:cTn id="174" dur="26">
                                          <p:stCondLst>
                                            <p:cond delay="1642"/>
                                          </p:stCondLst>
                                        </p:cTn>
                                        <p:tgtEl>
                                          <p:spTgt spid="22"/>
                                        </p:tgtEl>
                                      </p:cBhvr>
                                      <p:to x="100000" y="90000"/>
                                    </p:animScale>
                                    <p:animScale>
                                      <p:cBhvr>
                                        <p:cTn id="175" dur="166" decel="50000">
                                          <p:stCondLst>
                                            <p:cond delay="1668"/>
                                          </p:stCondLst>
                                        </p:cTn>
                                        <p:tgtEl>
                                          <p:spTgt spid="22"/>
                                        </p:tgtEl>
                                      </p:cBhvr>
                                      <p:to x="100000" y="100000"/>
                                    </p:animScale>
                                    <p:animScale>
                                      <p:cBhvr>
                                        <p:cTn id="176" dur="26">
                                          <p:stCondLst>
                                            <p:cond delay="1808"/>
                                          </p:stCondLst>
                                        </p:cTn>
                                        <p:tgtEl>
                                          <p:spTgt spid="22"/>
                                        </p:tgtEl>
                                      </p:cBhvr>
                                      <p:to x="100000" y="95000"/>
                                    </p:animScale>
                                    <p:animScale>
                                      <p:cBhvr>
                                        <p:cTn id="177" dur="166" decel="50000">
                                          <p:stCondLst>
                                            <p:cond delay="1834"/>
                                          </p:stCondLst>
                                        </p:cTn>
                                        <p:tgtEl>
                                          <p:spTgt spid="22"/>
                                        </p:tgtEl>
                                      </p:cBhvr>
                                      <p:to x="100000" y="100000"/>
                                    </p:animScale>
                                    <p:set>
                                      <p:cBhvr>
                                        <p:cTn id="178" dur="1" fill="hold">
                                          <p:stCondLst>
                                            <p:cond delay="1999"/>
                                          </p:stCondLst>
                                        </p:cTn>
                                        <p:tgtEl>
                                          <p:spTgt spid="22"/>
                                        </p:tgtEl>
                                        <p:attrNameLst>
                                          <p:attrName>style.visibility</p:attrName>
                                        </p:attrNameLst>
                                      </p:cBhvr>
                                      <p:to>
                                        <p:strVal val="hidden"/>
                                      </p:to>
                                    </p:set>
                                  </p:childTnLst>
                                </p:cTn>
                              </p:par>
                            </p:childTnLst>
                          </p:cTn>
                        </p:par>
                      </p:childTnLst>
                    </p:cTn>
                  </p:par>
                  <p:par>
                    <p:cTn id="179" fill="hold">
                      <p:stCondLst>
                        <p:cond delay="indefinite"/>
                      </p:stCondLst>
                      <p:childTnLst>
                        <p:par>
                          <p:cTn id="180" fill="hold">
                            <p:stCondLst>
                              <p:cond delay="0"/>
                            </p:stCondLst>
                            <p:childTnLst>
                              <p:par>
                                <p:cTn id="181" presetID="1" presetClass="entr" presetSubtype="0" fill="hold" grpId="0" nodeType="clickEffect">
                                  <p:stCondLst>
                                    <p:cond delay="0"/>
                                  </p:stCondLst>
                                  <p:childTnLst>
                                    <p:set>
                                      <p:cBhvr>
                                        <p:cTn id="182" dur="1" fill="hold">
                                          <p:stCondLst>
                                            <p:cond delay="0"/>
                                          </p:stCondLst>
                                        </p:cTn>
                                        <p:tgtEl>
                                          <p:spTgt spid="13"/>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14"/>
                                        </p:tgtEl>
                                        <p:attrNameLst>
                                          <p:attrName>style.visibility</p:attrName>
                                        </p:attrNameLst>
                                      </p:cBhvr>
                                      <p:to>
                                        <p:strVal val="visible"/>
                                      </p:to>
                                    </p:set>
                                  </p:childTnLst>
                                </p:cTn>
                              </p:par>
                            </p:childTnLst>
                          </p:cTn>
                        </p:par>
                      </p:childTnLst>
                    </p:cTn>
                  </p:par>
                  <p:par>
                    <p:cTn id="185" fill="hold">
                      <p:stCondLst>
                        <p:cond delay="indefinite"/>
                      </p:stCondLst>
                      <p:childTnLst>
                        <p:par>
                          <p:cTn id="186" fill="hold">
                            <p:stCondLst>
                              <p:cond delay="0"/>
                            </p:stCondLst>
                            <p:childTnLst>
                              <p:par>
                                <p:cTn id="187" presetID="26" presetClass="entr" presetSubtype="0" fill="hold" grpId="0" nodeType="clickEffect">
                                  <p:stCondLst>
                                    <p:cond delay="0"/>
                                  </p:stCondLst>
                                  <p:childTnLst>
                                    <p:set>
                                      <p:cBhvr>
                                        <p:cTn id="188" dur="1" fill="hold">
                                          <p:stCondLst>
                                            <p:cond delay="0"/>
                                          </p:stCondLst>
                                        </p:cTn>
                                        <p:tgtEl>
                                          <p:spTgt spid="23"/>
                                        </p:tgtEl>
                                        <p:attrNameLst>
                                          <p:attrName>style.visibility</p:attrName>
                                        </p:attrNameLst>
                                      </p:cBhvr>
                                      <p:to>
                                        <p:strVal val="visible"/>
                                      </p:to>
                                    </p:set>
                                    <p:animEffect transition="in" filter="wipe(down)">
                                      <p:cBhvr>
                                        <p:cTn id="189" dur="580">
                                          <p:stCondLst>
                                            <p:cond delay="0"/>
                                          </p:stCondLst>
                                        </p:cTn>
                                        <p:tgtEl>
                                          <p:spTgt spid="23"/>
                                        </p:tgtEl>
                                      </p:cBhvr>
                                    </p:animEffect>
                                    <p:anim calcmode="lin" valueType="num">
                                      <p:cBhvr>
                                        <p:cTn id="190"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91"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92"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93"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94"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95" dur="26">
                                          <p:stCondLst>
                                            <p:cond delay="650"/>
                                          </p:stCondLst>
                                        </p:cTn>
                                        <p:tgtEl>
                                          <p:spTgt spid="23"/>
                                        </p:tgtEl>
                                      </p:cBhvr>
                                      <p:to x="100000" y="60000"/>
                                    </p:animScale>
                                    <p:animScale>
                                      <p:cBhvr>
                                        <p:cTn id="196" dur="166" decel="50000">
                                          <p:stCondLst>
                                            <p:cond delay="676"/>
                                          </p:stCondLst>
                                        </p:cTn>
                                        <p:tgtEl>
                                          <p:spTgt spid="23"/>
                                        </p:tgtEl>
                                      </p:cBhvr>
                                      <p:to x="100000" y="100000"/>
                                    </p:animScale>
                                    <p:animScale>
                                      <p:cBhvr>
                                        <p:cTn id="197" dur="26">
                                          <p:stCondLst>
                                            <p:cond delay="1312"/>
                                          </p:stCondLst>
                                        </p:cTn>
                                        <p:tgtEl>
                                          <p:spTgt spid="23"/>
                                        </p:tgtEl>
                                      </p:cBhvr>
                                      <p:to x="100000" y="80000"/>
                                    </p:animScale>
                                    <p:animScale>
                                      <p:cBhvr>
                                        <p:cTn id="198" dur="166" decel="50000">
                                          <p:stCondLst>
                                            <p:cond delay="1338"/>
                                          </p:stCondLst>
                                        </p:cTn>
                                        <p:tgtEl>
                                          <p:spTgt spid="23"/>
                                        </p:tgtEl>
                                      </p:cBhvr>
                                      <p:to x="100000" y="100000"/>
                                    </p:animScale>
                                    <p:animScale>
                                      <p:cBhvr>
                                        <p:cTn id="199" dur="26">
                                          <p:stCondLst>
                                            <p:cond delay="1642"/>
                                          </p:stCondLst>
                                        </p:cTn>
                                        <p:tgtEl>
                                          <p:spTgt spid="23"/>
                                        </p:tgtEl>
                                      </p:cBhvr>
                                      <p:to x="100000" y="90000"/>
                                    </p:animScale>
                                    <p:animScale>
                                      <p:cBhvr>
                                        <p:cTn id="200" dur="166" decel="50000">
                                          <p:stCondLst>
                                            <p:cond delay="1668"/>
                                          </p:stCondLst>
                                        </p:cTn>
                                        <p:tgtEl>
                                          <p:spTgt spid="23"/>
                                        </p:tgtEl>
                                      </p:cBhvr>
                                      <p:to x="100000" y="100000"/>
                                    </p:animScale>
                                    <p:animScale>
                                      <p:cBhvr>
                                        <p:cTn id="201" dur="26">
                                          <p:stCondLst>
                                            <p:cond delay="1808"/>
                                          </p:stCondLst>
                                        </p:cTn>
                                        <p:tgtEl>
                                          <p:spTgt spid="23"/>
                                        </p:tgtEl>
                                      </p:cBhvr>
                                      <p:to x="100000" y="95000"/>
                                    </p:animScale>
                                    <p:animScale>
                                      <p:cBhvr>
                                        <p:cTn id="202" dur="166" decel="50000">
                                          <p:stCondLst>
                                            <p:cond delay="1834"/>
                                          </p:stCondLst>
                                        </p:cTn>
                                        <p:tgtEl>
                                          <p:spTgt spid="23"/>
                                        </p:tgtEl>
                                      </p:cBhvr>
                                      <p:to x="100000" y="100000"/>
                                    </p:animScale>
                                  </p:childTnLst>
                                </p:cTn>
                              </p:par>
                            </p:childTnLst>
                          </p:cTn>
                        </p:par>
                      </p:childTnLst>
                    </p:cTn>
                  </p:par>
                  <p:par>
                    <p:cTn id="203" fill="hold">
                      <p:stCondLst>
                        <p:cond delay="indefinite"/>
                      </p:stCondLst>
                      <p:childTnLst>
                        <p:par>
                          <p:cTn id="204" fill="hold">
                            <p:stCondLst>
                              <p:cond delay="0"/>
                            </p:stCondLst>
                            <p:childTnLst>
                              <p:par>
                                <p:cTn id="205" presetID="26" presetClass="exit" presetSubtype="0" fill="hold" grpId="1" nodeType="clickEffect">
                                  <p:stCondLst>
                                    <p:cond delay="0"/>
                                  </p:stCondLst>
                                  <p:childTnLst>
                                    <p:animEffect transition="out" filter="wipe(down)">
                                      <p:cBhvr>
                                        <p:cTn id="206" dur="180" accel="50000">
                                          <p:stCondLst>
                                            <p:cond delay="1820"/>
                                          </p:stCondLst>
                                        </p:cTn>
                                        <p:tgtEl>
                                          <p:spTgt spid="23"/>
                                        </p:tgtEl>
                                      </p:cBhvr>
                                    </p:animEffect>
                                    <p:anim calcmode="lin" valueType="num">
                                      <p:cBhvr>
                                        <p:cTn id="207" dur="1822" tmFilter="0,0; 0.14,0.31; 0.43,0.73; 0.71,0.91; 1.0,1.0">
                                          <p:stCondLst>
                                            <p:cond delay="0"/>
                                          </p:stCondLst>
                                        </p:cTn>
                                        <p:tgtEl>
                                          <p:spTgt spid="23"/>
                                        </p:tgtEl>
                                        <p:attrNameLst>
                                          <p:attrName>ppt_x</p:attrName>
                                        </p:attrNameLst>
                                      </p:cBhvr>
                                      <p:tavLst>
                                        <p:tav tm="0">
                                          <p:val>
                                            <p:strVal val="ppt_x"/>
                                          </p:val>
                                        </p:tav>
                                        <p:tav tm="100000">
                                          <p:val>
                                            <p:strVal val="#ppt_x+0.25"/>
                                          </p:val>
                                        </p:tav>
                                      </p:tavLst>
                                    </p:anim>
                                    <p:anim calcmode="lin" valueType="num">
                                      <p:cBhvr>
                                        <p:cTn id="208" dur="178">
                                          <p:stCondLst>
                                            <p:cond delay="1822"/>
                                          </p:stCondLst>
                                        </p:cTn>
                                        <p:tgtEl>
                                          <p:spTgt spid="23"/>
                                        </p:tgtEl>
                                        <p:attrNameLst>
                                          <p:attrName>ppt_x</p:attrName>
                                        </p:attrNameLst>
                                      </p:cBhvr>
                                      <p:tavLst>
                                        <p:tav tm="0">
                                          <p:val>
                                            <p:strVal val="ppt_x"/>
                                          </p:val>
                                        </p:tav>
                                        <p:tav tm="100000">
                                          <p:val>
                                            <p:strVal val="ppt_x"/>
                                          </p:val>
                                        </p:tav>
                                      </p:tavLst>
                                    </p:anim>
                                    <p:anim calcmode="lin" valueType="num">
                                      <p:cBhvr>
                                        <p:cTn id="209" dur="664" tmFilter="0.0,0.0;0.25,0.07;0.50,0.2;0.75,0.467;1.0,1.0">
                                          <p:stCondLst>
                                            <p:cond delay="0"/>
                                          </p:stCondLst>
                                        </p:cTn>
                                        <p:tgtEl>
                                          <p:spTgt spid="2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10" dur="664" tmFilter="0, 0; 0.125,0.2665; 0.25,0.4; 0.375,0.465; 0.5,0.5;  0.625,0.535; 0.75,0.6; 0.875,0.7335; 1,1">
                                          <p:stCondLst>
                                            <p:cond delay="664"/>
                                          </p:stCondLst>
                                        </p:cTn>
                                        <p:tgtEl>
                                          <p:spTgt spid="2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11" dur="332" tmFilter="0, 0; 0.125,0.2665; 0.25,0.4; 0.375,0.465; 0.5,0.5;  0.625,0.535; 0.75,0.6; 0.875,0.7335; 1,1">
                                          <p:stCondLst>
                                            <p:cond delay="1324"/>
                                          </p:stCondLst>
                                        </p:cTn>
                                        <p:tgtEl>
                                          <p:spTgt spid="2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12" dur="164" tmFilter="0, 0; 0.125,0.2665; 0.25,0.4; 0.375,0.465; 0.5,0.5;  0.625,0.535; 0.75,0.6; 0.875,0.7335; 1,1">
                                          <p:stCondLst>
                                            <p:cond delay="1656"/>
                                          </p:stCondLst>
                                        </p:cTn>
                                        <p:tgtEl>
                                          <p:spTgt spid="2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13" dur="180" accel="50000">
                                          <p:stCondLst>
                                            <p:cond delay="1820"/>
                                          </p:stCondLst>
                                        </p:cTn>
                                        <p:tgtEl>
                                          <p:spTgt spid="23"/>
                                        </p:tgtEl>
                                        <p:attrNameLst>
                                          <p:attrName>ppt_y</p:attrName>
                                        </p:attrNameLst>
                                      </p:cBhvr>
                                      <p:tavLst>
                                        <p:tav tm="0">
                                          <p:val>
                                            <p:strVal val="ppt_y"/>
                                          </p:val>
                                        </p:tav>
                                        <p:tav tm="100000">
                                          <p:val>
                                            <p:strVal val="ppt_y+ppt_h"/>
                                          </p:val>
                                        </p:tav>
                                      </p:tavLst>
                                    </p:anim>
                                    <p:animScale>
                                      <p:cBhvr>
                                        <p:cTn id="214" dur="26">
                                          <p:stCondLst>
                                            <p:cond delay="620"/>
                                          </p:stCondLst>
                                        </p:cTn>
                                        <p:tgtEl>
                                          <p:spTgt spid="23"/>
                                        </p:tgtEl>
                                      </p:cBhvr>
                                      <p:to x="100000" y="60000"/>
                                    </p:animScale>
                                    <p:animScale>
                                      <p:cBhvr>
                                        <p:cTn id="215" dur="166" decel="50000">
                                          <p:stCondLst>
                                            <p:cond delay="646"/>
                                          </p:stCondLst>
                                        </p:cTn>
                                        <p:tgtEl>
                                          <p:spTgt spid="23"/>
                                        </p:tgtEl>
                                      </p:cBhvr>
                                      <p:to x="100000" y="100000"/>
                                    </p:animScale>
                                    <p:animScale>
                                      <p:cBhvr>
                                        <p:cTn id="216" dur="26">
                                          <p:stCondLst>
                                            <p:cond delay="1312"/>
                                          </p:stCondLst>
                                        </p:cTn>
                                        <p:tgtEl>
                                          <p:spTgt spid="23"/>
                                        </p:tgtEl>
                                      </p:cBhvr>
                                      <p:to x="100000" y="80000"/>
                                    </p:animScale>
                                    <p:animScale>
                                      <p:cBhvr>
                                        <p:cTn id="217" dur="166" decel="50000">
                                          <p:stCondLst>
                                            <p:cond delay="1338"/>
                                          </p:stCondLst>
                                        </p:cTn>
                                        <p:tgtEl>
                                          <p:spTgt spid="23"/>
                                        </p:tgtEl>
                                      </p:cBhvr>
                                      <p:to x="100000" y="100000"/>
                                    </p:animScale>
                                    <p:animScale>
                                      <p:cBhvr>
                                        <p:cTn id="218" dur="26">
                                          <p:stCondLst>
                                            <p:cond delay="1642"/>
                                          </p:stCondLst>
                                        </p:cTn>
                                        <p:tgtEl>
                                          <p:spTgt spid="23"/>
                                        </p:tgtEl>
                                      </p:cBhvr>
                                      <p:to x="100000" y="90000"/>
                                    </p:animScale>
                                    <p:animScale>
                                      <p:cBhvr>
                                        <p:cTn id="219" dur="166" decel="50000">
                                          <p:stCondLst>
                                            <p:cond delay="1668"/>
                                          </p:stCondLst>
                                        </p:cTn>
                                        <p:tgtEl>
                                          <p:spTgt spid="23"/>
                                        </p:tgtEl>
                                      </p:cBhvr>
                                      <p:to x="100000" y="100000"/>
                                    </p:animScale>
                                    <p:animScale>
                                      <p:cBhvr>
                                        <p:cTn id="220" dur="26">
                                          <p:stCondLst>
                                            <p:cond delay="1808"/>
                                          </p:stCondLst>
                                        </p:cTn>
                                        <p:tgtEl>
                                          <p:spTgt spid="23"/>
                                        </p:tgtEl>
                                      </p:cBhvr>
                                      <p:to x="100000" y="95000"/>
                                    </p:animScale>
                                    <p:animScale>
                                      <p:cBhvr>
                                        <p:cTn id="221" dur="166" decel="50000">
                                          <p:stCondLst>
                                            <p:cond delay="1834"/>
                                          </p:stCondLst>
                                        </p:cTn>
                                        <p:tgtEl>
                                          <p:spTgt spid="23"/>
                                        </p:tgtEl>
                                      </p:cBhvr>
                                      <p:to x="100000" y="100000"/>
                                    </p:animScale>
                                    <p:set>
                                      <p:cBhvr>
                                        <p:cTn id="222" dur="1" fill="hold">
                                          <p:stCondLst>
                                            <p:cond delay="1999"/>
                                          </p:stCondLst>
                                        </p:cTn>
                                        <p:tgtEl>
                                          <p:spTgt spid="23"/>
                                        </p:tgtEl>
                                        <p:attrNameLst>
                                          <p:attrName>style.visibility</p:attrName>
                                        </p:attrNameLst>
                                      </p:cBhvr>
                                      <p:to>
                                        <p:strVal val="hidden"/>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grpId="0" nodeType="clickEffect">
                                  <p:stCondLst>
                                    <p:cond delay="0"/>
                                  </p:stCondLst>
                                  <p:childTnLst>
                                    <p:set>
                                      <p:cBhvr>
                                        <p:cTn id="226" dur="1" fill="hold">
                                          <p:stCondLst>
                                            <p:cond delay="0"/>
                                          </p:stCondLst>
                                        </p:cTn>
                                        <p:tgtEl>
                                          <p:spTgt spid="3"/>
                                        </p:tgtEl>
                                        <p:attrNameLst>
                                          <p:attrName>style.visibility</p:attrName>
                                        </p:attrNameLst>
                                      </p:cBhvr>
                                      <p:to>
                                        <p:strVal val="visible"/>
                                      </p:to>
                                    </p:set>
                                  </p:childTnLst>
                                </p:cTn>
                              </p:par>
                              <p:par>
                                <p:cTn id="227" presetID="1" presetClass="entr" presetSubtype="0" fill="hold" nodeType="withEffect">
                                  <p:stCondLst>
                                    <p:cond delay="0"/>
                                  </p:stCondLst>
                                  <p:childTnLst>
                                    <p:set>
                                      <p:cBhvr>
                                        <p:cTn id="228" dur="1" fill="hold">
                                          <p:stCondLst>
                                            <p:cond delay="0"/>
                                          </p:stCondLst>
                                        </p:cTn>
                                        <p:tgtEl>
                                          <p:spTgt spid="4"/>
                                        </p:tgtEl>
                                        <p:attrNameLst>
                                          <p:attrName>style.visibility</p:attrName>
                                        </p:attrNameLst>
                                      </p:cBhvr>
                                      <p:to>
                                        <p:strVal val="visible"/>
                                      </p:to>
                                    </p:set>
                                  </p:childTnLst>
                                </p:cTn>
                              </p:par>
                            </p:childTnLst>
                          </p:cTn>
                        </p:par>
                      </p:childTnLst>
                    </p:cTn>
                  </p:par>
                  <p:par>
                    <p:cTn id="229" fill="hold">
                      <p:stCondLst>
                        <p:cond delay="indefinite"/>
                      </p:stCondLst>
                      <p:childTnLst>
                        <p:par>
                          <p:cTn id="230" fill="hold">
                            <p:stCondLst>
                              <p:cond delay="0"/>
                            </p:stCondLst>
                            <p:childTnLst>
                              <p:par>
                                <p:cTn id="231" presetID="26" presetClass="entr" presetSubtype="0" fill="hold" grpId="0" nodeType="clickEffect">
                                  <p:stCondLst>
                                    <p:cond delay="0"/>
                                  </p:stCondLst>
                                  <p:childTnLst>
                                    <p:set>
                                      <p:cBhvr>
                                        <p:cTn id="232" dur="1" fill="hold">
                                          <p:stCondLst>
                                            <p:cond delay="0"/>
                                          </p:stCondLst>
                                        </p:cTn>
                                        <p:tgtEl>
                                          <p:spTgt spid="24"/>
                                        </p:tgtEl>
                                        <p:attrNameLst>
                                          <p:attrName>style.visibility</p:attrName>
                                        </p:attrNameLst>
                                      </p:cBhvr>
                                      <p:to>
                                        <p:strVal val="visible"/>
                                      </p:to>
                                    </p:set>
                                    <p:animEffect transition="in" filter="wipe(down)">
                                      <p:cBhvr>
                                        <p:cTn id="233" dur="580">
                                          <p:stCondLst>
                                            <p:cond delay="0"/>
                                          </p:stCondLst>
                                        </p:cTn>
                                        <p:tgtEl>
                                          <p:spTgt spid="24"/>
                                        </p:tgtEl>
                                      </p:cBhvr>
                                    </p:animEffect>
                                    <p:anim calcmode="lin" valueType="num">
                                      <p:cBhvr>
                                        <p:cTn id="234"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235"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236"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237"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238"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239" dur="26">
                                          <p:stCondLst>
                                            <p:cond delay="650"/>
                                          </p:stCondLst>
                                        </p:cTn>
                                        <p:tgtEl>
                                          <p:spTgt spid="24"/>
                                        </p:tgtEl>
                                      </p:cBhvr>
                                      <p:to x="100000" y="60000"/>
                                    </p:animScale>
                                    <p:animScale>
                                      <p:cBhvr>
                                        <p:cTn id="240" dur="166" decel="50000">
                                          <p:stCondLst>
                                            <p:cond delay="676"/>
                                          </p:stCondLst>
                                        </p:cTn>
                                        <p:tgtEl>
                                          <p:spTgt spid="24"/>
                                        </p:tgtEl>
                                      </p:cBhvr>
                                      <p:to x="100000" y="100000"/>
                                    </p:animScale>
                                    <p:animScale>
                                      <p:cBhvr>
                                        <p:cTn id="241" dur="26">
                                          <p:stCondLst>
                                            <p:cond delay="1312"/>
                                          </p:stCondLst>
                                        </p:cTn>
                                        <p:tgtEl>
                                          <p:spTgt spid="24"/>
                                        </p:tgtEl>
                                      </p:cBhvr>
                                      <p:to x="100000" y="80000"/>
                                    </p:animScale>
                                    <p:animScale>
                                      <p:cBhvr>
                                        <p:cTn id="242" dur="166" decel="50000">
                                          <p:stCondLst>
                                            <p:cond delay="1338"/>
                                          </p:stCondLst>
                                        </p:cTn>
                                        <p:tgtEl>
                                          <p:spTgt spid="24"/>
                                        </p:tgtEl>
                                      </p:cBhvr>
                                      <p:to x="100000" y="100000"/>
                                    </p:animScale>
                                    <p:animScale>
                                      <p:cBhvr>
                                        <p:cTn id="243" dur="26">
                                          <p:stCondLst>
                                            <p:cond delay="1642"/>
                                          </p:stCondLst>
                                        </p:cTn>
                                        <p:tgtEl>
                                          <p:spTgt spid="24"/>
                                        </p:tgtEl>
                                      </p:cBhvr>
                                      <p:to x="100000" y="90000"/>
                                    </p:animScale>
                                    <p:animScale>
                                      <p:cBhvr>
                                        <p:cTn id="244" dur="166" decel="50000">
                                          <p:stCondLst>
                                            <p:cond delay="1668"/>
                                          </p:stCondLst>
                                        </p:cTn>
                                        <p:tgtEl>
                                          <p:spTgt spid="24"/>
                                        </p:tgtEl>
                                      </p:cBhvr>
                                      <p:to x="100000" y="100000"/>
                                    </p:animScale>
                                    <p:animScale>
                                      <p:cBhvr>
                                        <p:cTn id="245" dur="26">
                                          <p:stCondLst>
                                            <p:cond delay="1808"/>
                                          </p:stCondLst>
                                        </p:cTn>
                                        <p:tgtEl>
                                          <p:spTgt spid="24"/>
                                        </p:tgtEl>
                                      </p:cBhvr>
                                      <p:to x="100000" y="95000"/>
                                    </p:animScale>
                                    <p:animScale>
                                      <p:cBhvr>
                                        <p:cTn id="246" dur="166" decel="50000">
                                          <p:stCondLst>
                                            <p:cond delay="1834"/>
                                          </p:stCondLst>
                                        </p:cTn>
                                        <p:tgtEl>
                                          <p:spTgt spid="24"/>
                                        </p:tgtEl>
                                      </p:cBhvr>
                                      <p:to x="100000" y="100000"/>
                                    </p:animScale>
                                  </p:childTnLst>
                                </p:cTn>
                              </p:par>
                            </p:childTnLst>
                          </p:cTn>
                        </p:par>
                      </p:childTnLst>
                    </p:cTn>
                  </p:par>
                  <p:par>
                    <p:cTn id="247" fill="hold">
                      <p:stCondLst>
                        <p:cond delay="indefinite"/>
                      </p:stCondLst>
                      <p:childTnLst>
                        <p:par>
                          <p:cTn id="248" fill="hold">
                            <p:stCondLst>
                              <p:cond delay="0"/>
                            </p:stCondLst>
                            <p:childTnLst>
                              <p:par>
                                <p:cTn id="249" presetID="26" presetClass="exit" presetSubtype="0" fill="hold" grpId="1" nodeType="clickEffect">
                                  <p:stCondLst>
                                    <p:cond delay="0"/>
                                  </p:stCondLst>
                                  <p:childTnLst>
                                    <p:animEffect transition="out" filter="wipe(down)">
                                      <p:cBhvr>
                                        <p:cTn id="250" dur="180" accel="50000">
                                          <p:stCondLst>
                                            <p:cond delay="1820"/>
                                          </p:stCondLst>
                                        </p:cTn>
                                        <p:tgtEl>
                                          <p:spTgt spid="24"/>
                                        </p:tgtEl>
                                      </p:cBhvr>
                                    </p:animEffect>
                                    <p:anim calcmode="lin" valueType="num">
                                      <p:cBhvr>
                                        <p:cTn id="251" dur="1822" tmFilter="0,0; 0.14,0.31; 0.43,0.73; 0.71,0.91; 1.0,1.0">
                                          <p:stCondLst>
                                            <p:cond delay="0"/>
                                          </p:stCondLst>
                                        </p:cTn>
                                        <p:tgtEl>
                                          <p:spTgt spid="24"/>
                                        </p:tgtEl>
                                        <p:attrNameLst>
                                          <p:attrName>ppt_x</p:attrName>
                                        </p:attrNameLst>
                                      </p:cBhvr>
                                      <p:tavLst>
                                        <p:tav tm="0">
                                          <p:val>
                                            <p:strVal val="ppt_x"/>
                                          </p:val>
                                        </p:tav>
                                        <p:tav tm="100000">
                                          <p:val>
                                            <p:strVal val="#ppt_x+0.25"/>
                                          </p:val>
                                        </p:tav>
                                      </p:tavLst>
                                    </p:anim>
                                    <p:anim calcmode="lin" valueType="num">
                                      <p:cBhvr>
                                        <p:cTn id="252" dur="178">
                                          <p:stCondLst>
                                            <p:cond delay="1822"/>
                                          </p:stCondLst>
                                        </p:cTn>
                                        <p:tgtEl>
                                          <p:spTgt spid="24"/>
                                        </p:tgtEl>
                                        <p:attrNameLst>
                                          <p:attrName>ppt_x</p:attrName>
                                        </p:attrNameLst>
                                      </p:cBhvr>
                                      <p:tavLst>
                                        <p:tav tm="0">
                                          <p:val>
                                            <p:strVal val="ppt_x"/>
                                          </p:val>
                                        </p:tav>
                                        <p:tav tm="100000">
                                          <p:val>
                                            <p:strVal val="ppt_x"/>
                                          </p:val>
                                        </p:tav>
                                      </p:tavLst>
                                    </p:anim>
                                    <p:anim calcmode="lin" valueType="num">
                                      <p:cBhvr>
                                        <p:cTn id="253" dur="664" tmFilter="0.0,0.0;0.25,0.07;0.50,0.2;0.75,0.467;1.0,1.0">
                                          <p:stCondLst>
                                            <p:cond delay="0"/>
                                          </p:stCondLst>
                                        </p:cTn>
                                        <p:tgtEl>
                                          <p:spTgt spid="24"/>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254" dur="664" tmFilter="0, 0; 0.125,0.2665; 0.25,0.4; 0.375,0.465; 0.5,0.5;  0.625,0.535; 0.75,0.6; 0.875,0.7335; 1,1">
                                          <p:stCondLst>
                                            <p:cond delay="664"/>
                                          </p:stCondLst>
                                        </p:cTn>
                                        <p:tgtEl>
                                          <p:spTgt spid="24"/>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255" dur="332" tmFilter="0, 0; 0.125,0.2665; 0.25,0.4; 0.375,0.465; 0.5,0.5;  0.625,0.535; 0.75,0.6; 0.875,0.7335; 1,1">
                                          <p:stCondLst>
                                            <p:cond delay="1324"/>
                                          </p:stCondLst>
                                        </p:cTn>
                                        <p:tgtEl>
                                          <p:spTgt spid="24"/>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256" dur="164" tmFilter="0, 0; 0.125,0.2665; 0.25,0.4; 0.375,0.465; 0.5,0.5;  0.625,0.535; 0.75,0.6; 0.875,0.7335; 1,1">
                                          <p:stCondLst>
                                            <p:cond delay="1656"/>
                                          </p:stCondLst>
                                        </p:cTn>
                                        <p:tgtEl>
                                          <p:spTgt spid="24"/>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257" dur="180" accel="50000">
                                          <p:stCondLst>
                                            <p:cond delay="1820"/>
                                          </p:stCondLst>
                                        </p:cTn>
                                        <p:tgtEl>
                                          <p:spTgt spid="24"/>
                                        </p:tgtEl>
                                        <p:attrNameLst>
                                          <p:attrName>ppt_y</p:attrName>
                                        </p:attrNameLst>
                                      </p:cBhvr>
                                      <p:tavLst>
                                        <p:tav tm="0">
                                          <p:val>
                                            <p:strVal val="ppt_y"/>
                                          </p:val>
                                        </p:tav>
                                        <p:tav tm="100000">
                                          <p:val>
                                            <p:strVal val="ppt_y+ppt_h"/>
                                          </p:val>
                                        </p:tav>
                                      </p:tavLst>
                                    </p:anim>
                                    <p:animScale>
                                      <p:cBhvr>
                                        <p:cTn id="258" dur="26">
                                          <p:stCondLst>
                                            <p:cond delay="620"/>
                                          </p:stCondLst>
                                        </p:cTn>
                                        <p:tgtEl>
                                          <p:spTgt spid="24"/>
                                        </p:tgtEl>
                                      </p:cBhvr>
                                      <p:to x="100000" y="60000"/>
                                    </p:animScale>
                                    <p:animScale>
                                      <p:cBhvr>
                                        <p:cTn id="259" dur="166" decel="50000">
                                          <p:stCondLst>
                                            <p:cond delay="646"/>
                                          </p:stCondLst>
                                        </p:cTn>
                                        <p:tgtEl>
                                          <p:spTgt spid="24"/>
                                        </p:tgtEl>
                                      </p:cBhvr>
                                      <p:to x="100000" y="100000"/>
                                    </p:animScale>
                                    <p:animScale>
                                      <p:cBhvr>
                                        <p:cTn id="260" dur="26">
                                          <p:stCondLst>
                                            <p:cond delay="1312"/>
                                          </p:stCondLst>
                                        </p:cTn>
                                        <p:tgtEl>
                                          <p:spTgt spid="24"/>
                                        </p:tgtEl>
                                      </p:cBhvr>
                                      <p:to x="100000" y="80000"/>
                                    </p:animScale>
                                    <p:animScale>
                                      <p:cBhvr>
                                        <p:cTn id="261" dur="166" decel="50000">
                                          <p:stCondLst>
                                            <p:cond delay="1338"/>
                                          </p:stCondLst>
                                        </p:cTn>
                                        <p:tgtEl>
                                          <p:spTgt spid="24"/>
                                        </p:tgtEl>
                                      </p:cBhvr>
                                      <p:to x="100000" y="100000"/>
                                    </p:animScale>
                                    <p:animScale>
                                      <p:cBhvr>
                                        <p:cTn id="262" dur="26">
                                          <p:stCondLst>
                                            <p:cond delay="1642"/>
                                          </p:stCondLst>
                                        </p:cTn>
                                        <p:tgtEl>
                                          <p:spTgt spid="24"/>
                                        </p:tgtEl>
                                      </p:cBhvr>
                                      <p:to x="100000" y="90000"/>
                                    </p:animScale>
                                    <p:animScale>
                                      <p:cBhvr>
                                        <p:cTn id="263" dur="166" decel="50000">
                                          <p:stCondLst>
                                            <p:cond delay="1668"/>
                                          </p:stCondLst>
                                        </p:cTn>
                                        <p:tgtEl>
                                          <p:spTgt spid="24"/>
                                        </p:tgtEl>
                                      </p:cBhvr>
                                      <p:to x="100000" y="100000"/>
                                    </p:animScale>
                                    <p:animScale>
                                      <p:cBhvr>
                                        <p:cTn id="264" dur="26">
                                          <p:stCondLst>
                                            <p:cond delay="1808"/>
                                          </p:stCondLst>
                                        </p:cTn>
                                        <p:tgtEl>
                                          <p:spTgt spid="24"/>
                                        </p:tgtEl>
                                      </p:cBhvr>
                                      <p:to x="100000" y="95000"/>
                                    </p:animScale>
                                    <p:animScale>
                                      <p:cBhvr>
                                        <p:cTn id="265" dur="166" decel="50000">
                                          <p:stCondLst>
                                            <p:cond delay="1834"/>
                                          </p:stCondLst>
                                        </p:cTn>
                                        <p:tgtEl>
                                          <p:spTgt spid="24"/>
                                        </p:tgtEl>
                                      </p:cBhvr>
                                      <p:to x="100000" y="100000"/>
                                    </p:animScale>
                                    <p:set>
                                      <p:cBhvr>
                                        <p:cTn id="266" dur="1" fill="hold">
                                          <p:stCondLst>
                                            <p:cond delay="1999"/>
                                          </p:stCondLst>
                                        </p:cTn>
                                        <p:tgtEl>
                                          <p:spTgt spid="24"/>
                                        </p:tgtEl>
                                        <p:attrNameLst>
                                          <p:attrName>style.visibility</p:attrName>
                                        </p:attrNameLst>
                                      </p:cBhvr>
                                      <p:to>
                                        <p:strVal val="hidden"/>
                                      </p:to>
                                    </p:set>
                                  </p:childTnLst>
                                </p:cTn>
                              </p:par>
                            </p:childTnLst>
                          </p:cTn>
                        </p:par>
                      </p:childTnLst>
                    </p:cTn>
                  </p:par>
                  <p:par>
                    <p:cTn id="267" fill="hold">
                      <p:stCondLst>
                        <p:cond delay="indefinite"/>
                      </p:stCondLst>
                      <p:childTnLst>
                        <p:par>
                          <p:cTn id="268" fill="hold">
                            <p:stCondLst>
                              <p:cond delay="0"/>
                            </p:stCondLst>
                            <p:childTnLst>
                              <p:par>
                                <p:cTn id="269" presetID="1" presetClass="entr" presetSubtype="0" fill="hold" grpId="0" nodeType="clickEffect">
                                  <p:stCondLst>
                                    <p:cond delay="0"/>
                                  </p:stCondLst>
                                  <p:childTnLst>
                                    <p:set>
                                      <p:cBhvr>
                                        <p:cTn id="270" dur="1" fill="hold">
                                          <p:stCondLst>
                                            <p:cond delay="0"/>
                                          </p:stCondLst>
                                        </p:cTn>
                                        <p:tgtEl>
                                          <p:spTgt spid="5"/>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6"/>
                                        </p:tgtEl>
                                        <p:attrNameLst>
                                          <p:attrName>style.visibility</p:attrName>
                                        </p:attrNameLst>
                                      </p:cBhvr>
                                      <p:to>
                                        <p:strVal val="visible"/>
                                      </p:to>
                                    </p:set>
                                  </p:childTnLst>
                                </p:cTn>
                              </p:par>
                            </p:childTnLst>
                          </p:cTn>
                        </p:par>
                      </p:childTnLst>
                    </p:cTn>
                  </p:par>
                  <p:par>
                    <p:cTn id="273" fill="hold">
                      <p:stCondLst>
                        <p:cond delay="indefinite"/>
                      </p:stCondLst>
                      <p:childTnLst>
                        <p:par>
                          <p:cTn id="274" fill="hold">
                            <p:stCondLst>
                              <p:cond delay="0"/>
                            </p:stCondLst>
                            <p:childTnLst>
                              <p:par>
                                <p:cTn id="275" presetID="1" presetClass="entr" presetSubtype="0" fill="hold" grpId="0" nodeType="clickEffect">
                                  <p:stCondLst>
                                    <p:cond delay="0"/>
                                  </p:stCondLst>
                                  <p:childTnLst>
                                    <p:set>
                                      <p:cBhvr>
                                        <p:cTn id="276" dur="1" fill="hold">
                                          <p:stCondLst>
                                            <p:cond delay="0"/>
                                          </p:stCondLst>
                                        </p:cTn>
                                        <p:tgtEl>
                                          <p:spTgt spid="25"/>
                                        </p:tgtEl>
                                        <p:attrNameLst>
                                          <p:attrName>style.visibility</p:attrName>
                                        </p:attrNameLst>
                                      </p:cBhvr>
                                      <p:to>
                                        <p:strVal val="visible"/>
                                      </p:to>
                                    </p:set>
                                  </p:childTnLst>
                                </p:cTn>
                              </p:par>
                              <p:par>
                                <p:cTn id="277" presetID="1" presetClass="entr" presetSubtype="0" fill="hold" nodeType="withEffect">
                                  <p:stCondLst>
                                    <p:cond delay="0"/>
                                  </p:stCondLst>
                                  <p:childTnLst>
                                    <p:set>
                                      <p:cBhvr>
                                        <p:cTn id="278" dur="1" fill="hold">
                                          <p:stCondLst>
                                            <p:cond delay="0"/>
                                          </p:stCondLst>
                                        </p:cTn>
                                        <p:tgtEl>
                                          <p:spTgt spid="26"/>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2" presetClass="exit" presetSubtype="4" fill="hold" grpId="1" nodeType="clickEffect">
                                  <p:stCondLst>
                                    <p:cond delay="0"/>
                                  </p:stCondLst>
                                  <p:childTnLst>
                                    <p:anim calcmode="lin" valueType="num">
                                      <p:cBhvr additive="base">
                                        <p:cTn id="282" dur="500"/>
                                        <p:tgtEl>
                                          <p:spTgt spid="25"/>
                                        </p:tgtEl>
                                        <p:attrNameLst>
                                          <p:attrName>ppt_x</p:attrName>
                                        </p:attrNameLst>
                                      </p:cBhvr>
                                      <p:tavLst>
                                        <p:tav tm="0">
                                          <p:val>
                                            <p:strVal val="ppt_x"/>
                                          </p:val>
                                        </p:tav>
                                        <p:tav tm="100000">
                                          <p:val>
                                            <p:strVal val="ppt_x"/>
                                          </p:val>
                                        </p:tav>
                                      </p:tavLst>
                                    </p:anim>
                                    <p:anim calcmode="lin" valueType="num">
                                      <p:cBhvr additive="base">
                                        <p:cTn id="283" dur="500"/>
                                        <p:tgtEl>
                                          <p:spTgt spid="25"/>
                                        </p:tgtEl>
                                        <p:attrNameLst>
                                          <p:attrName>ppt_y</p:attrName>
                                        </p:attrNameLst>
                                      </p:cBhvr>
                                      <p:tavLst>
                                        <p:tav tm="0">
                                          <p:val>
                                            <p:strVal val="ppt_y"/>
                                          </p:val>
                                        </p:tav>
                                        <p:tav tm="100000">
                                          <p:val>
                                            <p:strVal val="1+ppt_h/2"/>
                                          </p:val>
                                        </p:tav>
                                      </p:tavLst>
                                    </p:anim>
                                    <p:set>
                                      <p:cBhvr>
                                        <p:cTn id="284" dur="1" fill="hold">
                                          <p:stCondLst>
                                            <p:cond delay="499"/>
                                          </p:stCondLst>
                                        </p:cTn>
                                        <p:tgtEl>
                                          <p:spTgt spid="25"/>
                                        </p:tgtEl>
                                        <p:attrNameLst>
                                          <p:attrName>style.visibility</p:attrName>
                                        </p:attrNameLst>
                                      </p:cBhvr>
                                      <p:to>
                                        <p:strVal val="hidden"/>
                                      </p:to>
                                    </p:set>
                                  </p:childTnLst>
                                </p:cTn>
                              </p:par>
                              <p:par>
                                <p:cTn id="285" presetID="2" presetClass="exit" presetSubtype="4" fill="hold" nodeType="withEffect">
                                  <p:stCondLst>
                                    <p:cond delay="0"/>
                                  </p:stCondLst>
                                  <p:childTnLst>
                                    <p:anim calcmode="lin" valueType="num">
                                      <p:cBhvr additive="base">
                                        <p:cTn id="286" dur="500"/>
                                        <p:tgtEl>
                                          <p:spTgt spid="26"/>
                                        </p:tgtEl>
                                        <p:attrNameLst>
                                          <p:attrName>ppt_x</p:attrName>
                                        </p:attrNameLst>
                                      </p:cBhvr>
                                      <p:tavLst>
                                        <p:tav tm="0">
                                          <p:val>
                                            <p:strVal val="ppt_x"/>
                                          </p:val>
                                        </p:tav>
                                        <p:tav tm="100000">
                                          <p:val>
                                            <p:strVal val="ppt_x"/>
                                          </p:val>
                                        </p:tav>
                                      </p:tavLst>
                                    </p:anim>
                                    <p:anim calcmode="lin" valueType="num">
                                      <p:cBhvr additive="base">
                                        <p:cTn id="287" dur="500"/>
                                        <p:tgtEl>
                                          <p:spTgt spid="26"/>
                                        </p:tgtEl>
                                        <p:attrNameLst>
                                          <p:attrName>ppt_y</p:attrName>
                                        </p:attrNameLst>
                                      </p:cBhvr>
                                      <p:tavLst>
                                        <p:tav tm="0">
                                          <p:val>
                                            <p:strVal val="ppt_y"/>
                                          </p:val>
                                        </p:tav>
                                        <p:tav tm="100000">
                                          <p:val>
                                            <p:strVal val="1+ppt_h/2"/>
                                          </p:val>
                                        </p:tav>
                                      </p:tavLst>
                                    </p:anim>
                                    <p:set>
                                      <p:cBhvr>
                                        <p:cTn id="28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9" grpId="0" animBg="1"/>
      <p:bldP spid="11" grpId="0" animBg="1"/>
      <p:bldP spid="13" grpId="0" animBg="1"/>
      <p:bldP spid="15" grpId="0"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630309B-7EFB-EFCC-A231-D904F0328CE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6FBE87B-4067-3D26-C7AA-F309D03B4D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EB0F40B-3C9E-BFB4-F022-F2111B78DED4}"/>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6" name="AutoShape 27">
            <a:extLst>
              <a:ext uri="{FF2B5EF4-FFF2-40B4-BE49-F238E27FC236}">
                <a16:creationId xmlns:a16="http://schemas.microsoft.com/office/drawing/2014/main" id="{A92F49DF-9572-D85C-ABD5-17054E20CF20}"/>
              </a:ext>
            </a:extLst>
          </p:cNvPr>
          <p:cNvSpPr>
            <a:spLocks noChangeArrowheads="1"/>
          </p:cNvSpPr>
          <p:nvPr/>
        </p:nvSpPr>
        <p:spPr bwMode="auto">
          <a:xfrm>
            <a:off x="2936552" y="3064463"/>
            <a:ext cx="8708600" cy="1150822"/>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Xác định các cơ quan của hệ tiêu hóa mà thức ăn không đi qua</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330E2766-138F-E6C8-9F7E-68C53E537E35}"/>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
        <p:nvSpPr>
          <p:cNvPr id="8" name="TextBox 7">
            <a:extLst>
              <a:ext uri="{FF2B5EF4-FFF2-40B4-BE49-F238E27FC236}">
                <a16:creationId xmlns:a16="http://schemas.microsoft.com/office/drawing/2014/main" id="{DE8B9632-F9E5-337E-970F-F4FCD0C81701}"/>
              </a:ext>
            </a:extLst>
          </p:cNvPr>
          <p:cNvSpPr txBox="1"/>
          <p:nvPr/>
        </p:nvSpPr>
        <p:spPr>
          <a:xfrm>
            <a:off x="5361788" y="5069522"/>
            <a:ext cx="3878465" cy="580928"/>
          </a:xfrm>
          <a:prstGeom prst="rect">
            <a:avLst/>
          </a:prstGeom>
          <a:noFill/>
        </p:spPr>
        <p:txBody>
          <a:bodyPr wrap="square">
            <a:spAutoFit/>
          </a:bodyPr>
          <a:lstStyle/>
          <a:p>
            <a:pPr algn="just">
              <a:lnSpc>
                <a:spcPct val="107000"/>
              </a:lnSpc>
              <a:spcAft>
                <a:spcPts val="800"/>
              </a:spcAft>
            </a:pPr>
            <a:r>
              <a:rPr lang="en-US" sz="3200">
                <a:effectLst/>
                <a:latin typeface="Cambria" panose="02040503050406030204" pitchFamily="18" charset="0"/>
                <a:ea typeface="Cambria" panose="02040503050406030204" pitchFamily="18" charset="0"/>
              </a:rPr>
              <a:t>Gan, túi mật, tụy,….</a:t>
            </a:r>
            <a:endParaRPr lang="en-US" sz="320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1554240-F115-9043-E3AD-28EBC1270F80}"/>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344967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AA16B3-3521-5A5B-7F7F-454C78BAE7DF}"/>
              </a:ext>
            </a:extLst>
          </p:cNvPr>
          <p:cNvPicPr>
            <a:picLocks noChangeAspect="1"/>
          </p:cNvPicPr>
          <p:nvPr/>
        </p:nvPicPr>
        <p:blipFill rotWithShape="1">
          <a:blip r:embed="rId2"/>
          <a:srcRect l="19282" t="3370" r="20846"/>
          <a:stretch/>
        </p:blipFill>
        <p:spPr>
          <a:xfrm>
            <a:off x="4937764" y="0"/>
            <a:ext cx="3920490" cy="6858000"/>
          </a:xfrm>
          <a:prstGeom prst="rect">
            <a:avLst/>
          </a:prstGeom>
        </p:spPr>
      </p:pic>
      <p:sp>
        <p:nvSpPr>
          <p:cNvPr id="3" name="Rectangle 2">
            <a:extLst>
              <a:ext uri="{FF2B5EF4-FFF2-40B4-BE49-F238E27FC236}">
                <a16:creationId xmlns:a16="http://schemas.microsoft.com/office/drawing/2014/main" id="{841A6B21-82B7-2FA8-DAB5-54654D030F11}"/>
              </a:ext>
            </a:extLst>
          </p:cNvPr>
          <p:cNvSpPr/>
          <p:nvPr/>
        </p:nvSpPr>
        <p:spPr>
          <a:xfrm>
            <a:off x="9338310" y="55092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thẳng</a:t>
            </a:r>
            <a:endParaRPr lang="en-US" sz="2940" dirty="0">
              <a:latin typeface="Cambria" panose="02040503050406030204" pitchFamily="18" charset="0"/>
              <a:ea typeface="Cambria" panose="02040503050406030204" pitchFamily="18" charset="0"/>
            </a:endParaRPr>
          </a:p>
        </p:txBody>
      </p:sp>
      <p:cxnSp>
        <p:nvCxnSpPr>
          <p:cNvPr id="4" name="Straight Arrow Connector 3">
            <a:extLst>
              <a:ext uri="{FF2B5EF4-FFF2-40B4-BE49-F238E27FC236}">
                <a16:creationId xmlns:a16="http://schemas.microsoft.com/office/drawing/2014/main" id="{3BFAC586-A9E6-8201-05AA-2E7D6CC48ACF}"/>
              </a:ext>
            </a:extLst>
          </p:cNvPr>
          <p:cNvCxnSpPr>
            <a:stCxn id="3" idx="1"/>
          </p:cNvCxnSpPr>
          <p:nvPr/>
        </p:nvCxnSpPr>
        <p:spPr>
          <a:xfrm flipH="1">
            <a:off x="6938010" y="5789300"/>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5" name="Rectangle 4">
            <a:extLst>
              <a:ext uri="{FF2B5EF4-FFF2-40B4-BE49-F238E27FC236}">
                <a16:creationId xmlns:a16="http://schemas.microsoft.com/office/drawing/2014/main" id="{144F9D65-F4D7-87E6-E31A-016767E84CE5}"/>
              </a:ext>
            </a:extLst>
          </p:cNvPr>
          <p:cNvSpPr/>
          <p:nvPr/>
        </p:nvSpPr>
        <p:spPr>
          <a:xfrm>
            <a:off x="9338310" y="6309364"/>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Hậu môn</a:t>
            </a:r>
            <a:endParaRPr lang="en-US" sz="2940" dirty="0">
              <a:latin typeface="Cambria" panose="02040503050406030204" pitchFamily="18" charset="0"/>
              <a:ea typeface="Cambria" panose="02040503050406030204" pitchFamily="18" charset="0"/>
            </a:endParaRPr>
          </a:p>
        </p:txBody>
      </p:sp>
      <p:cxnSp>
        <p:nvCxnSpPr>
          <p:cNvPr id="6" name="Straight Arrow Connector 5">
            <a:extLst>
              <a:ext uri="{FF2B5EF4-FFF2-40B4-BE49-F238E27FC236}">
                <a16:creationId xmlns:a16="http://schemas.microsoft.com/office/drawing/2014/main" id="{54DAEE95-DC40-7BDB-2B20-BAE443EC0D10}"/>
              </a:ext>
            </a:extLst>
          </p:cNvPr>
          <p:cNvCxnSpPr>
            <a:stCxn id="5" idx="1"/>
          </p:cNvCxnSpPr>
          <p:nvPr/>
        </p:nvCxnSpPr>
        <p:spPr>
          <a:xfrm flipH="1">
            <a:off x="6938010" y="6589400"/>
            <a:ext cx="2400300" cy="20003"/>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7" name="Rectangle 6">
            <a:extLst>
              <a:ext uri="{FF2B5EF4-FFF2-40B4-BE49-F238E27FC236}">
                <a16:creationId xmlns:a16="http://schemas.microsoft.com/office/drawing/2014/main" id="{4B710C16-B906-D3D1-EDAD-B950F1E931A4}"/>
              </a:ext>
            </a:extLst>
          </p:cNvPr>
          <p:cNvSpPr/>
          <p:nvPr/>
        </p:nvSpPr>
        <p:spPr>
          <a:xfrm>
            <a:off x="9347454" y="4442845"/>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non</a:t>
            </a:r>
            <a:endParaRPr lang="en-US" sz="2940" dirty="0">
              <a:latin typeface="Cambria" panose="02040503050406030204" pitchFamily="18" charset="0"/>
              <a:ea typeface="Cambria" panose="02040503050406030204" pitchFamily="18" charset="0"/>
            </a:endParaRPr>
          </a:p>
        </p:txBody>
      </p:sp>
      <p:cxnSp>
        <p:nvCxnSpPr>
          <p:cNvPr id="8" name="Straight Arrow Connector 7">
            <a:extLst>
              <a:ext uri="{FF2B5EF4-FFF2-40B4-BE49-F238E27FC236}">
                <a16:creationId xmlns:a16="http://schemas.microsoft.com/office/drawing/2014/main" id="{5468208A-BDD3-9B94-F8C7-26AD7E394374}"/>
              </a:ext>
            </a:extLst>
          </p:cNvPr>
          <p:cNvCxnSpPr>
            <a:stCxn id="7" idx="1"/>
          </p:cNvCxnSpPr>
          <p:nvPr/>
        </p:nvCxnSpPr>
        <p:spPr>
          <a:xfrm flipH="1">
            <a:off x="6947154" y="4722881"/>
            <a:ext cx="2400300" cy="360045"/>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id="{AB44A549-A68B-C7BF-2DAE-C28A33BDF41A}"/>
              </a:ext>
            </a:extLst>
          </p:cNvPr>
          <p:cNvSpPr/>
          <p:nvPr/>
        </p:nvSpPr>
        <p:spPr>
          <a:xfrm>
            <a:off x="9258300" y="842540"/>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Thực quản</a:t>
            </a:r>
            <a:endParaRPr lang="en-US" sz="2940" dirty="0">
              <a:latin typeface="Cambria" panose="02040503050406030204" pitchFamily="18" charset="0"/>
              <a:ea typeface="Cambria" panose="02040503050406030204" pitchFamily="18" charset="0"/>
            </a:endParaRPr>
          </a:p>
        </p:txBody>
      </p:sp>
      <p:cxnSp>
        <p:nvCxnSpPr>
          <p:cNvPr id="10" name="Straight Arrow Connector 9">
            <a:extLst>
              <a:ext uri="{FF2B5EF4-FFF2-40B4-BE49-F238E27FC236}">
                <a16:creationId xmlns:a16="http://schemas.microsoft.com/office/drawing/2014/main" id="{5E50F2CB-A7C9-3CE2-1197-8DF1653FA7B9}"/>
              </a:ext>
            </a:extLst>
          </p:cNvPr>
          <p:cNvCxnSpPr>
            <a:stCxn id="9" idx="1"/>
          </p:cNvCxnSpPr>
          <p:nvPr/>
        </p:nvCxnSpPr>
        <p:spPr>
          <a:xfrm flipH="1">
            <a:off x="6995160" y="1122578"/>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1" name="Rectangle 10">
            <a:extLst>
              <a:ext uri="{FF2B5EF4-FFF2-40B4-BE49-F238E27FC236}">
                <a16:creationId xmlns:a16="http://schemas.microsoft.com/office/drawing/2014/main" id="{903AB072-0057-44BE-3FF1-7EE0B2F40B24}"/>
              </a:ext>
            </a:extLst>
          </p:cNvPr>
          <p:cNvSpPr/>
          <p:nvPr/>
        </p:nvSpPr>
        <p:spPr>
          <a:xfrm>
            <a:off x="9361176" y="2388875"/>
            <a:ext cx="2217419" cy="498063"/>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Dạ dày</a:t>
            </a:r>
            <a:endParaRPr lang="en-US" sz="2940" dirty="0">
              <a:latin typeface="Cambria" panose="02040503050406030204" pitchFamily="18" charset="0"/>
              <a:ea typeface="Cambria" panose="02040503050406030204" pitchFamily="18" charset="0"/>
            </a:endParaRPr>
          </a:p>
        </p:txBody>
      </p:sp>
      <p:cxnSp>
        <p:nvCxnSpPr>
          <p:cNvPr id="12" name="Straight Arrow Connector 11">
            <a:extLst>
              <a:ext uri="{FF2B5EF4-FFF2-40B4-BE49-F238E27FC236}">
                <a16:creationId xmlns:a16="http://schemas.microsoft.com/office/drawing/2014/main" id="{5BB94E51-5B57-62CB-730E-0151B3EBEFD9}"/>
              </a:ext>
            </a:extLst>
          </p:cNvPr>
          <p:cNvCxnSpPr>
            <a:stCxn id="11" idx="1"/>
          </p:cNvCxnSpPr>
          <p:nvPr/>
        </p:nvCxnSpPr>
        <p:spPr>
          <a:xfrm flipH="1">
            <a:off x="7395215" y="2637907"/>
            <a:ext cx="1965961" cy="83539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3" name="Rectangle 12">
            <a:extLst>
              <a:ext uri="{FF2B5EF4-FFF2-40B4-BE49-F238E27FC236}">
                <a16:creationId xmlns:a16="http://schemas.microsoft.com/office/drawing/2014/main" id="{322D195E-B3E9-E801-7184-D5273B0AEC14}"/>
              </a:ext>
            </a:extLst>
          </p:cNvPr>
          <p:cNvSpPr/>
          <p:nvPr/>
        </p:nvSpPr>
        <p:spPr>
          <a:xfrm>
            <a:off x="9338310" y="3576452"/>
            <a:ext cx="2240280"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Ruột già</a:t>
            </a:r>
            <a:endParaRPr lang="en-US" sz="2940" dirty="0">
              <a:latin typeface="Cambria" panose="02040503050406030204" pitchFamily="18" charset="0"/>
              <a:ea typeface="Cambria" panose="02040503050406030204" pitchFamily="18" charset="0"/>
            </a:endParaRPr>
          </a:p>
        </p:txBody>
      </p:sp>
      <p:cxnSp>
        <p:nvCxnSpPr>
          <p:cNvPr id="14" name="Straight Arrow Connector 13">
            <a:extLst>
              <a:ext uri="{FF2B5EF4-FFF2-40B4-BE49-F238E27FC236}">
                <a16:creationId xmlns:a16="http://schemas.microsoft.com/office/drawing/2014/main" id="{15295975-8B8A-A4D8-5768-F72E0F7358E7}"/>
              </a:ext>
            </a:extLst>
          </p:cNvPr>
          <p:cNvCxnSpPr>
            <a:stCxn id="13" idx="1"/>
          </p:cNvCxnSpPr>
          <p:nvPr/>
        </p:nvCxnSpPr>
        <p:spPr>
          <a:xfrm flipH="1">
            <a:off x="7075170" y="3856489"/>
            <a:ext cx="2263141" cy="866394"/>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5" name="Rectangle 14">
            <a:extLst>
              <a:ext uri="{FF2B5EF4-FFF2-40B4-BE49-F238E27FC236}">
                <a16:creationId xmlns:a16="http://schemas.microsoft.com/office/drawing/2014/main" id="{1EED1691-5D57-3CA4-E71E-384B2D459AB4}"/>
              </a:ext>
            </a:extLst>
          </p:cNvPr>
          <p:cNvSpPr/>
          <p:nvPr/>
        </p:nvSpPr>
        <p:spPr>
          <a:xfrm>
            <a:off x="2457451" y="148590"/>
            <a:ext cx="2615184" cy="560070"/>
          </a:xfrm>
          <a:prstGeom prst="rect">
            <a:avLst/>
          </a:prstGeom>
          <a:ln>
            <a:solidFill>
              <a:srgbClr val="EE0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Khoang miệng</a:t>
            </a:r>
            <a:endParaRPr lang="en-US" sz="2940" dirty="0">
              <a:latin typeface="Cambria" panose="02040503050406030204" pitchFamily="18" charset="0"/>
              <a:ea typeface="Cambria" panose="02040503050406030204" pitchFamily="18" charset="0"/>
            </a:endParaRPr>
          </a:p>
        </p:txBody>
      </p:sp>
      <p:cxnSp>
        <p:nvCxnSpPr>
          <p:cNvPr id="16" name="Straight Arrow Connector 15">
            <a:extLst>
              <a:ext uri="{FF2B5EF4-FFF2-40B4-BE49-F238E27FC236}">
                <a16:creationId xmlns:a16="http://schemas.microsoft.com/office/drawing/2014/main" id="{096DE4EE-45A9-07F4-F81F-9765E852F849}"/>
              </a:ext>
            </a:extLst>
          </p:cNvPr>
          <p:cNvCxnSpPr/>
          <p:nvPr/>
        </p:nvCxnSpPr>
        <p:spPr>
          <a:xfrm>
            <a:off x="5072635" y="409344"/>
            <a:ext cx="1240155" cy="539351"/>
          </a:xfrm>
          <a:prstGeom prst="straightConnector1">
            <a:avLst/>
          </a:prstGeom>
          <a:ln w="28575">
            <a:solidFill>
              <a:srgbClr val="EE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C986AD52-0715-150D-33E1-5127CAE999A8}"/>
              </a:ext>
            </a:extLst>
          </p:cNvPr>
          <p:cNvSpPr/>
          <p:nvPr/>
        </p:nvSpPr>
        <p:spPr>
          <a:xfrm>
            <a:off x="2297436" y="1555772"/>
            <a:ext cx="2775203"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Tuyến nước bọt</a:t>
            </a:r>
            <a:endParaRPr lang="en-US" sz="2940" dirty="0">
              <a:latin typeface="Cambria" panose="02040503050406030204" pitchFamily="18" charset="0"/>
              <a:ea typeface="Cambria" panose="02040503050406030204" pitchFamily="18" charset="0"/>
            </a:endParaRPr>
          </a:p>
        </p:txBody>
      </p:sp>
      <p:cxnSp>
        <p:nvCxnSpPr>
          <p:cNvPr id="18" name="Straight Arrow Connector 17">
            <a:extLst>
              <a:ext uri="{FF2B5EF4-FFF2-40B4-BE49-F238E27FC236}">
                <a16:creationId xmlns:a16="http://schemas.microsoft.com/office/drawing/2014/main" id="{BF544CA5-98B4-76B3-C29C-7682308DD4C5}"/>
              </a:ext>
            </a:extLst>
          </p:cNvPr>
          <p:cNvCxnSpPr>
            <a:stCxn id="17" idx="3"/>
          </p:cNvCxnSpPr>
          <p:nvPr/>
        </p:nvCxnSpPr>
        <p:spPr>
          <a:xfrm flipV="1">
            <a:off x="5072639" y="798751"/>
            <a:ext cx="1874521" cy="1037056"/>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19" name="Rectangle 18">
            <a:extLst>
              <a:ext uri="{FF2B5EF4-FFF2-40B4-BE49-F238E27FC236}">
                <a16:creationId xmlns:a16="http://schemas.microsoft.com/office/drawing/2014/main" id="{522C397B-5499-2834-DAC1-8295859F7542}"/>
              </a:ext>
            </a:extLst>
          </p:cNvPr>
          <p:cNvSpPr/>
          <p:nvPr/>
        </p:nvSpPr>
        <p:spPr>
          <a:xfrm>
            <a:off x="2311719" y="296294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Gan</a:t>
            </a:r>
            <a:endParaRPr lang="en-US" sz="2940" dirty="0">
              <a:latin typeface="Cambria" panose="02040503050406030204" pitchFamily="18" charset="0"/>
              <a:ea typeface="Cambria" panose="02040503050406030204" pitchFamily="18" charset="0"/>
            </a:endParaRPr>
          </a:p>
        </p:txBody>
      </p:sp>
      <p:cxnSp>
        <p:nvCxnSpPr>
          <p:cNvPr id="20" name="Straight Arrow Connector 19">
            <a:extLst>
              <a:ext uri="{FF2B5EF4-FFF2-40B4-BE49-F238E27FC236}">
                <a16:creationId xmlns:a16="http://schemas.microsoft.com/office/drawing/2014/main" id="{1AA40457-6ADC-C151-6C49-2BC1459C63C7}"/>
              </a:ext>
            </a:extLst>
          </p:cNvPr>
          <p:cNvCxnSpPr/>
          <p:nvPr/>
        </p:nvCxnSpPr>
        <p:spPr>
          <a:xfrm>
            <a:off x="4912617" y="3255269"/>
            <a:ext cx="1542479" cy="461095"/>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1" name="Rectangle 20">
            <a:extLst>
              <a:ext uri="{FF2B5EF4-FFF2-40B4-BE49-F238E27FC236}">
                <a16:creationId xmlns:a16="http://schemas.microsoft.com/office/drawing/2014/main" id="{10E9969A-5B8E-6914-DC8D-489991F59A68}"/>
              </a:ext>
            </a:extLst>
          </p:cNvPr>
          <p:cNvSpPr/>
          <p:nvPr/>
        </p:nvSpPr>
        <p:spPr>
          <a:xfrm>
            <a:off x="2311720" y="414609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Túi mật</a:t>
            </a:r>
            <a:endParaRPr lang="en-US" sz="2940" dirty="0">
              <a:latin typeface="Cambria" panose="02040503050406030204" pitchFamily="18" charset="0"/>
              <a:ea typeface="Cambria" panose="02040503050406030204" pitchFamily="18" charset="0"/>
            </a:endParaRPr>
          </a:p>
        </p:txBody>
      </p:sp>
      <p:cxnSp>
        <p:nvCxnSpPr>
          <p:cNvPr id="22" name="Straight Arrow Connector 21">
            <a:extLst>
              <a:ext uri="{FF2B5EF4-FFF2-40B4-BE49-F238E27FC236}">
                <a16:creationId xmlns:a16="http://schemas.microsoft.com/office/drawing/2014/main" id="{89F42B81-6358-C9A9-57C8-A10E185572D6}"/>
              </a:ext>
            </a:extLst>
          </p:cNvPr>
          <p:cNvCxnSpPr/>
          <p:nvPr/>
        </p:nvCxnSpPr>
        <p:spPr>
          <a:xfrm flipV="1">
            <a:off x="4926905" y="4158386"/>
            <a:ext cx="1645348" cy="267747"/>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sp>
        <p:nvSpPr>
          <p:cNvPr id="23" name="Rectangle 22">
            <a:extLst>
              <a:ext uri="{FF2B5EF4-FFF2-40B4-BE49-F238E27FC236}">
                <a16:creationId xmlns:a16="http://schemas.microsoft.com/office/drawing/2014/main" id="{6ED0B3C0-1F58-3349-AA3D-9A6E6F39DA2E}"/>
              </a:ext>
            </a:extLst>
          </p:cNvPr>
          <p:cNvSpPr/>
          <p:nvPr/>
        </p:nvSpPr>
        <p:spPr>
          <a:xfrm>
            <a:off x="2322579" y="5269389"/>
            <a:ext cx="2615184" cy="560070"/>
          </a:xfrm>
          <a:prstGeom prst="rect">
            <a:avLst/>
          </a:prstGeom>
          <a:ln>
            <a:solidFill>
              <a:srgbClr val="0000CC"/>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940" dirty="0">
                <a:latin typeface="Cambria" panose="02040503050406030204" pitchFamily="18" charset="0"/>
                <a:ea typeface="Cambria" panose="02040503050406030204" pitchFamily="18" charset="0"/>
              </a:rPr>
              <a:t>Tụy</a:t>
            </a:r>
            <a:endParaRPr lang="en-US" sz="2940" dirty="0">
              <a:latin typeface="Cambria" panose="02040503050406030204" pitchFamily="18" charset="0"/>
              <a:ea typeface="Cambria" panose="02040503050406030204" pitchFamily="18" charset="0"/>
            </a:endParaRPr>
          </a:p>
        </p:txBody>
      </p:sp>
      <p:cxnSp>
        <p:nvCxnSpPr>
          <p:cNvPr id="24" name="Straight Arrow Connector 23">
            <a:extLst>
              <a:ext uri="{FF2B5EF4-FFF2-40B4-BE49-F238E27FC236}">
                <a16:creationId xmlns:a16="http://schemas.microsoft.com/office/drawing/2014/main" id="{16DCB94F-6614-F5A1-5659-A15BF909C612}"/>
              </a:ext>
            </a:extLst>
          </p:cNvPr>
          <p:cNvCxnSpPr/>
          <p:nvPr/>
        </p:nvCxnSpPr>
        <p:spPr>
          <a:xfrm flipV="1">
            <a:off x="4926904" y="4366274"/>
            <a:ext cx="1971105" cy="1179230"/>
          </a:xfrm>
          <a:prstGeom prst="straightConnector1">
            <a:avLst/>
          </a:prstGeom>
          <a:ln w="28575">
            <a:solidFill>
              <a:srgbClr val="0000CC"/>
            </a:solidFill>
            <a:tailEnd type="triangle"/>
          </a:ln>
        </p:spPr>
        <p:style>
          <a:lnRef idx="1">
            <a:schemeClr val="dk1"/>
          </a:lnRef>
          <a:fillRef idx="0">
            <a:schemeClr val="dk1"/>
          </a:fillRef>
          <a:effectRef idx="0">
            <a:schemeClr val="dk1"/>
          </a:effectRef>
          <a:fontRef idx="minor">
            <a:schemeClr val="tx1"/>
          </a:fontRef>
        </p:style>
      </p:cxnSp>
      <p:pic>
        <p:nvPicPr>
          <p:cNvPr id="25" name="Picture 24">
            <a:extLst>
              <a:ext uri="{FF2B5EF4-FFF2-40B4-BE49-F238E27FC236}">
                <a16:creationId xmlns:a16="http://schemas.microsoft.com/office/drawing/2014/main" id="{D94F170F-0B60-A6A6-9A1D-FAD357DF65B2}"/>
              </a:ext>
            </a:extLst>
          </p:cNvPr>
          <p:cNvPicPr>
            <a:picLocks noChangeAspect="1"/>
          </p:cNvPicPr>
          <p:nvPr/>
        </p:nvPicPr>
        <p:blipFill>
          <a:blip r:embed="rId3"/>
          <a:stretch>
            <a:fillRect/>
          </a:stretch>
        </p:blipFill>
        <p:spPr>
          <a:xfrm>
            <a:off x="5944880" y="1371600"/>
            <a:ext cx="5713724" cy="5496576"/>
          </a:xfrm>
          <a:prstGeom prst="rect">
            <a:avLst/>
          </a:prstGeom>
        </p:spPr>
      </p:pic>
      <p:pic>
        <p:nvPicPr>
          <p:cNvPr id="26" name="Picture 25">
            <a:extLst>
              <a:ext uri="{FF2B5EF4-FFF2-40B4-BE49-F238E27FC236}">
                <a16:creationId xmlns:a16="http://schemas.microsoft.com/office/drawing/2014/main" id="{B5093327-E30D-8631-F889-AB910C9BE561}"/>
              </a:ext>
            </a:extLst>
          </p:cNvPr>
          <p:cNvPicPr>
            <a:picLocks noChangeAspect="1"/>
          </p:cNvPicPr>
          <p:nvPr/>
        </p:nvPicPr>
        <p:blipFill>
          <a:blip r:embed="rId4"/>
          <a:stretch>
            <a:fillRect/>
          </a:stretch>
        </p:blipFill>
        <p:spPr>
          <a:xfrm>
            <a:off x="1600200" y="0"/>
            <a:ext cx="10896599" cy="6858000"/>
          </a:xfrm>
          <a:prstGeom prst="rect">
            <a:avLst/>
          </a:prstGeom>
        </p:spPr>
      </p:pic>
      <p:cxnSp>
        <p:nvCxnSpPr>
          <p:cNvPr id="27" name="Straight Arrow Connector 26">
            <a:extLst>
              <a:ext uri="{FF2B5EF4-FFF2-40B4-BE49-F238E27FC236}">
                <a16:creationId xmlns:a16="http://schemas.microsoft.com/office/drawing/2014/main" id="{80E42C28-6559-229A-0EE5-AC428C4D5BC0}"/>
              </a:ext>
            </a:extLst>
          </p:cNvPr>
          <p:cNvCxnSpPr/>
          <p:nvPr/>
        </p:nvCxnSpPr>
        <p:spPr>
          <a:xfrm>
            <a:off x="5972553" y="1064743"/>
            <a:ext cx="105156" cy="771064"/>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8" name="Straight Arrow Connector 27">
            <a:extLst>
              <a:ext uri="{FF2B5EF4-FFF2-40B4-BE49-F238E27FC236}">
                <a16:creationId xmlns:a16="http://schemas.microsoft.com/office/drawing/2014/main" id="{BC533F90-A8A9-A8D1-120F-FBD6011F72CD}"/>
              </a:ext>
            </a:extLst>
          </p:cNvPr>
          <p:cNvCxnSpPr/>
          <p:nvPr/>
        </p:nvCxnSpPr>
        <p:spPr>
          <a:xfrm>
            <a:off x="4953000" y="1113755"/>
            <a:ext cx="619507" cy="464538"/>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Straight Arrow Connector 28">
            <a:extLst>
              <a:ext uri="{FF2B5EF4-FFF2-40B4-BE49-F238E27FC236}">
                <a16:creationId xmlns:a16="http://schemas.microsoft.com/office/drawing/2014/main" id="{AE638A56-192A-1A2F-017E-7B8843D581BA}"/>
              </a:ext>
            </a:extLst>
          </p:cNvPr>
          <p:cNvCxnSpPr/>
          <p:nvPr/>
        </p:nvCxnSpPr>
        <p:spPr>
          <a:xfrm>
            <a:off x="6026929" y="2084829"/>
            <a:ext cx="52059" cy="528146"/>
          </a:xfrm>
          <a:prstGeom prst="straightConnector1">
            <a:avLst/>
          </a:prstGeom>
          <a:ln w="5715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0" name="Straight Arrow Connector 29">
            <a:extLst>
              <a:ext uri="{FF2B5EF4-FFF2-40B4-BE49-F238E27FC236}">
                <a16:creationId xmlns:a16="http://schemas.microsoft.com/office/drawing/2014/main" id="{C70F6E72-A181-EE84-F43A-DE71BDBBC912}"/>
              </a:ext>
            </a:extLst>
          </p:cNvPr>
          <p:cNvCxnSpPr/>
          <p:nvPr/>
        </p:nvCxnSpPr>
        <p:spPr>
          <a:xfrm flipH="1">
            <a:off x="4494295" y="4172929"/>
            <a:ext cx="1345371" cy="586480"/>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1" name="Straight Arrow Connector 30">
            <a:extLst>
              <a:ext uri="{FF2B5EF4-FFF2-40B4-BE49-F238E27FC236}">
                <a16:creationId xmlns:a16="http://schemas.microsoft.com/office/drawing/2014/main" id="{58B803AD-FFFE-BFE9-AC20-21B27AD2436F}"/>
              </a:ext>
            </a:extLst>
          </p:cNvPr>
          <p:cNvCxnSpPr/>
          <p:nvPr/>
        </p:nvCxnSpPr>
        <p:spPr>
          <a:xfrm flipH="1">
            <a:off x="5325819" y="3613759"/>
            <a:ext cx="509343" cy="700964"/>
          </a:xfrm>
          <a:prstGeom prst="straightConnector1">
            <a:avLst/>
          </a:prstGeom>
          <a:ln w="762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575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8"/>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xit" presetSubtype="4" fill="hold" nodeType="clickEffect">
                                  <p:stCondLst>
                                    <p:cond delay="0"/>
                                  </p:stCondLst>
                                  <p:childTnLst>
                                    <p:anim calcmode="lin" valueType="num">
                                      <p:cBhvr additive="base">
                                        <p:cTn id="44" dur="500"/>
                                        <p:tgtEl>
                                          <p:spTgt spid="25"/>
                                        </p:tgtEl>
                                        <p:attrNameLst>
                                          <p:attrName>ppt_x</p:attrName>
                                        </p:attrNameLst>
                                      </p:cBhvr>
                                      <p:tavLst>
                                        <p:tav tm="0">
                                          <p:val>
                                            <p:strVal val="ppt_x"/>
                                          </p:val>
                                        </p:tav>
                                        <p:tav tm="100000">
                                          <p:val>
                                            <p:strVal val="ppt_x"/>
                                          </p:val>
                                        </p:tav>
                                      </p:tavLst>
                                    </p:anim>
                                    <p:anim calcmode="lin" valueType="num">
                                      <p:cBhvr additive="base">
                                        <p:cTn id="45" dur="500"/>
                                        <p:tgtEl>
                                          <p:spTgt spid="25"/>
                                        </p:tgtEl>
                                        <p:attrNameLst>
                                          <p:attrName>ppt_y</p:attrName>
                                        </p:attrNameLst>
                                      </p:cBhvr>
                                      <p:tavLst>
                                        <p:tav tm="0">
                                          <p:val>
                                            <p:strVal val="ppt_y"/>
                                          </p:val>
                                        </p:tav>
                                        <p:tav tm="100000">
                                          <p:val>
                                            <p:strVal val="1+ppt_h/2"/>
                                          </p:val>
                                        </p:tav>
                                      </p:tavLst>
                                    </p:anim>
                                    <p:set>
                                      <p:cBhvr>
                                        <p:cTn id="46" dur="1" fill="hold">
                                          <p:stCondLst>
                                            <p:cond delay="499"/>
                                          </p:stCondLst>
                                        </p:cTn>
                                        <p:tgtEl>
                                          <p:spTgt spid="25"/>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grpId="1" nodeType="clickEffect">
                                  <p:stCondLst>
                                    <p:cond delay="0"/>
                                  </p:stCondLst>
                                  <p:childTnLst>
                                    <p:set>
                                      <p:cBhvr>
                                        <p:cTn id="50" dur="1" fill="hold">
                                          <p:stCondLst>
                                            <p:cond delay="0"/>
                                          </p:stCondLst>
                                        </p:cTn>
                                        <p:tgtEl>
                                          <p:spTgt spid="3"/>
                                        </p:tgtEl>
                                        <p:attrNameLst>
                                          <p:attrName>style.visibility</p:attrName>
                                        </p:attrNameLst>
                                      </p:cBhvr>
                                      <p:to>
                                        <p:strVal val="visible"/>
                                      </p:to>
                                    </p:set>
                                    <p:animEffect transition="in" filter="randombar(horizontal)">
                                      <p:cBhvr>
                                        <p:cTn id="51" dur="500"/>
                                        <p:tgtEl>
                                          <p:spTgt spid="3"/>
                                        </p:tgtEl>
                                      </p:cBhvr>
                                    </p:animEffect>
                                  </p:childTnLst>
                                </p:cTn>
                              </p:par>
                              <p:par>
                                <p:cTn id="52" presetID="14" presetClass="entr" presetSubtype="10" fill="hold" nodeType="with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randombar(horizontal)">
                                      <p:cBhvr>
                                        <p:cTn id="54" dur="500"/>
                                        <p:tgtEl>
                                          <p:spTgt spid="4"/>
                                        </p:tgtEl>
                                      </p:cBhvr>
                                    </p:animEffect>
                                  </p:childTnLst>
                                </p:cTn>
                              </p:par>
                              <p:par>
                                <p:cTn id="55" presetID="14" presetClass="entr" presetSubtype="10" fill="hold" grpId="1" nodeType="with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randombar(horizontal)">
                                      <p:cBhvr>
                                        <p:cTn id="57" dur="500"/>
                                        <p:tgtEl>
                                          <p:spTgt spid="5"/>
                                        </p:tgtEl>
                                      </p:cBhvr>
                                    </p:animEffect>
                                  </p:childTnLst>
                                </p:cTn>
                              </p:par>
                              <p:par>
                                <p:cTn id="58" presetID="14" presetClass="entr" presetSubtype="1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randombar(horizontal)">
                                      <p:cBhvr>
                                        <p:cTn id="60" dur="500"/>
                                        <p:tgtEl>
                                          <p:spTgt spid="6"/>
                                        </p:tgtEl>
                                      </p:cBhvr>
                                    </p:animEffect>
                                  </p:childTnLst>
                                </p:cTn>
                              </p:par>
                              <p:par>
                                <p:cTn id="61" presetID="14" presetClass="entr" presetSubtype="10" fill="hold" grpId="1"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randombar(horizontal)">
                                      <p:cBhvr>
                                        <p:cTn id="63" dur="500"/>
                                        <p:tgtEl>
                                          <p:spTgt spid="7"/>
                                        </p:tgtEl>
                                      </p:cBhvr>
                                    </p:animEffect>
                                  </p:childTnLst>
                                </p:cTn>
                              </p:par>
                              <p:par>
                                <p:cTn id="64" presetID="14" presetClass="entr" presetSubtype="10" fill="hold"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randombar(horizontal)">
                                      <p:cBhvr>
                                        <p:cTn id="66" dur="500"/>
                                        <p:tgtEl>
                                          <p:spTgt spid="8"/>
                                        </p:tgtEl>
                                      </p:cBhvr>
                                    </p:animEffect>
                                  </p:childTnLst>
                                </p:cTn>
                              </p:par>
                              <p:par>
                                <p:cTn id="67" presetID="14" presetClass="entr" presetSubtype="10" fill="hold" grpId="1"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randombar(horizontal)">
                                      <p:cBhvr>
                                        <p:cTn id="69" dur="500"/>
                                        <p:tgtEl>
                                          <p:spTgt spid="9"/>
                                        </p:tgtEl>
                                      </p:cBhvr>
                                    </p:animEffect>
                                  </p:childTnLst>
                                </p:cTn>
                              </p:par>
                              <p:par>
                                <p:cTn id="70" presetID="14" presetClass="entr" presetSubtype="10" fill="hold" nodeType="withEffect">
                                  <p:stCondLst>
                                    <p:cond delay="0"/>
                                  </p:stCondLst>
                                  <p:childTnLst>
                                    <p:set>
                                      <p:cBhvr>
                                        <p:cTn id="71" dur="1" fill="hold">
                                          <p:stCondLst>
                                            <p:cond delay="0"/>
                                          </p:stCondLst>
                                        </p:cTn>
                                        <p:tgtEl>
                                          <p:spTgt spid="10"/>
                                        </p:tgtEl>
                                        <p:attrNameLst>
                                          <p:attrName>style.visibility</p:attrName>
                                        </p:attrNameLst>
                                      </p:cBhvr>
                                      <p:to>
                                        <p:strVal val="visible"/>
                                      </p:to>
                                    </p:set>
                                    <p:animEffect transition="in" filter="randombar(horizontal)">
                                      <p:cBhvr>
                                        <p:cTn id="72" dur="500"/>
                                        <p:tgtEl>
                                          <p:spTgt spid="10"/>
                                        </p:tgtEl>
                                      </p:cBhvr>
                                    </p:animEffect>
                                  </p:childTnLst>
                                </p:cTn>
                              </p:par>
                              <p:par>
                                <p:cTn id="73" presetID="14" presetClass="entr" presetSubtype="10" fill="hold" grpId="1" nodeType="withEffect">
                                  <p:stCondLst>
                                    <p:cond delay="0"/>
                                  </p:stCondLst>
                                  <p:childTnLst>
                                    <p:set>
                                      <p:cBhvr>
                                        <p:cTn id="74" dur="1" fill="hold">
                                          <p:stCondLst>
                                            <p:cond delay="0"/>
                                          </p:stCondLst>
                                        </p:cTn>
                                        <p:tgtEl>
                                          <p:spTgt spid="11"/>
                                        </p:tgtEl>
                                        <p:attrNameLst>
                                          <p:attrName>style.visibility</p:attrName>
                                        </p:attrNameLst>
                                      </p:cBhvr>
                                      <p:to>
                                        <p:strVal val="visible"/>
                                      </p:to>
                                    </p:set>
                                    <p:animEffect transition="in" filter="randombar(horizontal)">
                                      <p:cBhvr>
                                        <p:cTn id="75" dur="500"/>
                                        <p:tgtEl>
                                          <p:spTgt spid="11"/>
                                        </p:tgtEl>
                                      </p:cBhvr>
                                    </p:animEffect>
                                  </p:childTnLst>
                                </p:cTn>
                              </p:par>
                              <p:par>
                                <p:cTn id="76" presetID="14" presetClass="entr" presetSubtype="10" fill="hold"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randombar(horizontal)">
                                      <p:cBhvr>
                                        <p:cTn id="78" dur="500"/>
                                        <p:tgtEl>
                                          <p:spTgt spid="12"/>
                                        </p:tgtEl>
                                      </p:cBhvr>
                                    </p:animEffect>
                                  </p:childTnLst>
                                </p:cTn>
                              </p:par>
                              <p:par>
                                <p:cTn id="79" presetID="14" presetClass="entr" presetSubtype="10" fill="hold" grpId="1"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randombar(horizontal)">
                                      <p:cBhvr>
                                        <p:cTn id="81" dur="500"/>
                                        <p:tgtEl>
                                          <p:spTgt spid="13"/>
                                        </p:tgtEl>
                                      </p:cBhvr>
                                    </p:animEffect>
                                  </p:childTnLst>
                                </p:cTn>
                              </p:par>
                              <p:par>
                                <p:cTn id="82" presetID="14" presetClass="entr" presetSubtype="1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randombar(horizontal)">
                                      <p:cBhvr>
                                        <p:cTn id="84" dur="500"/>
                                        <p:tgtEl>
                                          <p:spTgt spid="14"/>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0"/>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2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 presetClass="entr" presetSubtype="4" fill="hold" nodeType="clickEffect">
                                  <p:stCondLst>
                                    <p:cond delay="0"/>
                                  </p:stCondLst>
                                  <p:childTnLst>
                                    <p:set>
                                      <p:cBhvr>
                                        <p:cTn id="106" dur="1" fill="hold">
                                          <p:stCondLst>
                                            <p:cond delay="0"/>
                                          </p:stCondLst>
                                        </p:cTn>
                                        <p:tgtEl>
                                          <p:spTgt spid="26"/>
                                        </p:tgtEl>
                                        <p:attrNameLst>
                                          <p:attrName>style.visibility</p:attrName>
                                        </p:attrNameLst>
                                      </p:cBhvr>
                                      <p:to>
                                        <p:strVal val="visible"/>
                                      </p:to>
                                    </p:set>
                                    <p:anim calcmode="lin" valueType="num">
                                      <p:cBhvr additive="base">
                                        <p:cTn id="107" dur="500" fill="hold"/>
                                        <p:tgtEl>
                                          <p:spTgt spid="26"/>
                                        </p:tgtEl>
                                        <p:attrNameLst>
                                          <p:attrName>ppt_x</p:attrName>
                                        </p:attrNameLst>
                                      </p:cBhvr>
                                      <p:tavLst>
                                        <p:tav tm="0">
                                          <p:val>
                                            <p:strVal val="#ppt_x"/>
                                          </p:val>
                                        </p:tav>
                                        <p:tav tm="100000">
                                          <p:val>
                                            <p:strVal val="#ppt_x"/>
                                          </p:val>
                                        </p:tav>
                                      </p:tavLst>
                                    </p:anim>
                                    <p:anim calcmode="lin" valueType="num">
                                      <p:cBhvr additive="base">
                                        <p:cTn id="10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9"/>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3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30"/>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2" presetClass="exit" presetSubtype="4" fill="hold" nodeType="clickEffect">
                                  <p:stCondLst>
                                    <p:cond delay="0"/>
                                  </p:stCondLst>
                                  <p:childTnLst>
                                    <p:anim calcmode="lin" valueType="num">
                                      <p:cBhvr additive="base">
                                        <p:cTn id="132" dur="500"/>
                                        <p:tgtEl>
                                          <p:spTgt spid="26"/>
                                        </p:tgtEl>
                                        <p:attrNameLst>
                                          <p:attrName>ppt_x</p:attrName>
                                        </p:attrNameLst>
                                      </p:cBhvr>
                                      <p:tavLst>
                                        <p:tav tm="0">
                                          <p:val>
                                            <p:strVal val="ppt_x"/>
                                          </p:val>
                                        </p:tav>
                                        <p:tav tm="100000">
                                          <p:val>
                                            <p:strVal val="ppt_x"/>
                                          </p:val>
                                        </p:tav>
                                      </p:tavLst>
                                    </p:anim>
                                    <p:anim calcmode="lin" valueType="num">
                                      <p:cBhvr additive="base">
                                        <p:cTn id="133" dur="500"/>
                                        <p:tgtEl>
                                          <p:spTgt spid="26"/>
                                        </p:tgtEl>
                                        <p:attrNameLst>
                                          <p:attrName>ppt_y</p:attrName>
                                        </p:attrNameLst>
                                      </p:cBhvr>
                                      <p:tavLst>
                                        <p:tav tm="0">
                                          <p:val>
                                            <p:strVal val="ppt_y"/>
                                          </p:val>
                                        </p:tav>
                                        <p:tav tm="100000">
                                          <p:val>
                                            <p:strVal val="1+ppt_h/2"/>
                                          </p:val>
                                        </p:tav>
                                      </p:tavLst>
                                    </p:anim>
                                    <p:set>
                                      <p:cBhvr>
                                        <p:cTn id="134" dur="1" fill="hold">
                                          <p:stCondLst>
                                            <p:cond delay="499"/>
                                          </p:stCondLst>
                                        </p:cTn>
                                        <p:tgtEl>
                                          <p:spTgt spid="26"/>
                                        </p:tgtEl>
                                        <p:attrNameLst>
                                          <p:attrName>style.visibility</p:attrName>
                                        </p:attrNameLst>
                                      </p:cBhvr>
                                      <p:to>
                                        <p:strVal val="hidden"/>
                                      </p:to>
                                    </p:set>
                                  </p:childTnLst>
                                </p:cTn>
                              </p:par>
                              <p:par>
                                <p:cTn id="135" presetID="2" presetClass="exit" presetSubtype="4" fill="hold" nodeType="withEffect">
                                  <p:stCondLst>
                                    <p:cond delay="0"/>
                                  </p:stCondLst>
                                  <p:childTnLst>
                                    <p:anim calcmode="lin" valueType="num">
                                      <p:cBhvr additive="base">
                                        <p:cTn id="136" dur="500"/>
                                        <p:tgtEl>
                                          <p:spTgt spid="28"/>
                                        </p:tgtEl>
                                        <p:attrNameLst>
                                          <p:attrName>ppt_x</p:attrName>
                                        </p:attrNameLst>
                                      </p:cBhvr>
                                      <p:tavLst>
                                        <p:tav tm="0">
                                          <p:val>
                                            <p:strVal val="ppt_x"/>
                                          </p:val>
                                        </p:tav>
                                        <p:tav tm="100000">
                                          <p:val>
                                            <p:strVal val="ppt_x"/>
                                          </p:val>
                                        </p:tav>
                                      </p:tavLst>
                                    </p:anim>
                                    <p:anim calcmode="lin" valueType="num">
                                      <p:cBhvr additive="base">
                                        <p:cTn id="137" dur="500"/>
                                        <p:tgtEl>
                                          <p:spTgt spid="28"/>
                                        </p:tgtEl>
                                        <p:attrNameLst>
                                          <p:attrName>ppt_y</p:attrName>
                                        </p:attrNameLst>
                                      </p:cBhvr>
                                      <p:tavLst>
                                        <p:tav tm="0">
                                          <p:val>
                                            <p:strVal val="ppt_y"/>
                                          </p:val>
                                        </p:tav>
                                        <p:tav tm="100000">
                                          <p:val>
                                            <p:strVal val="1+ppt_h/2"/>
                                          </p:val>
                                        </p:tav>
                                      </p:tavLst>
                                    </p:anim>
                                    <p:set>
                                      <p:cBhvr>
                                        <p:cTn id="138" dur="1" fill="hold">
                                          <p:stCondLst>
                                            <p:cond delay="499"/>
                                          </p:stCondLst>
                                        </p:cTn>
                                        <p:tgtEl>
                                          <p:spTgt spid="28"/>
                                        </p:tgtEl>
                                        <p:attrNameLst>
                                          <p:attrName>style.visibility</p:attrName>
                                        </p:attrNameLst>
                                      </p:cBhvr>
                                      <p:to>
                                        <p:strVal val="hidden"/>
                                      </p:to>
                                    </p:set>
                                  </p:childTnLst>
                                </p:cTn>
                              </p:par>
                              <p:par>
                                <p:cTn id="139" presetID="2" presetClass="exit" presetSubtype="4" fill="hold" nodeType="withEffect">
                                  <p:stCondLst>
                                    <p:cond delay="0"/>
                                  </p:stCondLst>
                                  <p:childTnLst>
                                    <p:anim calcmode="lin" valueType="num">
                                      <p:cBhvr additive="base">
                                        <p:cTn id="140" dur="500"/>
                                        <p:tgtEl>
                                          <p:spTgt spid="27"/>
                                        </p:tgtEl>
                                        <p:attrNameLst>
                                          <p:attrName>ppt_x</p:attrName>
                                        </p:attrNameLst>
                                      </p:cBhvr>
                                      <p:tavLst>
                                        <p:tav tm="0">
                                          <p:val>
                                            <p:strVal val="ppt_x"/>
                                          </p:val>
                                        </p:tav>
                                        <p:tav tm="100000">
                                          <p:val>
                                            <p:strVal val="ppt_x"/>
                                          </p:val>
                                        </p:tav>
                                      </p:tavLst>
                                    </p:anim>
                                    <p:anim calcmode="lin" valueType="num">
                                      <p:cBhvr additive="base">
                                        <p:cTn id="141" dur="500"/>
                                        <p:tgtEl>
                                          <p:spTgt spid="27"/>
                                        </p:tgtEl>
                                        <p:attrNameLst>
                                          <p:attrName>ppt_y</p:attrName>
                                        </p:attrNameLst>
                                      </p:cBhvr>
                                      <p:tavLst>
                                        <p:tav tm="0">
                                          <p:val>
                                            <p:strVal val="ppt_y"/>
                                          </p:val>
                                        </p:tav>
                                        <p:tav tm="100000">
                                          <p:val>
                                            <p:strVal val="1+ppt_h/2"/>
                                          </p:val>
                                        </p:tav>
                                      </p:tavLst>
                                    </p:anim>
                                    <p:set>
                                      <p:cBhvr>
                                        <p:cTn id="142" dur="1" fill="hold">
                                          <p:stCondLst>
                                            <p:cond delay="499"/>
                                          </p:stCondLst>
                                        </p:cTn>
                                        <p:tgtEl>
                                          <p:spTgt spid="27"/>
                                        </p:tgtEl>
                                        <p:attrNameLst>
                                          <p:attrName>style.visibility</p:attrName>
                                        </p:attrNameLst>
                                      </p:cBhvr>
                                      <p:to>
                                        <p:strVal val="hidden"/>
                                      </p:to>
                                    </p:set>
                                  </p:childTnLst>
                                </p:cTn>
                              </p:par>
                              <p:par>
                                <p:cTn id="143" presetID="2" presetClass="exit" presetSubtype="4" fill="hold" nodeType="withEffect">
                                  <p:stCondLst>
                                    <p:cond delay="0"/>
                                  </p:stCondLst>
                                  <p:childTnLst>
                                    <p:anim calcmode="lin" valueType="num">
                                      <p:cBhvr additive="base">
                                        <p:cTn id="144" dur="500"/>
                                        <p:tgtEl>
                                          <p:spTgt spid="29"/>
                                        </p:tgtEl>
                                        <p:attrNameLst>
                                          <p:attrName>ppt_x</p:attrName>
                                        </p:attrNameLst>
                                      </p:cBhvr>
                                      <p:tavLst>
                                        <p:tav tm="0">
                                          <p:val>
                                            <p:strVal val="ppt_x"/>
                                          </p:val>
                                        </p:tav>
                                        <p:tav tm="100000">
                                          <p:val>
                                            <p:strVal val="ppt_x"/>
                                          </p:val>
                                        </p:tav>
                                      </p:tavLst>
                                    </p:anim>
                                    <p:anim calcmode="lin" valueType="num">
                                      <p:cBhvr additive="base">
                                        <p:cTn id="145" dur="500"/>
                                        <p:tgtEl>
                                          <p:spTgt spid="29"/>
                                        </p:tgtEl>
                                        <p:attrNameLst>
                                          <p:attrName>ppt_y</p:attrName>
                                        </p:attrNameLst>
                                      </p:cBhvr>
                                      <p:tavLst>
                                        <p:tav tm="0">
                                          <p:val>
                                            <p:strVal val="ppt_y"/>
                                          </p:val>
                                        </p:tav>
                                        <p:tav tm="100000">
                                          <p:val>
                                            <p:strVal val="1+ppt_h/2"/>
                                          </p:val>
                                        </p:tav>
                                      </p:tavLst>
                                    </p:anim>
                                    <p:set>
                                      <p:cBhvr>
                                        <p:cTn id="146" dur="1" fill="hold">
                                          <p:stCondLst>
                                            <p:cond delay="499"/>
                                          </p:stCondLst>
                                        </p:cTn>
                                        <p:tgtEl>
                                          <p:spTgt spid="29"/>
                                        </p:tgtEl>
                                        <p:attrNameLst>
                                          <p:attrName>style.visibility</p:attrName>
                                        </p:attrNameLst>
                                      </p:cBhvr>
                                      <p:to>
                                        <p:strVal val="hidden"/>
                                      </p:to>
                                    </p:set>
                                  </p:childTnLst>
                                </p:cTn>
                              </p:par>
                              <p:par>
                                <p:cTn id="147" presetID="2" presetClass="exit" presetSubtype="4" fill="hold" nodeType="withEffect">
                                  <p:stCondLst>
                                    <p:cond delay="0"/>
                                  </p:stCondLst>
                                  <p:childTnLst>
                                    <p:anim calcmode="lin" valueType="num">
                                      <p:cBhvr additive="base">
                                        <p:cTn id="148" dur="500"/>
                                        <p:tgtEl>
                                          <p:spTgt spid="31"/>
                                        </p:tgtEl>
                                        <p:attrNameLst>
                                          <p:attrName>ppt_x</p:attrName>
                                        </p:attrNameLst>
                                      </p:cBhvr>
                                      <p:tavLst>
                                        <p:tav tm="0">
                                          <p:val>
                                            <p:strVal val="ppt_x"/>
                                          </p:val>
                                        </p:tav>
                                        <p:tav tm="100000">
                                          <p:val>
                                            <p:strVal val="ppt_x"/>
                                          </p:val>
                                        </p:tav>
                                      </p:tavLst>
                                    </p:anim>
                                    <p:anim calcmode="lin" valueType="num">
                                      <p:cBhvr additive="base">
                                        <p:cTn id="149" dur="500"/>
                                        <p:tgtEl>
                                          <p:spTgt spid="31"/>
                                        </p:tgtEl>
                                        <p:attrNameLst>
                                          <p:attrName>ppt_y</p:attrName>
                                        </p:attrNameLst>
                                      </p:cBhvr>
                                      <p:tavLst>
                                        <p:tav tm="0">
                                          <p:val>
                                            <p:strVal val="ppt_y"/>
                                          </p:val>
                                        </p:tav>
                                        <p:tav tm="100000">
                                          <p:val>
                                            <p:strVal val="1+ppt_h/2"/>
                                          </p:val>
                                        </p:tav>
                                      </p:tavLst>
                                    </p:anim>
                                    <p:set>
                                      <p:cBhvr>
                                        <p:cTn id="150" dur="1" fill="hold">
                                          <p:stCondLst>
                                            <p:cond delay="499"/>
                                          </p:stCondLst>
                                        </p:cTn>
                                        <p:tgtEl>
                                          <p:spTgt spid="31"/>
                                        </p:tgtEl>
                                        <p:attrNameLst>
                                          <p:attrName>style.visibility</p:attrName>
                                        </p:attrNameLst>
                                      </p:cBhvr>
                                      <p:to>
                                        <p:strVal val="hidden"/>
                                      </p:to>
                                    </p:set>
                                  </p:childTnLst>
                                </p:cTn>
                              </p:par>
                              <p:par>
                                <p:cTn id="151" presetID="2" presetClass="exit" presetSubtype="4" fill="hold" nodeType="withEffect">
                                  <p:stCondLst>
                                    <p:cond delay="0"/>
                                  </p:stCondLst>
                                  <p:childTnLst>
                                    <p:anim calcmode="lin" valueType="num">
                                      <p:cBhvr additive="base">
                                        <p:cTn id="152" dur="500"/>
                                        <p:tgtEl>
                                          <p:spTgt spid="30"/>
                                        </p:tgtEl>
                                        <p:attrNameLst>
                                          <p:attrName>ppt_x</p:attrName>
                                        </p:attrNameLst>
                                      </p:cBhvr>
                                      <p:tavLst>
                                        <p:tav tm="0">
                                          <p:val>
                                            <p:strVal val="ppt_x"/>
                                          </p:val>
                                        </p:tav>
                                        <p:tav tm="100000">
                                          <p:val>
                                            <p:strVal val="ppt_x"/>
                                          </p:val>
                                        </p:tav>
                                      </p:tavLst>
                                    </p:anim>
                                    <p:anim calcmode="lin" valueType="num">
                                      <p:cBhvr additive="base">
                                        <p:cTn id="153" dur="500"/>
                                        <p:tgtEl>
                                          <p:spTgt spid="30"/>
                                        </p:tgtEl>
                                        <p:attrNameLst>
                                          <p:attrName>ppt_y</p:attrName>
                                        </p:attrNameLst>
                                      </p:cBhvr>
                                      <p:tavLst>
                                        <p:tav tm="0">
                                          <p:val>
                                            <p:strVal val="ppt_y"/>
                                          </p:val>
                                        </p:tav>
                                        <p:tav tm="100000">
                                          <p:val>
                                            <p:strVal val="1+ppt_h/2"/>
                                          </p:val>
                                        </p:tav>
                                      </p:tavLst>
                                    </p:anim>
                                    <p:set>
                                      <p:cBhvr>
                                        <p:cTn id="154"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7" grpId="0" animBg="1"/>
      <p:bldP spid="7" grpId="1" animBg="1"/>
      <p:bldP spid="9" grpId="0" animBg="1"/>
      <p:bldP spid="9" grpId="1" animBg="1"/>
      <p:bldP spid="11" grpId="0" animBg="1"/>
      <p:bldP spid="11" grpId="1" animBg="1"/>
      <p:bldP spid="13" grpId="0" animBg="1"/>
      <p:bldP spid="13" grpId="1" animBg="1"/>
      <p:bldP spid="17" grpId="0" animBg="1"/>
      <p:bldP spid="19" grpId="0" animBg="1"/>
      <p:bldP spid="21" grpId="0" animBg="1"/>
      <p:bldP spid="2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5DF9D35-9CF7-B4BD-1219-CBAC582BDCF6}"/>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8E43E155-5BFE-0F67-00BF-1DB0C679A8F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E8F811-AC5D-578A-ED4B-1D56F34FC26B}"/>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AF3324E-9CA7-ECB5-903C-C5B7030509F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9" name="Picture 75" descr="viet3">
            <a:extLst>
              <a:ext uri="{FF2B5EF4-FFF2-40B4-BE49-F238E27FC236}">
                <a16:creationId xmlns:a16="http://schemas.microsoft.com/office/drawing/2014/main" id="{DD357E55-D1A9-56F0-4D64-9B8A4403881D}"/>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84FCFC9-6193-59A6-BD12-0D70E47880A7}"/>
              </a:ext>
            </a:extLst>
          </p:cNvPr>
          <p:cNvSpPr txBox="1"/>
          <p:nvPr/>
        </p:nvSpPr>
        <p:spPr>
          <a:xfrm>
            <a:off x="3845859" y="2294965"/>
            <a:ext cx="6934436" cy="3244030"/>
          </a:xfrm>
          <a:prstGeom prst="rect">
            <a:avLst/>
          </a:prstGeom>
          <a:noFill/>
        </p:spPr>
        <p:txBody>
          <a:bodyPr wrap="square" rtlCol="0">
            <a:spAutoFit/>
          </a:bodyPr>
          <a:lstStyle/>
          <a:p>
            <a:pPr marL="457200" indent="-457200" algn="just">
              <a:lnSpc>
                <a:spcPct val="150000"/>
              </a:lnSpc>
              <a:buFontTx/>
              <a:buChar char="-"/>
            </a:pPr>
            <a:r>
              <a:rPr lang="en-US" sz="2800">
                <a:latin typeface="Cambria" panose="02040503050406030204" pitchFamily="18" charset="0"/>
                <a:ea typeface="Cambria" panose="02040503050406030204" pitchFamily="18" charset="0"/>
              </a:rPr>
              <a:t>Cấu tạo: </a:t>
            </a:r>
          </a:p>
          <a:p>
            <a:pPr algn="just">
              <a:lnSpc>
                <a:spcPct val="150000"/>
              </a:lnSpc>
            </a:pPr>
            <a:r>
              <a:rPr lang="vi-VN" sz="2800">
                <a:latin typeface="Cambria" panose="02040503050406030204" pitchFamily="18" charset="0"/>
                <a:ea typeface="Cambria" panose="02040503050406030204" pitchFamily="18" charset="0"/>
              </a:rPr>
              <a:t>+ Ống tiêu hóa: miệng, họng, thực quản, dạ dày, ruột non, ruột già, trực tràng, hậu môn.</a:t>
            </a:r>
          </a:p>
          <a:p>
            <a:pPr algn="just">
              <a:lnSpc>
                <a:spcPct val="150000"/>
              </a:lnSpc>
            </a:pPr>
            <a:r>
              <a:rPr lang="vi-VN" sz="2800">
                <a:latin typeface="Cambria" panose="02040503050406030204" pitchFamily="18" charset="0"/>
                <a:ea typeface="Cambria" panose="02040503050406030204" pitchFamily="18" charset="0"/>
              </a:rPr>
              <a:t>+ Tuyến tiêu hóa: Tuyến nước bọt, tuyến vị, gan, tụy, tuyến ruột.</a:t>
            </a:r>
            <a:endParaRPr lang="vi-VN" sz="28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50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27F13C2-80E8-EF9A-03DE-84AFD961D1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96" t="7059" r="3970" b="6798"/>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B8CA7A3-B67C-85E6-1CC8-2400206C3F53}"/>
              </a:ext>
            </a:extLst>
          </p:cNvPr>
          <p:cNvSpPr txBox="1"/>
          <p:nvPr/>
        </p:nvSpPr>
        <p:spPr>
          <a:xfrm>
            <a:off x="1228163" y="744070"/>
            <a:ext cx="5235389" cy="1384995"/>
          </a:xfrm>
          <a:prstGeom prst="rect">
            <a:avLst/>
          </a:prstGeom>
          <a:noFill/>
        </p:spPr>
        <p:txBody>
          <a:bodyPr wrap="square" rtlCol="0">
            <a:spAutoFit/>
          </a:bodyPr>
          <a:lstStyle/>
          <a:p>
            <a:r>
              <a:rPr lang="en-US" sz="2800">
                <a:solidFill>
                  <a:schemeClr val="bg2">
                    <a:lumMod val="25000"/>
                  </a:schemeClr>
                </a:solidFill>
                <a:latin typeface="Cambria" panose="02040503050406030204" pitchFamily="18" charset="0"/>
                <a:ea typeface="Cambria" panose="02040503050406030204" pitchFamily="18" charset="0"/>
              </a:rPr>
              <a:t>Mỗi bạn được bốc 1 viên kẹo bất kì trong hộp. Em hãy ăn viên kẹo và mô tả lại quá trình đó. </a:t>
            </a:r>
          </a:p>
        </p:txBody>
      </p:sp>
      <p:sp>
        <p:nvSpPr>
          <p:cNvPr id="5" name="TextBox 4">
            <a:extLst>
              <a:ext uri="{FF2B5EF4-FFF2-40B4-BE49-F238E27FC236}">
                <a16:creationId xmlns:a16="http://schemas.microsoft.com/office/drawing/2014/main" id="{7F905BD5-DD87-3800-CAF3-31FCCAD75468}"/>
              </a:ext>
            </a:extLst>
          </p:cNvPr>
          <p:cNvSpPr txBox="1"/>
          <p:nvPr/>
        </p:nvSpPr>
        <p:spPr>
          <a:xfrm>
            <a:off x="2962834" y="2873135"/>
            <a:ext cx="6736978" cy="3285900"/>
          </a:xfrm>
          <a:prstGeom prst="rect">
            <a:avLst/>
          </a:prstGeom>
          <a:noFill/>
        </p:spPr>
        <p:txBody>
          <a:bodyPr wrap="square" rtlCol="0">
            <a:spAutoFit/>
          </a:bodyPr>
          <a:lstStyle/>
          <a:p>
            <a:pPr algn="just">
              <a:lnSpc>
                <a:spcPct val="107000"/>
              </a:lnSpc>
              <a:spcAft>
                <a:spcPts val="800"/>
              </a:spcAft>
            </a:pPr>
            <a:r>
              <a:rPr lang="vi-VN" sz="2800">
                <a:effectLst/>
                <a:latin typeface="Cambria" panose="02040503050406030204" pitchFamily="18" charset="0"/>
                <a:ea typeface="Cambria" panose="02040503050406030204" pitchFamily="18" charset="0"/>
              </a:rPr>
              <a:t>Cơ thể cần thường xuyên lấy các chất dinh dưỡng từ nguồn thức ăn để duy trì sự sống và phát triển. Tuy nhiên, thức ăn hầu hết có kích thước lớn nên các tế bào của cơ thể không thể hấp thụ được. Quá trình nào đã giúp cơ thể giải quyết vấn đề này và quá trình đó diễn ra như thế nào? </a:t>
            </a:r>
            <a:r>
              <a:rPr lang="en-US" sz="2800">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98566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48123BB-741C-B4A8-96B7-2EE4D746686C}"/>
              </a:ext>
            </a:extLst>
          </p:cNvPr>
          <p:cNvGrpSpPr/>
          <p:nvPr/>
        </p:nvGrpSpPr>
        <p:grpSpPr>
          <a:xfrm>
            <a:off x="0" y="-33178"/>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018D3506-DF54-198D-CEFD-3A398308BF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39EDED1C-0BD1-1EE4-89BA-45ABE4D9031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AutoShape 27">
            <a:extLst>
              <a:ext uri="{FF2B5EF4-FFF2-40B4-BE49-F238E27FC236}">
                <a16:creationId xmlns:a16="http://schemas.microsoft.com/office/drawing/2014/main" id="{D6BCDEE1-F42E-5098-D20E-E2D00F2F3D0D}"/>
              </a:ext>
            </a:extLst>
          </p:cNvPr>
          <p:cNvSpPr>
            <a:spLocks noChangeArrowheads="1"/>
          </p:cNvSpPr>
          <p:nvPr/>
        </p:nvSpPr>
        <p:spPr bwMode="auto">
          <a:xfrm>
            <a:off x="3313069" y="2990063"/>
            <a:ext cx="8332083" cy="3166008"/>
          </a:xfrm>
          <a:prstGeom prst="wedgeRoundRectCallout">
            <a:avLst>
              <a:gd name="adj1" fmla="val -15622"/>
              <a:gd name="adj2" fmla="val -44417"/>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Xem video trả lời câu hỏi:</a:t>
            </a:r>
          </a:p>
          <a:p>
            <a:pPr marL="514350" indent="-514350" algn="just" eaLnBrk="1" hangingPunct="1">
              <a:spcBef>
                <a:spcPct val="50000"/>
              </a:spcBef>
              <a:buFontTx/>
              <a:buAutoNum type="arabicPeriod"/>
            </a:pPr>
            <a:r>
              <a:rPr lang="en-US" altLang="en-US" sz="3200">
                <a:solidFill>
                  <a:srgbClr val="0000CC"/>
                </a:solidFill>
                <a:latin typeface="Cambria" panose="02040503050406030204" pitchFamily="18" charset="0"/>
                <a:ea typeface="Cambria" panose="02040503050406030204" pitchFamily="18" charset="0"/>
              </a:rPr>
              <a:t>Hệ tiêu hóa có chức năng gì?  </a:t>
            </a:r>
          </a:p>
          <a:p>
            <a:pPr marL="514350" indent="-514350" algn="just" eaLnBrk="1" hangingPunct="1">
              <a:spcBef>
                <a:spcPct val="50000"/>
              </a:spcBef>
              <a:buAutoNum type="arabicPeriod"/>
            </a:pPr>
            <a:r>
              <a:rPr lang="en-US" altLang="en-US" sz="3200">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6" name="Rectangle 5">
            <a:extLst>
              <a:ext uri="{FF2B5EF4-FFF2-40B4-BE49-F238E27FC236}">
                <a16:creationId xmlns:a16="http://schemas.microsoft.com/office/drawing/2014/main" id="{44386044-672D-4C85-1B8B-7ADF10ADF7C8}"/>
              </a:ext>
            </a:extLst>
          </p:cNvPr>
          <p:cNvSpPr/>
          <p:nvPr/>
        </p:nvSpPr>
        <p:spPr>
          <a:xfrm>
            <a:off x="2936552" y="1957021"/>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Hoạt động cá nhân</a:t>
            </a:r>
            <a:endParaRPr lang="en-US" sz="2800" b="1" i="1">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23A14449-AC09-0C1D-B0E6-2A4EEBBE31B4}"/>
              </a:ext>
            </a:extLst>
          </p:cNvPr>
          <p:cNvSpPr txBox="1"/>
          <p:nvPr/>
        </p:nvSpPr>
        <p:spPr>
          <a:xfrm>
            <a:off x="2936552" y="86531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57214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ám Phá Hệ Thống Tiêu Hóa _ Cơ Thể Người Ký Sự _ Phim hoạt hình Khoa học Hay Nhất 2020">
            <a:hlinkClick r:id="" action="ppaction://media"/>
            <a:extLst>
              <a:ext uri="{FF2B5EF4-FFF2-40B4-BE49-F238E27FC236}">
                <a16:creationId xmlns:a16="http://schemas.microsoft.com/office/drawing/2014/main" id="{E0309A6E-5CA3-9283-151F-1ECF65D124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172200"/>
          </a:xfrm>
          <a:prstGeom prst="rect">
            <a:avLst/>
          </a:prstGeom>
        </p:spPr>
      </p:pic>
    </p:spTree>
    <p:extLst>
      <p:ext uri="{BB962C8B-B14F-4D97-AF65-F5344CB8AC3E}">
        <p14:creationId xmlns:p14="http://schemas.microsoft.com/office/powerpoint/2010/main" val="4003583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6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07E7D625-4714-3725-AB96-446AC7A97E16}"/>
              </a:ext>
            </a:extLst>
          </p:cNvPr>
          <p:cNvSpPr txBox="1">
            <a:spLocks noChangeArrowheads="1"/>
          </p:cNvSpPr>
          <p:nvPr/>
        </p:nvSpPr>
        <p:spPr>
          <a:xfrm>
            <a:off x="3729554" y="1318147"/>
            <a:ext cx="7455568" cy="6740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4200" b="1">
                <a:solidFill>
                  <a:srgbClr val="0000CC"/>
                </a:solidFill>
                <a:latin typeface="Cambria" panose="02040503050406030204" pitchFamily="18" charset="0"/>
                <a:ea typeface="Cambria" panose="02040503050406030204" pitchFamily="18" charset="0"/>
              </a:rPr>
              <a:t>Hệ tiêu hóa có chức năng gì? </a:t>
            </a:r>
            <a:endParaRPr lang="en-US" altLang="en-US" sz="4200" b="1" dirty="0">
              <a:solidFill>
                <a:srgbClr val="0000CC"/>
              </a:solidFill>
              <a:latin typeface="Cambria" panose="02040503050406030204" pitchFamily="18" charset="0"/>
              <a:ea typeface="Cambria" panose="02040503050406030204" pitchFamily="18" charset="0"/>
            </a:endParaRPr>
          </a:p>
        </p:txBody>
      </p:sp>
      <p:sp>
        <p:nvSpPr>
          <p:cNvPr id="3" name="Rectangle 34">
            <a:extLst>
              <a:ext uri="{FF2B5EF4-FFF2-40B4-BE49-F238E27FC236}">
                <a16:creationId xmlns:a16="http://schemas.microsoft.com/office/drawing/2014/main" id="{F437FEBE-D6F5-3E03-568A-F2DAB977B3A4}"/>
              </a:ext>
            </a:extLst>
          </p:cNvPr>
          <p:cNvSpPr txBox="1">
            <a:spLocks noChangeArrowheads="1"/>
          </p:cNvSpPr>
          <p:nvPr/>
        </p:nvSpPr>
        <p:spPr>
          <a:xfrm>
            <a:off x="723900" y="3589647"/>
            <a:ext cx="10744200" cy="133882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None/>
              <a:tabLst>
                <a:tab pos="4080561" algn="l"/>
                <a:tab pos="6427551" algn="r"/>
              </a:tabLst>
              <a:defRPr/>
            </a:pPr>
            <a:r>
              <a:rPr lang="en-US" sz="3000">
                <a:solidFill>
                  <a:srgbClr val="0000FF"/>
                </a:solidFill>
                <a:latin typeface="Cambria" panose="02040503050406030204" pitchFamily="18" charset="0"/>
                <a:ea typeface="Cambria" panose="02040503050406030204" pitchFamily="18" charset="0"/>
              </a:rPr>
              <a:t>  </a:t>
            </a:r>
            <a:r>
              <a:rPr lang="vi-VN" sz="3000">
                <a:solidFill>
                  <a:srgbClr val="0000FF"/>
                </a:solidFill>
                <a:latin typeface="Cambria" panose="02040503050406030204" pitchFamily="18" charset="0"/>
                <a:ea typeface="Cambria" panose="02040503050406030204" pitchFamily="18" charset="0"/>
              </a:rPr>
              <a:t>Chức năng của hệ tiêu hóa: biến đổi thức ăn thành các chất dinh dưỡng mà cơ thể có thể hấp thụ được và loại chất thải ra khỏi cơ thể.</a:t>
            </a: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69F1EF32-949F-4137-4337-B3702BC6B3B4}"/>
              </a:ext>
            </a:extLst>
          </p:cNvPr>
          <p:cNvPicPr>
            <a:picLocks noChangeAspect="1"/>
          </p:cNvPicPr>
          <p:nvPr/>
        </p:nvPicPr>
        <p:blipFill rotWithShape="1">
          <a:blip r:embed="rId2"/>
          <a:srcRect l="15705" r="18733"/>
          <a:stretch/>
        </p:blipFill>
        <p:spPr>
          <a:xfrm flipH="1">
            <a:off x="685800" y="249818"/>
            <a:ext cx="2137410" cy="3018536"/>
          </a:xfrm>
          <a:prstGeom prst="rect">
            <a:avLst/>
          </a:prstGeom>
        </p:spPr>
      </p:pic>
    </p:spTree>
    <p:extLst>
      <p:ext uri="{BB962C8B-B14F-4D97-AF65-F5344CB8AC3E}">
        <p14:creationId xmlns:p14="http://schemas.microsoft.com/office/powerpoint/2010/main" val="30688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4F00E3A-AE34-BA36-5D86-56707A9683BF}"/>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9F3E9D9A-C0DB-2799-B541-01D61619EE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F2B2AB91-BBE2-D6CA-FF13-81A605D1F3A5}"/>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6319D3B0-A19A-3A35-B283-23F91F31B5D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2</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Cấu tạo và chức năng của hệ tiêu hóa</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pic>
        <p:nvPicPr>
          <p:cNvPr id="6" name="Picture 75" descr="viet3">
            <a:extLst>
              <a:ext uri="{FF2B5EF4-FFF2-40B4-BE49-F238E27FC236}">
                <a16:creationId xmlns:a16="http://schemas.microsoft.com/office/drawing/2014/main" id="{6E462584-8136-5184-D714-C36ADD74049F}"/>
              </a:ext>
            </a:extLst>
          </p:cNvPr>
          <p:cNvPicPr>
            <a:picLocks noChangeAspect="1" noChangeArrowheads="1" noCrop="1"/>
          </p:cNvPicPr>
          <p:nvPr/>
        </p:nvPicPr>
        <p:blipFill>
          <a:blip r:embed="rId3"/>
          <a:srcRect/>
          <a:stretch>
            <a:fillRect/>
          </a:stretch>
        </p:blipFill>
        <p:spPr bwMode="auto">
          <a:xfrm>
            <a:off x="3007207" y="242279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AABE3DED-A316-F3DD-954C-48AF32772474}"/>
              </a:ext>
            </a:extLst>
          </p:cNvPr>
          <p:cNvSpPr txBox="1"/>
          <p:nvPr/>
        </p:nvSpPr>
        <p:spPr>
          <a:xfrm>
            <a:off x="3834063" y="2873154"/>
            <a:ext cx="6352674" cy="1384995"/>
          </a:xfrm>
          <a:prstGeom prst="rect">
            <a:avLst/>
          </a:prstGeom>
          <a:noFill/>
        </p:spPr>
        <p:txBody>
          <a:bodyPr wrap="square">
            <a:spAutoFit/>
          </a:bodyPr>
          <a:lstStyle/>
          <a:p>
            <a:pPr algn="just"/>
            <a:r>
              <a:rPr lang="en-US" sz="2800">
                <a:solidFill>
                  <a:srgbClr val="0000FF"/>
                </a:solidFill>
                <a:latin typeface="Cambria" panose="02040503050406030204" pitchFamily="18" charset="0"/>
                <a:ea typeface="Cambria" panose="02040503050406030204" pitchFamily="18" charset="0"/>
              </a:rPr>
              <a:t>- </a:t>
            </a:r>
            <a:r>
              <a:rPr lang="vi-VN" sz="2800">
                <a:solidFill>
                  <a:srgbClr val="0000FF"/>
                </a:solidFill>
                <a:latin typeface="Cambria" panose="02040503050406030204" pitchFamily="18" charset="0"/>
                <a:ea typeface="Cambria" panose="02040503050406030204" pitchFamily="18" charset="0"/>
              </a:rPr>
              <a:t>Chức năng : biến đổi thức ăn thành các chất dinh dưỡng mà cơ thể có thể hấp thụ được và loại chất thải ra khỏi cơ thể.</a:t>
            </a:r>
            <a:endParaRPr lang="en-US" sz="2800"/>
          </a:p>
        </p:txBody>
      </p:sp>
    </p:spTree>
    <p:extLst>
      <p:ext uri="{BB962C8B-B14F-4D97-AF65-F5344CB8AC3E}">
        <p14:creationId xmlns:p14="http://schemas.microsoft.com/office/powerpoint/2010/main" val="3212320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3">
            <a:extLst>
              <a:ext uri="{FF2B5EF4-FFF2-40B4-BE49-F238E27FC236}">
                <a16:creationId xmlns:a16="http://schemas.microsoft.com/office/drawing/2014/main" id="{C9B2ACB5-EC69-9ABA-7DC5-10B9D4E66366}"/>
              </a:ext>
            </a:extLst>
          </p:cNvPr>
          <p:cNvSpPr txBox="1">
            <a:spLocks noChangeArrowheads="1"/>
          </p:cNvSpPr>
          <p:nvPr/>
        </p:nvSpPr>
        <p:spPr>
          <a:xfrm>
            <a:off x="3245459" y="1075822"/>
            <a:ext cx="8175576" cy="480131"/>
          </a:xfrm>
          <a:prstGeom prst="rect">
            <a:avLst/>
          </a:prstGeom>
          <a:noFill/>
        </p:spPr>
        <p:txBody>
          <a:bodyPr wrap="square">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4080561" algn="l"/>
                <a:tab pos="6427551" algn="r"/>
              </a:tabLst>
            </a:pPr>
            <a:r>
              <a:rPr lang="en-US" altLang="en-US" sz="2800" b="1">
                <a:solidFill>
                  <a:srgbClr val="0000CC"/>
                </a:solidFill>
                <a:latin typeface="Cambria" panose="02040503050406030204" pitchFamily="18" charset="0"/>
                <a:ea typeface="Cambria" panose="02040503050406030204" pitchFamily="18" charset="0"/>
              </a:rPr>
              <a:t>Quá trình tiêu hóa trải qua những giai đoạn nào?</a:t>
            </a:r>
          </a:p>
        </p:txBody>
      </p:sp>
      <p:sp>
        <p:nvSpPr>
          <p:cNvPr id="3" name="Rectangle 34">
            <a:extLst>
              <a:ext uri="{FF2B5EF4-FFF2-40B4-BE49-F238E27FC236}">
                <a16:creationId xmlns:a16="http://schemas.microsoft.com/office/drawing/2014/main" id="{7F921384-79EA-8D83-E979-0C84745DCAC9}"/>
              </a:ext>
            </a:extLst>
          </p:cNvPr>
          <p:cNvSpPr txBox="1">
            <a:spLocks noChangeArrowheads="1"/>
          </p:cNvSpPr>
          <p:nvPr/>
        </p:nvSpPr>
        <p:spPr>
          <a:xfrm>
            <a:off x="1234888" y="3499133"/>
            <a:ext cx="10105464" cy="2780248"/>
          </a:xfrm>
          <a:prstGeom prst="rect">
            <a:avLst/>
          </a:prstGeom>
          <a:solidFill>
            <a:srgbClr val="FFD9FF"/>
          </a:solidFill>
        </p:spPr>
        <p:txBody>
          <a:bodyPr wrap="square" anchor="ctr">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en-US" altLang="en-US" sz="3200">
                <a:solidFill>
                  <a:srgbClr val="0000CC"/>
                </a:solidFill>
                <a:latin typeface="Cambria" panose="02040503050406030204" pitchFamily="18" charset="0"/>
                <a:ea typeface="Cambria" panose="02040503050406030204" pitchFamily="18" charset="0"/>
              </a:rPr>
              <a:t>Sau khi thức ăn được đưa vào miệng, thức ăn sẽ được </a:t>
            </a:r>
            <a:r>
              <a:rPr lang="en-US" sz="3200">
                <a:solidFill>
                  <a:srgbClr val="FF3399"/>
                </a:solidFill>
                <a:latin typeface="Cambria" panose="02040503050406030204" charset="0"/>
                <a:ea typeface="Cambria" panose="02040503050406030204" charset="0"/>
                <a:sym typeface="Wingdings" panose="05000000000000000000" pitchFamily="2" charset="2"/>
              </a:rPr>
              <a:t>tiêu hóa ở khoang miệng  =&gt; </a:t>
            </a:r>
            <a:r>
              <a:rPr lang="en-US" sz="3200">
                <a:solidFill>
                  <a:srgbClr val="0070C0"/>
                </a:solidFill>
                <a:latin typeface="Cambria" panose="02040503050406030204" charset="0"/>
                <a:ea typeface="Cambria" panose="02040503050406030204" charset="0"/>
                <a:sym typeface="Wingdings" panose="05000000000000000000" pitchFamily="2" charset="2"/>
              </a:rPr>
              <a:t>tiêu hóa ở dạ dày</a:t>
            </a:r>
          </a:p>
          <a:p>
            <a:pPr marL="0" indent="0" algn="just">
              <a:lnSpc>
                <a:spcPct val="100000"/>
              </a:lnSpc>
              <a:buNone/>
            </a:pPr>
            <a:r>
              <a:rPr lang="en-US" sz="3200">
                <a:solidFill>
                  <a:srgbClr val="FF0000"/>
                </a:solidFill>
                <a:latin typeface="Cambria" panose="02040503050406030204" charset="0"/>
                <a:ea typeface="Cambria" panose="02040503050406030204" charset="0"/>
                <a:sym typeface="Wingdings" panose="05000000000000000000" pitchFamily="2" charset="2"/>
              </a:rPr>
              <a:t>=&gt; tiêu hóa ở ruột non =&gt; </a:t>
            </a:r>
            <a:r>
              <a:rPr lang="en-US" sz="3200">
                <a:solidFill>
                  <a:srgbClr val="7030A0"/>
                </a:solidFill>
                <a:latin typeface="Cambria" panose="02040503050406030204" charset="0"/>
                <a:ea typeface="Cambria" panose="02040503050406030204" charset="0"/>
                <a:sym typeface="Wingdings" panose="05000000000000000000" pitchFamily="2" charset="2"/>
              </a:rPr>
              <a:t>tiêu hóa ở ruột già và trực tràng</a:t>
            </a:r>
            <a:endParaRPr lang="vi-VN" sz="3200">
              <a:solidFill>
                <a:srgbClr val="7030A0"/>
              </a:solidFill>
              <a:latin typeface="Cambria" panose="02040503050406030204" charset="0"/>
              <a:ea typeface="Cambria" panose="02040503050406030204" charset="0"/>
              <a:sym typeface="Wingdings" panose="05000000000000000000" pitchFamily="2" charset="2"/>
            </a:endParaRPr>
          </a:p>
          <a:p>
            <a:pPr algn="just">
              <a:lnSpc>
                <a:spcPct val="100000"/>
              </a:lnSpc>
              <a:buNone/>
              <a:tabLst>
                <a:tab pos="4080561" algn="l"/>
                <a:tab pos="6427551" algn="r"/>
              </a:tabLst>
              <a:defRPr/>
            </a:pPr>
            <a:endParaRPr lang="en-US" sz="3000" dirty="0">
              <a:solidFill>
                <a:srgbClr val="0000FF"/>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7E52530E-EDFA-FBAB-16CE-A0174399C206}"/>
              </a:ext>
            </a:extLst>
          </p:cNvPr>
          <p:cNvPicPr>
            <a:picLocks noChangeAspect="1"/>
          </p:cNvPicPr>
          <p:nvPr/>
        </p:nvPicPr>
        <p:blipFill rotWithShape="1">
          <a:blip r:embed="rId2"/>
          <a:srcRect l="15705" r="18733"/>
          <a:stretch/>
        </p:blipFill>
        <p:spPr>
          <a:xfrm flipH="1">
            <a:off x="623047" y="267747"/>
            <a:ext cx="2137410" cy="3018536"/>
          </a:xfrm>
          <a:prstGeom prst="rect">
            <a:avLst/>
          </a:prstGeom>
        </p:spPr>
      </p:pic>
    </p:spTree>
    <p:extLst>
      <p:ext uri="{BB962C8B-B14F-4D97-AF65-F5344CB8AC3E}">
        <p14:creationId xmlns:p14="http://schemas.microsoft.com/office/powerpoint/2010/main" val="111495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Bottom)">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2"/>
                                        </p:tgtEl>
                                        <p:attrNameLst>
                                          <p:attrName>ppt_x</p:attrName>
                                        </p:attrNameLst>
                                      </p:cBhvr>
                                      <p:tavLst>
                                        <p:tav tm="0">
                                          <p:val>
                                            <p:strVal val="ppt_x"/>
                                          </p:val>
                                        </p:tav>
                                        <p:tav tm="100000">
                                          <p:val>
                                            <p:strVal val="ppt_x"/>
                                          </p:val>
                                        </p:tav>
                                      </p:tavLst>
                                    </p:anim>
                                    <p:anim calcmode="lin" valueType="num">
                                      <p:cBhvr additive="base">
                                        <p:cTn id="12" dur="500"/>
                                        <p:tgtEl>
                                          <p:spTgt spid="2"/>
                                        </p:tgtEl>
                                        <p:attrNameLst>
                                          <p:attrName>ppt_y</p:attrName>
                                        </p:attrNameLst>
                                      </p:cBhvr>
                                      <p:tavLst>
                                        <p:tav tm="0">
                                          <p:val>
                                            <p:strVal val="ppt_y"/>
                                          </p:val>
                                        </p:tav>
                                        <p:tav tm="100000">
                                          <p:val>
                                            <p:strVal val="1+ppt_h/2"/>
                                          </p:val>
                                        </p:tav>
                                      </p:tavLst>
                                    </p:anim>
                                    <p:set>
                                      <p:cBhvr>
                                        <p:cTn id="13" dur="1" fill="hold">
                                          <p:stCondLst>
                                            <p:cond delay="499"/>
                                          </p:stCondLst>
                                        </p:cTn>
                                        <p:tgtEl>
                                          <p:spTgt spid="2"/>
                                        </p:tgtEl>
                                        <p:attrNameLst>
                                          <p:attrName>style.visibility</p:attrName>
                                        </p:attrNameLst>
                                      </p:cBhvr>
                                      <p:to>
                                        <p:strVal val="hidden"/>
                                      </p:to>
                                    </p:set>
                                  </p:childTnLst>
                                </p:cTn>
                              </p:par>
                              <p:par>
                                <p:cTn id="14" presetID="1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slide(fromBottom)">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7CABEA7E-7903-5AEC-C5FB-E8691E6B9E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37A215D-A326-1130-D8DC-F13F903DE8F9}"/>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666FD2D6-0420-EFC2-C263-2899EB533BEC}"/>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3">
            <a:extLst>
              <a:ext uri="{FF2B5EF4-FFF2-40B4-BE49-F238E27FC236}">
                <a16:creationId xmlns:a16="http://schemas.microsoft.com/office/drawing/2014/main" id="{59F9457A-81EF-F691-854C-A6D0AF18AE6C}"/>
              </a:ext>
            </a:extLst>
          </p:cNvPr>
          <p:cNvSpPr txBox="1"/>
          <p:nvPr/>
        </p:nvSpPr>
        <p:spPr>
          <a:xfrm>
            <a:off x="2531850" y="3449782"/>
            <a:ext cx="10253661"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a:t>
            </a:r>
            <a:r>
              <a:rPr lang="vi-VN" sz="2800" u="sng" dirty="0">
                <a:latin typeface="Cambria" panose="02040503050406030204" charset="0"/>
                <a:ea typeface="Cambria" panose="02040503050406030204" charset="0"/>
              </a:rPr>
              <a:t>nhóm: </a:t>
            </a:r>
          </a:p>
          <a:p>
            <a:pPr algn="just"/>
            <a:r>
              <a:rPr lang="vi-VN" sz="2800">
                <a:solidFill>
                  <a:srgbClr val="FF3399"/>
                </a:solidFill>
                <a:latin typeface="Cambria" panose="02040503050406030204" charset="0"/>
                <a:ea typeface="Cambria" panose="02040503050406030204" charset="0"/>
                <a:sym typeface="Wingdings" panose="05000000000000000000" pitchFamily="2" charset="2"/>
              </a:rPr>
              <a:t>Nhóm 1</a:t>
            </a:r>
            <a:r>
              <a:rPr lang="en-US" sz="2800">
                <a:solidFill>
                  <a:srgbClr val="FF3399"/>
                </a:solidFill>
                <a:latin typeface="Cambria" panose="02040503050406030204" charset="0"/>
                <a:ea typeface="Cambria" panose="02040503050406030204" charset="0"/>
                <a:sym typeface="Wingdings" panose="05000000000000000000" pitchFamily="2" charset="2"/>
              </a:rPr>
              <a:t>: Tìm hiểu quá trình tiêu hóa ở khoang miệng</a:t>
            </a:r>
          </a:p>
          <a:p>
            <a:pPr algn="just"/>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2: Tìm hiểu quá trình tiêu hóa ở dạ dày</a:t>
            </a:r>
          </a:p>
          <a:p>
            <a:pPr algn="just"/>
            <a:r>
              <a:rPr lang="en-US" sz="2800">
                <a:solidFill>
                  <a:srgbClr val="FF0000"/>
                </a:solidFill>
                <a:latin typeface="Cambria" panose="02040503050406030204" charset="0"/>
                <a:ea typeface="Cambria" panose="02040503050406030204" charset="0"/>
                <a:sym typeface="Wingdings" panose="05000000000000000000" pitchFamily="2" charset="2"/>
              </a:rPr>
              <a:t>Nhóm 3: Tìm hiểu quá trình tiêu hóa ở ruột non</a:t>
            </a:r>
            <a:endParaRPr lang="vi-VN" sz="2800" dirty="0">
              <a:solidFill>
                <a:srgbClr val="FF0000"/>
              </a:solidFill>
              <a:latin typeface="Cambria" panose="02040503050406030204" charset="0"/>
              <a:ea typeface="Cambria" panose="02040503050406030204" charset="0"/>
              <a:sym typeface="Wingdings" panose="05000000000000000000" pitchFamily="2" charset="2"/>
            </a:endParaRPr>
          </a:p>
          <a:p>
            <a:pPr algn="just"/>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4: Tìm hiểu quá trình tiêu hóa ở ruột già và trực tràng</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8" name="Rounded Rectangle 4">
            <a:extLst>
              <a:ext uri="{FF2B5EF4-FFF2-40B4-BE49-F238E27FC236}">
                <a16:creationId xmlns:a16="http://schemas.microsoft.com/office/drawing/2014/main" id="{98D3ADE7-67D0-1FB5-3A54-AAD9B770712D}"/>
              </a:ext>
            </a:extLst>
          </p:cNvPr>
          <p:cNvSpPr/>
          <p:nvPr/>
        </p:nvSpPr>
        <p:spPr>
          <a:xfrm>
            <a:off x="6518098" y="1824963"/>
            <a:ext cx="5565839" cy="1178182"/>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3200">
                <a:effectLst/>
                <a:latin typeface="Times New Roman" panose="02020603050405020304" pitchFamily="18" charset="0"/>
                <a:ea typeface="Calibri" panose="020F0502020204030204" pitchFamily="34" charset="0"/>
              </a:rPr>
              <a:t>C</a:t>
            </a:r>
            <a:r>
              <a:rPr lang="vi-VN" sz="3200">
                <a:effectLst/>
                <a:latin typeface="Times New Roman" panose="02020603050405020304" pitchFamily="18" charset="0"/>
                <a:ea typeface="Calibri" panose="020F0502020204030204" pitchFamily="34" charset="0"/>
              </a:rPr>
              <a:t>ác nhóm </a:t>
            </a:r>
            <a:r>
              <a:rPr lang="en-US" sz="3200">
                <a:effectLst/>
                <a:latin typeface="Times New Roman" panose="02020603050405020304" pitchFamily="18" charset="0"/>
                <a:ea typeface="Calibri" panose="020F0502020204030204" pitchFamily="34" charset="0"/>
              </a:rPr>
              <a:t>thảo luận và </a:t>
            </a:r>
            <a:r>
              <a:rPr lang="vi-VN" sz="3200">
                <a:effectLst/>
                <a:latin typeface="Times New Roman" panose="02020603050405020304" pitchFamily="18" charset="0"/>
                <a:ea typeface="Calibri" panose="020F0502020204030204" pitchFamily="34" charset="0"/>
              </a:rPr>
              <a:t>trình bày vào bảng nhóm</a:t>
            </a:r>
            <a:r>
              <a:rPr lang="en-US" sz="3200">
                <a:effectLst/>
                <a:latin typeface="Times New Roman" panose="02020603050405020304" pitchFamily="18" charset="0"/>
                <a:ea typeface="Calibri" panose="020F0502020204030204" pitchFamily="34" charset="0"/>
              </a:rPr>
              <a:t>. (3 phút)</a:t>
            </a:r>
          </a:p>
        </p:txBody>
      </p:sp>
      <p:sp>
        <p:nvSpPr>
          <p:cNvPr id="9" name="Flowchart: Delay 8">
            <a:extLst>
              <a:ext uri="{FF2B5EF4-FFF2-40B4-BE49-F238E27FC236}">
                <a16:creationId xmlns:a16="http://schemas.microsoft.com/office/drawing/2014/main" id="{3B8000FC-C3BF-8FF7-D075-051AD5D0D70A}"/>
              </a:ext>
            </a:extLst>
          </p:cNvPr>
          <p:cNvSpPr/>
          <p:nvPr/>
        </p:nvSpPr>
        <p:spPr>
          <a:xfrm>
            <a:off x="2097741" y="1824963"/>
            <a:ext cx="3836894"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1: </a:t>
            </a:r>
          </a:p>
          <a:p>
            <a:pPr algn="ctr"/>
            <a:r>
              <a:rPr lang="en-US" sz="3200">
                <a:solidFill>
                  <a:srgbClr val="FF3300"/>
                </a:solidFill>
                <a:latin typeface="Cambria" panose="02040503050406030204" charset="0"/>
                <a:ea typeface="Cambria" panose="02040503050406030204" charset="0"/>
              </a:rPr>
              <a:t>Nhóm chuyên gia</a:t>
            </a:r>
          </a:p>
        </p:txBody>
      </p:sp>
    </p:spTree>
    <p:extLst>
      <p:ext uri="{BB962C8B-B14F-4D97-AF65-F5344CB8AC3E}">
        <p14:creationId xmlns:p14="http://schemas.microsoft.com/office/powerpoint/2010/main" val="11834051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ình nền giáo án điện tử học sinh tiểu học | Background powerpoint,  Powerpoint background templates, Powerpoint background design">
            <a:extLst>
              <a:ext uri="{FF2B5EF4-FFF2-40B4-BE49-F238E27FC236}">
                <a16:creationId xmlns:a16="http://schemas.microsoft.com/office/drawing/2014/main" id="{F9902C56-C37D-F575-9E7F-68A9762BAF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735106"/>
            <a:ext cx="2097741" cy="612289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5BCE6F7-F99B-A0BD-6EF3-0E60470C0591}"/>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BDC09B1-1AC3-1FFD-6C22-C1F46C58A994}"/>
              </a:ext>
            </a:extLst>
          </p:cNvPr>
          <p:cNvSpPr txBox="1"/>
          <p:nvPr/>
        </p:nvSpPr>
        <p:spPr>
          <a:xfrm>
            <a:off x="1968363" y="867062"/>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3">
            <a:extLst>
              <a:ext uri="{FF2B5EF4-FFF2-40B4-BE49-F238E27FC236}">
                <a16:creationId xmlns:a16="http://schemas.microsoft.com/office/drawing/2014/main" id="{096B9276-B730-32DA-3C26-DD393EB8F826}"/>
              </a:ext>
            </a:extLst>
          </p:cNvPr>
          <p:cNvSpPr txBox="1"/>
          <p:nvPr/>
        </p:nvSpPr>
        <p:spPr>
          <a:xfrm>
            <a:off x="1620031" y="3771090"/>
            <a:ext cx="4577162" cy="22467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800" u="sng" dirty="0">
                <a:latin typeface="Cambria" panose="02040503050406030204" charset="0"/>
                <a:ea typeface="Cambria" panose="02040503050406030204" charset="0"/>
              </a:rPr>
              <a:t>Chia lớp </a:t>
            </a:r>
            <a:r>
              <a:rPr lang="vi-VN" sz="2800" u="sng">
                <a:latin typeface="Cambria" panose="02040503050406030204" charset="0"/>
                <a:ea typeface="Cambria" panose="02040503050406030204" charset="0"/>
              </a:rPr>
              <a:t>làm </a:t>
            </a:r>
            <a:r>
              <a:rPr lang="en-US" sz="2800" u="sng">
                <a:latin typeface="Cambria" panose="02040503050406030204" charset="0"/>
                <a:ea typeface="Cambria" panose="02040503050406030204" charset="0"/>
              </a:rPr>
              <a:t>4</a:t>
            </a:r>
            <a:r>
              <a:rPr lang="vi-VN" sz="2800" u="sng">
                <a:latin typeface="Cambria" panose="02040503050406030204" charset="0"/>
                <a:ea typeface="Cambria" panose="02040503050406030204" charset="0"/>
              </a:rPr>
              <a:t> nhóm</a:t>
            </a:r>
            <a:r>
              <a:rPr lang="en-US" sz="2800" u="sng">
                <a:latin typeface="Cambria" panose="02040503050406030204" charset="0"/>
                <a:ea typeface="Cambria" panose="02040503050406030204" charset="0"/>
              </a:rPr>
              <a:t> mới</a:t>
            </a:r>
            <a:r>
              <a:rPr lang="vi-VN" sz="2800" u="sng">
                <a:latin typeface="Cambria" panose="02040503050406030204" charset="0"/>
                <a:ea typeface="Cambria" panose="02040503050406030204" charset="0"/>
              </a:rPr>
              <a:t>: </a:t>
            </a:r>
            <a:endParaRPr lang="vi-VN" sz="2800" u="sng" dirty="0">
              <a:latin typeface="Cambria" panose="02040503050406030204" charset="0"/>
              <a:ea typeface="Cambria" panose="02040503050406030204" charset="0"/>
            </a:endParaRPr>
          </a:p>
          <a:p>
            <a:pPr algn="ctr"/>
            <a:r>
              <a:rPr lang="vi-VN" sz="2800">
                <a:solidFill>
                  <a:srgbClr val="FF3399"/>
                </a:solidFill>
                <a:latin typeface="Cambria" panose="02040503050406030204" charset="0"/>
                <a:ea typeface="Cambria" panose="02040503050406030204" charset="0"/>
                <a:sym typeface="Wingdings" panose="05000000000000000000" pitchFamily="2" charset="2"/>
              </a:rPr>
              <a:t>Nhóm </a:t>
            </a:r>
            <a:r>
              <a:rPr lang="en-US" sz="2800">
                <a:solidFill>
                  <a:srgbClr val="FF3399"/>
                </a:solidFill>
                <a:latin typeface="Cambria" panose="02040503050406030204" charset="0"/>
                <a:ea typeface="Cambria" panose="02040503050406030204" charset="0"/>
                <a:sym typeface="Wingdings" panose="05000000000000000000" pitchFamily="2" charset="2"/>
              </a:rPr>
              <a:t>A</a:t>
            </a:r>
          </a:p>
          <a:p>
            <a:pPr algn="ctr"/>
            <a:r>
              <a:rPr lang="vi-VN" sz="2800">
                <a:solidFill>
                  <a:srgbClr val="0070C0"/>
                </a:solidFill>
                <a:latin typeface="Cambria" panose="02040503050406030204" charset="0"/>
                <a:ea typeface="Cambria" panose="02040503050406030204" charset="0"/>
                <a:sym typeface="Wingdings" panose="05000000000000000000" pitchFamily="2" charset="2"/>
              </a:rPr>
              <a:t>Nhóm </a:t>
            </a:r>
            <a:r>
              <a:rPr lang="en-US" sz="2800">
                <a:solidFill>
                  <a:srgbClr val="0070C0"/>
                </a:solidFill>
                <a:latin typeface="Cambria" panose="02040503050406030204" charset="0"/>
                <a:ea typeface="Cambria" panose="02040503050406030204" charset="0"/>
                <a:sym typeface="Wingdings" panose="05000000000000000000" pitchFamily="2" charset="2"/>
              </a:rPr>
              <a:t>B</a:t>
            </a:r>
          </a:p>
          <a:p>
            <a:pPr algn="ctr"/>
            <a:r>
              <a:rPr lang="en-US" sz="2800">
                <a:solidFill>
                  <a:srgbClr val="FF0000"/>
                </a:solidFill>
                <a:latin typeface="Cambria" panose="02040503050406030204" charset="0"/>
                <a:ea typeface="Cambria" panose="02040503050406030204" charset="0"/>
                <a:sym typeface="Wingdings" panose="05000000000000000000" pitchFamily="2" charset="2"/>
              </a:rPr>
              <a:t>Nhóm C</a:t>
            </a:r>
          </a:p>
          <a:p>
            <a:pPr algn="ctr"/>
            <a:r>
              <a:rPr lang="vi-VN" sz="2800">
                <a:solidFill>
                  <a:srgbClr val="7030A0"/>
                </a:solidFill>
                <a:latin typeface="Cambria" panose="02040503050406030204" charset="0"/>
                <a:ea typeface="Cambria" panose="02040503050406030204" charset="0"/>
                <a:sym typeface="Wingdings" panose="05000000000000000000" pitchFamily="2" charset="2"/>
              </a:rPr>
              <a:t>Nhóm </a:t>
            </a:r>
            <a:r>
              <a:rPr lang="en-US" sz="2800">
                <a:solidFill>
                  <a:srgbClr val="7030A0"/>
                </a:solidFill>
                <a:latin typeface="Cambria" panose="02040503050406030204" charset="0"/>
                <a:ea typeface="Cambria" panose="02040503050406030204" charset="0"/>
                <a:sym typeface="Wingdings" panose="05000000000000000000" pitchFamily="2" charset="2"/>
              </a:rPr>
              <a:t>D</a:t>
            </a:r>
            <a:endParaRPr lang="vi-VN" sz="2800" dirty="0">
              <a:solidFill>
                <a:srgbClr val="7030A0"/>
              </a:solidFill>
              <a:latin typeface="Cambria" panose="02040503050406030204" charset="0"/>
              <a:ea typeface="Cambria" panose="02040503050406030204" charset="0"/>
              <a:sym typeface="Wingdings" panose="05000000000000000000" pitchFamily="2" charset="2"/>
            </a:endParaRPr>
          </a:p>
        </p:txBody>
      </p:sp>
      <p:sp>
        <p:nvSpPr>
          <p:cNvPr id="7" name="Flowchart: Delay 6">
            <a:extLst>
              <a:ext uri="{FF2B5EF4-FFF2-40B4-BE49-F238E27FC236}">
                <a16:creationId xmlns:a16="http://schemas.microsoft.com/office/drawing/2014/main" id="{A9FBC62A-40B8-209C-884C-8ADDCD401722}"/>
              </a:ext>
            </a:extLst>
          </p:cNvPr>
          <p:cNvSpPr/>
          <p:nvPr/>
        </p:nvSpPr>
        <p:spPr>
          <a:xfrm>
            <a:off x="1963270" y="1752768"/>
            <a:ext cx="3890683" cy="1178182"/>
          </a:xfrm>
          <a:prstGeom prst="flowChartDelay">
            <a:avLst/>
          </a:prstGeom>
          <a:solidFill>
            <a:schemeClr val="bg1"/>
          </a:solidFill>
          <a:ln w="28575">
            <a:solidFill>
              <a:srgbClr val="FF33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200">
                <a:solidFill>
                  <a:srgbClr val="FF3300"/>
                </a:solidFill>
                <a:latin typeface="Cambria" panose="02040503050406030204" charset="0"/>
                <a:ea typeface="Cambria" panose="02040503050406030204" charset="0"/>
              </a:rPr>
              <a:t>Vòng 2: </a:t>
            </a:r>
          </a:p>
          <a:p>
            <a:pPr algn="ctr"/>
            <a:r>
              <a:rPr lang="en-US" sz="3200">
                <a:solidFill>
                  <a:srgbClr val="FF3300"/>
                </a:solidFill>
                <a:latin typeface="Cambria" panose="02040503050406030204" charset="0"/>
                <a:ea typeface="Cambria" panose="02040503050406030204" charset="0"/>
              </a:rPr>
              <a:t>Nhóm mảnh ghép</a:t>
            </a:r>
          </a:p>
        </p:txBody>
      </p:sp>
      <p:sp>
        <p:nvSpPr>
          <p:cNvPr id="8" name="Rounded Rectangle 4">
            <a:extLst>
              <a:ext uri="{FF2B5EF4-FFF2-40B4-BE49-F238E27FC236}">
                <a16:creationId xmlns:a16="http://schemas.microsoft.com/office/drawing/2014/main" id="{0EA795E5-FBBE-FF92-C0C5-AF4FC16EA7F9}"/>
              </a:ext>
            </a:extLst>
          </p:cNvPr>
          <p:cNvSpPr/>
          <p:nvPr/>
        </p:nvSpPr>
        <p:spPr>
          <a:xfrm>
            <a:off x="6714565" y="2616036"/>
            <a:ext cx="5199529" cy="2565561"/>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Các thành viên trong nhóm chia sẻ, trao đổi với nhau tất cả nội dung ở vòng 1 hoàn thành phiếu học tập số 2.</a:t>
            </a:r>
          </a:p>
          <a:p>
            <a:pPr marL="0" indent="457200" algn="just">
              <a:lnSpc>
                <a:spcPct val="107000"/>
              </a:lnSpc>
              <a:spcAft>
                <a:spcPts val="0"/>
              </a:spcAft>
            </a:pPr>
            <a:r>
              <a:rPr lang="en-US" sz="2400">
                <a:effectLst/>
                <a:latin typeface="Cambria" panose="02040503050406030204" pitchFamily="18" charset="0"/>
                <a:ea typeface="Cambria" panose="02040503050406030204" pitchFamily="18" charset="0"/>
              </a:rPr>
              <a:t>Sau </a:t>
            </a:r>
            <a:r>
              <a:rPr lang="en-US" sz="2400">
                <a:latin typeface="Cambria" panose="02040503050406030204" pitchFamily="18" charset="0"/>
                <a:ea typeface="Cambria" panose="02040503050406030204" pitchFamily="18" charset="0"/>
              </a:rPr>
              <a:t>đó đại diện của 2 nhóm trình bày. 2 nhóm ở dưới chấm chéo. </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02365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A48088C8-885D-FA53-4109-849E23FAEED5}"/>
              </a:ext>
            </a:extLst>
          </p:cNvPr>
          <p:cNvGraphicFramePr>
            <a:graphicFrameLocks noGrp="1"/>
          </p:cNvGraphicFramePr>
          <p:nvPr>
            <p:extLst>
              <p:ext uri="{D42A27DB-BD31-4B8C-83A1-F6EECF244321}">
                <p14:modId xmlns:p14="http://schemas.microsoft.com/office/powerpoint/2010/main" val="3567027399"/>
              </p:ext>
            </p:extLst>
          </p:nvPr>
        </p:nvGraphicFramePr>
        <p:xfrm>
          <a:off x="116541" y="1936375"/>
          <a:ext cx="11914093" cy="4860177"/>
        </p:xfrm>
        <a:graphic>
          <a:graphicData uri="http://schemas.openxmlformats.org/drawingml/2006/table">
            <a:tbl>
              <a:tblPr/>
              <a:tblGrid>
                <a:gridCol w="3558988">
                  <a:extLst>
                    <a:ext uri="{9D8B030D-6E8A-4147-A177-3AD203B41FA5}">
                      <a16:colId xmlns:a16="http://schemas.microsoft.com/office/drawing/2014/main" val="3435630983"/>
                    </a:ext>
                  </a:extLst>
                </a:gridCol>
                <a:gridCol w="4410636">
                  <a:extLst>
                    <a:ext uri="{9D8B030D-6E8A-4147-A177-3AD203B41FA5}">
                      <a16:colId xmlns:a16="http://schemas.microsoft.com/office/drawing/2014/main" val="1958733438"/>
                    </a:ext>
                  </a:extLst>
                </a:gridCol>
                <a:gridCol w="3944469">
                  <a:extLst>
                    <a:ext uri="{9D8B030D-6E8A-4147-A177-3AD203B41FA5}">
                      <a16:colId xmlns:a16="http://schemas.microsoft.com/office/drawing/2014/main" val="1381273693"/>
                    </a:ext>
                  </a:extLst>
                </a:gridCol>
              </a:tblGrid>
              <a:tr h="1271287">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94895682"/>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6228087"/>
                  </a:ext>
                </a:extLst>
              </a:tr>
              <a:tr h="80553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25668362"/>
                  </a:ext>
                </a:extLst>
              </a:tr>
              <a:tr h="92682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3027199"/>
                  </a:ext>
                </a:extLst>
              </a:tr>
              <a:tr h="852156">
                <a:tc>
                  <a:txBody>
                    <a:bodyPr/>
                    <a:lstStyle/>
                    <a:p>
                      <a:pPr>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endParaRPr lang="vi-VN"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8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31303496"/>
                  </a:ext>
                </a:extLst>
              </a:tr>
            </a:tbl>
          </a:graphicData>
        </a:graphic>
      </p:graphicFrame>
      <p:sp>
        <p:nvSpPr>
          <p:cNvPr id="6" name="Rectangle 5">
            <a:extLst>
              <a:ext uri="{FF2B5EF4-FFF2-40B4-BE49-F238E27FC236}">
                <a16:creationId xmlns:a16="http://schemas.microsoft.com/office/drawing/2014/main" id="{457ECA14-751E-13CE-17CD-ACF397DF053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199C33C0-8BB9-9120-13B7-9C7D00291E94}"/>
              </a:ext>
            </a:extLst>
          </p:cNvPr>
          <p:cNvSpPr txBox="1"/>
          <p:nvPr/>
        </p:nvSpPr>
        <p:spPr>
          <a:xfrm>
            <a:off x="1493234" y="63251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9" name="TextBox 8">
            <a:extLst>
              <a:ext uri="{FF2B5EF4-FFF2-40B4-BE49-F238E27FC236}">
                <a16:creationId xmlns:a16="http://schemas.microsoft.com/office/drawing/2014/main" id="{DB8CCC4F-7E7F-6988-47B5-20EC135584B4}"/>
              </a:ext>
            </a:extLst>
          </p:cNvPr>
          <p:cNvSpPr txBox="1"/>
          <p:nvPr/>
        </p:nvSpPr>
        <p:spPr>
          <a:xfrm>
            <a:off x="2548217" y="1424933"/>
            <a:ext cx="8173571" cy="458715"/>
          </a:xfrm>
          <a:prstGeom prst="rect">
            <a:avLst/>
          </a:prstGeom>
          <a:noFill/>
        </p:spPr>
        <p:txBody>
          <a:bodyPr wrap="square">
            <a:spAutoFit/>
          </a:bodyPr>
          <a:lstStyle/>
          <a:p>
            <a:pPr>
              <a:lnSpc>
                <a:spcPct val="107000"/>
              </a:lnSpc>
              <a:spcAft>
                <a:spcPts val="800"/>
              </a:spcAft>
            </a:pPr>
            <a:r>
              <a:rPr lang="vi-VN" sz="24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08550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6639377-D5A9-C2D8-EB20-0DD2A4859C74}"/>
              </a:ext>
            </a:extLst>
          </p:cNvPr>
          <p:cNvGraphicFramePr>
            <a:graphicFrameLocks noGrp="1"/>
          </p:cNvGraphicFramePr>
          <p:nvPr>
            <p:extLst>
              <p:ext uri="{D42A27DB-BD31-4B8C-83A1-F6EECF244321}">
                <p14:modId xmlns:p14="http://schemas.microsoft.com/office/powerpoint/2010/main" val="3578478074"/>
              </p:ext>
            </p:extLst>
          </p:nvPr>
        </p:nvGraphicFramePr>
        <p:xfrm>
          <a:off x="215155" y="2234503"/>
          <a:ext cx="11976845" cy="3882390"/>
        </p:xfrm>
        <a:graphic>
          <a:graphicData uri="http://schemas.openxmlformats.org/drawingml/2006/table">
            <a:tbl>
              <a:tblPr/>
              <a:tblGrid>
                <a:gridCol w="2214281">
                  <a:extLst>
                    <a:ext uri="{9D8B030D-6E8A-4147-A177-3AD203B41FA5}">
                      <a16:colId xmlns:a16="http://schemas.microsoft.com/office/drawing/2014/main" val="1640261873"/>
                    </a:ext>
                  </a:extLst>
                </a:gridCol>
                <a:gridCol w="6113930">
                  <a:extLst>
                    <a:ext uri="{9D8B030D-6E8A-4147-A177-3AD203B41FA5}">
                      <a16:colId xmlns:a16="http://schemas.microsoft.com/office/drawing/2014/main" val="4133351061"/>
                    </a:ext>
                  </a:extLst>
                </a:gridCol>
                <a:gridCol w="3648634">
                  <a:extLst>
                    <a:ext uri="{9D8B030D-6E8A-4147-A177-3AD203B41FA5}">
                      <a16:colId xmlns:a16="http://schemas.microsoft.com/office/drawing/2014/main" val="3369289828"/>
                    </a:ext>
                  </a:extLst>
                </a:gridCol>
              </a:tblGrid>
              <a:tr h="1133145">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8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8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19388469"/>
                  </a:ext>
                </a:extLst>
              </a:tr>
              <a:tr h="2497561">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Tiêu hóa ở khoang miệng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cơ học: nhai, nghiền nát, đảo trộn thức ăn với nước bọt</a:t>
                      </a:r>
                    </a:p>
                    <a:p>
                      <a:pPr marL="342900" lvl="0" indent="-342900" algn="just">
                        <a:lnSpc>
                          <a:spcPct val="107000"/>
                        </a:lnSpc>
                        <a:spcBef>
                          <a:spcPts val="600"/>
                        </a:spcBef>
                        <a:spcAft>
                          <a:spcPts val="600"/>
                        </a:spcAft>
                        <a:buFont typeface="Times New Roman" panose="02020603050405020304" pitchFamily="18" charset="0"/>
                        <a:buChar char="-"/>
                      </a:pPr>
                      <a:r>
                        <a:rPr lang="vi-VN" sz="2800">
                          <a:effectLst/>
                          <a:latin typeface="Cambria" panose="02040503050406030204" pitchFamily="18" charset="0"/>
                          <a:ea typeface="Cambria" panose="02040503050406030204" pitchFamily="18" charset="0"/>
                        </a:rPr>
                        <a:t>Tiêu hóa hóa học: biến tinh bột chín thành đường manltose nhờ enzyme amylase</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Bef>
                          <a:spcPts val="600"/>
                        </a:spcBef>
                        <a:spcAft>
                          <a:spcPts val="600"/>
                        </a:spcAft>
                      </a:pPr>
                      <a:r>
                        <a:rPr lang="en-US" sz="2800">
                          <a:effectLst/>
                          <a:latin typeface="Cambria" panose="02040503050406030204" pitchFamily="18" charset="0"/>
                          <a:ea typeface="Cambria" panose="02040503050406030204" pitchFamily="18" charset="0"/>
                        </a:rPr>
                        <a:t>Tinh bột chín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3226881"/>
                  </a:ext>
                </a:extLst>
              </a:tr>
            </a:tbl>
          </a:graphicData>
        </a:graphic>
      </p:graphicFrame>
      <p:sp>
        <p:nvSpPr>
          <p:cNvPr id="4" name="TextBox 3">
            <a:extLst>
              <a:ext uri="{FF2B5EF4-FFF2-40B4-BE49-F238E27FC236}">
                <a16:creationId xmlns:a16="http://schemas.microsoft.com/office/drawing/2014/main" id="{EBD477CB-0465-A4C1-BC9D-F596F685060F}"/>
              </a:ext>
            </a:extLst>
          </p:cNvPr>
          <p:cNvSpPr txBox="1"/>
          <p:nvPr/>
        </p:nvSpPr>
        <p:spPr>
          <a:xfrm>
            <a:off x="1855695" y="1572000"/>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23FFBCC-46B1-A8A2-A98B-A3EC38DCFB1F}"/>
              </a:ext>
            </a:extLst>
          </p:cNvPr>
          <p:cNvSpPr/>
          <p:nvPr/>
        </p:nvSpPr>
        <p:spPr>
          <a:xfrm>
            <a:off x="0" y="0"/>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0FAB83B-2A43-57D5-03FE-9B56129DF2DB}"/>
              </a:ext>
            </a:extLst>
          </p:cNvPr>
          <p:cNvSpPr txBox="1"/>
          <p:nvPr/>
        </p:nvSpPr>
        <p:spPr>
          <a:xfrm>
            <a:off x="856739" y="730850"/>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32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8225370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F4C4D10-B89C-A04D-E742-B4AABE33E5C7}"/>
              </a:ext>
            </a:extLst>
          </p:cNvPr>
          <p:cNvGraphicFramePr>
            <a:graphicFrameLocks noGrp="1"/>
          </p:cNvGraphicFramePr>
          <p:nvPr>
            <p:extLst>
              <p:ext uri="{D42A27DB-BD31-4B8C-83A1-F6EECF244321}">
                <p14:modId xmlns:p14="http://schemas.microsoft.com/office/powerpoint/2010/main" val="666396104"/>
              </p:ext>
            </p:extLst>
          </p:nvPr>
        </p:nvGraphicFramePr>
        <p:xfrm>
          <a:off x="80682" y="1701948"/>
          <a:ext cx="11878235" cy="5156052"/>
        </p:xfrm>
        <a:graphic>
          <a:graphicData uri="http://schemas.openxmlformats.org/drawingml/2006/table">
            <a:tbl>
              <a:tblPr/>
              <a:tblGrid>
                <a:gridCol w="1712259">
                  <a:extLst>
                    <a:ext uri="{9D8B030D-6E8A-4147-A177-3AD203B41FA5}">
                      <a16:colId xmlns:a16="http://schemas.microsoft.com/office/drawing/2014/main" val="917883055"/>
                    </a:ext>
                  </a:extLst>
                </a:gridCol>
                <a:gridCol w="6445623">
                  <a:extLst>
                    <a:ext uri="{9D8B030D-6E8A-4147-A177-3AD203B41FA5}">
                      <a16:colId xmlns:a16="http://schemas.microsoft.com/office/drawing/2014/main" val="2495272978"/>
                    </a:ext>
                  </a:extLst>
                </a:gridCol>
                <a:gridCol w="3720353">
                  <a:extLst>
                    <a:ext uri="{9D8B030D-6E8A-4147-A177-3AD203B41FA5}">
                      <a16:colId xmlns:a16="http://schemas.microsoft.com/office/drawing/2014/main" val="391676879"/>
                    </a:ext>
                  </a:extLst>
                </a:gridCol>
              </a:tblGrid>
              <a:tr h="471441">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16980550"/>
                  </a:ext>
                </a:extLst>
              </a:tr>
              <a:tr h="1611716">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dạ dày</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đảo trộn, làm nhuyễn và hòa loãng thức ăn với dịch vị.</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Một phần nhỏ tinh bột chín được phân giải nhờ enzyme amylase (đã được trộn đều ở khoang miệng) thành đường manltose </a:t>
                      </a:r>
                    </a:p>
                    <a:p>
                      <a:pPr marL="228600">
                        <a:lnSpc>
                          <a:spcPct val="107000"/>
                        </a:lnSpc>
                        <a:spcBef>
                          <a:spcPts val="600"/>
                        </a:spcBef>
                        <a:spcAft>
                          <a:spcPts val="600"/>
                        </a:spcAft>
                      </a:pPr>
                      <a:r>
                        <a:rPr lang="vi-VN" sz="2600">
                          <a:effectLst/>
                          <a:latin typeface="Cambria" panose="02040503050406030204" pitchFamily="18" charset="0"/>
                          <a:ea typeface="Cambria" panose="02040503050406030204" pitchFamily="18" charset="0"/>
                        </a:rPr>
                        <a:t>+  protein chuỗi dài thành protein chuỗi ngắn nhờ ezyme pepsin </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Tinh bột chín tiếp tục biến đổi</a:t>
                      </a:r>
                    </a:p>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Protein chuỗi dài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96738087"/>
                  </a:ext>
                </a:extLst>
              </a:tr>
            </a:tbl>
          </a:graphicData>
        </a:graphic>
      </p:graphicFrame>
      <p:sp>
        <p:nvSpPr>
          <p:cNvPr id="4" name="TextBox 3">
            <a:extLst>
              <a:ext uri="{FF2B5EF4-FFF2-40B4-BE49-F238E27FC236}">
                <a16:creationId xmlns:a16="http://schemas.microsoft.com/office/drawing/2014/main" id="{B6C3626D-A926-B395-13FB-ACF74C2E300F}"/>
              </a:ext>
            </a:extLst>
          </p:cNvPr>
          <p:cNvSpPr txBox="1"/>
          <p:nvPr/>
        </p:nvSpPr>
        <p:spPr>
          <a:xfrm>
            <a:off x="1739153" y="1156776"/>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BB66172F-F3E2-B000-32BA-EB54F237AB2D}"/>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Rectangle 6">
            <a:extLst>
              <a:ext uri="{FF2B5EF4-FFF2-40B4-BE49-F238E27FC236}">
                <a16:creationId xmlns:a16="http://schemas.microsoft.com/office/drawing/2014/main" id="{AE3BBDB9-5BB6-E61F-BE89-3C9AB03F87BE}"/>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84334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7970704-444F-5471-ED71-AC8898BFDEBE}"/>
              </a:ext>
            </a:extLst>
          </p:cNvPr>
          <p:cNvPicPr>
            <a:picLocks noChangeAspect="1"/>
          </p:cNvPicPr>
          <p:nvPr/>
        </p:nvPicPr>
        <p:blipFill>
          <a:blip r:embed="rId2"/>
          <a:stretch>
            <a:fillRect/>
          </a:stretch>
        </p:blipFill>
        <p:spPr>
          <a:xfrm>
            <a:off x="-1270" y="-1270"/>
            <a:ext cx="12193270" cy="6859270"/>
          </a:xfrm>
          <a:prstGeom prst="rect">
            <a:avLst/>
          </a:prstGeom>
        </p:spPr>
      </p:pic>
      <p:sp>
        <p:nvSpPr>
          <p:cNvPr id="7" name="Rectangles 5">
            <a:extLst>
              <a:ext uri="{FF2B5EF4-FFF2-40B4-BE49-F238E27FC236}">
                <a16:creationId xmlns:a16="http://schemas.microsoft.com/office/drawing/2014/main" id="{3C445303-898D-2260-D895-91753C65D60B}"/>
              </a:ext>
            </a:extLst>
          </p:cNvPr>
          <p:cNvSpPr/>
          <p:nvPr/>
        </p:nvSpPr>
        <p:spPr>
          <a:xfrm>
            <a:off x="1763619" y="2363470"/>
            <a:ext cx="8729121" cy="1958340"/>
          </a:xfrm>
          <a:prstGeom prst="rect">
            <a:avLst/>
          </a:prstGeom>
          <a:solidFill>
            <a:sysClr val="window" lastClr="FFFFFF"/>
          </a:solidFill>
          <a:ln w="12700" cap="flat" cmpd="sng" algn="ctr">
            <a:solidFill>
              <a:sysClr val="window" lastClr="FFFFFF"/>
            </a:solidFill>
            <a:prstDash val="solid"/>
            <a:miter lim="800000"/>
          </a:ln>
          <a:effectLst/>
        </p:spPr>
        <p:txBody>
          <a:bodyPr rtlCol="0" anchor="ctr"/>
          <a:lstStyle>
            <a:defPPr>
              <a:defRPr lang="en-US">
                <a:solidFill>
                  <a:schemeClr val="dk1"/>
                </a:solidFill>
              </a:defRP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altLang="en-US" sz="1800" b="0" i="0" u="none" strike="noStrike" kern="120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11" name="TextBox 10">
            <a:extLst>
              <a:ext uri="{FF2B5EF4-FFF2-40B4-BE49-F238E27FC236}">
                <a16:creationId xmlns:a16="http://schemas.microsoft.com/office/drawing/2014/main" id="{89B1BBC6-6D70-B6ED-EA91-EA3E310056EA}"/>
              </a:ext>
            </a:extLst>
          </p:cNvPr>
          <p:cNvSpPr txBox="1"/>
          <p:nvPr/>
        </p:nvSpPr>
        <p:spPr>
          <a:xfrm>
            <a:off x="610402" y="2222750"/>
            <a:ext cx="11035553" cy="2239780"/>
          </a:xfrm>
          <a:prstGeom prst="rect">
            <a:avLst/>
          </a:prstGeom>
          <a:noFill/>
        </p:spPr>
        <p:txBody>
          <a:bodyPr wrap="square">
            <a:spAutoFit/>
          </a:bodyPr>
          <a:lstStyle/>
          <a:p>
            <a:pPr algn="ctr">
              <a:lnSpc>
                <a:spcPct val="150000"/>
              </a:lnSpc>
            </a:pPr>
            <a:r>
              <a:rPr kumimoji="0" lang="en-US" altLang="en-US" sz="3600" b="1" i="0" u="none" strike="noStrike" kern="1200" cap="none" spc="0" normalizeH="0" baseline="0" noProof="0">
                <a:ln>
                  <a:noFill/>
                </a:ln>
                <a:solidFill>
                  <a:srgbClr val="E20000"/>
                </a:solidFill>
                <a:effectLst/>
                <a:uLnTx/>
                <a:uFillTx/>
                <a:latin typeface="Cambria" panose="02040503050406030204" pitchFamily="18" charset="0"/>
                <a:ea typeface="Cambria" panose="02040503050406030204" pitchFamily="18" charset="0"/>
                <a:cs typeface="Cambria" panose="02040503050406030204" charset="0"/>
              </a:rPr>
              <a:t>KHOA HỌC TỰ NHIÊN 8</a:t>
            </a:r>
          </a:p>
          <a:p>
            <a:pPr marL="30480" marR="30480" algn="ctr">
              <a:lnSpc>
                <a:spcPct val="150000"/>
              </a:lnSpc>
              <a:spcAft>
                <a:spcPts val="0"/>
              </a:spcAft>
            </a:pPr>
            <a:r>
              <a:rPr lang="vi-VN" sz="3600" b="1">
                <a:solidFill>
                  <a:srgbClr val="0070C0"/>
                </a:solidFill>
                <a:effectLst/>
                <a:latin typeface="Cambria" panose="02040503050406030204" pitchFamily="18" charset="0"/>
                <a:ea typeface="Cambria" panose="02040503050406030204" pitchFamily="18" charset="0"/>
              </a:rPr>
              <a:t>BÀI 32: DINH DƯỠNG VÀ TIÊU HOÁ Ở NGƯỜI</a:t>
            </a:r>
            <a:endParaRPr lang="vi-VN" sz="3600">
              <a:solidFill>
                <a:srgbClr val="0070C0"/>
              </a:solidFill>
              <a:effectLst/>
              <a:latin typeface="Cambria" panose="02040503050406030204" pitchFamily="18" charset="0"/>
              <a:ea typeface="Cambria" panose="02040503050406030204" pitchFamily="18" charset="0"/>
            </a:endParaRPr>
          </a:p>
          <a:p>
            <a:pPr algn="ctr">
              <a:lnSpc>
                <a:spcPct val="150000"/>
              </a:lnSpc>
            </a:pPr>
            <a:r>
              <a:rPr lang="en-US" sz="2400" i="1">
                <a:effectLst/>
                <a:latin typeface="Cambria" panose="02040503050406030204" pitchFamily="18" charset="0"/>
                <a:ea typeface="Cambria" panose="02040503050406030204" pitchFamily="18" charset="0"/>
              </a:rPr>
              <a:t>(Thời gian thực hiện: 4 tiết)</a:t>
            </a:r>
            <a:endParaRPr lang="en-US"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1329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CFB03DF-6D7D-2875-FB50-ABBF2021D21C}"/>
              </a:ext>
            </a:extLst>
          </p:cNvPr>
          <p:cNvGraphicFramePr>
            <a:graphicFrameLocks noGrp="1"/>
          </p:cNvGraphicFramePr>
          <p:nvPr>
            <p:extLst>
              <p:ext uri="{D42A27DB-BD31-4B8C-83A1-F6EECF244321}">
                <p14:modId xmlns:p14="http://schemas.microsoft.com/office/powerpoint/2010/main" val="487064531"/>
              </p:ext>
            </p:extLst>
          </p:nvPr>
        </p:nvGraphicFramePr>
        <p:xfrm>
          <a:off x="0" y="1908579"/>
          <a:ext cx="12192000" cy="4868736"/>
        </p:xfrm>
        <a:graphic>
          <a:graphicData uri="http://schemas.openxmlformats.org/drawingml/2006/table">
            <a:tbl>
              <a:tblPr/>
              <a:tblGrid>
                <a:gridCol w="2943649">
                  <a:extLst>
                    <a:ext uri="{9D8B030D-6E8A-4147-A177-3AD203B41FA5}">
                      <a16:colId xmlns:a16="http://schemas.microsoft.com/office/drawing/2014/main" val="886942058"/>
                    </a:ext>
                  </a:extLst>
                </a:gridCol>
                <a:gridCol w="5519033">
                  <a:extLst>
                    <a:ext uri="{9D8B030D-6E8A-4147-A177-3AD203B41FA5}">
                      <a16:colId xmlns:a16="http://schemas.microsoft.com/office/drawing/2014/main" val="1625002827"/>
                    </a:ext>
                  </a:extLst>
                </a:gridCol>
                <a:gridCol w="3729318">
                  <a:extLst>
                    <a:ext uri="{9D8B030D-6E8A-4147-A177-3AD203B41FA5}">
                      <a16:colId xmlns:a16="http://schemas.microsoft.com/office/drawing/2014/main" val="743429320"/>
                    </a:ext>
                  </a:extLst>
                </a:gridCol>
              </a:tblGrid>
              <a:tr h="491009">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Quá trình tiêu hóa</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en-US" sz="2600" b="1">
                          <a:solidFill>
                            <a:srgbClr val="7030A0"/>
                          </a:solidFill>
                          <a:effectLst/>
                          <a:latin typeface="Cambria" panose="02040503050406030204" pitchFamily="18" charset="0"/>
                          <a:ea typeface="Cambria" panose="02040503050406030204" pitchFamily="18" charset="0"/>
                        </a:rPr>
                        <a:t>Hoạt động tiêu hóa chính</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Bef>
                          <a:spcPts val="600"/>
                        </a:spcBef>
                        <a:spcAft>
                          <a:spcPts val="600"/>
                        </a:spcAft>
                      </a:pPr>
                      <a:r>
                        <a:rPr lang="vi-VN" sz="2600" b="1">
                          <a:solidFill>
                            <a:srgbClr val="7030A0"/>
                          </a:solidFill>
                          <a:effectLst/>
                          <a:latin typeface="Cambria" panose="02040503050406030204" pitchFamily="18" charset="0"/>
                          <a:ea typeface="Cambria" panose="02040503050406030204" pitchFamily="18" charset="0"/>
                        </a:rPr>
                        <a:t>Loại thức ăn được biến đổi về mặt hóa học</a:t>
                      </a:r>
                    </a:p>
                  </a:txBody>
                  <a:tcPr marL="36306" marR="36306" marT="24204" marB="24204"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1329533"/>
                  </a:ext>
                </a:extLst>
              </a:tr>
              <a:tr h="1178519">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non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cơ học: co bóp và đẩy thức ăn đi trong ruột non.</a:t>
                      </a:r>
                    </a:p>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Tiêu hóa hóa học: các chất dinh dưỡng trong thức ăn đều được biến đổi thành chất đơn giản nhờ dịch tụy, dịch mật, dịch ruột.</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Các chất có trong thức ăn.</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73191606"/>
                  </a:ext>
                </a:extLst>
              </a:tr>
              <a:tr h="638303">
                <a:tc>
                  <a:txBody>
                    <a:bodyPr/>
                    <a:lstStyle/>
                    <a:p>
                      <a:pPr>
                        <a:lnSpc>
                          <a:spcPct val="107000"/>
                        </a:lnSpc>
                        <a:spcBef>
                          <a:spcPts val="600"/>
                        </a:spcBef>
                        <a:spcAft>
                          <a:spcPts val="600"/>
                        </a:spcAft>
                      </a:pPr>
                      <a:r>
                        <a:rPr lang="en-US" sz="2600">
                          <a:effectLst/>
                          <a:latin typeface="Cambria" panose="02040503050406030204" pitchFamily="18" charset="0"/>
                          <a:ea typeface="Cambria" panose="02040503050406030204" pitchFamily="18" charset="0"/>
                        </a:rPr>
                        <a:t>Tiêu hóa ở ruột già và trực tràng</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07000"/>
                        </a:lnSpc>
                        <a:spcBef>
                          <a:spcPts val="600"/>
                        </a:spcBef>
                        <a:spcAft>
                          <a:spcPts val="600"/>
                        </a:spcAft>
                        <a:buFont typeface="Times New Roman" panose="02020603050405020304" pitchFamily="18" charset="0"/>
                        <a:buChar char="-"/>
                      </a:pPr>
                      <a:r>
                        <a:rPr lang="vi-VN" sz="2600">
                          <a:effectLst/>
                          <a:latin typeface="Cambria" panose="02040503050406030204" pitchFamily="18" charset="0"/>
                          <a:ea typeface="Cambria" panose="02040503050406030204" pitchFamily="18" charset="0"/>
                        </a:rPr>
                        <a:t>Chủ yếu là hoạt động hấp thụ lại nước, một số ít các chất, cô đặc chất bã để tạo phân và thải ra ngoài.</a:t>
                      </a: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Bef>
                          <a:spcPts val="600"/>
                        </a:spcBef>
                        <a:spcAft>
                          <a:spcPts val="600"/>
                        </a:spcAft>
                      </a:pPr>
                      <a:endParaRPr lang="en-US" sz="2600">
                        <a:effectLst/>
                        <a:latin typeface="Cambria" panose="02040503050406030204" pitchFamily="18" charset="0"/>
                        <a:ea typeface="Cambria" panose="02040503050406030204" pitchFamily="18" charset="0"/>
                      </a:endParaRPr>
                    </a:p>
                  </a:txBody>
                  <a:tcPr marL="36306" marR="36306" marT="24204" marB="2420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1191259"/>
                  </a:ext>
                </a:extLst>
              </a:tr>
            </a:tbl>
          </a:graphicData>
        </a:graphic>
      </p:graphicFrame>
      <p:sp>
        <p:nvSpPr>
          <p:cNvPr id="4" name="TextBox 3">
            <a:extLst>
              <a:ext uri="{FF2B5EF4-FFF2-40B4-BE49-F238E27FC236}">
                <a16:creationId xmlns:a16="http://schemas.microsoft.com/office/drawing/2014/main" id="{76A77A57-3057-FAF7-9C08-74E92F31D94D}"/>
              </a:ext>
            </a:extLst>
          </p:cNvPr>
          <p:cNvSpPr txBox="1"/>
          <p:nvPr/>
        </p:nvSpPr>
        <p:spPr>
          <a:xfrm>
            <a:off x="1909482" y="1328402"/>
            <a:ext cx="8928846"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2.  Bảng tóm tắt hoạt động tiêu hóa ở người</a:t>
            </a:r>
            <a:endParaRPr lang="vi-VN" sz="26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F6D3205-7AAB-E933-72B8-30CE7BB95052}"/>
              </a:ext>
            </a:extLst>
          </p:cNvPr>
          <p:cNvSpPr txBox="1"/>
          <p:nvPr/>
        </p:nvSpPr>
        <p:spPr>
          <a:xfrm>
            <a:off x="632621" y="498070"/>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70EFB4A0-717C-0155-046B-E5587B3BC9A6}"/>
              </a:ext>
            </a:extLst>
          </p:cNvPr>
          <p:cNvSpPr/>
          <p:nvPr/>
        </p:nvSpPr>
        <p:spPr>
          <a:xfrm>
            <a:off x="0" y="0"/>
            <a:ext cx="12192000" cy="611604"/>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2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168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7F9A939-C729-6273-FEEB-20DCE771849C}"/>
              </a:ext>
            </a:extLst>
          </p:cNvPr>
          <p:cNvPicPr>
            <a:picLocks noChangeAspect="1"/>
          </p:cNvPicPr>
          <p:nvPr/>
        </p:nvPicPr>
        <p:blipFill rotWithShape="1">
          <a:blip r:embed="rId2"/>
          <a:srcRect l="15705" r="18733"/>
          <a:stretch/>
        </p:blipFill>
        <p:spPr>
          <a:xfrm flipH="1">
            <a:off x="32510" y="0"/>
            <a:ext cx="1851212" cy="1880018"/>
          </a:xfrm>
          <a:prstGeom prst="rect">
            <a:avLst/>
          </a:prstGeom>
        </p:spPr>
      </p:pic>
      <p:sp>
        <p:nvSpPr>
          <p:cNvPr id="3" name="Rectangle 2">
            <a:extLst>
              <a:ext uri="{FF2B5EF4-FFF2-40B4-BE49-F238E27FC236}">
                <a16:creationId xmlns:a16="http://schemas.microsoft.com/office/drawing/2014/main" id="{67015E3F-28D6-FC75-905D-1D11A9E035CF}"/>
              </a:ext>
            </a:extLst>
          </p:cNvPr>
          <p:cNvSpPr/>
          <p:nvPr/>
        </p:nvSpPr>
        <p:spPr>
          <a:xfrm>
            <a:off x="3604047" y="78988"/>
            <a:ext cx="6812942" cy="98641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trả lời câu hỏi vào phiếu học tập số 3:</a:t>
            </a:r>
            <a:endParaRPr lang="en-US" sz="2400" b="1" i="1">
              <a:latin typeface="Cambria" panose="02040503050406030204" pitchFamily="18" charset="0"/>
              <a:ea typeface="Cambria" panose="02040503050406030204" pitchFamily="18" charset="0"/>
            </a:endParaRPr>
          </a:p>
        </p:txBody>
      </p:sp>
      <p:graphicFrame>
        <p:nvGraphicFramePr>
          <p:cNvPr id="6" name="Table 7">
            <a:extLst>
              <a:ext uri="{FF2B5EF4-FFF2-40B4-BE49-F238E27FC236}">
                <a16:creationId xmlns:a16="http://schemas.microsoft.com/office/drawing/2014/main" id="{5BC0E010-F7D4-07FF-8B77-07C267011D49}"/>
              </a:ext>
            </a:extLst>
          </p:cNvPr>
          <p:cNvGraphicFramePr>
            <a:graphicFrameLocks noGrp="1"/>
          </p:cNvGraphicFramePr>
          <p:nvPr>
            <p:extLst>
              <p:ext uri="{D42A27DB-BD31-4B8C-83A1-F6EECF244321}">
                <p14:modId xmlns:p14="http://schemas.microsoft.com/office/powerpoint/2010/main" val="1159723229"/>
              </p:ext>
            </p:extLst>
          </p:nvPr>
        </p:nvGraphicFramePr>
        <p:xfrm>
          <a:off x="0" y="1642744"/>
          <a:ext cx="12159490" cy="5215257"/>
        </p:xfrm>
        <a:graphic>
          <a:graphicData uri="http://schemas.openxmlformats.org/drawingml/2006/table">
            <a:tbl>
              <a:tblPr firstRow="1" bandRow="1">
                <a:tableStyleId>{5940675A-B579-460E-94D1-54222C63F5DA}</a:tableStyleId>
              </a:tblPr>
              <a:tblGrid>
                <a:gridCol w="221752">
                  <a:extLst>
                    <a:ext uri="{9D8B030D-6E8A-4147-A177-3AD203B41FA5}">
                      <a16:colId xmlns:a16="http://schemas.microsoft.com/office/drawing/2014/main" val="3995233398"/>
                    </a:ext>
                  </a:extLst>
                </a:gridCol>
                <a:gridCol w="4287495">
                  <a:extLst>
                    <a:ext uri="{9D8B030D-6E8A-4147-A177-3AD203B41FA5}">
                      <a16:colId xmlns:a16="http://schemas.microsoft.com/office/drawing/2014/main" val="3656145637"/>
                    </a:ext>
                  </a:extLst>
                </a:gridCol>
                <a:gridCol w="7650243">
                  <a:extLst>
                    <a:ext uri="{9D8B030D-6E8A-4147-A177-3AD203B41FA5}">
                      <a16:colId xmlns:a16="http://schemas.microsoft.com/office/drawing/2014/main" val="4230737217"/>
                    </a:ext>
                  </a:extLst>
                </a:gridCol>
              </a:tblGrid>
              <a:tr h="621231">
                <a:tc rowSpan="3">
                  <a:txBody>
                    <a:bodyPr/>
                    <a:lstStyle/>
                    <a:p>
                      <a:pPr algn="ctr"/>
                      <a:endParaRPr lang="en-US" sz="2800" b="1">
                        <a:latin typeface="Cambria" panose="02040503050406030204" pitchFamily="18" charset="0"/>
                        <a:ea typeface="Cambria" panose="02040503050406030204" pitchFamily="18" charset="0"/>
                      </a:endParaRP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CÂU HỎI</a:t>
                      </a:r>
                    </a:p>
                  </a:txBody>
                  <a:tcPr/>
                </a:tc>
                <a:tc>
                  <a:txBody>
                    <a:bodyPr/>
                    <a:lstStyle/>
                    <a:p>
                      <a:pPr algn="ctr"/>
                      <a:r>
                        <a:rPr lang="en-US" sz="2800" b="1">
                          <a:solidFill>
                            <a:srgbClr val="FF3399"/>
                          </a:solidFill>
                          <a:latin typeface="Cambria" panose="02040503050406030204" pitchFamily="18" charset="0"/>
                          <a:ea typeface="Cambria" panose="02040503050406030204" pitchFamily="18" charset="0"/>
                        </a:rPr>
                        <a:t>TRẢ LỜI </a:t>
                      </a:r>
                    </a:p>
                  </a:txBody>
                  <a:tcPr/>
                </a:tc>
                <a:extLst>
                  <a:ext uri="{0D108BD9-81ED-4DB2-BD59-A6C34878D82A}">
                    <a16:rowId xmlns:a16="http://schemas.microsoft.com/office/drawing/2014/main" val="2097525466"/>
                  </a:ext>
                </a:extLst>
              </a:tr>
              <a:tr h="2219902">
                <a:tc vMerge="1">
                  <a:txBody>
                    <a:bodyPr/>
                    <a:lstStyle/>
                    <a:p>
                      <a:pPr algn="ctr"/>
                      <a:r>
                        <a:rPr lang="en-US" sz="2800">
                          <a:solidFill>
                            <a:srgbClr val="FF3399"/>
                          </a:solidFill>
                          <a:latin typeface="Cambria" panose="02040503050406030204" pitchFamily="18" charset="0"/>
                          <a:ea typeface="Cambria" panose="02040503050406030204" pitchFamily="18" charset="0"/>
                        </a:rPr>
                        <a:t>1</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1/ </a:t>
                      </a:r>
                      <a:r>
                        <a:rPr lang="vi-VN" sz="2400">
                          <a:effectLst/>
                          <a:latin typeface="Cambria" panose="02040503050406030204" pitchFamily="18" charset="0"/>
                          <a:ea typeface="Cambria" panose="02040503050406030204" pitchFamily="18" charset="0"/>
                        </a:rPr>
                        <a:t>Em có nhận xét gì về mỗi quan hệ giữa các cơ quan trong việc thực hiện chức năng chung của hệ tiêu hoá? Cho ví dụ.</a:t>
                      </a:r>
                      <a:endParaRPr lang="en-US" sz="2600">
                        <a:solidFill>
                          <a:srgbClr val="FF3399"/>
                        </a:solidFill>
                        <a:latin typeface="Cambria" panose="02040503050406030204" pitchFamily="18" charset="0"/>
                        <a:ea typeface="Cambria" panose="02040503050406030204" pitchFamily="18" charset="0"/>
                      </a:endParaRPr>
                    </a:p>
                  </a:txBody>
                  <a:tcPr/>
                </a:tc>
                <a:tc>
                  <a:txBody>
                    <a:bodyPr/>
                    <a:lstStyle/>
                    <a:p>
                      <a:pPr algn="ctr"/>
                      <a:endParaRPr lang="en-US" sz="2800">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370580620"/>
                  </a:ext>
                </a:extLst>
              </a:tr>
              <a:tr h="2374124">
                <a:tc vMerge="1">
                  <a:txBody>
                    <a:bodyPr/>
                    <a:lstStyle/>
                    <a:p>
                      <a:pPr algn="ctr"/>
                      <a:r>
                        <a:rPr lang="en-US" sz="2800">
                          <a:latin typeface="Cambria" panose="02040503050406030204" pitchFamily="18" charset="0"/>
                          <a:ea typeface="Cambria" panose="02040503050406030204" pitchFamily="18" charset="0"/>
                        </a:rPr>
                        <a:t>2</a:t>
                      </a: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600">
                        <a:solidFill>
                          <a:schemeClr val="tx1"/>
                        </a:solidFill>
                        <a:latin typeface="Cambria" panose="02040503050406030204" pitchFamily="18" charset="0"/>
                        <a:ea typeface="Cambria" panose="020405030504060302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600">
                          <a:solidFill>
                            <a:schemeClr val="tx1"/>
                          </a:solidFill>
                          <a:latin typeface="Cambria" panose="02040503050406030204" pitchFamily="18" charset="0"/>
                          <a:ea typeface="Cambria" panose="02040503050406030204" pitchFamily="18" charset="0"/>
                        </a:rPr>
                        <a:t>2/ </a:t>
                      </a:r>
                      <a:r>
                        <a:rPr lang="vi-VN" sz="2400">
                          <a:effectLst/>
                          <a:latin typeface="Cambria" panose="02040503050406030204" pitchFamily="18" charset="0"/>
                          <a:ea typeface="Cambria" panose="02040503050406030204" pitchFamily="18" charset="0"/>
                        </a:rPr>
                        <a:t>Nêu mối quan hệ giữa tiêu hóa và dinh dưỡng</a:t>
                      </a:r>
                      <a:endParaRPr lang="en-US" sz="2600">
                        <a:solidFill>
                          <a:schemeClr val="tx1"/>
                        </a:solidFill>
                        <a:latin typeface="Cambria" panose="02040503050406030204" pitchFamily="18" charset="0"/>
                        <a:ea typeface="Cambria" panose="02040503050406030204" pitchFamily="18" charset="0"/>
                      </a:endParaRPr>
                    </a:p>
                  </a:txBody>
                  <a:tcPr/>
                </a:tc>
                <a:tc>
                  <a:txBody>
                    <a:bodyPr/>
                    <a:lstStyle/>
                    <a:p>
                      <a:pPr algn="ctr"/>
                      <a:endParaRPr lang="en-US" sz="2800">
                        <a:solidFill>
                          <a:schemeClr val="tx1"/>
                        </a:solidFill>
                        <a:latin typeface="Cambria" panose="02040503050406030204" pitchFamily="18" charset="0"/>
                        <a:ea typeface="Cambria" panose="02040503050406030204" pitchFamily="18" charset="0"/>
                      </a:endParaRPr>
                    </a:p>
                  </a:txBody>
                  <a:tcPr/>
                </a:tc>
                <a:extLst>
                  <a:ext uri="{0D108BD9-81ED-4DB2-BD59-A6C34878D82A}">
                    <a16:rowId xmlns:a16="http://schemas.microsoft.com/office/drawing/2014/main" val="3604113470"/>
                  </a:ext>
                </a:extLst>
              </a:tr>
            </a:tbl>
          </a:graphicData>
        </a:graphic>
      </p:graphicFrame>
      <p:sp>
        <p:nvSpPr>
          <p:cNvPr id="7" name="TextBox 6">
            <a:extLst>
              <a:ext uri="{FF2B5EF4-FFF2-40B4-BE49-F238E27FC236}">
                <a16:creationId xmlns:a16="http://schemas.microsoft.com/office/drawing/2014/main" id="{A2EA234A-2255-6A50-D6D1-9D5023C7638E}"/>
              </a:ext>
            </a:extLst>
          </p:cNvPr>
          <p:cNvSpPr txBox="1"/>
          <p:nvPr/>
        </p:nvSpPr>
        <p:spPr>
          <a:xfrm>
            <a:off x="4025271" y="1190799"/>
            <a:ext cx="2985247" cy="489236"/>
          </a:xfrm>
          <a:prstGeom prst="rect">
            <a:avLst/>
          </a:prstGeom>
          <a:noFill/>
        </p:spPr>
        <p:txBody>
          <a:bodyPr wrap="square">
            <a:spAutoFit/>
          </a:bodyPr>
          <a:lstStyle/>
          <a:p>
            <a:pPr>
              <a:lnSpc>
                <a:spcPct val="107000"/>
              </a:lnSpc>
              <a:spcAft>
                <a:spcPts val="800"/>
              </a:spcAft>
            </a:pPr>
            <a:r>
              <a:rPr lang="vi-VN" sz="2600" i="1">
                <a:effectLst/>
                <a:latin typeface="Cambria" panose="02040503050406030204" pitchFamily="18" charset="0"/>
                <a:ea typeface="Cambria" panose="02040503050406030204" pitchFamily="18" charset="0"/>
              </a:rPr>
              <a:t>Phiếu học tập số </a:t>
            </a:r>
            <a:r>
              <a:rPr lang="en-US" sz="2600" i="1">
                <a:effectLst/>
                <a:latin typeface="Cambria" panose="02040503050406030204" pitchFamily="18" charset="0"/>
                <a:ea typeface="Cambria" panose="02040503050406030204" pitchFamily="18" charset="0"/>
              </a:rPr>
              <a:t>3</a:t>
            </a:r>
            <a:endParaRPr lang="vi-VN" sz="2600">
              <a:effectLst/>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5869F034-AF7B-00C6-DB13-275D0E9D3C14}"/>
              </a:ext>
            </a:extLst>
          </p:cNvPr>
          <p:cNvSpPr txBox="1"/>
          <p:nvPr/>
        </p:nvSpPr>
        <p:spPr>
          <a:xfrm>
            <a:off x="4589929" y="2301343"/>
            <a:ext cx="7315200" cy="2123658"/>
          </a:xfrm>
          <a:prstGeom prst="rect">
            <a:avLst/>
          </a:prstGeom>
          <a:noFill/>
        </p:spPr>
        <p:txBody>
          <a:bodyPr wrap="square">
            <a:spAutoFit/>
          </a:bodyPr>
          <a:lstStyle/>
          <a:p>
            <a:pPr marL="0" marR="0" algn="just">
              <a:spcBef>
                <a:spcPts val="0"/>
              </a:spcBef>
              <a:spcAft>
                <a:spcPts val="0"/>
              </a:spcAft>
            </a:pPr>
            <a:r>
              <a:rPr lang="vi-VN" sz="2200" kern="100">
                <a:effectLst/>
                <a:latin typeface="Cambria" panose="02040503050406030204" pitchFamily="18" charset="0"/>
                <a:ea typeface="Cambria" panose="02040503050406030204" pitchFamily="18" charset="0"/>
              </a:rPr>
              <a:t>Các cơ quan có sự phối hợp</a:t>
            </a:r>
            <a:r>
              <a:rPr lang="en-US" sz="2200" kern="100">
                <a:effectLst/>
                <a:latin typeface="Cambria" panose="02040503050406030204" pitchFamily="18" charset="0"/>
                <a:ea typeface="Cambria" panose="02040503050406030204" pitchFamily="18" charset="0"/>
              </a:rPr>
              <a:t> chặt chẽ</a:t>
            </a:r>
            <a:r>
              <a:rPr lang="vi-VN" sz="2200" kern="100">
                <a:effectLst/>
                <a:latin typeface="Cambria" panose="02040503050406030204" pitchFamily="18" charset="0"/>
                <a:ea typeface="Cambria" panose="02040503050406030204" pitchFamily="18" charset="0"/>
              </a:rPr>
              <a:t> với nhau để thực hiện chức năng chung của hệ tiêu hoá.</a:t>
            </a:r>
            <a:endParaRPr lang="en-US" sz="2200" kern="100">
              <a:effectLst/>
              <a:latin typeface="Cambria" panose="02040503050406030204" pitchFamily="18" charset="0"/>
              <a:ea typeface="Cambria" panose="02040503050406030204" pitchFamily="18" charset="0"/>
            </a:endParaRPr>
          </a:p>
          <a:p>
            <a:pPr marL="0" marR="0" algn="just">
              <a:spcBef>
                <a:spcPts val="0"/>
              </a:spcBef>
              <a:spcAft>
                <a:spcPts val="0"/>
              </a:spcAft>
            </a:pPr>
            <a:r>
              <a:rPr lang="en-US" sz="2200" kern="100">
                <a:latin typeface="Cambria" panose="02040503050406030204" pitchFamily="18" charset="0"/>
                <a:ea typeface="Cambria" panose="02040503050406030204" pitchFamily="18" charset="0"/>
              </a:rPr>
              <a:t>VD: Miệng làm ướt, làm nhuyễn, đảo trộn, tiêu hoá một phần thức ăn tạo viên thức ăn =&gt; dạ dày tiếp tục co bóp, đảo trộn để thức ăn ngấm đều dịch vị, tiêu hóa thức ăn tạo chất dinh dưỡng </a:t>
            </a:r>
            <a:endParaRPr lang="vi-VN" sz="2200" kern="100">
              <a:effectLst/>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FD684E5-626F-3F43-0751-3D4719F5DD88}"/>
              </a:ext>
            </a:extLst>
          </p:cNvPr>
          <p:cNvSpPr txBox="1"/>
          <p:nvPr/>
        </p:nvSpPr>
        <p:spPr>
          <a:xfrm>
            <a:off x="4519050" y="4436094"/>
            <a:ext cx="7584140" cy="2462213"/>
          </a:xfrm>
          <a:prstGeom prst="rect">
            <a:avLst/>
          </a:prstGeom>
          <a:noFill/>
        </p:spPr>
        <p:txBody>
          <a:bodyPr wrap="square">
            <a:spAutoFit/>
          </a:bodyPr>
          <a:lstStyle/>
          <a:p>
            <a:pPr lvl="0" algn="just">
              <a:spcBef>
                <a:spcPts val="600"/>
              </a:spcBef>
              <a:spcAft>
                <a:spcPts val="600"/>
              </a:spcAft>
            </a:pPr>
            <a:r>
              <a:rPr lang="vi-VN" sz="2200">
                <a:effectLst/>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Thông qua quá trình thu nhận, biến đổi và sử dụng các chất dinh dưỡng để duy trì sự sống cho cơ thể. Các chất không được tiêu hóa trong ống tiêu hóa sẽ tạo thành phân và được thải ra ngoài. Không có hoạt động tiêu hóa thì hoạt động dinh dưỡng không thể diễn ra một cách hiệu quả.</a:t>
            </a:r>
          </a:p>
        </p:txBody>
      </p:sp>
    </p:spTree>
    <p:extLst>
      <p:ext uri="{BB962C8B-B14F-4D97-AF65-F5344CB8AC3E}">
        <p14:creationId xmlns:p14="http://schemas.microsoft.com/office/powerpoint/2010/main" val="3820918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BB4C7-E5E7-3C03-31CE-63706E44B00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C1F1DC44-98EA-EEE5-0EF9-FAEE86D10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AE41CD9-E100-45BB-8E38-BC90F816F98F}"/>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5" name="Picture 75" descr="viet3">
            <a:extLst>
              <a:ext uri="{FF2B5EF4-FFF2-40B4-BE49-F238E27FC236}">
                <a16:creationId xmlns:a16="http://schemas.microsoft.com/office/drawing/2014/main" id="{CAD26823-0C14-8298-8F3D-66DF60CA1864}"/>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1CA9D52D-DF05-906E-D87D-26306CBB7D12}"/>
              </a:ext>
            </a:extLst>
          </p:cNvPr>
          <p:cNvSpPr txBox="1"/>
          <p:nvPr/>
        </p:nvSpPr>
        <p:spPr>
          <a:xfrm>
            <a:off x="3731108" y="1731493"/>
            <a:ext cx="8142784" cy="5438540"/>
          </a:xfrm>
          <a:prstGeom prst="rect">
            <a:avLst/>
          </a:prstGeom>
          <a:noFill/>
        </p:spPr>
        <p:txBody>
          <a:bodyPr wrap="square">
            <a:spAutoFit/>
          </a:bodyPr>
          <a:lstStyle/>
          <a:p>
            <a:pPr marL="457200" indent="-457200" algn="just">
              <a:lnSpc>
                <a:spcPct val="125000"/>
              </a:lnSpc>
              <a:buFontTx/>
              <a:buChar char="-"/>
            </a:pPr>
            <a:r>
              <a:rPr lang="vi-VN" sz="2800">
                <a:latin typeface="Cambria" panose="02040503050406030204" pitchFamily="18" charset="0"/>
                <a:ea typeface="Cambria" panose="02040503050406030204" pitchFamily="18" charset="0"/>
              </a:rPr>
              <a:t>Trong quá trình tiêu hoá thức ăn biến đổi cơ học và hóa học trở thành những chất dinh dưỡng đơn giản và được hấp thụ vào máu. </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Thông qua quá trình thu nhận, biến đổi và sử dụng các chất dinh dưỡng để duy trì sự sống cho cơ thể. Các chất không được tiêu hóa trong ống tiêu hóa sẽ tạo thành phân và được thải ra ngoài.</a:t>
            </a:r>
            <a:endParaRPr lang="en-US" sz="2800">
              <a:latin typeface="Cambria" panose="02040503050406030204" pitchFamily="18" charset="0"/>
              <a:ea typeface="Cambria" panose="02040503050406030204" pitchFamily="18" charset="0"/>
            </a:endParaRPr>
          </a:p>
          <a:p>
            <a:pPr marL="457200" indent="-457200" algn="just">
              <a:lnSpc>
                <a:spcPct val="125000"/>
              </a:lnSpc>
              <a:buFontTx/>
              <a:buChar char="-"/>
            </a:pPr>
            <a:r>
              <a:rPr lang="vi-VN" sz="2800">
                <a:latin typeface="Cambria" panose="02040503050406030204" pitchFamily="18" charset="0"/>
                <a:ea typeface="Cambria" panose="02040503050406030204" pitchFamily="18" charset="0"/>
              </a:rPr>
              <a:t> Không có hoạt động tiêu hóa thì hoạt động dinh dưỡng không thể diễn ra một cách hiệu quả.</a:t>
            </a:r>
          </a:p>
          <a:p>
            <a:pPr algn="just">
              <a:lnSpc>
                <a:spcPct val="125000"/>
              </a:lnSpc>
            </a:pPr>
            <a:endParaRPr lang="en-US" sz="2800"/>
          </a:p>
        </p:txBody>
      </p:sp>
      <p:sp>
        <p:nvSpPr>
          <p:cNvPr id="7" name="TextBox 6">
            <a:extLst>
              <a:ext uri="{FF2B5EF4-FFF2-40B4-BE49-F238E27FC236}">
                <a16:creationId xmlns:a16="http://schemas.microsoft.com/office/drawing/2014/main" id="{DDAD9FAC-3C2F-C3FC-E9AD-CFD9F188778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3</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Hoạt động tiêu hóa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729354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B99B89-56B1-4669-B1BF-235EA594BF53}"/>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BE10E584-2940-A5A7-46D7-64CB6359A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BFF8B55-8656-449B-A448-6487B33B503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B96DB540-1758-9651-99F5-B537795C2D7C}"/>
              </a:ext>
            </a:extLst>
          </p:cNvPr>
          <p:cNvSpPr txBox="1"/>
          <p:nvPr/>
        </p:nvSpPr>
        <p:spPr>
          <a:xfrm>
            <a:off x="2900692" y="884438"/>
            <a:ext cx="8708600"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
        <p:nvSpPr>
          <p:cNvPr id="10" name="Cloud 9">
            <a:extLst>
              <a:ext uri="{FF2B5EF4-FFF2-40B4-BE49-F238E27FC236}">
                <a16:creationId xmlns:a16="http://schemas.microsoft.com/office/drawing/2014/main" id="{A5F361AA-38FD-1B9E-6C0F-5C61449DABAA}"/>
              </a:ext>
            </a:extLst>
          </p:cNvPr>
          <p:cNvSpPr/>
          <p:nvPr/>
        </p:nvSpPr>
        <p:spPr>
          <a:xfrm>
            <a:off x="3944470" y="2278251"/>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Kể tên một số bệnh về đường tiêu hóa</a:t>
            </a:r>
          </a:p>
        </p:txBody>
      </p:sp>
      <p:sp>
        <p:nvSpPr>
          <p:cNvPr id="11" name="Cloud 10">
            <a:extLst>
              <a:ext uri="{FF2B5EF4-FFF2-40B4-BE49-F238E27FC236}">
                <a16:creationId xmlns:a16="http://schemas.microsoft.com/office/drawing/2014/main" id="{524E8470-294B-CB21-8657-6DD1A3B008DC}"/>
              </a:ext>
            </a:extLst>
          </p:cNvPr>
          <p:cNvSpPr/>
          <p:nvPr/>
        </p:nvSpPr>
        <p:spPr>
          <a:xfrm>
            <a:off x="3944469" y="2278250"/>
            <a:ext cx="7091083" cy="2599765"/>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latin typeface="Cambria" panose="02040503050406030204" pitchFamily="18" charset="0"/>
                <a:ea typeface="Cambria" panose="02040503050406030204" pitchFamily="18" charset="0"/>
              </a:rPr>
              <a:t>Đau sâu răng, đau dạ dày, viêm loét dạ dày, rối loạn tiêu hóa,….</a:t>
            </a:r>
          </a:p>
        </p:txBody>
      </p:sp>
    </p:spTree>
    <p:extLst>
      <p:ext uri="{BB962C8B-B14F-4D97-AF65-F5344CB8AC3E}">
        <p14:creationId xmlns:p14="http://schemas.microsoft.com/office/powerpoint/2010/main" val="24300073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
            <a:extLst>
              <a:ext uri="{FF2B5EF4-FFF2-40B4-BE49-F238E27FC236}">
                <a16:creationId xmlns:a16="http://schemas.microsoft.com/office/drawing/2014/main" id="{75E06581-5787-86EC-875E-8572F144A2D4}"/>
              </a:ext>
            </a:extLst>
          </p:cNvPr>
          <p:cNvSpPr txBox="1">
            <a:spLocks noChangeArrowheads="1"/>
          </p:cNvSpPr>
          <p:nvPr/>
        </p:nvSpPr>
        <p:spPr bwMode="auto">
          <a:xfrm>
            <a:off x="267198" y="2628840"/>
            <a:ext cx="841629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3" name="Text Box 6">
            <a:extLst>
              <a:ext uri="{FF2B5EF4-FFF2-40B4-BE49-F238E27FC236}">
                <a16:creationId xmlns:a16="http://schemas.microsoft.com/office/drawing/2014/main" id="{D4C9F204-DEC0-9D9B-4895-7C71F6FC7D3F}"/>
              </a:ext>
            </a:extLst>
          </p:cNvPr>
          <p:cNvSpPr txBox="1">
            <a:spLocks noChangeArrowheads="1"/>
          </p:cNvSpPr>
          <p:nvPr/>
        </p:nvSpPr>
        <p:spPr bwMode="auto">
          <a:xfrm>
            <a:off x="267198" y="3810035"/>
            <a:ext cx="816772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4" name="Text Box 7">
            <a:extLst>
              <a:ext uri="{FF2B5EF4-FFF2-40B4-BE49-F238E27FC236}">
                <a16:creationId xmlns:a16="http://schemas.microsoft.com/office/drawing/2014/main" id="{6E133860-040E-3515-FCB1-66D2B8CA72B1}"/>
              </a:ext>
            </a:extLst>
          </p:cNvPr>
          <p:cNvSpPr txBox="1">
            <a:spLocks noChangeArrowheads="1"/>
          </p:cNvSpPr>
          <p:nvPr/>
        </p:nvSpPr>
        <p:spPr bwMode="auto">
          <a:xfrm>
            <a:off x="267198" y="4991230"/>
            <a:ext cx="59459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20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 </a:t>
            </a:r>
            <a:r>
              <a:rPr lang="en-US" altLang="en-US" sz="320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200" b="1" dirty="0">
                <a:latin typeface="Cambria" panose="02040503050406030204" pitchFamily="18" charset="0"/>
                <a:ea typeface="Cambria" panose="02040503050406030204" pitchFamily="18" charset="0"/>
                <a:cs typeface="Times New Roman" panose="02020603050405020304" pitchFamily="18" charset="0"/>
              </a:rPr>
              <a:t>?</a:t>
            </a:r>
          </a:p>
        </p:txBody>
      </p:sp>
      <p:sp>
        <p:nvSpPr>
          <p:cNvPr id="5" name="WordArt 8">
            <a:extLst>
              <a:ext uri="{FF2B5EF4-FFF2-40B4-BE49-F238E27FC236}">
                <a16:creationId xmlns:a16="http://schemas.microsoft.com/office/drawing/2014/main" id="{196691FC-4E1D-AA96-9CC0-B99420C2D457}"/>
              </a:ext>
            </a:extLst>
          </p:cNvPr>
          <p:cNvSpPr>
            <a:spLocks noChangeArrowheads="1" noChangeShapeType="1" noTextEdit="1"/>
          </p:cNvSpPr>
          <p:nvPr/>
        </p:nvSpPr>
        <p:spPr bwMode="auto">
          <a:xfrm>
            <a:off x="1376788" y="69692"/>
            <a:ext cx="9458743" cy="1306830"/>
          </a:xfrm>
          <a:prstGeom prst="rect">
            <a:avLst/>
          </a:prstGeom>
        </p:spPr>
        <p:txBody>
          <a:bodyPr wrap="none" fromWordArt="1">
            <a:prstTxWarp prst="textDeflate">
              <a:avLst>
                <a:gd name="adj" fmla="val 26227"/>
              </a:avLst>
            </a:prstTxWarp>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r>
              <a:rPr lang="en-US" sz="4200" b="1" kern="10" dirty="0">
                <a:ln w="9525">
                  <a:solidFill>
                    <a:srgbClr val="000000"/>
                  </a:solidFill>
                  <a:round/>
                </a:ln>
                <a:solidFill>
                  <a:srgbClr val="FF0000"/>
                </a:solidFill>
                <a:latin typeface="Cambria" panose="02040503050406030204" pitchFamily="18" charset="0"/>
                <a:ea typeface="Cambria" panose="02040503050406030204" pitchFamily="18" charset="0"/>
              </a:rPr>
              <a:t>TẬP LÀM BÁC SĨ</a:t>
            </a:r>
          </a:p>
        </p:txBody>
      </p:sp>
      <p:sp>
        <p:nvSpPr>
          <p:cNvPr id="6" name="Text Box 9">
            <a:extLst>
              <a:ext uri="{FF2B5EF4-FFF2-40B4-BE49-F238E27FC236}">
                <a16:creationId xmlns:a16="http://schemas.microsoft.com/office/drawing/2014/main" id="{21E25724-82E7-EA03-4FEB-E663C0E34D00}"/>
              </a:ext>
            </a:extLst>
          </p:cNvPr>
          <p:cNvSpPr txBox="1">
            <a:spLocks noChangeArrowheads="1"/>
          </p:cNvSpPr>
          <p:nvPr/>
        </p:nvSpPr>
        <p:spPr bwMode="auto">
          <a:xfrm>
            <a:off x="814046" y="1324534"/>
            <a:ext cx="8629157" cy="1200329"/>
          </a:xfrm>
          <a:prstGeom prst="rect">
            <a:avLst/>
          </a:prstGeom>
          <a:noFill/>
          <a:ln w="9525">
            <a:noFill/>
            <a:miter lim="800000"/>
          </a:ln>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ctr">
              <a:spcBef>
                <a:spcPct val="50000"/>
              </a:spcBef>
              <a:defRPr/>
            </a:pPr>
            <a:r>
              <a:rPr lang="vi-VN" sz="3600" b="1" i="1" dirty="0">
                <a:solidFill>
                  <a:srgbClr val="00B050"/>
                </a:solidFill>
                <a:latin typeface="Cambria" panose="02040503050406030204" pitchFamily="18" charset="0"/>
                <a:ea typeface="Cambria" panose="02040503050406030204" pitchFamily="18" charset="0"/>
              </a:rPr>
              <a:t>Hãy x</a:t>
            </a:r>
            <a:r>
              <a:rPr lang="en-US" sz="3600" b="1" i="1" dirty="0" err="1">
                <a:solidFill>
                  <a:srgbClr val="00B050"/>
                </a:solidFill>
                <a:latin typeface="Cambria" panose="02040503050406030204" pitchFamily="18" charset="0"/>
                <a:ea typeface="Cambria" panose="02040503050406030204" pitchFamily="18" charset="0"/>
              </a:rPr>
              <a:t>ác</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định</a:t>
            </a:r>
            <a:r>
              <a:rPr lang="en-US" sz="3600" b="1" i="1" dirty="0">
                <a:solidFill>
                  <a:srgbClr val="00B050"/>
                </a:solidFill>
                <a:latin typeface="Cambria" panose="02040503050406030204" pitchFamily="18" charset="0"/>
                <a:ea typeface="Cambria" panose="02040503050406030204" pitchFamily="18" charset="0"/>
              </a:rPr>
              <a:t> </a:t>
            </a:r>
            <a:r>
              <a:rPr lang="vi-VN" sz="3600" b="1" i="1" dirty="0">
                <a:solidFill>
                  <a:srgbClr val="00B050"/>
                </a:solidFill>
                <a:latin typeface="Cambria" panose="02040503050406030204" pitchFamily="18" charset="0"/>
                <a:ea typeface="Cambria" panose="02040503050406030204" pitchFamily="18" charset="0"/>
              </a:rPr>
              <a:t>các triệu chứng dưới đây </a:t>
            </a:r>
            <a:r>
              <a:rPr lang="en-US" sz="3600" b="1" i="1" dirty="0" err="1">
                <a:solidFill>
                  <a:srgbClr val="00B050"/>
                </a:solidFill>
                <a:latin typeface="Cambria" panose="02040503050406030204" pitchFamily="18" charset="0"/>
                <a:ea typeface="Cambria" panose="02040503050406030204" pitchFamily="18" charset="0"/>
              </a:rPr>
              <a:t>là</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đau</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bộ</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phận</a:t>
            </a:r>
            <a:r>
              <a:rPr lang="en-US" sz="3600" b="1" i="1" dirty="0">
                <a:solidFill>
                  <a:srgbClr val="00B050"/>
                </a:solidFill>
                <a:latin typeface="Cambria" panose="02040503050406030204" pitchFamily="18" charset="0"/>
                <a:ea typeface="Cambria" panose="02040503050406030204" pitchFamily="18" charset="0"/>
              </a:rPr>
              <a:t> </a:t>
            </a:r>
            <a:r>
              <a:rPr lang="en-US" sz="3600" b="1" i="1" dirty="0" err="1">
                <a:solidFill>
                  <a:srgbClr val="00B050"/>
                </a:solidFill>
                <a:latin typeface="Cambria" panose="02040503050406030204" pitchFamily="18" charset="0"/>
                <a:ea typeface="Cambria" panose="02040503050406030204" pitchFamily="18" charset="0"/>
              </a:rPr>
              <a:t>nào</a:t>
            </a:r>
            <a:r>
              <a:rPr lang="en-US" sz="3600" b="1" i="1" dirty="0">
                <a:solidFill>
                  <a:srgbClr val="00B050"/>
                </a:solidFill>
                <a:latin typeface="Cambria" panose="02040503050406030204" pitchFamily="18" charset="0"/>
                <a:ea typeface="Cambria" panose="02040503050406030204" pitchFamily="18" charset="0"/>
              </a:rPr>
              <a:t> ?</a:t>
            </a:r>
            <a:endParaRPr lang="en-US" sz="3600" b="1" i="1" dirty="0">
              <a:solidFill>
                <a:srgbClr val="00B050"/>
              </a:solidFill>
              <a:latin typeface="Cambria" panose="02040503050406030204" pitchFamily="18" charset="0"/>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D40CBF0E-D5B0-268B-650E-A6E2BB8A924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9003305" y="1823085"/>
            <a:ext cx="3188696" cy="5062996"/>
          </a:xfrm>
          <a:prstGeom prst="rect">
            <a:avLst/>
          </a:prstGeom>
        </p:spPr>
      </p:pic>
    </p:spTree>
    <p:extLst>
      <p:ext uri="{BB962C8B-B14F-4D97-AF65-F5344CB8AC3E}">
        <p14:creationId xmlns:p14="http://schemas.microsoft.com/office/powerpoint/2010/main" val="5366690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D8B92D-8259-009C-E536-4A8B3BA59BE5}"/>
              </a:ext>
            </a:extLst>
          </p:cNvPr>
          <p:cNvPicPr>
            <a:picLocks noChangeAspect="1"/>
          </p:cNvPicPr>
          <p:nvPr/>
        </p:nvPicPr>
        <p:blipFill>
          <a:blip r:embed="rId2"/>
          <a:stretch>
            <a:fillRect/>
          </a:stretch>
        </p:blipFill>
        <p:spPr>
          <a:xfrm>
            <a:off x="8261946" y="1"/>
            <a:ext cx="3924031" cy="6869430"/>
          </a:xfrm>
          <a:prstGeom prst="rect">
            <a:avLst/>
          </a:prstGeom>
        </p:spPr>
      </p:pic>
      <p:cxnSp>
        <p:nvCxnSpPr>
          <p:cNvPr id="9" name="Straight Arrow Connector 8">
            <a:extLst>
              <a:ext uri="{FF2B5EF4-FFF2-40B4-BE49-F238E27FC236}">
                <a16:creationId xmlns:a16="http://schemas.microsoft.com/office/drawing/2014/main" id="{3E3508F8-521B-8E1F-5D4B-165873815EBE}"/>
              </a:ext>
            </a:extLst>
          </p:cNvPr>
          <p:cNvCxnSpPr/>
          <p:nvPr/>
        </p:nvCxnSpPr>
        <p:spPr>
          <a:xfrm flipH="1">
            <a:off x="10735241" y="2651431"/>
            <a:ext cx="471941" cy="80100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 Box 5">
            <a:extLst>
              <a:ext uri="{FF2B5EF4-FFF2-40B4-BE49-F238E27FC236}">
                <a16:creationId xmlns:a16="http://schemas.microsoft.com/office/drawing/2014/main" id="{9ED877AB-1D99-461D-4DFA-E0F1E9FEA327}"/>
              </a:ext>
            </a:extLst>
          </p:cNvPr>
          <p:cNvSpPr txBox="1">
            <a:spLocks noChangeArrowheads="1"/>
          </p:cNvSpPr>
          <p:nvPr/>
        </p:nvSpPr>
        <p:spPr bwMode="auto">
          <a:xfrm>
            <a:off x="660808" y="1374516"/>
            <a:ext cx="7727921"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1.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bên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trái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hơi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ợ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chua</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thay</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đổi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đói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khi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no…</a:t>
            </a:r>
          </a:p>
        </p:txBody>
      </p:sp>
      <p:sp>
        <p:nvSpPr>
          <p:cNvPr id="11" name="WordArt 8">
            <a:extLst>
              <a:ext uri="{FF2B5EF4-FFF2-40B4-BE49-F238E27FC236}">
                <a16:creationId xmlns:a16="http://schemas.microsoft.com/office/drawing/2014/main" id="{BAAEDCAC-08B1-21F3-63C4-EE436238836D}"/>
              </a:ext>
            </a:extLst>
          </p:cNvPr>
          <p:cNvSpPr>
            <a:spLocks noChangeArrowheads="1" noChangeShapeType="1" noTextEdit="1"/>
          </p:cNvSpPr>
          <p:nvPr/>
        </p:nvSpPr>
        <p:spPr bwMode="auto">
          <a:xfrm>
            <a:off x="851582" y="52025"/>
            <a:ext cx="8432275" cy="1306830"/>
          </a:xfrm>
          <a:prstGeom prst="rect">
            <a:avLst/>
          </a:prstGeom>
        </p:spPr>
        <p:txBody>
          <a:bodyPr wrap="none" fromWordArt="1">
            <a:prstTxWarp prst="textDeflate">
              <a:avLst>
                <a:gd name="adj" fmla="val 26227"/>
              </a:avLst>
            </a:prstTxWarp>
          </a:bodyPr>
          <a:lstStyle/>
          <a:p>
            <a:pPr algn="ctr"/>
            <a:r>
              <a:rPr lang="en-US" sz="4200" b="1" kern="10" dirty="0">
                <a:ln w="9525">
                  <a:solidFill>
                    <a:srgbClr val="000000"/>
                  </a:solidFill>
                  <a:round/>
                  <a:headEnd/>
                  <a:tailEnd/>
                </a:ln>
                <a:solidFill>
                  <a:srgbClr val="FF0000"/>
                </a:solidFill>
                <a:latin typeface="Cambria" panose="02040503050406030204" pitchFamily="18" charset="0"/>
                <a:ea typeface="Cambria" panose="02040503050406030204" pitchFamily="18" charset="0"/>
              </a:rPr>
              <a:t>TẬP LÀM BÁC SĨ</a:t>
            </a:r>
          </a:p>
        </p:txBody>
      </p:sp>
      <p:pic>
        <p:nvPicPr>
          <p:cNvPr id="12" name="Picture 11">
            <a:extLst>
              <a:ext uri="{FF2B5EF4-FFF2-40B4-BE49-F238E27FC236}">
                <a16:creationId xmlns:a16="http://schemas.microsoft.com/office/drawing/2014/main" id="{F6EC27BB-BA01-69C5-7E4D-BFCA0D035C4B}"/>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flipH="1">
            <a:off x="-1" y="2628003"/>
            <a:ext cx="2754176" cy="4195164"/>
          </a:xfrm>
          <a:prstGeom prst="rect">
            <a:avLst/>
          </a:prstGeom>
        </p:spPr>
      </p:pic>
      <p:sp>
        <p:nvSpPr>
          <p:cNvPr id="13" name="Text Box 10">
            <a:extLst>
              <a:ext uri="{FF2B5EF4-FFF2-40B4-BE49-F238E27FC236}">
                <a16:creationId xmlns:a16="http://schemas.microsoft.com/office/drawing/2014/main" id="{85DCAC1A-1DF0-67C2-10DA-94D574FB8A37}"/>
              </a:ext>
            </a:extLst>
          </p:cNvPr>
          <p:cNvSpPr txBox="1">
            <a:spLocks noChangeArrowheads="1"/>
          </p:cNvSpPr>
          <p:nvPr/>
        </p:nvSpPr>
        <p:spPr bwMode="auto">
          <a:xfrm>
            <a:off x="4092520" y="2882846"/>
            <a:ext cx="30219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Dạ</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dày</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Text Box 6">
            <a:extLst>
              <a:ext uri="{FF2B5EF4-FFF2-40B4-BE49-F238E27FC236}">
                <a16:creationId xmlns:a16="http://schemas.microsoft.com/office/drawing/2014/main" id="{7E86ABF2-6CAB-A440-8ADA-A37913B5781C}"/>
              </a:ext>
            </a:extLst>
          </p:cNvPr>
          <p:cNvSpPr txBox="1">
            <a:spLocks noChangeArrowheads="1"/>
          </p:cNvSpPr>
          <p:nvPr/>
        </p:nvSpPr>
        <p:spPr bwMode="auto">
          <a:xfrm>
            <a:off x="851582" y="1364075"/>
            <a:ext cx="6882992"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2.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hạ</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sườn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phải</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kèm</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theo</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da,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vàng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mắt</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5" name="Straight Arrow Connector 14">
            <a:extLst>
              <a:ext uri="{FF2B5EF4-FFF2-40B4-BE49-F238E27FC236}">
                <a16:creationId xmlns:a16="http://schemas.microsoft.com/office/drawing/2014/main" id="{0ED414D5-2E48-E258-7543-772B481D463D}"/>
              </a:ext>
            </a:extLst>
          </p:cNvPr>
          <p:cNvCxnSpPr/>
          <p:nvPr/>
        </p:nvCxnSpPr>
        <p:spPr>
          <a:xfrm>
            <a:off x="9093576" y="3188977"/>
            <a:ext cx="803465" cy="5269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 Box 11">
            <a:extLst>
              <a:ext uri="{FF2B5EF4-FFF2-40B4-BE49-F238E27FC236}">
                <a16:creationId xmlns:a16="http://schemas.microsoft.com/office/drawing/2014/main" id="{9EEFEFB5-D2AD-9319-5FA5-7FA4B1CF7A96}"/>
              </a:ext>
            </a:extLst>
          </p:cNvPr>
          <p:cNvSpPr txBox="1">
            <a:spLocks noChangeArrowheads="1"/>
          </p:cNvSpPr>
          <p:nvPr/>
        </p:nvSpPr>
        <p:spPr bwMode="auto">
          <a:xfrm>
            <a:off x="3823374" y="3399910"/>
            <a:ext cx="35602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Gan</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túi</a:t>
            </a:r>
            <a:r>
              <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420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mật</a:t>
            </a:r>
            <a:endParaRPr lang="en-US" altLang="en-US" sz="420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cxnSp>
        <p:nvCxnSpPr>
          <p:cNvPr id="17" name="Straight Arrow Connector 16">
            <a:extLst>
              <a:ext uri="{FF2B5EF4-FFF2-40B4-BE49-F238E27FC236}">
                <a16:creationId xmlns:a16="http://schemas.microsoft.com/office/drawing/2014/main" id="{246CD889-9A58-EC27-86A7-EAF439DA07AD}"/>
              </a:ext>
            </a:extLst>
          </p:cNvPr>
          <p:cNvCxnSpPr/>
          <p:nvPr/>
        </p:nvCxnSpPr>
        <p:spPr>
          <a:xfrm>
            <a:off x="9081218" y="3188977"/>
            <a:ext cx="815823" cy="92064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 Box 7">
            <a:extLst>
              <a:ext uri="{FF2B5EF4-FFF2-40B4-BE49-F238E27FC236}">
                <a16:creationId xmlns:a16="http://schemas.microsoft.com/office/drawing/2014/main" id="{E9E29725-01D1-23D6-4589-41A8FFDABC62}"/>
              </a:ext>
            </a:extLst>
          </p:cNvPr>
          <p:cNvSpPr txBox="1">
            <a:spLocks noChangeArrowheads="1"/>
          </p:cNvSpPr>
          <p:nvPr/>
        </p:nvSpPr>
        <p:spPr bwMode="auto">
          <a:xfrm>
            <a:off x="990600" y="1653607"/>
            <a:ext cx="5945947"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altLang="en-US" sz="3360" b="1" dirty="0">
                <a:latin typeface="Cambria" panose="02040503050406030204" pitchFamily="18" charset="0"/>
                <a:ea typeface="Cambria" panose="02040503050406030204" pitchFamily="18" charset="0"/>
                <a:cs typeface="Times New Roman" panose="02020603050405020304" pitchFamily="18" charset="0"/>
              </a:rPr>
              <a:t>3.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Đau</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bụng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vùng</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quanh</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 </a:t>
            </a:r>
            <a:r>
              <a:rPr lang="en-US" altLang="en-US" sz="3360" b="1" dirty="0" err="1">
                <a:latin typeface="Cambria" panose="02040503050406030204" pitchFamily="18" charset="0"/>
                <a:ea typeface="Cambria" panose="02040503050406030204" pitchFamily="18" charset="0"/>
                <a:cs typeface="Times New Roman" panose="02020603050405020304" pitchFamily="18" charset="0"/>
              </a:rPr>
              <a:t>rốn</a:t>
            </a:r>
            <a:r>
              <a:rPr lang="en-US" altLang="en-US" sz="3360" b="1" dirty="0">
                <a:latin typeface="Cambria" panose="02040503050406030204" pitchFamily="18" charset="0"/>
                <a:ea typeface="Cambria" panose="02040503050406030204" pitchFamily="18" charset="0"/>
                <a:cs typeface="Times New Roman" panose="02020603050405020304" pitchFamily="18" charset="0"/>
              </a:rPr>
              <a:t>?</a:t>
            </a:r>
          </a:p>
        </p:txBody>
      </p:sp>
      <p:cxnSp>
        <p:nvCxnSpPr>
          <p:cNvPr id="19" name="Straight Arrow Connector 18">
            <a:extLst>
              <a:ext uri="{FF2B5EF4-FFF2-40B4-BE49-F238E27FC236}">
                <a16:creationId xmlns:a16="http://schemas.microsoft.com/office/drawing/2014/main" id="{AE0CA6BC-C31E-96F2-1BB8-1B32F656192B}"/>
              </a:ext>
            </a:extLst>
          </p:cNvPr>
          <p:cNvCxnSpPr/>
          <p:nvPr/>
        </p:nvCxnSpPr>
        <p:spPr>
          <a:xfrm flipH="1" flipV="1">
            <a:off x="10354241" y="5226425"/>
            <a:ext cx="1421715" cy="54192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Text Box 12">
            <a:extLst>
              <a:ext uri="{FF2B5EF4-FFF2-40B4-BE49-F238E27FC236}">
                <a16:creationId xmlns:a16="http://schemas.microsoft.com/office/drawing/2014/main" id="{1D40B0AA-FCAB-4B5C-286E-B511AB3DEA3B}"/>
              </a:ext>
            </a:extLst>
          </p:cNvPr>
          <p:cNvSpPr txBox="1">
            <a:spLocks noChangeArrowheads="1"/>
          </p:cNvSpPr>
          <p:nvPr/>
        </p:nvSpPr>
        <p:spPr bwMode="auto">
          <a:xfrm>
            <a:off x="3557553" y="4089628"/>
            <a:ext cx="4091850" cy="1255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pP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Rối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loạn</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tiêu</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hóa</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đại</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tràng</a:t>
            </a:r>
            <a:r>
              <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rPr>
              <a:t> co </a:t>
            </a:r>
            <a:r>
              <a:rPr lang="en-US" altLang="en-US" sz="3780" b="1" dirty="0" err="1">
                <a:solidFill>
                  <a:srgbClr val="000099"/>
                </a:solidFill>
                <a:latin typeface="Cambria" panose="02040503050406030204" pitchFamily="18" charset="0"/>
                <a:ea typeface="Cambria" panose="02040503050406030204" pitchFamily="18" charset="0"/>
                <a:cs typeface="Times New Roman" panose="02020603050405020304" pitchFamily="18" charset="0"/>
              </a:rPr>
              <a:t>thắt</a:t>
            </a:r>
            <a:endParaRPr lang="en-US" altLang="en-US" sz="3780" b="1" dirty="0">
              <a:solidFill>
                <a:srgbClr val="000099"/>
              </a:solidFill>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5012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circle(in)">
                                      <p:cBhvr>
                                        <p:cTn id="12" dur="20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nodeType="clickEffect">
                                  <p:stCondLst>
                                    <p:cond delay="0"/>
                                  </p:stCondLst>
                                  <p:childTnLst>
                                    <p:anim calcmode="lin" valueType="num">
                                      <p:cBhvr>
                                        <p:cTn id="16" dur="500"/>
                                        <p:tgtEl>
                                          <p:spTgt spid="9"/>
                                        </p:tgtEl>
                                        <p:attrNameLst>
                                          <p:attrName>ppt_w</p:attrName>
                                        </p:attrNameLst>
                                      </p:cBhvr>
                                      <p:tavLst>
                                        <p:tav tm="0">
                                          <p:val>
                                            <p:strVal val="ppt_w"/>
                                          </p:val>
                                        </p:tav>
                                        <p:tav tm="100000">
                                          <p:val>
                                            <p:fltVal val="0"/>
                                          </p:val>
                                        </p:tav>
                                      </p:tavLst>
                                    </p:anim>
                                    <p:anim calcmode="lin" valueType="num">
                                      <p:cBhvr>
                                        <p:cTn id="17" dur="500"/>
                                        <p:tgtEl>
                                          <p:spTgt spid="9"/>
                                        </p:tgtEl>
                                        <p:attrNameLst>
                                          <p:attrName>ppt_h</p:attrName>
                                        </p:attrNameLst>
                                      </p:cBhvr>
                                      <p:tavLst>
                                        <p:tav tm="0">
                                          <p:val>
                                            <p:strVal val="ppt_h"/>
                                          </p:val>
                                        </p:tav>
                                        <p:tav tm="100000">
                                          <p:val>
                                            <p:fltVal val="0"/>
                                          </p:val>
                                        </p:tav>
                                      </p:tavLst>
                                    </p:anim>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par>
                                <p:cTn id="20" presetID="53" presetClass="exit" presetSubtype="32" fill="hold" grpId="1" nodeType="withEffect">
                                  <p:stCondLst>
                                    <p:cond delay="0"/>
                                  </p:stCondLst>
                                  <p:childTnLst>
                                    <p:anim calcmode="lin" valueType="num">
                                      <p:cBhvr>
                                        <p:cTn id="21" dur="500"/>
                                        <p:tgtEl>
                                          <p:spTgt spid="13"/>
                                        </p:tgtEl>
                                        <p:attrNameLst>
                                          <p:attrName>ppt_w</p:attrName>
                                        </p:attrNameLst>
                                      </p:cBhvr>
                                      <p:tavLst>
                                        <p:tav tm="0">
                                          <p:val>
                                            <p:strVal val="ppt_w"/>
                                          </p:val>
                                        </p:tav>
                                        <p:tav tm="100000">
                                          <p:val>
                                            <p:fltVal val="0"/>
                                          </p:val>
                                        </p:tav>
                                      </p:tavLst>
                                    </p:anim>
                                    <p:anim calcmode="lin" valueType="num">
                                      <p:cBhvr>
                                        <p:cTn id="22" dur="500"/>
                                        <p:tgtEl>
                                          <p:spTgt spid="13"/>
                                        </p:tgtEl>
                                        <p:attrNameLst>
                                          <p:attrName>ppt_h</p:attrName>
                                        </p:attrNameLst>
                                      </p:cBhvr>
                                      <p:tavLst>
                                        <p:tav tm="0">
                                          <p:val>
                                            <p:strVal val="ppt_h"/>
                                          </p:val>
                                        </p:tav>
                                        <p:tav tm="100000">
                                          <p:val>
                                            <p:fltVal val="0"/>
                                          </p:val>
                                        </p:tav>
                                      </p:tavLst>
                                    </p:anim>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53" presetClass="exit" presetSubtype="32" fill="hold" grpId="0" nodeType="withEffect">
                                  <p:stCondLst>
                                    <p:cond delay="0"/>
                                  </p:stCondLst>
                                  <p:childTnLst>
                                    <p:anim calcmode="lin" valueType="num">
                                      <p:cBhvr>
                                        <p:cTn id="26" dur="500"/>
                                        <p:tgtEl>
                                          <p:spTgt spid="10"/>
                                        </p:tgtEl>
                                        <p:attrNameLst>
                                          <p:attrName>ppt_w</p:attrName>
                                        </p:attrNameLst>
                                      </p:cBhvr>
                                      <p:tavLst>
                                        <p:tav tm="0">
                                          <p:val>
                                            <p:strVal val="ppt_w"/>
                                          </p:val>
                                        </p:tav>
                                        <p:tav tm="100000">
                                          <p:val>
                                            <p:fltVal val="0"/>
                                          </p:val>
                                        </p:tav>
                                      </p:tavLst>
                                    </p:anim>
                                    <p:anim calcmode="lin" valueType="num">
                                      <p:cBhvr>
                                        <p:cTn id="27" dur="500"/>
                                        <p:tgtEl>
                                          <p:spTgt spid="10"/>
                                        </p:tgtEl>
                                        <p:attrNameLst>
                                          <p:attrName>ppt_h</p:attrName>
                                        </p:attrNameLst>
                                      </p:cBhvr>
                                      <p:tavLst>
                                        <p:tav tm="0">
                                          <p:val>
                                            <p:strVal val="ppt_h"/>
                                          </p:val>
                                        </p:tav>
                                        <p:tav tm="100000">
                                          <p:val>
                                            <p:fltVal val="0"/>
                                          </p:val>
                                        </p:tav>
                                      </p:tavLst>
                                    </p:anim>
                                    <p:animEffect transition="out" filter="fade">
                                      <p:cBhvr>
                                        <p:cTn id="28" dur="500"/>
                                        <p:tgtEl>
                                          <p:spTgt spid="10"/>
                                        </p:tgtEl>
                                      </p:cBhvr>
                                    </p:animEffect>
                                    <p:set>
                                      <p:cBhvr>
                                        <p:cTn id="29" dur="1" fill="hold">
                                          <p:stCondLst>
                                            <p:cond delay="499"/>
                                          </p:stCondLst>
                                        </p:cTn>
                                        <p:tgtEl>
                                          <p:spTgt spid="1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circle(in)">
                                      <p:cBhvr>
                                        <p:cTn id="39" dur="2000"/>
                                        <p:tgtEl>
                                          <p:spTgt spid="15"/>
                                        </p:tgtEl>
                                      </p:cBhvr>
                                    </p:animEffect>
                                  </p:childTnLst>
                                </p:cTn>
                              </p:par>
                              <p:par>
                                <p:cTn id="40" presetID="6" presetClass="entr" presetSubtype="16"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circle(in)">
                                      <p:cBhvr>
                                        <p:cTn id="42" dur="20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additive="base">
                                        <p:cTn id="47" dur="500" fill="hold"/>
                                        <p:tgtEl>
                                          <p:spTgt spid="16"/>
                                        </p:tgtEl>
                                        <p:attrNameLst>
                                          <p:attrName>ppt_x</p:attrName>
                                        </p:attrNameLst>
                                      </p:cBhvr>
                                      <p:tavLst>
                                        <p:tav tm="0">
                                          <p:val>
                                            <p:strVal val="#ppt_x"/>
                                          </p:val>
                                        </p:tav>
                                        <p:tav tm="100000">
                                          <p:val>
                                            <p:strVal val="#ppt_x"/>
                                          </p:val>
                                        </p:tav>
                                      </p:tavLst>
                                    </p:anim>
                                    <p:anim calcmode="lin" valueType="num">
                                      <p:cBhvr additive="base">
                                        <p:cTn id="4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4" presetClass="exit" presetSubtype="10" fill="hold" grpId="1" nodeType="clickEffect">
                                  <p:stCondLst>
                                    <p:cond delay="0"/>
                                  </p:stCondLst>
                                  <p:childTnLst>
                                    <p:animEffect transition="out" filter="randombar(horizontal)">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cTn>
                              </p:par>
                              <p:par>
                                <p:cTn id="54" presetID="14" presetClass="exit" presetSubtype="10" fill="hold" nodeType="withEffect">
                                  <p:stCondLst>
                                    <p:cond delay="0"/>
                                  </p:stCondLst>
                                  <p:childTnLst>
                                    <p:animEffect transition="out" filter="randombar(horizontal)">
                                      <p:cBhvr>
                                        <p:cTn id="55" dur="500"/>
                                        <p:tgtEl>
                                          <p:spTgt spid="15"/>
                                        </p:tgtEl>
                                      </p:cBhvr>
                                    </p:animEffect>
                                    <p:set>
                                      <p:cBhvr>
                                        <p:cTn id="56" dur="1" fill="hold">
                                          <p:stCondLst>
                                            <p:cond delay="499"/>
                                          </p:stCondLst>
                                        </p:cTn>
                                        <p:tgtEl>
                                          <p:spTgt spid="15"/>
                                        </p:tgtEl>
                                        <p:attrNameLst>
                                          <p:attrName>style.visibility</p:attrName>
                                        </p:attrNameLst>
                                      </p:cBhvr>
                                      <p:to>
                                        <p:strVal val="hidden"/>
                                      </p:to>
                                    </p:set>
                                  </p:childTnLst>
                                </p:cTn>
                              </p:par>
                              <p:par>
                                <p:cTn id="57" presetID="14" presetClass="exit" presetSubtype="10" fill="hold" nodeType="withEffect">
                                  <p:stCondLst>
                                    <p:cond delay="0"/>
                                  </p:stCondLst>
                                  <p:childTnLst>
                                    <p:animEffect transition="out" filter="randombar(horizontal)">
                                      <p:cBhvr>
                                        <p:cTn id="58" dur="500"/>
                                        <p:tgtEl>
                                          <p:spTgt spid="17"/>
                                        </p:tgtEl>
                                      </p:cBhvr>
                                    </p:animEffect>
                                    <p:set>
                                      <p:cBhvr>
                                        <p:cTn id="59" dur="1" fill="hold">
                                          <p:stCondLst>
                                            <p:cond delay="499"/>
                                          </p:stCondLst>
                                        </p:cTn>
                                        <p:tgtEl>
                                          <p:spTgt spid="17"/>
                                        </p:tgtEl>
                                        <p:attrNameLst>
                                          <p:attrName>style.visibility</p:attrName>
                                        </p:attrNameLst>
                                      </p:cBhvr>
                                      <p:to>
                                        <p:strVal val="hidden"/>
                                      </p:to>
                                    </p:set>
                                  </p:childTnLst>
                                </p:cTn>
                              </p:par>
                              <p:par>
                                <p:cTn id="60" presetID="14" presetClass="exit" presetSubtype="10" fill="hold" grpId="1" nodeType="withEffect">
                                  <p:stCondLst>
                                    <p:cond delay="0"/>
                                  </p:stCondLst>
                                  <p:childTnLst>
                                    <p:animEffect transition="out" filter="randombar(horizontal)">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linds(horizont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6" presetClass="entr" presetSubtype="16" fill="hold"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circle(in)">
                                      <p:cBhvr>
                                        <p:cTn id="72" dur="20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0"/>
                                        </p:tgtEl>
                                        <p:attrNameLst>
                                          <p:attrName>style.visibility</p:attrName>
                                        </p:attrNameLst>
                                      </p:cBhvr>
                                      <p:to>
                                        <p:strVal val="visible"/>
                                      </p:to>
                                    </p:set>
                                    <p:anim calcmode="lin" valueType="num">
                                      <p:cBhvr additive="base">
                                        <p:cTn id="77" dur="500" fill="hold"/>
                                        <p:tgtEl>
                                          <p:spTgt spid="20"/>
                                        </p:tgtEl>
                                        <p:attrNameLst>
                                          <p:attrName>ppt_x</p:attrName>
                                        </p:attrNameLst>
                                      </p:cBhvr>
                                      <p:tavLst>
                                        <p:tav tm="0">
                                          <p:val>
                                            <p:strVal val="#ppt_x"/>
                                          </p:val>
                                        </p:tav>
                                        <p:tav tm="100000">
                                          <p:val>
                                            <p:strVal val="#ppt_x"/>
                                          </p:val>
                                        </p:tav>
                                      </p:tavLst>
                                    </p:anim>
                                    <p:anim calcmode="lin" valueType="num">
                                      <p:cBhvr additive="base">
                                        <p:cTn id="7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P spid="13" grpId="1"/>
      <p:bldP spid="14" grpId="0"/>
      <p:bldP spid="14" grpId="1"/>
      <p:bldP spid="16" grpId="0"/>
      <p:bldP spid="16" grpId="1"/>
      <p:bldP spid="18"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A8C003F-37EE-27E1-F895-FCB484A773F4}"/>
              </a:ext>
            </a:extLst>
          </p:cNvPr>
          <p:cNvSpPr txBox="1"/>
          <p:nvPr/>
        </p:nvSpPr>
        <p:spPr>
          <a:xfrm>
            <a:off x="1763417" y="1542879"/>
            <a:ext cx="6376535" cy="1320105"/>
          </a:xfrm>
          <a:prstGeom prst="rect">
            <a:avLst/>
          </a:prstGeom>
          <a:noFill/>
        </p:spPr>
        <p:txBody>
          <a:bodyPr wrap="square">
            <a:spAutoFit/>
          </a:bodyPr>
          <a:lstStyle/>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GV chia lớp thành 8 nhóm</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1, 2, 3, 4: trả lời câu 1,2</a:t>
            </a:r>
          </a:p>
          <a:p>
            <a:pPr marL="30480" marR="30480" indent="426720" algn="just">
              <a:lnSpc>
                <a:spcPct val="114000"/>
              </a:lnSpc>
              <a:spcAft>
                <a:spcPts val="0"/>
              </a:spcAft>
            </a:pPr>
            <a:r>
              <a:rPr lang="en-US" sz="2400">
                <a:effectLst/>
                <a:latin typeface="Cambria" panose="02040503050406030204" pitchFamily="18" charset="0"/>
                <a:ea typeface="Cambria" panose="02040503050406030204" pitchFamily="18" charset="0"/>
              </a:rPr>
              <a:t>+ Nhóm 5, 6, 7, 8: trả lời câu 3,4</a:t>
            </a:r>
          </a:p>
        </p:txBody>
      </p:sp>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39E9746-D630-B6B9-C70C-456BCA046C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74293" b="6809"/>
          <a:stretch/>
        </p:blipFill>
        <p:spPr bwMode="auto">
          <a:xfrm>
            <a:off x="0" y="630589"/>
            <a:ext cx="2097741" cy="62274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3667B86-D392-A5BE-36AC-5CFDDA9EAC4D}"/>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Rounded Rectangle 4">
            <a:extLst>
              <a:ext uri="{FF2B5EF4-FFF2-40B4-BE49-F238E27FC236}">
                <a16:creationId xmlns:a16="http://schemas.microsoft.com/office/drawing/2014/main" id="{A0D009BD-48C2-3348-1773-5CE2655A802F}"/>
              </a:ext>
            </a:extLst>
          </p:cNvPr>
          <p:cNvSpPr/>
          <p:nvPr/>
        </p:nvSpPr>
        <p:spPr>
          <a:xfrm>
            <a:off x="7360024" y="742238"/>
            <a:ext cx="4616824" cy="2355293"/>
          </a:xfrm>
          <a:prstGeom prst="roundRect">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indent="457200" algn="just">
              <a:lnSpc>
                <a:spcPct val="107000"/>
              </a:lnSpc>
              <a:spcAft>
                <a:spcPts val="0"/>
              </a:spcAft>
            </a:pPr>
            <a:r>
              <a:rPr lang="en-US" sz="2400">
                <a:effectLst/>
                <a:latin typeface="Times New Roman" panose="02020603050405020304" pitchFamily="18" charset="0"/>
                <a:ea typeface="Calibri" panose="020F0502020204030204" pitchFamily="34" charset="0"/>
              </a:rPr>
              <a:t>C</a:t>
            </a:r>
            <a:r>
              <a:rPr lang="vi-VN" sz="2400">
                <a:effectLst/>
                <a:latin typeface="Times New Roman" panose="02020603050405020304" pitchFamily="18" charset="0"/>
                <a:ea typeface="Calibri" panose="020F0502020204030204" pitchFamily="34" charset="0"/>
              </a:rPr>
              <a:t>ác nhóm </a:t>
            </a:r>
            <a:r>
              <a:rPr lang="en-US" sz="2400">
                <a:effectLst/>
                <a:latin typeface="Times New Roman" panose="02020603050405020304" pitchFamily="18" charset="0"/>
                <a:ea typeface="Calibri" panose="020F0502020204030204" pitchFamily="34" charset="0"/>
              </a:rPr>
              <a:t>thảo luận và </a:t>
            </a:r>
            <a:r>
              <a:rPr lang="vi-VN" sz="2400">
                <a:effectLst/>
                <a:latin typeface="Times New Roman" panose="02020603050405020304" pitchFamily="18" charset="0"/>
                <a:ea typeface="Calibri" panose="020F0502020204030204" pitchFamily="34" charset="0"/>
              </a:rPr>
              <a:t>trình bày vào bảng nhóm</a:t>
            </a:r>
            <a:r>
              <a:rPr lang="en-US" sz="2400">
                <a:effectLst/>
                <a:latin typeface="Times New Roman" panose="02020603050405020304" pitchFamily="18" charset="0"/>
                <a:ea typeface="Calibri" panose="020F0502020204030204" pitchFamily="34" charset="0"/>
              </a:rPr>
              <a:t>. (5 phút)</a:t>
            </a:r>
          </a:p>
          <a:p>
            <a:pPr marL="0" indent="457200" algn="just">
              <a:lnSpc>
                <a:spcPct val="107000"/>
              </a:lnSpc>
              <a:spcAft>
                <a:spcPts val="0"/>
              </a:spcAft>
            </a:pPr>
            <a:r>
              <a:rPr lang="en-US" sz="2400">
                <a:latin typeface="Times New Roman" panose="02020603050405020304" pitchFamily="18" charset="0"/>
                <a:ea typeface="Calibri" panose="020F0502020204030204" pitchFamily="34" charset="0"/>
              </a:rPr>
              <a:t>Sau 5 phút, giáo viên bốc thăm hai nhóm bất kì lên trình bày. Các nhóm còn lại nhận xét, chấm chéo.  </a:t>
            </a:r>
            <a:endParaRPr lang="en-US" sz="2400">
              <a:effectLst/>
              <a:latin typeface="Times New Roman" panose="02020603050405020304" pitchFamily="18" charset="0"/>
              <a:ea typeface="Calibri" panose="020F0502020204030204" pitchFamily="34" charset="0"/>
            </a:endParaRPr>
          </a:p>
        </p:txBody>
      </p:sp>
      <p:sp>
        <p:nvSpPr>
          <p:cNvPr id="11" name="TextBox 10">
            <a:extLst>
              <a:ext uri="{FF2B5EF4-FFF2-40B4-BE49-F238E27FC236}">
                <a16:creationId xmlns:a16="http://schemas.microsoft.com/office/drawing/2014/main" id="{C9A5145D-84D0-9586-3269-C22520B795C6}"/>
              </a:ext>
            </a:extLst>
          </p:cNvPr>
          <p:cNvSpPr txBox="1"/>
          <p:nvPr/>
        </p:nvSpPr>
        <p:spPr>
          <a:xfrm>
            <a:off x="2153866" y="3178279"/>
            <a:ext cx="10038134" cy="3291414"/>
          </a:xfrm>
          <a:prstGeom prst="rect">
            <a:avLst/>
          </a:prstGeom>
          <a:noFill/>
        </p:spPr>
        <p:txBody>
          <a:bodyPr wrap="square">
            <a:spAutoFit/>
          </a:bodyPr>
          <a:lstStyle/>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Quan sát Hình 32.2, thảo luận về các giai đoạn hình thành lỗ sâu răng.</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 Câu 2. Đề xuất một số biện pháp giúp phòng, chống sâu răng và các việc nên làm để hạn chế những ảnh hướng tới sức khoẻ khi đã bị sâu răng.</a:t>
            </a:r>
          </a:p>
          <a:p>
            <a:pPr algn="just">
              <a:lnSpc>
                <a:spcPct val="107000"/>
              </a:lnSpc>
              <a:spcBef>
                <a:spcPts val="600"/>
              </a:spcBef>
              <a:spcAft>
                <a:spcPts val="600"/>
              </a:spcAft>
            </a:pPr>
            <a:r>
              <a:rPr lang="vi-VN" sz="2400">
                <a:solidFill>
                  <a:srgbClr val="0070C0"/>
                </a:solidFill>
                <a:effectLst/>
                <a:latin typeface="Cambria" panose="02040503050406030204" pitchFamily="18" charset="0"/>
                <a:ea typeface="Cambria" panose="02040503050406030204" pitchFamily="18" charset="0"/>
              </a:rPr>
              <a:t> </a:t>
            </a:r>
            <a:r>
              <a:rPr lang="vi-VN" sz="2400">
                <a:effectLst/>
                <a:latin typeface="Cambria" panose="02040503050406030204" pitchFamily="18" charset="0"/>
                <a:ea typeface="Cambria" panose="02040503050406030204" pitchFamily="18" charset="0"/>
              </a:rPr>
              <a:t>Câu 3. Người bị viêm loét dạ dày – tá tràng nên và không nên sử dụng các loại thức ăn, đồ uống nào? Em hãy kể tên và giải thích.</a:t>
            </a:r>
          </a:p>
          <a:p>
            <a:pPr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4. Dựa vào thông tin trên em hãy nêu các biện pháp bảo vệ hệ tiêu hóa và cơ sở khoa học của các biện pháp đó.</a:t>
            </a:r>
          </a:p>
        </p:txBody>
      </p:sp>
      <p:sp>
        <p:nvSpPr>
          <p:cNvPr id="13" name="TextBox 12">
            <a:extLst>
              <a:ext uri="{FF2B5EF4-FFF2-40B4-BE49-F238E27FC236}">
                <a16:creationId xmlns:a16="http://schemas.microsoft.com/office/drawing/2014/main" id="{4653EA6A-A211-E0CA-A6B2-A6E2083940D2}"/>
              </a:ext>
            </a:extLst>
          </p:cNvPr>
          <p:cNvSpPr txBox="1"/>
          <p:nvPr/>
        </p:nvSpPr>
        <p:spPr>
          <a:xfrm>
            <a:off x="1681492" y="71133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11931434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F22DC-B782-D568-305F-0B3C27DA7283}"/>
              </a:ext>
            </a:extLst>
          </p:cNvPr>
          <p:cNvSpPr txBox="1"/>
          <p:nvPr/>
        </p:nvSpPr>
        <p:spPr>
          <a:xfrm>
            <a:off x="116541" y="772285"/>
            <a:ext cx="11555505" cy="5951245"/>
          </a:xfrm>
          <a:prstGeom prst="rect">
            <a:avLst/>
          </a:prstGeom>
          <a:noFill/>
        </p:spPr>
        <p:txBody>
          <a:bodyPr wrap="square">
            <a:spAutoFit/>
          </a:bodyPr>
          <a:lstStyle/>
          <a:p>
            <a:pPr indent="457200" algn="just">
              <a:lnSpc>
                <a:spcPct val="114000"/>
              </a:lnSpc>
              <a:spcBef>
                <a:spcPts val="0"/>
              </a:spcBef>
              <a:spcAft>
                <a:spcPts val="0"/>
              </a:spcAft>
            </a:pPr>
            <a:endParaRPr lang="en-US" sz="2400" b="1">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b="1">
                <a:effectLst/>
                <a:latin typeface="Cambria" panose="02040503050406030204" pitchFamily="18" charset="0"/>
                <a:ea typeface="Cambria" panose="02040503050406030204" pitchFamily="18" charset="0"/>
              </a:rPr>
              <a:t>Câu 1.</a:t>
            </a:r>
            <a:endParaRPr lang="vi-VN" sz="2400">
              <a:effectLst/>
              <a:latin typeface="Cambria" panose="02040503050406030204" pitchFamily="18" charset="0"/>
              <a:ea typeface="Cambria" panose="02040503050406030204" pitchFamily="18" charset="0"/>
            </a:endParaRP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l: Triệu chứng ban đầu là răng đổi màu ở một vài vùng trên mặt nhai hoặc kế giữa hai răng. Lúc này người bệnh chưa cảm thấy đau hay buốt.</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2: Những vùng đổi màu trên răng biến đổi thành màu sắc tối hơn (màu nâu hoặc màu đen). Lỗ sâu ở răng xuất hiện.</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3: Lỗ sâu răng tăng dần kích thước, có thể toàn bộ mặt nhai. Người bệnh cảm thấy khó chịu, đau khi thức ăn bám vào lỗ sâu, cảm thấy buốt khi ăn thức ăn nóng hoặc lạnh.</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Giai đoạn 4: Tuỷ răng đã bị viêm, người bệnh bị đau răng kéo dài, cường độ đau gia tăng. Khi bị viêm tủy thì việc điều trị sẽ kéo dài và tốn kém. Nếu không chữa tủy thì bệnh sẽ diễn biến nghiêm trọng hơn, có thể dẫn đến vỡ cụt thân răng, mất chức năng của răng.</a:t>
            </a:r>
          </a:p>
          <a:p>
            <a:pPr indent="457200" algn="just">
              <a:lnSpc>
                <a:spcPct val="114000"/>
              </a:lnSpc>
              <a:spcBef>
                <a:spcPts val="0"/>
              </a:spcBef>
              <a:spcAft>
                <a:spcPts val="0"/>
              </a:spcAft>
            </a:pPr>
            <a:r>
              <a:rPr lang="vi-VN" sz="2400">
                <a:effectLst/>
                <a:latin typeface="Cambria" panose="02040503050406030204" pitchFamily="18" charset="0"/>
                <a:ea typeface="Cambria" panose="02040503050406030204" pitchFamily="18" charset="0"/>
              </a:rPr>
              <a:t>Bên cạnh đó, khi bị sâu răng, hơi thở của người bệnh còn có mùi hôi.</a:t>
            </a:r>
          </a:p>
        </p:txBody>
      </p:sp>
      <p:sp>
        <p:nvSpPr>
          <p:cNvPr id="5" name="Rectangle 4">
            <a:extLst>
              <a:ext uri="{FF2B5EF4-FFF2-40B4-BE49-F238E27FC236}">
                <a16:creationId xmlns:a16="http://schemas.microsoft.com/office/drawing/2014/main" id="{A818A302-0938-5E75-2B99-F86E228F65BA}"/>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B85CC68-9418-65D2-5449-3C1348A843A2}"/>
              </a:ext>
            </a:extLst>
          </p:cNvPr>
          <p:cNvSpPr txBox="1"/>
          <p:nvPr/>
        </p:nvSpPr>
        <p:spPr>
          <a:xfrm>
            <a:off x="1036034" y="577402"/>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396835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7C9128-72D3-EA40-6553-8221BDFFFD2D}"/>
              </a:ext>
            </a:extLst>
          </p:cNvPr>
          <p:cNvSpPr txBox="1"/>
          <p:nvPr/>
        </p:nvSpPr>
        <p:spPr>
          <a:xfrm>
            <a:off x="290038" y="1590138"/>
            <a:ext cx="11611923" cy="4615623"/>
          </a:xfrm>
          <a:prstGeom prst="rect">
            <a:avLst/>
          </a:prstGeom>
          <a:noFill/>
        </p:spPr>
        <p:txBody>
          <a:bodyPr wrap="square">
            <a:spAutoFit/>
          </a:bodyPr>
          <a:lstStyle/>
          <a:p>
            <a:pPr indent="457200" algn="just">
              <a:lnSpc>
                <a:spcPct val="114000"/>
              </a:lnSpc>
              <a:spcBef>
                <a:spcPts val="0"/>
              </a:spcBef>
              <a:spcAft>
                <a:spcPts val="0"/>
              </a:spcAft>
            </a:pPr>
            <a:r>
              <a:rPr lang="vi-VN" sz="2600" b="1">
                <a:effectLst/>
                <a:latin typeface="Cambria" panose="02040503050406030204" pitchFamily="18" charset="0"/>
                <a:ea typeface="Cambria" panose="02040503050406030204" pitchFamily="18" charset="0"/>
              </a:rPr>
              <a:t>Câu 2.</a:t>
            </a:r>
            <a:r>
              <a:rPr lang="vi-VN" sz="2600">
                <a:effectLst/>
                <a:latin typeface="Cambria" panose="02040503050406030204" pitchFamily="18" charset="0"/>
                <a:ea typeface="Cambria" panose="02040503050406030204" pitchFamily="18" charset="0"/>
              </a:rPr>
              <a:t> Các biện pháp phòng, chống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Đánh răng đúng cách buổi sáng sau khi ngủ dậy và buổi tối trước khi đi ngủ.</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Lấy sạch mảng bám trên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ngọt, vệ sinh răng sạch sẽ sau khi ăn.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Khám răng định kỳ 4 đến 6 tháng một lần.</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Các việc nên làm để hạn chế những ảnh hưởng tới sức khoẻ khi đã bị sâu răng: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Hạn chế ăn đồ quá nóng hoặc quá lạnh.</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Vệ sinh răng miệng đúng cách (đánh răng, súc miệng bằng các dung dịch vệ sinh răng miệng).</a:t>
            </a:r>
          </a:p>
          <a:p>
            <a:pPr indent="457200" algn="just">
              <a:lnSpc>
                <a:spcPct val="114000"/>
              </a:lnSpc>
              <a:spcBef>
                <a:spcPts val="0"/>
              </a:spcBef>
              <a:spcAft>
                <a:spcPts val="0"/>
              </a:spcAft>
            </a:pPr>
            <a:r>
              <a:rPr lang="vi-VN" sz="2600">
                <a:effectLst/>
                <a:latin typeface="Cambria" panose="02040503050406030204" pitchFamily="18" charset="0"/>
                <a:ea typeface="Cambria" panose="02040503050406030204" pitchFamily="18" charset="0"/>
              </a:rPr>
              <a:t>- Điều trị vùng răng bị sâu ngay khi phát hiện.</a:t>
            </a:r>
          </a:p>
        </p:txBody>
      </p:sp>
      <p:sp>
        <p:nvSpPr>
          <p:cNvPr id="4" name="Rectangle 3">
            <a:extLst>
              <a:ext uri="{FF2B5EF4-FFF2-40B4-BE49-F238E27FC236}">
                <a16:creationId xmlns:a16="http://schemas.microsoft.com/office/drawing/2014/main" id="{6E0EC647-3340-82D2-3227-006D80669A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9364962-4EB0-7307-4E46-7D0781352BD6}"/>
              </a:ext>
            </a:extLst>
          </p:cNvPr>
          <p:cNvSpPr txBox="1"/>
          <p:nvPr/>
        </p:nvSpPr>
        <p:spPr>
          <a:xfrm>
            <a:off x="731233" y="84857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34471711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0CDA5A6-FD70-F448-8A8B-23F5A7259534}"/>
              </a:ext>
            </a:extLst>
          </p:cNvPr>
          <p:cNvSpPr txBox="1"/>
          <p:nvPr/>
        </p:nvSpPr>
        <p:spPr>
          <a:xfrm>
            <a:off x="1026458" y="1665512"/>
            <a:ext cx="10139083" cy="4308872"/>
          </a:xfrm>
          <a:prstGeom prst="rect">
            <a:avLst/>
          </a:prstGeom>
          <a:noFill/>
        </p:spPr>
        <p:txBody>
          <a:bodyPr wrap="square">
            <a:spAutoFit/>
          </a:bodyPr>
          <a:lstStyle/>
          <a:p>
            <a:pPr marR="30480" algn="just">
              <a:spcAft>
                <a:spcPts val="0"/>
              </a:spcAft>
            </a:pPr>
            <a:r>
              <a:rPr lang="vi-VN" sz="2400" b="1">
                <a:effectLst/>
                <a:latin typeface="Cambria" panose="02040503050406030204" pitchFamily="18" charset="0"/>
                <a:ea typeface="Cambria" panose="02040503050406030204" pitchFamily="18" charset="0"/>
              </a:rPr>
              <a:t>Câu 3: </a:t>
            </a:r>
            <a:endParaRPr lang="vi-VN" sz="2400">
              <a:effectLst/>
              <a:latin typeface="Cambria" panose="02040503050406030204" pitchFamily="18" charset="0"/>
              <a:ea typeface="Cambria" panose="02040503050406030204" pitchFamily="18" charset="0"/>
            </a:endParaRP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nên sử dụng các loại thức ăn, nước uống như: cơm mềm, chuối, nước ép táo, sữa chua, rau củ màu đỏ và xanh đậm, ngũ cốc, trà thảo dược, nghệ và mật ong…Vì đây là những thực phẩm giàu vitamin và khoáng chất, có tác dụng bảo vệ niêm mạc dạ dày, giúp cho việc chữa lành các vết loét hoặc có khả năng giúp giảm tiết acid.</a:t>
            </a:r>
          </a:p>
          <a:p>
            <a:pPr marL="30480" marR="30480" indent="426720" algn="just">
              <a:spcBef>
                <a:spcPts val="0"/>
              </a:spcBef>
              <a:spcAft>
                <a:spcPts val="1200"/>
              </a:spcAft>
            </a:pPr>
            <a:r>
              <a:rPr lang="vi-VN" sz="2400">
                <a:effectLst/>
                <a:latin typeface="Cambria" panose="02040503050406030204" pitchFamily="18" charset="0"/>
                <a:ea typeface="Cambria" panose="02040503050406030204" pitchFamily="18" charset="0"/>
              </a:rPr>
              <a:t>- Người bị viêm loét dạ dày – tá tràng không nên sử dụng: các đồ uống có cồn (rượu, bia, cà phê,…); các gia vị cay nóng (ớt, tiêu,…); đồ ăn chiên xào nhiều dầu mỡ; trái cây chua; nước ngọt, đồ uống có ga,… Vì đây là những thực phẩm dễ gây tổn thương đến niêm mạc dạ dày, làm tăng acid dạ dày, đầy bụng, khó tiêu,…</a:t>
            </a:r>
          </a:p>
        </p:txBody>
      </p:sp>
      <p:sp>
        <p:nvSpPr>
          <p:cNvPr id="4" name="Rectangle 3">
            <a:extLst>
              <a:ext uri="{FF2B5EF4-FFF2-40B4-BE49-F238E27FC236}">
                <a16:creationId xmlns:a16="http://schemas.microsoft.com/office/drawing/2014/main" id="{0F1ED53C-A955-5C11-49FE-A92E2C5AD4C3}"/>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2F94544E-3003-A08F-AA37-B04D27DF6491}"/>
              </a:ext>
            </a:extLst>
          </p:cNvPr>
          <p:cNvSpPr txBox="1"/>
          <p:nvPr/>
        </p:nvSpPr>
        <p:spPr>
          <a:xfrm>
            <a:off x="731234" y="81869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808999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C0E2A0-5C78-E5C3-A7AF-BB6BCF9634C2}"/>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60AE12DB-C9A4-FBDE-2564-DCD16C462887}"/>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B. HOẠT ĐỘNG </a:t>
            </a:r>
          </a:p>
          <a:p>
            <a:pPr algn="ctr"/>
            <a:r>
              <a:rPr lang="en-US" sz="4800" b="1">
                <a:solidFill>
                  <a:srgbClr val="FF3399"/>
                </a:solidFill>
                <a:latin typeface="Cambria" panose="02040503050406030204" pitchFamily="18" charset="0"/>
                <a:ea typeface="Cambria" panose="02040503050406030204" pitchFamily="18" charset="0"/>
              </a:rPr>
              <a:t>HÌNH THÀNH KIẾN THỨC</a:t>
            </a:r>
          </a:p>
        </p:txBody>
      </p:sp>
    </p:spTree>
    <p:extLst>
      <p:ext uri="{BB962C8B-B14F-4D97-AF65-F5344CB8AC3E}">
        <p14:creationId xmlns:p14="http://schemas.microsoft.com/office/powerpoint/2010/main" val="16635621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9DBD4D2-6F6E-A39B-8592-3922A618E77D}"/>
              </a:ext>
            </a:extLst>
          </p:cNvPr>
          <p:cNvGraphicFramePr>
            <a:graphicFrameLocks noGrp="1"/>
          </p:cNvGraphicFramePr>
          <p:nvPr>
            <p:extLst>
              <p:ext uri="{D42A27DB-BD31-4B8C-83A1-F6EECF244321}">
                <p14:modId xmlns:p14="http://schemas.microsoft.com/office/powerpoint/2010/main" val="1845312811"/>
              </p:ext>
            </p:extLst>
          </p:nvPr>
        </p:nvGraphicFramePr>
        <p:xfrm>
          <a:off x="300318" y="1842888"/>
          <a:ext cx="11730318" cy="4650523"/>
        </p:xfrm>
        <a:graphic>
          <a:graphicData uri="http://schemas.openxmlformats.org/drawingml/2006/table">
            <a:tbl>
              <a:tblPr/>
              <a:tblGrid>
                <a:gridCol w="6054108">
                  <a:extLst>
                    <a:ext uri="{9D8B030D-6E8A-4147-A177-3AD203B41FA5}">
                      <a16:colId xmlns:a16="http://schemas.microsoft.com/office/drawing/2014/main" val="2963774187"/>
                    </a:ext>
                  </a:extLst>
                </a:gridCol>
                <a:gridCol w="5676210">
                  <a:extLst>
                    <a:ext uri="{9D8B030D-6E8A-4147-A177-3AD203B41FA5}">
                      <a16:colId xmlns:a16="http://schemas.microsoft.com/office/drawing/2014/main" val="1623812199"/>
                    </a:ext>
                  </a:extLst>
                </a:gridCol>
              </a:tblGrid>
              <a:tr h="371497">
                <a:tc>
                  <a:txBody>
                    <a:bodyPr/>
                    <a:lstStyle/>
                    <a:p>
                      <a:pPr marL="30480" marR="30480" algn="ctr">
                        <a:lnSpc>
                          <a:spcPct val="100000"/>
                        </a:lnSpc>
                        <a:spcAft>
                          <a:spcPts val="1200"/>
                        </a:spcAft>
                      </a:pPr>
                      <a:r>
                        <a:rPr lang="en-US" sz="2400" b="1">
                          <a:effectLst/>
                          <a:latin typeface="Cambria" panose="02040503050406030204" pitchFamily="18" charset="0"/>
                          <a:ea typeface="Cambria" panose="02040503050406030204" pitchFamily="18" charset="0"/>
                        </a:rPr>
                        <a:t>Biện pháp</a:t>
                      </a:r>
                      <a:endParaRPr lang="en-US"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vi-VN" sz="2400" b="1">
                          <a:effectLst/>
                          <a:latin typeface="Cambria" panose="02040503050406030204" pitchFamily="18" charset="0"/>
                          <a:ea typeface="Cambria" panose="02040503050406030204" pitchFamily="18" charset="0"/>
                        </a:rPr>
                        <a:t>Cơ sở khoa học</a:t>
                      </a:r>
                      <a:endParaRPr lang="vi-VN" sz="24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4632773"/>
                  </a:ext>
                </a:extLst>
              </a:tr>
              <a:tr h="1394161">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Ăn chậm nhai kĩ, ăn đúng giờ, đúng bữa, hợp khẩu vị; tạo bầu không khí vui vẻ thoải mái khi ăn; sau khi ăn cần có thời gian nghỉ ngơi hợp lí.</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thuận lợi cho quá trình tiêu hóa cơ học và tiêu hóa hóa học được hiệu quả.</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8303756"/>
                  </a:ext>
                </a:extLst>
              </a:tr>
              <a:tr h="882829">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Có chế độ dinh dưỡng hợp lí, xây dựng thói quen ăn uống lành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Đảm bảo đủ chất dinh dưỡng, tránh cho các cơ quan tiêu quá phải làm việc quá sức.</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13867"/>
                  </a:ext>
                </a:extLst>
              </a:tr>
              <a:tr h="627163">
                <a:tc>
                  <a:txBody>
                    <a:bodyPr/>
                    <a:lstStyle/>
                    <a:p>
                      <a:pPr marL="30480" marR="30480" algn="just">
                        <a:lnSpc>
                          <a:spcPct val="100000"/>
                        </a:lnSpc>
                        <a:spcAft>
                          <a:spcPts val="1200"/>
                        </a:spcAft>
                      </a:pPr>
                      <a:r>
                        <a:rPr lang="en-US" sz="2400">
                          <a:effectLst/>
                          <a:latin typeface="Cambria" panose="02040503050406030204" pitchFamily="18" charset="0"/>
                          <a:ea typeface="Cambria" panose="02040503050406030204" pitchFamily="18" charset="0"/>
                        </a:rPr>
                        <a:t>Ăn uống hợp vệ sinh, ăn chín uống sôi, vệ sinh răng miệng sạch sẽ.</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Tránh các tác nhân gây hại cho các cơ quan tiêu hóa.</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93822172"/>
                  </a:ext>
                </a:extLst>
              </a:tr>
              <a:tr h="627163">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Uống đủ nước; tập thể dục thể thao phù hợp.</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00000"/>
                        </a:lnSpc>
                        <a:spcAft>
                          <a:spcPts val="1200"/>
                        </a:spcAft>
                      </a:pPr>
                      <a:r>
                        <a:rPr lang="vi-VN" sz="2400">
                          <a:effectLst/>
                          <a:latin typeface="Cambria" panose="02040503050406030204" pitchFamily="18" charset="0"/>
                          <a:ea typeface="Cambria" panose="02040503050406030204" pitchFamily="18" charset="0"/>
                        </a:rPr>
                        <a:t>Giúp cho cơ thể và hệ tiêu hóa khỏe mạnh.</a:t>
                      </a: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4842803"/>
                  </a:ext>
                </a:extLst>
              </a:tr>
            </a:tbl>
          </a:graphicData>
        </a:graphic>
      </p:graphicFrame>
      <p:sp>
        <p:nvSpPr>
          <p:cNvPr id="5" name="Rectangle 2">
            <a:extLst>
              <a:ext uri="{FF2B5EF4-FFF2-40B4-BE49-F238E27FC236}">
                <a16:creationId xmlns:a16="http://schemas.microsoft.com/office/drawing/2014/main" id="{C9015C69-BF37-43B9-3945-9DFA3E7A59B9}"/>
              </a:ext>
            </a:extLst>
          </p:cNvPr>
          <p:cNvSpPr>
            <a:spLocks noChangeArrowheads="1"/>
          </p:cNvSpPr>
          <p:nvPr/>
        </p:nvSpPr>
        <p:spPr bwMode="auto">
          <a:xfrm>
            <a:off x="0" y="1210893"/>
            <a:ext cx="1056143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2400" b="1"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Câu 4. </a:t>
            </a:r>
            <a:r>
              <a:rPr kumimoji="0" lang="en-US" altLang="en-US" sz="2400" b="0" i="0" u="none" strike="noStrike" cap="none" normalizeH="0" baseline="0">
                <a:ln>
                  <a:noFill/>
                </a:ln>
                <a:solidFill>
                  <a:schemeClr val="tx1"/>
                </a:solidFill>
                <a:effectLst/>
                <a:latin typeface="Cambria" panose="02040503050406030204" pitchFamily="18" charset="0"/>
                <a:ea typeface="Cambria" panose="02040503050406030204" pitchFamily="18" charset="0"/>
                <a:cs typeface="Times New Roman" panose="02020603050405020304" pitchFamily="18" charset="0"/>
              </a:rPr>
              <a:t>Các biện pháp bảo vệ hệ tiêu hóa và cơ sở khoa học của các biện pháp</a:t>
            </a:r>
            <a:endParaRPr kumimoji="0" lang="en-US" altLang="en-US" sz="3200" b="0" i="0" u="none" strike="noStrike" cap="none" normalizeH="0" baseline="0">
              <a:ln>
                <a:noFill/>
              </a:ln>
              <a:solidFill>
                <a:schemeClr val="tx1"/>
              </a:solidFill>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242FA372-F894-3335-EC6C-25023F0A9069}"/>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BF1678A-EA91-55A8-C2B5-97C5FB933F51}"/>
              </a:ext>
            </a:extLst>
          </p:cNvPr>
          <p:cNvSpPr txBox="1"/>
          <p:nvPr/>
        </p:nvSpPr>
        <p:spPr>
          <a:xfrm>
            <a:off x="507116" y="552187"/>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spTree>
    <p:extLst>
      <p:ext uri="{BB962C8B-B14F-4D97-AF65-F5344CB8AC3E}">
        <p14:creationId xmlns:p14="http://schemas.microsoft.com/office/powerpoint/2010/main" val="9068605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1095F1E-89E9-420C-684F-6389A1E1505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39422198-3650-54AA-4B78-20A80A6C08E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E27FB94-3E20-4241-FABB-8EFBD700E67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87764E84-3840-E5C5-902B-FE3A071F4378}"/>
              </a:ext>
            </a:extLst>
          </p:cNvPr>
          <p:cNvSpPr txBox="1"/>
          <p:nvPr/>
        </p:nvSpPr>
        <p:spPr>
          <a:xfrm>
            <a:off x="2900692" y="884438"/>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4</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M</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ột số bệnh về đường tiêu hoá</a:t>
            </a:r>
          </a:p>
        </p:txBody>
      </p:sp>
      <p:pic>
        <p:nvPicPr>
          <p:cNvPr id="6" name="Picture 75" descr="viet3">
            <a:extLst>
              <a:ext uri="{FF2B5EF4-FFF2-40B4-BE49-F238E27FC236}">
                <a16:creationId xmlns:a16="http://schemas.microsoft.com/office/drawing/2014/main" id="{927538B2-E0C5-D75B-B7C5-31792B02828C}"/>
              </a:ext>
            </a:extLst>
          </p:cNvPr>
          <p:cNvPicPr>
            <a:picLocks noChangeAspect="1" noChangeArrowheads="1" noCrop="1"/>
          </p:cNvPicPr>
          <p:nvPr/>
        </p:nvPicPr>
        <p:blipFill>
          <a:blip r:embed="rId3"/>
          <a:srcRect/>
          <a:stretch>
            <a:fillRect/>
          </a:stretch>
        </p:blipFill>
        <p:spPr bwMode="auto">
          <a:xfrm>
            <a:off x="2801018" y="1849058"/>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4493196B-2976-6C8C-BF01-1BFD7B224083}"/>
              </a:ext>
            </a:extLst>
          </p:cNvPr>
          <p:cNvSpPr txBox="1"/>
          <p:nvPr/>
        </p:nvSpPr>
        <p:spPr>
          <a:xfrm>
            <a:off x="3657599" y="2153064"/>
            <a:ext cx="7539319" cy="1524841"/>
          </a:xfrm>
          <a:prstGeom prst="rect">
            <a:avLst/>
          </a:prstGeom>
          <a:noFill/>
        </p:spPr>
        <p:txBody>
          <a:bodyPr wrap="square">
            <a:spAutoFit/>
          </a:bodyPr>
          <a:lstStyle/>
          <a:p>
            <a:pPr marL="30480" marR="30480" indent="426720" algn="just">
              <a:lnSpc>
                <a:spcPct val="114000"/>
              </a:lnSpc>
              <a:spcAft>
                <a:spcPts val="0"/>
              </a:spcAft>
            </a:pPr>
            <a:r>
              <a:rPr lang="vi-VN" sz="2800">
                <a:effectLst/>
                <a:latin typeface="Cambria" panose="02040503050406030204" pitchFamily="18" charset="0"/>
                <a:ea typeface="Cambria" panose="02040503050406030204" pitchFamily="18" charset="0"/>
              </a:rPr>
              <a:t>Biện pháp phòng tránh: vệ sinh cơ thể</a:t>
            </a:r>
            <a:r>
              <a:rPr lang="en-US" sz="2800">
                <a:effectLst/>
                <a:latin typeface="Cambria" panose="02040503050406030204" pitchFamily="18" charset="0"/>
                <a:ea typeface="Cambria" panose="02040503050406030204" pitchFamily="18" charset="0"/>
              </a:rPr>
              <a:t> sạch sẽ</a:t>
            </a:r>
            <a:r>
              <a:rPr lang="vi-VN" sz="2800">
                <a:effectLst/>
                <a:latin typeface="Cambria" panose="02040503050406030204" pitchFamily="18" charset="0"/>
                <a:ea typeface="Cambria" panose="02040503050406030204" pitchFamily="18" charset="0"/>
              </a:rPr>
              <a:t>, rửa tay thường xuyên, đánh răng đúng cách 2 lần/ngày, có chế độ ăn uống nghỉ ngơi hợp lí…</a:t>
            </a:r>
          </a:p>
        </p:txBody>
      </p:sp>
    </p:spTree>
    <p:extLst>
      <p:ext uri="{BB962C8B-B14F-4D97-AF65-F5344CB8AC3E}">
        <p14:creationId xmlns:p14="http://schemas.microsoft.com/office/powerpoint/2010/main" val="2192559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E18FC2-630E-53C5-517C-98C7EC48D848}"/>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D91A2AF-7060-7400-51F1-1744F52A3491}"/>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27B8419-7A40-A8AE-8952-003048DD7CC8}"/>
              </a:ext>
            </a:extLst>
          </p:cNvPr>
          <p:cNvSpPr txBox="1"/>
          <p:nvPr/>
        </p:nvSpPr>
        <p:spPr>
          <a:xfrm>
            <a:off x="2660278" y="1994479"/>
            <a:ext cx="8231840" cy="3664401"/>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Chế độ dinh dưỡng của cơ thể người phụ thuộc vào những yếu tố nào? Cho ví dụ.</a:t>
            </a:r>
          </a:p>
          <a:p>
            <a:pPr marL="18415" indent="22860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a:p>
            <a:pPr indent="247015"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6" name="Picture 5">
            <a:extLst>
              <a:ext uri="{FF2B5EF4-FFF2-40B4-BE49-F238E27FC236}">
                <a16:creationId xmlns:a16="http://schemas.microsoft.com/office/drawing/2014/main" id="{E4183F69-FBB0-B9A6-D0AC-87008E97F316}"/>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7" name="Rectangle 6">
            <a:extLst>
              <a:ext uri="{FF2B5EF4-FFF2-40B4-BE49-F238E27FC236}">
                <a16:creationId xmlns:a16="http://schemas.microsoft.com/office/drawing/2014/main" id="{F03535C1-727E-AA82-6F4D-C35765A4F36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E2D47A7-F64E-D388-F756-D08354EBA969}"/>
              </a:ext>
            </a:extLst>
          </p:cNvPr>
          <p:cNvSpPr txBox="1"/>
          <p:nvPr/>
        </p:nvSpPr>
        <p:spPr>
          <a:xfrm>
            <a:off x="2020422" y="3151591"/>
            <a:ext cx="9511552" cy="2507289"/>
          </a:xfrm>
          <a:prstGeom prst="rect">
            <a:avLst/>
          </a:prstGeom>
          <a:solidFill>
            <a:schemeClr val="accent2">
              <a:lumMod val="20000"/>
              <a:lumOff val="80000"/>
            </a:schemeClr>
          </a:solidFill>
        </p:spPr>
        <p:txBody>
          <a:bodyPr wrap="square">
            <a:spAutoFit/>
          </a:bodyPr>
          <a:lstStyle/>
          <a:p>
            <a:pPr marL="90170" marR="30480" indent="228600" algn="just">
              <a:lnSpc>
                <a:spcPct val="114000"/>
              </a:lnSpc>
              <a:spcAft>
                <a:spcPts val="0"/>
              </a:spcAft>
            </a:pP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p>
          <a:p>
            <a:pPr marL="90170" marR="3048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VD: Trẻ em có nhu cầu dinh dưỡng cao hơn người cao tuổi.</a:t>
            </a:r>
          </a:p>
          <a:p>
            <a:pPr marL="90170" marR="30480" indent="367030" algn="just">
              <a:lnSpc>
                <a:spcPct val="114000"/>
              </a:lnSpc>
              <a:spcAft>
                <a:spcPts val="0"/>
              </a:spcAft>
            </a:pPr>
            <a:r>
              <a:rPr lang="en-US" sz="2800">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Người lao động chân tay có nhu cầu dinh dưỡng cao hơn người lao động văn phòng. </a:t>
            </a:r>
          </a:p>
        </p:txBody>
      </p:sp>
    </p:spTree>
    <p:extLst>
      <p:ext uri="{BB962C8B-B14F-4D97-AF65-F5344CB8AC3E}">
        <p14:creationId xmlns:p14="http://schemas.microsoft.com/office/powerpoint/2010/main" val="1366295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A8FDB7-B4C2-7721-2B2D-52AC9C5077F5}"/>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3415B4A7-B0DB-A87D-7467-14F3C555BCCD}"/>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95131821-0E35-C964-2F64-8A6C7E9C7425}"/>
              </a:ext>
            </a:extLst>
          </p:cNvPr>
          <p:cNvSpPr txBox="1"/>
          <p:nvPr/>
        </p:nvSpPr>
        <p:spPr>
          <a:xfrm>
            <a:off x="2660278" y="1994479"/>
            <a:ext cx="8231840" cy="1902829"/>
          </a:xfrm>
          <a:prstGeom prst="rect">
            <a:avLst/>
          </a:prstGeom>
          <a:noFill/>
        </p:spPr>
        <p:txBody>
          <a:bodyPr wrap="square">
            <a:spAutoFit/>
          </a:bodyPr>
          <a:lstStyle/>
          <a:p>
            <a:pPr marL="18415" indent="22860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Theo bảng Nhu cầu dinh dưỡng khuyến nghị cho người Việt Nam, ở lứa tuổi học sinh trung học cơ sơ (12 – 14 tuổi) cần lượng chất dinh dưỡng thiết yếu và năng lượng là bao nhiêu?</a:t>
            </a:r>
          </a:p>
        </p:txBody>
      </p:sp>
      <p:pic>
        <p:nvPicPr>
          <p:cNvPr id="7" name="Picture 6">
            <a:extLst>
              <a:ext uri="{FF2B5EF4-FFF2-40B4-BE49-F238E27FC236}">
                <a16:creationId xmlns:a16="http://schemas.microsoft.com/office/drawing/2014/main" id="{3E50A02F-5F99-D798-275B-429C0F02FA87}"/>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8" name="Rectangle 7">
            <a:extLst>
              <a:ext uri="{FF2B5EF4-FFF2-40B4-BE49-F238E27FC236}">
                <a16:creationId xmlns:a16="http://schemas.microsoft.com/office/drawing/2014/main" id="{ACC1C713-0481-89DB-F82E-B55D7786ADEA}"/>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pic>
        <p:nvPicPr>
          <p:cNvPr id="11" name="Picture 10" descr="A picture containing text, font, line, screenshot&#10;&#10;Description automatically generated">
            <a:extLst>
              <a:ext uri="{FF2B5EF4-FFF2-40B4-BE49-F238E27FC236}">
                <a16:creationId xmlns:a16="http://schemas.microsoft.com/office/drawing/2014/main" id="{4AD37E45-9D0A-8EEA-88AE-7ADB26031EB6}"/>
              </a:ext>
            </a:extLst>
          </p:cNvPr>
          <p:cNvPicPr>
            <a:picLocks noChangeAspect="1"/>
          </p:cNvPicPr>
          <p:nvPr/>
        </p:nvPicPr>
        <p:blipFill>
          <a:blip r:embed="rId3"/>
          <a:stretch>
            <a:fillRect/>
          </a:stretch>
        </p:blipFill>
        <p:spPr>
          <a:xfrm>
            <a:off x="2170173" y="4262075"/>
            <a:ext cx="8172729" cy="1132852"/>
          </a:xfrm>
          <a:prstGeom prst="rect">
            <a:avLst/>
          </a:prstGeom>
        </p:spPr>
      </p:pic>
      <p:pic>
        <p:nvPicPr>
          <p:cNvPr id="12" name="Picture 11">
            <a:extLst>
              <a:ext uri="{FF2B5EF4-FFF2-40B4-BE49-F238E27FC236}">
                <a16:creationId xmlns:a16="http://schemas.microsoft.com/office/drawing/2014/main" id="{288EBD2B-B425-11F2-A007-4D1336E6E9B8}"/>
              </a:ext>
            </a:extLst>
          </p:cNvPr>
          <p:cNvPicPr>
            <a:picLocks noChangeAspect="1"/>
          </p:cNvPicPr>
          <p:nvPr/>
        </p:nvPicPr>
        <p:blipFill>
          <a:blip r:embed="rId4"/>
          <a:stretch>
            <a:fillRect/>
          </a:stretch>
        </p:blipFill>
        <p:spPr>
          <a:xfrm>
            <a:off x="2170173" y="5363992"/>
            <a:ext cx="8172734" cy="954300"/>
          </a:xfrm>
          <a:prstGeom prst="rect">
            <a:avLst/>
          </a:prstGeom>
        </p:spPr>
      </p:pic>
    </p:spTree>
    <p:extLst>
      <p:ext uri="{BB962C8B-B14F-4D97-AF65-F5344CB8AC3E}">
        <p14:creationId xmlns:p14="http://schemas.microsoft.com/office/powerpoint/2010/main" val="7294724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2127BA8-961F-4556-0BD1-D1BD57979D01}"/>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F4922C31-F29D-D67A-0D49-91122BE583A6}"/>
              </a:ext>
            </a:extLst>
          </p:cNvPr>
          <p:cNvSpPr txBox="1"/>
          <p:nvPr/>
        </p:nvSpPr>
        <p:spPr>
          <a:xfrm>
            <a:off x="453328" y="47876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4" name="TextBox 3">
            <a:extLst>
              <a:ext uri="{FF2B5EF4-FFF2-40B4-BE49-F238E27FC236}">
                <a16:creationId xmlns:a16="http://schemas.microsoft.com/office/drawing/2014/main" id="{E498B2CB-8BAF-C183-D9FE-3FA31DC7CBC9}"/>
              </a:ext>
            </a:extLst>
          </p:cNvPr>
          <p:cNvSpPr txBox="1"/>
          <p:nvPr/>
        </p:nvSpPr>
        <p:spPr>
          <a:xfrm>
            <a:off x="2231092" y="2099713"/>
            <a:ext cx="8231840" cy="980781"/>
          </a:xfrm>
          <a:prstGeom prst="rect">
            <a:avLst/>
          </a:prstGeom>
          <a:noFill/>
        </p:spPr>
        <p:txBody>
          <a:bodyPr wrap="square">
            <a:spAutoFit/>
          </a:bodyPr>
          <a:lstStyle/>
          <a:p>
            <a:pPr indent="247015"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3. Thế nào là khẩu phần ăn? Khi lập khẩu phần ăn cần đảm bảo nguyên tắc nào?</a:t>
            </a:r>
          </a:p>
        </p:txBody>
      </p:sp>
      <p:pic>
        <p:nvPicPr>
          <p:cNvPr id="5" name="Picture 4">
            <a:extLst>
              <a:ext uri="{FF2B5EF4-FFF2-40B4-BE49-F238E27FC236}">
                <a16:creationId xmlns:a16="http://schemas.microsoft.com/office/drawing/2014/main" id="{455F9597-BEF9-1137-AE31-298197BD9FD4}"/>
              </a:ext>
            </a:extLst>
          </p:cNvPr>
          <p:cNvPicPr>
            <a:picLocks noChangeAspect="1"/>
          </p:cNvPicPr>
          <p:nvPr/>
        </p:nvPicPr>
        <p:blipFill rotWithShape="1">
          <a:blip r:embed="rId2"/>
          <a:srcRect l="15705" r="18733"/>
          <a:stretch/>
        </p:blipFill>
        <p:spPr>
          <a:xfrm flipH="1">
            <a:off x="12863" y="1213842"/>
            <a:ext cx="1654573" cy="2336654"/>
          </a:xfrm>
          <a:prstGeom prst="rect">
            <a:avLst/>
          </a:prstGeom>
        </p:spPr>
      </p:pic>
      <p:sp>
        <p:nvSpPr>
          <p:cNvPr id="6" name="Rectangle 5">
            <a:extLst>
              <a:ext uri="{FF2B5EF4-FFF2-40B4-BE49-F238E27FC236}">
                <a16:creationId xmlns:a16="http://schemas.microsoft.com/office/drawing/2014/main" id="{524F3506-48E7-2694-1983-D165A96A9B41}"/>
              </a:ext>
            </a:extLst>
          </p:cNvPr>
          <p:cNvSpPr/>
          <p:nvPr/>
        </p:nvSpPr>
        <p:spPr>
          <a:xfrm>
            <a:off x="6256538" y="746049"/>
            <a:ext cx="5193632"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C3A5B94-DC5C-8F85-B196-66576C14654C}"/>
              </a:ext>
            </a:extLst>
          </p:cNvPr>
          <p:cNvSpPr txBox="1"/>
          <p:nvPr/>
        </p:nvSpPr>
        <p:spPr>
          <a:xfrm>
            <a:off x="2288241" y="3550496"/>
            <a:ext cx="8989359" cy="2507289"/>
          </a:xfrm>
          <a:prstGeom prst="rect">
            <a:avLst/>
          </a:prstGeom>
          <a:solidFill>
            <a:schemeClr val="accent1">
              <a:lumMod val="20000"/>
              <a:lumOff val="80000"/>
            </a:schemeClr>
          </a:solidFill>
        </p:spPr>
        <p:txBody>
          <a:bodyPr wrap="square">
            <a:spAutoFit/>
          </a:bodyPr>
          <a:lstStyle/>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p>
        </p:txBody>
      </p:sp>
    </p:spTree>
    <p:extLst>
      <p:ext uri="{BB962C8B-B14F-4D97-AF65-F5344CB8AC3E}">
        <p14:creationId xmlns:p14="http://schemas.microsoft.com/office/powerpoint/2010/main" val="38413785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63F5F27-272B-8EEA-F751-472955E1E3FB}"/>
              </a:ext>
            </a:extLst>
          </p:cNvPr>
          <p:cNvGrpSpPr/>
          <p:nvPr/>
        </p:nvGrpSpPr>
        <p:grpSpPr>
          <a:xfrm>
            <a:off x="0" y="-1"/>
            <a:ext cx="12192000" cy="6858001"/>
            <a:chOff x="0" y="-1"/>
            <a:chExt cx="12192000" cy="6858001"/>
          </a:xfrm>
        </p:grpSpPr>
        <p:pic>
          <p:nvPicPr>
            <p:cNvPr id="6" name="Picture 5" descr="Hình nền giáo án điện tử học sinh tiểu học | Background powerpoint,  Powerpoint background templates, Powerpoint background design">
              <a:extLst>
                <a:ext uri="{FF2B5EF4-FFF2-40B4-BE49-F238E27FC236}">
                  <a16:creationId xmlns:a16="http://schemas.microsoft.com/office/drawing/2014/main" id="{37115079-A37C-D21C-4612-284CC27031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CC1D78D-C139-F0D0-DBD9-2A7EF3E36746}"/>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pic>
        <p:nvPicPr>
          <p:cNvPr id="8" name="Picture 75" descr="viet3">
            <a:extLst>
              <a:ext uri="{FF2B5EF4-FFF2-40B4-BE49-F238E27FC236}">
                <a16:creationId xmlns:a16="http://schemas.microsoft.com/office/drawing/2014/main" id="{E397F614-7C2E-F5EA-BE12-40AC47508C6C}"/>
              </a:ext>
            </a:extLst>
          </p:cNvPr>
          <p:cNvPicPr>
            <a:picLocks noChangeAspect="1" noChangeArrowheads="1" noCrop="1"/>
          </p:cNvPicPr>
          <p:nvPr/>
        </p:nvPicPr>
        <p:blipFill>
          <a:blip r:embed="rId3"/>
          <a:srcRect/>
          <a:stretch>
            <a:fillRect/>
          </a:stretch>
        </p:blipFill>
        <p:spPr bwMode="auto">
          <a:xfrm>
            <a:off x="2917559" y="1639219"/>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3D8C182-07AA-D5D7-7D3D-4F87E5B51447}"/>
              </a:ext>
            </a:extLst>
          </p:cNvPr>
          <p:cNvSpPr txBox="1"/>
          <p:nvPr/>
        </p:nvSpPr>
        <p:spPr>
          <a:xfrm>
            <a:off x="3729318" y="1703357"/>
            <a:ext cx="7539319" cy="4963410"/>
          </a:xfrm>
          <a:prstGeom prst="rect">
            <a:avLst/>
          </a:prstGeom>
          <a:noFill/>
        </p:spPr>
        <p:txBody>
          <a:bodyPr wrap="square">
            <a:spAutoFit/>
          </a:bodyPr>
          <a:lstStyle/>
          <a:p>
            <a:pPr marL="90170" marR="30480" indent="22860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Nhu cầu dinh dưỡng của mỗi người phụ thuộc vào: lứa tuổi, giới tính, cường độ lao động, tình trạng sức khỏe…</a:t>
            </a:r>
            <a:endParaRPr lang="en-US" sz="2800">
              <a:effectLst/>
              <a:latin typeface="Cambria" panose="02040503050406030204" pitchFamily="18" charset="0"/>
              <a:ea typeface="Cambria" panose="02040503050406030204" pitchFamily="18" charset="0"/>
            </a:endParaRP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 </a:t>
            </a:r>
            <a:r>
              <a:rPr lang="vi-VN" sz="2800">
                <a:effectLst/>
                <a:latin typeface="Cambria" panose="02040503050406030204" pitchFamily="18" charset="0"/>
                <a:ea typeface="Cambria" panose="02040503050406030204" pitchFamily="18" charset="0"/>
              </a:rPr>
              <a:t>Khẩu phần ăn là lượng thức ăn cần cung cấp cho cơ thể trong một ngày.</a:t>
            </a:r>
          </a:p>
          <a:p>
            <a:pPr marL="90170" marR="30480" algn="just">
              <a:lnSpc>
                <a:spcPct val="114000"/>
              </a:lnSpc>
              <a:spcAft>
                <a:spcPts val="0"/>
              </a:spcAft>
            </a:pPr>
            <a:r>
              <a:rPr lang="en-US" sz="2800">
                <a:effectLst/>
                <a:latin typeface="Cambria" panose="02040503050406030204" pitchFamily="18" charset="0"/>
                <a:ea typeface="Cambria" panose="02040503050406030204" pitchFamily="18" charset="0"/>
              </a:rPr>
              <a:t>   </a:t>
            </a:r>
            <a:r>
              <a:rPr lang="vi-VN" sz="2800">
                <a:effectLst/>
                <a:latin typeface="Cambria" panose="02040503050406030204" pitchFamily="18" charset="0"/>
                <a:ea typeface="Cambria" panose="02040503050406030204" pitchFamily="18" charset="0"/>
              </a:rPr>
              <a:t>- Nguyên tắc lập khẩu phần: Đảm bảo đủ lượng thức ăn phù hợp với nhu cầu dinh dưỡng của cơ thể; cân đối các thành phần dinh dưỡng, cung cấp đủ năng lượng.</a:t>
            </a:r>
            <a:endParaRPr lang="en-US" sz="2800">
              <a:effectLst/>
              <a:latin typeface="Cambria" panose="02040503050406030204" pitchFamily="18" charset="0"/>
              <a:ea typeface="Cambria" panose="02040503050406030204" pitchFamily="18" charset="0"/>
            </a:endParaRPr>
          </a:p>
          <a:p>
            <a:pPr marL="90170" marR="30480" indent="228600" algn="just">
              <a:lnSpc>
                <a:spcPct val="114000"/>
              </a:lnSpc>
              <a:spcAft>
                <a:spcPts val="0"/>
              </a:spcAft>
            </a:pPr>
            <a:endParaRPr lang="vi-VN" sz="2800">
              <a:effectLst/>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1CD3435-28D9-35E2-4DAF-EE68B680EBD2}"/>
              </a:ext>
            </a:extLst>
          </p:cNvPr>
          <p:cNvSpPr txBox="1"/>
          <p:nvPr/>
        </p:nvSpPr>
        <p:spPr>
          <a:xfrm>
            <a:off x="2757257" y="85341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5</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Chế độ dinh dưỡng ở người</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661904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A3B7A5-5E1E-C714-C296-5D863375208F}"/>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20000"/>
                    </a14:imgEffect>
                  </a14:imgLayer>
                </a14:imgProps>
              </a:ext>
            </a:extLst>
          </a:blip>
          <a:srcRect t="29170" b="9248"/>
          <a:stretch/>
        </p:blipFill>
        <p:spPr>
          <a:xfrm>
            <a:off x="9834282" y="0"/>
            <a:ext cx="2357718" cy="1692771"/>
          </a:xfrm>
          <a:prstGeom prst="rect">
            <a:avLst/>
          </a:prstGeom>
        </p:spPr>
      </p:pic>
      <p:sp>
        <p:nvSpPr>
          <p:cNvPr id="3" name="TextBox 3">
            <a:extLst>
              <a:ext uri="{FF2B5EF4-FFF2-40B4-BE49-F238E27FC236}">
                <a16:creationId xmlns:a16="http://schemas.microsoft.com/office/drawing/2014/main" id="{E811C1BE-1D74-782D-A8BD-EE8B76D1F5F9}"/>
              </a:ext>
            </a:extLst>
          </p:cNvPr>
          <p:cNvSpPr txBox="1"/>
          <p:nvPr/>
        </p:nvSpPr>
        <p:spPr>
          <a:xfrm>
            <a:off x="5154028" y="334502"/>
            <a:ext cx="5434097" cy="169277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600" b="1" dirty="0">
                <a:latin typeface="Cambria" panose="02040503050406030204" charset="0"/>
                <a:ea typeface="Cambria" panose="02040503050406030204" charset="0"/>
              </a:rPr>
              <a:t>Chia lớp </a:t>
            </a:r>
            <a:r>
              <a:rPr lang="vi-VN" sz="2600" b="1">
                <a:latin typeface="Cambria" panose="02040503050406030204" charset="0"/>
                <a:ea typeface="Cambria" panose="02040503050406030204" charset="0"/>
              </a:rPr>
              <a:t>làm </a:t>
            </a:r>
            <a:r>
              <a:rPr lang="en-US" sz="2600" b="1">
                <a:latin typeface="Cambria" panose="02040503050406030204" charset="0"/>
                <a:ea typeface="Cambria" panose="02040503050406030204" charset="0"/>
              </a:rPr>
              <a:t>6</a:t>
            </a:r>
            <a:r>
              <a:rPr lang="vi-VN" sz="2600" b="1">
                <a:latin typeface="Cambria" panose="02040503050406030204" charset="0"/>
                <a:ea typeface="Cambria" panose="02040503050406030204" charset="0"/>
              </a:rPr>
              <a:t> </a:t>
            </a:r>
            <a:r>
              <a:rPr lang="vi-VN" sz="2600" b="1" dirty="0">
                <a:latin typeface="Cambria" panose="02040503050406030204" charset="0"/>
                <a:ea typeface="Cambria" panose="02040503050406030204" charset="0"/>
              </a:rPr>
              <a:t>nhóm: </a:t>
            </a:r>
          </a:p>
          <a:p>
            <a:pPr algn="ctr"/>
            <a:r>
              <a:rPr lang="vi-VN" sz="2600" b="1">
                <a:solidFill>
                  <a:srgbClr val="FFCC00"/>
                </a:solidFill>
                <a:latin typeface="Cambria" panose="02040503050406030204" charset="0"/>
                <a:ea typeface="Cambria" panose="02040503050406030204" charset="0"/>
                <a:sym typeface="Wingdings" panose="05000000000000000000" pitchFamily="2" charset="2"/>
              </a:rPr>
              <a:t>Nhóm 1</a:t>
            </a:r>
            <a:r>
              <a:rPr lang="en-US" sz="2600" b="1">
                <a:solidFill>
                  <a:srgbClr val="FFCC00"/>
                </a:solidFill>
                <a:latin typeface="Cambria" panose="02040503050406030204" charset="0"/>
                <a:ea typeface="Cambria" panose="02040503050406030204" charset="0"/>
                <a:sym typeface="Wingdings" panose="05000000000000000000" pitchFamily="2" charset="2"/>
              </a:rPr>
              <a:t>       </a:t>
            </a:r>
            <a:r>
              <a:rPr lang="en-US" sz="2600" b="1">
                <a:solidFill>
                  <a:srgbClr val="FF0000"/>
                </a:solidFill>
                <a:latin typeface="Cambria" panose="02040503050406030204" charset="0"/>
                <a:ea typeface="Cambria" panose="02040503050406030204" charset="0"/>
                <a:sym typeface="Wingdings" panose="05000000000000000000" pitchFamily="2" charset="2"/>
              </a:rPr>
              <a:t>Nhóm 4</a:t>
            </a:r>
            <a:endParaRPr lang="vi-VN" sz="2600" b="1" dirty="0">
              <a:solidFill>
                <a:srgbClr val="FF000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0070C0"/>
                </a:solidFill>
                <a:latin typeface="Cambria" panose="02040503050406030204" charset="0"/>
                <a:ea typeface="Cambria" panose="02040503050406030204" charset="0"/>
                <a:sym typeface="Wingdings" panose="05000000000000000000" pitchFamily="2" charset="2"/>
              </a:rPr>
              <a:t>Nhóm </a:t>
            </a:r>
            <a:r>
              <a:rPr lang="en-US" sz="2600" b="1">
                <a:solidFill>
                  <a:srgbClr val="0070C0"/>
                </a:solidFill>
                <a:latin typeface="Cambria" panose="02040503050406030204" charset="0"/>
                <a:ea typeface="Cambria" panose="02040503050406030204" charset="0"/>
                <a:sym typeface="Wingdings" panose="05000000000000000000" pitchFamily="2" charset="2"/>
              </a:rPr>
              <a:t>2       </a:t>
            </a:r>
            <a:r>
              <a:rPr lang="en-US" sz="2600" b="1">
                <a:solidFill>
                  <a:srgbClr val="7030A0"/>
                </a:solidFill>
                <a:latin typeface="Cambria" panose="02040503050406030204" charset="0"/>
                <a:ea typeface="Cambria" panose="02040503050406030204" charset="0"/>
                <a:sym typeface="Wingdings" panose="05000000000000000000" pitchFamily="2" charset="2"/>
              </a:rPr>
              <a:t>Nhóm 5</a:t>
            </a:r>
            <a:endParaRPr lang="vi-VN" sz="2600" b="1" dirty="0">
              <a:solidFill>
                <a:srgbClr val="7030A0"/>
              </a:solidFill>
              <a:latin typeface="Cambria" panose="02040503050406030204" charset="0"/>
              <a:ea typeface="Cambria" panose="02040503050406030204" charset="0"/>
              <a:sym typeface="Wingdings" panose="05000000000000000000" pitchFamily="2" charset="2"/>
            </a:endParaRPr>
          </a:p>
          <a:p>
            <a:pPr algn="ctr"/>
            <a:r>
              <a:rPr lang="vi-VN" sz="2600" b="1">
                <a:solidFill>
                  <a:srgbClr val="FF6699"/>
                </a:solidFill>
                <a:latin typeface="Cambria" panose="02040503050406030204" charset="0"/>
                <a:ea typeface="Cambria" panose="02040503050406030204" charset="0"/>
                <a:sym typeface="Wingdings" panose="05000000000000000000" pitchFamily="2" charset="2"/>
              </a:rPr>
              <a:t>Nhóm 3</a:t>
            </a:r>
            <a:r>
              <a:rPr lang="en-US" sz="2600" b="1">
                <a:solidFill>
                  <a:srgbClr val="FF6699"/>
                </a:solidFill>
                <a:latin typeface="Cambria" panose="02040503050406030204" charset="0"/>
                <a:ea typeface="Cambria" panose="02040503050406030204" charset="0"/>
                <a:sym typeface="Wingdings" panose="05000000000000000000" pitchFamily="2" charset="2"/>
              </a:rPr>
              <a:t>      </a:t>
            </a:r>
            <a:r>
              <a:rPr lang="en-US" sz="2600" b="1" dirty="0">
                <a:solidFill>
                  <a:srgbClr val="FF6699"/>
                </a:solidFill>
                <a:latin typeface="Cambria" panose="02040503050406030204" charset="0"/>
                <a:ea typeface="Cambria" panose="02040503050406030204" charset="0"/>
                <a:sym typeface="Wingdings" panose="05000000000000000000" pitchFamily="2" charset="2"/>
              </a:rPr>
              <a:t> </a:t>
            </a:r>
            <a:r>
              <a:rPr lang="vi-VN" sz="2600" b="1">
                <a:solidFill>
                  <a:srgbClr val="00B050"/>
                </a:solidFill>
                <a:latin typeface="Cambria" panose="02040503050406030204" charset="0"/>
                <a:ea typeface="Cambria" panose="02040503050406030204" charset="0"/>
                <a:sym typeface="Wingdings" panose="05000000000000000000" pitchFamily="2" charset="2"/>
              </a:rPr>
              <a:t>Nhóm </a:t>
            </a:r>
            <a:r>
              <a:rPr lang="en-US" sz="2600" b="1">
                <a:solidFill>
                  <a:srgbClr val="00B050"/>
                </a:solidFill>
                <a:latin typeface="Cambria" panose="02040503050406030204" charset="0"/>
                <a:ea typeface="Cambria" panose="02040503050406030204" charset="0"/>
                <a:sym typeface="Wingdings" panose="05000000000000000000" pitchFamily="2" charset="2"/>
              </a:rPr>
              <a:t>6</a:t>
            </a:r>
            <a:endParaRPr lang="vi-VN" sz="2600" dirty="0">
              <a:solidFill>
                <a:srgbClr val="00B050"/>
              </a:solidFill>
              <a:latin typeface="Cambria" panose="02040503050406030204" charset="0"/>
              <a:ea typeface="Cambria" panose="02040503050406030204" charset="0"/>
              <a:sym typeface="Wingdings" panose="05000000000000000000" pitchFamily="2" charset="2"/>
            </a:endParaRPr>
          </a:p>
        </p:txBody>
      </p:sp>
      <p:sp>
        <p:nvSpPr>
          <p:cNvPr id="4" name="Rectangle 3">
            <a:extLst>
              <a:ext uri="{FF2B5EF4-FFF2-40B4-BE49-F238E27FC236}">
                <a16:creationId xmlns:a16="http://schemas.microsoft.com/office/drawing/2014/main" id="{8CDC95DC-7083-5A8A-6BE8-DACE23947B77}"/>
              </a:ext>
            </a:extLst>
          </p:cNvPr>
          <p:cNvSpPr/>
          <p:nvPr/>
        </p:nvSpPr>
        <p:spPr>
          <a:xfrm>
            <a:off x="144805" y="323792"/>
            <a:ext cx="5763065" cy="1155385"/>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Thảo luận nhóm </a:t>
            </a:r>
            <a:r>
              <a:rPr lang="vi-VN" sz="2400" b="1">
                <a:latin typeface="Cambria" panose="02040503050406030204" pitchFamily="18" charset="0"/>
                <a:ea typeface="Cambria" panose="02040503050406030204" pitchFamily="18" charset="0"/>
              </a:rPr>
              <a:t>thực hành xây dựng khẩu phần ăn theo hướng dẫn SGK trang 131,132 </a:t>
            </a:r>
            <a:r>
              <a:rPr lang="en-US" sz="2400" b="1" i="1">
                <a:latin typeface="Cambria" panose="02040503050406030204" pitchFamily="18" charset="0"/>
                <a:ea typeface="Cambria" panose="02040503050406030204" pitchFamily="18" charset="0"/>
              </a:rPr>
              <a:t>(7 phút</a:t>
            </a:r>
          </a:p>
        </p:txBody>
      </p:sp>
      <p:sp>
        <p:nvSpPr>
          <p:cNvPr id="5" name="Rectangle 4">
            <a:extLst>
              <a:ext uri="{FF2B5EF4-FFF2-40B4-BE49-F238E27FC236}">
                <a16:creationId xmlns:a16="http://schemas.microsoft.com/office/drawing/2014/main" id="{7026632A-1C78-3297-7602-4DC48C9AEDFB}"/>
              </a:ext>
            </a:extLst>
          </p:cNvPr>
          <p:cNvSpPr/>
          <p:nvPr/>
        </p:nvSpPr>
        <p:spPr>
          <a:xfrm>
            <a:off x="144805" y="1625420"/>
            <a:ext cx="5763065" cy="83371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F60000"/>
                </a:solidFill>
                <a:latin typeface="Cambria" panose="02040503050406030204" pitchFamily="18" charset="0"/>
                <a:ea typeface="Cambria" panose="02040503050406030204" pitchFamily="18" charset="0"/>
              </a:rPr>
              <a:t>Hai nhóm hoàn thành nhanh nhất lên trình bày. Các nhóm theo dõi, chấm chéo. </a:t>
            </a:r>
          </a:p>
        </p:txBody>
      </p:sp>
      <p:sp>
        <p:nvSpPr>
          <p:cNvPr id="6" name="TextBox 5">
            <a:extLst>
              <a:ext uri="{FF2B5EF4-FFF2-40B4-BE49-F238E27FC236}">
                <a16:creationId xmlns:a16="http://schemas.microsoft.com/office/drawing/2014/main" id="{A82C50EC-8C14-2999-15E1-38F3A82FC6E7}"/>
              </a:ext>
            </a:extLst>
          </p:cNvPr>
          <p:cNvSpPr txBox="1"/>
          <p:nvPr/>
        </p:nvSpPr>
        <p:spPr>
          <a:xfrm>
            <a:off x="1187952" y="2960270"/>
            <a:ext cx="7342094" cy="1384995"/>
          </a:xfrm>
          <a:prstGeom prst="rect">
            <a:avLst/>
          </a:prstGeom>
          <a:noFill/>
        </p:spPr>
        <p:txBody>
          <a:bodyPr wrap="square">
            <a:spAutoFit/>
          </a:bodyPr>
          <a:lstStyle/>
          <a:p>
            <a:pPr marL="30480" marR="30480" algn="just">
              <a:spcAft>
                <a:spcPts val="1200"/>
              </a:spcAft>
            </a:pPr>
            <a:r>
              <a:rPr lang="en-US" sz="2800">
                <a:solidFill>
                  <a:srgbClr val="00B050"/>
                </a:solidFill>
                <a:effectLst/>
                <a:latin typeface="Cambria" panose="02040503050406030204" pitchFamily="18" charset="0"/>
                <a:ea typeface="Cambria" panose="02040503050406030204" pitchFamily="18" charset="0"/>
              </a:rPr>
              <a:t>Hãy xây dựng khẩu phần ăn của 1 bạn học sinh lớp 8 gồm 400gam gạo tẻ, 200gam thịt gà ta; 300g rau dền đỏ; 200g xoài chín, 70g bơ</a:t>
            </a:r>
          </a:p>
        </p:txBody>
      </p:sp>
      <p:pic>
        <p:nvPicPr>
          <p:cNvPr id="1026" name="Picture 2" descr="Cách nấu cơm bằng nồi cơm điện tử Toshiba mềm deo thơm ngon khó cưỡng">
            <a:extLst>
              <a:ext uri="{FF2B5EF4-FFF2-40B4-BE49-F238E27FC236}">
                <a16:creationId xmlns:a16="http://schemas.microsoft.com/office/drawing/2014/main" id="{13ADBD52-45D3-D7E4-3220-B22C039CF0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635" y="4793828"/>
            <a:ext cx="3081286" cy="17357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ách luộc gà ngon da căng bóng vàng ươm từ Gà ngon LaChanh">
            <a:extLst>
              <a:ext uri="{FF2B5EF4-FFF2-40B4-BE49-F238E27FC236}">
                <a16:creationId xmlns:a16="http://schemas.microsoft.com/office/drawing/2014/main" id="{AAA2CA89-F50C-7975-C915-4F7C11EEA7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6625" y="4793828"/>
            <a:ext cx="2619375" cy="1743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7B98E9C-BBDC-F3B7-76E5-14B10C93F710}"/>
              </a:ext>
            </a:extLst>
          </p:cNvPr>
          <p:cNvPicPr>
            <a:picLocks noChangeAspect="1"/>
          </p:cNvPicPr>
          <p:nvPr/>
        </p:nvPicPr>
        <p:blipFill>
          <a:blip r:embed="rId6"/>
          <a:stretch>
            <a:fillRect/>
          </a:stretch>
        </p:blipFill>
        <p:spPr>
          <a:xfrm>
            <a:off x="6340288" y="4793828"/>
            <a:ext cx="2667000" cy="1714500"/>
          </a:xfrm>
          <a:prstGeom prst="rect">
            <a:avLst/>
          </a:prstGeom>
        </p:spPr>
      </p:pic>
      <p:pic>
        <p:nvPicPr>
          <p:cNvPr id="8" name="Picture 7">
            <a:extLst>
              <a:ext uri="{FF2B5EF4-FFF2-40B4-BE49-F238E27FC236}">
                <a16:creationId xmlns:a16="http://schemas.microsoft.com/office/drawing/2014/main" id="{EEB0EE4B-FF56-941F-7D53-18BB1A234342}"/>
              </a:ext>
            </a:extLst>
          </p:cNvPr>
          <p:cNvPicPr>
            <a:picLocks noChangeAspect="1"/>
          </p:cNvPicPr>
          <p:nvPr/>
        </p:nvPicPr>
        <p:blipFill>
          <a:blip r:embed="rId7"/>
          <a:stretch>
            <a:fillRect/>
          </a:stretch>
        </p:blipFill>
        <p:spPr>
          <a:xfrm>
            <a:off x="9251576" y="4793828"/>
            <a:ext cx="2809875" cy="1743075"/>
          </a:xfrm>
          <a:prstGeom prst="rect">
            <a:avLst/>
          </a:prstGeom>
        </p:spPr>
      </p:pic>
      <p:pic>
        <p:nvPicPr>
          <p:cNvPr id="9" name="Picture 8">
            <a:extLst>
              <a:ext uri="{FF2B5EF4-FFF2-40B4-BE49-F238E27FC236}">
                <a16:creationId xmlns:a16="http://schemas.microsoft.com/office/drawing/2014/main" id="{9FD0DD83-FE59-C257-3711-A0A4028360E7}"/>
              </a:ext>
            </a:extLst>
          </p:cNvPr>
          <p:cNvPicPr>
            <a:picLocks noChangeAspect="1"/>
          </p:cNvPicPr>
          <p:nvPr/>
        </p:nvPicPr>
        <p:blipFill>
          <a:blip r:embed="rId8"/>
          <a:stretch>
            <a:fillRect/>
          </a:stretch>
        </p:blipFill>
        <p:spPr>
          <a:xfrm>
            <a:off x="9251576" y="2892183"/>
            <a:ext cx="2771775" cy="1647825"/>
          </a:xfrm>
          <a:prstGeom prst="rect">
            <a:avLst/>
          </a:prstGeom>
        </p:spPr>
      </p:pic>
    </p:spTree>
    <p:extLst>
      <p:ext uri="{BB962C8B-B14F-4D97-AF65-F5344CB8AC3E}">
        <p14:creationId xmlns:p14="http://schemas.microsoft.com/office/powerpoint/2010/main" val="30282672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CE6023-D822-111F-CB84-9FAE75385855}"/>
              </a:ext>
            </a:extLst>
          </p:cNvPr>
          <p:cNvSpPr/>
          <p:nvPr/>
        </p:nvSpPr>
        <p:spPr>
          <a:xfrm>
            <a:off x="259976" y="282150"/>
            <a:ext cx="5360895"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B05D4E-2D43-8C97-A228-EB19C01E1F5E}"/>
              </a:ext>
            </a:extLst>
          </p:cNvPr>
          <p:cNvSpPr txBox="1"/>
          <p:nvPr/>
        </p:nvSpPr>
        <p:spPr>
          <a:xfrm>
            <a:off x="0" y="504105"/>
            <a:ext cx="5531224" cy="5755422"/>
          </a:xfrm>
          <a:prstGeom prst="rect">
            <a:avLst/>
          </a:prstGeom>
          <a:noFill/>
        </p:spPr>
        <p:txBody>
          <a:bodyPr wrap="square" rtlCol="0">
            <a:spAutoFit/>
          </a:bodyPr>
          <a:lstStyle/>
          <a:p>
            <a:pPr marL="457200" indent="0" algn="just">
              <a:spcBef>
                <a:spcPts val="600"/>
              </a:spcBef>
              <a:spcAft>
                <a:spcPts val="600"/>
              </a:spcAft>
            </a:pPr>
            <a:r>
              <a:rPr lang="en-US" sz="2400">
                <a:solidFill>
                  <a:srgbClr val="000000"/>
                </a:solidFill>
                <a:effectLst/>
                <a:latin typeface="Cambria" panose="02040503050406030204" pitchFamily="18" charset="0"/>
                <a:ea typeface="Cambria" panose="02040503050406030204" pitchFamily="18" charset="0"/>
              </a:rPr>
              <a:t>Hướng dẫn:</a:t>
            </a: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1: </a:t>
            </a:r>
            <a:r>
              <a:rPr lang="en-US" sz="2400">
                <a:solidFill>
                  <a:srgbClr val="000000"/>
                </a:solidFill>
                <a:effectLst/>
                <a:latin typeface="Cambria" panose="02040503050406030204" pitchFamily="18" charset="0"/>
                <a:ea typeface="Cambria" panose="02040503050406030204" pitchFamily="18" charset="0"/>
              </a:rPr>
              <a:t>Thiết lập</a:t>
            </a:r>
            <a:r>
              <a:rPr lang="vi-VN" sz="2400">
                <a:solidFill>
                  <a:srgbClr val="000000"/>
                </a:solidFill>
                <a:effectLst/>
                <a:latin typeface="Cambria" panose="02040503050406030204" pitchFamily="18" charset="0"/>
                <a:ea typeface="Cambria" panose="02040503050406030204" pitchFamily="18" charset="0"/>
              </a:rPr>
              <a:t> bảng 32.2 </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2: Điền tên thực phẩm và xác định lượng thực phẩm ăn được</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Ngô tươi</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Khối lượng cung cấp: X = 500g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thải bỏ: Y = 500 x 45% = 225g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ăn được: Z = 500 – 225 = 275 g</a:t>
            </a:r>
            <a:endParaRPr lang="vi-VN" sz="2400">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3: Xác định giá trị dinh dưỡng của loại thực phẩm</a:t>
            </a:r>
            <a:endParaRPr lang="en-US" sz="2400">
              <a:solidFill>
                <a:srgbClr val="000000"/>
              </a:solidFill>
              <a:effectLst/>
              <a:latin typeface="Cambria" panose="02040503050406030204" pitchFamily="18" charset="0"/>
              <a:ea typeface="Cambria" panose="02040503050406030204" pitchFamily="18" charset="0"/>
            </a:endParaRPr>
          </a:p>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Ví dụ: </a:t>
            </a:r>
            <a:endParaRPr lang="en-US" sz="2400">
              <a:solidFill>
                <a:srgbClr val="000000"/>
              </a:solidFill>
              <a:effectLst/>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7F7FAA4C-D59E-24E9-FBDC-D19BEE4E404D}"/>
              </a:ext>
            </a:extLst>
          </p:cNvPr>
          <p:cNvSpPr/>
          <p:nvPr/>
        </p:nvSpPr>
        <p:spPr>
          <a:xfrm>
            <a:off x="5755340" y="282150"/>
            <a:ext cx="6400800" cy="6199332"/>
          </a:xfrm>
          <a:prstGeom prst="rect">
            <a:avLst/>
          </a:prstGeom>
          <a:solidFill>
            <a:schemeClr val="accent6">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630B7DE-8A83-E76C-1156-54F7C4E4AA56}"/>
              </a:ext>
            </a:extLst>
          </p:cNvPr>
          <p:cNvSpPr txBox="1"/>
          <p:nvPr/>
        </p:nvSpPr>
        <p:spPr>
          <a:xfrm>
            <a:off x="5531224" y="376518"/>
            <a:ext cx="6104965" cy="5586145"/>
          </a:xfrm>
          <a:prstGeom prst="rect">
            <a:avLst/>
          </a:prstGeom>
          <a:noFill/>
        </p:spPr>
        <p:txBody>
          <a:bodyPr wrap="square" rtlCol="0">
            <a:spAutoFit/>
          </a:bodyPr>
          <a:lstStyle/>
          <a:p>
            <a:pPr marL="45720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Protein trong ngô tươi = (4.1 x 275):100 = 11,275g</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Lượng năng lượng từ ngô tươi </a:t>
            </a:r>
            <a:endParaRPr lang="en-US" sz="2400">
              <a:solidFill>
                <a:srgbClr val="000000"/>
              </a:solidFill>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(196x275):100 = 539 kcal.</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Tính tương tự cho các thành phần khác và tính hết các loại thực phẩm trong khẩu phần ăn và điền số liệu vào các cột tương ứng trong bảng 32.2.</a:t>
            </a:r>
            <a:endParaRPr lang="vi-VN" sz="2400">
              <a:effectLst/>
              <a:latin typeface="Cambria" panose="02040503050406030204" pitchFamily="18" charset="0"/>
              <a:ea typeface="Cambria" panose="02040503050406030204" pitchFamily="18" charset="0"/>
            </a:endParaRPr>
          </a:p>
          <a:p>
            <a:pPr marL="457200" indent="0" algn="just">
              <a:spcBef>
                <a:spcPts val="600"/>
              </a:spcBef>
              <a:spcAft>
                <a:spcPts val="600"/>
              </a:spcAft>
            </a:pPr>
            <a:r>
              <a:rPr lang="vi-VN" sz="2400">
                <a:solidFill>
                  <a:srgbClr val="000000"/>
                </a:solidFill>
                <a:effectLst/>
                <a:latin typeface="Cambria" panose="02040503050406030204" pitchFamily="18" charset="0"/>
                <a:ea typeface="Cambria" panose="02040503050406030204" pitchFamily="18" charset="0"/>
              </a:rPr>
              <a:t>+ Bước 4: Đánh giá chất lượng khẩu phần: sử dụng số liệu bảng 32.2 đối chiếu với bảng 32.1 để đánh giá và có hướng điều chỉnh khẩu phần ăn.</a:t>
            </a:r>
            <a:endParaRPr lang="vi-VN" sz="2400">
              <a:effectLst/>
              <a:latin typeface="Cambria" panose="02040503050406030204" pitchFamily="18" charset="0"/>
              <a:ea typeface="Cambria" panose="02040503050406030204" pitchFamily="18" charset="0"/>
            </a:endParaRPr>
          </a:p>
          <a:p>
            <a:pPr marL="30480" marR="30480" indent="426720" algn="just">
              <a:spcAft>
                <a:spcPts val="0"/>
              </a:spcAft>
            </a:pPr>
            <a:r>
              <a:rPr lang="vi-VN" sz="2400">
                <a:solidFill>
                  <a:srgbClr val="000000"/>
                </a:solidFill>
                <a:effectLst/>
                <a:latin typeface="Cambria" panose="02040503050406030204" pitchFamily="18" charset="0"/>
                <a:ea typeface="Cambria" panose="02040503050406030204" pitchFamily="18" charset="0"/>
              </a:rPr>
              <a:t>+ Bước 5: Báo cáo kết quả.</a:t>
            </a:r>
            <a:endParaRPr lang="en-US" sz="2400"/>
          </a:p>
        </p:txBody>
      </p:sp>
    </p:spTree>
    <p:extLst>
      <p:ext uri="{BB962C8B-B14F-4D97-AF65-F5344CB8AC3E}">
        <p14:creationId xmlns:p14="http://schemas.microsoft.com/office/powerpoint/2010/main" val="28902118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27B112F-1FCB-2C05-C932-5A2E7021E624}"/>
              </a:ext>
            </a:extLst>
          </p:cNvPr>
          <p:cNvGraphicFramePr>
            <a:graphicFrameLocks noGrp="1"/>
          </p:cNvGraphicFramePr>
          <p:nvPr>
            <p:extLst>
              <p:ext uri="{D42A27DB-BD31-4B8C-83A1-F6EECF244321}">
                <p14:modId xmlns:p14="http://schemas.microsoft.com/office/powerpoint/2010/main" val="2397486178"/>
              </p:ext>
            </p:extLst>
          </p:nvPr>
        </p:nvGraphicFramePr>
        <p:xfrm>
          <a:off x="0" y="1143895"/>
          <a:ext cx="12111315" cy="5516880"/>
        </p:xfrm>
        <a:graphic>
          <a:graphicData uri="http://schemas.openxmlformats.org/drawingml/2006/table">
            <a:tbl>
              <a:tblPr/>
              <a:tblGrid>
                <a:gridCol w="905434">
                  <a:extLst>
                    <a:ext uri="{9D8B030D-6E8A-4147-A177-3AD203B41FA5}">
                      <a16:colId xmlns:a16="http://schemas.microsoft.com/office/drawing/2014/main" val="2794151170"/>
                    </a:ext>
                  </a:extLst>
                </a:gridCol>
                <a:gridCol w="524465">
                  <a:extLst>
                    <a:ext uri="{9D8B030D-6E8A-4147-A177-3AD203B41FA5}">
                      <a16:colId xmlns:a16="http://schemas.microsoft.com/office/drawing/2014/main" val="2195527556"/>
                    </a:ext>
                  </a:extLst>
                </a:gridCol>
                <a:gridCol w="651252">
                  <a:extLst>
                    <a:ext uri="{9D8B030D-6E8A-4147-A177-3AD203B41FA5}">
                      <a16:colId xmlns:a16="http://schemas.microsoft.com/office/drawing/2014/main" val="1321804329"/>
                    </a:ext>
                  </a:extLst>
                </a:gridCol>
                <a:gridCol w="856622">
                  <a:extLst>
                    <a:ext uri="{9D8B030D-6E8A-4147-A177-3AD203B41FA5}">
                      <a16:colId xmlns:a16="http://schemas.microsoft.com/office/drawing/2014/main" val="3500541475"/>
                    </a:ext>
                  </a:extLst>
                </a:gridCol>
                <a:gridCol w="1078414">
                  <a:extLst>
                    <a:ext uri="{9D8B030D-6E8A-4147-A177-3AD203B41FA5}">
                      <a16:colId xmlns:a16="http://schemas.microsoft.com/office/drawing/2014/main" val="3515150575"/>
                    </a:ext>
                  </a:extLst>
                </a:gridCol>
                <a:gridCol w="1092794">
                  <a:extLst>
                    <a:ext uri="{9D8B030D-6E8A-4147-A177-3AD203B41FA5}">
                      <a16:colId xmlns:a16="http://schemas.microsoft.com/office/drawing/2014/main" val="3238520539"/>
                    </a:ext>
                  </a:extLst>
                </a:gridCol>
                <a:gridCol w="1314586">
                  <a:extLst>
                    <a:ext uri="{9D8B030D-6E8A-4147-A177-3AD203B41FA5}">
                      <a16:colId xmlns:a16="http://schemas.microsoft.com/office/drawing/2014/main" val="1786704856"/>
                    </a:ext>
                  </a:extLst>
                </a:gridCol>
                <a:gridCol w="938989">
                  <a:extLst>
                    <a:ext uri="{9D8B030D-6E8A-4147-A177-3AD203B41FA5}">
                      <a16:colId xmlns:a16="http://schemas.microsoft.com/office/drawing/2014/main" val="3977634270"/>
                    </a:ext>
                  </a:extLst>
                </a:gridCol>
                <a:gridCol w="938989">
                  <a:extLst>
                    <a:ext uri="{9D8B030D-6E8A-4147-A177-3AD203B41FA5}">
                      <a16:colId xmlns:a16="http://schemas.microsoft.com/office/drawing/2014/main" val="1382625691"/>
                    </a:ext>
                  </a:extLst>
                </a:gridCol>
                <a:gridCol w="651252">
                  <a:extLst>
                    <a:ext uri="{9D8B030D-6E8A-4147-A177-3AD203B41FA5}">
                      <a16:colId xmlns:a16="http://schemas.microsoft.com/office/drawing/2014/main" val="3496724404"/>
                    </a:ext>
                  </a:extLst>
                </a:gridCol>
                <a:gridCol w="651252">
                  <a:extLst>
                    <a:ext uri="{9D8B030D-6E8A-4147-A177-3AD203B41FA5}">
                      <a16:colId xmlns:a16="http://schemas.microsoft.com/office/drawing/2014/main" val="780361873"/>
                    </a:ext>
                  </a:extLst>
                </a:gridCol>
                <a:gridCol w="651252">
                  <a:extLst>
                    <a:ext uri="{9D8B030D-6E8A-4147-A177-3AD203B41FA5}">
                      <a16:colId xmlns:a16="http://schemas.microsoft.com/office/drawing/2014/main" val="3706504798"/>
                    </a:ext>
                  </a:extLst>
                </a:gridCol>
                <a:gridCol w="651252">
                  <a:extLst>
                    <a:ext uri="{9D8B030D-6E8A-4147-A177-3AD203B41FA5}">
                      <a16:colId xmlns:a16="http://schemas.microsoft.com/office/drawing/2014/main" val="2245610792"/>
                    </a:ext>
                  </a:extLst>
                </a:gridCol>
                <a:gridCol w="651252">
                  <a:extLst>
                    <a:ext uri="{9D8B030D-6E8A-4147-A177-3AD203B41FA5}">
                      <a16:colId xmlns:a16="http://schemas.microsoft.com/office/drawing/2014/main" val="3031280466"/>
                    </a:ext>
                  </a:extLst>
                </a:gridCol>
                <a:gridCol w="553510">
                  <a:extLst>
                    <a:ext uri="{9D8B030D-6E8A-4147-A177-3AD203B41FA5}">
                      <a16:colId xmlns:a16="http://schemas.microsoft.com/office/drawing/2014/main" val="3304633613"/>
                    </a:ext>
                  </a:extLst>
                </a:gridCol>
              </a:tblGrid>
              <a:tr h="900361">
                <a:tc row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Tên thực phẩm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Khối lượng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gridSpan="3">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Thành phần dinh dưỡng (g)</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a:txBody>
                    <a:bodyPr/>
                    <a:lstStyle/>
                    <a:p>
                      <a:pPr marL="30480" marR="30480" algn="ctr">
                        <a:lnSpc>
                          <a:spcPct val="100000"/>
                        </a:lnSpc>
                        <a:spcAft>
                          <a:spcPts val="1200"/>
                        </a:spcAft>
                      </a:pPr>
                      <a:r>
                        <a:rPr lang="vi-VN" sz="2000" b="1">
                          <a:solidFill>
                            <a:srgbClr val="000000"/>
                          </a:solidFill>
                          <a:effectLst/>
                          <a:latin typeface="Cambria" panose="02040503050406030204" pitchFamily="18" charset="0"/>
                          <a:ea typeface="Cambria" panose="02040503050406030204" pitchFamily="18" charset="0"/>
                        </a:rPr>
                        <a:t>Năng lượng (Kcal)</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Chất khoáng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gridSpan="5">
                  <a:txBody>
                    <a:bodyPr/>
                    <a:lstStyle/>
                    <a:p>
                      <a:pPr marR="30480" algn="ctr">
                        <a:lnSpc>
                          <a:spcPct val="100000"/>
                        </a:lnSpc>
                        <a:spcAft>
                          <a:spcPts val="1200"/>
                        </a:spcAft>
                      </a:pPr>
                      <a:r>
                        <a:rPr lang="en-US" sz="2000" b="1">
                          <a:solidFill>
                            <a:srgbClr val="000000"/>
                          </a:solidFill>
                          <a:effectLst/>
                          <a:latin typeface="Cambria" panose="02040503050406030204" pitchFamily="18" charset="0"/>
                          <a:ea typeface="Cambria" panose="02040503050406030204" pitchFamily="18" charset="0"/>
                        </a:rPr>
                        <a:t>Vitamin (mg)</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04664802"/>
                  </a:ext>
                </a:extLst>
              </a:tr>
              <a:tr h="500398">
                <a:tc vMerge="1">
                  <a:txBody>
                    <a:bodyPr/>
                    <a:lstStyle/>
                    <a:p>
                      <a:endParaRPr lang="en-US"/>
                    </a:p>
                  </a:txBody>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Y</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Z</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Protein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Lipid</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Carbohydrate</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 </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Calcium</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Sắt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B2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PP</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C</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6894861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Gạo tẻ</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31,29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300,57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1362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273,6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10,3</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1590476"/>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Thịt gà ta</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7,8</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5907009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Rau dền đỏ</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300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186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6,1</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11,5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536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166</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37465475"/>
                  </a:ext>
                </a:extLst>
              </a:tr>
              <a:tr h="500398">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Xoài chín</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0,96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22,6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99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0,64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0,16</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48</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98834942"/>
                  </a:ext>
                </a:extLst>
              </a:tr>
              <a:tr h="500398">
                <a:tc>
                  <a:txBody>
                    <a:bodyPr/>
                    <a:lstStyle/>
                    <a:p>
                      <a:pPr marL="30480" marR="30480" algn="ctr">
                        <a:lnSpc>
                          <a:spcPct val="100000"/>
                        </a:lnSpc>
                        <a:spcAft>
                          <a:spcPts val="1200"/>
                        </a:spcAft>
                      </a:pPr>
                      <a:r>
                        <a:rPr lang="vi-VN" sz="2000">
                          <a:solidFill>
                            <a:srgbClr val="000000"/>
                          </a:solidFill>
                          <a:effectLst/>
                          <a:latin typeface="Cambria" panose="02040503050406030204" pitchFamily="18" charset="0"/>
                          <a:ea typeface="Cambria" panose="02040503050406030204" pitchFamily="18" charset="0"/>
                        </a:rPr>
                        <a:t>Bơ</a:t>
                      </a:r>
                      <a:endParaRPr lang="vi-VN"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70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58,45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0,35</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529</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8,4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0,07</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0,4</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0,0</a:t>
                      </a:r>
                      <a:endParaRPr lang="en-US" sz="2000">
                        <a:effectLst/>
                        <a:latin typeface="Cambria" panose="02040503050406030204" pitchFamily="18" charset="0"/>
                        <a:ea typeface="Cambria" panose="02040503050406030204" pitchFamily="18" charset="0"/>
                      </a:endParaRPr>
                    </a:p>
                  </a:txBody>
                  <a:tcPr marL="68580" marR="6858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R="30480" algn="ctr">
                        <a:lnSpc>
                          <a:spcPct val="100000"/>
                        </a:lnSpc>
                        <a:spcAft>
                          <a:spcPts val="1200"/>
                        </a:spcAft>
                      </a:pPr>
                      <a:r>
                        <a:rPr lang="en-US" sz="2000">
                          <a:solidFill>
                            <a:srgbClr val="000000"/>
                          </a:solidFill>
                          <a:effectLst/>
                          <a:latin typeface="Cambria" panose="02040503050406030204" pitchFamily="18" charset="0"/>
                          <a:ea typeface="Cambria" panose="02040503050406030204" pitchFamily="18" charset="0"/>
                        </a:rPr>
                        <a:t>0</a:t>
                      </a:r>
                      <a:endParaRPr lang="en-US" sz="2000">
                        <a:effectLst/>
                        <a:latin typeface="Cambria" panose="02040503050406030204" pitchFamily="18" charset="0"/>
                        <a:ea typeface="Cambria" panose="02040503050406030204" pitchFamily="18" charset="0"/>
                      </a:endParaRPr>
                    </a:p>
                  </a:txBody>
                  <a:tcPr marL="68580" marR="6858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7379459"/>
                  </a:ext>
                </a:extLst>
              </a:tr>
            </a:tbl>
          </a:graphicData>
        </a:graphic>
      </p:graphicFrame>
      <p:sp>
        <p:nvSpPr>
          <p:cNvPr id="3" name="TextBox 2">
            <a:extLst>
              <a:ext uri="{FF2B5EF4-FFF2-40B4-BE49-F238E27FC236}">
                <a16:creationId xmlns:a16="http://schemas.microsoft.com/office/drawing/2014/main" id="{4D30F2FE-5E8A-214C-FBBA-ACEE7F4F3DF5}"/>
              </a:ext>
            </a:extLst>
          </p:cNvPr>
          <p:cNvSpPr txBox="1"/>
          <p:nvPr/>
        </p:nvSpPr>
        <p:spPr>
          <a:xfrm>
            <a:off x="1864659" y="508738"/>
            <a:ext cx="8157882" cy="461665"/>
          </a:xfrm>
          <a:prstGeom prst="rect">
            <a:avLst/>
          </a:prstGeom>
          <a:noFill/>
        </p:spPr>
        <p:txBody>
          <a:bodyPr wrap="square" rtlCol="0">
            <a:spAutoFit/>
          </a:bodyPr>
          <a:lstStyle/>
          <a:p>
            <a:pPr algn="ctr"/>
            <a:r>
              <a:rPr lang="en-US" sz="2400">
                <a:solidFill>
                  <a:srgbClr val="00B050"/>
                </a:solidFill>
                <a:latin typeface="Cambria" panose="02040503050406030204" pitchFamily="18" charset="0"/>
                <a:ea typeface="Cambria" panose="02040503050406030204" pitchFamily="18" charset="0"/>
              </a:rPr>
              <a:t>Bảng thành phần chất dinh dưỡng</a:t>
            </a:r>
          </a:p>
        </p:txBody>
      </p:sp>
    </p:spTree>
    <p:extLst>
      <p:ext uri="{BB962C8B-B14F-4D97-AF65-F5344CB8AC3E}">
        <p14:creationId xmlns:p14="http://schemas.microsoft.com/office/powerpoint/2010/main" val="28418425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02693C-A7B8-688F-2075-57A20518431A}"/>
              </a:ext>
            </a:extLst>
          </p:cNvPr>
          <p:cNvSpPr txBox="1"/>
          <p:nvPr/>
        </p:nvSpPr>
        <p:spPr>
          <a:xfrm>
            <a:off x="358587" y="249721"/>
            <a:ext cx="11241742" cy="4462760"/>
          </a:xfrm>
          <a:prstGeom prst="rect">
            <a:avLst/>
          </a:prstGeom>
          <a:noFill/>
        </p:spPr>
        <p:txBody>
          <a:bodyPr wrap="square">
            <a:spAutoFit/>
          </a:bodyPr>
          <a:lstStyle/>
          <a:p>
            <a:pPr marL="30480" marR="30480" algn="just">
              <a:spcAft>
                <a:spcPts val="1200"/>
              </a:spcAft>
            </a:pPr>
            <a:r>
              <a:rPr lang="vi-VN" sz="2800">
                <a:solidFill>
                  <a:srgbClr val="00B050"/>
                </a:solidFill>
                <a:effectLst/>
                <a:latin typeface="Cambria" panose="02040503050406030204" pitchFamily="18" charset="0"/>
                <a:ea typeface="Cambria" panose="02040503050406030204" pitchFamily="18" charset="0"/>
              </a:rPr>
              <a:t>*  Đánh giá chất lượng khẩu phần ăn:</a:t>
            </a: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Protein: 31,29 + 22,4 + 6,1 + 0,96 + 0,35 = 61,1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Lipid: 3,96 + 12, 6 + 0,56 + 0,5 + 58,45 = 76,07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Carbohydrate: 300,57 + 11,5 + 22,6 + 0,35 = 335 (g)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Năng lượng: 1362 + 191 + 76 + 99 + 529 = 2257 (Kcal)</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Chất khoáng: Calcium = 845,5 (mg), sắt = 22,51 (mg).</a:t>
            </a:r>
            <a:endParaRPr lang="vi-VN" sz="2800">
              <a:effectLst/>
              <a:latin typeface="Cambria" panose="02040503050406030204" pitchFamily="18" charset="0"/>
              <a:ea typeface="Cambria" panose="02040503050406030204" pitchFamily="18" charset="0"/>
            </a:endParaRPr>
          </a:p>
          <a:p>
            <a:pPr marL="30480" marR="30480" algn="just">
              <a:spcAft>
                <a:spcPts val="1200"/>
              </a:spcAft>
            </a:pPr>
            <a:r>
              <a:rPr lang="vi-VN" sz="2800">
                <a:solidFill>
                  <a:srgbClr val="000000"/>
                </a:solidFill>
                <a:effectLst/>
                <a:latin typeface="Cambria" panose="02040503050406030204" pitchFamily="18" charset="0"/>
                <a:ea typeface="Cambria" panose="02040503050406030204" pitchFamily="18" charset="0"/>
              </a:rPr>
              <a:t>- Vitamin: A = 0,52 (mg), B1 = 3,06 (mg), B2 = 2,56 (mg), PP = 23,6 (mg), C = 217,8 (mg).</a:t>
            </a:r>
            <a:endParaRPr lang="vi-VN" sz="2800">
              <a:effectLst/>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05A6827F-C867-3EBF-86D7-BB29D533C0DB}"/>
              </a:ext>
            </a:extLst>
          </p:cNvPr>
          <p:cNvSpPr txBox="1"/>
          <p:nvPr/>
        </p:nvSpPr>
        <p:spPr>
          <a:xfrm>
            <a:off x="618564" y="5169059"/>
            <a:ext cx="9377081" cy="954107"/>
          </a:xfrm>
          <a:prstGeom prst="rect">
            <a:avLst/>
          </a:prstGeom>
          <a:noFill/>
        </p:spPr>
        <p:txBody>
          <a:bodyPr wrap="square">
            <a:spAutoFit/>
          </a:bodyPr>
          <a:lstStyle/>
          <a:p>
            <a:pPr marL="30480" marR="30480" algn="just">
              <a:spcAft>
                <a:spcPts val="1200"/>
              </a:spcAft>
            </a:pPr>
            <a:r>
              <a:rPr lang="en-US" sz="2800" i="1">
                <a:solidFill>
                  <a:srgbClr val="F60000"/>
                </a:solidFill>
                <a:effectLst/>
                <a:latin typeface="Cambria" panose="02040503050406030204" pitchFamily="18" charset="0"/>
                <a:ea typeface="Cambria" panose="02040503050406030204" pitchFamily="18" charset="0"/>
                <a:sym typeface="Wingdings" panose="05000000000000000000" pitchFamily="2" charset="2"/>
              </a:rPr>
              <a:t></a:t>
            </a:r>
            <a:r>
              <a:rPr lang="vi-VN" sz="2800" i="1">
                <a:solidFill>
                  <a:srgbClr val="F60000"/>
                </a:solidFill>
                <a:effectLst/>
                <a:latin typeface="Cambria" panose="02040503050406030204" pitchFamily="18" charset="0"/>
                <a:ea typeface="Cambria" panose="02040503050406030204" pitchFamily="18" charset="0"/>
              </a:rPr>
              <a:t>So sánh với các số liệu bảng 31.2, ta thấy đây là khẩu phần ăn tương đối hợp lí, đủ chất cho lứa tuổi 12 – 14.</a:t>
            </a:r>
          </a:p>
        </p:txBody>
      </p:sp>
    </p:spTree>
    <p:extLst>
      <p:ext uri="{BB962C8B-B14F-4D97-AF65-F5344CB8AC3E}">
        <p14:creationId xmlns:p14="http://schemas.microsoft.com/office/powerpoint/2010/main" val="31875051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9E82C8-584C-28BF-16F2-469F50596CFB}"/>
              </a:ext>
            </a:extLst>
          </p:cNvPr>
          <p:cNvGrpSpPr/>
          <p:nvPr/>
        </p:nvGrpSpPr>
        <p:grpSpPr>
          <a:xfrm>
            <a:off x="0" y="-1"/>
            <a:ext cx="12192000" cy="6858001"/>
            <a:chOff x="0" y="-1"/>
            <a:chExt cx="12192000" cy="6858001"/>
          </a:xfrm>
        </p:grpSpPr>
        <p:pic>
          <p:nvPicPr>
            <p:cNvPr id="5" name="Picture 4" descr="Hình nền giáo án điện tử học sinh tiểu học | Background powerpoint,  Powerpoint background templates, Powerpoint background design">
              <a:extLst>
                <a:ext uri="{FF2B5EF4-FFF2-40B4-BE49-F238E27FC236}">
                  <a16:creationId xmlns:a16="http://schemas.microsoft.com/office/drawing/2014/main" id="{600B1E46-7344-4CED-5DA9-5CB59C0556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E96B3D6D-0982-8788-8561-7415306E9E9A}"/>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7" name="TextBox 6">
            <a:extLst>
              <a:ext uri="{FF2B5EF4-FFF2-40B4-BE49-F238E27FC236}">
                <a16:creationId xmlns:a16="http://schemas.microsoft.com/office/drawing/2014/main" id="{D4BCC4A0-926F-A08C-78F5-7EB89DEB4443}"/>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8" name="Cloud 7">
            <a:extLst>
              <a:ext uri="{FF2B5EF4-FFF2-40B4-BE49-F238E27FC236}">
                <a16:creationId xmlns:a16="http://schemas.microsoft.com/office/drawing/2014/main" id="{A007BEDA-6794-6237-14DF-0A1C63556CD1}"/>
              </a:ext>
            </a:extLst>
          </p:cNvPr>
          <p:cNvSpPr/>
          <p:nvPr/>
        </p:nvSpPr>
        <p:spPr>
          <a:xfrm>
            <a:off x="4114800" y="1884647"/>
            <a:ext cx="7458636" cy="3987235"/>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Tại sao ta cần phải ăn uống?</a:t>
            </a:r>
          </a:p>
        </p:txBody>
      </p:sp>
      <p:pic>
        <p:nvPicPr>
          <p:cNvPr id="9" name="Picture 8">
            <a:extLst>
              <a:ext uri="{FF2B5EF4-FFF2-40B4-BE49-F238E27FC236}">
                <a16:creationId xmlns:a16="http://schemas.microsoft.com/office/drawing/2014/main" id="{9F836A2F-8ADF-7519-97D4-A5CB86C8DDA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22261" r="74711"/>
                    </a14:imgEffect>
                  </a14:imgLayer>
                </a14:imgProps>
              </a:ext>
            </a:extLst>
          </a:blip>
          <a:srcRect l="15705" r="18733"/>
          <a:stretch/>
        </p:blipFill>
        <p:spPr>
          <a:xfrm>
            <a:off x="9912614" y="2629189"/>
            <a:ext cx="1226717" cy="1440787"/>
          </a:xfrm>
          <a:prstGeom prst="rect">
            <a:avLst/>
          </a:prstGeom>
        </p:spPr>
      </p:pic>
      <p:sp>
        <p:nvSpPr>
          <p:cNvPr id="10" name="Cloud 9">
            <a:extLst>
              <a:ext uri="{FF2B5EF4-FFF2-40B4-BE49-F238E27FC236}">
                <a16:creationId xmlns:a16="http://schemas.microsoft.com/office/drawing/2014/main" id="{23552B43-1DCB-0136-F4CE-934594E005B2}"/>
              </a:ext>
            </a:extLst>
          </p:cNvPr>
          <p:cNvSpPr/>
          <p:nvPr/>
        </p:nvSpPr>
        <p:spPr>
          <a:xfrm>
            <a:off x="4114800" y="1884648"/>
            <a:ext cx="7458636" cy="3987234"/>
          </a:xfrm>
          <a:prstGeom prst="cloud">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Thức ăn cung cấp chất dinh dưỡng cho cơ thể</a:t>
            </a:r>
          </a:p>
        </p:txBody>
      </p:sp>
    </p:spTree>
    <p:extLst>
      <p:ext uri="{BB962C8B-B14F-4D97-AF65-F5344CB8AC3E}">
        <p14:creationId xmlns:p14="http://schemas.microsoft.com/office/powerpoint/2010/main" val="2322776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B46032-7C6C-63BE-FC46-206DAB3C7F00}"/>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3BF4AB43-2998-214A-55BB-4056A26CB691}"/>
              </a:ext>
            </a:extLst>
          </p:cNvPr>
          <p:cNvSpPr txBox="1"/>
          <p:nvPr/>
        </p:nvSpPr>
        <p:spPr>
          <a:xfrm>
            <a:off x="318858" y="729781"/>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D0F3BDEB-61D0-474D-20B6-B722F70D5004}"/>
              </a:ext>
            </a:extLst>
          </p:cNvPr>
          <p:cNvSpPr txBox="1"/>
          <p:nvPr/>
        </p:nvSpPr>
        <p:spPr>
          <a:xfrm>
            <a:off x="2866465" y="2382169"/>
            <a:ext cx="7837394" cy="2710614"/>
          </a:xfrm>
          <a:prstGeom prst="rect">
            <a:avLst/>
          </a:prstGeom>
          <a:noFill/>
        </p:spPr>
        <p:txBody>
          <a:bodyPr wrap="square">
            <a:spAutoFit/>
          </a:bodyPr>
          <a:lstStyle/>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4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4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pic>
        <p:nvPicPr>
          <p:cNvPr id="6" name="Picture 5">
            <a:extLst>
              <a:ext uri="{FF2B5EF4-FFF2-40B4-BE49-F238E27FC236}">
                <a16:creationId xmlns:a16="http://schemas.microsoft.com/office/drawing/2014/main" id="{775BE06B-4A9B-AC3C-6C79-2E8A1920E029}"/>
              </a:ext>
            </a:extLst>
          </p:cNvPr>
          <p:cNvPicPr>
            <a:picLocks noChangeAspect="1"/>
          </p:cNvPicPr>
          <p:nvPr/>
        </p:nvPicPr>
        <p:blipFill rotWithShape="1">
          <a:blip r:embed="rId2"/>
          <a:srcRect l="15705" r="18733"/>
          <a:stretch/>
        </p:blipFill>
        <p:spPr>
          <a:xfrm flipH="1">
            <a:off x="0" y="1487679"/>
            <a:ext cx="1654573" cy="2336654"/>
          </a:xfrm>
          <a:prstGeom prst="rect">
            <a:avLst/>
          </a:prstGeom>
        </p:spPr>
      </p:pic>
      <p:sp>
        <p:nvSpPr>
          <p:cNvPr id="7" name="Rectangle 6">
            <a:extLst>
              <a:ext uri="{FF2B5EF4-FFF2-40B4-BE49-F238E27FC236}">
                <a16:creationId xmlns:a16="http://schemas.microsoft.com/office/drawing/2014/main" id="{4171366C-B113-CAEA-627D-389DA1A74CC5}"/>
              </a:ext>
            </a:extLst>
          </p:cNvPr>
          <p:cNvSpPr/>
          <p:nvPr/>
        </p:nvSpPr>
        <p:spPr>
          <a:xfrm>
            <a:off x="6099045" y="1059134"/>
            <a:ext cx="5774097" cy="883663"/>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latin typeface="Cambria" panose="02040503050406030204" pitchFamily="18" charset="0"/>
                <a:ea typeface="Cambria" panose="02040503050406030204" pitchFamily="18" charset="0"/>
              </a:rPr>
              <a:t>Xem video , thảo luận cặp đôi </a:t>
            </a:r>
            <a:r>
              <a:rPr lang="en-US" sz="2400" b="1" i="1">
                <a:latin typeface="Cambria" panose="02040503050406030204" pitchFamily="18" charset="0"/>
                <a:ea typeface="Cambria" panose="02040503050406030204" pitchFamily="18" charset="0"/>
              </a:rPr>
              <a:t>(3 phút)</a:t>
            </a:r>
          </a:p>
          <a:p>
            <a:pPr algn="ctr"/>
            <a:r>
              <a:rPr lang="en-US" sz="2400" b="1">
                <a:latin typeface="Cambria" panose="02040503050406030204" pitchFamily="18" charset="0"/>
                <a:ea typeface="Cambria" panose="02040503050406030204" pitchFamily="18" charset="0"/>
              </a:rPr>
              <a:t>Suy nghĩ và trả lời câu hỏi sau:</a:t>
            </a:r>
            <a:endParaRPr lang="en-US" sz="2400" b="1" i="1">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029931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a:extLst>
              <a:ext uri="{FF2B5EF4-FFF2-40B4-BE49-F238E27FC236}">
                <a16:creationId xmlns:a16="http://schemas.microsoft.com/office/drawing/2014/main" id="{D5AC4E1A-9A5F-9D05-C3BA-A621647C6A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00" y="161366"/>
            <a:ext cx="8405753" cy="5889812"/>
          </a:xfrm>
          <a:prstGeom prst="rect">
            <a:avLst/>
          </a:prstGeom>
        </p:spPr>
      </p:pic>
      <p:sp>
        <p:nvSpPr>
          <p:cNvPr id="3" name="TextBox 2">
            <a:extLst>
              <a:ext uri="{FF2B5EF4-FFF2-40B4-BE49-F238E27FC236}">
                <a16:creationId xmlns:a16="http://schemas.microsoft.com/office/drawing/2014/main" id="{3C58FC92-A8AA-8079-23AF-8C41FD4C4674}"/>
              </a:ext>
            </a:extLst>
          </p:cNvPr>
          <p:cNvSpPr txBox="1"/>
          <p:nvPr/>
        </p:nvSpPr>
        <p:spPr>
          <a:xfrm>
            <a:off x="8982635" y="405136"/>
            <a:ext cx="3137647" cy="5843395"/>
          </a:xfrm>
          <a:prstGeom prst="rect">
            <a:avLst/>
          </a:prstGeom>
          <a:noFill/>
        </p:spPr>
        <p:txBody>
          <a:bodyPr wrap="square">
            <a:spAutoFit/>
          </a:bodyPr>
          <a:lstStyle/>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a:p>
            <a:pPr indent="408940" algn="just">
              <a:lnSpc>
                <a:spcPct val="107000"/>
              </a:lnSpc>
              <a:spcBef>
                <a:spcPts val="600"/>
              </a:spcBef>
              <a:spcAft>
                <a:spcPts val="600"/>
              </a:spcAft>
            </a:pPr>
            <a:r>
              <a:rPr lang="vi-VN" sz="22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a:p>
            <a:pPr marL="30480" marR="30480" indent="378460" algn="just">
              <a:lnSpc>
                <a:spcPct val="114000"/>
              </a:lnSpc>
              <a:spcAft>
                <a:spcPts val="0"/>
              </a:spcAft>
            </a:pPr>
            <a:r>
              <a:rPr lang="vi-VN" sz="22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257308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3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34B9DD-B7D7-DF7E-061E-77DC823B3002}"/>
              </a:ext>
            </a:extLst>
          </p:cNvPr>
          <p:cNvSpPr/>
          <p:nvPr/>
        </p:nvSpPr>
        <p:spPr>
          <a:xfrm>
            <a:off x="0" y="-1"/>
            <a:ext cx="12192000" cy="630590"/>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10E6076-3C6D-1105-3EFA-BA2E9460EA74}"/>
              </a:ext>
            </a:extLst>
          </p:cNvPr>
          <p:cNvSpPr txBox="1"/>
          <p:nvPr/>
        </p:nvSpPr>
        <p:spPr>
          <a:xfrm>
            <a:off x="318858" y="630589"/>
            <a:ext cx="589368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6</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An toàn vệ sinh thực phẩm</a:t>
            </a:r>
            <a:endParaRPr lang="vi-VN" sz="2800" b="1">
              <a:solidFill>
                <a:srgbClr val="F60000"/>
              </a:solidFill>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099D352F-F558-2727-8D10-397947E059AF}"/>
              </a:ext>
            </a:extLst>
          </p:cNvPr>
          <p:cNvSpPr txBox="1"/>
          <p:nvPr/>
        </p:nvSpPr>
        <p:spPr>
          <a:xfrm>
            <a:off x="628140" y="3051239"/>
            <a:ext cx="9972624"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Thực phẩm bẩn là thực phẩm khi ăn vào gây ảnh hưởng đến sức khỏe người sử dung, không đảm bảo các tiêu chuẩn an toàn vệ sinh thực phẩm.</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Sử dụng thực phẩm bẩn có thể gây tiêu chảy, đau bụng, ngộ độc, ung thư…</a:t>
            </a:r>
            <a:endParaRPr lang="en-US" sz="280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FE8D49CA-1298-F88C-BB09-1DEA73105881}"/>
              </a:ext>
            </a:extLst>
          </p:cNvPr>
          <p:cNvSpPr txBox="1"/>
          <p:nvPr/>
        </p:nvSpPr>
        <p:spPr>
          <a:xfrm>
            <a:off x="910528" y="1679876"/>
            <a:ext cx="9407848"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1. Em hiểu thế nào là thực phẩm bẩn? Khi tiêu thụ thực phẩm bẩn có thể gây hậu quả gì với cơ thể?</a:t>
            </a:r>
          </a:p>
        </p:txBody>
      </p:sp>
    </p:spTree>
    <p:extLst>
      <p:ext uri="{BB962C8B-B14F-4D97-AF65-F5344CB8AC3E}">
        <p14:creationId xmlns:p14="http://schemas.microsoft.com/office/powerpoint/2010/main" val="2247650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D2FA4E4-5A40-9791-899B-E227252D6A83}"/>
              </a:ext>
            </a:extLst>
          </p:cNvPr>
          <p:cNvSpPr txBox="1"/>
          <p:nvPr/>
        </p:nvSpPr>
        <p:spPr>
          <a:xfrm>
            <a:off x="793987" y="2272087"/>
            <a:ext cx="10402930" cy="2507289"/>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An toàn vệ sinh thực phẩm là giữ cho thực phẩm không bị nhiễm khuẩn, nhiễm độc, biến chất.</a:t>
            </a:r>
          </a:p>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Để giữ vệ sinh an toàn thực phẩm cần: lựa chọn thực phẩm đảm bảo vệ sinh, nguồn gốc rõ ràng, chế biến và bảo quản đúng cách, chỉ sử dụng thực phẩm đóng hộp khi còn hạn sử dụng…</a:t>
            </a:r>
          </a:p>
        </p:txBody>
      </p:sp>
      <p:sp>
        <p:nvSpPr>
          <p:cNvPr id="6" name="TextBox 5">
            <a:extLst>
              <a:ext uri="{FF2B5EF4-FFF2-40B4-BE49-F238E27FC236}">
                <a16:creationId xmlns:a16="http://schemas.microsoft.com/office/drawing/2014/main" id="{DBCA091C-9736-E1D2-DFF8-5E2944E67A6D}"/>
              </a:ext>
            </a:extLst>
          </p:cNvPr>
          <p:cNvSpPr txBox="1"/>
          <p:nvPr/>
        </p:nvSpPr>
        <p:spPr>
          <a:xfrm>
            <a:off x="1201271" y="918819"/>
            <a:ext cx="9403976" cy="980781"/>
          </a:xfrm>
          <a:prstGeom prst="rect">
            <a:avLst/>
          </a:prstGeom>
          <a:noFill/>
        </p:spPr>
        <p:txBody>
          <a:bodyPr wrap="square">
            <a:spAutoFit/>
          </a:bodyPr>
          <a:lstStyle/>
          <a:p>
            <a:pPr indent="408940" algn="just">
              <a:lnSpc>
                <a:spcPct val="107000"/>
              </a:lnSpc>
              <a:spcBef>
                <a:spcPts val="600"/>
              </a:spcBef>
              <a:spcAft>
                <a:spcPts val="600"/>
              </a:spcAft>
            </a:pPr>
            <a:r>
              <a:rPr lang="vi-VN" sz="2800">
                <a:effectLst/>
                <a:latin typeface="Cambria" panose="02040503050406030204" pitchFamily="18" charset="0"/>
                <a:ea typeface="Cambria" panose="02040503050406030204" pitchFamily="18" charset="0"/>
              </a:rPr>
              <a:t>Câu 2. An toàn vệ sinh thực phẩm là gì? Cần làm gì để đảm bảo an toàn vệ sinh thực phẩm?</a:t>
            </a:r>
          </a:p>
        </p:txBody>
      </p:sp>
    </p:spTree>
    <p:extLst>
      <p:ext uri="{BB962C8B-B14F-4D97-AF65-F5344CB8AC3E}">
        <p14:creationId xmlns:p14="http://schemas.microsoft.com/office/powerpoint/2010/main" val="11763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D1529E-C1C5-DB0D-B8E6-E23A2B089A15}"/>
              </a:ext>
            </a:extLst>
          </p:cNvPr>
          <p:cNvSpPr txBox="1"/>
          <p:nvPr/>
        </p:nvSpPr>
        <p:spPr>
          <a:xfrm>
            <a:off x="542976" y="2385814"/>
            <a:ext cx="10784541" cy="3980962"/>
          </a:xfrm>
          <a:prstGeom prst="rect">
            <a:avLst/>
          </a:prstGeom>
          <a:noFill/>
        </p:spPr>
        <p:txBody>
          <a:bodyPr wrap="square">
            <a:spAutoFit/>
          </a:bodyPr>
          <a:lstStyle/>
          <a:p>
            <a:pPr marL="318770" marR="30480" algn="just">
              <a:lnSpc>
                <a:spcPct val="114000"/>
              </a:lnSpc>
              <a:spcAft>
                <a:spcPts val="0"/>
              </a:spcAft>
            </a:pPr>
            <a:r>
              <a:rPr lang="vi-VN" sz="2800">
                <a:effectLst/>
                <a:latin typeface="Cambria" panose="02040503050406030204" pitchFamily="18" charset="0"/>
                <a:ea typeface="Cambria" panose="02040503050406030204" pitchFamily="18" charset="0"/>
              </a:rPr>
              <a:t>+ Hạn sử dụng: là giới hạn thời gian mà sản phẩm vẫn duy trì được độ an toàn và giá trị dinh dưỡng. Nên sử dụng sản phẩm trước khi hết hạn sử dụng.</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Thành phần: ghi thành phần hoặc chỉ số dinh dưỡng của sản phẩm, ngoài ra có thể nêu một số chất có thể gây kích ứng không phù hợp với một số người, cần chú ý thông tin này để tránh ảnh hưởng đến sức khỏe.</a:t>
            </a:r>
          </a:p>
          <a:p>
            <a:pPr marR="30480" indent="318770" algn="just">
              <a:lnSpc>
                <a:spcPct val="114000"/>
              </a:lnSpc>
              <a:spcAft>
                <a:spcPts val="0"/>
              </a:spcAft>
            </a:pPr>
            <a:r>
              <a:rPr lang="vi-VN" sz="2800">
                <a:effectLst/>
                <a:latin typeface="Cambria" panose="02040503050406030204" pitchFamily="18" charset="0"/>
                <a:ea typeface="Cambria" panose="02040503050406030204" pitchFamily="18" charset="0"/>
              </a:rPr>
              <a:t>+ Khối lượng tịnh: khối lượng sản phẩm có thể sử dụng…</a:t>
            </a:r>
          </a:p>
        </p:txBody>
      </p:sp>
      <p:sp>
        <p:nvSpPr>
          <p:cNvPr id="4" name="TextBox 3">
            <a:extLst>
              <a:ext uri="{FF2B5EF4-FFF2-40B4-BE49-F238E27FC236}">
                <a16:creationId xmlns:a16="http://schemas.microsoft.com/office/drawing/2014/main" id="{3C53F21F-CFF1-CD0E-F324-C46E58387AB1}"/>
              </a:ext>
            </a:extLst>
          </p:cNvPr>
          <p:cNvSpPr txBox="1"/>
          <p:nvPr/>
        </p:nvSpPr>
        <p:spPr>
          <a:xfrm>
            <a:off x="806824" y="646333"/>
            <a:ext cx="10237694" cy="1033616"/>
          </a:xfrm>
          <a:prstGeom prst="rect">
            <a:avLst/>
          </a:prstGeom>
          <a:noFill/>
        </p:spPr>
        <p:txBody>
          <a:bodyPr wrap="square">
            <a:spAutoFit/>
          </a:bodyPr>
          <a:lstStyle/>
          <a:p>
            <a:pPr marL="30480" marR="30480" indent="378460" algn="just">
              <a:lnSpc>
                <a:spcPct val="114000"/>
              </a:lnSpc>
              <a:spcAft>
                <a:spcPts val="0"/>
              </a:spcAft>
            </a:pPr>
            <a:r>
              <a:rPr lang="vi-VN" sz="2800">
                <a:effectLst/>
                <a:latin typeface="Cambria" panose="02040503050406030204" pitchFamily="18" charset="0"/>
                <a:ea typeface="Cambria" panose="02040503050406030204" pitchFamily="18" charset="0"/>
              </a:rPr>
              <a:t>Câu 3. Cho biết ý nghĩa của thông tin trên bao bì sau: hạn sử dụng, thành phần, khối lượng tịnh…</a:t>
            </a:r>
          </a:p>
        </p:txBody>
      </p:sp>
    </p:spTree>
    <p:extLst>
      <p:ext uri="{BB962C8B-B14F-4D97-AF65-F5344CB8AC3E}">
        <p14:creationId xmlns:p14="http://schemas.microsoft.com/office/powerpoint/2010/main" val="1430322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BA063E-7868-4BAC-444D-F169409E64A5}"/>
              </a:ext>
            </a:extLst>
          </p:cNvPr>
          <p:cNvSpPr txBox="1"/>
          <p:nvPr/>
        </p:nvSpPr>
        <p:spPr>
          <a:xfrm>
            <a:off x="753035" y="239889"/>
            <a:ext cx="10919011" cy="1405513"/>
          </a:xfrm>
          <a:prstGeom prst="rect">
            <a:avLst/>
          </a:prstGeom>
          <a:noFill/>
        </p:spPr>
        <p:txBody>
          <a:bodyPr wrap="square">
            <a:spAutoFit/>
          </a:bodyPr>
          <a:lstStyle/>
          <a:p>
            <a:pPr algn="ctr">
              <a:spcAft>
                <a:spcPts val="800"/>
              </a:spcAft>
            </a:pPr>
            <a:r>
              <a:rPr lang="en-US" sz="2400" b="1">
                <a:solidFill>
                  <a:srgbClr val="7030A0"/>
                </a:solidFill>
                <a:effectLst/>
                <a:latin typeface="Times New Roman" panose="02020603050405020304" pitchFamily="18" charset="0"/>
                <a:ea typeface="Calibri" panose="020F0502020204030204" pitchFamily="34" charset="0"/>
              </a:rPr>
              <a:t>NHIỆM VỤ VỀ NHÀ </a:t>
            </a:r>
            <a:r>
              <a:rPr lang="vi-VN" sz="2400" b="1">
                <a:solidFill>
                  <a:srgbClr val="7030A0"/>
                </a:solidFill>
                <a:effectLst/>
                <a:latin typeface="Times New Roman" panose="02020603050405020304" pitchFamily="18" charset="0"/>
                <a:ea typeface="Calibri" panose="020F0502020204030204" pitchFamily="34" charset="0"/>
              </a:rPr>
              <a:t>THỰC HIỆN DỰ ÁN: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ĐIỀU TRA MỘT SỐ BỆNH VỀ ĐƯỜNG TIÊU HÓA </a:t>
            </a:r>
            <a:endParaRPr lang="en-US" sz="2400" b="1">
              <a:solidFill>
                <a:srgbClr val="7030A0"/>
              </a:solidFill>
              <a:effectLst/>
              <a:latin typeface="Times New Roman" panose="02020603050405020304" pitchFamily="18" charset="0"/>
              <a:ea typeface="Calibri" panose="020F0502020204030204" pitchFamily="34" charset="0"/>
            </a:endParaRPr>
          </a:p>
          <a:p>
            <a:pPr algn="ctr">
              <a:spcAft>
                <a:spcPts val="800"/>
              </a:spcAft>
            </a:pPr>
            <a:r>
              <a:rPr lang="vi-VN" sz="2400" b="1">
                <a:solidFill>
                  <a:srgbClr val="7030A0"/>
                </a:solidFill>
                <a:effectLst/>
                <a:latin typeface="Times New Roman" panose="02020603050405020304" pitchFamily="18" charset="0"/>
                <a:ea typeface="Calibri" panose="020F0502020204030204" pitchFamily="34" charset="0"/>
              </a:rPr>
              <a:t>VÀ VẤN ĐỀ VỆ SINH AN TOÀN THỰC PHẨM</a:t>
            </a:r>
            <a:endParaRPr lang="vi-VN" sz="2400">
              <a:solidFill>
                <a:srgbClr val="7030A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274EBA2D-6823-6108-B1FE-874ED4EDCB0E}"/>
              </a:ext>
            </a:extLst>
          </p:cNvPr>
          <p:cNvSpPr txBox="1"/>
          <p:nvPr/>
        </p:nvSpPr>
        <p:spPr>
          <a:xfrm>
            <a:off x="340658" y="1721726"/>
            <a:ext cx="11196917" cy="4768100"/>
          </a:xfrm>
          <a:prstGeom prst="rect">
            <a:avLst/>
          </a:prstGeom>
          <a:noFill/>
        </p:spPr>
        <p:txBody>
          <a:bodyPr wrap="square">
            <a:spAutoFit/>
          </a:bodyPr>
          <a:lstStyle/>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1: Nhiệm vụ </a:t>
            </a:r>
            <a:r>
              <a:rPr lang="vi-VN" sz="2000" b="1">
                <a:effectLst/>
                <a:latin typeface="Cambria" panose="02040503050406030204" pitchFamily="18" charset="0"/>
                <a:ea typeface="Cambria" panose="02040503050406030204" pitchFamily="18" charset="0"/>
              </a:rPr>
              <a:t>a. Điều tra 1 số bệnh về đường tiêu hoá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bệnh tiêu hoá trong trường học hoặc tại địa phương như tiêu chảy, ngộ độc thực phẩm….</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 bệnh</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32.4</a:t>
            </a:r>
          </a:p>
          <a:p>
            <a:pPr indent="457200" algn="just">
              <a:lnSpc>
                <a:spcPct val="107000"/>
              </a:lnSpc>
              <a:spcBef>
                <a:spcPts val="600"/>
              </a:spcBef>
              <a:spcAft>
                <a:spcPts val="600"/>
              </a:spcAft>
            </a:pPr>
            <a:r>
              <a:rPr lang="en-US" sz="2000" b="1">
                <a:effectLst/>
                <a:latin typeface="Cambria" panose="02040503050406030204" pitchFamily="18" charset="0"/>
                <a:ea typeface="Cambria" panose="02040503050406030204" pitchFamily="18" charset="0"/>
              </a:rPr>
              <a:t>Nhóm 2: Nhiệm vụ </a:t>
            </a:r>
            <a:r>
              <a:rPr lang="vi-VN" sz="2000" b="1">
                <a:effectLst/>
                <a:latin typeface="Cambria" panose="02040503050406030204" pitchFamily="18" charset="0"/>
                <a:ea typeface="Cambria" panose="02040503050406030204" pitchFamily="18" charset="0"/>
              </a:rPr>
              <a:t>b. Điều tra về vệ sinh an toàn thực phẩm tại địa phương (cần có các hình ảnh hoặc video minh hoạ)</a:t>
            </a:r>
            <a:endParaRPr lang="vi-VN" sz="2000">
              <a:effectLst/>
              <a:latin typeface="Cambria" panose="02040503050406030204" pitchFamily="18" charset="0"/>
              <a:ea typeface="Cambria" panose="02040503050406030204" pitchFamily="18" charset="0"/>
            </a:endParaRP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1: Điều tra về các trường hợp mất vệ sinh an toàn thực phẩm hoặc tại địa phương và tìm hiều nguyên nhân</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2: Thảo luận, đề xuất các biện pháp phòng chống</a:t>
            </a:r>
          </a:p>
          <a:p>
            <a:pPr indent="457200" algn="just">
              <a:lnSpc>
                <a:spcPct val="107000"/>
              </a:lnSpc>
              <a:spcBef>
                <a:spcPts val="600"/>
              </a:spcBef>
              <a:spcAft>
                <a:spcPts val="600"/>
              </a:spcAft>
            </a:pPr>
            <a:r>
              <a:rPr lang="vi-VN" sz="2000">
                <a:effectLst/>
                <a:latin typeface="Cambria" panose="02040503050406030204" pitchFamily="18" charset="0"/>
                <a:ea typeface="Cambria" panose="02040503050406030204" pitchFamily="18" charset="0"/>
              </a:rPr>
              <a:t>+ Bước 3: Viết báo cáo theo mẫu bảng 32.5</a:t>
            </a:r>
          </a:p>
        </p:txBody>
      </p:sp>
    </p:spTree>
    <p:extLst>
      <p:ext uri="{BB962C8B-B14F-4D97-AF65-F5344CB8AC3E}">
        <p14:creationId xmlns:p14="http://schemas.microsoft.com/office/powerpoint/2010/main" val="36195044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BCA4CE8-DCF8-39CA-E530-CC6E75F5E044}"/>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s 7">
            <a:extLst>
              <a:ext uri="{FF2B5EF4-FFF2-40B4-BE49-F238E27FC236}">
                <a16:creationId xmlns:a16="http://schemas.microsoft.com/office/drawing/2014/main" id="{40D14771-26C8-1236-6592-3DE91DD28FBF}"/>
              </a:ext>
            </a:extLst>
          </p:cNvPr>
          <p:cNvSpPr/>
          <p:nvPr/>
        </p:nvSpPr>
        <p:spPr>
          <a:xfrm>
            <a:off x="977582" y="3520569"/>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C. HOẠT ĐỘNG LUYỆN TẬP</a:t>
            </a:r>
          </a:p>
        </p:txBody>
      </p:sp>
    </p:spTree>
    <p:extLst>
      <p:ext uri="{BB962C8B-B14F-4D97-AF65-F5344CB8AC3E}">
        <p14:creationId xmlns:p14="http://schemas.microsoft.com/office/powerpoint/2010/main" val="19848632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nip Diagonal Corner Rectangle 4"/>
          <p:cNvSpPr/>
          <p:nvPr/>
        </p:nvSpPr>
        <p:spPr>
          <a:xfrm>
            <a:off x="1377562" y="979714"/>
            <a:ext cx="9869558" cy="4545875"/>
          </a:xfrm>
          <a:prstGeom prst="snip2Diag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vi-VN" sz="3600" b="1" dirty="0">
                <a:latin typeface="Cambria" panose="02040503050406030204" pitchFamily="18" charset="0"/>
                <a:ea typeface="Cambria" panose="02040503050406030204" pitchFamily="18" charset="0"/>
              </a:rPr>
              <a:t>HƯỚNG DẪN SỬ DỤNG</a:t>
            </a:r>
            <a:endParaRPr lang="en-US" sz="3600" b="1"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câu</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hỏi</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a:p>
            <a:r>
              <a:rPr lang="vi-VN"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Trường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hợp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học</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sinh</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không</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có</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đáp</a:t>
            </a:r>
            <a:r>
              <a:rPr lang="en-US" sz="2500" b="1" i="1" dirty="0">
                <a:solidFill>
                  <a:schemeClr val="tx1"/>
                </a:solidFill>
                <a:latin typeface="Cambria" panose="02040503050406030204" pitchFamily="18" charset="0"/>
                <a:ea typeface="Cambria" panose="02040503050406030204" pitchFamily="18" charset="0"/>
              </a:rPr>
              <a:t> </a:t>
            </a:r>
            <a:r>
              <a:rPr lang="en-US" sz="2500" b="1" i="1" dirty="0" err="1">
                <a:solidFill>
                  <a:schemeClr val="tx1"/>
                </a:solidFill>
                <a:latin typeface="Cambria" panose="02040503050406030204" pitchFamily="18" charset="0"/>
                <a:ea typeface="Cambria" panose="02040503050406030204" pitchFamily="18" charset="0"/>
              </a:rPr>
              <a:t>án</a:t>
            </a:r>
            <a:r>
              <a:rPr lang="en-US" sz="2500" b="1" i="1" dirty="0">
                <a:solidFill>
                  <a:schemeClr val="tx1"/>
                </a:solidFill>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1: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thảm</a:t>
            </a:r>
            <a:r>
              <a:rPr lang="en-US" sz="2500" dirty="0">
                <a:latin typeface="Cambria" panose="02040503050406030204" pitchFamily="18" charset="0"/>
                <a:ea typeface="Cambria" panose="02040503050406030204" pitchFamily="18" charset="0"/>
              </a:rPr>
              <a:t> bay </a:t>
            </a:r>
            <a:r>
              <a:rPr lang="en-US" sz="2500" dirty="0" err="1">
                <a:latin typeface="Cambria" panose="02040503050406030204" pitchFamily="18" charset="0"/>
                <a:ea typeface="Cambria" panose="02040503050406030204" pitchFamily="18" charset="0"/>
              </a:rPr>
              <a:t>sẽ</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a:t>
            </a:r>
            <a:r>
              <a:rPr lang="vi-VN" sz="2500" dirty="0">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Bấm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vào</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sẽ</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mất</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đáp</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án</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mà</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xì</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trum</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thảm</a:t>
            </a:r>
            <a:r>
              <a:rPr lang="en-US" sz="2500" dirty="0">
                <a:solidFill>
                  <a:schemeClr val="bg1"/>
                </a:solidFill>
                <a:latin typeface="Cambria" panose="02040503050406030204" pitchFamily="18" charset="0"/>
                <a:ea typeface="Cambria" panose="02040503050406030204" pitchFamily="18" charset="0"/>
              </a:rPr>
              <a:t> bay </a:t>
            </a:r>
            <a:r>
              <a:rPr lang="en-US" sz="2500" dirty="0" err="1">
                <a:solidFill>
                  <a:schemeClr val="bg1"/>
                </a:solidFill>
                <a:latin typeface="Cambria" panose="02040503050406030204" pitchFamily="18" charset="0"/>
                <a:ea typeface="Cambria" panose="02040503050406030204" pitchFamily="18" charset="0"/>
              </a:rPr>
              <a:t>đưa</a:t>
            </a:r>
            <a:r>
              <a:rPr lang="en-US" sz="2500" dirty="0">
                <a:solidFill>
                  <a:schemeClr val="bg1"/>
                </a:solidFill>
                <a:latin typeface="Cambria" panose="02040503050406030204" pitchFamily="18" charset="0"/>
                <a:ea typeface="Cambria" panose="02040503050406030204" pitchFamily="18" charset="0"/>
              </a:rPr>
              <a:t> </a:t>
            </a:r>
            <a:r>
              <a:rPr lang="en-US" sz="2500" dirty="0" err="1">
                <a:solidFill>
                  <a:schemeClr val="bg1"/>
                </a:solidFill>
                <a:latin typeface="Cambria" panose="02040503050406030204" pitchFamily="18" charset="0"/>
                <a:ea typeface="Cambria" panose="02040503050406030204" pitchFamily="18" charset="0"/>
              </a:rPr>
              <a:t>ra</a:t>
            </a:r>
            <a:r>
              <a:rPr lang="vi-VN" sz="2500" dirty="0">
                <a:solidFill>
                  <a:schemeClr val="bg1"/>
                </a:solidFill>
                <a:latin typeface="Cambria" panose="02040503050406030204" pitchFamily="18" charset="0"/>
                <a:ea typeface="Cambria" panose="02040503050406030204" pitchFamily="18" charset="0"/>
              </a:rPr>
              <a:t>.</a:t>
            </a:r>
            <a:endParaRPr lang="en-US" sz="2500" dirty="0">
              <a:latin typeface="Cambria" panose="02040503050406030204" pitchFamily="18" charset="0"/>
              <a:ea typeface="Cambria" panose="02040503050406030204" pitchFamily="18" charset="0"/>
            </a:endParaRP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2: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tiếp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màn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hình</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ra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đáp</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án</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cuối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cùng</a:t>
            </a:r>
            <a:r>
              <a:rPr lang="en-US" sz="2500" dirty="0">
                <a:latin typeface="Cambria" panose="02040503050406030204" pitchFamily="18" charset="0"/>
                <a:ea typeface="Cambria" panose="02040503050406030204" pitchFamily="18" charset="0"/>
              </a:rPr>
              <a:t>.</a:t>
            </a:r>
          </a:p>
          <a:p>
            <a:r>
              <a:rPr lang="en-US" sz="2500" dirty="0" err="1">
                <a:latin typeface="Cambria" panose="02040503050406030204" pitchFamily="18" charset="0"/>
                <a:ea typeface="Cambria" panose="02040503050406030204" pitchFamily="18" charset="0"/>
              </a:rPr>
              <a:t>Bước</a:t>
            </a:r>
            <a:r>
              <a:rPr lang="en-US" sz="2500" dirty="0">
                <a:latin typeface="Cambria" panose="02040503050406030204" pitchFamily="18" charset="0"/>
                <a:ea typeface="Cambria" panose="02040503050406030204" pitchFamily="18" charset="0"/>
              </a:rPr>
              <a:t> 3: </a:t>
            </a:r>
            <a:r>
              <a:rPr lang="en-US" sz="2500" dirty="0" err="1">
                <a:latin typeface="Cambria" panose="02040503050406030204" pitchFamily="18" charset="0"/>
                <a:ea typeface="Cambria" panose="02040503050406030204" pitchFamily="18" charset="0"/>
              </a:rPr>
              <a:t>Bấm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vào</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chiếc</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xe</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của</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xì</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trum</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để</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vượt</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chướng</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ngại</a:t>
            </a:r>
            <a:r>
              <a:rPr lang="en-US" sz="2500" dirty="0">
                <a:latin typeface="Cambria" panose="02040503050406030204" pitchFamily="18" charset="0"/>
                <a:ea typeface="Cambria" panose="02040503050406030204" pitchFamily="18" charset="0"/>
              </a:rPr>
              <a:t> </a:t>
            </a:r>
            <a:r>
              <a:rPr lang="en-US" sz="2500" dirty="0" err="1">
                <a:latin typeface="Cambria" panose="02040503050406030204" pitchFamily="18" charset="0"/>
                <a:ea typeface="Cambria" panose="02040503050406030204" pitchFamily="18" charset="0"/>
              </a:rPr>
              <a:t>vật</a:t>
            </a:r>
            <a:r>
              <a:rPr lang="en-US" sz="2500" dirty="0">
                <a:latin typeface="Cambria" panose="02040503050406030204" pitchFamily="18" charset="0"/>
                <a:ea typeface="Cambria" panose="02040503050406030204" pitchFamily="18" charset="0"/>
              </a:rPr>
              <a:t>.</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5756" y="244390"/>
            <a:ext cx="1688407" cy="154902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9180489" y="5370490"/>
            <a:ext cx="1487510" cy="148751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1"/>
            <a:ext cx="11819966" cy="6857999"/>
          </a:xfrm>
          <a:prstGeom prst="rect">
            <a:avLst/>
          </a:prstGeom>
        </p:spPr>
      </p:pic>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819965" y="0"/>
            <a:ext cx="12841942" cy="6857999"/>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sp>
        <p:nvSpPr>
          <p:cNvPr id="2" name="Rectangle 1"/>
          <p:cNvSpPr/>
          <p:nvPr/>
        </p:nvSpPr>
        <p:spPr>
          <a:xfrm>
            <a:off x="2340834" y="986135"/>
            <a:ext cx="4802597" cy="1754326"/>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VƯỢT CHƯỚNG</a:t>
            </a:r>
          </a:p>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NGẠI VẬT</a:t>
            </a:r>
          </a:p>
        </p:txBody>
      </p:sp>
      <p:pic>
        <p:nvPicPr>
          <p:cNvPr id="3" name="Ca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9"/>
            <a:ext cx="609600" cy="609600"/>
          </a:xfrm>
          <a:prstGeom prst="rect">
            <a:avLst/>
          </a:prstGeom>
        </p:spPr>
      </p:pic>
      <p:pic>
        <p:nvPicPr>
          <p:cNvPr id="6" name="Bike Rides">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8600" y="72716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xEl>
                                              <p:pRg st="0" end="0"/>
                                            </p:txEl>
                                          </p:spTgt>
                                        </p:tgtEl>
                                        <p:attrNameLst>
                                          <p:attrName>ppt_x</p:attrName>
                                          <p:attrName>ppt_y</p:attrName>
                                        </p:attrNameLst>
                                      </p:cBhvr>
                                    </p:animMotion>
                                    <p:animRot by="1500000">
                                      <p:cBhvr>
                                        <p:cTn id="7" dur="125" fill="hold">
                                          <p:stCondLst>
                                            <p:cond delay="0"/>
                                          </p:stCondLst>
                                        </p:cTn>
                                        <p:tgtEl>
                                          <p:spTgt spid="2">
                                            <p:txEl>
                                              <p:pRg st="0" end="0"/>
                                            </p:txEl>
                                          </p:spTgt>
                                        </p:tgtEl>
                                        <p:attrNameLst>
                                          <p:attrName>r</p:attrName>
                                        </p:attrNameLst>
                                      </p:cBhvr>
                                    </p:animRot>
                                    <p:animRot by="-1500000">
                                      <p:cBhvr>
                                        <p:cTn id="8" dur="125" fill="hold">
                                          <p:stCondLst>
                                            <p:cond delay="125"/>
                                          </p:stCondLst>
                                        </p:cTn>
                                        <p:tgtEl>
                                          <p:spTgt spid="2">
                                            <p:txEl>
                                              <p:pRg st="0" end="0"/>
                                            </p:txEl>
                                          </p:spTgt>
                                        </p:tgtEl>
                                        <p:attrNameLst>
                                          <p:attrName>r</p:attrName>
                                        </p:attrNameLst>
                                      </p:cBhvr>
                                    </p:animRot>
                                    <p:animRot by="-1500000">
                                      <p:cBhvr>
                                        <p:cTn id="9" dur="125" fill="hold">
                                          <p:stCondLst>
                                            <p:cond delay="250"/>
                                          </p:stCondLst>
                                        </p:cTn>
                                        <p:tgtEl>
                                          <p:spTgt spid="2">
                                            <p:txEl>
                                              <p:pRg st="0" end="0"/>
                                            </p:txEl>
                                          </p:spTgt>
                                        </p:tgtEl>
                                        <p:attrNameLst>
                                          <p:attrName>r</p:attrName>
                                        </p:attrNameLst>
                                      </p:cBhvr>
                                    </p:animRot>
                                    <p:animRot by="1500000">
                                      <p:cBhvr>
                                        <p:cTn id="10" dur="125" fill="hold">
                                          <p:stCondLst>
                                            <p:cond delay="375"/>
                                          </p:stCondLst>
                                        </p:cTn>
                                        <p:tgtEl>
                                          <p:spTgt spid="2">
                                            <p:txEl>
                                              <p:pRg st="0" end="0"/>
                                            </p:txEl>
                                          </p:spTgt>
                                        </p:tgtEl>
                                        <p:attrNameLst>
                                          <p:attrName>r</p:attrName>
                                        </p:attrNameLst>
                                      </p:cBhvr>
                                    </p:animRot>
                                  </p:childTnLst>
                                </p:cTn>
                              </p:par>
                              <p:par>
                                <p:cTn id="11" presetID="34" presetClass="emph" presetSubtype="0" repeatCount="indefinite" fill="hold" nodeType="with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xEl>
                                              <p:pRg st="1" end="1"/>
                                            </p:txEl>
                                          </p:spTgt>
                                        </p:tgtEl>
                                        <p:attrNameLst>
                                          <p:attrName>ppt_x</p:attrName>
                                          <p:attrName>ppt_y</p:attrName>
                                        </p:attrNameLst>
                                      </p:cBhvr>
                                    </p:animMotion>
                                    <p:animRot by="1500000">
                                      <p:cBhvr>
                                        <p:cTn id="13" dur="125" fill="hold">
                                          <p:stCondLst>
                                            <p:cond delay="0"/>
                                          </p:stCondLst>
                                        </p:cTn>
                                        <p:tgtEl>
                                          <p:spTgt spid="2">
                                            <p:txEl>
                                              <p:pRg st="1" end="1"/>
                                            </p:txEl>
                                          </p:spTgt>
                                        </p:tgtEl>
                                        <p:attrNameLst>
                                          <p:attrName>r</p:attrName>
                                        </p:attrNameLst>
                                      </p:cBhvr>
                                    </p:animRot>
                                    <p:animRot by="-1500000">
                                      <p:cBhvr>
                                        <p:cTn id="14" dur="125" fill="hold">
                                          <p:stCondLst>
                                            <p:cond delay="125"/>
                                          </p:stCondLst>
                                        </p:cTn>
                                        <p:tgtEl>
                                          <p:spTgt spid="2">
                                            <p:txEl>
                                              <p:pRg st="1" end="1"/>
                                            </p:txEl>
                                          </p:spTgt>
                                        </p:tgtEl>
                                        <p:attrNameLst>
                                          <p:attrName>r</p:attrName>
                                        </p:attrNameLst>
                                      </p:cBhvr>
                                    </p:animRot>
                                    <p:animRot by="-1500000">
                                      <p:cBhvr>
                                        <p:cTn id="15" dur="125" fill="hold">
                                          <p:stCondLst>
                                            <p:cond delay="250"/>
                                          </p:stCondLst>
                                        </p:cTn>
                                        <p:tgtEl>
                                          <p:spTgt spid="2">
                                            <p:txEl>
                                              <p:pRg st="1" end="1"/>
                                            </p:txEl>
                                          </p:spTgt>
                                        </p:tgtEl>
                                        <p:attrNameLst>
                                          <p:attrName>r</p:attrName>
                                        </p:attrNameLst>
                                      </p:cBhvr>
                                    </p:animRot>
                                    <p:animRot by="1500000">
                                      <p:cBhvr>
                                        <p:cTn id="16" dur="125" fill="hold">
                                          <p:stCondLst>
                                            <p:cond delay="375"/>
                                          </p:stCondLst>
                                        </p:cTn>
                                        <p:tgtEl>
                                          <p:spTgt spid="2">
                                            <p:txEl>
                                              <p:pRg st="1" end="1"/>
                                            </p:txEl>
                                          </p:spTgt>
                                        </p:tgtEl>
                                        <p:attrNameLst>
                                          <p:attrName>r</p:attrName>
                                        </p:attrNameLst>
                                      </p:cBhvr>
                                    </p:animRot>
                                  </p:childTnLst>
                                </p:cTn>
                              </p:par>
                              <p:par>
                                <p:cTn id="17" presetID="1" presetClass="mediacall" presetSubtype="0" fill="hold" nodeType="withEffect">
                                  <p:stCondLst>
                                    <p:cond delay="0"/>
                                  </p:stCondLst>
                                  <p:childTnLst>
                                    <p:cmd type="call" cmd="playFrom(0.0)">
                                      <p:cBhvr>
                                        <p:cTn id="18" dur="22909" fill="hold"/>
                                        <p:tgtEl>
                                          <p:spTgt spid="6"/>
                                        </p:tgtEl>
                                      </p:cBhvr>
                                    </p:cmd>
                                  </p:childTnLst>
                                </p:cTn>
                              </p:par>
                            </p:childTnLst>
                          </p:cTn>
                        </p:par>
                      </p:childTnLst>
                    </p:cTn>
                  </p:par>
                  <p:par>
                    <p:cTn id="19" fill="hold">
                      <p:stCondLst>
                        <p:cond delay="indefinite"/>
                      </p:stCondLst>
                      <p:childTnLst>
                        <p:par>
                          <p:cTn id="20" fill="hold">
                            <p:stCondLst>
                              <p:cond delay="0"/>
                            </p:stCondLst>
                            <p:childTnLst>
                              <p:par>
                                <p:cTn id="21" presetID="3" presetClass="mediacall" presetSubtype="0" fill="hold" nodeType="clickEffect">
                                  <p:stCondLst>
                                    <p:cond delay="0"/>
                                  </p:stCondLst>
                                  <p:childTnLst>
                                    <p:cmd type="call" cmd="stop">
                                      <p:cBhvr>
                                        <p:cTn id="22" dur="1" fill="hold"/>
                                        <p:tgtEl>
                                          <p:spTgt spid="6"/>
                                        </p:tgtEl>
                                      </p:cBhvr>
                                    </p:cmd>
                                  </p:childTnLst>
                                </p:cTn>
                              </p:par>
                            </p:childTnLst>
                          </p:cTn>
                        </p:par>
                      </p:childTnLst>
                    </p:cTn>
                  </p:par>
                  <p:par>
                    <p:cTn id="23" fill="hold">
                      <p:stCondLst>
                        <p:cond delay="indefinite"/>
                      </p:stCondLst>
                      <p:childTnLst>
                        <p:par>
                          <p:cTn id="24" fill="hold">
                            <p:stCondLst>
                              <p:cond delay="0"/>
                            </p:stCondLst>
                            <p:childTnLst>
                              <p:par>
                                <p:cTn id="25" presetID="50" presetClass="exit" presetSubtype="0" accel="100000" fill="hold" grpId="0" nodeType="clickEffect">
                                  <p:stCondLst>
                                    <p:cond delay="0"/>
                                  </p:stCondLst>
                                  <p:iterate type="lt">
                                    <p:tmPct val="0"/>
                                  </p:iterate>
                                  <p:childTnLst>
                                    <p:anim calcmode="lin" valueType="num">
                                      <p:cBhvr>
                                        <p:cTn id="26" dur="1000"/>
                                        <p:tgtEl>
                                          <p:spTgt spid="2">
                                            <p:txEl>
                                              <p:pRg st="0" end="0"/>
                                            </p:txEl>
                                          </p:spTgt>
                                        </p:tgtEl>
                                        <p:attrNameLst>
                                          <p:attrName>ppt_w</p:attrName>
                                        </p:attrNameLst>
                                      </p:cBhvr>
                                      <p:tavLst>
                                        <p:tav tm="0">
                                          <p:val>
                                            <p:strVal val="ppt_w"/>
                                          </p:val>
                                        </p:tav>
                                        <p:tav tm="100000">
                                          <p:val>
                                            <p:strVal val="ppt_w+.3"/>
                                          </p:val>
                                        </p:tav>
                                      </p:tavLst>
                                    </p:anim>
                                    <p:anim calcmode="lin" valueType="num">
                                      <p:cBhvr>
                                        <p:cTn id="27" dur="1000"/>
                                        <p:tgtEl>
                                          <p:spTgt spid="2">
                                            <p:txEl>
                                              <p:pRg st="0" end="0"/>
                                            </p:txEl>
                                          </p:spTgt>
                                        </p:tgtEl>
                                        <p:attrNameLst>
                                          <p:attrName>ppt_h</p:attrName>
                                        </p:attrNameLst>
                                      </p:cBhvr>
                                      <p:tavLst>
                                        <p:tav tm="0">
                                          <p:val>
                                            <p:strVal val="ppt_h"/>
                                          </p:val>
                                        </p:tav>
                                        <p:tav tm="100000">
                                          <p:val>
                                            <p:strVal val="ppt_h"/>
                                          </p:val>
                                        </p:tav>
                                      </p:tavLst>
                                    </p:anim>
                                    <p:animEffect transition="out" filter="fade">
                                      <p:cBhvr>
                                        <p:cTn id="28" dur="1000"/>
                                        <p:tgtEl>
                                          <p:spTgt spid="2">
                                            <p:txEl>
                                              <p:pRg st="0" end="0"/>
                                            </p:txEl>
                                          </p:spTgt>
                                        </p:tgtEl>
                                      </p:cBhvr>
                                    </p:animEffect>
                                    <p:set>
                                      <p:cBhvr>
                                        <p:cTn id="29" dur="1" fill="hold">
                                          <p:stCondLst>
                                            <p:cond delay="999"/>
                                          </p:stCondLst>
                                        </p:cTn>
                                        <p:tgtEl>
                                          <p:spTgt spid="2">
                                            <p:txEl>
                                              <p:pRg st="0" end="0"/>
                                            </p:txEl>
                                          </p:spTgt>
                                        </p:tgtEl>
                                        <p:attrNameLst>
                                          <p:attrName>style.visibility</p:attrName>
                                        </p:attrNameLst>
                                      </p:cBhvr>
                                      <p:to>
                                        <p:strVal val="hidden"/>
                                      </p:to>
                                    </p:set>
                                  </p:childTnLst>
                                </p:cTn>
                              </p:par>
                              <p:par>
                                <p:cTn id="30" presetID="50" presetClass="exit" presetSubtype="0" accel="100000" fill="hold" grpId="0" nodeType="withEffect">
                                  <p:stCondLst>
                                    <p:cond delay="0"/>
                                  </p:stCondLst>
                                  <p:iterate type="lt">
                                    <p:tmPct val="0"/>
                                  </p:iterate>
                                  <p:childTnLst>
                                    <p:anim calcmode="lin" valueType="num">
                                      <p:cBhvr>
                                        <p:cTn id="31" dur="1000"/>
                                        <p:tgtEl>
                                          <p:spTgt spid="2">
                                            <p:txEl>
                                              <p:pRg st="1" end="1"/>
                                            </p:txEl>
                                          </p:spTgt>
                                        </p:tgtEl>
                                        <p:attrNameLst>
                                          <p:attrName>ppt_w</p:attrName>
                                        </p:attrNameLst>
                                      </p:cBhvr>
                                      <p:tavLst>
                                        <p:tav tm="0">
                                          <p:val>
                                            <p:strVal val="ppt_w"/>
                                          </p:val>
                                        </p:tav>
                                        <p:tav tm="100000">
                                          <p:val>
                                            <p:strVal val="ppt_w+.3"/>
                                          </p:val>
                                        </p:tav>
                                      </p:tavLst>
                                    </p:anim>
                                    <p:anim calcmode="lin" valueType="num">
                                      <p:cBhvr>
                                        <p:cTn id="32" dur="1000"/>
                                        <p:tgtEl>
                                          <p:spTgt spid="2">
                                            <p:txEl>
                                              <p:pRg st="1" end="1"/>
                                            </p:txEl>
                                          </p:spTgt>
                                        </p:tgtEl>
                                        <p:attrNameLst>
                                          <p:attrName>ppt_h</p:attrName>
                                        </p:attrNameLst>
                                      </p:cBhvr>
                                      <p:tavLst>
                                        <p:tav tm="0">
                                          <p:val>
                                            <p:strVal val="ppt_h"/>
                                          </p:val>
                                        </p:tav>
                                        <p:tav tm="100000">
                                          <p:val>
                                            <p:strVal val="ppt_h"/>
                                          </p:val>
                                        </p:tav>
                                      </p:tavLst>
                                    </p:anim>
                                    <p:animEffect transition="out" filter="fade">
                                      <p:cBhvr>
                                        <p:cTn id="33" dur="1000"/>
                                        <p:tgtEl>
                                          <p:spTgt spid="2">
                                            <p:txEl>
                                              <p:pRg st="1" end="1"/>
                                            </p:txEl>
                                          </p:spTgt>
                                        </p:tgtEl>
                                      </p:cBhvr>
                                    </p:animEffect>
                                    <p:set>
                                      <p:cBhvr>
                                        <p:cTn id="34" dur="1" fill="hold">
                                          <p:stCondLst>
                                            <p:cond delay="999"/>
                                          </p:stCondLst>
                                        </p:cTn>
                                        <p:tgtEl>
                                          <p:spTgt spid="2">
                                            <p:txEl>
                                              <p:pRg st="1" end="1"/>
                                            </p:txEl>
                                          </p:spTgt>
                                        </p:tgtEl>
                                        <p:attrNameLst>
                                          <p:attrName>style.visibility</p:attrName>
                                        </p:attrNameLst>
                                      </p:cBhvr>
                                      <p:to>
                                        <p:strVal val="hidden"/>
                                      </p:to>
                                    </p:set>
                                  </p:childTnLst>
                                </p:cTn>
                              </p:par>
                            </p:childTnLst>
                          </p:cTn>
                        </p:par>
                        <p:par>
                          <p:cTn id="35" fill="hold">
                            <p:stCondLst>
                              <p:cond delay="1000"/>
                            </p:stCondLst>
                            <p:childTnLst>
                              <p:par>
                                <p:cTn id="36" presetID="35" presetClass="path" presetSubtype="0" accel="50000" decel="50000" fill="hold" nodeType="afterEffect">
                                  <p:stCondLst>
                                    <p:cond delay="0"/>
                                  </p:stCondLst>
                                  <p:childTnLst>
                                    <p:animMotion origin="layout" path="M 0 0 L -1 0 " pathEditMode="relative" rAng="0" ptsTypes="AA">
                                      <p:cBhvr>
                                        <p:cTn id="37" dur="3000" fill="hold"/>
                                        <p:tgtEl>
                                          <p:spTgt spid="4"/>
                                        </p:tgtEl>
                                        <p:attrNameLst>
                                          <p:attrName>ppt_x</p:attrName>
                                          <p:attrName>ppt_y</p:attrName>
                                        </p:attrNameLst>
                                      </p:cBhvr>
                                      <p:rCtr x="-50000" y="0"/>
                                    </p:animMotion>
                                  </p:childTnLst>
                                  <p:subTnLst>
                                    <p:audio>
                                      <p:cMediaNode>
                                        <p:cTn display="0" masterRel="sameClick">
                                          <p:stCondLst>
                                            <p:cond evt="begin" delay="0">
                                              <p:tn val="36"/>
                                            </p:cond>
                                          </p:stCondLst>
                                          <p:endCondLst>
                                            <p:cond evt="onStopAudio" delay="0">
                                              <p:tgtEl>
                                                <p:sldTgt/>
                                              </p:tgtEl>
                                            </p:cond>
                                          </p:endCondLst>
                                        </p:cTn>
                                        <p:tgtEl>
                                          <p:sndTgt r:embed="rId6" name="Car.wav"/>
                                        </p:tgtEl>
                                      </p:cMediaNode>
                                    </p:audio>
                                  </p:subTnLst>
                                </p:cTn>
                              </p:par>
                              <p:par>
                                <p:cTn id="38" presetID="1" presetClass="mediacall" presetSubtype="0" fill="hold" nodeType="withEffect">
                                  <p:stCondLst>
                                    <p:cond delay="0"/>
                                  </p:stCondLst>
                                  <p:childTnLst>
                                    <p:cmd type="call" cmd="playFrom(0.0)">
                                      <p:cBhvr>
                                        <p:cTn id="39" dur="3082" fill="hold"/>
                                        <p:tgtEl>
                                          <p:spTgt spid="3"/>
                                        </p:tgtEl>
                                      </p:cBhvr>
                                    </p:cmd>
                                  </p:childTnLst>
                                </p:cTn>
                              </p:par>
                              <p:par>
                                <p:cTn id="40" presetID="35" presetClass="path" presetSubtype="0" accel="50000" decel="50000" fill="hold" nodeType="withEffect">
                                  <p:stCondLst>
                                    <p:cond delay="0"/>
                                  </p:stCondLst>
                                  <p:childTnLst>
                                    <p:animMotion origin="layout" path="M 0 0 L -1 0 " pathEditMode="relative" rAng="0" ptsTypes="AA">
                                      <p:cBhvr>
                                        <p:cTn id="41" dur="3000" fill="hold"/>
                                        <p:tgtEl>
                                          <p:spTgt spid="5"/>
                                        </p:tgtEl>
                                        <p:attrNameLst>
                                          <p:attrName>ppt_x</p:attrName>
                                          <p:attrName>ppt_y</p:attrName>
                                        </p:attrNameLst>
                                      </p:cBhvr>
                                      <p:rCtr x="-500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3"/>
                </p:tgtEl>
              </p:cMediaNode>
            </p:audio>
            <p:audio>
              <p:cMediaNode vol="80000">
                <p:cTn id="43" fill="hold" display="0">
                  <p:stCondLst>
                    <p:cond delay="indefinite"/>
                  </p:stCondLst>
                  <p:endCondLst>
                    <p:cond evt="onStopAudio" delay="0">
                      <p:tgtEl>
                        <p:sldTgt/>
                      </p:tgtEl>
                    </p:cond>
                  </p:endCondLst>
                </p:cTn>
                <p:tgtEl>
                  <p:spTgt spid="6"/>
                </p:tgtEl>
              </p:cMediaNode>
            </p:audio>
          </p:childTnLst>
        </p:cTn>
      </p:par>
    </p:tnLst>
    <p:bldLst>
      <p:bldP spid="2" grpId="0" uiExpand="1" build="allAtOnce"/>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1994775"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994775" y="1"/>
            <a:ext cx="12586447" cy="6857999"/>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34804" y="5695392"/>
            <a:ext cx="1232838" cy="704478"/>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7"/>
            <a:ext cx="609600" cy="609600"/>
          </a:xfrm>
          <a:prstGeom prst="rect">
            <a:avLst/>
          </a:prstGeom>
        </p:spPr>
      </p:pic>
      <p:pic>
        <p:nvPicPr>
          <p:cNvPr id="3" name="Picture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6"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34195" y="7010398"/>
            <a:ext cx="609600" cy="609600"/>
          </a:xfrm>
          <a:prstGeom prst="rect">
            <a:avLst/>
          </a:prstGeom>
        </p:spPr>
      </p:pic>
      <p:sp>
        <p:nvSpPr>
          <p:cNvPr id="11" name="Rectangle 10"/>
          <p:cNvSpPr/>
          <p:nvPr/>
        </p:nvSpPr>
        <p:spPr>
          <a:xfrm>
            <a:off x="1828800" y="292707"/>
            <a:ext cx="9426388"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1: Dinh dưỡng là gì?</a:t>
            </a:r>
          </a:p>
        </p:txBody>
      </p:sp>
      <p:sp>
        <p:nvSpPr>
          <p:cNvPr id="17" name="Rectangle 16"/>
          <p:cNvSpPr/>
          <p:nvPr/>
        </p:nvSpPr>
        <p:spPr>
          <a:xfrm>
            <a:off x="1828799" y="2045304"/>
            <a:ext cx="9426387"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6" name="Oval Callout 15"/>
          <p:cNvSpPr/>
          <p:nvPr/>
        </p:nvSpPr>
        <p:spPr>
          <a:xfrm>
            <a:off x="2413396" y="3240631"/>
            <a:ext cx="1822427" cy="1264134"/>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9" name="Rectangular Callout 8"/>
          <p:cNvSpPr/>
          <p:nvPr/>
        </p:nvSpPr>
        <p:spPr>
          <a:xfrm>
            <a:off x="2545977" y="3429001"/>
            <a:ext cx="78553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Cambria" panose="02040503050406030204" pitchFamily="18" charset="0"/>
                <a:ea typeface="Cambria" panose="02040503050406030204" pitchFamily="18" charset="0"/>
              </a:rPr>
              <a:t>Quá trình thu nhận, biến đổi và sử dụng chất dinh dưỡng cho các hoạt động sống của cơ thể.</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6"/>
                                        </p:tgtEl>
                                        <p:attrNameLst>
                                          <p:attrName>style.color</p:attrName>
                                        </p:attrNameLst>
                                      </p:cBhvr>
                                      <p:by>
                                        <p:hsl h="7200000" s="0" l="0"/>
                                      </p:by>
                                    </p:animClr>
                                    <p:animClr clrSpc="hsl" dir="cw">
                                      <p:cBhvr>
                                        <p:cTn id="10" dur="500" fill="hold"/>
                                        <p:tgtEl>
                                          <p:spTgt spid="16"/>
                                        </p:tgtEl>
                                        <p:attrNameLst>
                                          <p:attrName>fillcolor</p:attrName>
                                        </p:attrNameLst>
                                      </p:cBhvr>
                                      <p:by>
                                        <p:hsl h="7200000" s="0" l="0"/>
                                      </p:by>
                                    </p:animClr>
                                    <p:animClr clrSpc="hsl" dir="cw">
                                      <p:cBhvr>
                                        <p:cTn id="11" dur="500" fill="hold"/>
                                        <p:tgtEl>
                                          <p:spTgt spid="16"/>
                                        </p:tgtEl>
                                        <p:attrNameLst>
                                          <p:attrName>stroke.color</p:attrName>
                                        </p:attrNameLst>
                                      </p:cBhvr>
                                      <p:by>
                                        <p:hsl h="7200000" s="0" l="0"/>
                                      </p:by>
                                    </p:animClr>
                                    <p:set>
                                      <p:cBhvr>
                                        <p:cTn id="12" dur="500" fill="hold"/>
                                        <p:tgtEl>
                                          <p:spTgt spid="16"/>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8"/>
                                        </p:tgtEl>
                                      </p:cBhvr>
                                    </p:animEffect>
                                    <p:animScale>
                                      <p:cBhvr>
                                        <p:cTn id="23" dur="250" autoRev="1" fill="hold"/>
                                        <p:tgtEl>
                                          <p:spTgt spid="8"/>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7"/>
                                        </p:tgtEl>
                                      </p:cBhvr>
                                    </p:animEffect>
                                    <p:set>
                                      <p:cBhvr>
                                        <p:cTn id="29" dur="1" fill="hold">
                                          <p:stCondLst>
                                            <p:cond delay="499"/>
                                          </p:stCondLst>
                                        </p:cTn>
                                        <p:tgtEl>
                                          <p:spTgt spid="17"/>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1306"/>
                            </p:stCondLst>
                            <p:childTnLst>
                              <p:par>
                                <p:cTn id="38" presetID="10" presetClass="exit" presetSubtype="0" fill="hold" nodeType="afterEffect">
                                  <p:stCondLst>
                                    <p:cond delay="0"/>
                                  </p:stCondLst>
                                  <p:childTnLst>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par>
                          <p:cTn id="41" fill="hold">
                            <p:stCondLst>
                              <p:cond delay="1806"/>
                            </p:stCondLst>
                            <p:childTnLst>
                              <p:par>
                                <p:cTn id="42" presetID="10" presetClass="exit" presetSubtype="0" fill="hold" nodeType="after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35" presetClass="path" presetSubtype="0" accel="50000" decel="50000" fill="hold" nodeType="withEffect">
                                  <p:stCondLst>
                                    <p:cond delay="0"/>
                                  </p:stCondLst>
                                  <p:childTnLst>
                                    <p:animMotion origin="layout" path="M 0 0 L -1 0 " pathEditMode="relative" rAng="0" ptsTypes="AA">
                                      <p:cBhvr>
                                        <p:cTn id="46" dur="3000" fill="hold"/>
                                        <p:tgtEl>
                                          <p:spTgt spid="4"/>
                                        </p:tgtEl>
                                        <p:attrNameLst>
                                          <p:attrName>ppt_x</p:attrName>
                                          <p:attrName>ppt_y</p:attrName>
                                        </p:attrNameLst>
                                      </p:cBhvr>
                                      <p:rCtr x="-50000" y="0"/>
                                    </p:animMotion>
                                  </p:childTnLst>
                                </p:cTn>
                              </p:par>
                              <p:par>
                                <p:cTn id="47" presetID="1" presetClass="mediacall" presetSubtype="0" fill="hold" nodeType="withEffect">
                                  <p:stCondLst>
                                    <p:cond delay="0"/>
                                  </p:stCondLst>
                                  <p:childTnLst>
                                    <p:cmd type="call" cmd="playFrom(0.0)">
                                      <p:cBhvr>
                                        <p:cTn id="48" dur="3082" fill="hold"/>
                                        <p:tgtEl>
                                          <p:spTgt spid="6"/>
                                        </p:tgtEl>
                                      </p:cBhvr>
                                    </p:cmd>
                                  </p:childTnLst>
                                </p:cTn>
                              </p:par>
                              <p:par>
                                <p:cTn id="49" presetID="35" presetClass="path" presetSubtype="0" accel="50000" decel="50000" fill="hold" nodeType="withEffect">
                                  <p:stCondLst>
                                    <p:cond delay="0"/>
                                  </p:stCondLst>
                                  <p:childTnLst>
                                    <p:animMotion origin="layout" path="M 0 0 L -1 0 " pathEditMode="relative" rAng="0" ptsTypes="AA">
                                      <p:cBhvr>
                                        <p:cTn id="50"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8"/>
                  </p:tgtEl>
                </p:cond>
              </p:nextCondLst>
            </p:seq>
            <p:audio>
              <p:cMediaNode vol="80000">
                <p:cTn id="51" fill="hold" display="0">
                  <p:stCondLst>
                    <p:cond delay="indefinite"/>
                  </p:stCondLst>
                  <p:endCondLst>
                    <p:cond evt="onStopAudio" delay="0">
                      <p:tgtEl>
                        <p:sldTgt/>
                      </p:tgtEl>
                    </p:cond>
                  </p:endCondLst>
                </p:cTn>
                <p:tgtEl>
                  <p:spTgt spid="2"/>
                </p:tgtEl>
              </p:cMediaNode>
            </p:audio>
            <p:audio>
              <p:cMediaNode vol="80000">
                <p:cTn id="52" fill="hold" display="0">
                  <p:stCondLst>
                    <p:cond delay="indefinite"/>
                  </p:stCondLst>
                  <p:endCondLst>
                    <p:cond evt="onStopAudio" delay="0">
                      <p:tgtEl>
                        <p:sldTgt/>
                      </p:tgtEl>
                    </p:cond>
                  </p:endCondLst>
                </p:cTn>
                <p:tgtEl>
                  <p:spTgt spid="6"/>
                </p:tgtEl>
              </p:cMediaNode>
            </p:audio>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14"/>
                                        </p:tgtEl>
                                      </p:cBhvr>
                                    </p:animEffect>
                                    <p:animScale>
                                      <p:cBhvr>
                                        <p:cTn id="58" dur="250" autoRev="1" fill="hold"/>
                                        <p:tgtEl>
                                          <p:spTgt spid="14"/>
                                        </p:tgtEl>
                                      </p:cBhvr>
                                      <p:by x="105000" y="105000"/>
                                    </p:animScale>
                                  </p:childTnLst>
                                </p:cTn>
                              </p:par>
                            </p:childTnLst>
                          </p:cTn>
                        </p:par>
                        <p:par>
                          <p:cTn id="59" fill="hold">
                            <p:stCondLst>
                              <p:cond delay="500"/>
                            </p:stCondLst>
                            <p:childTnLst>
                              <p:par>
                                <p:cTn id="60" presetID="10" presetClass="exit" presetSubtype="0" fill="hold" grpId="1" nodeType="afterEffect">
                                  <p:stCondLst>
                                    <p:cond delay="0"/>
                                  </p:stCondLst>
                                  <p:childTnLst>
                                    <p:animEffect transition="out" filter="fade">
                                      <p:cBhvr>
                                        <p:cTn id="61" dur="500"/>
                                        <p:tgtEl>
                                          <p:spTgt spid="16"/>
                                        </p:tgtEl>
                                      </p:cBhvr>
                                    </p:animEffect>
                                    <p:set>
                                      <p:cBhvr>
                                        <p:cTn id="62" dur="1" fill="hold">
                                          <p:stCondLst>
                                            <p:cond delay="499"/>
                                          </p:stCondLst>
                                        </p:cTn>
                                        <p:tgtEl>
                                          <p:spTgt spid="16"/>
                                        </p:tgtEl>
                                        <p:attrNameLst>
                                          <p:attrName>style.visibility</p:attrName>
                                        </p:attrNameLst>
                                      </p:cBhvr>
                                      <p:to>
                                        <p:strVal val="hidden"/>
                                      </p:to>
                                    </p:set>
                                  </p:childTnLst>
                                </p:cTn>
                              </p:par>
                            </p:childTnLst>
                          </p:cTn>
                        </p:par>
                        <p:par>
                          <p:cTn id="63" fill="hold">
                            <p:stCondLst>
                              <p:cond delay="1000"/>
                            </p:stCondLst>
                            <p:childTnLst>
                              <p:par>
                                <p:cTn id="64" presetID="10" presetClass="entr" presetSubtype="0" fill="hold" grpId="0" nodeType="after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11" grpId="0" animBg="1"/>
      <p:bldP spid="11" grpId="1" animBg="1"/>
      <p:bldP spid="17" grpId="0" animBg="1"/>
      <p:bldP spid="17" grpId="1" animBg="1"/>
      <p:bldP spid="16" grpId="0" animBg="1"/>
      <p:bldP spid="16" grpId="1" animBg="1"/>
      <p:bldP spid="9" grpId="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83184-216D-805F-B5FB-9D2911D83F10}"/>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B56F38B-DCAC-1A35-DFEE-1DAE2BE09C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73FE1EC3-3126-69A5-B4FD-735C19738AFC}"/>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332E978B-983A-2EA6-3423-90FB6F0600D4}"/>
              </a:ext>
            </a:extLst>
          </p:cNvPr>
          <p:cNvSpPr txBox="1"/>
          <p:nvPr/>
        </p:nvSpPr>
        <p:spPr>
          <a:xfrm>
            <a:off x="2999305" y="1064745"/>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Cloud 5">
            <a:extLst>
              <a:ext uri="{FF2B5EF4-FFF2-40B4-BE49-F238E27FC236}">
                <a16:creationId xmlns:a16="http://schemas.microsoft.com/office/drawing/2014/main" id="{33284EB9-F706-9CC9-620D-A0A50B5E5378}"/>
              </a:ext>
            </a:extLst>
          </p:cNvPr>
          <p:cNvSpPr/>
          <p:nvPr/>
        </p:nvSpPr>
        <p:spPr>
          <a:xfrm>
            <a:off x="4114800" y="1884648"/>
            <a:ext cx="7458636" cy="3987234"/>
          </a:xfrm>
          <a:prstGeom prst="cloud">
            <a:avLst/>
          </a:prstGeom>
          <a:solidFill>
            <a:schemeClr val="accent4">
              <a:lumMod val="40000"/>
              <a:lumOff val="6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Cambria" panose="02040503050406030204" pitchFamily="18" charset="0"/>
                <a:ea typeface="Cambria" panose="02040503050406030204" pitchFamily="18" charset="0"/>
              </a:rPr>
              <a:t>Chất dinh dưỡng là gì? </a:t>
            </a:r>
          </a:p>
        </p:txBody>
      </p:sp>
    </p:spTree>
    <p:extLst>
      <p:ext uri="{BB962C8B-B14F-4D97-AF65-F5344CB8AC3E}">
        <p14:creationId xmlns:p14="http://schemas.microsoft.com/office/powerpoint/2010/main" val="16793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1999" y="1"/>
            <a:ext cx="122816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46" y="5638460"/>
            <a:ext cx="745340" cy="745340"/>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8"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010399"/>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9"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836224" y="6977740"/>
            <a:ext cx="609600" cy="609600"/>
          </a:xfrm>
          <a:prstGeom prst="rect">
            <a:avLst/>
          </a:prstGeom>
        </p:spPr>
      </p:pic>
      <p:sp>
        <p:nvSpPr>
          <p:cNvPr id="13" name="Rectangle 12"/>
          <p:cNvSpPr/>
          <p:nvPr/>
        </p:nvSpPr>
        <p:spPr>
          <a:xfrm>
            <a:off x="1344707" y="292707"/>
            <a:ext cx="11187952" cy="103118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2: Chất dinh dưỡng là gì?</a:t>
            </a:r>
          </a:p>
        </p:txBody>
      </p:sp>
      <p:sp>
        <p:nvSpPr>
          <p:cNvPr id="14" name="Rectangle 13"/>
          <p:cNvSpPr/>
          <p:nvPr/>
        </p:nvSpPr>
        <p:spPr>
          <a:xfrm>
            <a:off x="251011" y="1519374"/>
            <a:ext cx="11187952" cy="164505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808979" cy="1223793"/>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851646" y="3542277"/>
            <a:ext cx="9986682" cy="1346200"/>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a:solidFill>
                  <a:srgbClr val="002060"/>
                </a:solidFill>
                <a:latin typeface="Cambria" panose="02040503050406030204" pitchFamily="18" charset="0"/>
                <a:ea typeface="Cambria" panose="02040503050406030204" pitchFamily="18" charset="0"/>
                <a:cs typeface="Times New Roman" panose="02020603050405020304" pitchFamily="18" charset="0"/>
              </a:rPr>
              <a:t>Những chất có trong thức ăn mà cơ thể sử dụng làm nguyên liệu cấu tạo cơ thể và cung cấp năng lượng cho các hoạt động sống.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8"/>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9"/>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8"/>
                </p:tgtEl>
              </p:cMediaNode>
            </p:audio>
            <p:audio>
              <p:cMediaNode vol="80000">
                <p:cTn id="53" fill="hold" display="0">
                  <p:stCondLst>
                    <p:cond delay="indefinite"/>
                  </p:stCondLst>
                  <p:endCondLst>
                    <p:cond evt="onStopAudio" delay="0">
                      <p:tgtEl>
                        <p:sldTgt/>
                      </p:tgtEl>
                    </p:cond>
                  </p:endCondLst>
                </p:cTn>
                <p:tgtEl>
                  <p:spTgt spid="9"/>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192000" y="18391"/>
            <a:ext cx="12948548"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95248" y="5506523"/>
            <a:ext cx="1438648" cy="1133849"/>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729096" y="7271656"/>
            <a:ext cx="609600" cy="609600"/>
          </a:xfrm>
          <a:prstGeom prst="rect">
            <a:avLst/>
          </a:prstGeom>
        </p:spPr>
      </p:pic>
      <p:sp>
        <p:nvSpPr>
          <p:cNvPr id="13" name="Rectangle 12"/>
          <p:cNvSpPr/>
          <p:nvPr/>
        </p:nvSpPr>
        <p:spPr>
          <a:xfrm>
            <a:off x="1828800" y="292707"/>
            <a:ext cx="10488706"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002060"/>
                </a:solidFill>
                <a:latin typeface="Cambria" panose="02040503050406030204" pitchFamily="18" charset="0"/>
                <a:ea typeface="Cambria" panose="02040503050406030204" pitchFamily="18" charset="0"/>
                <a:cs typeface="Times New Roman" panose="02020603050405020304" pitchFamily="18" charset="0"/>
              </a:rPr>
              <a:t>Câu 3: Tuyến nước bọt có chức năng </a:t>
            </a:r>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gì?</a:t>
            </a:r>
            <a:endParaRPr lang="vi-VN" sz="3600" dirty="0">
              <a:solidFill>
                <a:srgbClr val="002060"/>
              </a:solidFill>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p:cNvSpPr/>
          <p:nvPr/>
        </p:nvSpPr>
        <p:spPr>
          <a:xfrm>
            <a:off x="705853" y="1953901"/>
            <a:ext cx="9243674" cy="130093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6" y="3240631"/>
            <a:ext cx="1782085" cy="1277998"/>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latin typeface="Cambria" panose="02040503050406030204" pitchFamily="18" charset="0"/>
                <a:ea typeface="Cambria" panose="02040503050406030204" pitchFamily="18" charset="0"/>
              </a:rPr>
              <a:t>Không trả lời được thì mình giúp cho để qua vòng nhé!</a:t>
            </a:r>
          </a:p>
        </p:txBody>
      </p:sp>
      <p:sp>
        <p:nvSpPr>
          <p:cNvPr id="18" name="Rectangular Callout 17"/>
          <p:cNvSpPr/>
          <p:nvPr/>
        </p:nvSpPr>
        <p:spPr>
          <a:xfrm>
            <a:off x="3026534" y="3445689"/>
            <a:ext cx="3854823" cy="897391"/>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000">
                <a:solidFill>
                  <a:srgbClr val="002060"/>
                </a:solidFill>
                <a:latin typeface="Cambria" panose="02040503050406030204" pitchFamily="18" charset="0"/>
                <a:ea typeface="Cambria" panose="02040503050406030204" pitchFamily="18" charset="0"/>
                <a:cs typeface="Times New Roman" panose="02020603050405020304" pitchFamily="18" charset="0"/>
              </a:rPr>
              <a:t>Làm ẩm thức ăn, chứa enzyme amylase giúp tiêu hoá một phần tinh bột.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1" presetClass="mediacall" presetSubtype="0" fill="hold" nodeType="withEffect">
                                  <p:stCondLst>
                                    <p:cond delay="0"/>
                                  </p:stCondLst>
                                  <p:childTnLst>
                                    <p:cmd type="call" cmd="playFrom(0.0)">
                                      <p:cBhvr>
                                        <p:cTn id="36" dur="1306" fill="hold"/>
                                        <p:tgtEl>
                                          <p:spTgt spid="2"/>
                                        </p:tgtEl>
                                      </p:cBhvr>
                                    </p:cmd>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
            <a:ext cx="12465423" cy="6857999"/>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5424" y="0"/>
            <a:ext cx="12559552" cy="6857999"/>
          </a:xfrm>
          <a:prstGeom prst="rect">
            <a:avLst/>
          </a:prstGeom>
        </p:spPr>
      </p:pic>
      <p:pic>
        <p:nvPicPr>
          <p:cNvPr id="6" name="Picture 5">
            <a:hlinkClick r:id="" action="ppaction://noaction"/>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0750" y="5558909"/>
            <a:ext cx="1329851" cy="1128543"/>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791200" y="7271656"/>
            <a:ext cx="609600" cy="609600"/>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3" name="Ca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675800" y="7245140"/>
            <a:ext cx="609600" cy="609600"/>
          </a:xfrm>
          <a:prstGeom prst="rect">
            <a:avLst/>
          </a:prstGeom>
        </p:spPr>
      </p:pic>
      <p:sp>
        <p:nvSpPr>
          <p:cNvPr id="13" name="Rectangle 12"/>
          <p:cNvSpPr/>
          <p:nvPr/>
        </p:nvSpPr>
        <p:spPr>
          <a:xfrm>
            <a:off x="314387" y="238275"/>
            <a:ext cx="12002575" cy="2049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400">
                <a:solidFill>
                  <a:srgbClr val="002060"/>
                </a:solidFill>
                <a:latin typeface="Times New Roman" panose="02020603050405020304" pitchFamily="18" charset="0"/>
                <a:cs typeface="Times New Roman" panose="02020603050405020304" pitchFamily="18" charset="0"/>
              </a:rPr>
              <a:t>Đặc điểm cấu tạo </a:t>
            </a:r>
            <a:r>
              <a:rPr lang="en-US" sz="3400">
                <a:solidFill>
                  <a:srgbClr val="002060"/>
                </a:solidFill>
                <a:latin typeface="Times New Roman" panose="02020603050405020304" pitchFamily="18" charset="0"/>
                <a:cs typeface="Times New Roman" panose="02020603050405020304" pitchFamily="18" charset="0"/>
              </a:rPr>
              <a:t>nào </a:t>
            </a:r>
            <a:r>
              <a:rPr lang="vi-VN" sz="3400">
                <a:solidFill>
                  <a:srgbClr val="002060"/>
                </a:solidFill>
                <a:latin typeface="Times New Roman" panose="02020603050405020304" pitchFamily="18" charset="0"/>
                <a:cs typeface="Times New Roman" panose="02020603050405020304" pitchFamily="18" charset="0"/>
              </a:rPr>
              <a:t>của ruột non giúp chúng tăng hiệu quả hấp thụ chất dinh dưỡng</a:t>
            </a:r>
            <a:r>
              <a:rPr lang="en-US" sz="3400">
                <a:solidFill>
                  <a:srgbClr val="002060"/>
                </a:solidFill>
                <a:latin typeface="Times New Roman" panose="02020603050405020304" pitchFamily="18" charset="0"/>
                <a:cs typeface="Times New Roman" panose="02020603050405020304" pitchFamily="18" charset="0"/>
              </a:rPr>
              <a:t>? </a:t>
            </a:r>
            <a:endParaRPr lang="vi-VN" sz="3400">
              <a:solidFill>
                <a:srgbClr val="00206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1828800" y="2287774"/>
            <a:ext cx="8572500" cy="105845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pic>
        <p:nvPicPr>
          <p:cNvPr id="16" name="Picture 1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54931" y="3802118"/>
            <a:ext cx="1415159" cy="1298335"/>
          </a:xfrm>
          <a:prstGeom prst="rect">
            <a:avLst/>
          </a:prstGeom>
        </p:spPr>
      </p:pic>
      <p:sp>
        <p:nvSpPr>
          <p:cNvPr id="17" name="Oval Callout 16"/>
          <p:cNvSpPr/>
          <p:nvPr/>
        </p:nvSpPr>
        <p:spPr>
          <a:xfrm>
            <a:off x="2413397" y="3240631"/>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18" name="Rectangular Callout 17"/>
          <p:cNvSpPr/>
          <p:nvPr/>
        </p:nvSpPr>
        <p:spPr>
          <a:xfrm>
            <a:off x="2545977" y="3429001"/>
            <a:ext cx="5346739" cy="1058459"/>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002060"/>
                </a:solidFill>
                <a:latin typeface="Cambria" panose="02040503050406030204" pitchFamily="18" charset="0"/>
                <a:ea typeface="Cambria" panose="02040503050406030204" pitchFamily="18" charset="0"/>
              </a:rPr>
              <a:t>lớp niêm mạc gấp nếp với nhiều lông ruột dày đặc giúp làm tăng diện tích bề mặt ruột non.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17"/>
                                        </p:tgtEl>
                                        <p:attrNameLst>
                                          <p:attrName>style.color</p:attrName>
                                        </p:attrNameLst>
                                      </p:cBhvr>
                                      <p:by>
                                        <p:hsl h="7200000" s="0" l="0"/>
                                      </p:by>
                                    </p:animClr>
                                    <p:animClr clrSpc="hsl" dir="cw">
                                      <p:cBhvr>
                                        <p:cTn id="10" dur="500" fill="hold"/>
                                        <p:tgtEl>
                                          <p:spTgt spid="17"/>
                                        </p:tgtEl>
                                        <p:attrNameLst>
                                          <p:attrName>fillcolor</p:attrName>
                                        </p:attrNameLst>
                                      </p:cBhvr>
                                      <p:by>
                                        <p:hsl h="7200000" s="0" l="0"/>
                                      </p:by>
                                    </p:animClr>
                                    <p:animClr clrSpc="hsl" dir="cw">
                                      <p:cBhvr>
                                        <p:cTn id="11" dur="500" fill="hold"/>
                                        <p:tgtEl>
                                          <p:spTgt spid="17"/>
                                        </p:tgtEl>
                                        <p:attrNameLst>
                                          <p:attrName>stroke.color</p:attrName>
                                        </p:attrNameLst>
                                      </p:cBhvr>
                                      <p:by>
                                        <p:hsl h="7200000" s="0" l="0"/>
                                      </p:by>
                                    </p:animClr>
                                    <p:set>
                                      <p:cBhvr>
                                        <p:cTn id="12" dur="500" fill="hold"/>
                                        <p:tgtEl>
                                          <p:spTgt spid="17"/>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5"/>
                                        </p:tgtEl>
                                      </p:cBhvr>
                                    </p:animEffect>
                                    <p:set>
                                      <p:cBhvr>
                                        <p:cTn id="44" dur="1" fill="hold">
                                          <p:stCondLst>
                                            <p:cond delay="499"/>
                                          </p:stCondLst>
                                        </p:cTn>
                                        <p:tgtEl>
                                          <p:spTgt spid="15"/>
                                        </p:tgtEl>
                                        <p:attrNameLst>
                                          <p:attrName>style.visibility</p:attrName>
                                        </p:attrNameLst>
                                      </p:cBhvr>
                                      <p:to>
                                        <p:strVal val="hidden"/>
                                      </p:to>
                                    </p:set>
                                  </p:childTnLst>
                                </p:cTn>
                              </p:par>
                            </p:childTnLst>
                          </p:cTn>
                        </p:par>
                        <p:par>
                          <p:cTn id="45" fill="hold">
                            <p:stCondLst>
                              <p:cond delay="1500"/>
                            </p:stCondLst>
                            <p:childTnLst>
                              <p:par>
                                <p:cTn id="46" presetID="35" presetClass="path" presetSubtype="0" accel="50000" decel="50000" fill="hold" nodeType="afterEffect">
                                  <p:stCondLst>
                                    <p:cond delay="0"/>
                                  </p:stCondLst>
                                  <p:childTnLst>
                                    <p:animMotion origin="layout" path="M 0 0 L -1 0 " pathEditMode="relative" rAng="0" ptsTypes="AA">
                                      <p:cBhvr>
                                        <p:cTn id="47" dur="3000" fill="hold"/>
                                        <p:tgtEl>
                                          <p:spTgt spid="4"/>
                                        </p:tgtEl>
                                        <p:attrNameLst>
                                          <p:attrName>ppt_x</p:attrName>
                                          <p:attrName>ppt_y</p:attrName>
                                        </p:attrNameLst>
                                      </p:cBhvr>
                                      <p:rCtr x="-50000" y="0"/>
                                    </p:animMotion>
                                  </p:childTnLst>
                                </p:cTn>
                              </p:par>
                              <p:par>
                                <p:cTn id="48" presetID="1" presetClass="mediacall" presetSubtype="0" fill="hold" nodeType="withEffect">
                                  <p:stCondLst>
                                    <p:cond delay="0"/>
                                  </p:stCondLst>
                                  <p:childTnLst>
                                    <p:cmd type="call" cmd="playFrom(0.0)">
                                      <p:cBhvr>
                                        <p:cTn id="49" dur="3082" fill="hold"/>
                                        <p:tgtEl>
                                          <p:spTgt spid="3"/>
                                        </p:tgtEl>
                                      </p:cBhvr>
                                    </p:cmd>
                                  </p:childTnLst>
                                </p:cTn>
                              </p:par>
                              <p:par>
                                <p:cTn id="50" presetID="35" presetClass="path" presetSubtype="0" accel="50000" decel="50000" fill="hold" nodeType="withEffect">
                                  <p:stCondLst>
                                    <p:cond delay="0"/>
                                  </p:stCondLst>
                                  <p:childTnLst>
                                    <p:animMotion origin="layout" path="M 0 0 L -1 0 " pathEditMode="relative" rAng="0" ptsTypes="AA">
                                      <p:cBhvr>
                                        <p:cTn id="51" dur="3000" fill="hold"/>
                                        <p:tgtEl>
                                          <p:spTgt spid="5"/>
                                        </p:tgtEl>
                                        <p:attrNameLst>
                                          <p:attrName>ppt_x</p:attrName>
                                          <p:attrName>ppt_y</p:attrName>
                                        </p:attrNameLst>
                                      </p:cBhvr>
                                      <p:rCtr x="-50000" y="0"/>
                                    </p:animMotion>
                                  </p:childTnLst>
                                </p:cTn>
                              </p:par>
                            </p:childTnLst>
                          </p:cTn>
                        </p:par>
                      </p:childTnLst>
                    </p:cTn>
                  </p:par>
                </p:childTnLst>
              </p:cTn>
              <p:nextCondLst>
                <p:cond evt="onClick" delay="0">
                  <p:tgtEl>
                    <p:spTgt spid="7"/>
                  </p:tgtEl>
                </p:cond>
              </p:nextCondLst>
            </p:seq>
            <p:audio>
              <p:cMediaNode vol="80000">
                <p:cTn id="52" fill="hold" display="0">
                  <p:stCondLst>
                    <p:cond delay="indefinite"/>
                  </p:stCondLst>
                  <p:endCondLst>
                    <p:cond evt="onStopAudio" delay="0">
                      <p:tgtEl>
                        <p:sldTgt/>
                      </p:tgtEl>
                    </p:cond>
                  </p:endCondLst>
                </p:cTn>
                <p:tgtEl>
                  <p:spTgt spid="2"/>
                </p:tgtEl>
              </p:cMediaNode>
            </p:audio>
            <p:audio>
              <p:cMediaNode vol="80000">
                <p:cTn id="53" fill="hold" display="0">
                  <p:stCondLst>
                    <p:cond delay="indefinite"/>
                  </p:stCondLst>
                  <p:endCondLst>
                    <p:cond evt="onStopAudio" delay="0">
                      <p:tgtEl>
                        <p:sldTgt/>
                      </p:tgtEl>
                    </p:cond>
                  </p:endCondLst>
                </p:cTn>
                <p:tgtEl>
                  <p:spTgt spid="3"/>
                </p:tgtEl>
              </p:cMediaNode>
            </p:audio>
            <p:seq concurrent="1" nextAc="seek">
              <p:cTn id="54" restart="whenNotActive" fill="hold" evtFilter="cancelBubble" nodeType="interactiveSeq">
                <p:stCondLst>
                  <p:cond evt="onClick" delay="0">
                    <p:tgtEl>
                      <p:spTgt spid="16"/>
                    </p:tgtEl>
                  </p:cond>
                </p:stCondLst>
                <p:endSync evt="end" delay="0">
                  <p:rtn val="all"/>
                </p:endSync>
                <p:childTnLst>
                  <p:par>
                    <p:cTn id="55" fill="hold">
                      <p:stCondLst>
                        <p:cond delay="0"/>
                      </p:stCondLst>
                      <p:childTnLst>
                        <p:par>
                          <p:cTn id="56" fill="hold">
                            <p:stCondLst>
                              <p:cond delay="0"/>
                            </p:stCondLst>
                            <p:childTnLst>
                              <p:par>
                                <p:cTn id="57" presetID="26" presetClass="emph" presetSubtype="0" fill="hold" nodeType="clickEffect">
                                  <p:stCondLst>
                                    <p:cond delay="0"/>
                                  </p:stCondLst>
                                  <p:childTnLst>
                                    <p:animEffect transition="out" filter="fade">
                                      <p:cBhvr>
                                        <p:cTn id="58" dur="500" tmFilter="0, 0; .2, .5; .8, .5; 1, 0"/>
                                        <p:tgtEl>
                                          <p:spTgt spid="16"/>
                                        </p:tgtEl>
                                      </p:cBhvr>
                                    </p:animEffect>
                                    <p:animScale>
                                      <p:cBhvr>
                                        <p:cTn id="59" dur="250" autoRev="1" fill="hold"/>
                                        <p:tgtEl>
                                          <p:spTgt spid="16"/>
                                        </p:tgtEl>
                                      </p:cBhvr>
                                      <p:by x="105000" y="105000"/>
                                    </p:animScale>
                                  </p:childTnLst>
                                </p:cTn>
                              </p:par>
                            </p:childTnLst>
                          </p:cTn>
                        </p:par>
                        <p:par>
                          <p:cTn id="60" fill="hold">
                            <p:stCondLst>
                              <p:cond delay="500"/>
                            </p:stCondLst>
                            <p:childTnLst>
                              <p:par>
                                <p:cTn id="61" presetID="10" presetClass="exit" presetSubtype="0" fill="hold" grpId="1" nodeType="afterEffect">
                                  <p:stCondLst>
                                    <p:cond delay="0"/>
                                  </p:stCondLst>
                                  <p:childTnLst>
                                    <p:animEffect transition="out" filter="fad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par>
                          <p:cTn id="64" fill="hold">
                            <p:stCondLst>
                              <p:cond delay="1000"/>
                            </p:stCondLst>
                            <p:childTnLst>
                              <p:par>
                                <p:cTn id="65" presetID="10" presetClass="entr" presetSubtype="0"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fade">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18"/>
                                        </p:tgtEl>
                                      </p:cBhvr>
                                    </p:animEffect>
                                    <p:set>
                                      <p:cBhvr>
                                        <p:cTn id="72"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3" grpId="0" animBg="1"/>
      <p:bldP spid="13" grpId="1" animBg="1"/>
      <p:bldP spid="14" grpId="0" animBg="1"/>
      <p:bldP spid="14" grpId="1" animBg="1"/>
      <p:bldP spid="17" grpId="0" animBg="1"/>
      <p:bldP spid="17" grpId="1" animBg="1"/>
      <p:bldP spid="18" grpId="0" animBg="1"/>
      <p:bldP spid="18"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2384740" cy="6857999"/>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84741" y="1"/>
            <a:ext cx="11994777" cy="6857999"/>
          </a:xfrm>
          <a:prstGeom prst="rect">
            <a:avLst/>
          </a:prstGeom>
        </p:spPr>
      </p:pic>
      <p:pic>
        <p:nvPicPr>
          <p:cNvPr id="6" name="Picture 5">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38771" y="5579500"/>
            <a:ext cx="923420" cy="850519"/>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2506" y="4866969"/>
            <a:ext cx="1979255" cy="1425063"/>
          </a:xfrm>
          <a:prstGeom prst="rect">
            <a:avLst/>
          </a:prstGeom>
        </p:spPr>
      </p:pic>
      <p:pic>
        <p:nvPicPr>
          <p:cNvPr id="11" name="Picture 1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6319817" y="5013261"/>
            <a:ext cx="627475" cy="777524"/>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415" y="5440873"/>
            <a:ext cx="645769" cy="1103841"/>
          </a:xfrm>
          <a:prstGeom prst="rect">
            <a:avLst/>
          </a:prstGeom>
        </p:spPr>
      </p:pic>
      <p:sp>
        <p:nvSpPr>
          <p:cNvPr id="14" name="Wave 13"/>
          <p:cNvSpPr/>
          <p:nvPr/>
        </p:nvSpPr>
        <p:spPr>
          <a:xfrm>
            <a:off x="2572872" y="2767012"/>
            <a:ext cx="3832411" cy="812169"/>
          </a:xfrm>
          <a:prstGeom prst="wave">
            <a:avLst>
              <a:gd name="adj1" fmla="val 6529"/>
              <a:gd name="adj2"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Wave1">
              <a:avLst/>
            </a:prstTxWarp>
          </a:bodyPr>
          <a:lstStyle/>
          <a:p>
            <a:r>
              <a:rPr lang="en-US" sz="600" b="1">
                <a:ln w="22225">
                  <a:solidFill>
                    <a:schemeClr val="accent2"/>
                  </a:solidFill>
                  <a:prstDash val="solid"/>
                </a:ln>
                <a:solidFill>
                  <a:srgbClr val="FFC000"/>
                </a:solidFill>
              </a:rPr>
              <a:t>CHÀO MỪNG TÍ XÌ TRUM VỀ NHÀ  </a:t>
            </a:r>
          </a:p>
        </p:txBody>
      </p:sp>
      <p:pic>
        <p:nvPicPr>
          <p:cNvPr id="3" name="Picture 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5485927" y="4714569"/>
            <a:ext cx="826878" cy="826878"/>
          </a:xfrm>
          <a:prstGeom prst="rect">
            <a:avLst/>
          </a:prstGeom>
        </p:spPr>
      </p:pic>
      <p:pic>
        <p:nvPicPr>
          <p:cNvPr id="2" name="yea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791200" y="7173685"/>
            <a:ext cx="609600" cy="609600"/>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087318" y="4326391"/>
            <a:ext cx="1274174" cy="621846"/>
          </a:xfrm>
          <a:prstGeom prst="rect">
            <a:avLst/>
          </a:prstGeom>
        </p:spPr>
      </p:pic>
      <p:pic>
        <p:nvPicPr>
          <p:cNvPr id="8" name="Skip To My Lou">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6537095" y="7212951"/>
            <a:ext cx="609600" cy="609600"/>
          </a:xfrm>
          <a:prstGeom prst="rect">
            <a:avLst/>
          </a:prstGeom>
        </p:spPr>
      </p:pic>
      <p:pic>
        <p:nvPicPr>
          <p:cNvPr id="9" name="Car">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4980644" y="7212951"/>
            <a:ext cx="609600" cy="609600"/>
          </a:xfrm>
          <a:prstGeom prst="rect">
            <a:avLst/>
          </a:prstGeom>
        </p:spPr>
      </p:pic>
      <p:sp>
        <p:nvSpPr>
          <p:cNvPr id="17" name="Rectangle 16"/>
          <p:cNvSpPr/>
          <p:nvPr/>
        </p:nvSpPr>
        <p:spPr>
          <a:xfrm>
            <a:off x="1828800" y="292707"/>
            <a:ext cx="8572500" cy="1600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Vệ sinh an toàn thực phẩm được hiểu là?</a:t>
            </a:r>
            <a:endParaRPr lang="en-US" sz="3200" dirty="0">
              <a:solidFill>
                <a:srgbClr val="002060"/>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1828799" y="2045304"/>
            <a:ext cx="9386047" cy="1965402"/>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pic>
        <p:nvPicPr>
          <p:cNvPr id="22" name="Picture 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44648" y="4142538"/>
            <a:ext cx="1415159" cy="1298335"/>
          </a:xfrm>
          <a:prstGeom prst="rect">
            <a:avLst/>
          </a:prstGeom>
        </p:spPr>
      </p:pic>
      <p:sp>
        <p:nvSpPr>
          <p:cNvPr id="23" name="Oval Callout 22"/>
          <p:cNvSpPr/>
          <p:nvPr/>
        </p:nvSpPr>
        <p:spPr>
          <a:xfrm>
            <a:off x="1607447" y="3641587"/>
            <a:ext cx="1490890" cy="1179151"/>
          </a:xfrm>
          <a:prstGeom prst="wedgeEllipseCallout">
            <a:avLst>
              <a:gd name="adj1" fmla="val -52457"/>
              <a:gd name="adj2" fmla="val 31986"/>
            </a:avLst>
          </a:prstGeom>
          <a:solidFill>
            <a:schemeClr val="accent1">
              <a:lumMod val="40000"/>
              <a:lumOff val="60000"/>
              <a:alpha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accent1">
                    <a:lumMod val="50000"/>
                  </a:schemeClr>
                </a:solidFill>
              </a:rPr>
              <a:t>Không trả lời được thì mình giúp cho để qua vòng nhé!</a:t>
            </a:r>
          </a:p>
        </p:txBody>
      </p:sp>
      <p:sp>
        <p:nvSpPr>
          <p:cNvPr id="20" name="Rectangular Callout 19"/>
          <p:cNvSpPr/>
          <p:nvPr/>
        </p:nvSpPr>
        <p:spPr>
          <a:xfrm>
            <a:off x="2545977" y="3429000"/>
            <a:ext cx="5685766" cy="1345507"/>
          </a:xfrm>
          <a:prstGeom prst="wedgeRectCallout">
            <a:avLst>
              <a:gd name="adj1" fmla="val -51988"/>
              <a:gd name="adj2" fmla="val 38525"/>
            </a:avLst>
          </a:prstGeom>
          <a:solidFill>
            <a:srgbClr val="C5DCEF">
              <a:alpha val="75000"/>
            </a:srgbClr>
          </a:solidFill>
          <a:ln>
            <a:solidFill>
              <a:srgbClr val="A5C7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a:solidFill>
                  <a:srgbClr val="002060"/>
                </a:solidFill>
                <a:latin typeface="Times New Roman" panose="02020603050405020304" pitchFamily="18" charset="0"/>
                <a:cs typeface="Times New Roman" panose="02020603050405020304" pitchFamily="18" charset="0"/>
              </a:rPr>
              <a:t>Các biện pháp cần thiết để đảm bảo thực phẩm không gây hại cho sức khỏe, tính mạng của con người.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1" presetClass="emph" presetSubtype="0" repeatCount="indefinite" fill="hold" grpId="0" nodeType="withEffect">
                                  <p:stCondLst>
                                    <p:cond delay="0"/>
                                  </p:stCondLst>
                                  <p:childTnLst>
                                    <p:animClr clrSpc="hsl" dir="cw">
                                      <p:cBhvr override="childStyle">
                                        <p:cTn id="9" dur="500" fill="hold"/>
                                        <p:tgtEl>
                                          <p:spTgt spid="23"/>
                                        </p:tgtEl>
                                        <p:attrNameLst>
                                          <p:attrName>style.color</p:attrName>
                                        </p:attrNameLst>
                                      </p:cBhvr>
                                      <p:by>
                                        <p:hsl h="7200000" s="0" l="0"/>
                                      </p:by>
                                    </p:animClr>
                                    <p:animClr clrSpc="hsl" dir="cw">
                                      <p:cBhvr>
                                        <p:cTn id="10" dur="500" fill="hold"/>
                                        <p:tgtEl>
                                          <p:spTgt spid="23"/>
                                        </p:tgtEl>
                                        <p:attrNameLst>
                                          <p:attrName>fillcolor</p:attrName>
                                        </p:attrNameLst>
                                      </p:cBhvr>
                                      <p:by>
                                        <p:hsl h="7200000" s="0" l="0"/>
                                      </p:by>
                                    </p:animClr>
                                    <p:animClr clrSpc="hsl" dir="cw">
                                      <p:cBhvr>
                                        <p:cTn id="11" dur="500" fill="hold"/>
                                        <p:tgtEl>
                                          <p:spTgt spid="23"/>
                                        </p:tgtEl>
                                        <p:attrNameLst>
                                          <p:attrName>stroke.color</p:attrName>
                                        </p:attrNameLst>
                                      </p:cBhvr>
                                      <p:by>
                                        <p:hsl h="7200000" s="0" l="0"/>
                                      </p:by>
                                    </p:animClr>
                                    <p:set>
                                      <p:cBhvr>
                                        <p:cTn id="12" dur="500" fill="hold"/>
                                        <p:tgtEl>
                                          <p:spTgt spid="23"/>
                                        </p:tgtEl>
                                        <p:attrNameLst>
                                          <p:attrName>fill.type</p:attrName>
                                        </p:attrNameLst>
                                      </p:cBhvr>
                                      <p:to>
                                        <p:strVal val="solid"/>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6" presetClass="emph" presetSubtype="0" fill="hold" nodeType="click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10" presetClass="exit" presetSubtype="0" fill="hold" grpId="1" nodeType="withEffect">
                                  <p:stCondLst>
                                    <p:cond delay="0"/>
                                  </p:stCondLst>
                                  <p:childTnLst>
                                    <p:animEffect transition="out" filter="fade">
                                      <p:cBhvr>
                                        <p:cTn id="25" dur="500"/>
                                        <p:tgtEl>
                                          <p:spTgt spid="17"/>
                                        </p:tgtEl>
                                      </p:cBhvr>
                                    </p:animEffect>
                                    <p:set>
                                      <p:cBhvr>
                                        <p:cTn id="26" dur="1" fill="hold">
                                          <p:stCondLst>
                                            <p:cond delay="499"/>
                                          </p:stCondLst>
                                        </p:cTn>
                                        <p:tgtEl>
                                          <p:spTgt spid="17"/>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8"/>
                                        </p:tgtEl>
                                      </p:cBhvr>
                                    </p:animEffect>
                                    <p:set>
                                      <p:cBhvr>
                                        <p:cTn id="29" dur="1" fill="hold">
                                          <p:stCondLst>
                                            <p:cond delay="499"/>
                                          </p:stCondLst>
                                        </p:cTn>
                                        <p:tgtEl>
                                          <p:spTgt spid="18"/>
                                        </p:tgtEl>
                                        <p:attrNameLst>
                                          <p:attrName>style.visibility</p:attrName>
                                        </p:attrNameLst>
                                      </p:cBhvr>
                                      <p:to>
                                        <p:strVal val="hidden"/>
                                      </p:to>
                                    </p:set>
                                  </p:childTnLst>
                                </p:cTn>
                              </p:par>
                              <p:par>
                                <p:cTn id="30" presetID="1" presetClass="mediacall" presetSubtype="0" fill="hold" nodeType="withEffect">
                                  <p:stCondLst>
                                    <p:cond delay="0"/>
                                  </p:stCondLst>
                                  <p:childTnLst>
                                    <p:cmd type="call" cmd="playFrom(0.0)">
                                      <p:cBhvr>
                                        <p:cTn id="31" dur="1306" fill="hold"/>
                                        <p:tgtEl>
                                          <p:spTgt spid="2"/>
                                        </p:tgtEl>
                                      </p:cBhvr>
                                    </p:cmd>
                                  </p:childTnLst>
                                </p:cTn>
                              </p:par>
                              <p:par>
                                <p:cTn id="32" presetID="42" presetClass="entr" presetSubtype="0"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1000"/>
                                        <p:tgtEl>
                                          <p:spTgt spid="19"/>
                                        </p:tgtEl>
                                      </p:cBhvr>
                                    </p:animEffect>
                                    <p:anim calcmode="lin" valueType="num">
                                      <p:cBhvr>
                                        <p:cTn id="35" dur="1000" fill="hold"/>
                                        <p:tgtEl>
                                          <p:spTgt spid="19"/>
                                        </p:tgtEl>
                                        <p:attrNameLst>
                                          <p:attrName>ppt_x</p:attrName>
                                        </p:attrNameLst>
                                      </p:cBhvr>
                                      <p:tavLst>
                                        <p:tav tm="0">
                                          <p:val>
                                            <p:strVal val="#ppt_x"/>
                                          </p:val>
                                        </p:tav>
                                        <p:tav tm="100000">
                                          <p:val>
                                            <p:strVal val="#ppt_x"/>
                                          </p:val>
                                        </p:tav>
                                      </p:tavLst>
                                    </p:anim>
                                    <p:anim calcmode="lin" valueType="num">
                                      <p:cBhvr>
                                        <p:cTn id="36" dur="1000" fill="hold"/>
                                        <p:tgtEl>
                                          <p:spTgt spid="19"/>
                                        </p:tgtEl>
                                        <p:attrNameLst>
                                          <p:attrName>ppt_y</p:attrName>
                                        </p:attrNameLst>
                                      </p:cBhvr>
                                      <p:tavLst>
                                        <p:tav tm="0">
                                          <p:val>
                                            <p:strVal val="#ppt_y+.1"/>
                                          </p:val>
                                        </p:tav>
                                        <p:tav tm="100000">
                                          <p:val>
                                            <p:strVal val="#ppt_y"/>
                                          </p:val>
                                        </p:tav>
                                      </p:tavLst>
                                    </p:anim>
                                  </p:childTnLst>
                                </p:cTn>
                              </p:par>
                            </p:childTnLst>
                          </p:cTn>
                        </p:par>
                        <p:par>
                          <p:cTn id="37" fill="hold">
                            <p:stCondLst>
                              <p:cond delay="500"/>
                            </p:stCondLst>
                            <p:childTnLst>
                              <p:par>
                                <p:cTn id="38" presetID="10" presetClass="exit" presetSubtype="0" fill="hold" nodeType="afterEffect">
                                  <p:stCondLst>
                                    <p:cond delay="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par>
                          <p:cTn id="41" fill="hold">
                            <p:stCondLst>
                              <p:cond delay="1000"/>
                            </p:stCondLst>
                            <p:childTnLst>
                              <p:par>
                                <p:cTn id="42" presetID="10" presetClass="exit" presetSubtype="0" fill="hold" nodeType="afterEffect">
                                  <p:stCondLst>
                                    <p:cond delay="0"/>
                                  </p:stCondLst>
                                  <p:childTnLst>
                                    <p:animEffect transition="out" filter="fade">
                                      <p:cBhvr>
                                        <p:cTn id="43" dur="500"/>
                                        <p:tgtEl>
                                          <p:spTgt spid="19"/>
                                        </p:tgtEl>
                                      </p:cBhvr>
                                    </p:animEffect>
                                    <p:set>
                                      <p:cBhvr>
                                        <p:cTn id="44" dur="1" fill="hold">
                                          <p:stCondLst>
                                            <p:cond delay="499"/>
                                          </p:stCondLst>
                                        </p:cTn>
                                        <p:tgtEl>
                                          <p:spTgt spid="19"/>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23"/>
                                        </p:tgtEl>
                                      </p:cBhvr>
                                    </p:animEffect>
                                    <p:set>
                                      <p:cBhvr>
                                        <p:cTn id="47" dur="1" fill="hold">
                                          <p:stCondLst>
                                            <p:cond delay="499"/>
                                          </p:stCondLst>
                                        </p:cTn>
                                        <p:tgtEl>
                                          <p:spTgt spid="23"/>
                                        </p:tgtEl>
                                        <p:attrNameLst>
                                          <p:attrName>style.visibility</p:attrName>
                                        </p:attrNameLst>
                                      </p:cBhvr>
                                      <p:to>
                                        <p:strVal val="hidden"/>
                                      </p:to>
                                    </p:set>
                                  </p:childTnLst>
                                </p:cTn>
                              </p:par>
                            </p:childTnLst>
                          </p:cTn>
                        </p:par>
                        <p:par>
                          <p:cTn id="48" fill="hold">
                            <p:stCondLst>
                              <p:cond delay="1500"/>
                            </p:stCondLst>
                            <p:childTnLst>
                              <p:par>
                                <p:cTn id="49" presetID="35" presetClass="path" presetSubtype="0" accel="50000" decel="50000" fill="hold" nodeType="afterEffect">
                                  <p:stCondLst>
                                    <p:cond delay="0"/>
                                  </p:stCondLst>
                                  <p:childTnLst>
                                    <p:animMotion origin="layout" path="M 0 0 L -1 0 " pathEditMode="relative" rAng="0" ptsTypes="AA">
                                      <p:cBhvr>
                                        <p:cTn id="50" dur="3000" fill="hold"/>
                                        <p:tgtEl>
                                          <p:spTgt spid="4"/>
                                        </p:tgtEl>
                                        <p:attrNameLst>
                                          <p:attrName>ppt_x</p:attrName>
                                          <p:attrName>ppt_y</p:attrName>
                                        </p:attrNameLst>
                                      </p:cBhvr>
                                      <p:rCtr x="-50000" y="0"/>
                                    </p:animMotion>
                                  </p:childTnLst>
                                </p:cTn>
                              </p:par>
                              <p:par>
                                <p:cTn id="51" presetID="1" presetClass="mediacall" presetSubtype="0" fill="hold" nodeType="withEffect">
                                  <p:stCondLst>
                                    <p:cond delay="0"/>
                                  </p:stCondLst>
                                  <p:childTnLst>
                                    <p:cmd type="call" cmd="playFrom(0.0)">
                                      <p:cBhvr>
                                        <p:cTn id="52" dur="3082" fill="hold"/>
                                        <p:tgtEl>
                                          <p:spTgt spid="9"/>
                                        </p:tgtEl>
                                      </p:cBhvr>
                                    </p:cmd>
                                  </p:childTnLst>
                                </p:cTn>
                              </p:par>
                              <p:par>
                                <p:cTn id="53" presetID="35" presetClass="path" presetSubtype="0" accel="50000" decel="50000" fill="hold" nodeType="withEffect">
                                  <p:stCondLst>
                                    <p:cond delay="0"/>
                                  </p:stCondLst>
                                  <p:childTnLst>
                                    <p:animMotion origin="layout" path="M 0 0 L -1 0 " pathEditMode="relative" rAng="0" ptsTypes="AA">
                                      <p:cBhvr>
                                        <p:cTn id="54" dur="3000" fill="hold"/>
                                        <p:tgtEl>
                                          <p:spTgt spid="5"/>
                                        </p:tgtEl>
                                        <p:attrNameLst>
                                          <p:attrName>ppt_x</p:attrName>
                                          <p:attrName>ppt_y</p:attrName>
                                        </p:attrNameLst>
                                      </p:cBhvr>
                                      <p:rCtr x="-50000" y="0"/>
                                    </p:animMotion>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cTn>
                              </p:par>
                              <p:par>
                                <p:cTn id="59" presetID="1" presetClass="mediacall" presetSubtype="0" fill="hold" nodeType="withEffect">
                                  <p:stCondLst>
                                    <p:cond delay="0"/>
                                  </p:stCondLst>
                                  <p:childTnLst>
                                    <p:cmd type="call" cmd="playFrom(0.0)">
                                      <p:cBhvr>
                                        <p:cTn id="60" dur="32835" fill="hold"/>
                                        <p:tgtEl>
                                          <p:spTgt spid="8"/>
                                        </p:tgtEl>
                                      </p:cBhvr>
                                    </p:cmd>
                                  </p:childTnLst>
                                </p:cTn>
                              </p:par>
                              <p:par>
                                <p:cTn id="61" presetID="10"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500"/>
                                        <p:tgtEl>
                                          <p:spTgt spid="3"/>
                                        </p:tgtEl>
                                      </p:cBhvr>
                                    </p:animEffect>
                                  </p:childTnLst>
                                </p:cTn>
                              </p:par>
                              <p:par>
                                <p:cTn id="64" presetID="10" presetClass="entr" presetSubtype="0" fill="hold" nodeType="with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fade">
                                      <p:cBhvr>
                                        <p:cTn id="66" dur="500"/>
                                        <p:tgtEl>
                                          <p:spTgt spid="11"/>
                                        </p:tgtEl>
                                      </p:cBhvr>
                                    </p:animEffect>
                                  </p:childTnLst>
                                </p:cTn>
                              </p:par>
                              <p:par>
                                <p:cTn id="67" presetID="10" presetClass="entr" presetSubtype="0"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Effect transition="in" filter="fade">
                                      <p:cBhvr>
                                        <p:cTn id="69" dur="500"/>
                                        <p:tgtEl>
                                          <p:spTgt spid="12"/>
                                        </p:tgtEl>
                                      </p:cBhvr>
                                    </p:animEffect>
                                  </p:childTnLst>
                                </p:cTn>
                              </p:par>
                            </p:childTnLst>
                          </p:cTn>
                        </p:par>
                      </p:childTnLst>
                    </p:cTn>
                  </p:par>
                </p:childTnLst>
              </p:cTn>
              <p:nextCondLst>
                <p:cond evt="onClick" delay="0">
                  <p:tgtEl>
                    <p:spTgt spid="7"/>
                  </p:tgtEl>
                </p:cond>
              </p:nextCondLst>
            </p:seq>
            <p:audio>
              <p:cMediaNode vol="80000">
                <p:cTn id="70" fill="hold" display="0">
                  <p:stCondLst>
                    <p:cond delay="indefinite"/>
                  </p:stCondLst>
                  <p:endCondLst>
                    <p:cond evt="onStopAudio" delay="0">
                      <p:tgtEl>
                        <p:sldTgt/>
                      </p:tgtEl>
                    </p:cond>
                  </p:endCondLst>
                </p:cTn>
                <p:tgtEl>
                  <p:spTgt spid="2"/>
                </p:tgtEl>
              </p:cMediaNode>
            </p:audio>
            <p:audio>
              <p:cMediaNode vol="80000">
                <p:cTn id="71" fill="hold" display="0">
                  <p:stCondLst>
                    <p:cond delay="indefinite"/>
                  </p:stCondLst>
                  <p:endCondLst>
                    <p:cond evt="onStopAudio" delay="0">
                      <p:tgtEl>
                        <p:sldTgt/>
                      </p:tgtEl>
                    </p:cond>
                  </p:endCondLst>
                </p:cTn>
                <p:tgtEl>
                  <p:spTgt spid="8"/>
                </p:tgtEl>
              </p:cMediaNode>
            </p:audio>
            <p:audio>
              <p:cMediaNode vol="80000">
                <p:cTn id="72" fill="hold" display="0">
                  <p:stCondLst>
                    <p:cond delay="indefinite"/>
                  </p:stCondLst>
                  <p:endCondLst>
                    <p:cond evt="onStopAudio" delay="0">
                      <p:tgtEl>
                        <p:sldTgt/>
                      </p:tgtEl>
                    </p:cond>
                  </p:endCondLst>
                </p:cTn>
                <p:tgtEl>
                  <p:spTgt spid="9"/>
                </p:tgtEl>
              </p:cMediaNode>
            </p:audio>
            <p:seq concurrent="1" nextAc="seek">
              <p:cTn id="73" restart="whenNotActive" fill="hold" evtFilter="cancelBubble" nodeType="interactiveSeq">
                <p:stCondLst>
                  <p:cond evt="onClick" delay="0">
                    <p:tgtEl>
                      <p:spTgt spid="22"/>
                    </p:tgtEl>
                  </p:cond>
                </p:stCondLst>
                <p:endSync evt="end" delay="0">
                  <p:rtn val="all"/>
                </p:endSync>
                <p:childTnLst>
                  <p:par>
                    <p:cTn id="74" fill="hold">
                      <p:stCondLst>
                        <p:cond delay="0"/>
                      </p:stCondLst>
                      <p:childTnLst>
                        <p:par>
                          <p:cTn id="75" fill="hold">
                            <p:stCondLst>
                              <p:cond delay="0"/>
                            </p:stCondLst>
                            <p:childTnLst>
                              <p:par>
                                <p:cTn id="76" presetID="26" presetClass="emph" presetSubtype="0" fill="hold" nodeType="clickEffect">
                                  <p:stCondLst>
                                    <p:cond delay="0"/>
                                  </p:stCondLst>
                                  <p:childTnLst>
                                    <p:animEffect transition="out" filter="fade">
                                      <p:cBhvr>
                                        <p:cTn id="77" dur="500" tmFilter="0, 0; .2, .5; .8, .5; 1, 0"/>
                                        <p:tgtEl>
                                          <p:spTgt spid="22"/>
                                        </p:tgtEl>
                                      </p:cBhvr>
                                    </p:animEffect>
                                    <p:animScale>
                                      <p:cBhvr>
                                        <p:cTn id="78" dur="250" autoRev="1" fill="hold"/>
                                        <p:tgtEl>
                                          <p:spTgt spid="22"/>
                                        </p:tgtEl>
                                      </p:cBhvr>
                                      <p:by x="105000" y="105000"/>
                                    </p:animScale>
                                  </p:childTnLst>
                                </p:cTn>
                              </p:par>
                            </p:childTnLst>
                          </p:cTn>
                        </p:par>
                        <p:par>
                          <p:cTn id="79" fill="hold">
                            <p:stCondLst>
                              <p:cond delay="500"/>
                            </p:stCondLst>
                            <p:childTnLst>
                              <p:par>
                                <p:cTn id="80" presetID="10" presetClass="exit" presetSubtype="0" fill="hold" grpId="1" nodeType="afterEffect">
                                  <p:stCondLst>
                                    <p:cond delay="0"/>
                                  </p:stCondLst>
                                  <p:childTnLst>
                                    <p:animEffect transition="out" filter="fade">
                                      <p:cBhvr>
                                        <p:cTn id="81" dur="500"/>
                                        <p:tgtEl>
                                          <p:spTgt spid="23"/>
                                        </p:tgtEl>
                                      </p:cBhvr>
                                    </p:animEffect>
                                    <p:set>
                                      <p:cBhvr>
                                        <p:cTn id="82" dur="1" fill="hold">
                                          <p:stCondLst>
                                            <p:cond delay="499"/>
                                          </p:stCondLst>
                                        </p:cTn>
                                        <p:tgtEl>
                                          <p:spTgt spid="23"/>
                                        </p:tgtEl>
                                        <p:attrNameLst>
                                          <p:attrName>style.visibility</p:attrName>
                                        </p:attrNameLst>
                                      </p:cBhvr>
                                      <p:to>
                                        <p:strVal val="hidden"/>
                                      </p:to>
                                    </p:set>
                                  </p:childTnLst>
                                </p:cTn>
                              </p:par>
                            </p:childTnLst>
                          </p:cTn>
                        </p:par>
                        <p:par>
                          <p:cTn id="83" fill="hold">
                            <p:stCondLst>
                              <p:cond delay="1000"/>
                            </p:stCondLst>
                            <p:childTnLst>
                              <p:par>
                                <p:cTn id="84" presetID="10" presetClass="entr" presetSubtype="0" fill="hold" grpId="0" nodeType="afterEffect">
                                  <p:stCondLst>
                                    <p:cond delay="0"/>
                                  </p:stCondLst>
                                  <p:childTnLst>
                                    <p:set>
                                      <p:cBhvr>
                                        <p:cTn id="85" dur="1" fill="hold">
                                          <p:stCondLst>
                                            <p:cond delay="0"/>
                                          </p:stCondLst>
                                        </p:cTn>
                                        <p:tgtEl>
                                          <p:spTgt spid="20"/>
                                        </p:tgtEl>
                                        <p:attrNameLst>
                                          <p:attrName>style.visibility</p:attrName>
                                        </p:attrNameLst>
                                      </p:cBhvr>
                                      <p:to>
                                        <p:strVal val="visible"/>
                                      </p:to>
                                    </p:set>
                                    <p:animEffect transition="in" filter="fade">
                                      <p:cBhvr>
                                        <p:cTn id="86" dur="500"/>
                                        <p:tgtEl>
                                          <p:spTgt spid="20"/>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bldLst>
      <p:bldP spid="14" grpId="0" animBg="1"/>
      <p:bldP spid="17" grpId="0" animBg="1"/>
      <p:bldP spid="17" grpId="1" animBg="1"/>
      <p:bldP spid="18" grpId="0" animBg="1"/>
      <p:bldP spid="18" grpId="1" animBg="1"/>
      <p:bldP spid="23" grpId="0" animBg="1"/>
      <p:bldP spid="23" grpId="1" animBg="1"/>
      <p:bldP spid="23" grpId="2" animBg="1"/>
      <p:bldP spid="20" grpId="0" animBg="1"/>
      <p:bldP spid="2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73EF7-18D8-95A6-D6A0-5E85F3E04030}"/>
              </a:ext>
            </a:extLst>
          </p:cNvPr>
          <p:cNvPicPr>
            <a:picLocks noChangeAspect="1"/>
          </p:cNvPicPr>
          <p:nvPr/>
        </p:nvPicPr>
        <p:blipFill>
          <a:blip r:embed="rId2"/>
          <a:stretch>
            <a:fillRect/>
          </a:stretch>
        </p:blipFill>
        <p:spPr>
          <a:xfrm>
            <a:off x="0" y="0"/>
            <a:ext cx="12192000" cy="6858000"/>
          </a:xfrm>
          <a:prstGeom prst="rect">
            <a:avLst/>
          </a:prstGeom>
        </p:spPr>
      </p:pic>
      <p:sp>
        <p:nvSpPr>
          <p:cNvPr id="3" name="Rectangles 7">
            <a:extLst>
              <a:ext uri="{FF2B5EF4-FFF2-40B4-BE49-F238E27FC236}">
                <a16:creationId xmlns:a16="http://schemas.microsoft.com/office/drawing/2014/main" id="{B18F1758-B4C9-9CB1-9D49-6419059CBE18}"/>
              </a:ext>
            </a:extLst>
          </p:cNvPr>
          <p:cNvSpPr/>
          <p:nvPr/>
        </p:nvSpPr>
        <p:spPr>
          <a:xfrm>
            <a:off x="816218" y="1675765"/>
            <a:ext cx="10236835" cy="1753235"/>
          </a:xfrm>
          <a:prstGeom prst="rect">
            <a:avLst/>
          </a:prstGeom>
          <a:noFill/>
          <a:ln>
            <a:noFill/>
          </a:ln>
        </p:spPr>
        <p:txBody>
          <a:bodyPr wrap="square" rtlCol="0" anchor="t">
            <a:prstTxWarp prst="textArchUp">
              <a:avLst>
                <a:gd name="adj" fmla="val 11128407"/>
              </a:avLst>
            </a:prstTxWarp>
            <a:spAutoFit/>
            <a:scene3d>
              <a:camera prst="perspectiveFront"/>
              <a:lightRig rig="threePt" dir="t"/>
            </a:scene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4800" b="1">
                <a:solidFill>
                  <a:srgbClr val="FF3399"/>
                </a:solidFill>
                <a:latin typeface="Cambria" panose="02040503050406030204" pitchFamily="18" charset="0"/>
                <a:ea typeface="Cambria" panose="02040503050406030204" pitchFamily="18" charset="0"/>
              </a:rPr>
              <a:t>D. HOẠT ĐỘNG VẬN DỤNG</a:t>
            </a:r>
          </a:p>
        </p:txBody>
      </p:sp>
      <p:sp>
        <p:nvSpPr>
          <p:cNvPr id="5" name="TextBox 4">
            <a:extLst>
              <a:ext uri="{FF2B5EF4-FFF2-40B4-BE49-F238E27FC236}">
                <a16:creationId xmlns:a16="http://schemas.microsoft.com/office/drawing/2014/main" id="{D02FDCAD-53BB-DC8E-C543-54B151140BC1}"/>
              </a:ext>
            </a:extLst>
          </p:cNvPr>
          <p:cNvSpPr txBox="1"/>
          <p:nvPr/>
        </p:nvSpPr>
        <p:spPr>
          <a:xfrm>
            <a:off x="1783976" y="2671037"/>
            <a:ext cx="8668871" cy="2874954"/>
          </a:xfrm>
          <a:prstGeom prst="rect">
            <a:avLst/>
          </a:prstGeom>
          <a:noFill/>
        </p:spPr>
        <p:txBody>
          <a:bodyPr wrap="square">
            <a:spAutoFit/>
          </a:bodyPr>
          <a:lstStyle/>
          <a:p>
            <a:pPr>
              <a:lnSpc>
                <a:spcPct val="107000"/>
              </a:lnSpc>
              <a:spcAft>
                <a:spcPts val="0"/>
              </a:spcAft>
            </a:pPr>
            <a:r>
              <a:rPr lang="en-US" sz="2400">
                <a:latin typeface="Cambria" panose="02040503050406030204" pitchFamily="18" charset="0"/>
                <a:ea typeface="Cambria" panose="02040503050406030204" pitchFamily="18" charset="0"/>
              </a:rPr>
              <a:t>Mỗi h</a:t>
            </a:r>
            <a:r>
              <a:rPr lang="vi-VN" sz="2400">
                <a:effectLst/>
                <a:latin typeface="Cambria" panose="02040503050406030204" pitchFamily="18" charset="0"/>
                <a:ea typeface="Cambria" panose="02040503050406030204" pitchFamily="18" charset="0"/>
              </a:rPr>
              <a:t>ọc sinh thực hiện cá nhân tại nhà các nhiệm vụ sau:</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1. Thực hiện các biện pháp bảo quản, chế biến thực phẩm an toàn tại gia đình.</a:t>
            </a:r>
          </a:p>
          <a:p>
            <a:pPr indent="270510">
              <a:lnSpc>
                <a:spcPct val="107000"/>
              </a:lnSpc>
              <a:spcAft>
                <a:spcPts val="0"/>
              </a:spcAft>
            </a:pPr>
            <a:r>
              <a:rPr lang="vi-VN" sz="2400">
                <a:effectLst/>
                <a:latin typeface="Cambria" panose="02040503050406030204" pitchFamily="18" charset="0"/>
                <a:ea typeface="Cambria" panose="02040503050406030204" pitchFamily="18" charset="0"/>
              </a:rPr>
              <a:t>2. Thực hiện xây dựng khẩu phần ăn cho gia đình và lưu lại hình ảnh thực hiện tại gia đình.</a:t>
            </a:r>
          </a:p>
          <a:p>
            <a:pPr algn="just">
              <a:lnSpc>
                <a:spcPct val="114000"/>
              </a:lnSpc>
              <a:spcAft>
                <a:spcPts val="0"/>
              </a:spcAft>
            </a:pPr>
            <a:r>
              <a:rPr lang="vi-VN" sz="2400">
                <a:effectLst/>
                <a:latin typeface="Cambria" panose="02040503050406030204" pitchFamily="18" charset="0"/>
                <a:ea typeface="Cambria" panose="02040503050406030204" pitchFamily="18" charset="0"/>
              </a:rPr>
              <a:t>       </a:t>
            </a:r>
            <a:r>
              <a:rPr lang="en-US" sz="2400">
                <a:latin typeface="Cambria" panose="02040503050406030204" pitchFamily="18" charset="0"/>
                <a:ea typeface="Cambria" panose="02040503050406030204" pitchFamily="18" charset="0"/>
              </a:rPr>
              <a:t>Biên tập hình ảnh, làm báo cáo bằng powerpoint hoặc canva,… nộp vào tiết học sau. </a:t>
            </a:r>
            <a:endParaRPr lang="vi-VN" sz="240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72463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BC829F9A-5066-B4C9-733A-F680C4432DDD}"/>
              </a:ext>
            </a:extLst>
          </p:cNvPr>
          <p:cNvGrpSpPr/>
          <p:nvPr/>
        </p:nvGrpSpPr>
        <p:grpSpPr>
          <a:xfrm>
            <a:off x="0" y="-1"/>
            <a:ext cx="12192000" cy="6858001"/>
            <a:chOff x="0" y="-1"/>
            <a:chExt cx="12192000" cy="6858001"/>
          </a:xfrm>
        </p:grpSpPr>
        <p:pic>
          <p:nvPicPr>
            <p:cNvPr id="4" name="Picture 3" descr="Hình nền giáo án điện tử học sinh tiểu học | Background powerpoint,  Powerpoint background templates, Powerpoint background design">
              <a:extLst>
                <a:ext uri="{FF2B5EF4-FFF2-40B4-BE49-F238E27FC236}">
                  <a16:creationId xmlns:a16="http://schemas.microsoft.com/office/drawing/2014/main" id="{7D56BC7B-2696-2328-528E-1500C2EB54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7B65FBD-5897-31D4-6961-95ED218F6528}"/>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endParaRPr>
            </a:p>
          </p:txBody>
        </p:sp>
      </p:grpSp>
      <p:sp>
        <p:nvSpPr>
          <p:cNvPr id="6" name="TextBox 5">
            <a:extLst>
              <a:ext uri="{FF2B5EF4-FFF2-40B4-BE49-F238E27FC236}">
                <a16:creationId xmlns:a16="http://schemas.microsoft.com/office/drawing/2014/main" id="{8C861DED-C302-A042-E07F-03550C60D2D9}"/>
              </a:ext>
            </a:extLst>
          </p:cNvPr>
          <p:cNvSpPr txBox="1"/>
          <p:nvPr/>
        </p:nvSpPr>
        <p:spPr>
          <a:xfrm>
            <a:off x="3169635" y="1082675"/>
            <a:ext cx="7686624" cy="658706"/>
          </a:xfrm>
          <a:prstGeom prst="rect">
            <a:avLst/>
          </a:prstGeom>
          <a:noFill/>
        </p:spPr>
        <p:txBody>
          <a:bodyPr wrap="square" rtlCol="0">
            <a:spAutoFit/>
          </a:bodyPr>
          <a:lstStyle/>
          <a:p>
            <a:pPr fontAlgn="base">
              <a:lnSpc>
                <a:spcPct val="150000"/>
              </a:lnSpc>
              <a:spcBef>
                <a:spcPct val="0"/>
              </a:spcBef>
              <a:spcAft>
                <a:spcPct val="0"/>
              </a:spcAft>
            </a:pP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28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28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pic>
        <p:nvPicPr>
          <p:cNvPr id="7" name="Picture 75" descr="viet3">
            <a:extLst>
              <a:ext uri="{FF2B5EF4-FFF2-40B4-BE49-F238E27FC236}">
                <a16:creationId xmlns:a16="http://schemas.microsoft.com/office/drawing/2014/main" id="{F629B4BE-06C6-5A83-94C0-8EF629504815}"/>
              </a:ext>
            </a:extLst>
          </p:cNvPr>
          <p:cNvPicPr>
            <a:picLocks noChangeAspect="1" noChangeArrowheads="1" noCrop="1"/>
          </p:cNvPicPr>
          <p:nvPr/>
        </p:nvPicPr>
        <p:blipFill>
          <a:blip r:embed="rId3"/>
          <a:srcRect/>
          <a:stretch>
            <a:fillRect/>
          </a:stretch>
        </p:blipFill>
        <p:spPr bwMode="auto">
          <a:xfrm>
            <a:off x="2807684" y="1773511"/>
            <a:ext cx="723901"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9DD9DF0-78A9-D72F-4F55-F54C49F7070F}"/>
              </a:ext>
            </a:extLst>
          </p:cNvPr>
          <p:cNvSpPr txBox="1"/>
          <p:nvPr/>
        </p:nvSpPr>
        <p:spPr>
          <a:xfrm>
            <a:off x="3845859" y="2294965"/>
            <a:ext cx="6454588" cy="1815882"/>
          </a:xfrm>
          <a:prstGeom prst="rect">
            <a:avLst/>
          </a:prstGeom>
          <a:noFill/>
        </p:spPr>
        <p:txBody>
          <a:bodyPr wrap="square" rtlCol="0">
            <a:spAutoFit/>
          </a:bodyPr>
          <a:lstStyle/>
          <a:p>
            <a:pPr algn="just"/>
            <a:r>
              <a:rPr lang="vi-VN" sz="2800">
                <a:effectLst/>
                <a:latin typeface="Cambria" panose="02040503050406030204" pitchFamily="18" charset="0"/>
                <a:ea typeface="Cambria" panose="02040503050406030204" pitchFamily="18" charset="0"/>
              </a:rPr>
              <a:t>Chất dinh dưỡng là các chất có trong thức ăn mà cơ thể sử dụng làm nguyên liệu cấu tạo cơ thể và cung cấp năng lượng cho các hoạt động sống</a:t>
            </a:r>
          </a:p>
        </p:txBody>
      </p:sp>
    </p:spTree>
    <p:extLst>
      <p:ext uri="{BB962C8B-B14F-4D97-AF65-F5344CB8AC3E}">
        <p14:creationId xmlns:p14="http://schemas.microsoft.com/office/powerpoint/2010/main" val="41632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271B0B-E597-77AD-1CCC-0FC997649F31}"/>
              </a:ext>
            </a:extLst>
          </p:cNvPr>
          <p:cNvGrpSpPr/>
          <p:nvPr/>
        </p:nvGrpSpPr>
        <p:grpSpPr>
          <a:xfrm>
            <a:off x="0" y="-1"/>
            <a:ext cx="12192000" cy="6858001"/>
            <a:chOff x="0" y="-1"/>
            <a:chExt cx="12192000" cy="6858001"/>
          </a:xfrm>
        </p:grpSpPr>
        <p:pic>
          <p:nvPicPr>
            <p:cNvPr id="3" name="Picture 2" descr="Hình nền giáo án điện tử học sinh tiểu học | Background powerpoint,  Powerpoint background templates, Powerpoint background design">
              <a:extLst>
                <a:ext uri="{FF2B5EF4-FFF2-40B4-BE49-F238E27FC236}">
                  <a16:creationId xmlns:a16="http://schemas.microsoft.com/office/drawing/2014/main" id="{AC18EA27-5BA9-9F44-9181-E24EF94B3C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949" t="6518" r="3813" b="6809"/>
            <a:stretch/>
          </p:blipFill>
          <p:spPr bwMode="auto">
            <a:xfrm>
              <a:off x="0" y="735106"/>
              <a:ext cx="12192000" cy="61228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8A7E4A3-5FF5-BEA6-94FF-42D5EDF56040}"/>
                </a:ext>
              </a:extLst>
            </p:cNvPr>
            <p:cNvSpPr/>
            <p:nvPr/>
          </p:nvSpPr>
          <p:spPr>
            <a:xfrm>
              <a:off x="0" y="-1"/>
              <a:ext cx="12192000" cy="808038"/>
            </a:xfrm>
            <a:prstGeom prst="rect">
              <a:avLst/>
            </a:prstGeom>
            <a:solidFill>
              <a:srgbClr val="DEF1F2"/>
            </a:solidFill>
            <a:ln w="25400" cap="flat" cmpd="sng" algn="ctr">
              <a:solidFill>
                <a:srgbClr val="BBE0E3">
                  <a:shade val="50000"/>
                </a:srgbClr>
              </a:solidFill>
              <a:prstDash val="solid"/>
            </a:ln>
            <a:effectLst/>
          </p:spPr>
          <p:txBody>
            <a:bodyPr rtlCol="0" anchor="ctr"/>
            <a:lstStyle/>
            <a:p>
              <a:pPr marL="30480" marR="30480" lvl="0" indent="0" algn="ctr"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rPr>
                <a:t>BÀI 32: DINH DƯỠNG VÀ TIÊU HOÁ Ở NGƯỜI</a:t>
              </a:r>
              <a:endParaRPr kumimoji="0" lang="vi-VN"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D4F0FCEE-3D51-55B5-C872-CCCA4491D4AD}"/>
              </a:ext>
            </a:extLst>
          </p:cNvPr>
          <p:cNvSpPr txBox="1"/>
          <p:nvPr/>
        </p:nvSpPr>
        <p:spPr>
          <a:xfrm>
            <a:off x="2936552" y="1064746"/>
            <a:ext cx="8708600" cy="739690"/>
          </a:xfrm>
          <a:prstGeom prst="rect">
            <a:avLst/>
          </a:prstGeom>
          <a:noFill/>
        </p:spPr>
        <p:txBody>
          <a:bodyPr wrap="square" rtlCol="0">
            <a:spAutoFit/>
          </a:bodyPr>
          <a:lstStyle/>
          <a:p>
            <a:pPr fontAlgn="base">
              <a:lnSpc>
                <a:spcPct val="150000"/>
              </a:lnSpc>
              <a:spcBef>
                <a:spcPct val="0"/>
              </a:spcBef>
              <a:spcAft>
                <a:spcPct val="0"/>
              </a:spcAft>
            </a:pP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1</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 </a:t>
            </a:r>
            <a:r>
              <a:rPr lang="en-US" sz="3200" b="1">
                <a:solidFill>
                  <a:srgbClr val="F60000"/>
                </a:solidFill>
                <a:latin typeface="Cambria" panose="02040503050406030204" pitchFamily="18" charset="0"/>
                <a:ea typeface="Cambria" panose="02040503050406030204" pitchFamily="18" charset="0"/>
                <a:cs typeface="Arial" panose="020B0604020202020204" pitchFamily="34" charset="0"/>
              </a:rPr>
              <a:t>K</a:t>
            </a:r>
            <a:r>
              <a:rPr lang="vi-VN" sz="3200" b="1">
                <a:solidFill>
                  <a:srgbClr val="F60000"/>
                </a:solidFill>
                <a:latin typeface="Cambria" panose="02040503050406030204" pitchFamily="18" charset="0"/>
                <a:ea typeface="Cambria" panose="02040503050406030204" pitchFamily="18" charset="0"/>
                <a:cs typeface="Arial" panose="020B0604020202020204" pitchFamily="34" charset="0"/>
              </a:rPr>
              <a:t>hái niệm chất dinh dưỡng và dinh dưỡng</a:t>
            </a:r>
          </a:p>
        </p:txBody>
      </p:sp>
      <p:sp>
        <p:nvSpPr>
          <p:cNvPr id="6" name="AutoShape 27">
            <a:extLst>
              <a:ext uri="{FF2B5EF4-FFF2-40B4-BE49-F238E27FC236}">
                <a16:creationId xmlns:a16="http://schemas.microsoft.com/office/drawing/2014/main" id="{00F646DD-94AA-FD03-6B48-12C5F9755A64}"/>
              </a:ext>
            </a:extLst>
          </p:cNvPr>
          <p:cNvSpPr>
            <a:spLocks noChangeArrowheads="1"/>
          </p:cNvSpPr>
          <p:nvPr/>
        </p:nvSpPr>
        <p:spPr bwMode="auto">
          <a:xfrm>
            <a:off x="5020683" y="3948613"/>
            <a:ext cx="6472069" cy="1397102"/>
          </a:xfrm>
          <a:prstGeom prst="wedgeRoundRectCallout">
            <a:avLst>
              <a:gd name="adj1" fmla="val -40161"/>
              <a:gd name="adj2" fmla="val -86902"/>
              <a:gd name="adj3" fmla="val 16667"/>
            </a:avLst>
          </a:prstGeom>
          <a:noFill/>
          <a:ln w="57150">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Hãy </a:t>
            </a:r>
            <a:r>
              <a:rPr lang="en-US" altLang="en-US" sz="3200" err="1">
                <a:solidFill>
                  <a:srgbClr val="0000CC"/>
                </a:solidFill>
                <a:latin typeface="Cambria" panose="02040503050406030204" pitchFamily="18" charset="0"/>
                <a:ea typeface="Cambria" panose="02040503050406030204" pitchFamily="18" charset="0"/>
              </a:rPr>
              <a:t>kể</a:t>
            </a:r>
            <a:r>
              <a:rPr lang="en-US" altLang="en-US" sz="3200">
                <a:solidFill>
                  <a:srgbClr val="0000CC"/>
                </a:solidFill>
                <a:latin typeface="Cambria" panose="02040503050406030204" pitchFamily="18" charset="0"/>
                <a:ea typeface="Cambria" panose="02040503050406030204" pitchFamily="18" charset="0"/>
              </a:rPr>
              <a:t> tên một số loại thức ăn mà chúng ta sử dụng hằng ngày?</a:t>
            </a:r>
            <a:endParaRPr lang="en-US" altLang="en-US" sz="3200" dirty="0">
              <a:solidFill>
                <a:srgbClr val="0000CC"/>
              </a:solidFill>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6790BEBF-8CF9-EE25-E37D-F3AFA30D4664}"/>
              </a:ext>
            </a:extLst>
          </p:cNvPr>
          <p:cNvSpPr/>
          <p:nvPr/>
        </p:nvSpPr>
        <p:spPr>
          <a:xfrm>
            <a:off x="3065928" y="2169698"/>
            <a:ext cx="5531225" cy="739690"/>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Cambria" panose="02040503050406030204" pitchFamily="18" charset="0"/>
                <a:ea typeface="Cambria" panose="02040503050406030204" pitchFamily="18" charset="0"/>
              </a:rPr>
              <a:t>Thảo luận cặp đôi </a:t>
            </a:r>
            <a:r>
              <a:rPr lang="en-US" sz="2800" b="1" i="1">
                <a:latin typeface="Cambria" panose="02040503050406030204" pitchFamily="18" charset="0"/>
                <a:ea typeface="Cambria" panose="02040503050406030204" pitchFamily="18" charset="0"/>
              </a:rPr>
              <a:t>(1 phút)</a:t>
            </a:r>
          </a:p>
        </p:txBody>
      </p:sp>
    </p:spTree>
    <p:extLst>
      <p:ext uri="{BB962C8B-B14F-4D97-AF65-F5344CB8AC3E}">
        <p14:creationId xmlns:p14="http://schemas.microsoft.com/office/powerpoint/2010/main" val="181056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ntr" presetSubtype="16"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amond(in)">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247_1215654127">
            <a:extLst>
              <a:ext uri="{FF2B5EF4-FFF2-40B4-BE49-F238E27FC236}">
                <a16:creationId xmlns:a16="http://schemas.microsoft.com/office/drawing/2014/main" id="{05DA40F1-DD3E-D111-6AA7-8A1155BAC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673" y="845020"/>
            <a:ext cx="2710796" cy="195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E597D834-325E-D3FF-E429-BF6936708090}"/>
              </a:ext>
            </a:extLst>
          </p:cNvPr>
          <p:cNvSpPr txBox="1">
            <a:spLocks noChangeArrowheads="1"/>
          </p:cNvSpPr>
          <p:nvPr/>
        </p:nvSpPr>
        <p:spPr bwMode="auto">
          <a:xfrm>
            <a:off x="162673" y="2350915"/>
            <a:ext cx="868268" cy="461962"/>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Cơm</a:t>
            </a:r>
          </a:p>
        </p:txBody>
      </p:sp>
      <p:pic>
        <p:nvPicPr>
          <p:cNvPr id="31" name="Picture 30">
            <a:extLst>
              <a:ext uri="{FF2B5EF4-FFF2-40B4-BE49-F238E27FC236}">
                <a16:creationId xmlns:a16="http://schemas.microsoft.com/office/drawing/2014/main" id="{36A52B15-5032-BAC6-834F-F3FCAF9D5BBE}"/>
              </a:ext>
            </a:extLst>
          </p:cNvPr>
          <p:cNvPicPr>
            <a:picLocks noChangeAspect="1"/>
          </p:cNvPicPr>
          <p:nvPr/>
        </p:nvPicPr>
        <p:blipFill>
          <a:blip r:embed="rId3"/>
          <a:stretch>
            <a:fillRect/>
          </a:stretch>
        </p:blipFill>
        <p:spPr>
          <a:xfrm>
            <a:off x="3124199" y="867449"/>
            <a:ext cx="2430195" cy="1979070"/>
          </a:xfrm>
          <a:prstGeom prst="rect">
            <a:avLst/>
          </a:prstGeom>
        </p:spPr>
      </p:pic>
      <p:pic>
        <p:nvPicPr>
          <p:cNvPr id="35" name="Picture 34">
            <a:extLst>
              <a:ext uri="{FF2B5EF4-FFF2-40B4-BE49-F238E27FC236}">
                <a16:creationId xmlns:a16="http://schemas.microsoft.com/office/drawing/2014/main" id="{C7DE9562-1763-8D12-2C75-C08F692AFEAB}"/>
              </a:ext>
            </a:extLst>
          </p:cNvPr>
          <p:cNvPicPr>
            <a:picLocks noChangeAspect="1"/>
          </p:cNvPicPr>
          <p:nvPr/>
        </p:nvPicPr>
        <p:blipFill>
          <a:blip r:embed="rId4"/>
          <a:stretch>
            <a:fillRect/>
          </a:stretch>
        </p:blipFill>
        <p:spPr>
          <a:xfrm>
            <a:off x="8492587" y="889668"/>
            <a:ext cx="3611166" cy="2005932"/>
          </a:xfrm>
          <a:prstGeom prst="rect">
            <a:avLst/>
          </a:prstGeom>
        </p:spPr>
      </p:pic>
      <p:sp>
        <p:nvSpPr>
          <p:cNvPr id="36" name="Text Box 21">
            <a:extLst>
              <a:ext uri="{FF2B5EF4-FFF2-40B4-BE49-F238E27FC236}">
                <a16:creationId xmlns:a16="http://schemas.microsoft.com/office/drawing/2014/main" id="{C8A15B0A-3E9A-CC22-FD10-A59203354B57}"/>
              </a:ext>
            </a:extLst>
          </p:cNvPr>
          <p:cNvSpPr txBox="1">
            <a:spLocks noChangeArrowheads="1"/>
          </p:cNvSpPr>
          <p:nvPr/>
        </p:nvSpPr>
        <p:spPr bwMode="auto">
          <a:xfrm>
            <a:off x="9217234" y="2455069"/>
            <a:ext cx="1214439"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rPr>
              <a:t>Dầu ăn</a:t>
            </a:r>
          </a:p>
        </p:txBody>
      </p:sp>
      <p:sp>
        <p:nvSpPr>
          <p:cNvPr id="37" name="Text Box 20">
            <a:extLst>
              <a:ext uri="{FF2B5EF4-FFF2-40B4-BE49-F238E27FC236}">
                <a16:creationId xmlns:a16="http://schemas.microsoft.com/office/drawing/2014/main" id="{CBA7C717-162C-7BD1-346E-3E4FE50BE0D2}"/>
              </a:ext>
            </a:extLst>
          </p:cNvPr>
          <p:cNvSpPr txBox="1">
            <a:spLocks noChangeArrowheads="1"/>
          </p:cNvSpPr>
          <p:nvPr/>
        </p:nvSpPr>
        <p:spPr bwMode="auto">
          <a:xfrm>
            <a:off x="3149465" y="2437281"/>
            <a:ext cx="1583900"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Bánh mì</a:t>
            </a:r>
          </a:p>
        </p:txBody>
      </p:sp>
      <p:pic>
        <p:nvPicPr>
          <p:cNvPr id="38" name="Picture 37">
            <a:extLst>
              <a:ext uri="{FF2B5EF4-FFF2-40B4-BE49-F238E27FC236}">
                <a16:creationId xmlns:a16="http://schemas.microsoft.com/office/drawing/2014/main" id="{8199F593-E14B-4DF8-DFE9-CF5ED9208A7B}"/>
              </a:ext>
            </a:extLst>
          </p:cNvPr>
          <p:cNvPicPr>
            <a:picLocks noChangeAspect="1"/>
          </p:cNvPicPr>
          <p:nvPr/>
        </p:nvPicPr>
        <p:blipFill rotWithShape="1">
          <a:blip r:embed="rId5"/>
          <a:srcRect r="7558"/>
          <a:stretch/>
        </p:blipFill>
        <p:spPr>
          <a:xfrm>
            <a:off x="5770795" y="887597"/>
            <a:ext cx="2514600" cy="1979070"/>
          </a:xfrm>
          <a:prstGeom prst="rect">
            <a:avLst/>
          </a:prstGeom>
        </p:spPr>
      </p:pic>
      <p:sp>
        <p:nvSpPr>
          <p:cNvPr id="39" name="Text Box 18">
            <a:extLst>
              <a:ext uri="{FF2B5EF4-FFF2-40B4-BE49-F238E27FC236}">
                <a16:creationId xmlns:a16="http://schemas.microsoft.com/office/drawing/2014/main" id="{CEA98C32-D4D0-05D4-DD07-39AEEB1F438D}"/>
              </a:ext>
            </a:extLst>
          </p:cNvPr>
          <p:cNvSpPr txBox="1">
            <a:spLocks noChangeArrowheads="1"/>
          </p:cNvSpPr>
          <p:nvPr/>
        </p:nvSpPr>
        <p:spPr bwMode="auto">
          <a:xfrm>
            <a:off x="5761586" y="2404705"/>
            <a:ext cx="830238"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Thịt</a:t>
            </a:r>
          </a:p>
        </p:txBody>
      </p:sp>
      <p:pic>
        <p:nvPicPr>
          <p:cNvPr id="40" name="Picture 39">
            <a:extLst>
              <a:ext uri="{FF2B5EF4-FFF2-40B4-BE49-F238E27FC236}">
                <a16:creationId xmlns:a16="http://schemas.microsoft.com/office/drawing/2014/main" id="{8A99D9BD-E54F-006F-C941-01CA06871EAF}"/>
              </a:ext>
            </a:extLst>
          </p:cNvPr>
          <p:cNvPicPr>
            <a:picLocks noChangeAspect="1"/>
          </p:cNvPicPr>
          <p:nvPr/>
        </p:nvPicPr>
        <p:blipFill>
          <a:blip r:embed="rId6"/>
          <a:stretch>
            <a:fillRect/>
          </a:stretch>
        </p:blipFill>
        <p:spPr>
          <a:xfrm>
            <a:off x="3033775" y="4893742"/>
            <a:ext cx="2548797" cy="1951561"/>
          </a:xfrm>
          <a:prstGeom prst="rect">
            <a:avLst/>
          </a:prstGeom>
        </p:spPr>
      </p:pic>
      <p:pic>
        <p:nvPicPr>
          <p:cNvPr id="41" name="Picture 40">
            <a:extLst>
              <a:ext uri="{FF2B5EF4-FFF2-40B4-BE49-F238E27FC236}">
                <a16:creationId xmlns:a16="http://schemas.microsoft.com/office/drawing/2014/main" id="{641D3061-F516-1D45-F40E-5C77771E2B26}"/>
              </a:ext>
            </a:extLst>
          </p:cNvPr>
          <p:cNvPicPr>
            <a:picLocks noChangeAspect="1"/>
          </p:cNvPicPr>
          <p:nvPr/>
        </p:nvPicPr>
        <p:blipFill rotWithShape="1">
          <a:blip r:embed="rId7"/>
          <a:srcRect t="7311" b="7819"/>
          <a:stretch/>
        </p:blipFill>
        <p:spPr>
          <a:xfrm>
            <a:off x="88247" y="3085266"/>
            <a:ext cx="2785222" cy="1812136"/>
          </a:xfrm>
          <a:prstGeom prst="rect">
            <a:avLst/>
          </a:prstGeom>
        </p:spPr>
      </p:pic>
      <p:pic>
        <p:nvPicPr>
          <p:cNvPr id="1028" name="Picture 4">
            <a:extLst>
              <a:ext uri="{FF2B5EF4-FFF2-40B4-BE49-F238E27FC236}">
                <a16:creationId xmlns:a16="http://schemas.microsoft.com/office/drawing/2014/main" id="{E187E101-E1F4-4ED9-1F05-A009B0B6736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17234" y="3065118"/>
            <a:ext cx="2886519" cy="3754058"/>
          </a:xfrm>
          <a:prstGeom prst="rect">
            <a:avLst/>
          </a:prstGeom>
          <a:noFill/>
          <a:extLst>
            <a:ext uri="{909E8E84-426E-40DD-AFC4-6F175D3DCCD1}">
              <a14:hiddenFill xmlns:a14="http://schemas.microsoft.com/office/drawing/2010/main">
                <a:solidFill>
                  <a:srgbClr val="FFFFFF"/>
                </a:solidFill>
              </a14:hiddenFill>
            </a:ext>
          </a:extLst>
        </p:spPr>
      </p:pic>
      <p:sp>
        <p:nvSpPr>
          <p:cNvPr id="43" name="Text Box 34">
            <a:extLst>
              <a:ext uri="{FF2B5EF4-FFF2-40B4-BE49-F238E27FC236}">
                <a16:creationId xmlns:a16="http://schemas.microsoft.com/office/drawing/2014/main" id="{88C19B1F-0E09-CD7D-E1E5-800E32666B56}"/>
              </a:ext>
            </a:extLst>
          </p:cNvPr>
          <p:cNvSpPr txBox="1">
            <a:spLocks noChangeArrowheads="1"/>
          </p:cNvSpPr>
          <p:nvPr/>
        </p:nvSpPr>
        <p:spPr bwMode="auto">
          <a:xfrm>
            <a:off x="10772215" y="5638689"/>
            <a:ext cx="1061197"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Nước</a:t>
            </a:r>
          </a:p>
        </p:txBody>
      </p:sp>
      <p:pic>
        <p:nvPicPr>
          <p:cNvPr id="44" name="Picture 43">
            <a:extLst>
              <a:ext uri="{FF2B5EF4-FFF2-40B4-BE49-F238E27FC236}">
                <a16:creationId xmlns:a16="http://schemas.microsoft.com/office/drawing/2014/main" id="{75394860-9F44-3C6D-F5CA-E26B3FD57875}"/>
              </a:ext>
            </a:extLst>
          </p:cNvPr>
          <p:cNvPicPr>
            <a:picLocks noChangeAspect="1"/>
          </p:cNvPicPr>
          <p:nvPr/>
        </p:nvPicPr>
        <p:blipFill>
          <a:blip r:embed="rId9"/>
          <a:stretch>
            <a:fillRect/>
          </a:stretch>
        </p:blipFill>
        <p:spPr>
          <a:xfrm>
            <a:off x="3149465" y="2993191"/>
            <a:ext cx="2438164" cy="1828624"/>
          </a:xfrm>
          <a:prstGeom prst="rect">
            <a:avLst/>
          </a:prstGeom>
        </p:spPr>
      </p:pic>
      <p:sp>
        <p:nvSpPr>
          <p:cNvPr id="45" name="Text Box 15">
            <a:extLst>
              <a:ext uri="{FF2B5EF4-FFF2-40B4-BE49-F238E27FC236}">
                <a16:creationId xmlns:a16="http://schemas.microsoft.com/office/drawing/2014/main" id="{D0B9624E-A86A-37CF-A797-12D118374DDF}"/>
              </a:ext>
            </a:extLst>
          </p:cNvPr>
          <p:cNvSpPr txBox="1">
            <a:spLocks noChangeArrowheads="1"/>
          </p:cNvSpPr>
          <p:nvPr/>
        </p:nvSpPr>
        <p:spPr bwMode="auto">
          <a:xfrm>
            <a:off x="3156826" y="4238093"/>
            <a:ext cx="609600" cy="461963"/>
          </a:xfrm>
          <a:prstGeom prst="rect">
            <a:avLst/>
          </a:prstGeom>
          <a:solidFill>
            <a:srgbClr val="FFFFCC"/>
          </a:solidFill>
          <a:ln w="19050">
            <a:solidFill>
              <a:srgbClr val="0000FF"/>
            </a:solidFill>
            <a:miter lim="800000"/>
          </a:ln>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Cá</a:t>
            </a:r>
          </a:p>
        </p:txBody>
      </p:sp>
      <p:pic>
        <p:nvPicPr>
          <p:cNvPr id="46" name="Picture 45">
            <a:extLst>
              <a:ext uri="{FF2B5EF4-FFF2-40B4-BE49-F238E27FC236}">
                <a16:creationId xmlns:a16="http://schemas.microsoft.com/office/drawing/2014/main" id="{4ADB87B1-F4F2-8792-1498-2DA01A389B00}"/>
              </a:ext>
            </a:extLst>
          </p:cNvPr>
          <p:cNvPicPr>
            <a:picLocks noChangeAspect="1"/>
          </p:cNvPicPr>
          <p:nvPr/>
        </p:nvPicPr>
        <p:blipFill>
          <a:blip r:embed="rId10"/>
          <a:stretch>
            <a:fillRect/>
          </a:stretch>
        </p:blipFill>
        <p:spPr>
          <a:xfrm>
            <a:off x="5812220" y="3065118"/>
            <a:ext cx="3346005" cy="1828624"/>
          </a:xfrm>
          <a:prstGeom prst="rect">
            <a:avLst/>
          </a:prstGeom>
        </p:spPr>
      </p:pic>
      <p:sp>
        <p:nvSpPr>
          <p:cNvPr id="47" name="Text Box 19">
            <a:extLst>
              <a:ext uri="{FF2B5EF4-FFF2-40B4-BE49-F238E27FC236}">
                <a16:creationId xmlns:a16="http://schemas.microsoft.com/office/drawing/2014/main" id="{01E89234-2057-95A3-094C-D638D465A2B2}"/>
              </a:ext>
            </a:extLst>
          </p:cNvPr>
          <p:cNvSpPr txBox="1">
            <a:spLocks noChangeArrowheads="1"/>
          </p:cNvSpPr>
          <p:nvPr/>
        </p:nvSpPr>
        <p:spPr bwMode="auto">
          <a:xfrm>
            <a:off x="5770795" y="4369173"/>
            <a:ext cx="1400516"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Trái cây</a:t>
            </a:r>
          </a:p>
        </p:txBody>
      </p:sp>
      <p:pic>
        <p:nvPicPr>
          <p:cNvPr id="48" name="Picture 47">
            <a:extLst>
              <a:ext uri="{FF2B5EF4-FFF2-40B4-BE49-F238E27FC236}">
                <a16:creationId xmlns:a16="http://schemas.microsoft.com/office/drawing/2014/main" id="{6F477994-340F-DC88-0085-ABF8D67664C0}"/>
              </a:ext>
            </a:extLst>
          </p:cNvPr>
          <p:cNvPicPr>
            <a:picLocks noChangeAspect="1"/>
          </p:cNvPicPr>
          <p:nvPr/>
        </p:nvPicPr>
        <p:blipFill rotWithShape="1">
          <a:blip r:embed="rId11"/>
          <a:srcRect t="7186" r="2963"/>
          <a:stretch/>
        </p:blipFill>
        <p:spPr>
          <a:xfrm>
            <a:off x="5684989" y="4886603"/>
            <a:ext cx="3403578" cy="1969235"/>
          </a:xfrm>
          <a:prstGeom prst="rect">
            <a:avLst/>
          </a:prstGeom>
        </p:spPr>
      </p:pic>
      <p:sp>
        <p:nvSpPr>
          <p:cNvPr id="49" name="Text Box 17">
            <a:extLst>
              <a:ext uri="{FF2B5EF4-FFF2-40B4-BE49-F238E27FC236}">
                <a16:creationId xmlns:a16="http://schemas.microsoft.com/office/drawing/2014/main" id="{ECA3B53A-F45D-C9BB-CF44-22894652DC95}"/>
              </a:ext>
            </a:extLst>
          </p:cNvPr>
          <p:cNvSpPr txBox="1">
            <a:spLocks noChangeArrowheads="1"/>
          </p:cNvSpPr>
          <p:nvPr/>
        </p:nvSpPr>
        <p:spPr bwMode="auto">
          <a:xfrm>
            <a:off x="5712890" y="6357511"/>
            <a:ext cx="1773704" cy="461665"/>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Rau củ quả</a:t>
            </a:r>
          </a:p>
        </p:txBody>
      </p:sp>
      <p:sp>
        <p:nvSpPr>
          <p:cNvPr id="50" name="Text Box 19">
            <a:extLst>
              <a:ext uri="{FF2B5EF4-FFF2-40B4-BE49-F238E27FC236}">
                <a16:creationId xmlns:a16="http://schemas.microsoft.com/office/drawing/2014/main" id="{75922A0E-DBF3-E648-1257-94AFD8F6C4A7}"/>
              </a:ext>
            </a:extLst>
          </p:cNvPr>
          <p:cNvSpPr txBox="1">
            <a:spLocks noChangeArrowheads="1"/>
          </p:cNvSpPr>
          <p:nvPr/>
        </p:nvSpPr>
        <p:spPr bwMode="auto">
          <a:xfrm>
            <a:off x="162673" y="4361555"/>
            <a:ext cx="724833"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Sữa</a:t>
            </a:r>
          </a:p>
        </p:txBody>
      </p:sp>
      <p:sp>
        <p:nvSpPr>
          <p:cNvPr id="51" name="Text Box 19">
            <a:extLst>
              <a:ext uri="{FF2B5EF4-FFF2-40B4-BE49-F238E27FC236}">
                <a16:creationId xmlns:a16="http://schemas.microsoft.com/office/drawing/2014/main" id="{DB87F6FD-E4F2-DA48-0FFD-CB1C98CB4402}"/>
              </a:ext>
            </a:extLst>
          </p:cNvPr>
          <p:cNvSpPr txBox="1">
            <a:spLocks noChangeArrowheads="1"/>
          </p:cNvSpPr>
          <p:nvPr/>
        </p:nvSpPr>
        <p:spPr bwMode="auto">
          <a:xfrm>
            <a:off x="3033775" y="6383340"/>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Trà sữa</a:t>
            </a:r>
          </a:p>
        </p:txBody>
      </p:sp>
      <p:pic>
        <p:nvPicPr>
          <p:cNvPr id="1030" name="Picture 6">
            <a:extLst>
              <a:ext uri="{FF2B5EF4-FFF2-40B4-BE49-F238E27FC236}">
                <a16:creationId xmlns:a16="http://schemas.microsoft.com/office/drawing/2014/main" id="{45624396-5153-0469-352F-DA39ED74D45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9760" y="4969329"/>
            <a:ext cx="2733709" cy="1875974"/>
          </a:xfrm>
          <a:prstGeom prst="rect">
            <a:avLst/>
          </a:prstGeom>
          <a:noFill/>
          <a:extLst>
            <a:ext uri="{909E8E84-426E-40DD-AFC4-6F175D3DCCD1}">
              <a14:hiddenFill xmlns:a14="http://schemas.microsoft.com/office/drawing/2010/main">
                <a:solidFill>
                  <a:srgbClr val="FFFFFF"/>
                </a:solidFill>
              </a14:hiddenFill>
            </a:ext>
          </a:extLst>
        </p:spPr>
      </p:pic>
      <p:sp>
        <p:nvSpPr>
          <p:cNvPr id="54" name="Text Box 19">
            <a:extLst>
              <a:ext uri="{FF2B5EF4-FFF2-40B4-BE49-F238E27FC236}">
                <a16:creationId xmlns:a16="http://schemas.microsoft.com/office/drawing/2014/main" id="{9F48BE3D-2E9A-5D5B-B6B5-7D5F24A0B516}"/>
              </a:ext>
            </a:extLst>
          </p:cNvPr>
          <p:cNvSpPr txBox="1">
            <a:spLocks noChangeArrowheads="1"/>
          </p:cNvSpPr>
          <p:nvPr/>
        </p:nvSpPr>
        <p:spPr bwMode="auto">
          <a:xfrm>
            <a:off x="162673" y="6396037"/>
            <a:ext cx="1260132" cy="461963"/>
          </a:xfrm>
          <a:prstGeom prst="rect">
            <a:avLst/>
          </a:prstGeom>
          <a:solidFill>
            <a:srgbClr val="FFFFCC"/>
          </a:solidFill>
          <a:ln w="19050">
            <a:solidFill>
              <a:srgbClr val="0000FF"/>
            </a:solidFill>
            <a:miter lim="800000"/>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vi-VN" sz="2400" b="1">
                <a:solidFill>
                  <a:srgbClr val="FF0000"/>
                </a:solidFill>
                <a:latin typeface="Cambria" panose="02040503050406030204" pitchFamily="18" charset="0"/>
                <a:ea typeface="Cambria" panose="02040503050406030204" pitchFamily="18" charset="0"/>
                <a:cs typeface="Times New Roman" panose="02020603050405020304" pitchFamily="18" charset="0"/>
              </a:rPr>
              <a:t>Trứng</a:t>
            </a:r>
          </a:p>
        </p:txBody>
      </p:sp>
      <p:sp>
        <p:nvSpPr>
          <p:cNvPr id="57" name="AutoShape 27">
            <a:extLst>
              <a:ext uri="{FF2B5EF4-FFF2-40B4-BE49-F238E27FC236}">
                <a16:creationId xmlns:a16="http://schemas.microsoft.com/office/drawing/2014/main" id="{D922938B-A996-3132-CE4F-E1E85AE2B46C}"/>
              </a:ext>
            </a:extLst>
          </p:cNvPr>
          <p:cNvSpPr>
            <a:spLocks noChangeArrowheads="1"/>
          </p:cNvSpPr>
          <p:nvPr/>
        </p:nvSpPr>
        <p:spPr bwMode="auto">
          <a:xfrm>
            <a:off x="497540" y="47924"/>
            <a:ext cx="11196919" cy="586488"/>
          </a:xfrm>
          <a:prstGeom prst="wedgeRoundRectCallout">
            <a:avLst>
              <a:gd name="adj1" fmla="val -53820"/>
              <a:gd name="adj2" fmla="val 46405"/>
              <a:gd name="adj3" fmla="val 16667"/>
            </a:avLst>
          </a:prstGeom>
          <a:noFill/>
          <a:ln w="57150">
            <a:solidFill>
              <a:srgbClr val="0000CC"/>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en-US" altLang="en-US" sz="3200">
                <a:solidFill>
                  <a:srgbClr val="0000CC"/>
                </a:solidFill>
                <a:latin typeface="Cambria" panose="02040503050406030204" pitchFamily="18" charset="0"/>
                <a:ea typeface="Cambria" panose="02040503050406030204" pitchFamily="18" charset="0"/>
              </a:rPr>
              <a:t>Một số loại thức ăn mà chúng ta sử dụng hằng ngày:</a:t>
            </a:r>
          </a:p>
        </p:txBody>
      </p:sp>
    </p:spTree>
    <p:extLst>
      <p:ext uri="{BB962C8B-B14F-4D97-AF65-F5344CB8AC3E}">
        <p14:creationId xmlns:p14="http://schemas.microsoft.com/office/powerpoint/2010/main" val="233097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slide(fromBottom)">
                                      <p:cBhvr>
                                        <p:cTn id="10" dur="500"/>
                                        <p:tgtEl>
                                          <p:spTgt spid="13"/>
                                        </p:tgtEl>
                                      </p:cBhvr>
                                    </p:animEffect>
                                  </p:childTnLst>
                                </p:cTn>
                              </p:par>
                              <p:par>
                                <p:cTn id="11" presetID="12" presetClass="entr" presetSubtype="4"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slide(fromBottom)">
                                      <p:cBhvr>
                                        <p:cTn id="13" dur="500"/>
                                        <p:tgtEl>
                                          <p:spTgt spid="36"/>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slide(fromBottom)">
                                      <p:cBhvr>
                                        <p:cTn id="19" dur="500"/>
                                        <p:tgtEl>
                                          <p:spTgt spid="39"/>
                                        </p:tgtEl>
                                      </p:cBhvr>
                                    </p:animEffect>
                                  </p:childTnLst>
                                </p:cTn>
                              </p:par>
                              <p:par>
                                <p:cTn id="20" presetID="12" presetClass="entr" presetSubtype="4" fill="hold" grpId="0"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slide(fromBottom)">
                                      <p:cBhvr>
                                        <p:cTn id="22" dur="500"/>
                                        <p:tgtEl>
                                          <p:spTgt spid="43"/>
                                        </p:tgtEl>
                                      </p:cBhvr>
                                    </p:animEffect>
                                  </p:childTnLst>
                                </p:cTn>
                              </p:par>
                              <p:par>
                                <p:cTn id="23" presetID="12" presetClass="entr" presetSubtype="4"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slide(fromBottom)">
                                      <p:cBhvr>
                                        <p:cTn id="25" dur="500"/>
                                        <p:tgtEl>
                                          <p:spTgt spid="45"/>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slide(fromBottom)">
                                      <p:cBhvr>
                                        <p:cTn id="28" dur="500"/>
                                        <p:tgtEl>
                                          <p:spTgt spid="47"/>
                                        </p:tgtEl>
                                      </p:cBhvr>
                                    </p:animEffect>
                                  </p:childTnLst>
                                </p:cTn>
                              </p:par>
                              <p:par>
                                <p:cTn id="29" presetID="12" presetClass="entr" presetSubtype="4" fill="hold" grpId="0" nodeType="with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slide(fromBottom)">
                                      <p:cBhvr>
                                        <p:cTn id="31" dur="500"/>
                                        <p:tgtEl>
                                          <p:spTgt spid="49"/>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slide(fromBottom)">
                                      <p:cBhvr>
                                        <p:cTn id="34" dur="500"/>
                                        <p:tgtEl>
                                          <p:spTgt spid="50"/>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slide(fromBottom)">
                                      <p:cBhvr>
                                        <p:cTn id="37" dur="500"/>
                                        <p:tgtEl>
                                          <p:spTgt spid="51"/>
                                        </p:tgtEl>
                                      </p:cBhvr>
                                    </p:animEffect>
                                  </p:childTnLst>
                                </p:cTn>
                              </p:par>
                              <p:par>
                                <p:cTn id="38" presetID="12" presetClass="entr" presetSubtype="4" fill="hold" grpId="0" nodeType="with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slide(fromBottom)">
                                      <p:cBhvr>
                                        <p:cTn id="40" dur="500"/>
                                        <p:tgtEl>
                                          <p:spTgt spid="54"/>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diamond(in)">
                                      <p:cBhvr>
                                        <p:cTn id="45" dur="2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9" grpId="0" animBg="1"/>
      <p:bldP spid="43" grpId="0" animBg="1"/>
      <p:bldP spid="45" grpId="0" animBg="1"/>
      <p:bldP spid="47" grpId="0" animBg="1"/>
      <p:bldP spid="49" grpId="0" animBg="1"/>
      <p:bldP spid="50" grpId="0" animBg="1"/>
      <p:bldP spid="51" grpId="0" animBg="1"/>
      <p:bldP spid="54" grpId="0" animBg="1"/>
      <p:bldP spid="5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453</TotalTime>
  <Words>5725</Words>
  <Application>Microsoft Office PowerPoint</Application>
  <PresentationFormat>Widescreen</PresentationFormat>
  <Paragraphs>500</Paragraphs>
  <Slides>64</Slides>
  <Notes>0</Notes>
  <HiddenSlides>0</HiddenSlides>
  <MMClips>15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Cambria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ĐIỆP</dc:creator>
  <cp:lastModifiedBy>DELL</cp:lastModifiedBy>
  <cp:revision>141</cp:revision>
  <dcterms:created xsi:type="dcterms:W3CDTF">2023-07-22T07:34:43Z</dcterms:created>
  <dcterms:modified xsi:type="dcterms:W3CDTF">2025-02-07T07:08:04Z</dcterms:modified>
</cp:coreProperties>
</file>