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8" r:id="rId10"/>
    <p:sldId id="383" r:id="rId11"/>
    <p:sldId id="298" r:id="rId12"/>
    <p:sldId id="276" r:id="rId13"/>
    <p:sldId id="381" r:id="rId14"/>
    <p:sldId id="375" r:id="rId15"/>
    <p:sldId id="314" r:id="rId16"/>
    <p:sldId id="387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04F"/>
    <a:srgbClr val="FF9933"/>
    <a:srgbClr val="F37D91"/>
    <a:srgbClr val="5DD2FF"/>
    <a:srgbClr val="F3F6F6"/>
    <a:srgbClr val="D8E5E5"/>
    <a:srgbClr val="FFFFCC"/>
    <a:srgbClr val="FFFF99"/>
    <a:srgbClr val="1596F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7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57537" y="2158936"/>
            <a:ext cx="5251548" cy="3295015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schoolwork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parental pressure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work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smtClean="0"/>
              <a:t>pressure from their clubs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7192" y="1183433"/>
            <a:ext cx="107382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types of pressure below do you think teens face?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8983" y="236015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18" y="1635190"/>
            <a:ext cx="4967771" cy="4967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38982" y="4119075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57537" y="4990071"/>
            <a:ext cx="467139" cy="44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110" y="111473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716" y="1140262"/>
            <a:ext cx="1099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a conversation and choose the correct answer to each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04" y="1003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802675" y="1676432"/>
            <a:ext cx="6742809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</a:t>
            </a:r>
            <a:r>
              <a:rPr lang="vi-VN" sz="3200" dirty="0" smtClean="0"/>
              <a:t>H</a:t>
            </a:r>
            <a:r>
              <a:rPr lang="en-US" sz="3200" dirty="0" smtClean="0"/>
              <a:t>ow many students are talking?</a:t>
            </a:r>
          </a:p>
          <a:p>
            <a:pPr marL="514350" indent="-514350">
              <a:buAutoNum type="alphaUcPeriod"/>
            </a:pPr>
            <a:r>
              <a:rPr lang="en-US" sz="3200" smtClean="0"/>
              <a:t>One.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Two.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Three.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What are they discussing?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class forum.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smtClean="0"/>
              <a:t>Their stress.</a:t>
            </a:r>
            <a:endParaRPr lang="en-US" sz="3200" dirty="0" smtClean="0"/>
          </a:p>
          <a:p>
            <a:pPr marL="514350" indent="-514350">
              <a:buAutoNum type="alphaUcPeriod"/>
            </a:pPr>
            <a:r>
              <a:rPr lang="en-US" sz="3200" dirty="0" smtClean="0"/>
              <a:t>Their </a:t>
            </a:r>
            <a:r>
              <a:rPr lang="en-US" sz="3200" smtClean="0"/>
              <a:t>community activities.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1802674" y="3392968"/>
            <a:ext cx="467139" cy="461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02673" y="5408681"/>
            <a:ext cx="467139" cy="472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502" y="1666500"/>
            <a:ext cx="500599" cy="5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073" y="1175870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 again and fill each blank with ONE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567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29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3277"/>
              </p:ext>
            </p:extLst>
          </p:nvPr>
        </p:nvGraphicFramePr>
        <p:xfrm>
          <a:off x="589938" y="1850639"/>
          <a:ext cx="1068251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77">
                  <a:extLst>
                    <a:ext uri="{9D8B030D-6E8A-4147-A177-3AD203B41FA5}">
                      <a16:colId xmlns:a16="http://schemas.microsoft.com/office/drawing/2014/main" xmlns="" val="2526666070"/>
                    </a:ext>
                  </a:extLst>
                </a:gridCol>
                <a:gridCol w="6035039">
                  <a:extLst>
                    <a:ext uri="{9D8B030D-6E8A-4147-A177-3AD203B41FA5}">
                      <a16:colId xmlns:a16="http://schemas.microsoft.com/office/drawing/2014/main" xmlns="" val="1274799575"/>
                    </a:ext>
                  </a:extLst>
                </a:gridCol>
              </a:tblGrid>
              <a:tr h="5502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Problems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Solutions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72223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has</a:t>
                      </a:r>
                      <a:r>
                        <a:rPr lang="en-US" sz="3000" baseline="0" dirty="0" smtClean="0"/>
                        <a:t> pressure from his (1)________.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Minh should tell his</a:t>
                      </a:r>
                      <a:r>
                        <a:rPr lang="en-US" sz="3000" baseline="0" dirty="0" smtClean="0"/>
                        <a:t> parents about his interests and (2) __________.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30699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</a:t>
                      </a:r>
                      <a:r>
                        <a:rPr lang="en-US" sz="3000" baseline="0" dirty="0" smtClean="0"/>
                        <a:t> is unhappy about her (3</a:t>
                      </a:r>
                      <a:r>
                        <a:rPr lang="en-US" sz="3000" baseline="0" smtClean="0"/>
                        <a:t>) _____________.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Ann should feel (4)________ about her</a:t>
                      </a:r>
                      <a:r>
                        <a:rPr lang="en-US" sz="3000" baseline="0" dirty="0" smtClean="0"/>
                        <a:t> body.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622989"/>
                  </a:ext>
                </a:extLst>
              </a:tr>
              <a:tr h="8106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Mi</a:t>
                      </a:r>
                      <a:r>
                        <a:rPr lang="en-US" sz="3000" dirty="0" smtClean="0"/>
                        <a:t> doesn’t get on with</a:t>
                      </a:r>
                      <a:r>
                        <a:rPr lang="en-US" sz="3000" baseline="0" dirty="0" smtClean="0"/>
                        <a:t> her (5)________.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She should (6</a:t>
                      </a:r>
                      <a:r>
                        <a:rPr lang="en-US" sz="3000" smtClean="0"/>
                        <a:t>) ______ </a:t>
                      </a:r>
                      <a:r>
                        <a:rPr lang="en-US" sz="3000" dirty="0" smtClean="0"/>
                        <a:t>to her</a:t>
                      </a:r>
                      <a:r>
                        <a:rPr lang="en-US" sz="3000" baseline="0" dirty="0" smtClean="0"/>
                        <a:t> mum.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4601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450" y="2895340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p</a:t>
            </a:r>
            <a:r>
              <a:rPr lang="en-US" sz="3000" b="1" dirty="0" smtClean="0">
                <a:solidFill>
                  <a:srgbClr val="EC304F"/>
                </a:solidFill>
              </a:rPr>
              <a:t>arents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0075" y="2899438"/>
            <a:ext cx="154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abilities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0337" y="3873528"/>
            <a:ext cx="250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body / weight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6356" y="3449338"/>
            <a:ext cx="1031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good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5880" y="4427526"/>
            <a:ext cx="81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C304F"/>
                </a:solidFill>
              </a:rPr>
              <a:t>talk</a:t>
            </a:r>
            <a:endParaRPr lang="en-US" sz="3000" b="1" dirty="0">
              <a:solidFill>
                <a:srgbClr val="EC304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8965" y="4909907"/>
            <a:ext cx="149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C304F"/>
                </a:solidFill>
              </a:rPr>
              <a:t>sister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3425" y="5638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4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057270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causes of teen stress with the possible solutions. There may be more than one solution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problem.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5179"/>
              </p:ext>
            </p:extLst>
          </p:nvPr>
        </p:nvGraphicFramePr>
        <p:xfrm>
          <a:off x="403998" y="1888267"/>
          <a:ext cx="11316694" cy="468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104">
                  <a:extLst>
                    <a:ext uri="{9D8B030D-6E8A-4147-A177-3AD203B41FA5}">
                      <a16:colId xmlns:a16="http://schemas.microsoft.com/office/drawing/2014/main" xmlns="" val="2364242185"/>
                    </a:ext>
                  </a:extLst>
                </a:gridCol>
                <a:gridCol w="1769270">
                  <a:extLst>
                    <a:ext uri="{9D8B030D-6E8A-4147-A177-3AD203B41FA5}">
                      <a16:colId xmlns:a16="http://schemas.microsoft.com/office/drawing/2014/main" xmlns="" val="3043699587"/>
                    </a:ext>
                  </a:extLst>
                </a:gridCol>
                <a:gridCol w="5286320">
                  <a:extLst>
                    <a:ext uri="{9D8B030D-6E8A-4147-A177-3AD203B41FA5}">
                      <a16:colId xmlns:a16="http://schemas.microsoft.com/office/drawing/2014/main" xmlns="" val="3002197851"/>
                    </a:ext>
                  </a:extLst>
                </a:gridCol>
              </a:tblGrid>
              <a:tr h="7154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Causes</a:t>
                      </a:r>
                      <a:r>
                        <a:rPr lang="en-US" sz="3000" baseline="0" dirty="0" smtClean="0"/>
                        <a:t> of teen stress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r>
                        <a:rPr lang="en-US" sz="3000" baseline="0" dirty="0" smtClean="0"/>
                        <a:t> solutions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53798"/>
                  </a:ext>
                </a:extLst>
              </a:tr>
              <a:tr h="39673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dirty="0" smtClean="0"/>
                        <a:t>peer</a:t>
                      </a:r>
                      <a:r>
                        <a:rPr lang="en-US" sz="3000" baseline="0" dirty="0" smtClean="0"/>
                        <a:t> pressure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too much schoolwork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dirty="0" smtClean="0"/>
                        <a:t>spending too much time on social media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000" baseline="0" smtClean="0"/>
                        <a:t>bullying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avoiding </a:t>
                      </a: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bullies wherever possible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staying calm and relaxed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turning off smartphones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UcPeriod"/>
                      </a:pPr>
                      <a:r>
                        <a:rPr lang="en-US" sz="30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talking to teachers</a:t>
                      </a:r>
                      <a:endParaRPr lang="en-US" sz="3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02991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26280" y="3066372"/>
            <a:ext cx="1911096" cy="13318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26280" y="3774331"/>
            <a:ext cx="1975104" cy="2011215"/>
          </a:xfrm>
          <a:prstGeom prst="straightConnector1">
            <a:avLst/>
          </a:prstGeom>
          <a:ln w="3810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6280" y="4460326"/>
            <a:ext cx="1911096" cy="645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26280" y="3066372"/>
            <a:ext cx="1911096" cy="2719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26280" y="4398264"/>
            <a:ext cx="1911096" cy="1387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26280" y="5785546"/>
            <a:ext cx="1975104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65496"/>
            <a:ext cx="880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80 - 100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words) about the cause(s) of your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stress </a:t>
            </a:r>
            <a:endParaRPr lang="en-US" sz="2400" b="1" smtClean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offer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solutions.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08" r="1591" b="56756"/>
          <a:stretch/>
        </p:blipFill>
        <p:spPr>
          <a:xfrm>
            <a:off x="2708927" y="1996493"/>
            <a:ext cx="6273114" cy="2952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6298" r="1591" b="1873"/>
          <a:stretch/>
        </p:blipFill>
        <p:spPr>
          <a:xfrm>
            <a:off x="2708927" y="4925780"/>
            <a:ext cx="6273114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8972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What have we </a:t>
            </a:r>
            <a:r>
              <a:rPr lang="en-US" sz="3600" dirty="0" smtClean="0"/>
              <a:t>learned </a:t>
            </a:r>
            <a:r>
              <a:rPr lang="en-US" sz="36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Tell </a:t>
            </a:r>
            <a:r>
              <a:rPr lang="en-US" sz="3600" dirty="0"/>
              <a:t>the whole class about their stress and what they often do to deal with stress.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15564" y="2957257"/>
            <a:ext cx="8972052" cy="3635766"/>
            <a:chOff x="1582737" y="2643114"/>
            <a:chExt cx="8972052" cy="30522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737" y="2643114"/>
              <a:ext cx="8943975" cy="30456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93669" y="5425440"/>
              <a:ext cx="8961120" cy="26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24387" y="263916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2659" y="429427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3067" y="1234448"/>
            <a:ext cx="64010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Table </a:t>
            </a:r>
            <a:r>
              <a:rPr lang="en-GB" dirty="0">
                <a:solidFill>
                  <a:schemeClr val="tx1"/>
                </a:solidFill>
              </a:rPr>
              <a:t>cloth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3067" y="2230594"/>
            <a:ext cx="6401006" cy="163841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Which types of pressure below do you think teens face? </a:t>
            </a:r>
            <a:endParaRPr lang="en-GB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a conversation and choose the correct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answer.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to the conversation again and fill each blank with ONE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03067" y="4294273"/>
            <a:ext cx="6401006" cy="7894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Match the causes of teen stress with the possible solutions. 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37269" cy="123001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20617" y="2939887"/>
            <a:ext cx="1403771" cy="13543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4387" y="545397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438573" y="4594997"/>
            <a:ext cx="1403771" cy="8589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03067" y="5413572"/>
            <a:ext cx="640100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CLOTH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105" y="1802004"/>
            <a:ext cx="5632864" cy="3416320"/>
          </a:xfrm>
          <a:prstGeom prst="rect">
            <a:avLst/>
          </a:prstGeom>
          <a:solidFill>
            <a:srgbClr val="F3F6F6"/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Work in 4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minutes, write down on the posters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many types of pressure as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most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353" y="1061455"/>
            <a:ext cx="1662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5217" y="1802004"/>
            <a:ext cx="5406535" cy="3785652"/>
          </a:xfrm>
          <a:prstGeom prst="rect">
            <a:avLst/>
          </a:prstGeom>
          <a:solidFill>
            <a:srgbClr val="F3F6F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Suggested answers: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schoolwork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 pressure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get into gifted/ high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getting higher 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240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6" y="1476201"/>
            <a:ext cx="48882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AD4F0F"/>
                </a:solidFill>
              </a:rPr>
              <a:t>p</a:t>
            </a:r>
            <a:r>
              <a:rPr lang="en-US" sz="7200" b="1" dirty="0" smtClean="0">
                <a:solidFill>
                  <a:srgbClr val="AD4F0F"/>
                </a:solidFill>
              </a:rPr>
              <a:t>arental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 smtClean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953" y="4309155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liên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tới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6252" y="3164844"/>
            <a:ext cx="2741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pə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ˈrentl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69" y="1604060"/>
            <a:ext cx="6152031" cy="4483473"/>
          </a:xfrm>
          <a:prstGeom prst="rect">
            <a:avLst/>
          </a:prstGeom>
        </p:spPr>
      </p:pic>
      <p:pic>
        <p:nvPicPr>
          <p:cNvPr id="13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3422" y="5776258"/>
            <a:ext cx="556397" cy="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410" y="131816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peer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6" y="4227737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người </a:t>
            </a:r>
            <a:r>
              <a:rPr lang="en-US" sz="3600" dirty="0" err="1"/>
              <a:t>ngang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lứa</a:t>
            </a:r>
            <a:endParaRPr lang="en-US" sz="23900" dirty="0"/>
          </a:p>
        </p:txBody>
      </p:sp>
      <p:sp>
        <p:nvSpPr>
          <p:cNvPr id="2" name="Rectangle 1"/>
          <p:cNvSpPr/>
          <p:nvPr/>
        </p:nvSpPr>
        <p:spPr>
          <a:xfrm>
            <a:off x="1432729" y="2985354"/>
            <a:ext cx="215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pic>
        <p:nvPicPr>
          <p:cNvPr id="4" name="Picture 2" descr="Teenage peer pressure | Vinm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8" y="1600958"/>
            <a:ext cx="6501194" cy="40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940" y="5527394"/>
            <a:ext cx="688361" cy="688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 descr="A Guide to Understanding and Preventing School Bullying | USC Ros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/>
          <a:stretch/>
        </p:blipFill>
        <p:spPr bwMode="auto">
          <a:xfrm>
            <a:off x="4131425" y="2037806"/>
            <a:ext cx="8060575" cy="3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2227" y="12671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77" y="4495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bắt </a:t>
            </a:r>
            <a:r>
              <a:rPr lang="en-US" sz="4800" dirty="0" err="1"/>
              <a:t>nạt</a:t>
            </a:r>
            <a:endParaRPr lang="en-US" sz="16600" dirty="0"/>
          </a:p>
        </p:txBody>
      </p:sp>
      <p:sp>
        <p:nvSpPr>
          <p:cNvPr id="2" name="Rectangle 1"/>
          <p:cNvSpPr/>
          <p:nvPr/>
        </p:nvSpPr>
        <p:spPr>
          <a:xfrm>
            <a:off x="1388799" y="3277865"/>
            <a:ext cx="1882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b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3065" y="5538169"/>
            <a:ext cx="695734" cy="6957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7353" y="1382243"/>
            <a:ext cx="49610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bullying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542" y="460635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sự </a:t>
            </a:r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nạt</a:t>
            </a:r>
            <a:endParaRPr lang="en-US" sz="34400" dirty="0"/>
          </a:p>
        </p:txBody>
      </p:sp>
      <p:sp>
        <p:nvSpPr>
          <p:cNvPr id="2" name="Rectangle 1"/>
          <p:cNvSpPr/>
          <p:nvPr/>
        </p:nvSpPr>
        <p:spPr>
          <a:xfrm>
            <a:off x="1316472" y="323462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bʊliɪŋ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17" y="2560319"/>
            <a:ext cx="7222837" cy="3250277"/>
          </a:xfrm>
          <a:prstGeom prst="rect">
            <a:avLst/>
          </a:prstGeom>
        </p:spPr>
      </p:pic>
      <p:pic>
        <p:nvPicPr>
          <p:cNvPr id="8" name="bully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1349" y="5726037"/>
            <a:ext cx="739277" cy="739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6" y="208434"/>
            <a:ext cx="362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94425"/>
              </p:ext>
            </p:extLst>
          </p:nvPr>
        </p:nvGraphicFramePr>
        <p:xfrm>
          <a:off x="773083" y="1770610"/>
          <a:ext cx="10770027" cy="42842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parental (adj)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/pəˈrentl/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liên quan tới bố mẹ, thuộc bố mẹ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peer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/pɪə(r)/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200" smtClean="0">
                          <a:effectLst/>
                          <a:latin typeface="+mn-lt"/>
                        </a:rPr>
                        <a:t>người ngang hàng, bạn đồng lứa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 (v)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bullying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/ˈbʊliɪŋ/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sự bắt nạt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ar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2570073"/>
            <a:ext cx="584506" cy="584506"/>
          </a:xfrm>
          <a:prstGeom prst="rect">
            <a:avLst/>
          </a:prstGeom>
        </p:spPr>
      </p:pic>
      <p:pic>
        <p:nvPicPr>
          <p:cNvPr id="16" name="pe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577" y="3827176"/>
            <a:ext cx="622379" cy="622379"/>
          </a:xfrm>
          <a:prstGeom prst="rect">
            <a:avLst/>
          </a:prstGeom>
        </p:spPr>
      </p:pic>
      <p:pic>
        <p:nvPicPr>
          <p:cNvPr id="17" name="bul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89" y="4698926"/>
            <a:ext cx="576484" cy="576484"/>
          </a:xfrm>
          <a:prstGeom prst="rect">
            <a:avLst/>
          </a:prstGeom>
        </p:spPr>
      </p:pic>
      <p:pic>
        <p:nvPicPr>
          <p:cNvPr id="18" name="bully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8928" y="5318306"/>
            <a:ext cx="593267" cy="5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5663</TotalTime>
  <Words>578</Words>
  <Application>Microsoft Office PowerPoint</Application>
  <PresentationFormat>Custom</PresentationFormat>
  <Paragraphs>143</Paragraphs>
  <Slides>17</Slides>
  <Notes>13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309</cp:revision>
  <dcterms:created xsi:type="dcterms:W3CDTF">2020-12-09T02:04:09Z</dcterms:created>
  <dcterms:modified xsi:type="dcterms:W3CDTF">2025-02-07T07:16:47Z</dcterms:modified>
</cp:coreProperties>
</file>