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76" r:id="rId4"/>
    <p:sldId id="358" r:id="rId5"/>
    <p:sldId id="377" r:id="rId6"/>
    <p:sldId id="371" r:id="rId7"/>
    <p:sldId id="276" r:id="rId8"/>
    <p:sldId id="298" r:id="rId9"/>
    <p:sldId id="378" r:id="rId10"/>
    <p:sldId id="373" r:id="rId11"/>
    <p:sldId id="374" r:id="rId12"/>
    <p:sldId id="314" r:id="rId13"/>
    <p:sldId id="330" r:id="rId14"/>
    <p:sldId id="3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6B0"/>
    <a:srgbClr val="AAE0F9"/>
    <a:srgbClr val="E0DFEF"/>
    <a:srgbClr val="D0E39A"/>
    <a:srgbClr val="F26343"/>
    <a:srgbClr val="FF9933"/>
    <a:srgbClr val="5DD2FF"/>
    <a:srgbClr val="FFCC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-7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4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9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87620" y="120777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669" y="1081110"/>
            <a:ext cx="109905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what social media the teens in </a:t>
            </a:r>
            <a:r>
              <a:rPr lang="en-US" sz="2400" b="1" dirty="0" smtClean="0">
                <a:solidFill>
                  <a:srgbClr val="FF9933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use, why, and how often they use them.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720" y="11051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6264" y="2122571"/>
            <a:ext cx="10936911" cy="388891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What social media does </a:t>
            </a:r>
            <a:r>
              <a:rPr lang="en-US" sz="3200" u="sng" dirty="0" smtClean="0"/>
              <a:t>Ann</a:t>
            </a:r>
            <a:r>
              <a:rPr lang="en-US" sz="3200" dirty="0" smtClean="0"/>
              <a:t> use?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Nam</a:t>
            </a:r>
            <a:r>
              <a:rPr lang="en-US" sz="3200" dirty="0" smtClean="0"/>
              <a:t>: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uses </a:t>
            </a:r>
            <a:r>
              <a:rPr lang="en-US" sz="3200" u="sng" dirty="0" smtClean="0"/>
              <a:t>YouTube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What does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 it for?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Nam:</a:t>
            </a:r>
            <a:r>
              <a:rPr lang="en-US" sz="3200" dirty="0" smtClean="0"/>
              <a:t> </a:t>
            </a:r>
            <a:r>
              <a:rPr lang="en-US" sz="3200" u="sng" dirty="0" smtClean="0"/>
              <a:t>She uploads her videos and watch other people’s videos.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How often does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 it?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Nam</a:t>
            </a:r>
            <a:r>
              <a:rPr lang="en-US" sz="3200" dirty="0" smtClean="0"/>
              <a:t>: </a:t>
            </a:r>
            <a:r>
              <a:rPr lang="en-US" sz="3200" u="sng" dirty="0" smtClean="0"/>
              <a:t>Every day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401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359160"/>
            <a:ext cx="66555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the following questions: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58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82728" y="2103811"/>
            <a:ext cx="10515600" cy="2258237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/>
              <a:t>What social media do you use?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/>
              <a:t>How often do you use it?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/>
              <a:t>What do you use it for?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60083" y="5311737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your group’s results to the class.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716667" y="1896217"/>
            <a:ext cx="9770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 Retell 2 ways of making requests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 List </a:t>
            </a:r>
            <a:r>
              <a:rPr lang="en-US" sz="3200" dirty="0"/>
              <a:t>some popular social media among teens.</a:t>
            </a:r>
            <a:endParaRPr lang="en-US" sz="20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673" y="218128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394" y="2169849"/>
            <a:ext cx="814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 Do exercises in the workbook.</a:t>
            </a:r>
            <a:endParaRPr lang="en-US" sz="3600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7" y="2717566"/>
            <a:ext cx="5847261" cy="3898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76" y="2352072"/>
            <a:ext cx="4299802" cy="418514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8750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2781" y="246423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750" y="3959290"/>
            <a:ext cx="1835914" cy="1081043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chemeClr val="tx1"/>
                </a:solidFill>
                <a:effectLst/>
              </a:rPr>
              <a:t>SOCIAL MEDIA POPULAR AMONG TEENS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2017634"/>
            <a:ext cx="5740799" cy="135205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 the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dialogues Pay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 to the highlighted sentences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Work in pairs. Make similar conversations, using the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cues.</a:t>
            </a:r>
            <a:endParaRPr lang="en-US" sz="17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74664" y="1540551"/>
            <a:ext cx="1486074" cy="9236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56707" y="2773038"/>
            <a:ext cx="1486074" cy="11862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50737" y="5676276"/>
            <a:ext cx="18364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374664" y="4499812"/>
            <a:ext cx="1494322" cy="117646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635872"/>
            <a:ext cx="575785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88838" y="3526798"/>
            <a:ext cx="5749329" cy="195960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some posts on a forum about different social media and match the names of posters with their activities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Ask and answer questions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social media.</a:t>
            </a:r>
          </a:p>
          <a:p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&amp; reporting.</a:t>
            </a:r>
            <a:endParaRPr lang="en-US" sz="17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CHATTING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2271" y="1203641"/>
            <a:ext cx="11527132" cy="1325563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100" b="1" dirty="0">
                <a:latin typeface="+mn-lt"/>
                <a:ea typeface="+mn-ea"/>
                <a:cs typeface="+mn-cs"/>
              </a:rPr>
              <a:t>- </a:t>
            </a:r>
            <a:r>
              <a:rPr lang="en-US" sz="3100" b="1" dirty="0" smtClean="0">
                <a:latin typeface="+mn-lt"/>
                <a:ea typeface="+mn-ea"/>
                <a:cs typeface="+mn-cs"/>
              </a:rPr>
              <a:t>Answer the following </a:t>
            </a:r>
            <a:r>
              <a:rPr lang="en-US" sz="3100" b="1" dirty="0">
                <a:latin typeface="+mn-lt"/>
                <a:ea typeface="+mn-ea"/>
                <a:cs typeface="+mn-cs"/>
              </a:rPr>
              <a:t>questions:</a:t>
            </a:r>
            <a:br>
              <a:rPr lang="en-US" sz="3100" b="1" dirty="0">
                <a:latin typeface="+mn-lt"/>
                <a:ea typeface="+mn-ea"/>
                <a:cs typeface="+mn-cs"/>
              </a:rPr>
            </a:br>
            <a:endParaRPr lang="en-US" sz="31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8936" y="2376827"/>
            <a:ext cx="1144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How do you say when you want </a:t>
            </a:r>
            <a:r>
              <a:rPr lang="en-US" sz="2800" dirty="0" err="1"/>
              <a:t>sb</a:t>
            </a:r>
            <a:r>
              <a:rPr lang="en-US" sz="2800" dirty="0"/>
              <a:t> to pass you a pen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48936" y="3093093"/>
            <a:ext cx="11173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How do you say when you want </a:t>
            </a:r>
            <a:r>
              <a:rPr lang="en-US" sz="2800" dirty="0" err="1"/>
              <a:t>sb</a:t>
            </a:r>
            <a:r>
              <a:rPr lang="en-US" sz="2800" dirty="0"/>
              <a:t> to tell you more about the music club?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48936" y="3750067"/>
            <a:ext cx="11173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What will we do if we want to ask politely somebody to do </a:t>
            </a:r>
            <a:r>
              <a:rPr lang="en-US" sz="2800" dirty="0" err="1"/>
              <a:t>sth</a:t>
            </a:r>
            <a:r>
              <a:rPr lang="en-US" sz="2800" dirty="0"/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53737" y="4981303"/>
            <a:ext cx="1428206" cy="696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96459" y="4867981"/>
            <a:ext cx="5788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MAKING REQUESTS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4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3387" y="167689"/>
            <a:ext cx="7075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0084" y="1279905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dialogues below.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Pay attention to the highlighted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199" y="2121167"/>
            <a:ext cx="10741429" cy="15745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 smtClean="0"/>
              <a:t>Student</a:t>
            </a:r>
            <a:r>
              <a:rPr lang="en-US" sz="3000" dirty="0" smtClean="0"/>
              <a:t>: </a:t>
            </a:r>
            <a:r>
              <a:rPr lang="en-US" sz="30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Can you tell me more about the music club, </a:t>
            </a:r>
            <a:r>
              <a:rPr lang="en-US" sz="3000" dirty="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please?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 smtClean="0"/>
              <a:t>School club leader</a:t>
            </a:r>
            <a:r>
              <a:rPr lang="en-US" sz="3000" dirty="0" smtClean="0"/>
              <a:t>: Certainly. It meets on Mondays and Thursdays.</a:t>
            </a:r>
          </a:p>
        </p:txBody>
      </p:sp>
      <p:pic>
        <p:nvPicPr>
          <p:cNvPr id="2" name="Trac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6350" y="1673512"/>
            <a:ext cx="609600" cy="609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4306335"/>
            <a:ext cx="10674927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000" b="1" dirty="0" smtClean="0"/>
              <a:t>Student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Could </a:t>
            </a:r>
            <a:r>
              <a:rPr lang="en-US" sz="300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you show me the way to the college, please?</a:t>
            </a:r>
            <a:r>
              <a:rPr lang="en-US" sz="3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000" b="1" smtClean="0"/>
              <a:t>Teacher</a:t>
            </a:r>
            <a:r>
              <a:rPr lang="en-US" sz="3000" smtClean="0"/>
              <a:t>: Certainly. Go past this block, then turn left. It’s on your right-hand side there.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119062" y="2632208"/>
            <a:ext cx="628650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" y="4741177"/>
            <a:ext cx="752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75205"/>
              </p:ext>
            </p:extLst>
          </p:nvPr>
        </p:nvGraphicFramePr>
        <p:xfrm>
          <a:off x="574765" y="1995394"/>
          <a:ext cx="11086011" cy="3097677"/>
        </p:xfrm>
        <a:graphic>
          <a:graphicData uri="http://schemas.openxmlformats.org/drawingml/2006/table">
            <a:tbl>
              <a:tblPr firstRow="1" firstCol="1" bandRow="1"/>
              <a:tblGrid>
                <a:gridCol w="4469205">
                  <a:extLst>
                    <a:ext uri="{9D8B030D-6E8A-4147-A177-3AD203B41FA5}">
                      <a16:colId xmlns:a16="http://schemas.microsoft.com/office/drawing/2014/main" xmlns="" val="1106798697"/>
                    </a:ext>
                  </a:extLst>
                </a:gridCol>
                <a:gridCol w="6616806">
                  <a:extLst>
                    <a:ext uri="{9D8B030D-6E8A-4147-A177-3AD203B41FA5}">
                      <a16:colId xmlns:a16="http://schemas.microsoft.com/office/drawing/2014/main" xmlns="" val="3020371258"/>
                    </a:ext>
                  </a:extLst>
                </a:gridCol>
              </a:tblGrid>
              <a:tr h="25399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Making requests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Examples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9426572"/>
                  </a:ext>
                </a:extLst>
              </a:tr>
              <a:tr h="25490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Can you…, please?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Could you…(, please)?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l">
                        <a:lnSpc>
                          <a:spcPct val="15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Can you tell me more about the music club, please?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Could you tell me the time it meets?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157935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3387" y="167689"/>
            <a:ext cx="7075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6" y="1185966"/>
            <a:ext cx="87836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conversations, using the cues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17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626833" y="2186727"/>
            <a:ext cx="107757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>
                <a:solidFill>
                  <a:srgbClr val="242021"/>
                </a:solidFill>
              </a:rPr>
              <a:t>Ask to borrow a book from your classmate.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24202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Request some advice on how to do your science project.</a:t>
            </a:r>
            <a:endParaRPr lang="en-US" sz="3200" dirty="0" smtClean="0">
              <a:solidFill>
                <a:srgbClr val="24202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387" y="167689"/>
            <a:ext cx="7075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86995" y="2958695"/>
            <a:ext cx="12030075" cy="7941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i="1" dirty="0" smtClean="0">
                <a:solidFill>
                  <a:srgbClr val="FF9933"/>
                </a:solidFill>
              </a:rPr>
              <a:t>Example</a:t>
            </a:r>
            <a:r>
              <a:rPr lang="en-US" sz="3200" i="1" dirty="0">
                <a:solidFill>
                  <a:srgbClr val="FF9933"/>
                </a:solidFill>
              </a:rPr>
              <a:t>:</a:t>
            </a:r>
            <a:r>
              <a:rPr lang="en-US" sz="3200" dirty="0">
                <a:solidFill>
                  <a:srgbClr val="FF9933"/>
                </a:solidFill>
              </a:rPr>
              <a:t> </a:t>
            </a:r>
            <a:r>
              <a:rPr lang="en-US" sz="3200" dirty="0" smtClean="0">
                <a:solidFill>
                  <a:srgbClr val="5DD2FF"/>
                </a:solidFill>
              </a:rPr>
              <a:t>Can </a:t>
            </a:r>
            <a:r>
              <a:rPr lang="en-US" sz="3200" dirty="0">
                <a:solidFill>
                  <a:srgbClr val="5DD2FF"/>
                </a:solidFill>
              </a:rPr>
              <a:t>you lend me your book that you finished reading, please? 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61925" y="4469073"/>
            <a:ext cx="12030075" cy="7941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b="1" i="1" dirty="0" smtClean="0">
                <a:solidFill>
                  <a:srgbClr val="FF9933"/>
                </a:solidFill>
              </a:rPr>
              <a:t>Example</a:t>
            </a:r>
            <a:r>
              <a:rPr lang="en-US" sz="3200" i="1" dirty="0" smtClean="0">
                <a:solidFill>
                  <a:srgbClr val="FF9933"/>
                </a:solidFill>
              </a:rPr>
              <a:t>:</a:t>
            </a:r>
            <a:r>
              <a:rPr lang="en-US" sz="3200" dirty="0">
                <a:solidFill>
                  <a:srgbClr val="FF9933"/>
                </a:solidFill>
              </a:rPr>
              <a:t> </a:t>
            </a:r>
            <a:r>
              <a:rPr lang="en-US" sz="3200" dirty="0">
                <a:solidFill>
                  <a:srgbClr val="5DD2FF"/>
                </a:solidFill>
              </a:rPr>
              <a:t>Could you tell me how to start a science project? 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build="p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23717" y="122582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109" y="115550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503" y="11215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9753"/>
          <a:stretch/>
        </p:blipFill>
        <p:spPr>
          <a:xfrm>
            <a:off x="108654" y="2060757"/>
            <a:ext cx="5632397" cy="19921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52382"/>
          <a:stretch/>
        </p:blipFill>
        <p:spPr>
          <a:xfrm>
            <a:off x="108654" y="4127141"/>
            <a:ext cx="5632397" cy="1887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9417"/>
          <a:stretch/>
        </p:blipFill>
        <p:spPr>
          <a:xfrm>
            <a:off x="5723603" y="2046286"/>
            <a:ext cx="6468397" cy="19791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t="50338"/>
          <a:stretch/>
        </p:blipFill>
        <p:spPr>
          <a:xfrm>
            <a:off x="5803141" y="4118361"/>
            <a:ext cx="6313929" cy="18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23717" y="122582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109" y="115550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503" y="11215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45" y="1829393"/>
            <a:ext cx="4624387" cy="470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2066314"/>
            <a:ext cx="1838367" cy="42760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914650" y="2562225"/>
            <a:ext cx="3338195" cy="714375"/>
          </a:xfrm>
          <a:prstGeom prst="straightConnector1">
            <a:avLst/>
          </a:prstGeom>
          <a:ln w="57150">
            <a:solidFill>
              <a:srgbClr val="E0DF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4650" y="3633132"/>
            <a:ext cx="3338195" cy="1449513"/>
          </a:xfrm>
          <a:prstGeom prst="straightConnector1">
            <a:avLst/>
          </a:prstGeom>
          <a:ln w="57150">
            <a:solidFill>
              <a:srgbClr val="D0E3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14648" y="3633132"/>
            <a:ext cx="3338196" cy="2352537"/>
          </a:xfrm>
          <a:prstGeom prst="straightConnector1">
            <a:avLst/>
          </a:prstGeom>
          <a:ln w="57150">
            <a:solidFill>
              <a:srgbClr val="D0E3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914646" y="2276554"/>
            <a:ext cx="3338198" cy="2434394"/>
          </a:xfrm>
          <a:prstGeom prst="straightConnector1">
            <a:avLst/>
          </a:prstGeom>
          <a:ln w="57150">
            <a:solidFill>
              <a:srgbClr val="AAE0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" idx="1"/>
          </p:cNvCxnSpPr>
          <p:nvPr/>
        </p:nvCxnSpPr>
        <p:spPr>
          <a:xfrm flipV="1">
            <a:off x="2914646" y="4180776"/>
            <a:ext cx="3338199" cy="1596696"/>
          </a:xfrm>
          <a:prstGeom prst="straightConnector1">
            <a:avLst/>
          </a:prstGeom>
          <a:ln w="57150">
            <a:solidFill>
              <a:srgbClr val="FBC6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5021</TotalTime>
  <Words>531</Words>
  <Application>Microsoft Office PowerPoint</Application>
  <PresentationFormat>Custom</PresentationFormat>
  <Paragraphs>90</Paragraphs>
  <Slides>14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 - Answer the following questions: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278</cp:revision>
  <dcterms:created xsi:type="dcterms:W3CDTF">2020-12-09T02:04:09Z</dcterms:created>
  <dcterms:modified xsi:type="dcterms:W3CDTF">2025-02-07T07:16:06Z</dcterms:modified>
</cp:coreProperties>
</file>