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71" r:id="rId2"/>
    <p:sldId id="256" r:id="rId3"/>
    <p:sldId id="355" r:id="rId4"/>
    <p:sldId id="279" r:id="rId5"/>
    <p:sldId id="353" r:id="rId6"/>
    <p:sldId id="357" r:id="rId7"/>
    <p:sldId id="358" r:id="rId8"/>
    <p:sldId id="359" r:id="rId9"/>
    <p:sldId id="360" r:id="rId10"/>
    <p:sldId id="361" r:id="rId11"/>
    <p:sldId id="283" r:id="rId12"/>
    <p:sldId id="276" r:id="rId13"/>
    <p:sldId id="298" r:id="rId14"/>
    <p:sldId id="351" r:id="rId15"/>
    <p:sldId id="327" r:id="rId16"/>
    <p:sldId id="352" r:id="rId17"/>
    <p:sldId id="314" r:id="rId18"/>
    <p:sldId id="330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5637"/>
    <a:srgbClr val="EF4B66"/>
    <a:srgbClr val="7192A9"/>
    <a:srgbClr val="F26547"/>
    <a:srgbClr val="FBD2D2"/>
    <a:srgbClr val="AD4F0F"/>
    <a:srgbClr val="3B87CD"/>
    <a:srgbClr val="E0702A"/>
    <a:srgbClr val="D36113"/>
    <a:srgbClr val="5D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96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71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1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1962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267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59208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78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729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5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84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06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321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046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79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01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982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30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80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665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4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75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0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microsoft.com/office/2007/relationships/media" Target="../media/media7.mp3"/><Relationship Id="rId3" Type="http://schemas.microsoft.com/office/2007/relationships/media" Target="../media/media3.mp3"/><Relationship Id="rId7" Type="http://schemas.microsoft.com/office/2007/relationships/media" Target="../media/media4.mp3"/><Relationship Id="rId12" Type="http://schemas.openxmlformats.org/officeDocument/2006/relationships/audio" Target="../media/media6.mp3"/><Relationship Id="rId17" Type="http://schemas.openxmlformats.org/officeDocument/2006/relationships/image" Target="../media/image10.png"/><Relationship Id="rId2" Type="http://schemas.openxmlformats.org/officeDocument/2006/relationships/audio" Target="../media/media1.mp3"/><Relationship Id="rId16" Type="http://schemas.openxmlformats.org/officeDocument/2006/relationships/notesSlide" Target="../notesSlides/notesSlide9.xml"/><Relationship Id="rId1" Type="http://schemas.microsoft.com/office/2007/relationships/media" Target="../media/media1.mp3"/><Relationship Id="rId6" Type="http://schemas.openxmlformats.org/officeDocument/2006/relationships/audio" Target="../media/media2.mp3"/><Relationship Id="rId11" Type="http://schemas.microsoft.com/office/2007/relationships/media" Target="../media/media6.mp3"/><Relationship Id="rId5" Type="http://schemas.microsoft.com/office/2007/relationships/media" Target="../media/media2.mp3"/><Relationship Id="rId15" Type="http://schemas.openxmlformats.org/officeDocument/2006/relationships/slideLayout" Target="../slideLayouts/slideLayout2.xml"/><Relationship Id="rId10" Type="http://schemas.openxmlformats.org/officeDocument/2006/relationships/audio" Target="../media/media5.mp3"/><Relationship Id="rId4" Type="http://schemas.openxmlformats.org/officeDocument/2006/relationships/audio" Target="../media/media3.mp3"/><Relationship Id="rId9" Type="http://schemas.microsoft.com/office/2007/relationships/media" Target="../media/media5.mp3"/><Relationship Id="rId14" Type="http://schemas.openxmlformats.org/officeDocument/2006/relationships/audio" Target="../media/media7.mp3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5.jp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7.jp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6.mp3"/><Relationship Id="rId7" Type="http://schemas.openxmlformats.org/officeDocument/2006/relationships/image" Target="../media/image9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1510" y="4879242"/>
            <a:ext cx="520735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 attractive, beautiful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977" y="1393213"/>
            <a:ext cx="7742533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picturesque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9698" y="3320981"/>
            <a:ext cx="333989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/ˌpɪktʃəˈresk/</a:t>
            </a:r>
          </a:p>
        </p:txBody>
      </p:sp>
      <p:pic>
        <p:nvPicPr>
          <p:cNvPr id="17" name="Hình ảnh 1">
            <a:extLst>
              <a:ext uri="{FF2B5EF4-FFF2-40B4-BE49-F238E27FC236}">
                <a16:creationId xmlns:a16="http://schemas.microsoft.com/office/drawing/2014/main" id="{B8C2DA35-45B6-B401-3CE1-5BF8408332A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022" y="2743200"/>
            <a:ext cx="4722707" cy="3543300"/>
          </a:xfrm>
          <a:prstGeom prst="rect">
            <a:avLst/>
          </a:prstGeom>
        </p:spPr>
      </p:pic>
      <p:pic>
        <p:nvPicPr>
          <p:cNvPr id="4" name="picturesqu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71910" y="340090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81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2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9" name="Round Single Corner Rectangle 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ound Single Corner Rectangle 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ound Single Corner Rectangle 1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4" name="Bảng 3">
            <a:extLst>
              <a:ext uri="{FF2B5EF4-FFF2-40B4-BE49-F238E27FC236}">
                <a16:creationId xmlns:a16="http://schemas.microsoft.com/office/drawing/2014/main" id="{3E78E500-E0A1-8A4D-EA87-EDEB0364EA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5912431"/>
              </p:ext>
            </p:extLst>
          </p:nvPr>
        </p:nvGraphicFramePr>
        <p:xfrm>
          <a:off x="1636304" y="1603836"/>
          <a:ext cx="9639013" cy="4700533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497139">
                  <a:extLst>
                    <a:ext uri="{9D8B030D-6E8A-4147-A177-3AD203B41FA5}">
                      <a16:colId xmlns:a16="http://schemas.microsoft.com/office/drawing/2014/main" val="3689246342"/>
                    </a:ext>
                  </a:extLst>
                </a:gridCol>
                <a:gridCol w="2677149">
                  <a:extLst>
                    <a:ext uri="{9D8B030D-6E8A-4147-A177-3AD203B41FA5}">
                      <a16:colId xmlns:a16="http://schemas.microsoft.com/office/drawing/2014/main" val="2609133624"/>
                    </a:ext>
                  </a:extLst>
                </a:gridCol>
                <a:gridCol w="3464725">
                  <a:extLst>
                    <a:ext uri="{9D8B030D-6E8A-4147-A177-3AD203B41FA5}">
                      <a16:colId xmlns:a16="http://schemas.microsoft.com/office/drawing/2014/main" val="1921992061"/>
                    </a:ext>
                  </a:extLst>
                </a:gridCol>
              </a:tblGrid>
              <a:tr h="59407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>
                          <a:solidFill>
                            <a:schemeClr val="bg1"/>
                          </a:solidFill>
                          <a:effectLst/>
                        </a:rPr>
                        <a:t>New words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Pronunciation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US" sz="2800" b="1" dirty="0">
                          <a:solidFill>
                            <a:schemeClr val="bg1"/>
                          </a:solidFill>
                          <a:effectLst/>
                        </a:rPr>
                        <a:t>Vietnamese</a:t>
                      </a:r>
                      <a:r>
                        <a:rPr lang="vi-VN" sz="28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vi-VN" sz="2400" b="1" dirty="0">
                          <a:solidFill>
                            <a:schemeClr val="bg1"/>
                          </a:solidFill>
                          <a:effectLst/>
                        </a:rPr>
                        <a:t>equivalent  </a:t>
                      </a:r>
                      <a:endParaRPr lang="vi-VN" sz="2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6195" marR="36195" marT="71755" marB="71755" anchor="ctr">
                    <a:solidFill>
                      <a:srgbClr val="EF4B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7241353"/>
                  </a:ext>
                </a:extLst>
              </a:tr>
              <a:tr h="663774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cattle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ˈkæt(ə)l/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vi-VN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gia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úc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2514384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poultry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(n)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ˈpəʊltri/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gia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cầm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4670713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crop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krɒp/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hoa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màu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482339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. 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vast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 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vɑːst/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mênh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mông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6484265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5. hospitable (adj)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/hɒˈspɪtəbl/</a:t>
                      </a:r>
                    </a:p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vi-VN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/ˈhɒspɪtəbl/</a:t>
                      </a: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hiếu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khác</a:t>
                      </a: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5707691"/>
                  </a:ext>
                </a:extLst>
              </a:tr>
              <a:tr h="594079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07000"/>
                        </a:lnSpc>
                      </a:pPr>
                      <a:r>
                        <a:rPr lang="vi-VN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6. picturesque (adj)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71755" marR="7175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/ˌ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pɪktʃəˈresk/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đẹp </a:t>
                      </a:r>
                      <a:r>
                        <a:rPr lang="en-US" sz="2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như tranh vẽ</a:t>
                      </a:r>
                      <a:endParaRPr lang="vi-VN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36195" marR="36195" marT="71755" marB="71755">
                    <a:solidFill>
                      <a:srgbClr val="FBD2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7847285"/>
                  </a:ext>
                </a:extLst>
              </a:tr>
            </a:tbl>
          </a:graphicData>
        </a:graphic>
      </p:graphicFrame>
      <p:pic>
        <p:nvPicPr>
          <p:cNvPr id="12" name="catt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2212738"/>
            <a:ext cx="609600" cy="609600"/>
          </a:xfrm>
          <a:prstGeom prst="rect">
            <a:avLst/>
          </a:prstGeom>
        </p:spPr>
      </p:pic>
      <p:pic>
        <p:nvPicPr>
          <p:cNvPr id="13" name="crop__gb_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3436227"/>
            <a:ext cx="609600" cy="609600"/>
          </a:xfrm>
          <a:prstGeom prst="rect">
            <a:avLst/>
          </a:prstGeom>
        </p:spPr>
      </p:pic>
      <p:pic>
        <p:nvPicPr>
          <p:cNvPr id="14" name="poultry__gb_1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2843729"/>
            <a:ext cx="609600" cy="609600"/>
          </a:xfrm>
          <a:prstGeom prst="rect">
            <a:avLst/>
          </a:prstGeom>
        </p:spPr>
      </p:pic>
      <p:pic>
        <p:nvPicPr>
          <p:cNvPr id="15" name="vast__gb_1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4061846"/>
            <a:ext cx="609600" cy="609600"/>
          </a:xfrm>
          <a:prstGeom prst="rect">
            <a:avLst/>
          </a:prstGeom>
        </p:spPr>
      </p:pic>
      <p:pic>
        <p:nvPicPr>
          <p:cNvPr id="16" name="hospitable__gb_1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26704" y="4655427"/>
            <a:ext cx="609600" cy="609600"/>
          </a:xfrm>
          <a:prstGeom prst="rect">
            <a:avLst/>
          </a:prstGeom>
        </p:spPr>
      </p:pic>
      <p:pic>
        <p:nvPicPr>
          <p:cNvPr id="17" name="hospitable__gb_2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5175098"/>
            <a:ext cx="609600" cy="609600"/>
          </a:xfrm>
          <a:prstGeom prst="rect">
            <a:avLst/>
          </a:prstGeom>
        </p:spPr>
      </p:pic>
      <p:pic>
        <p:nvPicPr>
          <p:cNvPr id="18" name="picturesque__gb_2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012724" y="569476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4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6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175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09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28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8812" y="1265960"/>
            <a:ext cx="729440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Circle the correct words to complete the sentences.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617653" y="124329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1B113A39-FD56-C6BE-1AD3-D3643C2D06C9}"/>
              </a:ext>
            </a:extLst>
          </p:cNvPr>
          <p:cNvSpPr txBox="1"/>
          <p:nvPr/>
        </p:nvSpPr>
        <p:spPr>
          <a:xfrm>
            <a:off x="648508" y="11569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7CCA15E0-B754-2E42-2C34-1BC0C0779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24622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7031D8DD-1F0E-DF29-916C-73D2D9948659}"/>
              </a:ext>
            </a:extLst>
          </p:cNvPr>
          <p:cNvSpPr txBox="1"/>
          <p:nvPr/>
        </p:nvSpPr>
        <p:spPr>
          <a:xfrm>
            <a:off x="277935" y="1993686"/>
            <a:ext cx="1182798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1.</a:t>
            </a:r>
            <a:r>
              <a:rPr lang="en-US" sz="3200" dirty="0"/>
              <a:t> We helped the farmers herd </a:t>
            </a:r>
            <a:r>
              <a:rPr lang="en-US" sz="3200" dirty="0">
                <a:solidFill>
                  <a:srgbClr val="F15637"/>
                </a:solidFill>
              </a:rPr>
              <a:t>cattle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poultry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2.</a:t>
            </a:r>
            <a:r>
              <a:rPr lang="en-US" sz="3200" dirty="0"/>
              <a:t> They are helping their parents pick </a:t>
            </a:r>
            <a:r>
              <a:rPr lang="en-US" sz="3200" dirty="0">
                <a:solidFill>
                  <a:srgbClr val="F15637"/>
                </a:solidFill>
              </a:rPr>
              <a:t>plants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fruit</a:t>
            </a:r>
            <a:r>
              <a:rPr lang="en-US" sz="3200" dirty="0"/>
              <a:t> in the orchard.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3</a:t>
            </a:r>
            <a:r>
              <a:rPr lang="en-US" sz="3200" b="1">
                <a:solidFill>
                  <a:srgbClr val="F15637"/>
                </a:solidFill>
              </a:rPr>
              <a:t>.</a:t>
            </a:r>
            <a:r>
              <a:rPr lang="en-US" sz="3200"/>
              <a:t> At </a:t>
            </a:r>
            <a:r>
              <a:rPr lang="en-US" sz="3200" dirty="0"/>
              <a:t>harvest time farmers are busy cutting and collecting </a:t>
            </a:r>
            <a:r>
              <a:rPr lang="en-US" sz="3200" dirty="0">
                <a:solidFill>
                  <a:srgbClr val="F15637"/>
                </a:solidFill>
              </a:rPr>
              <a:t>food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crops</a:t>
            </a:r>
            <a:r>
              <a:rPr lang="en-US" sz="3200" dirty="0"/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4.</a:t>
            </a:r>
            <a:r>
              <a:rPr lang="en-US" sz="3200" dirty="0"/>
              <a:t> The driver </a:t>
            </a:r>
            <a:r>
              <a:rPr lang="en-US" sz="3200" dirty="0">
                <a:solidFill>
                  <a:srgbClr val="F15637"/>
                </a:solidFill>
              </a:rPr>
              <a:t>loaded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unloaded</a:t>
            </a:r>
            <a:r>
              <a:rPr lang="en-US" sz="3200" dirty="0"/>
              <a:t> the rice from the back of the truck.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15637"/>
                </a:solidFill>
              </a:rPr>
              <a:t>5.</a:t>
            </a:r>
            <a:r>
              <a:rPr lang="en-US" sz="3200" dirty="0"/>
              <a:t> People here live by </a:t>
            </a:r>
            <a:r>
              <a:rPr lang="en-US" sz="3200" dirty="0">
                <a:solidFill>
                  <a:srgbClr val="F15637"/>
                </a:solidFill>
              </a:rPr>
              <a:t>catching</a:t>
            </a:r>
            <a:r>
              <a:rPr lang="en-US" sz="3200" dirty="0"/>
              <a:t> / </a:t>
            </a:r>
            <a:r>
              <a:rPr lang="en-US" sz="3200" dirty="0">
                <a:solidFill>
                  <a:srgbClr val="F15637"/>
                </a:solidFill>
              </a:rPr>
              <a:t>holding</a:t>
            </a:r>
            <a:r>
              <a:rPr lang="en-US" sz="3200" dirty="0"/>
              <a:t> fish from nearby </a:t>
            </a:r>
            <a:r>
              <a:rPr lang="en-US" sz="3200"/>
              <a:t>lakes </a:t>
            </a:r>
          </a:p>
          <a:p>
            <a:pPr>
              <a:lnSpc>
                <a:spcPct val="150000"/>
              </a:lnSpc>
            </a:pPr>
            <a:r>
              <a:rPr lang="en-US" sz="3200"/>
              <a:t>     and </a:t>
            </a:r>
            <a:r>
              <a:rPr lang="en-US" sz="3200" dirty="0"/>
              <a:t>ponds.</a:t>
            </a:r>
            <a:endParaRPr lang="vi-VN" sz="3200" dirty="0"/>
          </a:p>
        </p:txBody>
      </p:sp>
      <p:sp>
        <p:nvSpPr>
          <p:cNvPr id="4" name="Hình Bầu dục 3">
            <a:extLst>
              <a:ext uri="{FF2B5EF4-FFF2-40B4-BE49-F238E27FC236}">
                <a16:creationId xmlns:a16="http://schemas.microsoft.com/office/drawing/2014/main" id="{F06225CA-B0C5-5A34-CBFB-57C241BD1D47}"/>
              </a:ext>
            </a:extLst>
          </p:cNvPr>
          <p:cNvSpPr/>
          <p:nvPr/>
        </p:nvSpPr>
        <p:spPr>
          <a:xfrm>
            <a:off x="5459594" y="2210910"/>
            <a:ext cx="1029129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D65CDE84-D3FB-9150-3F85-69B6ECADD2A2}"/>
              </a:ext>
            </a:extLst>
          </p:cNvPr>
          <p:cNvSpPr/>
          <p:nvPr/>
        </p:nvSpPr>
        <p:spPr>
          <a:xfrm>
            <a:off x="7853453" y="2930741"/>
            <a:ext cx="850932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Hình Bầu dục 8">
            <a:extLst>
              <a:ext uri="{FF2B5EF4-FFF2-40B4-BE49-F238E27FC236}">
                <a16:creationId xmlns:a16="http://schemas.microsoft.com/office/drawing/2014/main" id="{BBDDAF5C-A8B3-8B56-4471-D7E12B028983}"/>
              </a:ext>
            </a:extLst>
          </p:cNvPr>
          <p:cNvSpPr/>
          <p:nvPr/>
        </p:nvSpPr>
        <p:spPr>
          <a:xfrm>
            <a:off x="10956494" y="3705071"/>
            <a:ext cx="911191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Hình Bầu dục 16">
            <a:extLst>
              <a:ext uri="{FF2B5EF4-FFF2-40B4-BE49-F238E27FC236}">
                <a16:creationId xmlns:a16="http://schemas.microsoft.com/office/drawing/2014/main" id="{4A469129-2544-CA9D-3544-1138475B0C63}"/>
              </a:ext>
            </a:extLst>
          </p:cNvPr>
          <p:cNvSpPr/>
          <p:nvPr/>
        </p:nvSpPr>
        <p:spPr>
          <a:xfrm>
            <a:off x="3958039" y="4352193"/>
            <a:ext cx="1686623" cy="5883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Hình Bầu dục 24">
            <a:extLst>
              <a:ext uri="{FF2B5EF4-FFF2-40B4-BE49-F238E27FC236}">
                <a16:creationId xmlns:a16="http://schemas.microsoft.com/office/drawing/2014/main" id="{0863D969-F37F-2467-BC22-4ABCC54824B4}"/>
              </a:ext>
            </a:extLst>
          </p:cNvPr>
          <p:cNvSpPr/>
          <p:nvPr/>
        </p:nvSpPr>
        <p:spPr>
          <a:xfrm>
            <a:off x="3931663" y="5120479"/>
            <a:ext cx="1501555" cy="591183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2" name="TextBox 2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7" grpId="0" animBg="1"/>
      <p:bldP spid="2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6" name="Round Single Corner Rectangle 1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31671" y="113114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34277" y="1161904"/>
            <a:ext cx="779829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Match the following adjectives with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their definitions.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6275" y="101494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20F24E6-7C4C-6E6D-D5A1-B8B84E32C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9950" y="28511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8715320"/>
              </p:ext>
            </p:extLst>
          </p:nvPr>
        </p:nvGraphicFramePr>
        <p:xfrm>
          <a:off x="6015810" y="1698633"/>
          <a:ext cx="6090109" cy="476731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090109">
                  <a:extLst>
                    <a:ext uri="{9D8B030D-6E8A-4147-A177-3AD203B41FA5}">
                      <a16:colId xmlns:a16="http://schemas.microsoft.com/office/drawing/2014/main" val="1956528860"/>
                    </a:ext>
                  </a:extLst>
                </a:gridCol>
              </a:tblGrid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a.</a:t>
                      </a:r>
                      <a:r>
                        <a:rPr lang="en-US" sz="2800">
                          <a:effectLst/>
                        </a:rPr>
                        <a:t> pretty, especially in a way that looks old-fashioned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235291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b.</a:t>
                      </a:r>
                      <a:r>
                        <a:rPr lang="en-US" sz="2800">
                          <a:effectLst/>
                        </a:rPr>
                        <a:t> having something near or around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746550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c.</a:t>
                      </a:r>
                      <a:r>
                        <a:rPr lang="en-US" sz="2800">
                          <a:effectLst/>
                        </a:rPr>
                        <a:t> extremely large in area, size, amount, etc.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4842286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d.</a:t>
                      </a:r>
                      <a:r>
                        <a:rPr lang="en-US" sz="2800">
                          <a:effectLst/>
                        </a:rPr>
                        <a:t> pleased to welcome guests; generous and friendly to visitors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325175"/>
                  </a:ext>
                </a:extLst>
              </a:tr>
              <a:tr h="779512">
                <a:tc>
                  <a:txBody>
                    <a:bodyPr/>
                    <a:lstStyle/>
                    <a:p>
                      <a:pPr marL="144145" indent="-144145"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70C0"/>
                          </a:solidFill>
                          <a:effectLst/>
                        </a:rPr>
                        <a:t>e.</a:t>
                      </a:r>
                      <a:r>
                        <a:rPr lang="en-US" sz="2800">
                          <a:effectLst/>
                        </a:rPr>
                        <a:t> having received good or thorough training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6452919"/>
                  </a:ext>
                </a:extLst>
              </a:tr>
            </a:tbl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/>
          <a:srcRect l="2063" t="59310" r="7562" b="23693"/>
          <a:stretch/>
        </p:blipFill>
        <p:spPr>
          <a:xfrm>
            <a:off x="103213" y="2963752"/>
            <a:ext cx="2624556" cy="57836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/>
          <a:srcRect l="2313" t="8598" r="5322" b="72678"/>
          <a:stretch/>
        </p:blipFill>
        <p:spPr>
          <a:xfrm>
            <a:off x="104120" y="2116916"/>
            <a:ext cx="2602468" cy="618095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/>
          <a:srcRect l="2086" t="71307" r="2967" b="3070"/>
          <a:stretch/>
        </p:blipFill>
        <p:spPr>
          <a:xfrm>
            <a:off x="103214" y="4616134"/>
            <a:ext cx="2603291" cy="66566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/>
          <a:srcRect l="1990" t="9682" r="6470" b="66998"/>
          <a:stretch/>
        </p:blipFill>
        <p:spPr>
          <a:xfrm>
            <a:off x="103214" y="3766832"/>
            <a:ext cx="2621688" cy="6284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42" y="5506474"/>
            <a:ext cx="2617158" cy="5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3.7037E-6 L 0.25795 0.227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91" y="1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44444E-6 L 0.26393 0.2534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90" y="12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0.26406 0.27477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03" y="137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22222E-6 L 0.26472 -0.27662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29" y="-1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7037E-7 L 0.25873 -0.52477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30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499459" y="1397414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89747" y="1395940"/>
            <a:ext cx="6873513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sentences with the words 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from 2.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53929" y="1288076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336133" y="2210594"/>
            <a:ext cx="1176978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15637"/>
                </a:solidFill>
              </a:rPr>
              <a:t>1.</a:t>
            </a:r>
            <a:r>
              <a:rPr lang="en-US" sz="3200"/>
              <a:t> The </a:t>
            </a:r>
            <a:r>
              <a:rPr lang="en-US" sz="3200" dirty="0"/>
              <a:t>local people are kind </a:t>
            </a:r>
            <a:r>
              <a:rPr lang="en-US" sz="3200"/>
              <a:t>and __________ </a:t>
            </a:r>
            <a:r>
              <a:rPr lang="en-US" sz="3200" dirty="0"/>
              <a:t>to </a:t>
            </a:r>
            <a:r>
              <a:rPr lang="en-US" sz="3200"/>
              <a:t>visitors.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2.</a:t>
            </a:r>
            <a:r>
              <a:rPr lang="en-US" sz="3200" dirty="0"/>
              <a:t> Our factory needs a lot </a:t>
            </a:r>
            <a:r>
              <a:rPr lang="en-US" sz="3200"/>
              <a:t>of ____________ workers.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3.</a:t>
            </a:r>
            <a:r>
              <a:rPr lang="en-US" sz="3200" dirty="0"/>
              <a:t> While travelling up the mountain, people always stop and take </a:t>
            </a:r>
            <a:r>
              <a:rPr lang="en-US" sz="3200"/>
              <a:t>photos of the ___________ scenery.</a:t>
            </a:r>
          </a:p>
          <a:p>
            <a:endParaRPr lang="en-US" sz="1000"/>
          </a:p>
          <a:p>
            <a:r>
              <a:rPr lang="en-US" sz="3200" b="1">
                <a:solidFill>
                  <a:srgbClr val="F15637"/>
                </a:solidFill>
              </a:rPr>
              <a:t>4</a:t>
            </a:r>
            <a:r>
              <a:rPr lang="en-US" sz="3200" b="1" dirty="0">
                <a:solidFill>
                  <a:srgbClr val="F15637"/>
                </a:solidFill>
              </a:rPr>
              <a:t>.</a:t>
            </a:r>
            <a:r>
              <a:rPr lang="en-US" sz="3200" dirty="0"/>
              <a:t> The Sahara is </a:t>
            </a:r>
            <a:r>
              <a:rPr lang="en-US" sz="3200"/>
              <a:t>a ______ </a:t>
            </a:r>
            <a:r>
              <a:rPr lang="en-US" sz="3200" dirty="0"/>
              <a:t>desert that covers parts of eleven countries in Northern </a:t>
            </a:r>
            <a:r>
              <a:rPr lang="en-US" sz="3200"/>
              <a:t>Africa.</a:t>
            </a:r>
          </a:p>
          <a:p>
            <a:endParaRPr lang="en-US" sz="1000" dirty="0"/>
          </a:p>
          <a:p>
            <a:r>
              <a:rPr lang="en-US" sz="3200" b="1" dirty="0">
                <a:solidFill>
                  <a:srgbClr val="F15637"/>
                </a:solidFill>
              </a:rPr>
              <a:t>5.</a:t>
            </a:r>
            <a:r>
              <a:rPr lang="en-US" sz="3200" dirty="0"/>
              <a:t> The lake </a:t>
            </a:r>
            <a:r>
              <a:rPr lang="en-US" sz="3200"/>
              <a:t>is _____________ </a:t>
            </a:r>
            <a:r>
              <a:rPr lang="en-US" sz="3200" dirty="0"/>
              <a:t>by a lot of trees.</a:t>
            </a: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F5F98E21-F493-9AD9-D2EF-174EF0B523FD}"/>
              </a:ext>
            </a:extLst>
          </p:cNvPr>
          <p:cNvSpPr txBox="1"/>
          <p:nvPr/>
        </p:nvSpPr>
        <p:spPr>
          <a:xfrm>
            <a:off x="5789653" y="2229573"/>
            <a:ext cx="230584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hospitable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280029B3-452C-7FFF-3912-FBBD8292F1E2}"/>
              </a:ext>
            </a:extLst>
          </p:cNvPr>
          <p:cNvSpPr txBox="1"/>
          <p:nvPr/>
        </p:nvSpPr>
        <p:spPr>
          <a:xfrm>
            <a:off x="5245873" y="2888239"/>
            <a:ext cx="24998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well-trained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02DD1CB4-6EDF-4306-5EDE-D597531B6D27}"/>
              </a:ext>
            </a:extLst>
          </p:cNvPr>
          <p:cNvSpPr txBox="1"/>
          <p:nvPr/>
        </p:nvSpPr>
        <p:spPr>
          <a:xfrm>
            <a:off x="2767667" y="3995698"/>
            <a:ext cx="247820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picturesque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3730033-D60B-B199-BA84-0680ABAA2A09}"/>
              </a:ext>
            </a:extLst>
          </p:cNvPr>
          <p:cNvSpPr txBox="1"/>
          <p:nvPr/>
        </p:nvSpPr>
        <p:spPr>
          <a:xfrm>
            <a:off x="3461039" y="4657436"/>
            <a:ext cx="126667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vast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5296883E-3DB8-87E8-F5E4-29AF33D5238D}"/>
              </a:ext>
            </a:extLst>
          </p:cNvPr>
          <p:cNvSpPr txBox="1"/>
          <p:nvPr/>
        </p:nvSpPr>
        <p:spPr>
          <a:xfrm>
            <a:off x="2824378" y="5749758"/>
            <a:ext cx="242149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EF4B66"/>
                </a:solidFill>
              </a:rPr>
              <a:t>surrounded</a:t>
            </a:r>
            <a:endParaRPr lang="vi-VN" sz="3200" dirty="0">
              <a:solidFill>
                <a:srgbClr val="EF4B6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99767" y="218487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</p:spTree>
    <p:extLst>
      <p:ext uri="{BB962C8B-B14F-4D97-AF65-F5344CB8AC3E}">
        <p14:creationId xmlns:p14="http://schemas.microsoft.com/office/powerpoint/2010/main" val="1715669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5" name="Round Single Corner Rectangle 1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8136" y="1320761"/>
            <a:ext cx="9082927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repeat the words. Pay attention to the sounds /ə/ and /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ɪ/. 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943D9978-6802-177F-37C2-54A034C895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7575" y="33988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vi-VN" altLang="vi-V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vi-VN" altLang="vi-V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10">
            <a:extLst>
              <a:ext uri="{FF2B5EF4-FFF2-40B4-BE49-F238E27FC236}">
                <a16:creationId xmlns:a16="http://schemas.microsoft.com/office/drawing/2014/main" id="{F122AC59-702B-F473-50BE-1F17B598739A}"/>
              </a:ext>
            </a:extLst>
          </p:cNvPr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0798" y="2016347"/>
            <a:ext cx="7468529" cy="4445145"/>
          </a:xfrm>
          <a:prstGeom prst="rect">
            <a:avLst/>
          </a:prstGeom>
        </p:spPr>
      </p:pic>
      <p:pic>
        <p:nvPicPr>
          <p:cNvPr id="8" name="Track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9860" y="1320761"/>
            <a:ext cx="495809" cy="4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58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771022" y="1319068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83416" y="1196257"/>
            <a:ext cx="9420392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Listen and </a:t>
            </a:r>
            <a:r>
              <a:rPr lang="en-US" sz="2400" b="1" dirty="0" err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practise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 the sentences. Underline the bold words with /ə</a:t>
            </a:r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/, and circle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bold words with /ɪ/.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9178" y="121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</a:p>
        </p:txBody>
      </p:sp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2074E32B-C6A6-18B2-F3B5-372E8543F4B0}"/>
              </a:ext>
            </a:extLst>
          </p:cNvPr>
          <p:cNvSpPr txBox="1"/>
          <p:nvPr/>
        </p:nvSpPr>
        <p:spPr>
          <a:xfrm>
            <a:off x="738316" y="2053902"/>
            <a:ext cx="818470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1. </a:t>
            </a:r>
            <a:r>
              <a:rPr lang="en-US" sz="2800" dirty="0"/>
              <a:t>There is a lot of </a:t>
            </a:r>
            <a:r>
              <a:rPr lang="en-US" sz="2800" b="1" dirty="0"/>
              <a:t>water in </a:t>
            </a:r>
            <a:r>
              <a:rPr lang="en-US" sz="2800" dirty="0"/>
              <a:t>the bottle.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2. </a:t>
            </a:r>
            <a:r>
              <a:rPr lang="en-US" sz="2800" dirty="0"/>
              <a:t>The </a:t>
            </a:r>
            <a:r>
              <a:rPr lang="en-US" sz="2800" b="1" dirty="0"/>
              <a:t>farmers</a:t>
            </a:r>
            <a:r>
              <a:rPr lang="en-US" sz="2800" dirty="0"/>
              <a:t> here </a:t>
            </a:r>
            <a:r>
              <a:rPr lang="en-US" sz="2800"/>
              <a:t>are </a:t>
            </a:r>
            <a:r>
              <a:rPr lang="en-US" sz="2800" b="1"/>
              <a:t>hard-working</a:t>
            </a:r>
            <a:r>
              <a:rPr lang="en-US" sz="2800"/>
              <a:t>.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3.</a:t>
            </a:r>
            <a:r>
              <a:rPr lang="en-US" sz="2800" dirty="0"/>
              <a:t> They </a:t>
            </a:r>
            <a:r>
              <a:rPr lang="en-US" sz="2800"/>
              <a:t>are </a:t>
            </a:r>
            <a:r>
              <a:rPr lang="en-US" sz="2800" b="1"/>
              <a:t>picking </a:t>
            </a:r>
            <a:r>
              <a:rPr lang="en-US" sz="2800"/>
              <a:t>fruits in the </a:t>
            </a:r>
            <a:r>
              <a:rPr lang="en-US" sz="2800" b="1"/>
              <a:t>orchard</a:t>
            </a:r>
            <a:r>
              <a:rPr lang="en-US" sz="2800"/>
              <a:t>.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4.</a:t>
            </a:r>
            <a:r>
              <a:rPr lang="en-US" sz="2800" dirty="0"/>
              <a:t> People in my </a:t>
            </a:r>
            <a:r>
              <a:rPr lang="en-US" sz="2800" b="1" dirty="0"/>
              <a:t>village</a:t>
            </a:r>
            <a:r>
              <a:rPr lang="en-US" sz="2800" dirty="0"/>
              <a:t> usually </a:t>
            </a:r>
            <a:r>
              <a:rPr lang="en-US" sz="2800" b="1" dirty="0"/>
              <a:t>gather</a:t>
            </a:r>
            <a:r>
              <a:rPr lang="en-US" sz="2800" dirty="0"/>
              <a:t> at weekends.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solidFill>
                  <a:srgbClr val="F15637"/>
                </a:solidFill>
              </a:rPr>
              <a:t>5.</a:t>
            </a:r>
            <a:r>
              <a:rPr lang="en-US" sz="2800" dirty="0"/>
              <a:t> Please buy some </a:t>
            </a:r>
            <a:r>
              <a:rPr lang="en-US" sz="2800" b="1" dirty="0"/>
              <a:t>milk</a:t>
            </a:r>
            <a:r>
              <a:rPr lang="en-US" sz="2800" dirty="0"/>
              <a:t> and </a:t>
            </a:r>
            <a:r>
              <a:rPr lang="en-US" sz="2800" b="1" dirty="0"/>
              <a:t>pasta</a:t>
            </a:r>
            <a:r>
              <a:rPr lang="en-US" sz="2800" dirty="0"/>
              <a:t> at the supermarket.</a:t>
            </a:r>
            <a:endParaRPr lang="vi-VN" sz="2800" dirty="0"/>
          </a:p>
        </p:txBody>
      </p:sp>
      <p:cxnSp>
        <p:nvCxnSpPr>
          <p:cNvPr id="4" name="Đường nối Thẳng 3">
            <a:extLst>
              <a:ext uri="{FF2B5EF4-FFF2-40B4-BE49-F238E27FC236}">
                <a16:creationId xmlns:a16="http://schemas.microsoft.com/office/drawing/2014/main" id="{C7B42A3C-0605-EFD8-5C83-693C8B9D544E}"/>
              </a:ext>
            </a:extLst>
          </p:cNvPr>
          <p:cNvCxnSpPr/>
          <p:nvPr/>
        </p:nvCxnSpPr>
        <p:spPr>
          <a:xfrm>
            <a:off x="3510589" y="2797821"/>
            <a:ext cx="8028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Hình Bầu dục 7">
            <a:extLst>
              <a:ext uri="{FF2B5EF4-FFF2-40B4-BE49-F238E27FC236}">
                <a16:creationId xmlns:a16="http://schemas.microsoft.com/office/drawing/2014/main" id="{FECFDACB-19CE-06DC-3089-0603444EB22F}"/>
              </a:ext>
            </a:extLst>
          </p:cNvPr>
          <p:cNvSpPr/>
          <p:nvPr/>
        </p:nvSpPr>
        <p:spPr>
          <a:xfrm>
            <a:off x="4353449" y="2398686"/>
            <a:ext cx="425188" cy="45628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9" name="Đường nối Thẳng 8">
            <a:extLst>
              <a:ext uri="{FF2B5EF4-FFF2-40B4-BE49-F238E27FC236}">
                <a16:creationId xmlns:a16="http://schemas.microsoft.com/office/drawing/2014/main" id="{FC52FA50-D3D7-42C2-09C2-C474886EFE30}"/>
              </a:ext>
            </a:extLst>
          </p:cNvPr>
          <p:cNvCxnSpPr/>
          <p:nvPr/>
        </p:nvCxnSpPr>
        <p:spPr>
          <a:xfrm>
            <a:off x="1804918" y="3635854"/>
            <a:ext cx="110973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Hình Bầu dục 15">
            <a:extLst>
              <a:ext uri="{FF2B5EF4-FFF2-40B4-BE49-F238E27FC236}">
                <a16:creationId xmlns:a16="http://schemas.microsoft.com/office/drawing/2014/main" id="{1A9F7223-2B2B-A83A-D50C-DC6BB09ADDDB}"/>
              </a:ext>
            </a:extLst>
          </p:cNvPr>
          <p:cNvSpPr/>
          <p:nvPr/>
        </p:nvSpPr>
        <p:spPr>
          <a:xfrm>
            <a:off x="4210050" y="3199755"/>
            <a:ext cx="2253538" cy="561700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18" name="Đường nối Thẳng 17">
            <a:extLst>
              <a:ext uri="{FF2B5EF4-FFF2-40B4-BE49-F238E27FC236}">
                <a16:creationId xmlns:a16="http://schemas.microsoft.com/office/drawing/2014/main" id="{2AF2C6F6-80C2-6404-DEEC-69C3B2A7DD84}"/>
              </a:ext>
            </a:extLst>
          </p:cNvPr>
          <p:cNvCxnSpPr/>
          <p:nvPr/>
        </p:nvCxnSpPr>
        <p:spPr>
          <a:xfrm>
            <a:off x="5401276" y="4499565"/>
            <a:ext cx="1126524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E11F099D-4C11-AFBA-3AE7-59BA0B0149F9}"/>
              </a:ext>
            </a:extLst>
          </p:cNvPr>
          <p:cNvSpPr/>
          <p:nvPr/>
        </p:nvSpPr>
        <p:spPr>
          <a:xfrm>
            <a:off x="2418808" y="4108497"/>
            <a:ext cx="1208096" cy="502606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3" name="Đường nối Thẳng 22">
            <a:extLst>
              <a:ext uri="{FF2B5EF4-FFF2-40B4-BE49-F238E27FC236}">
                <a16:creationId xmlns:a16="http://schemas.microsoft.com/office/drawing/2014/main" id="{BD09A00E-3FC8-B40B-D030-E40B7724135B}"/>
              </a:ext>
            </a:extLst>
          </p:cNvPr>
          <p:cNvCxnSpPr/>
          <p:nvPr/>
        </p:nvCxnSpPr>
        <p:spPr>
          <a:xfrm>
            <a:off x="5235621" y="5389247"/>
            <a:ext cx="94292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Hình Bầu dục 23">
            <a:extLst>
              <a:ext uri="{FF2B5EF4-FFF2-40B4-BE49-F238E27FC236}">
                <a16:creationId xmlns:a16="http://schemas.microsoft.com/office/drawing/2014/main" id="{9B47A59D-15FB-A57E-2B99-FE60C4DB0AF0}"/>
              </a:ext>
            </a:extLst>
          </p:cNvPr>
          <p:cNvSpPr/>
          <p:nvPr/>
        </p:nvSpPr>
        <p:spPr>
          <a:xfrm>
            <a:off x="3060111" y="4948081"/>
            <a:ext cx="1055742" cy="50260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cxnSp>
        <p:nvCxnSpPr>
          <p:cNvPr id="25" name="Đường nối Thẳng 24">
            <a:extLst>
              <a:ext uri="{FF2B5EF4-FFF2-40B4-BE49-F238E27FC236}">
                <a16:creationId xmlns:a16="http://schemas.microsoft.com/office/drawing/2014/main" id="{924ABB13-9634-E714-6FC3-FAB0F79FE713}"/>
              </a:ext>
            </a:extLst>
          </p:cNvPr>
          <p:cNvCxnSpPr/>
          <p:nvPr/>
        </p:nvCxnSpPr>
        <p:spPr>
          <a:xfrm>
            <a:off x="4999832" y="6234354"/>
            <a:ext cx="802888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Hình Bầu dục 25">
            <a:extLst>
              <a:ext uri="{FF2B5EF4-FFF2-40B4-BE49-F238E27FC236}">
                <a16:creationId xmlns:a16="http://schemas.microsoft.com/office/drawing/2014/main" id="{22B62F3D-3FFE-1C5D-5379-9A0B17B4677D}"/>
              </a:ext>
            </a:extLst>
          </p:cNvPr>
          <p:cNvSpPr/>
          <p:nvPr/>
        </p:nvSpPr>
        <p:spPr>
          <a:xfrm>
            <a:off x="3608130" y="5816050"/>
            <a:ext cx="764369" cy="480735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" name="Track 9">
            <a:hlinkClick r:id="" action="ppaction://media"/>
            <a:extLst>
              <a:ext uri="{FF2B5EF4-FFF2-40B4-BE49-F238E27FC236}">
                <a16:creationId xmlns:a16="http://schemas.microsoft.com/office/drawing/2014/main" id="{8397BDB5-3D2D-0EA6-6DF2-0BD237E75C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98984" y="11792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3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2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6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6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6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16" grpId="0" animBg="1"/>
      <p:bldP spid="19" grpId="0" animBg="1"/>
      <p:bldP spid="24" grpId="0" animBg="1"/>
      <p:bldP spid="2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78804" y="1305801"/>
            <a:ext cx="1968450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8363" y="11826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2405624"/>
            <a:ext cx="10345348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What have we learnt in this </a:t>
            </a:r>
            <a:r>
              <a:rPr lang="en-US" sz="3200"/>
              <a:t>lesson?</a:t>
            </a:r>
            <a:endParaRPr lang="en-US" sz="3200" dirty="0"/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7093" y="1157448"/>
            <a:ext cx="2875924" cy="1932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4276267"/>
            <a:ext cx="1116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/>
              <a:t>Pronunciation: The sounds </a:t>
            </a:r>
            <a:r>
              <a:rPr lang="en-US" sz="3200" dirty="0"/>
              <a:t>/ə/ and /</a:t>
            </a:r>
            <a:r>
              <a:rPr lang="en-US" sz="3200"/>
              <a:t>ɪ/ in words and sentences</a:t>
            </a:r>
            <a:endParaRPr lang="en-US" sz="32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284063" y="3307539"/>
            <a:ext cx="11166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200"/>
              <a:t>Vocabulary</a:t>
            </a:r>
            <a:r>
              <a:rPr lang="en-US" sz="3200" dirty="0"/>
              <a:t>: The lexical items related to </a:t>
            </a:r>
            <a:r>
              <a:rPr lang="en-US" sz="3200" i="1" dirty="0"/>
              <a:t>Life in </a:t>
            </a:r>
            <a:r>
              <a:rPr lang="en-US" sz="3200" i="1"/>
              <a:t>the countryside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94043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6603" y="11801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184" y="2430332"/>
            <a:ext cx="8149852" cy="83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/>
              <a:t>Do exercises in the workbook.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40" y="2430333"/>
            <a:ext cx="3549868" cy="354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>
                <a:latin typeface="Calibri" panose="020F0502020204030204" pitchFamily="34" charset="0"/>
              </a:rPr>
              <a:t>facebook.com/www.tienganhglobalsuccess.vn/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0" name="Round Single Corner Rectangle 19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E5A82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070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52247" y="169354"/>
            <a:ext cx="83004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LIFE IN THE COUNTRYSIDE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251660" y="6722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id="{96FECE1C-FDB7-AB12-DFBB-E550A39E79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0" b="17398"/>
          <a:stretch/>
        </p:blipFill>
        <p:spPr>
          <a:xfrm>
            <a:off x="2545003" y="2419967"/>
            <a:ext cx="7382599" cy="4325843"/>
          </a:xfrm>
          <a:prstGeom prst="rect">
            <a:avLst/>
          </a:prstGeom>
        </p:spPr>
      </p:pic>
      <p:sp>
        <p:nvSpPr>
          <p:cNvPr id="16" name="Rounded Rectangle 15"/>
          <p:cNvSpPr/>
          <p:nvPr/>
        </p:nvSpPr>
        <p:spPr>
          <a:xfrm>
            <a:off x="3927147" y="1726624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51" y="1558228"/>
            <a:ext cx="964452" cy="91649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279234" y="18392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7" y="379976"/>
            <a:ext cx="3948886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666" y="1220672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690753" y="2765837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VOCABULARY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79666" y="4612445"/>
            <a:ext cx="1930072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PRONUNCIATION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9" y="1175353"/>
            <a:ext cx="6064184" cy="618004"/>
          </a:xfrm>
          <a:prstGeom prst="rect">
            <a:avLst/>
          </a:prstGeom>
          <a:solidFill>
            <a:srgbClr val="FBD2D2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Matching game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88839" y="2081853"/>
            <a:ext cx="6078497" cy="1623117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</a:rPr>
              <a:t>Vocabulary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Circle the correct words to complete the sentences. 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2: Match the following adjectives with their definitions.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3: Complete the sentences with the words from 2.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4072893"/>
            <a:ext cx="6064184" cy="1453139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Listen and repeat the words. Pay attention to the sounds /ə/ and /ɪ/.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5: Listen and practise the sentences. Underline the bold words with /ə/, and circle the bold words with /ɪ/.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315580" y="1526775"/>
            <a:ext cx="1293130" cy="1239062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444703" y="3074641"/>
            <a:ext cx="1246051" cy="1537804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27" idx="0"/>
          </p:cNvCxnSpPr>
          <p:nvPr/>
        </p:nvCxnSpPr>
        <p:spPr>
          <a:xfrm>
            <a:off x="2409738" y="4913169"/>
            <a:ext cx="1196183" cy="1045611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1"/>
                </a:solidFill>
              </a:rPr>
              <a:t>LESSON 2: A CLOSER LOOK 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2687964" y="5958780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580310" y="5782444"/>
            <a:ext cx="6064184" cy="684962"/>
          </a:xfrm>
          <a:prstGeom prst="rect">
            <a:avLst/>
          </a:prstGeom>
          <a:solidFill>
            <a:srgbClr val="F7A5A5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775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36" name="Round Single Corner Rectangle 35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Round Single Corner Rectangle 3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Round Single Corner Rectangle 3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8AC8E79-ECD6-4F34-BE5A-9F5E850E8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D2BE1BB-2AB2-4D7E-9E27-8D245181B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08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2A1615C-2156-4B15-BF3E-39794B3790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80997"/>
            <a:ext cx="5378624" cy="6402614"/>
            <a:chOff x="-19221" y="197691"/>
            <a:chExt cx="5378624" cy="6402614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0AAA4B8-4E08-4663-9835-BA403F006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4869D1-3E13-4881-A292-2F38ECC07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3FEDB7CE-BB3D-4A0D-A73F-3117044F32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6E0C6E1-7FBF-471E-849C-A54AF1D41F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2BFAA38-D910-41AD-BBED-0608E4AE71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197691"/>
              <a:ext cx="5378623" cy="6402614"/>
            </a:xfrm>
            <a:custGeom>
              <a:avLst/>
              <a:gdLst>
                <a:gd name="connsiteX0" fmla="*/ 2220349 w 5378623"/>
                <a:gd name="connsiteY0" fmla="*/ 67 h 6402614"/>
                <a:gd name="connsiteX1" fmla="*/ 3018161 w 5378623"/>
                <a:gd name="connsiteY1" fmla="*/ 108191 h 6402614"/>
                <a:gd name="connsiteX2" fmla="*/ 5265831 w 5378623"/>
                <a:gd name="connsiteY2" fmla="*/ 4066338 h 6402614"/>
                <a:gd name="connsiteX3" fmla="*/ 2912752 w 5378623"/>
                <a:gd name="connsiteY3" fmla="*/ 6386691 h 6402614"/>
                <a:gd name="connsiteX4" fmla="*/ 2840648 w 5378623"/>
                <a:gd name="connsiteY4" fmla="*/ 6402614 h 6402614"/>
                <a:gd name="connsiteX5" fmla="*/ 1474249 w 5378623"/>
                <a:gd name="connsiteY5" fmla="*/ 6402614 h 6402614"/>
                <a:gd name="connsiteX6" fmla="*/ 1340218 w 5378623"/>
                <a:gd name="connsiteY6" fmla="*/ 6370360 h 6402614"/>
                <a:gd name="connsiteX7" fmla="*/ 204687 w 5378623"/>
                <a:gd name="connsiteY7" fmla="*/ 5802379 h 6402614"/>
                <a:gd name="connsiteX8" fmla="*/ 0 w 5378623"/>
                <a:gd name="connsiteY8" fmla="*/ 5624181 h 6402614"/>
                <a:gd name="connsiteX9" fmla="*/ 0 w 5378623"/>
                <a:gd name="connsiteY9" fmla="*/ 5197118 h 6402614"/>
                <a:gd name="connsiteX10" fmla="*/ 120950 w 5378623"/>
                <a:gd name="connsiteY10" fmla="*/ 5327736 h 6402614"/>
                <a:gd name="connsiteX11" fmla="*/ 553277 w 5378623"/>
                <a:gd name="connsiteY11" fmla="*/ 5674143 h 6402614"/>
                <a:gd name="connsiteX12" fmla="*/ 1048951 w 5378623"/>
                <a:gd name="connsiteY12" fmla="*/ 5913372 h 6402614"/>
                <a:gd name="connsiteX13" fmla="*/ 1114406 w 5378623"/>
                <a:gd name="connsiteY13" fmla="*/ 5935664 h 6402614"/>
                <a:gd name="connsiteX14" fmla="*/ 1180375 w 5378623"/>
                <a:gd name="connsiteY14" fmla="*/ 5956470 h 6402614"/>
                <a:gd name="connsiteX15" fmla="*/ 1247107 w 5378623"/>
                <a:gd name="connsiteY15" fmla="*/ 5975278 h 6402614"/>
                <a:gd name="connsiteX16" fmla="*/ 1313053 w 5378623"/>
                <a:gd name="connsiteY16" fmla="*/ 5991905 h 6402614"/>
                <a:gd name="connsiteX17" fmla="*/ 1578771 w 5378623"/>
                <a:gd name="connsiteY17" fmla="*/ 6035400 h 6402614"/>
                <a:gd name="connsiteX18" fmla="*/ 2116969 w 5378623"/>
                <a:gd name="connsiteY18" fmla="*/ 6005033 h 6402614"/>
                <a:gd name="connsiteX19" fmla="*/ 2648341 w 5378623"/>
                <a:gd name="connsiteY19" fmla="*/ 5837212 h 6402614"/>
                <a:gd name="connsiteX20" fmla="*/ 3166862 w 5378623"/>
                <a:gd name="connsiteY20" fmla="*/ 5582136 h 6402614"/>
                <a:gd name="connsiteX21" fmla="*/ 3295551 w 5378623"/>
                <a:gd name="connsiteY21" fmla="*/ 5510900 h 6402614"/>
                <a:gd name="connsiteX22" fmla="*/ 3426292 w 5378623"/>
                <a:gd name="connsiteY22" fmla="*/ 5437546 h 6402614"/>
                <a:gd name="connsiteX23" fmla="*/ 3693498 w 5378623"/>
                <a:gd name="connsiteY23" fmla="*/ 5296779 h 6402614"/>
                <a:gd name="connsiteX24" fmla="*/ 3957511 w 5378623"/>
                <a:gd name="connsiteY24" fmla="*/ 5162806 h 6402614"/>
                <a:gd name="connsiteX25" fmla="*/ 4212170 w 5378623"/>
                <a:gd name="connsiteY25" fmla="*/ 5024936 h 6402614"/>
                <a:gd name="connsiteX26" fmla="*/ 4449651 w 5378623"/>
                <a:gd name="connsiteY26" fmla="*/ 4870986 h 6402614"/>
                <a:gd name="connsiteX27" fmla="*/ 4659728 w 5378623"/>
                <a:gd name="connsiteY27" fmla="*/ 4689640 h 6402614"/>
                <a:gd name="connsiteX28" fmla="*/ 4830457 w 5378623"/>
                <a:gd name="connsiteY28" fmla="*/ 4472596 h 6402614"/>
                <a:gd name="connsiteX29" fmla="*/ 4955705 w 5378623"/>
                <a:gd name="connsiteY29" fmla="*/ 4222268 h 6402614"/>
                <a:gd name="connsiteX30" fmla="*/ 4968352 w 5378623"/>
                <a:gd name="connsiteY30" fmla="*/ 4189141 h 6402614"/>
                <a:gd name="connsiteX31" fmla="*/ 4979564 w 5378623"/>
                <a:gd name="connsiteY31" fmla="*/ 4155400 h 6402614"/>
                <a:gd name="connsiteX32" fmla="*/ 4990913 w 5378623"/>
                <a:gd name="connsiteY32" fmla="*/ 4121577 h 6402614"/>
                <a:gd name="connsiteX33" fmla="*/ 5000865 w 5378623"/>
                <a:gd name="connsiteY33" fmla="*/ 4086570 h 6402614"/>
                <a:gd name="connsiteX34" fmla="*/ 5020612 w 5378623"/>
                <a:gd name="connsiteY34" fmla="*/ 4016281 h 6402614"/>
                <a:gd name="connsiteX35" fmla="*/ 5030486 w 5378623"/>
                <a:gd name="connsiteY35" fmla="*/ 3981137 h 6402614"/>
                <a:gd name="connsiteX36" fmla="*/ 5035423 w 5378623"/>
                <a:gd name="connsiteY36" fmla="*/ 3963565 h 6402614"/>
                <a:gd name="connsiteX37" fmla="*/ 5039507 w 5378623"/>
                <a:gd name="connsiteY37" fmla="*/ 3945765 h 6402614"/>
                <a:gd name="connsiteX38" fmla="*/ 5071597 w 5378623"/>
                <a:gd name="connsiteY38" fmla="*/ 3802972 h 6402614"/>
                <a:gd name="connsiteX39" fmla="*/ 5096108 w 5378623"/>
                <a:gd name="connsiteY39" fmla="*/ 3658610 h 6402614"/>
                <a:gd name="connsiteX40" fmla="*/ 5113299 w 5378623"/>
                <a:gd name="connsiteY40" fmla="*/ 3512985 h 6402614"/>
                <a:gd name="connsiteX41" fmla="*/ 5115328 w 5378623"/>
                <a:gd name="connsiteY41" fmla="*/ 3494749 h 6402614"/>
                <a:gd name="connsiteX42" fmla="*/ 5116446 w 5378623"/>
                <a:gd name="connsiteY42" fmla="*/ 3476502 h 6402614"/>
                <a:gd name="connsiteX43" fmla="*/ 5118711 w 5378623"/>
                <a:gd name="connsiteY43" fmla="*/ 3439898 h 6402614"/>
                <a:gd name="connsiteX44" fmla="*/ 5123270 w 5378623"/>
                <a:gd name="connsiteY44" fmla="*/ 3366583 h 6402614"/>
                <a:gd name="connsiteX45" fmla="*/ 5121172 w 5378623"/>
                <a:gd name="connsiteY45" fmla="*/ 3072860 h 6402614"/>
                <a:gd name="connsiteX46" fmla="*/ 5119473 w 5378623"/>
                <a:gd name="connsiteY46" fmla="*/ 3036121 h 6402614"/>
                <a:gd name="connsiteX47" fmla="*/ 5116244 w 5378623"/>
                <a:gd name="connsiteY47" fmla="*/ 2999552 h 6402614"/>
                <a:gd name="connsiteX48" fmla="*/ 5109221 w 5378623"/>
                <a:gd name="connsiteY48" fmla="*/ 2926379 h 6402614"/>
                <a:gd name="connsiteX49" fmla="*/ 5089643 w 5378623"/>
                <a:gd name="connsiteY49" fmla="*/ 2780639 h 6402614"/>
                <a:gd name="connsiteX50" fmla="*/ 5084078 w 5378623"/>
                <a:gd name="connsiteY50" fmla="*/ 2744255 h 6402614"/>
                <a:gd name="connsiteX51" fmla="*/ 5077785 w 5378623"/>
                <a:gd name="connsiteY51" fmla="*/ 2708026 h 6402614"/>
                <a:gd name="connsiteX52" fmla="*/ 5063128 w 5378623"/>
                <a:gd name="connsiteY52" fmla="*/ 2636053 h 6402614"/>
                <a:gd name="connsiteX53" fmla="*/ 5047530 w 5378623"/>
                <a:gd name="connsiteY53" fmla="*/ 2564176 h 6402614"/>
                <a:gd name="connsiteX54" fmla="*/ 5028967 w 5378623"/>
                <a:gd name="connsiteY54" fmla="*/ 2493127 h 6402614"/>
                <a:gd name="connsiteX55" fmla="*/ 4822623 w 5378623"/>
                <a:gd name="connsiteY55" fmla="*/ 1944830 h 6402614"/>
                <a:gd name="connsiteX56" fmla="*/ 4108183 w 5378623"/>
                <a:gd name="connsiteY56" fmla="*/ 1038170 h 6402614"/>
                <a:gd name="connsiteX57" fmla="*/ 3638213 w 5378623"/>
                <a:gd name="connsiteY57" fmla="*/ 712395 h 6402614"/>
                <a:gd name="connsiteX58" fmla="*/ 3575480 w 5378623"/>
                <a:gd name="connsiteY58" fmla="*/ 678662 h 6402614"/>
                <a:gd name="connsiteX59" fmla="*/ 3512574 w 5378623"/>
                <a:gd name="connsiteY59" fmla="*/ 645577 h 6402614"/>
                <a:gd name="connsiteX60" fmla="*/ 3448603 w 5378623"/>
                <a:gd name="connsiteY60" fmla="*/ 614757 h 6402614"/>
                <a:gd name="connsiteX61" fmla="*/ 3416617 w 5378623"/>
                <a:gd name="connsiteY61" fmla="*/ 599347 h 6402614"/>
                <a:gd name="connsiteX62" fmla="*/ 3384352 w 5378623"/>
                <a:gd name="connsiteY62" fmla="*/ 584559 h 6402614"/>
                <a:gd name="connsiteX63" fmla="*/ 3254088 w 5378623"/>
                <a:gd name="connsiteY63" fmla="*/ 529021 h 6402614"/>
                <a:gd name="connsiteX64" fmla="*/ 3121640 w 5378623"/>
                <a:gd name="connsiteY64" fmla="*/ 479505 h 6402614"/>
                <a:gd name="connsiteX65" fmla="*/ 2987193 w 5378623"/>
                <a:gd name="connsiteY65" fmla="*/ 436176 h 6402614"/>
                <a:gd name="connsiteX66" fmla="*/ 2851296 w 5378623"/>
                <a:gd name="connsiteY66" fmla="*/ 398256 h 6402614"/>
                <a:gd name="connsiteX67" fmla="*/ 2573611 w 5378623"/>
                <a:gd name="connsiteY67" fmla="*/ 336717 h 6402614"/>
                <a:gd name="connsiteX68" fmla="*/ 2014208 w 5378623"/>
                <a:gd name="connsiteY68" fmla="*/ 276896 h 6402614"/>
                <a:gd name="connsiteX69" fmla="*/ 1457097 w 5378623"/>
                <a:gd name="connsiteY69" fmla="*/ 322828 h 6402614"/>
                <a:gd name="connsiteX70" fmla="*/ 914684 w 5378623"/>
                <a:gd name="connsiteY70" fmla="*/ 486648 h 6402614"/>
                <a:gd name="connsiteX71" fmla="*/ 848661 w 5378623"/>
                <a:gd name="connsiteY71" fmla="*/ 515093 h 6402614"/>
                <a:gd name="connsiteX72" fmla="*/ 782834 w 5378623"/>
                <a:gd name="connsiteY72" fmla="*/ 544519 h 6402614"/>
                <a:gd name="connsiteX73" fmla="*/ 717715 w 5378623"/>
                <a:gd name="connsiteY73" fmla="*/ 575988 h 6402614"/>
                <a:gd name="connsiteX74" fmla="*/ 653112 w 5378623"/>
                <a:gd name="connsiteY74" fmla="*/ 608523 h 6402614"/>
                <a:gd name="connsiteX75" fmla="*/ 406671 w 5378623"/>
                <a:gd name="connsiteY75" fmla="*/ 756246 h 6402614"/>
                <a:gd name="connsiteX76" fmla="*/ 191033 w 5378623"/>
                <a:gd name="connsiteY76" fmla="*/ 942131 h 6402614"/>
                <a:gd name="connsiteX77" fmla="*/ 143339 w 5378623"/>
                <a:gd name="connsiteY77" fmla="*/ 996006 h 6402614"/>
                <a:gd name="connsiteX78" fmla="*/ 98848 w 5378623"/>
                <a:gd name="connsiteY78" fmla="*/ 1053288 h 6402614"/>
                <a:gd name="connsiteX79" fmla="*/ 56083 w 5378623"/>
                <a:gd name="connsiteY79" fmla="*/ 1112657 h 6402614"/>
                <a:gd name="connsiteX80" fmla="*/ 14889 w 5378623"/>
                <a:gd name="connsiteY80" fmla="*/ 1173837 h 6402614"/>
                <a:gd name="connsiteX81" fmla="*/ 0 w 5378623"/>
                <a:gd name="connsiteY81" fmla="*/ 1198088 h 6402614"/>
                <a:gd name="connsiteX82" fmla="*/ 0 w 5378623"/>
                <a:gd name="connsiteY82" fmla="*/ 888809 h 6402614"/>
                <a:gd name="connsiteX83" fmla="*/ 88781 w 5378623"/>
                <a:gd name="connsiteY83" fmla="*/ 802825 h 6402614"/>
                <a:gd name="connsiteX84" fmla="*/ 2220349 w 5378623"/>
                <a:gd name="connsiteY84" fmla="*/ 67 h 640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5378623" h="6402614">
                  <a:moveTo>
                    <a:pt x="2220349" y="67"/>
                  </a:moveTo>
                  <a:cubicBezTo>
                    <a:pt x="2484151" y="1784"/>
                    <a:pt x="2751801" y="36820"/>
                    <a:pt x="3018161" y="108191"/>
                  </a:cubicBezTo>
                  <a:cubicBezTo>
                    <a:pt x="4722867" y="564965"/>
                    <a:pt x="5729192" y="2337049"/>
                    <a:pt x="5265831" y="4066338"/>
                  </a:cubicBezTo>
                  <a:cubicBezTo>
                    <a:pt x="4947269" y="5255224"/>
                    <a:pt x="4017004" y="6114300"/>
                    <a:pt x="2912752" y="6386691"/>
                  </a:cubicBezTo>
                  <a:lnTo>
                    <a:pt x="2840648" y="6402614"/>
                  </a:lnTo>
                  <a:lnTo>
                    <a:pt x="1474249" y="6402614"/>
                  </a:lnTo>
                  <a:lnTo>
                    <a:pt x="1340218" y="6370360"/>
                  </a:lnTo>
                  <a:cubicBezTo>
                    <a:pt x="914042" y="6256167"/>
                    <a:pt x="531514" y="6059766"/>
                    <a:pt x="204687" y="5802379"/>
                  </a:cubicBezTo>
                  <a:lnTo>
                    <a:pt x="0" y="5624181"/>
                  </a:lnTo>
                  <a:lnTo>
                    <a:pt x="0" y="5197118"/>
                  </a:lnTo>
                  <a:lnTo>
                    <a:pt x="120950" y="5327736"/>
                  </a:lnTo>
                  <a:cubicBezTo>
                    <a:pt x="253827" y="5458395"/>
                    <a:pt x="397634" y="5575985"/>
                    <a:pt x="553277" y="5674143"/>
                  </a:cubicBezTo>
                  <a:cubicBezTo>
                    <a:pt x="708978" y="5772084"/>
                    <a:pt x="875421" y="5851690"/>
                    <a:pt x="1048951" y="5913372"/>
                  </a:cubicBezTo>
                  <a:cubicBezTo>
                    <a:pt x="1070860" y="5920750"/>
                    <a:pt x="1092382" y="5928719"/>
                    <a:pt x="1114406" y="5935664"/>
                  </a:cubicBezTo>
                  <a:lnTo>
                    <a:pt x="1180375" y="5956470"/>
                  </a:lnTo>
                  <a:lnTo>
                    <a:pt x="1247107" y="5975278"/>
                  </a:lnTo>
                  <a:cubicBezTo>
                    <a:pt x="1269462" y="5981848"/>
                    <a:pt x="1291029" y="5986236"/>
                    <a:pt x="1313053" y="5991905"/>
                  </a:cubicBezTo>
                  <a:cubicBezTo>
                    <a:pt x="1400808" y="6012869"/>
                    <a:pt x="1489584" y="6027036"/>
                    <a:pt x="1578771" y="6035400"/>
                  </a:cubicBezTo>
                  <a:cubicBezTo>
                    <a:pt x="1757312" y="6051941"/>
                    <a:pt x="1937844" y="6040152"/>
                    <a:pt x="2116969" y="6005033"/>
                  </a:cubicBezTo>
                  <a:cubicBezTo>
                    <a:pt x="2296104" y="5969454"/>
                    <a:pt x="2473717" y="5910978"/>
                    <a:pt x="2648341" y="5837212"/>
                  </a:cubicBezTo>
                  <a:cubicBezTo>
                    <a:pt x="2823148" y="5763610"/>
                    <a:pt x="2995347" y="5675863"/>
                    <a:pt x="3166862" y="5582136"/>
                  </a:cubicBezTo>
                  <a:cubicBezTo>
                    <a:pt x="3209843" y="5558645"/>
                    <a:pt x="3252667" y="5534880"/>
                    <a:pt x="3295551" y="5510900"/>
                  </a:cubicBezTo>
                  <a:lnTo>
                    <a:pt x="3426292" y="5437546"/>
                  </a:lnTo>
                  <a:cubicBezTo>
                    <a:pt x="3515217" y="5388460"/>
                    <a:pt x="3604599" y="5341930"/>
                    <a:pt x="3693498" y="5296779"/>
                  </a:cubicBezTo>
                  <a:lnTo>
                    <a:pt x="3957511" y="5162806"/>
                  </a:lnTo>
                  <a:cubicBezTo>
                    <a:pt x="4044259" y="5118005"/>
                    <a:pt x="4129592" y="5072941"/>
                    <a:pt x="4212170" y="5024936"/>
                  </a:cubicBezTo>
                  <a:cubicBezTo>
                    <a:pt x="4294563" y="4976766"/>
                    <a:pt x="4374532" y="4926554"/>
                    <a:pt x="4449651" y="4870986"/>
                  </a:cubicBezTo>
                  <a:cubicBezTo>
                    <a:pt x="4524973" y="4815937"/>
                    <a:pt x="4596075" y="4756163"/>
                    <a:pt x="4659728" y="4689640"/>
                  </a:cubicBezTo>
                  <a:cubicBezTo>
                    <a:pt x="4723566" y="4623283"/>
                    <a:pt x="4780828" y="4550758"/>
                    <a:pt x="4830457" y="4472596"/>
                  </a:cubicBezTo>
                  <a:cubicBezTo>
                    <a:pt x="4880087" y="4394434"/>
                    <a:pt x="4921716" y="4310302"/>
                    <a:pt x="4955705" y="4222268"/>
                  </a:cubicBezTo>
                  <a:lnTo>
                    <a:pt x="4968352" y="4189141"/>
                  </a:lnTo>
                  <a:lnTo>
                    <a:pt x="4979564" y="4155400"/>
                  </a:lnTo>
                  <a:lnTo>
                    <a:pt x="4990913" y="4121577"/>
                  </a:lnTo>
                  <a:cubicBezTo>
                    <a:pt x="4994441" y="4110119"/>
                    <a:pt x="4997522" y="4098194"/>
                    <a:pt x="5000865" y="4086570"/>
                  </a:cubicBezTo>
                  <a:lnTo>
                    <a:pt x="5020612" y="4016281"/>
                  </a:lnTo>
                  <a:lnTo>
                    <a:pt x="5030486" y="3981137"/>
                  </a:lnTo>
                  <a:lnTo>
                    <a:pt x="5035423" y="3963565"/>
                  </a:lnTo>
                  <a:lnTo>
                    <a:pt x="5039507" y="3945765"/>
                  </a:lnTo>
                  <a:cubicBezTo>
                    <a:pt x="5050088" y="3898175"/>
                    <a:pt x="5061308" y="3850756"/>
                    <a:pt x="5071597" y="3802972"/>
                  </a:cubicBezTo>
                  <a:lnTo>
                    <a:pt x="5096108" y="3658610"/>
                  </a:lnTo>
                  <a:cubicBezTo>
                    <a:pt x="5102684" y="3610180"/>
                    <a:pt x="5107604" y="3561536"/>
                    <a:pt x="5113299" y="3512985"/>
                  </a:cubicBezTo>
                  <a:lnTo>
                    <a:pt x="5115328" y="3494749"/>
                  </a:lnTo>
                  <a:lnTo>
                    <a:pt x="5116446" y="3476502"/>
                  </a:lnTo>
                  <a:lnTo>
                    <a:pt x="5118711" y="3439898"/>
                  </a:lnTo>
                  <a:lnTo>
                    <a:pt x="5123270" y="3366583"/>
                  </a:lnTo>
                  <a:cubicBezTo>
                    <a:pt x="5126606" y="3268829"/>
                    <a:pt x="5127431" y="3170634"/>
                    <a:pt x="5121172" y="3072860"/>
                  </a:cubicBezTo>
                  <a:lnTo>
                    <a:pt x="5119473" y="3036121"/>
                  </a:lnTo>
                  <a:cubicBezTo>
                    <a:pt x="5118968" y="3023930"/>
                    <a:pt x="5117310" y="3011778"/>
                    <a:pt x="5116244" y="2999552"/>
                  </a:cubicBezTo>
                  <a:lnTo>
                    <a:pt x="5109221" y="2926379"/>
                  </a:lnTo>
                  <a:cubicBezTo>
                    <a:pt x="5105544" y="2877404"/>
                    <a:pt x="5096760" y="2829145"/>
                    <a:pt x="5089643" y="2780639"/>
                  </a:cubicBezTo>
                  <a:lnTo>
                    <a:pt x="5084078" y="2744255"/>
                  </a:lnTo>
                  <a:cubicBezTo>
                    <a:pt x="5082420" y="2732104"/>
                    <a:pt x="5080412" y="2719974"/>
                    <a:pt x="5077785" y="2708026"/>
                  </a:cubicBezTo>
                  <a:lnTo>
                    <a:pt x="5063128" y="2636053"/>
                  </a:lnTo>
                  <a:cubicBezTo>
                    <a:pt x="5057902" y="2612048"/>
                    <a:pt x="5053511" y="2587920"/>
                    <a:pt x="5047530" y="2564176"/>
                  </a:cubicBezTo>
                  <a:lnTo>
                    <a:pt x="5028967" y="2493127"/>
                  </a:lnTo>
                  <a:cubicBezTo>
                    <a:pt x="4979424" y="2303537"/>
                    <a:pt x="4909775" y="2119458"/>
                    <a:pt x="4822623" y="1944830"/>
                  </a:cubicBezTo>
                  <a:cubicBezTo>
                    <a:pt x="4648947" y="1594931"/>
                    <a:pt x="4401749" y="1285261"/>
                    <a:pt x="4108183" y="1038170"/>
                  </a:cubicBezTo>
                  <a:cubicBezTo>
                    <a:pt x="3961444" y="914460"/>
                    <a:pt x="3803854" y="805232"/>
                    <a:pt x="3638213" y="712395"/>
                  </a:cubicBezTo>
                  <a:lnTo>
                    <a:pt x="3575480" y="678662"/>
                  </a:lnTo>
                  <a:cubicBezTo>
                    <a:pt x="3554450" y="667578"/>
                    <a:pt x="3534194" y="655311"/>
                    <a:pt x="3512574" y="645577"/>
                  </a:cubicBezTo>
                  <a:lnTo>
                    <a:pt x="3448603" y="614757"/>
                  </a:lnTo>
                  <a:lnTo>
                    <a:pt x="3416617" y="599347"/>
                  </a:lnTo>
                  <a:cubicBezTo>
                    <a:pt x="3406000" y="594185"/>
                    <a:pt x="3395413" y="588913"/>
                    <a:pt x="3384352" y="584559"/>
                  </a:cubicBezTo>
                  <a:cubicBezTo>
                    <a:pt x="3340850" y="566062"/>
                    <a:pt x="3297707" y="547083"/>
                    <a:pt x="3254088" y="529021"/>
                  </a:cubicBezTo>
                  <a:cubicBezTo>
                    <a:pt x="3209736" y="512847"/>
                    <a:pt x="3165607" y="496270"/>
                    <a:pt x="3121640" y="479505"/>
                  </a:cubicBezTo>
                  <a:lnTo>
                    <a:pt x="2987193" y="436176"/>
                  </a:lnTo>
                  <a:cubicBezTo>
                    <a:pt x="2942116" y="422708"/>
                    <a:pt x="2896575" y="410968"/>
                    <a:pt x="2851296" y="398256"/>
                  </a:cubicBezTo>
                  <a:cubicBezTo>
                    <a:pt x="2759507" y="375285"/>
                    <a:pt x="2666373" y="353923"/>
                    <a:pt x="2573611" y="336717"/>
                  </a:cubicBezTo>
                  <a:cubicBezTo>
                    <a:pt x="2387776" y="301762"/>
                    <a:pt x="2200839" y="280304"/>
                    <a:pt x="2014208" y="276896"/>
                  </a:cubicBezTo>
                  <a:cubicBezTo>
                    <a:pt x="1827605" y="273381"/>
                    <a:pt x="1641223" y="288238"/>
                    <a:pt x="1457097" y="322828"/>
                  </a:cubicBezTo>
                  <a:cubicBezTo>
                    <a:pt x="1272912" y="357634"/>
                    <a:pt x="1091595" y="413727"/>
                    <a:pt x="914684" y="486648"/>
                  </a:cubicBezTo>
                  <a:lnTo>
                    <a:pt x="848661" y="515093"/>
                  </a:lnTo>
                  <a:cubicBezTo>
                    <a:pt x="826573" y="524592"/>
                    <a:pt x="804281" y="533573"/>
                    <a:pt x="782834" y="544519"/>
                  </a:cubicBezTo>
                  <a:lnTo>
                    <a:pt x="717715" y="575988"/>
                  </a:lnTo>
                  <a:cubicBezTo>
                    <a:pt x="696005" y="586632"/>
                    <a:pt x="673986" y="596729"/>
                    <a:pt x="653112" y="608523"/>
                  </a:cubicBezTo>
                  <a:cubicBezTo>
                    <a:pt x="568070" y="653782"/>
                    <a:pt x="483901" y="700897"/>
                    <a:pt x="406671" y="756246"/>
                  </a:cubicBezTo>
                  <a:cubicBezTo>
                    <a:pt x="327441" y="809669"/>
                    <a:pt x="256836" y="872706"/>
                    <a:pt x="191033" y="942131"/>
                  </a:cubicBezTo>
                  <a:cubicBezTo>
                    <a:pt x="175048" y="959988"/>
                    <a:pt x="159064" y="977846"/>
                    <a:pt x="143339" y="996006"/>
                  </a:cubicBezTo>
                  <a:lnTo>
                    <a:pt x="98848" y="1053288"/>
                  </a:lnTo>
                  <a:cubicBezTo>
                    <a:pt x="83542" y="1072023"/>
                    <a:pt x="70312" y="1092822"/>
                    <a:pt x="56083" y="1112657"/>
                  </a:cubicBezTo>
                  <a:cubicBezTo>
                    <a:pt x="42010" y="1132765"/>
                    <a:pt x="27965" y="1152765"/>
                    <a:pt x="14889" y="1173837"/>
                  </a:cubicBezTo>
                  <a:lnTo>
                    <a:pt x="0" y="1198088"/>
                  </a:lnTo>
                  <a:lnTo>
                    <a:pt x="0" y="888809"/>
                  </a:lnTo>
                  <a:lnTo>
                    <a:pt x="88781" y="802825"/>
                  </a:lnTo>
                  <a:cubicBezTo>
                    <a:pt x="672175" y="289643"/>
                    <a:pt x="1428944" y="-5083"/>
                    <a:pt x="2220349" y="6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2132" y="1428618"/>
            <a:ext cx="619297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Match the words to the </a:t>
            </a:r>
            <a:r>
              <a:rPr lang="en-US" sz="2800"/>
              <a:t>suitable pictures.</a:t>
            </a:r>
            <a:endParaRPr lang="vi-VN" sz="2800" dirty="0"/>
          </a:p>
        </p:txBody>
      </p:sp>
      <p:sp>
        <p:nvSpPr>
          <p:cNvPr id="32" name="Hình chữ nhật 31">
            <a:extLst>
              <a:ext uri="{FF2B5EF4-FFF2-40B4-BE49-F238E27FC236}">
                <a16:creationId xmlns:a16="http://schemas.microsoft.com/office/drawing/2014/main" id="{19AE6A9D-4607-AA0E-F059-15E3DA137361}"/>
              </a:ext>
            </a:extLst>
          </p:cNvPr>
          <p:cNvSpPr/>
          <p:nvPr/>
        </p:nvSpPr>
        <p:spPr>
          <a:xfrm>
            <a:off x="391330" y="1289999"/>
            <a:ext cx="337105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MATCHING</a:t>
            </a:r>
          </a:p>
          <a:p>
            <a:pPr algn="ctr"/>
            <a:r>
              <a:rPr lang="en-US" sz="5400" b="1" dirty="0">
                <a:ln w="0"/>
                <a:solidFill>
                  <a:srgbClr val="EF4B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GAME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B8C2DA35-45B6-B401-3CE1-5BF8408332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4292" y="4322245"/>
            <a:ext cx="1905157" cy="1429380"/>
          </a:xfrm>
          <a:prstGeom prst="rect">
            <a:avLst/>
          </a:prstGeom>
        </p:spPr>
      </p:pic>
      <p:pic>
        <p:nvPicPr>
          <p:cNvPr id="3" name="Hình ảnh 2">
            <a:extLst>
              <a:ext uri="{FF2B5EF4-FFF2-40B4-BE49-F238E27FC236}">
                <a16:creationId xmlns:a16="http://schemas.microsoft.com/office/drawing/2014/main" id="{08FC9AAE-65E3-5908-2AFB-7ACF0205A8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225" y="2103843"/>
            <a:ext cx="2096287" cy="158774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A80CDDEA-36EA-BB50-6F69-A3781C3785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639" y="2154866"/>
            <a:ext cx="2341343" cy="1392519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B7231FDB-2EAA-3CE0-1313-0A520022DF7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9456" r="9223" b="4019"/>
          <a:stretch/>
        </p:blipFill>
        <p:spPr bwMode="auto">
          <a:xfrm>
            <a:off x="10051132" y="2001047"/>
            <a:ext cx="2054648" cy="14600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602" y="3650141"/>
            <a:ext cx="1235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CATTLE</a:t>
            </a:r>
            <a:endParaRPr lang="vi-VN" sz="2800" dirty="0"/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47F97D96-4962-2D27-6928-57D1430C71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70126" y="3596965"/>
            <a:ext cx="9364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VAST</a:t>
            </a:r>
            <a:endParaRPr lang="vi-VN" sz="2800" dirty="0"/>
          </a:p>
        </p:txBody>
      </p:sp>
      <p:sp>
        <p:nvSpPr>
          <p:cNvPr id="10" name="Rectangle 21">
            <a:extLst>
              <a:ext uri="{FF2B5EF4-FFF2-40B4-BE49-F238E27FC236}">
                <a16:creationId xmlns:a16="http://schemas.microsoft.com/office/drawing/2014/main" id="{A71BB41B-8D49-69A7-8569-4EFC494D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88632" y="3565482"/>
            <a:ext cx="9941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CROP</a:t>
            </a:r>
            <a:endParaRPr lang="vi-VN" sz="2800" dirty="0"/>
          </a:p>
        </p:txBody>
      </p:sp>
      <p:sp>
        <p:nvSpPr>
          <p:cNvPr id="21" name="Rectangle 21">
            <a:extLst>
              <a:ext uri="{FF2B5EF4-FFF2-40B4-BE49-F238E27FC236}">
                <a16:creationId xmlns:a16="http://schemas.microsoft.com/office/drawing/2014/main" id="{3B0F7BD9-BAA7-7786-BE7E-F7F16C7938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7472" y="5866429"/>
            <a:ext cx="20347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HOSPITABLE</a:t>
            </a:r>
            <a:endParaRPr lang="vi-VN" sz="2800" dirty="0"/>
          </a:p>
        </p:txBody>
      </p:sp>
      <p:sp>
        <p:nvSpPr>
          <p:cNvPr id="33" name="Rectangle 21">
            <a:extLst>
              <a:ext uri="{FF2B5EF4-FFF2-40B4-BE49-F238E27FC236}">
                <a16:creationId xmlns:a16="http://schemas.microsoft.com/office/drawing/2014/main" id="{F4CBBE4D-5AFD-D48C-5811-2F7EBD992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1931" y="5858340"/>
            <a:ext cx="195377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POULTRY</a:t>
            </a:r>
            <a:endParaRPr lang="vi-VN" sz="2800" dirty="0"/>
          </a:p>
        </p:txBody>
      </p:sp>
      <p:sp>
        <p:nvSpPr>
          <p:cNvPr id="34" name="Rectangle 21">
            <a:extLst>
              <a:ext uri="{FF2B5EF4-FFF2-40B4-BE49-F238E27FC236}">
                <a16:creationId xmlns:a16="http://schemas.microsoft.com/office/drawing/2014/main" id="{966A1859-967F-E520-C502-FE8195AB4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47500" y="5866429"/>
            <a:ext cx="2476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/>
              <a:t>PICTURESQUE</a:t>
            </a:r>
            <a:endParaRPr lang="vi-VN" sz="2800" dirty="0"/>
          </a:p>
        </p:txBody>
      </p:sp>
      <p:sp>
        <p:nvSpPr>
          <p:cNvPr id="39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256" y="3081962"/>
            <a:ext cx="123553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CATTLE</a:t>
            </a:r>
            <a:endParaRPr lang="vi-VN" sz="2800" dirty="0"/>
          </a:p>
        </p:txBody>
      </p:sp>
      <p:sp>
        <p:nvSpPr>
          <p:cNvPr id="40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9697" y="3775787"/>
            <a:ext cx="19631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HOSPITABLE</a:t>
            </a:r>
            <a:endParaRPr lang="vi-VN" sz="2800" dirty="0"/>
          </a:p>
        </p:txBody>
      </p:sp>
      <p:sp>
        <p:nvSpPr>
          <p:cNvPr id="41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4247" y="4647584"/>
            <a:ext cx="150284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POULTRY</a:t>
            </a:r>
            <a:endParaRPr lang="vi-VN" sz="2800" dirty="0"/>
          </a:p>
        </p:txBody>
      </p:sp>
      <p:sp>
        <p:nvSpPr>
          <p:cNvPr id="42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2485" y="4704152"/>
            <a:ext cx="91717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VAST</a:t>
            </a:r>
            <a:endParaRPr lang="vi-VN" sz="2800" dirty="0"/>
          </a:p>
        </p:txBody>
      </p:sp>
      <p:sp>
        <p:nvSpPr>
          <p:cNvPr id="43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4727" y="2966651"/>
            <a:ext cx="9906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CROP</a:t>
            </a:r>
            <a:endParaRPr lang="vi-VN" sz="2800" dirty="0"/>
          </a:p>
        </p:txBody>
      </p:sp>
      <p:sp>
        <p:nvSpPr>
          <p:cNvPr id="44" name="Rectangle 21">
            <a:extLst>
              <a:ext uri="{FF2B5EF4-FFF2-40B4-BE49-F238E27FC236}">
                <a16:creationId xmlns:a16="http://schemas.microsoft.com/office/drawing/2014/main" id="{D79822EA-E4F5-A3AA-02BD-0951DB54F1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923" y="5751625"/>
            <a:ext cx="22379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PICTURESQUE</a:t>
            </a:r>
            <a:endParaRPr lang="vi-VN" sz="2800" dirty="0"/>
          </a:p>
        </p:txBody>
      </p:sp>
      <p:sp>
        <p:nvSpPr>
          <p:cNvPr id="45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648" y="3645863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1.</a:t>
            </a:r>
            <a:endParaRPr lang="vi-VN" sz="2800" dirty="0"/>
          </a:p>
        </p:txBody>
      </p:sp>
      <p:sp>
        <p:nvSpPr>
          <p:cNvPr id="46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77321" y="3598262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2.</a:t>
            </a:r>
            <a:endParaRPr lang="vi-VN" sz="2800" dirty="0"/>
          </a:p>
        </p:txBody>
      </p:sp>
      <p:sp>
        <p:nvSpPr>
          <p:cNvPr id="47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91774" y="3563362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3.</a:t>
            </a:r>
            <a:endParaRPr lang="vi-VN" sz="2800" dirty="0"/>
          </a:p>
        </p:txBody>
      </p:sp>
      <p:sp>
        <p:nvSpPr>
          <p:cNvPr id="4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81838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4.</a:t>
            </a:r>
            <a:endParaRPr lang="vi-VN" sz="2800" dirty="0"/>
          </a:p>
        </p:txBody>
      </p:sp>
      <p:sp>
        <p:nvSpPr>
          <p:cNvPr id="49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30092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5.</a:t>
            </a:r>
            <a:endParaRPr lang="vi-VN" sz="2800" dirty="0"/>
          </a:p>
        </p:txBody>
      </p:sp>
      <p:sp>
        <p:nvSpPr>
          <p:cNvPr id="50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38869" y="5858340"/>
            <a:ext cx="45878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6.</a:t>
            </a:r>
            <a:endParaRPr lang="vi-VN" sz="2800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/>
          <a:srcRect l="2820" t="33565" r="2767"/>
          <a:stretch/>
        </p:blipFill>
        <p:spPr>
          <a:xfrm>
            <a:off x="7370611" y="4221549"/>
            <a:ext cx="2447970" cy="17104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9719" y="4151822"/>
            <a:ext cx="1671009" cy="184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1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id="{08FC9AAE-65E3-5908-2AFB-7ACF0205A8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808" y="2059560"/>
            <a:ext cx="4977678" cy="3770135"/>
          </a:xfrm>
          <a:prstGeom prst="rect">
            <a:avLst/>
          </a:prstGeom>
        </p:spPr>
      </p:pic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74" y="4510655"/>
            <a:ext cx="603403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 dirty="0"/>
              <a:t>cows and bulls kept by farmers for their milk </a:t>
            </a:r>
            <a:r>
              <a:rPr lang="en-US" sz="3600"/>
              <a:t>or meat</a:t>
            </a:r>
            <a:endParaRPr lang="vi-VN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8765" y="1257600"/>
            <a:ext cx="4317272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cattle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10738" y="3200400"/>
            <a:ext cx="18635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/ˈkætl/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cattle__gb_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08623" y="3280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774" y="4427041"/>
            <a:ext cx="6034034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birds such as chickens that are used for meat or eggs</a:t>
            </a:r>
          </a:p>
          <a:p>
            <a:r>
              <a:rPr lang="en-US" sz="3600"/>
              <a:t>a poultry farm.</a:t>
            </a:r>
            <a:endParaRPr lang="en-US" sz="3600" dirty="0"/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9" y="1337507"/>
            <a:ext cx="521290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poultry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32072" y="3200400"/>
            <a:ext cx="2420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/ˈpəʊltri/</a:t>
            </a:r>
            <a:endParaRPr lang="en-GB" sz="4400" b="1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2820" r="2767"/>
          <a:stretch/>
        </p:blipFill>
        <p:spPr>
          <a:xfrm>
            <a:off x="6428808" y="1163166"/>
            <a:ext cx="5125915" cy="5391150"/>
          </a:xfrm>
          <a:prstGeom prst="rect">
            <a:avLst/>
          </a:prstGeom>
        </p:spPr>
      </p:pic>
      <p:pic>
        <p:nvPicPr>
          <p:cNvPr id="5" name="poultry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9332" y="32803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1222" y="4712831"/>
            <a:ext cx="523230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a plant grown for food, usually on a farm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339" y="1337507"/>
            <a:ext cx="521290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crop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(n)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5384" y="3272879"/>
            <a:ext cx="1874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 /krɒp/</a:t>
            </a:r>
          </a:p>
        </p:txBody>
      </p:sp>
      <p:pic>
        <p:nvPicPr>
          <p:cNvPr id="16" name="Hình ảnh 6">
            <a:extLst>
              <a:ext uri="{FF2B5EF4-FFF2-40B4-BE49-F238E27FC236}">
                <a16:creationId xmlns:a16="http://schemas.microsoft.com/office/drawing/2014/main" id="{B7231FDB-2EAA-3CE0-1313-0A520022DF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3" t="9456" r="9223" b="4019"/>
          <a:stretch/>
        </p:blipFill>
        <p:spPr bwMode="auto">
          <a:xfrm>
            <a:off x="6436083" y="1882271"/>
            <a:ext cx="5113150" cy="36335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crop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6422" y="334701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34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4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3930" y="4840361"/>
            <a:ext cx="34401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600"/>
              <a:t>extremely large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1380341"/>
            <a:ext cx="5212904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vast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7123" y="3284309"/>
            <a:ext cx="187423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/vɑːst/</a:t>
            </a:r>
          </a:p>
        </p:txBody>
      </p:sp>
      <p:pic>
        <p:nvPicPr>
          <p:cNvPr id="17" name="Hình ảnh 4">
            <a:extLst>
              <a:ext uri="{FF2B5EF4-FFF2-40B4-BE49-F238E27FC236}">
                <a16:creationId xmlns:a16="http://schemas.microsoft.com/office/drawing/2014/main" id="{A80CDDEA-36EA-BB50-6F69-A3781C37852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8"/>
          <a:stretch/>
        </p:blipFill>
        <p:spPr>
          <a:xfrm>
            <a:off x="5794131" y="2034350"/>
            <a:ext cx="5825942" cy="3601811"/>
          </a:xfrm>
          <a:prstGeom prst="rect">
            <a:avLst/>
          </a:prstGeom>
        </p:spPr>
      </p:pic>
      <p:pic>
        <p:nvPicPr>
          <p:cNvPr id="3" name="vast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7067" y="33642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0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01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3531" y="3531"/>
            <a:ext cx="12192000" cy="1083309"/>
            <a:chOff x="0" y="-3"/>
            <a:chExt cx="12192000" cy="1083309"/>
          </a:xfrm>
        </p:grpSpPr>
        <p:sp>
          <p:nvSpPr>
            <p:cNvPr id="21" name="Round Single Corner Rectangle 20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ound Single Corner Rectangle 21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ound Single Corner Rectangle 22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</a:p>
        </p:txBody>
      </p:sp>
      <p:sp>
        <p:nvSpPr>
          <p:cNvPr id="11" name="Rectangle 13">
            <a:extLst>
              <a:ext uri="{FF2B5EF4-FFF2-40B4-BE49-F238E27FC236}">
                <a16:creationId xmlns:a16="http://schemas.microsoft.com/office/drawing/2014/main" id="{F6BAC1F4-6BAD-5434-22E5-0C29279770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12" name="Rectangle 20">
            <a:extLst>
              <a:ext uri="{FF2B5EF4-FFF2-40B4-BE49-F238E27FC236}">
                <a16:creationId xmlns:a16="http://schemas.microsoft.com/office/drawing/2014/main" id="{6ABF3936-29EC-E042-D7B1-E1256EC247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0" name="Rectangle 24">
            <a:extLst>
              <a:ext uri="{FF2B5EF4-FFF2-40B4-BE49-F238E27FC236}">
                <a16:creationId xmlns:a16="http://schemas.microsoft.com/office/drawing/2014/main" id="{992A3D68-40F6-B13F-F46D-D6F0B9896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2860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BC858E41-DDE3-AC3D-709D-5E01A76007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 dirty="0"/>
          </a:p>
        </p:txBody>
      </p:sp>
      <p:sp>
        <p:nvSpPr>
          <p:cNvPr id="8" name="Rectangle 21">
            <a:extLst>
              <a:ext uri="{FF2B5EF4-FFF2-40B4-BE49-F238E27FC236}">
                <a16:creationId xmlns:a16="http://schemas.microsoft.com/office/drawing/2014/main" id="{DC1E4A2F-72F6-E3FA-0975-4626162E94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8613" y="4975913"/>
            <a:ext cx="520735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4000"/>
              <a:t>generous towards visitors and guests</a:t>
            </a:r>
          </a:p>
        </p:txBody>
      </p:sp>
      <p:sp>
        <p:nvSpPr>
          <p:cNvPr id="14" name="Rectangle 21">
            <a:extLst>
              <a:ext uri="{FF2B5EF4-FFF2-40B4-BE49-F238E27FC236}">
                <a16:creationId xmlns:a16="http://schemas.microsoft.com/office/drawing/2014/main" id="{17A3B705-4B6F-0B61-0B99-F0C92E066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067" y="1380341"/>
            <a:ext cx="651161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sz="8000" b="1">
                <a:solidFill>
                  <a:srgbClr val="AD4F0F"/>
                </a:solidFill>
              </a:rPr>
              <a:t>hospitable</a:t>
            </a:r>
            <a:r>
              <a:rPr lang="en-US" sz="7200" b="1">
                <a:solidFill>
                  <a:srgbClr val="AD4F0F"/>
                </a:solidFill>
              </a:rPr>
              <a:t> </a:t>
            </a:r>
            <a:r>
              <a:rPr lang="en-US" sz="6600" b="1">
                <a:solidFill>
                  <a:srgbClr val="AD4F0F"/>
                </a:solidFill>
              </a:rPr>
              <a:t>(adj)</a:t>
            </a:r>
            <a:endParaRPr lang="vi-VN" sz="7200" b="1" dirty="0">
              <a:solidFill>
                <a:srgbClr val="AD4F0F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3930" y="3089009"/>
            <a:ext cx="3070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/hɒˈspɪtəbl/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457215" y="3858450"/>
            <a:ext cx="307007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chemeClr val="accent5">
                    <a:lumMod val="50000"/>
                  </a:schemeClr>
                </a:solidFill>
              </a:rPr>
              <a:t>/ˈhɒspɪtəbl/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9351" y="1538765"/>
            <a:ext cx="3914775" cy="4333875"/>
          </a:xfrm>
          <a:prstGeom prst="rect">
            <a:avLst/>
          </a:prstGeom>
        </p:spPr>
      </p:pic>
      <p:pic>
        <p:nvPicPr>
          <p:cNvPr id="4" name="hospitable__gb_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067" y="3185635"/>
            <a:ext cx="609600" cy="609600"/>
          </a:xfrm>
          <a:prstGeom prst="rect">
            <a:avLst/>
          </a:prstGeom>
        </p:spPr>
      </p:pic>
      <p:pic>
        <p:nvPicPr>
          <p:cNvPr id="5" name="hospitable__gb_2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7067" y="39383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58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17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9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4355</TotalTime>
  <Words>770</Words>
  <Application>Microsoft Office PowerPoint</Application>
  <PresentationFormat>Widescreen</PresentationFormat>
  <Paragraphs>165</Paragraphs>
  <Slides>19</Slides>
  <Notes>16</Notes>
  <HiddenSlides>0</HiddenSlides>
  <MMClips>16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Myriad Pro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QuynhAnh-NgoaiNgu</cp:lastModifiedBy>
  <cp:revision>225</cp:revision>
  <dcterms:created xsi:type="dcterms:W3CDTF">2020-12-09T02:04:09Z</dcterms:created>
  <dcterms:modified xsi:type="dcterms:W3CDTF">2023-09-06T01:47:21Z</dcterms:modified>
</cp:coreProperties>
</file>