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0"/>
  </p:notesMasterIdLst>
  <p:sldIdLst>
    <p:sldId id="271" r:id="rId2"/>
    <p:sldId id="256" r:id="rId3"/>
    <p:sldId id="353" r:id="rId4"/>
    <p:sldId id="279" r:id="rId5"/>
    <p:sldId id="316" r:id="rId6"/>
    <p:sldId id="347" r:id="rId7"/>
    <p:sldId id="348" r:id="rId8"/>
    <p:sldId id="349" r:id="rId9"/>
    <p:sldId id="283" r:id="rId10"/>
    <p:sldId id="276" r:id="rId11"/>
    <p:sldId id="298" r:id="rId12"/>
    <p:sldId id="356" r:id="rId13"/>
    <p:sldId id="327" r:id="rId14"/>
    <p:sldId id="352" r:id="rId15"/>
    <p:sldId id="313" r:id="rId16"/>
    <p:sldId id="314" r:id="rId17"/>
    <p:sldId id="330" r:id="rId18"/>
    <p:sldId id="27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6649"/>
    <a:srgbClr val="7192A9"/>
    <a:srgbClr val="EF4B66"/>
    <a:srgbClr val="FBCDCD"/>
    <a:srgbClr val="AD4F0F"/>
    <a:srgbClr val="3B87CD"/>
    <a:srgbClr val="E0702A"/>
    <a:srgbClr val="D36113"/>
    <a:srgbClr val="5DD2FF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28" autoAdjust="0"/>
    <p:restoredTop sz="94660"/>
  </p:normalViewPr>
  <p:slideViewPr>
    <p:cSldViewPr snapToGrid="0" showGuides="1">
      <p:cViewPr varScale="1">
        <p:scale>
          <a:sx n="109" d="100"/>
          <a:sy n="109" d="100"/>
        </p:scale>
        <p:origin x="918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4/28/2023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112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4939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980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310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1083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6226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9641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4/28/2023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6.pn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6.png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6.png"/><Relationship Id="rId5" Type="http://schemas.microsoft.com/office/2007/relationships/media" Target="../media/media4.mp3"/><Relationship Id="rId10" Type="http://schemas.openxmlformats.org/officeDocument/2006/relationships/notesSlide" Target="../notesSlides/notesSlide7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35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75557" y="1154588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-3531" y="-7620"/>
            <a:ext cx="12192000" cy="1083309"/>
            <a:chOff x="0" y="-3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69836" y="1157310"/>
            <a:ext cx="2708754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7067" y="1996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762BA3-5846-49A1-A041-93C20AA09C52}"/>
              </a:ext>
            </a:extLst>
          </p:cNvPr>
          <p:cNvSpPr txBox="1"/>
          <p:nvPr/>
        </p:nvSpPr>
        <p:spPr>
          <a:xfrm>
            <a:off x="274038" y="1635201"/>
            <a:ext cx="11736631" cy="50531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b="1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Nick</a:t>
            </a:r>
            <a:r>
              <a:rPr lang="en-US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: You look great with a tan, Mai!</a:t>
            </a:r>
          </a:p>
          <a:p>
            <a:pPr>
              <a:lnSpc>
                <a:spcPct val="120000"/>
              </a:lnSpc>
            </a:pPr>
            <a:r>
              <a:rPr lang="en-US" b="1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Mai</a:t>
            </a:r>
            <a:r>
              <a:rPr lang="en-US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: Thank you. I’ve just come back from a very enjoyable summer holiday.</a:t>
            </a:r>
          </a:p>
          <a:p>
            <a:pPr>
              <a:lnSpc>
                <a:spcPct val="120000"/>
              </a:lnSpc>
            </a:pPr>
            <a:r>
              <a:rPr lang="en-US" b="1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Nick</a:t>
            </a:r>
            <a:r>
              <a:rPr lang="en-US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: Really? Where did you stay?</a:t>
            </a:r>
          </a:p>
          <a:p>
            <a:pPr>
              <a:lnSpc>
                <a:spcPct val="120000"/>
              </a:lnSpc>
            </a:pPr>
            <a:r>
              <a:rPr lang="en-US" b="1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Mai</a:t>
            </a:r>
            <a:r>
              <a:rPr lang="en-US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: I stayed at my uncle’s house in a small village in Bac </a:t>
            </a:r>
            <a:r>
              <a:rPr lang="en-US" dirty="0" err="1">
                <a:solidFill>
                  <a:srgbClr val="242021"/>
                </a:solidFill>
                <a:latin typeface="Comic Sans MS" panose="030F0702030302020204" pitchFamily="66" charset="0"/>
              </a:rPr>
              <a:t>G</a:t>
            </a:r>
            <a:r>
              <a:rPr lang="en-US" dirty="0" err="1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iang</a:t>
            </a:r>
            <a:r>
              <a:rPr lang="en-US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 Province.</a:t>
            </a:r>
          </a:p>
          <a:p>
            <a:pPr>
              <a:lnSpc>
                <a:spcPct val="120000"/>
              </a:lnSpc>
            </a:pPr>
            <a:r>
              <a:rPr lang="en-US" b="1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Nick</a:t>
            </a:r>
            <a:r>
              <a:rPr lang="en-US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: What did you do there?</a:t>
            </a:r>
          </a:p>
          <a:p>
            <a:pPr>
              <a:lnSpc>
                <a:spcPct val="120000"/>
              </a:lnSpc>
            </a:pPr>
            <a:r>
              <a:rPr lang="en-US" b="1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Mai</a:t>
            </a:r>
            <a:r>
              <a:rPr lang="en-US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: A lot of things. It was harvest time. The villagers were harvesting rice with a combine harvester. I helped them load the rice onto a truck. Then we unloaded the rice and dried it.</a:t>
            </a:r>
          </a:p>
          <a:p>
            <a:pPr>
              <a:lnSpc>
                <a:spcPct val="120000"/>
              </a:lnSpc>
            </a:pPr>
            <a:r>
              <a:rPr lang="en-US" b="1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Nick</a:t>
            </a:r>
            <a:r>
              <a:rPr lang="en-US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: Sounds great!</a:t>
            </a:r>
          </a:p>
          <a:p>
            <a:pPr>
              <a:lnSpc>
                <a:spcPct val="120000"/>
              </a:lnSpc>
            </a:pPr>
            <a:r>
              <a:rPr lang="en-US" b="1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Mai</a:t>
            </a:r>
            <a:r>
              <a:rPr lang="en-US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: And sometimes I went with the village children to herd the buffaloes and cows. I made friends with them on my first day.</a:t>
            </a:r>
          </a:p>
          <a:p>
            <a:pPr>
              <a:lnSpc>
                <a:spcPct val="120000"/>
              </a:lnSpc>
            </a:pPr>
            <a:r>
              <a:rPr lang="en-US" b="1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Nick</a:t>
            </a:r>
            <a:r>
              <a:rPr lang="en-US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: Were they friendly?</a:t>
            </a:r>
          </a:p>
          <a:p>
            <a:pPr>
              <a:lnSpc>
                <a:spcPct val="120000"/>
              </a:lnSpc>
            </a:pPr>
            <a:r>
              <a:rPr lang="en-US" b="1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Mai</a:t>
            </a:r>
            <a:r>
              <a:rPr lang="en-US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: Yes, they were. They took me to the paddy fields to fly kites</a:t>
            </a:r>
            <a:r>
              <a:rPr lang="en-US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. </a:t>
            </a:r>
            <a:r>
              <a:rPr lang="en-US" smtClean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And </a:t>
            </a:r>
            <a:r>
              <a:rPr lang="en-US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in the evening, we played traditional games like bamboo dancing and dragon-snake.</a:t>
            </a:r>
          </a:p>
          <a:p>
            <a:pPr>
              <a:lnSpc>
                <a:spcPct val="120000"/>
              </a:lnSpc>
            </a:pPr>
            <a:r>
              <a:rPr lang="en-US" b="1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Nick</a:t>
            </a:r>
            <a:r>
              <a:rPr lang="en-US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: Oh, I envy you!</a:t>
            </a:r>
          </a:p>
          <a:p>
            <a:pPr>
              <a:lnSpc>
                <a:spcPct val="120000"/>
              </a:lnSpc>
            </a:pPr>
            <a:r>
              <a:rPr lang="en-US" b="1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Mai</a:t>
            </a:r>
            <a:r>
              <a:rPr lang="en-US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: Things move more slowly there than in our city, but people seem to have a </a:t>
            </a:r>
            <a:r>
              <a:rPr lang="en-US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healthier </a:t>
            </a:r>
            <a:r>
              <a:rPr lang="en-US" smtClean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life.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2" name="TextBox 16">
            <a:extLst>
              <a:ext uri="{FF2B5EF4-FFF2-40B4-BE49-F238E27FC236}">
                <a16:creationId xmlns:a16="http://schemas.microsoft.com/office/drawing/2014/main" id="{1B113A39-FD56-C6BE-1AD3-D3643C2D06C9}"/>
              </a:ext>
            </a:extLst>
          </p:cNvPr>
          <p:cNvSpPr txBox="1"/>
          <p:nvPr/>
        </p:nvSpPr>
        <p:spPr>
          <a:xfrm>
            <a:off x="427196" y="105146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3" name="00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78590" y="11006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9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3531" y="3531"/>
            <a:ext cx="12192000" cy="1083309"/>
            <a:chOff x="0" y="-3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440062" y="124203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63797" y="1256427"/>
            <a:ext cx="10120518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conversation again and choose the correct answer to each question.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87067" y="112823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F4741CCB-7F98-BDC5-4240-F6BA120D698A}"/>
              </a:ext>
            </a:extLst>
          </p:cNvPr>
          <p:cNvSpPr/>
          <p:nvPr/>
        </p:nvSpPr>
        <p:spPr>
          <a:xfrm>
            <a:off x="2059024" y="2479741"/>
            <a:ext cx="450431" cy="450431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Hình Bầu dục 4">
            <a:extLst>
              <a:ext uri="{FF2B5EF4-FFF2-40B4-BE49-F238E27FC236}">
                <a16:creationId xmlns:a16="http://schemas.microsoft.com/office/drawing/2014/main" id="{F4741CCB-7F98-BDC5-4240-F6BA120D698A}"/>
              </a:ext>
            </a:extLst>
          </p:cNvPr>
          <p:cNvSpPr/>
          <p:nvPr/>
        </p:nvSpPr>
        <p:spPr>
          <a:xfrm>
            <a:off x="2040166" y="5370274"/>
            <a:ext cx="455194" cy="455194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TextBox 13"/>
          <p:cNvSpPr txBox="1"/>
          <p:nvPr/>
        </p:nvSpPr>
        <p:spPr>
          <a:xfrm>
            <a:off x="1116527" y="1887679"/>
            <a:ext cx="867810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7941E"/>
                </a:solidFill>
              </a:rPr>
              <a:t>1</a:t>
            </a:r>
            <a:r>
              <a:rPr lang="en-US" sz="3200" b="1">
                <a:solidFill>
                  <a:srgbClr val="F7941E"/>
                </a:solidFill>
              </a:rPr>
              <a:t>.</a:t>
            </a:r>
            <a:r>
              <a:rPr lang="en-US" sz="3200"/>
              <a:t> How does Mai feel about her summer holiday? </a:t>
            </a:r>
            <a:endParaRPr lang="en-US" sz="3200" dirty="0"/>
          </a:p>
          <a:p>
            <a:r>
              <a:rPr lang="en-US" sz="3200" dirty="0" smtClean="0"/>
              <a:t>	</a:t>
            </a:r>
            <a:r>
              <a:rPr lang="en-US" sz="3200" b="1" dirty="0" smtClean="0">
                <a:solidFill>
                  <a:srgbClr val="00B0F0"/>
                </a:solidFill>
              </a:rPr>
              <a:t>A</a:t>
            </a:r>
            <a:r>
              <a:rPr lang="en-US" sz="3200" b="1">
                <a:solidFill>
                  <a:srgbClr val="00B0F0"/>
                </a:solidFill>
              </a:rPr>
              <a:t>.</a:t>
            </a:r>
            <a:r>
              <a:rPr lang="en-US" sz="3200"/>
              <a:t> She likes it. </a:t>
            </a:r>
            <a:endParaRPr lang="en-US" sz="3200" dirty="0"/>
          </a:p>
          <a:p>
            <a:r>
              <a:rPr lang="en-US" sz="3200" dirty="0" smtClean="0"/>
              <a:t>	</a:t>
            </a:r>
            <a:r>
              <a:rPr lang="en-US" sz="3200" b="1" dirty="0" smtClean="0">
                <a:solidFill>
                  <a:srgbClr val="00B0F0"/>
                </a:solidFill>
              </a:rPr>
              <a:t>B</a:t>
            </a:r>
            <a:r>
              <a:rPr lang="en-US" sz="3200" b="1">
                <a:solidFill>
                  <a:srgbClr val="00B0F0"/>
                </a:solidFill>
              </a:rPr>
              <a:t>.</a:t>
            </a:r>
            <a:r>
              <a:rPr lang="en-US" sz="3200"/>
              <a:t> She doesn’t like it. </a:t>
            </a:r>
            <a:endParaRPr lang="en-US" sz="3200" dirty="0"/>
          </a:p>
          <a:p>
            <a:r>
              <a:rPr lang="en-US" sz="3200" dirty="0" smtClean="0"/>
              <a:t>	</a:t>
            </a:r>
            <a:r>
              <a:rPr lang="en-US" sz="3200" b="1" dirty="0" smtClean="0">
                <a:solidFill>
                  <a:srgbClr val="00B0F0"/>
                </a:solidFill>
              </a:rPr>
              <a:t>C</a:t>
            </a:r>
            <a:r>
              <a:rPr lang="en-US" sz="3200" b="1">
                <a:solidFill>
                  <a:srgbClr val="00B0F0"/>
                </a:solidFill>
              </a:rPr>
              <a:t>.</a:t>
            </a:r>
            <a:r>
              <a:rPr lang="en-US" sz="3200"/>
              <a:t> She thought it was </a:t>
            </a:r>
            <a:r>
              <a:rPr lang="en-US" sz="3200" smtClean="0"/>
              <a:t>fine.</a:t>
            </a:r>
          </a:p>
          <a:p>
            <a:endParaRPr lang="en-US" sz="3200" dirty="0"/>
          </a:p>
          <a:p>
            <a:r>
              <a:rPr lang="en-US" sz="3200" b="1" dirty="0">
                <a:solidFill>
                  <a:srgbClr val="F7941E"/>
                </a:solidFill>
              </a:rPr>
              <a:t>2</a:t>
            </a:r>
            <a:r>
              <a:rPr lang="en-US" sz="3200" b="1">
                <a:solidFill>
                  <a:srgbClr val="F7941E"/>
                </a:solidFill>
              </a:rPr>
              <a:t>.</a:t>
            </a:r>
            <a:r>
              <a:rPr lang="en-US" sz="3200"/>
              <a:t> Where did she stay during her summer holiday?</a:t>
            </a:r>
            <a:endParaRPr lang="en-US" sz="3200" dirty="0"/>
          </a:p>
          <a:p>
            <a:r>
              <a:rPr lang="en-US" sz="3200" dirty="0" smtClean="0"/>
              <a:t>	</a:t>
            </a:r>
            <a:r>
              <a:rPr lang="en-US" sz="3200" b="1" dirty="0" smtClean="0">
                <a:solidFill>
                  <a:srgbClr val="00B0F0"/>
                </a:solidFill>
              </a:rPr>
              <a:t>A</a:t>
            </a:r>
            <a:r>
              <a:rPr lang="en-US" sz="3200" b="1">
                <a:solidFill>
                  <a:srgbClr val="00B0F0"/>
                </a:solidFill>
              </a:rPr>
              <a:t>.</a:t>
            </a:r>
            <a:r>
              <a:rPr lang="en-US" sz="3200"/>
              <a:t> At her friend’s house.</a:t>
            </a:r>
            <a:endParaRPr lang="en-US" sz="3200" dirty="0"/>
          </a:p>
          <a:p>
            <a:r>
              <a:rPr lang="en-US" sz="3200" dirty="0" smtClean="0"/>
              <a:t>	</a:t>
            </a:r>
            <a:r>
              <a:rPr lang="en-US" sz="3200" b="1" dirty="0" smtClean="0">
                <a:solidFill>
                  <a:srgbClr val="00B0F0"/>
                </a:solidFill>
              </a:rPr>
              <a:t>B</a:t>
            </a:r>
            <a:r>
              <a:rPr lang="en-US" sz="3200" b="1">
                <a:solidFill>
                  <a:srgbClr val="00B0F0"/>
                </a:solidFill>
              </a:rPr>
              <a:t>.</a:t>
            </a:r>
            <a:r>
              <a:rPr lang="en-US" sz="3200"/>
              <a:t> At her uncle’s house.</a:t>
            </a:r>
            <a:endParaRPr lang="en-US" sz="3200" dirty="0"/>
          </a:p>
          <a:p>
            <a:r>
              <a:rPr lang="en-US" sz="3200" dirty="0" smtClean="0"/>
              <a:t>	</a:t>
            </a:r>
            <a:r>
              <a:rPr lang="en-US" sz="3200" b="1" dirty="0" smtClean="0">
                <a:solidFill>
                  <a:srgbClr val="00B0F0"/>
                </a:solidFill>
              </a:rPr>
              <a:t>C</a:t>
            </a:r>
            <a:r>
              <a:rPr lang="en-US" sz="3200" b="1" smtClean="0">
                <a:solidFill>
                  <a:srgbClr val="00B0F0"/>
                </a:solidFill>
              </a:rPr>
              <a:t>.</a:t>
            </a:r>
            <a:r>
              <a:rPr lang="en-US" sz="3200" smtClean="0"/>
              <a:t> </a:t>
            </a:r>
            <a:r>
              <a:rPr lang="en-US" sz="3200"/>
              <a:t>At her grandparents’ house</a:t>
            </a:r>
            <a:r>
              <a:rPr lang="en-US" sz="3200" smtClean="0"/>
              <a:t>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3315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160761" y="1981056"/>
            <a:ext cx="1021648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7941E"/>
                </a:solidFill>
              </a:rPr>
              <a:t>3.</a:t>
            </a:r>
            <a:r>
              <a:rPr lang="en-US" sz="3200" smtClean="0"/>
              <a:t> </a:t>
            </a:r>
            <a:r>
              <a:rPr lang="en-US" sz="3200"/>
              <a:t>During harvest time, people harvest rice by ______. </a:t>
            </a:r>
            <a:endParaRPr lang="en-US" sz="3200" dirty="0"/>
          </a:p>
          <a:p>
            <a:r>
              <a:rPr lang="en-US" sz="3200" dirty="0" smtClean="0"/>
              <a:t>	</a:t>
            </a:r>
            <a:r>
              <a:rPr lang="en-US" sz="3200" b="1" dirty="0" smtClean="0">
                <a:solidFill>
                  <a:srgbClr val="00B0F0"/>
                </a:solidFill>
              </a:rPr>
              <a:t>A</a:t>
            </a:r>
            <a:r>
              <a:rPr lang="en-US" sz="3200" b="1">
                <a:solidFill>
                  <a:srgbClr val="00B0F0"/>
                </a:solidFill>
              </a:rPr>
              <a:t>.</a:t>
            </a:r>
            <a:r>
              <a:rPr lang="en-US" sz="3200"/>
              <a:t> themselves</a:t>
            </a:r>
            <a:endParaRPr lang="en-US" sz="3200" dirty="0"/>
          </a:p>
          <a:p>
            <a:r>
              <a:rPr lang="en-US" sz="3200" dirty="0" smtClean="0"/>
              <a:t>	</a:t>
            </a:r>
            <a:r>
              <a:rPr lang="en-US" sz="3200" b="1" dirty="0" smtClean="0">
                <a:solidFill>
                  <a:srgbClr val="00B0F0"/>
                </a:solidFill>
              </a:rPr>
              <a:t>B</a:t>
            </a:r>
            <a:r>
              <a:rPr lang="en-US" sz="3200" b="1">
                <a:solidFill>
                  <a:srgbClr val="00B0F0"/>
                </a:solidFill>
              </a:rPr>
              <a:t>.</a:t>
            </a:r>
            <a:r>
              <a:rPr lang="en-US" sz="3200"/>
              <a:t> using a truck </a:t>
            </a:r>
            <a:endParaRPr lang="en-US" sz="3200" dirty="0"/>
          </a:p>
          <a:p>
            <a:r>
              <a:rPr lang="en-US" sz="3200" dirty="0" smtClean="0"/>
              <a:t>	</a:t>
            </a:r>
            <a:r>
              <a:rPr lang="en-US" sz="3200" b="1" dirty="0" smtClean="0">
                <a:solidFill>
                  <a:srgbClr val="00B0F0"/>
                </a:solidFill>
              </a:rPr>
              <a:t>C</a:t>
            </a:r>
            <a:r>
              <a:rPr lang="en-US" sz="3200" b="1">
                <a:solidFill>
                  <a:srgbClr val="00B0F0"/>
                </a:solidFill>
              </a:rPr>
              <a:t>.</a:t>
            </a:r>
            <a:r>
              <a:rPr lang="en-US" sz="3200"/>
              <a:t> using a combine harvester</a:t>
            </a:r>
          </a:p>
          <a:p>
            <a:endParaRPr lang="en-US" sz="3200" dirty="0"/>
          </a:p>
          <a:p>
            <a:r>
              <a:rPr lang="en-US" sz="3200" b="1" smtClean="0">
                <a:solidFill>
                  <a:srgbClr val="F7941E"/>
                </a:solidFill>
              </a:rPr>
              <a:t>4.</a:t>
            </a:r>
            <a:r>
              <a:rPr lang="en-US" sz="3200" smtClean="0"/>
              <a:t> </a:t>
            </a:r>
            <a:r>
              <a:rPr lang="en-US" sz="3200"/>
              <a:t>Mai thinks people in the </a:t>
            </a:r>
            <a:r>
              <a:rPr lang="en-US" sz="3200" smtClean="0"/>
              <a:t>countryside lead </a:t>
            </a:r>
            <a:r>
              <a:rPr lang="en-US" sz="3200"/>
              <a:t>______.</a:t>
            </a:r>
            <a:r>
              <a:rPr lang="en-US" sz="3200" smtClean="0"/>
              <a:t>	</a:t>
            </a:r>
          </a:p>
          <a:p>
            <a:r>
              <a:rPr lang="en-US" sz="3200" b="1">
                <a:solidFill>
                  <a:srgbClr val="00B0F0"/>
                </a:solidFill>
              </a:rPr>
              <a:t>	</a:t>
            </a:r>
            <a:r>
              <a:rPr lang="en-US" sz="3200" b="1" smtClean="0">
                <a:solidFill>
                  <a:srgbClr val="00B0F0"/>
                </a:solidFill>
              </a:rPr>
              <a:t>A</a:t>
            </a:r>
            <a:r>
              <a:rPr lang="en-US" sz="3200" b="1">
                <a:solidFill>
                  <a:srgbClr val="00B0F0"/>
                </a:solidFill>
              </a:rPr>
              <a:t>.</a:t>
            </a:r>
            <a:r>
              <a:rPr lang="en-US" sz="3200"/>
              <a:t> a healthy life</a:t>
            </a:r>
            <a:r>
              <a:rPr lang="en-US" sz="3200" smtClean="0"/>
              <a:t>	</a:t>
            </a:r>
          </a:p>
          <a:p>
            <a:r>
              <a:rPr lang="en-US" sz="3200" b="1">
                <a:solidFill>
                  <a:srgbClr val="00B0F0"/>
                </a:solidFill>
              </a:rPr>
              <a:t>	</a:t>
            </a:r>
            <a:r>
              <a:rPr lang="en-US" sz="3200" b="1" smtClean="0">
                <a:solidFill>
                  <a:srgbClr val="00B0F0"/>
                </a:solidFill>
              </a:rPr>
              <a:t>B</a:t>
            </a:r>
            <a:r>
              <a:rPr lang="en-US" sz="3200" b="1">
                <a:solidFill>
                  <a:srgbClr val="00B0F0"/>
                </a:solidFill>
              </a:rPr>
              <a:t>.</a:t>
            </a:r>
            <a:r>
              <a:rPr lang="en-US" sz="3200"/>
              <a:t> an exciting life</a:t>
            </a:r>
            <a:endParaRPr lang="en-US" sz="3200" dirty="0"/>
          </a:p>
          <a:p>
            <a:r>
              <a:rPr lang="en-US" sz="3200" dirty="0" smtClean="0"/>
              <a:t>	</a:t>
            </a:r>
            <a:r>
              <a:rPr lang="en-US" sz="3200" b="1" dirty="0" smtClean="0">
                <a:solidFill>
                  <a:srgbClr val="00B0F0"/>
                </a:solidFill>
              </a:rPr>
              <a:t>C</a:t>
            </a:r>
            <a:r>
              <a:rPr lang="en-US" sz="3200" b="1" smtClean="0">
                <a:solidFill>
                  <a:srgbClr val="00B0F0"/>
                </a:solidFill>
              </a:rPr>
              <a:t>.</a:t>
            </a:r>
            <a:r>
              <a:rPr lang="en-US" sz="3200" smtClean="0"/>
              <a:t> </a:t>
            </a:r>
            <a:r>
              <a:rPr lang="en-US" sz="3200"/>
              <a:t>an interesting life</a:t>
            </a:r>
            <a:endParaRPr lang="en-US" sz="3200" dirty="0"/>
          </a:p>
        </p:txBody>
      </p:sp>
      <p:grpSp>
        <p:nvGrpSpPr>
          <p:cNvPr id="16" name="Group 15"/>
          <p:cNvGrpSpPr/>
          <p:nvPr/>
        </p:nvGrpSpPr>
        <p:grpSpPr>
          <a:xfrm>
            <a:off x="-3531" y="3531"/>
            <a:ext cx="12192000" cy="1083309"/>
            <a:chOff x="0" y="-3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440062" y="124203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63797" y="1256427"/>
            <a:ext cx="10120518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conversation again and choose the correct answer to each question.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87067" y="112823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F4741CCB-7F98-BDC5-4240-F6BA120D698A}"/>
              </a:ext>
            </a:extLst>
          </p:cNvPr>
          <p:cNvSpPr/>
          <p:nvPr/>
        </p:nvSpPr>
        <p:spPr>
          <a:xfrm>
            <a:off x="2071460" y="3523811"/>
            <a:ext cx="450431" cy="450431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Hình Bầu dục 4">
            <a:extLst>
              <a:ext uri="{FF2B5EF4-FFF2-40B4-BE49-F238E27FC236}">
                <a16:creationId xmlns:a16="http://schemas.microsoft.com/office/drawing/2014/main" id="{F4741CCB-7F98-BDC5-4240-F6BA120D698A}"/>
              </a:ext>
            </a:extLst>
          </p:cNvPr>
          <p:cNvSpPr/>
          <p:nvPr/>
        </p:nvSpPr>
        <p:spPr>
          <a:xfrm>
            <a:off x="2088218" y="4992205"/>
            <a:ext cx="455194" cy="455194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63313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-3531" y="3531"/>
            <a:ext cx="12192000" cy="1083309"/>
            <a:chOff x="0" y="-3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61219" y="1120322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the words and phrases from the box.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58613" y="1120322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1398" y="1017682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E6F366E4-43F8-F19C-82EB-ADE210DEFC91}"/>
              </a:ext>
            </a:extLst>
          </p:cNvPr>
          <p:cNvSpPr txBox="1"/>
          <p:nvPr/>
        </p:nvSpPr>
        <p:spPr>
          <a:xfrm>
            <a:off x="215051" y="2185573"/>
            <a:ext cx="11795617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26649"/>
                </a:solidFill>
              </a:rPr>
              <a:t>1.</a:t>
            </a:r>
            <a:r>
              <a:rPr lang="en-US" sz="2800" dirty="0"/>
              <a:t> It took them an hour </a:t>
            </a:r>
            <a:r>
              <a:rPr lang="en-US" sz="2800"/>
              <a:t>to </a:t>
            </a:r>
            <a:r>
              <a:rPr lang="en-US" sz="2800" smtClean="0"/>
              <a:t>___________ </a:t>
            </a:r>
            <a:r>
              <a:rPr lang="en-US" sz="2800" dirty="0"/>
              <a:t>all the goods onto the truck.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26649"/>
                </a:solidFill>
              </a:rPr>
              <a:t>2.</a:t>
            </a:r>
            <a:r>
              <a:rPr lang="en-US" sz="2800" dirty="0"/>
              <a:t> Nowadays, people in my village use </a:t>
            </a:r>
            <a:r>
              <a:rPr lang="en-US" sz="2800"/>
              <a:t>a </a:t>
            </a:r>
            <a:r>
              <a:rPr lang="en-US" sz="2800" smtClean="0"/>
              <a:t>__________________ </a:t>
            </a:r>
            <a:r>
              <a:rPr lang="en-US" sz="2800" dirty="0"/>
              <a:t>to harvest their rice and separate the grains from the rest of the plant.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26649"/>
                </a:solidFill>
              </a:rPr>
              <a:t>3.</a:t>
            </a:r>
            <a:r>
              <a:rPr lang="en-US" sz="2800" dirty="0"/>
              <a:t> Today it is my turn </a:t>
            </a:r>
            <a:r>
              <a:rPr lang="en-US" sz="2800"/>
              <a:t>to </a:t>
            </a:r>
            <a:r>
              <a:rPr lang="en-US" sz="2800" smtClean="0"/>
              <a:t>__________ </a:t>
            </a:r>
            <a:r>
              <a:rPr lang="en-US" sz="2800" dirty="0"/>
              <a:t>the cows.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26649"/>
                </a:solidFill>
              </a:rPr>
              <a:t>4.</a:t>
            </a:r>
            <a:r>
              <a:rPr lang="en-US" sz="2800" dirty="0"/>
              <a:t> A place in which people grow rice is called </a:t>
            </a:r>
            <a:r>
              <a:rPr lang="en-US" sz="2800"/>
              <a:t>a </a:t>
            </a:r>
            <a:r>
              <a:rPr lang="en-US" sz="2800" smtClean="0"/>
              <a:t>_______________.</a:t>
            </a:r>
            <a:endParaRPr lang="en-US" sz="2800" dirty="0"/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26649"/>
                </a:solidFill>
              </a:rPr>
              <a:t>5.</a:t>
            </a:r>
            <a:r>
              <a:rPr lang="en-US" sz="2800" dirty="0"/>
              <a:t> A busy time when people cut and gather their crops is </a:t>
            </a:r>
            <a:r>
              <a:rPr lang="en-US" sz="2800"/>
              <a:t>called </a:t>
            </a:r>
            <a:r>
              <a:rPr lang="en-US" sz="2800" smtClean="0"/>
              <a:t>_____________.</a:t>
            </a:r>
            <a:endParaRPr lang="vi-VN" sz="2800" dirty="0"/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6A8DCDCC-8D68-F1D2-0D38-E521316DB179}"/>
              </a:ext>
            </a:extLst>
          </p:cNvPr>
          <p:cNvSpPr/>
          <p:nvPr/>
        </p:nvSpPr>
        <p:spPr>
          <a:xfrm>
            <a:off x="1114004" y="1580327"/>
            <a:ext cx="2085654" cy="461665"/>
          </a:xfrm>
          <a:prstGeom prst="roundRect">
            <a:avLst/>
          </a:prstGeom>
          <a:noFill/>
          <a:ln w="28575">
            <a:solidFill>
              <a:srgbClr val="AD4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paddy field</a:t>
            </a:r>
            <a:endParaRPr lang="vi-VN" sz="2800" dirty="0">
              <a:solidFill>
                <a:srgbClr val="C00000"/>
              </a:solidFill>
            </a:endParaRPr>
          </a:p>
        </p:txBody>
      </p:sp>
      <p:sp>
        <p:nvSpPr>
          <p:cNvPr id="21" name="Hình chữ nhật: Góc Tròn 20">
            <a:extLst>
              <a:ext uri="{FF2B5EF4-FFF2-40B4-BE49-F238E27FC236}">
                <a16:creationId xmlns:a16="http://schemas.microsoft.com/office/drawing/2014/main" id="{AC58E9C8-2D0D-E7AB-55D2-25E817C689FD}"/>
              </a:ext>
            </a:extLst>
          </p:cNvPr>
          <p:cNvSpPr/>
          <p:nvPr/>
        </p:nvSpPr>
        <p:spPr>
          <a:xfrm>
            <a:off x="3396721" y="1591162"/>
            <a:ext cx="1118485" cy="461665"/>
          </a:xfrm>
          <a:prstGeom prst="roundRect">
            <a:avLst/>
          </a:prstGeom>
          <a:noFill/>
          <a:ln w="28575">
            <a:solidFill>
              <a:srgbClr val="AD4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herd</a:t>
            </a:r>
            <a:endParaRPr lang="vi-VN" sz="2800" dirty="0">
              <a:solidFill>
                <a:srgbClr val="C00000"/>
              </a:solidFill>
            </a:endParaRPr>
          </a:p>
        </p:txBody>
      </p:sp>
      <p:sp>
        <p:nvSpPr>
          <p:cNvPr id="22" name="Hình chữ nhật: Góc Tròn 21">
            <a:extLst>
              <a:ext uri="{FF2B5EF4-FFF2-40B4-BE49-F238E27FC236}">
                <a16:creationId xmlns:a16="http://schemas.microsoft.com/office/drawing/2014/main" id="{B8246754-B31F-1F52-46CE-80A1EE46AB01}"/>
              </a:ext>
            </a:extLst>
          </p:cNvPr>
          <p:cNvSpPr/>
          <p:nvPr/>
        </p:nvSpPr>
        <p:spPr>
          <a:xfrm>
            <a:off x="4655289" y="1610725"/>
            <a:ext cx="2085654" cy="461665"/>
          </a:xfrm>
          <a:prstGeom prst="roundRect">
            <a:avLst/>
          </a:prstGeom>
          <a:noFill/>
          <a:ln w="28575">
            <a:solidFill>
              <a:srgbClr val="AD4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harvest time</a:t>
            </a:r>
            <a:endParaRPr lang="vi-VN" sz="2800" dirty="0">
              <a:solidFill>
                <a:srgbClr val="C00000"/>
              </a:solidFill>
            </a:endParaRPr>
          </a:p>
        </p:txBody>
      </p:sp>
      <p:sp>
        <p:nvSpPr>
          <p:cNvPr id="23" name="Hình chữ nhật: Góc Tròn 22">
            <a:extLst>
              <a:ext uri="{FF2B5EF4-FFF2-40B4-BE49-F238E27FC236}">
                <a16:creationId xmlns:a16="http://schemas.microsoft.com/office/drawing/2014/main" id="{97E14E3C-FF0C-11D7-39F7-D71E5CC974E7}"/>
              </a:ext>
            </a:extLst>
          </p:cNvPr>
          <p:cNvSpPr/>
          <p:nvPr/>
        </p:nvSpPr>
        <p:spPr>
          <a:xfrm>
            <a:off x="6938007" y="1592814"/>
            <a:ext cx="910690" cy="461665"/>
          </a:xfrm>
          <a:prstGeom prst="roundRect">
            <a:avLst/>
          </a:prstGeom>
          <a:noFill/>
          <a:ln w="28575">
            <a:solidFill>
              <a:srgbClr val="AD4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load</a:t>
            </a:r>
            <a:endParaRPr lang="vi-VN" sz="2800" dirty="0">
              <a:solidFill>
                <a:srgbClr val="C00000"/>
              </a:solidFill>
            </a:endParaRPr>
          </a:p>
        </p:txBody>
      </p:sp>
      <p:sp>
        <p:nvSpPr>
          <p:cNvPr id="24" name="Hình chữ nhật: Góc Tròn 23">
            <a:extLst>
              <a:ext uri="{FF2B5EF4-FFF2-40B4-BE49-F238E27FC236}">
                <a16:creationId xmlns:a16="http://schemas.microsoft.com/office/drawing/2014/main" id="{727561F6-4A1D-DFE9-72C9-88FFE047C3B9}"/>
              </a:ext>
            </a:extLst>
          </p:cNvPr>
          <p:cNvSpPr/>
          <p:nvPr/>
        </p:nvSpPr>
        <p:spPr>
          <a:xfrm>
            <a:off x="8045760" y="1591162"/>
            <a:ext cx="2977651" cy="461665"/>
          </a:xfrm>
          <a:prstGeom prst="roundRect">
            <a:avLst/>
          </a:prstGeom>
          <a:noFill/>
          <a:ln w="28575">
            <a:solidFill>
              <a:srgbClr val="AD4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combine harvester</a:t>
            </a:r>
            <a:endParaRPr lang="vi-VN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50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33 -0.01736 L -0.21992 0.103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86" y="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542 7.40741E-7 L -0.1539 0.1942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66" y="9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7.40741E-7 L 0.04831 0.3805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9" y="1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11111E-6 L 0.49375 0.4770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88" y="2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48148E-6 L 0.39518 0.5622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53" y="28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-3531" y="3531"/>
            <a:ext cx="12192000" cy="1083309"/>
            <a:chOff x="0" y="-3"/>
            <a:chExt cx="12192000" cy="1083309"/>
          </a:xfrm>
        </p:grpSpPr>
        <p:sp>
          <p:nvSpPr>
            <p:cNvPr id="25" name="Round Single Corner Rectangle 24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ound Single Corner Rectangle 25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235764" y="1162954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8370" y="1183425"/>
            <a:ext cx="10814294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Match 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the </a:t>
            </a:r>
            <a:r>
              <a:rPr lang="en-US" sz="24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activities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that people living in the countryside often do with 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the </a:t>
            </a:r>
            <a:r>
              <a:rPr lang="en-US" sz="24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pictures. 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1054" y="106031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3A3A7BD3-7279-856C-743D-E02A15823F32}"/>
              </a:ext>
            </a:extLst>
          </p:cNvPr>
          <p:cNvSpPr/>
          <p:nvPr/>
        </p:nvSpPr>
        <p:spPr>
          <a:xfrm>
            <a:off x="116878" y="1762145"/>
            <a:ext cx="2995599" cy="461665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C00000"/>
                </a:solidFill>
              </a:rPr>
              <a:t>1. unloading rice</a:t>
            </a:r>
            <a:endParaRPr lang="vi-VN" sz="2800" dirty="0">
              <a:solidFill>
                <a:srgbClr val="C00000"/>
              </a:solidFill>
            </a:endParaRPr>
          </a:p>
        </p:txBody>
      </p:sp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27D59C92-9444-09DA-5937-A18DF03E68A2}"/>
              </a:ext>
            </a:extLst>
          </p:cNvPr>
          <p:cNvSpPr/>
          <p:nvPr/>
        </p:nvSpPr>
        <p:spPr>
          <a:xfrm>
            <a:off x="4504883" y="1741675"/>
            <a:ext cx="2995598" cy="461665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C00000"/>
                </a:solidFill>
              </a:rPr>
              <a:t>2. ploughing fields</a:t>
            </a:r>
            <a:endParaRPr lang="vi-VN" sz="2800" dirty="0">
              <a:solidFill>
                <a:srgbClr val="C00000"/>
              </a:solidFill>
            </a:endParaRP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460BF277-D50F-252C-91EE-615E7A553E3F}"/>
              </a:ext>
            </a:extLst>
          </p:cNvPr>
          <p:cNvSpPr/>
          <p:nvPr/>
        </p:nvSpPr>
        <p:spPr>
          <a:xfrm>
            <a:off x="8892888" y="1689403"/>
            <a:ext cx="2995599" cy="461665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C00000"/>
                </a:solidFill>
              </a:rPr>
              <a:t>3. milking cows</a:t>
            </a:r>
            <a:endParaRPr lang="vi-VN" sz="2800" dirty="0">
              <a:solidFill>
                <a:srgbClr val="C00000"/>
              </a:solidFill>
            </a:endParaRPr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2B793053-2174-F55F-E122-BC5736C1BB61}"/>
              </a:ext>
            </a:extLst>
          </p:cNvPr>
          <p:cNvSpPr/>
          <p:nvPr/>
        </p:nvSpPr>
        <p:spPr>
          <a:xfrm>
            <a:off x="116878" y="2174909"/>
            <a:ext cx="2995599" cy="461665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C00000"/>
                </a:solidFill>
              </a:rPr>
              <a:t>4. feeding pigs</a:t>
            </a:r>
            <a:endParaRPr lang="vi-VN" sz="2800" dirty="0">
              <a:solidFill>
                <a:srgbClr val="C00000"/>
              </a:solidFill>
            </a:endParaRPr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1ADF222E-67A0-CAF9-5942-4889D3FE3C3B}"/>
              </a:ext>
            </a:extLst>
          </p:cNvPr>
          <p:cNvSpPr/>
          <p:nvPr/>
        </p:nvSpPr>
        <p:spPr>
          <a:xfrm>
            <a:off x="4504882" y="2162974"/>
            <a:ext cx="2995599" cy="461665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C00000"/>
                </a:solidFill>
              </a:rPr>
              <a:t>5. catching fish</a:t>
            </a:r>
            <a:endParaRPr lang="vi-VN" sz="2800" dirty="0">
              <a:solidFill>
                <a:srgbClr val="C000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t="3846" r="2595"/>
          <a:stretch/>
        </p:blipFill>
        <p:spPr>
          <a:xfrm>
            <a:off x="235764" y="2844246"/>
            <a:ext cx="2707738" cy="149634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2719" y="2844246"/>
            <a:ext cx="3114892" cy="157279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5350" y="2743958"/>
            <a:ext cx="2835091" cy="169691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222" y="4774862"/>
            <a:ext cx="2622948" cy="165728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15474" y="4837455"/>
            <a:ext cx="2749382" cy="158541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15350" y="4774862"/>
            <a:ext cx="2768038" cy="1730865"/>
          </a:xfrm>
          <a:prstGeom prst="rect">
            <a:avLst/>
          </a:prstGeom>
        </p:spPr>
      </p:pic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61EE922B-124B-B297-5007-6770C4B647C0}"/>
              </a:ext>
            </a:extLst>
          </p:cNvPr>
          <p:cNvSpPr/>
          <p:nvPr/>
        </p:nvSpPr>
        <p:spPr>
          <a:xfrm>
            <a:off x="8892888" y="2089924"/>
            <a:ext cx="2995599" cy="461665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C00000"/>
                </a:solidFill>
              </a:rPr>
              <a:t>6. drying rice</a:t>
            </a:r>
            <a:endParaRPr lang="vi-VN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396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95 7.40741E-7 L 0.00026 0.6722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" y="3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35534 0.3701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73" y="18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28 -0.00092 L -0.01705 0.6842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3" y="3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815 0.00556 L 0.36667 0.609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34" y="3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-0.00847 0.3162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" y="1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04 0.01158 L -0.01419 0.3310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3" y="15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3531" y="3531"/>
            <a:ext cx="12192000" cy="1083309"/>
            <a:chOff x="0" y="-3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89416" y="1314062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Work in pairs. ask and answer about the pictures in 4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7DC11619-DEAC-44EE-56EC-B710570FB8B9}"/>
              </a:ext>
            </a:extLst>
          </p:cNvPr>
          <p:cNvSpPr txBox="1"/>
          <p:nvPr/>
        </p:nvSpPr>
        <p:spPr>
          <a:xfrm>
            <a:off x="214506" y="2400933"/>
            <a:ext cx="699518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i="1" smtClean="0">
                <a:solidFill>
                  <a:srgbClr val="0070C0"/>
                </a:solidFill>
                <a:latin typeface="ChronicaProMediumIt"/>
              </a:rPr>
              <a:t>Example:</a:t>
            </a:r>
            <a:endParaRPr lang="en-US" sz="3200" b="0" i="1" smtClean="0">
              <a:solidFill>
                <a:srgbClr val="0070C0"/>
              </a:solidFill>
              <a:effectLst/>
              <a:latin typeface="ChronicaProMediumIt"/>
            </a:endParaRPr>
          </a:p>
          <a:p>
            <a:r>
              <a:rPr lang="en-US" sz="3200" b="0" i="0" smtClean="0">
                <a:solidFill>
                  <a:srgbClr val="242021"/>
                </a:solidFill>
                <a:effectLst/>
                <a:latin typeface="ChronicaProMediumIt"/>
              </a:rPr>
              <a:t>A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hronicaProMediumIt"/>
              </a:rPr>
              <a:t>: 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hronicaPro-Book"/>
              </a:rPr>
              <a:t>What are they doing in picture </a:t>
            </a:r>
            <a:r>
              <a:rPr lang="en-US" sz="3200" b="1" i="0" dirty="0">
                <a:solidFill>
                  <a:srgbClr val="00ADEE"/>
                </a:solidFill>
                <a:effectLst/>
                <a:latin typeface="ChronicaPro-Bold"/>
              </a:rPr>
              <a:t>a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hronicaPro-Book"/>
              </a:rPr>
              <a:t>?</a:t>
            </a:r>
            <a:br>
              <a:rPr lang="en-US" sz="32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3200" b="0" i="0" dirty="0">
                <a:solidFill>
                  <a:srgbClr val="242021"/>
                </a:solidFill>
                <a:effectLst/>
                <a:latin typeface="ChronicaProMediumIt"/>
              </a:rPr>
              <a:t>B: 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hronicaPro-Book"/>
              </a:rPr>
              <a:t>They’re </a:t>
            </a:r>
            <a:r>
              <a:rPr lang="en-US" sz="3200" b="0" i="0">
                <a:solidFill>
                  <a:srgbClr val="242021"/>
                </a:solidFill>
                <a:effectLst/>
                <a:latin typeface="ChronicaPro-Book"/>
              </a:rPr>
              <a:t>ploughing </a:t>
            </a:r>
            <a:r>
              <a:rPr lang="en-US" sz="3200" b="0" i="0" smtClean="0">
                <a:solidFill>
                  <a:srgbClr val="242021"/>
                </a:solidFill>
                <a:effectLst/>
                <a:latin typeface="ChronicaPro-Book"/>
              </a:rPr>
              <a:t>fields</a:t>
            </a:r>
            <a:endParaRPr lang="en-US" sz="3200" b="0" i="0" dirty="0">
              <a:solidFill>
                <a:srgbClr val="242021"/>
              </a:solidFill>
              <a:effectLst/>
              <a:latin typeface="ChronicaPro-Book"/>
            </a:endParaRPr>
          </a:p>
        </p:txBody>
      </p:sp>
      <p:pic>
        <p:nvPicPr>
          <p:cNvPr id="2" name="Google Shape;622;p31" descr="Two people talking, dialogue, people png | PNGEgg">
            <a:extLst>
              <a:ext uri="{FF2B5EF4-FFF2-40B4-BE49-F238E27FC236}">
                <a16:creationId xmlns:a16="http://schemas.microsoft.com/office/drawing/2014/main" id="{6B7D12D9-74E6-F6A6-1438-EFEE32B2463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5624"/>
          <a:stretch/>
        </p:blipFill>
        <p:spPr>
          <a:xfrm>
            <a:off x="9752531" y="4393580"/>
            <a:ext cx="1799184" cy="2464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623;p31" descr="Two people talking, dialogue, people png | PNGEgg">
            <a:extLst>
              <a:ext uri="{FF2B5EF4-FFF2-40B4-BE49-F238E27FC236}">
                <a16:creationId xmlns:a16="http://schemas.microsoft.com/office/drawing/2014/main" id="{638AD8B2-9D92-BA3F-A5EA-D86E960DDA9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-378" t="-1424" r="38309" b="1424"/>
          <a:stretch/>
        </p:blipFill>
        <p:spPr>
          <a:xfrm>
            <a:off x="7141939" y="4416375"/>
            <a:ext cx="2610592" cy="2464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624;p31">
            <a:extLst>
              <a:ext uri="{FF2B5EF4-FFF2-40B4-BE49-F238E27FC236}">
                <a16:creationId xmlns:a16="http://schemas.microsoft.com/office/drawing/2014/main" id="{D08A1C40-9949-6C30-2E76-CA18125753C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21388127">
            <a:off x="10146842" y="2871469"/>
            <a:ext cx="1711485" cy="1476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626;p31">
            <a:extLst>
              <a:ext uri="{FF2B5EF4-FFF2-40B4-BE49-F238E27FC236}">
                <a16:creationId xmlns:a16="http://schemas.microsoft.com/office/drawing/2014/main" id="{5DEE0157-0166-4371-22DC-3BB79B8E52E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6824546" y="2874343"/>
            <a:ext cx="1982359" cy="14708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3531" y="3531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3" y="1289230"/>
            <a:ext cx="1678518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827500" y="2098607"/>
            <a:ext cx="728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/>
              <a:t>What have we learnt in this </a:t>
            </a:r>
            <a:r>
              <a:rPr lang="en-US" sz="3200"/>
              <a:t>lesson</a:t>
            </a:r>
            <a:r>
              <a:rPr lang="en-US" sz="3200" smtClean="0"/>
              <a:t>?</a:t>
            </a:r>
            <a:endParaRPr lang="en-US" sz="3200" dirty="0"/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7788" y="1542274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827500" y="2703735"/>
            <a:ext cx="9770226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smtClean="0"/>
              <a:t>identify </a:t>
            </a:r>
            <a:r>
              <a:rPr lang="en-US" sz="3200" dirty="0"/>
              <a:t>the topic of </a:t>
            </a:r>
            <a:r>
              <a:rPr lang="en-US" sz="3200"/>
              <a:t>the </a:t>
            </a:r>
            <a:r>
              <a:rPr lang="en-US" sz="3200" smtClean="0"/>
              <a:t>unit</a:t>
            </a:r>
            <a:endParaRPr lang="en-US" sz="32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827500" y="3375586"/>
            <a:ext cx="9770226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smtClean="0"/>
              <a:t>use </a:t>
            </a:r>
            <a:r>
              <a:rPr lang="en-US" sz="3200" dirty="0"/>
              <a:t>lexical items related to life in </a:t>
            </a:r>
            <a:r>
              <a:rPr lang="en-US" sz="3200"/>
              <a:t>the </a:t>
            </a:r>
            <a:r>
              <a:rPr lang="en-US" sz="3200" smtClean="0"/>
              <a:t>countryside</a:t>
            </a:r>
            <a:endParaRPr lang="en-US" sz="32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827499" y="4047437"/>
            <a:ext cx="110948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smtClean="0"/>
              <a:t>identify </a:t>
            </a:r>
            <a:r>
              <a:rPr lang="en-US" sz="3200" dirty="0"/>
              <a:t>the language features that are covered in the unit</a:t>
            </a:r>
          </a:p>
        </p:txBody>
      </p:sp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3531" y="3531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49944" y="1331913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6603" y="119539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36603" y="2164775"/>
            <a:ext cx="8149852" cy="1493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/>
              <a:t>Do exercises in the workbook</a:t>
            </a:r>
            <a:r>
              <a:rPr lang="en-US" sz="3200" smtClean="0"/>
              <a:t>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/>
              <a:t>Start preparing for the Project of </a:t>
            </a:r>
            <a:r>
              <a:rPr lang="en-US" sz="3200"/>
              <a:t>the </a:t>
            </a:r>
            <a:r>
              <a:rPr lang="en-US" sz="3200" smtClean="0"/>
              <a:t>unit.</a:t>
            </a:r>
            <a:endParaRPr lang="en-US" sz="32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248" y="2957871"/>
            <a:ext cx="3549868" cy="3549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51748" y="599314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latin typeface="Calibri" panose="020F0502020204030204" pitchFamily="34" charset="0"/>
              </a:rPr>
              <a:t>Website: </a:t>
            </a:r>
            <a:r>
              <a:rPr lang="en-GB" b="1" i="1">
                <a:latin typeface="Calibri" panose="020F0502020204030204" pitchFamily="34" charset="0"/>
              </a:rPr>
              <a:t>hoclieu.vn</a:t>
            </a:r>
            <a:endParaRPr lang="en-GB"/>
          </a:p>
          <a:p>
            <a:pPr algn="ctr"/>
            <a:r>
              <a:rPr lang="en-GB" b="1">
                <a:latin typeface="Calibri" panose="020F0502020204030204" pitchFamily="34" charset="0"/>
              </a:rPr>
              <a:t>Fanpage: </a:t>
            </a:r>
            <a:r>
              <a:rPr lang="en-GB" b="1" i="1" smtClean="0">
                <a:latin typeface="Calibri" panose="020F0502020204030204" pitchFamily="34" charset="0"/>
              </a:rPr>
              <a:t>facebook.com/www.tienganhglobalsuccess.vn</a:t>
            </a:r>
            <a:r>
              <a:rPr lang="en-GB" b="1" i="1">
                <a:latin typeface="Calibri" panose="020F0502020204030204" pitchFamily="34" charset="0"/>
              </a:rPr>
              <a:t>/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3927147" y="17266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051" y="1558228"/>
            <a:ext cx="964452" cy="91649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-3531" y="-7620"/>
            <a:ext cx="12192000" cy="1083309"/>
            <a:chOff x="0" y="-3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E5A822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E070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4279234" y="18392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28438" y="121778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252247" y="158203"/>
            <a:ext cx="83004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LIFE IN THE COUNTRYSIDE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251660" y="6722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07B7897-B16D-44E3-91AE-9D0FF2697117}"/>
              </a:ext>
            </a:extLst>
          </p:cNvPr>
          <p:cNvSpPr txBox="1"/>
          <p:nvPr/>
        </p:nvSpPr>
        <p:spPr>
          <a:xfrm>
            <a:off x="3601910" y="2597171"/>
            <a:ext cx="44277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26649"/>
                </a:solidFill>
              </a:rPr>
              <a:t>Last summer holiday</a:t>
            </a:r>
            <a:endParaRPr lang="en-US" sz="3200" b="1" dirty="0">
              <a:solidFill>
                <a:srgbClr val="F26649"/>
              </a:solidFill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02BAC378-638E-F802-2130-A10A6DD8E0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689" y="3181946"/>
            <a:ext cx="4031888" cy="3434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ed Rectangle 30"/>
          <p:cNvSpPr/>
          <p:nvPr/>
        </p:nvSpPr>
        <p:spPr>
          <a:xfrm>
            <a:off x="4435147" y="379976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PRESENTATION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1" y="3487517"/>
            <a:ext cx="1835914" cy="601447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PRACTICE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599233" y="5090339"/>
            <a:ext cx="1835914" cy="601447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PRODUCTION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234448"/>
            <a:ext cx="5740800" cy="618004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mtClean="0">
                <a:solidFill>
                  <a:schemeClr val="tx1"/>
                </a:solidFill>
              </a:rPr>
              <a:t>Video watching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1062" y="2020176"/>
            <a:ext cx="5758577" cy="635893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4527" y="2796371"/>
            <a:ext cx="5755112" cy="2293968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1: </a:t>
            </a: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Listen and read. 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2: </a:t>
            </a: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Read the conversation and choose the correct answer to each question.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3: </a:t>
            </a: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Complete the sentences with the words and phrases from the box.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4: </a:t>
            </a: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Match the </a:t>
            </a:r>
            <a:r>
              <a:rPr lang="en-US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activities that </a:t>
            </a: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people living in the countryside often do with the </a:t>
            </a:r>
            <a:r>
              <a:rPr lang="en-US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pictures.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85947" y="5232050"/>
            <a:ext cx="5743692" cy="562481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5: </a:t>
            </a: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 in pairs. ask and answer about the pictures in 4.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8" y="2541341"/>
            <a:ext cx="728462" cy="946175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505075" y="3788241"/>
            <a:ext cx="1012115" cy="1302098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69161" y="5926304"/>
            <a:ext cx="1835914" cy="604154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19" idx="1"/>
            <a:endCxn id="27" idx="0"/>
          </p:cNvCxnSpPr>
          <p:nvPr/>
        </p:nvCxnSpPr>
        <p:spPr>
          <a:xfrm rot="10800000" flipV="1">
            <a:off x="1587119" y="5391062"/>
            <a:ext cx="1012115" cy="535241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8839" y="5893956"/>
            <a:ext cx="5740800" cy="684962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243" y="240612"/>
            <a:ext cx="964452" cy="91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680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-3531" y="3531"/>
            <a:ext cx="12192000" cy="1083309"/>
            <a:chOff x="0" y="-3"/>
            <a:chExt cx="12192000" cy="1083309"/>
          </a:xfrm>
        </p:grpSpPr>
        <p:sp>
          <p:nvSpPr>
            <p:cNvPr id="30" name="Round Single Corner Rectangle 2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ound Single Corner Rectangle 3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ound Single Corner Rectangle 3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8AC8E79-ECD6-4F34-BE5A-9F5E850E850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D2BE1BB-2AB2-4D7E-9E27-8D245181B51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2A1615C-2156-4B15-BF3E-39794B3790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280997"/>
            <a:ext cx="5378624" cy="6402614"/>
            <a:chOff x="-19221" y="197691"/>
            <a:chExt cx="5378624" cy="6402614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0AAA4B8-4E08-4663-9835-BA403F00612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B4869D1-3E13-4881-A292-2F38ECC07B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FEDB7CE-BB3D-4A0D-A73F-3117044F329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6E0C6E1-7FBF-471E-849C-A54AF1D41FF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2BFAA38-D910-41AD-BBED-0608E4AE713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7281076" y="957484"/>
            <a:ext cx="4455997" cy="1466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dirty="0"/>
              <a:t>1. What did you do last summer?</a:t>
            </a:r>
          </a:p>
          <a:p>
            <a:pPr>
              <a:lnSpc>
                <a:spcPct val="200000"/>
              </a:lnSpc>
            </a:pPr>
            <a:r>
              <a:rPr lang="en-US" sz="2400" dirty="0"/>
              <a:t>2. What is the video about?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3734739" y="1112447"/>
            <a:ext cx="3907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Answer the questions: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-162812" y="3362496"/>
            <a:ext cx="46612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EF4B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LIFE IN THE COUNTRYSIDE</a:t>
            </a:r>
          </a:p>
        </p:txBody>
      </p:sp>
      <p:pic>
        <p:nvPicPr>
          <p:cNvPr id="2" name="Nature Drone Video - No Copyright">
            <a:hlinkClick r:id="" action="ppaction://media"/>
            <a:extLst>
              <a:ext uri="{FF2B5EF4-FFF2-40B4-BE49-F238E27FC236}">
                <a16:creationId xmlns:a16="http://schemas.microsoft.com/office/drawing/2014/main" id="{0EAF6EE6-5D17-645D-F111-D12D6A0E11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80549" y="2822578"/>
            <a:ext cx="6633650" cy="373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092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3531" y="3531"/>
            <a:ext cx="12192000" cy="1083309"/>
            <a:chOff x="0" y="-3"/>
            <a:chExt cx="12192000" cy="1083309"/>
          </a:xfrm>
        </p:grpSpPr>
        <p:sp>
          <p:nvSpPr>
            <p:cNvPr id="16" name="Round Single Corner Rectangle 15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487067" y="1427282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harvest </a:t>
            </a:r>
            <a:r>
              <a:rPr lang="en-US" sz="6000" b="1" dirty="0">
                <a:solidFill>
                  <a:srgbClr val="AD4F0F"/>
                </a:solidFill>
              </a:rPr>
              <a:t>(v)</a:t>
            </a:r>
            <a:endParaRPr lang="en-US" sz="6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46130" y="5233522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thu</a:t>
            </a:r>
            <a:r>
              <a:rPr lang="en-US" sz="4800" dirty="0"/>
              <a:t> </a:t>
            </a:r>
            <a:r>
              <a:rPr lang="en-US" sz="4800" dirty="0" err="1"/>
              <a:t>hoạch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349299" y="3651232"/>
            <a:ext cx="30445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ˈ</a:t>
            </a:r>
            <a:r>
              <a:rPr lang="en-US" sz="4800" b="1" smtClean="0">
                <a:solidFill>
                  <a:schemeClr val="accent5">
                    <a:lumMod val="50000"/>
                  </a:schemeClr>
                </a:solidFill>
              </a:rPr>
              <a:t>hɑːvɪst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54B0CA97-E8A0-15C2-B8FB-4EE608A3D0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703" y="1373458"/>
            <a:ext cx="4925122" cy="4925122"/>
          </a:xfrm>
          <a:prstGeom prst="rect">
            <a:avLst/>
          </a:prstGeom>
        </p:spPr>
      </p:pic>
      <p:pic>
        <p:nvPicPr>
          <p:cNvPr id="3" name="harvest_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1330" y="37619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942B6826-9E51-4C6E-273A-65F387A38F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328" y="3391798"/>
            <a:ext cx="7710591" cy="322881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-3531" y="3531"/>
            <a:ext cx="12192000" cy="1083309"/>
            <a:chOff x="0" y="-3"/>
            <a:chExt cx="12192000" cy="1083309"/>
          </a:xfrm>
        </p:grpSpPr>
        <p:sp>
          <p:nvSpPr>
            <p:cNvPr id="13" name="Round Single Corner Rectangle 1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1200069" y="1092303"/>
            <a:ext cx="11311223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7200" dirty="0"/>
              <a:t>combine harvester </a:t>
            </a:r>
            <a:r>
              <a:rPr lang="en-US" sz="6000" dirty="0"/>
              <a:t>(n)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87861" y="3968532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máy</a:t>
            </a:r>
            <a:r>
              <a:rPr lang="en-US" sz="4800" dirty="0"/>
              <a:t> </a:t>
            </a:r>
            <a:r>
              <a:rPr lang="en-US" sz="4800" dirty="0" err="1"/>
              <a:t>gặt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021984" y="2658054"/>
            <a:ext cx="59261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kəmˈbaɪn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ˈ</a:t>
            </a:r>
            <a:r>
              <a:rPr lang="en-US" sz="4800" b="1" smtClean="0">
                <a:solidFill>
                  <a:schemeClr val="accent5">
                    <a:lumMod val="50000"/>
                  </a:schemeClr>
                </a:solidFill>
              </a:rPr>
              <a:t>hɑːvɪstər 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combine harvester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8261" y="27687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14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7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3531" y="3531"/>
            <a:ext cx="12192000" cy="1083309"/>
            <a:chOff x="0" y="-3"/>
            <a:chExt cx="12192000" cy="1083309"/>
          </a:xfrm>
        </p:grpSpPr>
        <p:sp>
          <p:nvSpPr>
            <p:cNvPr id="16" name="Round Single Corner Rectangle 15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200942" y="1776606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herd</a:t>
            </a:r>
            <a:r>
              <a:rPr lang="en-US" sz="6000" b="1" dirty="0">
                <a:solidFill>
                  <a:srgbClr val="AD4F0F"/>
                </a:solidFill>
              </a:rPr>
              <a:t> (v)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09678" y="4809750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smtClean="0"/>
              <a:t>chăn (gia súc)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649161" y="3545123"/>
            <a:ext cx="180850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hɜːd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3569" y="2352996"/>
            <a:ext cx="5522394" cy="3287751"/>
          </a:xfrm>
          <a:prstGeom prst="rect">
            <a:avLst/>
          </a:prstGeom>
        </p:spPr>
      </p:pic>
      <p:pic>
        <p:nvPicPr>
          <p:cNvPr id="3" name="herd_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8062" y="36558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426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9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3531" y="3531"/>
            <a:ext cx="12192000" cy="1083309"/>
            <a:chOff x="0" y="-3"/>
            <a:chExt cx="12192000" cy="1083309"/>
          </a:xfrm>
        </p:grpSpPr>
        <p:sp>
          <p:nvSpPr>
            <p:cNvPr id="16" name="Round Single Corner Rectangle 15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190406" y="1343139"/>
            <a:ext cx="621918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7200" b="1" dirty="0">
                <a:solidFill>
                  <a:srgbClr val="AD4F0F"/>
                </a:solidFill>
              </a:rPr>
              <a:t>paddy field </a:t>
            </a:r>
            <a:r>
              <a:rPr lang="en-US" sz="6000" b="1" dirty="0">
                <a:solidFill>
                  <a:srgbClr val="AD4F0F"/>
                </a:solidFill>
              </a:rPr>
              <a:t>(n)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73091" y="5110451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cánh</a:t>
            </a:r>
            <a:r>
              <a:rPr lang="en-US" sz="4800" dirty="0"/>
              <a:t> </a:t>
            </a:r>
            <a:r>
              <a:rPr lang="en-US" sz="4800" dirty="0" err="1"/>
              <a:t>đồng</a:t>
            </a:r>
            <a:r>
              <a:rPr lang="en-US" sz="4800" dirty="0"/>
              <a:t> </a:t>
            </a:r>
            <a:r>
              <a:rPr lang="en-US" sz="4800" dirty="0" err="1"/>
              <a:t>lúa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350302" y="3398072"/>
            <a:ext cx="349647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ˈ</a:t>
            </a:r>
            <a:r>
              <a:rPr lang="en-US" sz="4800" b="1" smtClean="0">
                <a:solidFill>
                  <a:schemeClr val="accent5">
                    <a:lumMod val="50000"/>
                  </a:schemeClr>
                </a:solidFill>
              </a:rPr>
              <a:t>pædi 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ˌ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fiːld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EC431237-E738-9481-0838-5A6469E421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657" y="2169488"/>
            <a:ext cx="5352288" cy="4119163"/>
          </a:xfrm>
          <a:prstGeom prst="rect">
            <a:avLst/>
          </a:prstGeom>
        </p:spPr>
      </p:pic>
      <p:pic>
        <p:nvPicPr>
          <p:cNvPr id="3" name="paddy field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1060" y="35087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364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531" y="3531"/>
            <a:ext cx="12192000" cy="1083309"/>
            <a:chOff x="0" y="-3"/>
            <a:chExt cx="12192000" cy="1083309"/>
          </a:xfrm>
        </p:grpSpPr>
        <p:sp>
          <p:nvSpPr>
            <p:cNvPr id="10" name="Round Single Corner Rectangle 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9719330"/>
              </p:ext>
            </p:extLst>
          </p:nvPr>
        </p:nvGraphicFramePr>
        <p:xfrm>
          <a:off x="997966" y="1761311"/>
          <a:ext cx="10450819" cy="379129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2522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553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43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73563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bg1"/>
                          </a:solidFill>
                        </a:rPr>
                        <a:t>New words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4B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bg1"/>
                          </a:solidFill>
                        </a:rPr>
                        <a:t>Pronunciation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4B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bg1"/>
                          </a:solidFill>
                        </a:rPr>
                        <a:t>Meaning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4B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5282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1. harvest (v) </a:t>
                      </a: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smtClean="0">
                          <a:effectLst/>
                        </a:rPr>
                        <a:t> /</a:t>
                      </a:r>
                      <a:r>
                        <a:rPr lang="en-US" sz="3200">
                          <a:effectLst/>
                        </a:rPr>
                        <a:t>ˈ</a:t>
                      </a:r>
                      <a:r>
                        <a:rPr lang="en-US" sz="3200" smtClean="0">
                          <a:effectLst/>
                        </a:rPr>
                        <a:t>hɑːvɪst</a:t>
                      </a:r>
                      <a:r>
                        <a:rPr lang="en-US" sz="3200" dirty="0">
                          <a:effectLst/>
                        </a:rPr>
                        <a:t>/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smtClean="0">
                          <a:effectLst/>
                        </a:rPr>
                        <a:t> thu </a:t>
                      </a:r>
                      <a:r>
                        <a:rPr lang="en-US" sz="3200" dirty="0" err="1">
                          <a:effectLst/>
                        </a:rPr>
                        <a:t>hoạch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189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2. combine harvester (n)</a:t>
                      </a: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smtClean="0">
                          <a:effectLst/>
                        </a:rPr>
                        <a:t> /</a:t>
                      </a:r>
                      <a:r>
                        <a:rPr lang="en-US" sz="3200" dirty="0" err="1">
                          <a:effectLst/>
                        </a:rPr>
                        <a:t>kəmˈbaɪn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>
                          <a:effectLst/>
                        </a:rPr>
                        <a:t>ˈ</a:t>
                      </a:r>
                      <a:r>
                        <a:rPr lang="en-US" sz="3200" smtClean="0">
                          <a:effectLst/>
                        </a:rPr>
                        <a:t>hɑːvɪstər/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smtClean="0">
                          <a:effectLst/>
                        </a:rPr>
                        <a:t> máy gặt</a:t>
                      </a:r>
                      <a:endParaRPr lang="en-US" sz="320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745282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3. herd (v)</a:t>
                      </a: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smtClean="0">
                          <a:effectLst/>
                        </a:rPr>
                        <a:t> /</a:t>
                      </a:r>
                      <a:r>
                        <a:rPr lang="en-US" sz="3200" dirty="0" err="1">
                          <a:effectLst/>
                        </a:rPr>
                        <a:t>hɜːd</a:t>
                      </a:r>
                      <a:r>
                        <a:rPr lang="en-US" sz="3200" dirty="0">
                          <a:effectLst/>
                        </a:rPr>
                        <a:t>/</a:t>
                      </a:r>
                      <a:endParaRPr lang="en-US" sz="3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smtClean="0">
                          <a:effectLst/>
                        </a:rPr>
                        <a:t> chăn</a:t>
                      </a:r>
                      <a:endParaRPr lang="en-US" sz="3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2353886"/>
                  </a:ext>
                </a:extLst>
              </a:tr>
              <a:tr h="745282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4. paddy field (n) </a:t>
                      </a: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smtClean="0">
                          <a:effectLst/>
                        </a:rPr>
                        <a:t> /</a:t>
                      </a:r>
                      <a:r>
                        <a:rPr lang="en-US" sz="3200">
                          <a:effectLst/>
                        </a:rPr>
                        <a:t>ˈ</a:t>
                      </a:r>
                      <a:r>
                        <a:rPr lang="en-US" sz="3200" smtClean="0">
                          <a:effectLst/>
                        </a:rPr>
                        <a:t>pædi </a:t>
                      </a:r>
                      <a:r>
                        <a:rPr lang="en-US" sz="3200" dirty="0">
                          <a:effectLst/>
                        </a:rPr>
                        <a:t>ˌ</a:t>
                      </a:r>
                      <a:r>
                        <a:rPr lang="en-US" sz="3200" dirty="0" err="1">
                          <a:effectLst/>
                        </a:rPr>
                        <a:t>fiːld</a:t>
                      </a:r>
                      <a:r>
                        <a:rPr lang="en-US" sz="3200" dirty="0">
                          <a:effectLst/>
                        </a:rPr>
                        <a:t>/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smtClean="0">
                          <a:effectLst/>
                        </a:rPr>
                        <a:t> đồng </a:t>
                      </a:r>
                      <a:r>
                        <a:rPr lang="en-US" sz="3200" dirty="0" err="1">
                          <a:effectLst/>
                        </a:rPr>
                        <a:t>lúa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7347186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2184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harvest_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4967" y="2583761"/>
            <a:ext cx="609600" cy="609600"/>
          </a:xfrm>
          <a:prstGeom prst="rect">
            <a:avLst/>
          </a:prstGeom>
        </p:spPr>
      </p:pic>
      <p:pic>
        <p:nvPicPr>
          <p:cNvPr id="12" name="combine harvester 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4967" y="3352160"/>
            <a:ext cx="609600" cy="609600"/>
          </a:xfrm>
          <a:prstGeom prst="rect">
            <a:avLst/>
          </a:prstGeom>
        </p:spPr>
      </p:pic>
      <p:pic>
        <p:nvPicPr>
          <p:cNvPr id="13" name="herd__gb_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4967" y="4080682"/>
            <a:ext cx="609600" cy="609600"/>
          </a:xfrm>
          <a:prstGeom prst="rect">
            <a:avLst/>
          </a:prstGeom>
        </p:spPr>
      </p:pic>
      <p:pic>
        <p:nvPicPr>
          <p:cNvPr id="14" name="paddy field 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4967" y="48092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7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9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10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3690</TotalTime>
  <Words>753</Words>
  <Application>Microsoft Office PowerPoint</Application>
  <PresentationFormat>Widescreen</PresentationFormat>
  <Paragraphs>152</Paragraphs>
  <Slides>18</Slides>
  <Notes>15</Notes>
  <HiddenSlides>0</HiddenSlides>
  <MMClips>10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Adobe Gothic Std B</vt:lpstr>
      <vt:lpstr>Arial</vt:lpstr>
      <vt:lpstr>Calibri</vt:lpstr>
      <vt:lpstr>Calibri Light</vt:lpstr>
      <vt:lpstr>ChronicaPro-Bold</vt:lpstr>
      <vt:lpstr>ChronicaPro-Book</vt:lpstr>
      <vt:lpstr>ChronicaProMediumIt</vt:lpstr>
      <vt:lpstr>Comic Sans MS</vt:lpstr>
      <vt:lpstr>Myriad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Hoai Linh</cp:lastModifiedBy>
  <cp:revision>220</cp:revision>
  <dcterms:created xsi:type="dcterms:W3CDTF">2020-12-09T02:04:09Z</dcterms:created>
  <dcterms:modified xsi:type="dcterms:W3CDTF">2023-04-28T03:55:42Z</dcterms:modified>
</cp:coreProperties>
</file>